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png" ContentType="image/pn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7611" y="253702"/>
            <a:ext cx="11096777" cy="67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2737" y="131069"/>
            <a:ext cx="9026524" cy="1532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75594" y="2398484"/>
            <a:ext cx="8427085" cy="439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image" Target="../media/image86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8.jp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8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2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hyperlink" Target="https://en.wikichip.org/wiki/14_nm_process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n.wikichip.org/wiki/14_nm_process" TargetMode="External"/><Relationship Id="rId3" Type="http://schemas.openxmlformats.org/officeDocument/2006/relationships/image" Target="../media/image40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hyperlink" Target="https://en.wikichip.org/wiki/14_nm_process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3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3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9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7725" y="1143902"/>
            <a:ext cx="8147684" cy="2833370"/>
          </a:xfrm>
          <a:prstGeom prst="rect"/>
        </p:spPr>
        <p:txBody>
          <a:bodyPr wrap="square" lIns="0" tIns="106045" rIns="0" bIns="0" rtlCol="0" vert="horz">
            <a:spAutoFit/>
          </a:bodyPr>
          <a:lstStyle/>
          <a:p>
            <a:pPr algn="ctr" marL="12700" marR="5080" indent="635">
              <a:lnSpc>
                <a:spcPts val="5830"/>
              </a:lnSpc>
              <a:spcBef>
                <a:spcPts val="835"/>
              </a:spcBef>
            </a:pPr>
            <a:r>
              <a:rPr dirty="0" sz="5400"/>
              <a:t>CMU</a:t>
            </a:r>
            <a:r>
              <a:rPr dirty="0" sz="5400" spc="-10"/>
              <a:t> 18-</a:t>
            </a:r>
            <a:r>
              <a:rPr dirty="0" sz="5400"/>
              <a:t>344:</a:t>
            </a:r>
            <a:r>
              <a:rPr dirty="0" sz="5400" spc="-10"/>
              <a:t> Computer </a:t>
            </a:r>
            <a:r>
              <a:rPr dirty="0" sz="5400"/>
              <a:t>Systems</a:t>
            </a:r>
            <a:r>
              <a:rPr dirty="0" sz="5400" spc="-150"/>
              <a:t> </a:t>
            </a:r>
            <a:r>
              <a:rPr dirty="0" sz="5400"/>
              <a:t>and</a:t>
            </a:r>
            <a:r>
              <a:rPr dirty="0" sz="5400" spc="-135"/>
              <a:t> </a:t>
            </a:r>
            <a:r>
              <a:rPr dirty="0" sz="5400" spc="-25"/>
              <a:t>the </a:t>
            </a:r>
            <a:r>
              <a:rPr dirty="0" sz="5400" spc="-10"/>
              <a:t>Hardware/Software</a:t>
            </a:r>
            <a:r>
              <a:rPr dirty="0" sz="5400" spc="-254"/>
              <a:t> </a:t>
            </a:r>
            <a:r>
              <a:rPr dirty="0" sz="5400" spc="-35"/>
              <a:t>Interface</a:t>
            </a:r>
            <a:endParaRPr sz="5400"/>
          </a:p>
          <a:p>
            <a:pPr algn="ctr" marL="6350">
              <a:lnSpc>
                <a:spcPct val="100000"/>
              </a:lnSpc>
              <a:spcBef>
                <a:spcPts val="1005"/>
              </a:spcBef>
            </a:pPr>
            <a:r>
              <a:rPr dirty="0" sz="2400"/>
              <a:t>Fall</a:t>
            </a:r>
            <a:r>
              <a:rPr dirty="0" sz="2400" spc="-80"/>
              <a:t> </a:t>
            </a:r>
            <a:r>
              <a:rPr dirty="0" sz="2400"/>
              <a:t>2021,</a:t>
            </a:r>
            <a:r>
              <a:rPr dirty="0" sz="2400" spc="-70"/>
              <a:t> </a:t>
            </a:r>
            <a:r>
              <a:rPr dirty="0" sz="2400" spc="-25"/>
              <a:t>Prof.</a:t>
            </a:r>
            <a:r>
              <a:rPr dirty="0" sz="2400" spc="-70"/>
              <a:t> </a:t>
            </a:r>
            <a:r>
              <a:rPr dirty="0" sz="2400"/>
              <a:t>Brandon</a:t>
            </a:r>
            <a:r>
              <a:rPr dirty="0" sz="2400" spc="-65"/>
              <a:t> </a:t>
            </a:r>
            <a:r>
              <a:rPr dirty="0" sz="2400" spc="-10"/>
              <a:t>Lucia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253702"/>
            <a:ext cx="10897870" cy="6762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250" spc="-315"/>
              <a:t>Even</a:t>
            </a:r>
            <a:r>
              <a:rPr dirty="0" sz="4250" spc="-55"/>
              <a:t> </a:t>
            </a:r>
            <a:r>
              <a:rPr dirty="0" sz="4250" spc="-215"/>
              <a:t>Building</a:t>
            </a:r>
            <a:r>
              <a:rPr dirty="0" sz="4250" spc="-50"/>
              <a:t> </a:t>
            </a:r>
            <a:r>
              <a:rPr dirty="0" sz="4250" spc="-330"/>
              <a:t>the</a:t>
            </a:r>
            <a:r>
              <a:rPr dirty="0" sz="4250" spc="-55"/>
              <a:t> </a:t>
            </a:r>
            <a:r>
              <a:rPr dirty="0" sz="4250" spc="-245"/>
              <a:t>CSR</a:t>
            </a:r>
            <a:r>
              <a:rPr dirty="0" sz="4250" spc="-50"/>
              <a:t> </a:t>
            </a:r>
            <a:r>
              <a:rPr dirty="0" sz="4250" spc="-395"/>
              <a:t>/</a:t>
            </a:r>
            <a:r>
              <a:rPr dirty="0" sz="4250" spc="-55"/>
              <a:t> </a:t>
            </a:r>
            <a:r>
              <a:rPr dirty="0" sz="4250" spc="-260"/>
              <a:t>CSC</a:t>
            </a:r>
            <a:r>
              <a:rPr dirty="0" sz="4250" spc="-190"/>
              <a:t> </a:t>
            </a:r>
            <a:r>
              <a:rPr dirty="0" sz="4250" spc="-114"/>
              <a:t>is</a:t>
            </a:r>
            <a:r>
              <a:rPr dirty="0" sz="4250" spc="-55"/>
              <a:t> </a:t>
            </a:r>
            <a:r>
              <a:rPr dirty="0" sz="4250" spc="-365"/>
              <a:t>an</a:t>
            </a:r>
            <a:r>
              <a:rPr dirty="0" sz="4250" spc="-50"/>
              <a:t> </a:t>
            </a:r>
            <a:r>
              <a:rPr dirty="0" sz="4250" spc="-265"/>
              <a:t>Irregular</a:t>
            </a:r>
            <a:r>
              <a:rPr dirty="0" sz="4250" spc="-170"/>
              <a:t> </a:t>
            </a:r>
            <a:r>
              <a:rPr dirty="0" sz="4250" spc="-340"/>
              <a:t>Access</a:t>
            </a:r>
            <a:r>
              <a:rPr dirty="0" sz="4250" spc="-55"/>
              <a:t> </a:t>
            </a:r>
            <a:r>
              <a:rPr dirty="0" sz="4250" spc="-340"/>
              <a:t>Pattern!</a:t>
            </a:r>
            <a:endParaRPr sz="42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438" y="1809362"/>
            <a:ext cx="3163705" cy="243397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787545" y="1500176"/>
            <a:ext cx="1021080" cy="209550"/>
            <a:chOff x="787545" y="1500176"/>
            <a:chExt cx="1021080" cy="209550"/>
          </a:xfrm>
        </p:grpSpPr>
        <p:sp>
          <p:nvSpPr>
            <p:cNvPr id="5" name="object 5" descr=""/>
            <p:cNvSpPr/>
            <p:nvPr/>
          </p:nvSpPr>
          <p:spPr>
            <a:xfrm>
              <a:off x="792307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5" h="200025">
                  <a:moveTo>
                    <a:pt x="202199" y="199499"/>
                  </a:moveTo>
                  <a:lnTo>
                    <a:pt x="0" y="199499"/>
                  </a:lnTo>
                  <a:lnTo>
                    <a:pt x="0" y="0"/>
                  </a:lnTo>
                  <a:lnTo>
                    <a:pt x="202199" y="0"/>
                  </a:lnTo>
                  <a:lnTo>
                    <a:pt x="202199" y="199499"/>
                  </a:lnTo>
                  <a:close/>
                </a:path>
              </a:pathLst>
            </a:custGeom>
            <a:solidFill>
              <a:srgbClr val="E0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92307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5" h="200025">
                  <a:moveTo>
                    <a:pt x="0" y="0"/>
                  </a:moveTo>
                  <a:lnTo>
                    <a:pt x="202199" y="0"/>
                  </a:lnTo>
                  <a:lnTo>
                    <a:pt x="202199" y="199499"/>
                  </a:lnTo>
                  <a:lnTo>
                    <a:pt x="0" y="199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94640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5" h="200025">
                  <a:moveTo>
                    <a:pt x="202199" y="199499"/>
                  </a:moveTo>
                  <a:lnTo>
                    <a:pt x="0" y="199499"/>
                  </a:lnTo>
                  <a:lnTo>
                    <a:pt x="0" y="0"/>
                  </a:lnTo>
                  <a:lnTo>
                    <a:pt x="202199" y="0"/>
                  </a:lnTo>
                  <a:lnTo>
                    <a:pt x="202199" y="199499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94640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5" h="200025">
                  <a:moveTo>
                    <a:pt x="0" y="0"/>
                  </a:moveTo>
                  <a:lnTo>
                    <a:pt x="202199" y="0"/>
                  </a:lnTo>
                  <a:lnTo>
                    <a:pt x="202199" y="199499"/>
                  </a:lnTo>
                  <a:lnTo>
                    <a:pt x="0" y="199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96973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5" h="200025">
                  <a:moveTo>
                    <a:pt x="202199" y="199499"/>
                  </a:moveTo>
                  <a:lnTo>
                    <a:pt x="0" y="199499"/>
                  </a:lnTo>
                  <a:lnTo>
                    <a:pt x="0" y="0"/>
                  </a:lnTo>
                  <a:lnTo>
                    <a:pt x="202199" y="0"/>
                  </a:lnTo>
                  <a:lnTo>
                    <a:pt x="202199" y="199499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96973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5" h="200025">
                  <a:moveTo>
                    <a:pt x="0" y="0"/>
                  </a:moveTo>
                  <a:lnTo>
                    <a:pt x="202199" y="0"/>
                  </a:lnTo>
                  <a:lnTo>
                    <a:pt x="202199" y="199499"/>
                  </a:lnTo>
                  <a:lnTo>
                    <a:pt x="0" y="199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99306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5" h="200025">
                  <a:moveTo>
                    <a:pt x="202199" y="199499"/>
                  </a:moveTo>
                  <a:lnTo>
                    <a:pt x="0" y="199499"/>
                  </a:lnTo>
                  <a:lnTo>
                    <a:pt x="0" y="0"/>
                  </a:lnTo>
                  <a:lnTo>
                    <a:pt x="202199" y="0"/>
                  </a:lnTo>
                  <a:lnTo>
                    <a:pt x="202199" y="1994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399306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5" h="200025">
                  <a:moveTo>
                    <a:pt x="0" y="0"/>
                  </a:moveTo>
                  <a:lnTo>
                    <a:pt x="202199" y="0"/>
                  </a:lnTo>
                  <a:lnTo>
                    <a:pt x="202199" y="199499"/>
                  </a:lnTo>
                  <a:lnTo>
                    <a:pt x="0" y="199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601639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4" h="200025">
                  <a:moveTo>
                    <a:pt x="202199" y="199499"/>
                  </a:moveTo>
                  <a:lnTo>
                    <a:pt x="0" y="199499"/>
                  </a:lnTo>
                  <a:lnTo>
                    <a:pt x="0" y="0"/>
                  </a:lnTo>
                  <a:lnTo>
                    <a:pt x="202199" y="0"/>
                  </a:lnTo>
                  <a:lnTo>
                    <a:pt x="202199" y="1994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601639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4" h="200025">
                  <a:moveTo>
                    <a:pt x="0" y="0"/>
                  </a:moveTo>
                  <a:lnTo>
                    <a:pt x="202199" y="0"/>
                  </a:lnTo>
                  <a:lnTo>
                    <a:pt x="202199" y="199499"/>
                  </a:lnTo>
                  <a:lnTo>
                    <a:pt x="0" y="199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862" y="4367963"/>
            <a:ext cx="1350409" cy="703414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503415" y="5326074"/>
            <a:ext cx="838517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alibri"/>
                <a:cs typeface="Calibri"/>
              </a:rPr>
              <a:t>Updates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to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NA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based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on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EL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order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&amp;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OA[e.src] </a:t>
            </a:r>
            <a:r>
              <a:rPr dirty="0" sz="3600">
                <a:latin typeface="Calibri"/>
                <a:cs typeface="Calibri"/>
              </a:rPr>
              <a:t>NA[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OA[e.src]++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]</a:t>
            </a:r>
            <a:r>
              <a:rPr dirty="0" sz="3600" spc="-3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=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e.dst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5175710" y="2676533"/>
            <a:ext cx="5196840" cy="2260600"/>
          </a:xfrm>
          <a:custGeom>
            <a:avLst/>
            <a:gdLst/>
            <a:ahLst/>
            <a:cxnLst/>
            <a:rect l="l" t="t" r="r" b="b"/>
            <a:pathLst>
              <a:path w="5196840" h="2260600">
                <a:moveTo>
                  <a:pt x="0" y="0"/>
                </a:moveTo>
                <a:lnTo>
                  <a:pt x="5196744" y="0"/>
                </a:lnTo>
                <a:lnTo>
                  <a:pt x="5196744" y="2260442"/>
                </a:lnTo>
                <a:lnTo>
                  <a:pt x="0" y="2260442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3153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4301068" y="1188061"/>
            <a:ext cx="6952615" cy="923925"/>
          </a:xfrm>
          <a:prstGeom prst="rect">
            <a:avLst/>
          </a:prstGeom>
          <a:ln w="19049">
            <a:solidFill>
              <a:srgbClr val="1155CC"/>
            </a:solidFill>
          </a:ln>
        </p:spPr>
        <p:txBody>
          <a:bodyPr wrap="square" lIns="0" tIns="7366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580"/>
              </a:spcBef>
            </a:pPr>
            <a:r>
              <a:rPr dirty="0" sz="2400">
                <a:latin typeface="Courier New"/>
                <a:cs typeface="Courier New"/>
              </a:rPr>
              <a:t>for</a:t>
            </a:r>
            <a:r>
              <a:rPr dirty="0" sz="2400" spc="-35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e</a:t>
            </a:r>
            <a:r>
              <a:rPr dirty="0" sz="2400" spc="-35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in</a:t>
            </a:r>
            <a:r>
              <a:rPr dirty="0" sz="2400" spc="-35">
                <a:latin typeface="Courier New"/>
                <a:cs typeface="Courier New"/>
              </a:rPr>
              <a:t> </a:t>
            </a:r>
            <a:r>
              <a:rPr dirty="0" sz="2400" spc="-25">
                <a:latin typeface="Courier New"/>
                <a:cs typeface="Courier New"/>
              </a:rPr>
              <a:t>EL:</a:t>
            </a:r>
            <a:endParaRPr sz="2400">
              <a:latin typeface="Courier New"/>
              <a:cs typeface="Courier New"/>
            </a:endParaRPr>
          </a:p>
          <a:p>
            <a:pPr marL="451484">
              <a:lnSpc>
                <a:spcPct val="100000"/>
              </a:lnSpc>
            </a:pPr>
            <a:r>
              <a:rPr dirty="0" sz="2400">
                <a:latin typeface="Courier New"/>
                <a:cs typeface="Courier New"/>
              </a:rPr>
              <a:t>NA[</a:t>
            </a:r>
            <a:r>
              <a:rPr dirty="0" sz="2400" spc="-65">
                <a:latin typeface="Courier New"/>
                <a:cs typeface="Courier New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ourier New"/>
                <a:cs typeface="Courier New"/>
              </a:rPr>
              <a:t>OA[e.src]</a:t>
            </a:r>
            <a:r>
              <a:rPr dirty="0" sz="2400">
                <a:latin typeface="Courier New"/>
                <a:cs typeface="Courier New"/>
              </a:rPr>
              <a:t>++</a:t>
            </a:r>
            <a:r>
              <a:rPr dirty="0" sz="2400" spc="-65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]</a:t>
            </a:r>
            <a:r>
              <a:rPr dirty="0" sz="2400" spc="-60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=</a:t>
            </a:r>
            <a:r>
              <a:rPr dirty="0" sz="2400" spc="-65">
                <a:latin typeface="Courier New"/>
                <a:cs typeface="Courier New"/>
              </a:rPr>
              <a:t> </a:t>
            </a:r>
            <a:r>
              <a:rPr dirty="0" sz="2400" spc="-10">
                <a:latin typeface="Courier New"/>
                <a:cs typeface="Courier New"/>
              </a:rPr>
              <a:t>e.dst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19" name="object 19" descr=""/>
          <p:cNvGraphicFramePr>
            <a:graphicFrameLocks noGrp="1"/>
          </p:cNvGraphicFramePr>
          <p:nvPr/>
        </p:nvGraphicFramePr>
        <p:xfrm>
          <a:off x="5346519" y="2895457"/>
          <a:ext cx="3079115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/>
                <a:gridCol w="598805"/>
                <a:gridCol w="598804"/>
                <a:gridCol w="598805"/>
                <a:gridCol w="598805"/>
              </a:tblGrid>
              <a:tr h="55435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9525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object 20" descr=""/>
          <p:cNvGraphicFramePr>
            <a:graphicFrameLocks noGrp="1"/>
          </p:cNvGraphicFramePr>
          <p:nvPr/>
        </p:nvGraphicFramePr>
        <p:xfrm>
          <a:off x="5346518" y="3746829"/>
          <a:ext cx="4275455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170"/>
                <a:gridCol w="598170"/>
                <a:gridCol w="598170"/>
                <a:gridCol w="598169"/>
                <a:gridCol w="598169"/>
                <a:gridCol w="598170"/>
                <a:gridCol w="598170"/>
              </a:tblGrid>
              <a:tr h="55435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9525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9525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0010">
                    <a:lnL w="9525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0010">
                    <a:lnL w="9525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 descr=""/>
          <p:cNvSpPr txBox="1"/>
          <p:nvPr/>
        </p:nvSpPr>
        <p:spPr>
          <a:xfrm>
            <a:off x="5424306" y="3009055"/>
            <a:ext cx="4631690" cy="1832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861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OA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25" b="1">
                <a:latin typeface="Calibri"/>
                <a:cs typeface="Calibri"/>
              </a:rPr>
              <a:t>NA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Completed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CSC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Reordering</a:t>
            </a:r>
            <a:r>
              <a:rPr dirty="0" spc="-165"/>
              <a:t> </a:t>
            </a:r>
            <a:r>
              <a:rPr dirty="0"/>
              <a:t>#2:</a:t>
            </a:r>
            <a:r>
              <a:rPr dirty="0" spc="-150"/>
              <a:t> </a:t>
            </a:r>
            <a:r>
              <a:rPr dirty="0"/>
              <a:t>Write</a:t>
            </a:r>
            <a:r>
              <a:rPr dirty="0" spc="-150"/>
              <a:t> </a:t>
            </a:r>
            <a:r>
              <a:rPr dirty="0" spc="-10"/>
              <a:t>Combining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064941" y="2639416"/>
            <a:ext cx="3543935" cy="2454275"/>
            <a:chOff x="2064941" y="2639416"/>
            <a:chExt cx="3543935" cy="2454275"/>
          </a:xfrm>
        </p:grpSpPr>
        <p:sp>
          <p:nvSpPr>
            <p:cNvPr id="4" name="object 4" descr=""/>
            <p:cNvSpPr/>
            <p:nvPr/>
          </p:nvSpPr>
          <p:spPr>
            <a:xfrm>
              <a:off x="2077641" y="2652116"/>
              <a:ext cx="3518535" cy="2428875"/>
            </a:xfrm>
            <a:custGeom>
              <a:avLst/>
              <a:gdLst/>
              <a:ahLst/>
              <a:cxnLst/>
              <a:rect l="l" t="t" r="r" b="b"/>
              <a:pathLst>
                <a:path w="3518535" h="2428875">
                  <a:moveTo>
                    <a:pt x="0" y="0"/>
                  </a:moveTo>
                  <a:lnTo>
                    <a:pt x="3518298" y="0"/>
                  </a:lnTo>
                  <a:lnTo>
                    <a:pt x="3518298" y="2428876"/>
                  </a:lnTo>
                  <a:lnTo>
                    <a:pt x="0" y="2428876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191047" y="3132023"/>
              <a:ext cx="3284220" cy="1393825"/>
            </a:xfrm>
            <a:custGeom>
              <a:avLst/>
              <a:gdLst/>
              <a:ahLst/>
              <a:cxnLst/>
              <a:rect l="l" t="t" r="r" b="b"/>
              <a:pathLst>
                <a:path w="3284220" h="1393825">
                  <a:moveTo>
                    <a:pt x="0" y="662498"/>
                  </a:moveTo>
                  <a:lnTo>
                    <a:pt x="3283748" y="662498"/>
                  </a:lnTo>
                </a:path>
                <a:path w="3284220" h="1393825">
                  <a:moveTo>
                    <a:pt x="0" y="1393796"/>
                  </a:moveTo>
                  <a:lnTo>
                    <a:pt x="3283748" y="1393797"/>
                  </a:lnTo>
                </a:path>
                <a:path w="3284220" h="1393825">
                  <a:moveTo>
                    <a:pt x="0" y="0"/>
                  </a:moveTo>
                  <a:lnTo>
                    <a:pt x="3283748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892275" y="2256521"/>
            <a:ext cx="35883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Coalescing</a:t>
            </a:r>
            <a:r>
              <a:rPr dirty="0" sz="2950" spc="-9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Write</a:t>
            </a:r>
            <a:r>
              <a:rPr dirty="0" sz="2950" spc="-9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Buffer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11875" y="1960928"/>
            <a:ext cx="2667635" cy="2308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0">
              <a:lnSpc>
                <a:spcPct val="1082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Program </a:t>
            </a:r>
            <a:r>
              <a:rPr dirty="0" sz="2950">
                <a:latin typeface="Calibri"/>
                <a:cs typeface="Calibri"/>
              </a:rPr>
              <a:t>X,Z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in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same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$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line</a:t>
            </a:r>
            <a:endParaRPr sz="2950">
              <a:latin typeface="Calibri"/>
              <a:cs typeface="Calibri"/>
            </a:endParaRPr>
          </a:p>
          <a:p>
            <a:pPr algn="just" marL="1897380" marR="275590" indent="-12065">
              <a:lnSpc>
                <a:spcPct val="102000"/>
              </a:lnSpc>
              <a:spcBef>
                <a:spcPts val="1125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 Y=1 Z=1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27460" y="5145486"/>
            <a:ext cx="154495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>
                <a:latin typeface="Calibri"/>
                <a:cs typeface="Calibri"/>
              </a:rPr>
              <a:t>4</a:t>
            </a:r>
            <a:r>
              <a:rPr dirty="0" sz="1650" spc="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word</a:t>
            </a:r>
            <a:r>
              <a:rPr dirty="0" sz="1650" spc="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cache</a:t>
            </a:r>
            <a:r>
              <a:rPr dirty="0" sz="1650" spc="30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line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Reordering</a:t>
            </a:r>
            <a:r>
              <a:rPr dirty="0" spc="-165"/>
              <a:t> </a:t>
            </a:r>
            <a:r>
              <a:rPr dirty="0"/>
              <a:t>#2:</a:t>
            </a:r>
            <a:r>
              <a:rPr dirty="0" spc="-150"/>
              <a:t> </a:t>
            </a:r>
            <a:r>
              <a:rPr dirty="0"/>
              <a:t>Write</a:t>
            </a:r>
            <a:r>
              <a:rPr dirty="0" spc="-150"/>
              <a:t> </a:t>
            </a:r>
            <a:r>
              <a:rPr dirty="0" spc="-10"/>
              <a:t>Combining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2191047" y="3794521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0" y="0"/>
                </a:moveTo>
                <a:lnTo>
                  <a:pt x="328374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191047" y="452582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0" y="0"/>
                </a:moveTo>
                <a:lnTo>
                  <a:pt x="328374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892275" y="2256521"/>
            <a:ext cx="35883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Coalescing</a:t>
            </a:r>
            <a:r>
              <a:rPr dirty="0" sz="2950" spc="-9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Write</a:t>
            </a:r>
            <a:r>
              <a:rPr dirty="0" sz="2950" spc="-9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Buffer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11875" y="1960928"/>
            <a:ext cx="2667635" cy="2308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0">
              <a:lnSpc>
                <a:spcPct val="1082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Program </a:t>
            </a:r>
            <a:r>
              <a:rPr dirty="0" sz="2950">
                <a:latin typeface="Calibri"/>
                <a:cs typeface="Calibri"/>
              </a:rPr>
              <a:t>X,Z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in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same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$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line</a:t>
            </a:r>
            <a:endParaRPr sz="2950">
              <a:latin typeface="Calibri"/>
              <a:cs typeface="Calibri"/>
            </a:endParaRPr>
          </a:p>
          <a:p>
            <a:pPr algn="just" marL="1897380" marR="275590" indent="-12065">
              <a:lnSpc>
                <a:spcPct val="102000"/>
              </a:lnSpc>
              <a:spcBef>
                <a:spcPts val="1125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 Y=1 Z=1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077641" y="2652116"/>
            <a:ext cx="3518535" cy="2428875"/>
          </a:xfrm>
          <a:prstGeom prst="rect">
            <a:avLst/>
          </a:prstGeom>
          <a:ln w="25399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113030">
              <a:lnSpc>
                <a:spcPct val="100000"/>
              </a:lnSpc>
              <a:spcBef>
                <a:spcPts val="555"/>
              </a:spcBef>
              <a:tabLst>
                <a:tab pos="3396615" algn="l"/>
              </a:tabLst>
            </a:pPr>
            <a:r>
              <a:rPr dirty="0" u="heavy" sz="2500" spc="180">
                <a:solidFill>
                  <a:srgbClr val="E324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500" spc="-25">
                <a:solidFill>
                  <a:srgbClr val="E324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X=1</a:t>
            </a:r>
            <a:r>
              <a:rPr dirty="0" u="heavy" sz="2500">
                <a:solidFill>
                  <a:srgbClr val="E324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Reordering</a:t>
            </a:r>
            <a:r>
              <a:rPr dirty="0" spc="-165"/>
              <a:t> </a:t>
            </a:r>
            <a:r>
              <a:rPr dirty="0"/>
              <a:t>#2:</a:t>
            </a:r>
            <a:r>
              <a:rPr dirty="0" spc="-150"/>
              <a:t> </a:t>
            </a:r>
            <a:r>
              <a:rPr dirty="0"/>
              <a:t>Write</a:t>
            </a:r>
            <a:r>
              <a:rPr dirty="0" spc="-150"/>
              <a:t> </a:t>
            </a:r>
            <a:r>
              <a:rPr dirty="0" spc="-10"/>
              <a:t>Combining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2191047" y="3794521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0" y="0"/>
                </a:moveTo>
                <a:lnTo>
                  <a:pt x="328374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191047" y="452582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0" y="0"/>
                </a:moveTo>
                <a:lnTo>
                  <a:pt x="328374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892275" y="2256521"/>
            <a:ext cx="35883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Coalescing</a:t>
            </a:r>
            <a:r>
              <a:rPr dirty="0" sz="2950" spc="-9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Write</a:t>
            </a:r>
            <a:r>
              <a:rPr dirty="0" sz="2950" spc="-9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Buffer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11875" y="1960928"/>
            <a:ext cx="2667635" cy="2308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0">
              <a:lnSpc>
                <a:spcPct val="1082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Program </a:t>
            </a:r>
            <a:r>
              <a:rPr dirty="0" sz="2950">
                <a:latin typeface="Calibri"/>
                <a:cs typeface="Calibri"/>
              </a:rPr>
              <a:t>X,Z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in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same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$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line</a:t>
            </a:r>
            <a:endParaRPr sz="2950">
              <a:latin typeface="Calibri"/>
              <a:cs typeface="Calibri"/>
            </a:endParaRPr>
          </a:p>
          <a:p>
            <a:pPr algn="just" marL="1897380" marR="275590" indent="-12065">
              <a:lnSpc>
                <a:spcPct val="102000"/>
              </a:lnSpc>
              <a:spcBef>
                <a:spcPts val="1125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 Y=1 Z=1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077641" y="2652116"/>
            <a:ext cx="3518535" cy="2428875"/>
          </a:xfrm>
          <a:prstGeom prst="rect">
            <a:avLst/>
          </a:prstGeom>
          <a:ln w="25399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113030">
              <a:lnSpc>
                <a:spcPct val="100000"/>
              </a:lnSpc>
              <a:spcBef>
                <a:spcPts val="555"/>
              </a:spcBef>
              <a:tabLst>
                <a:tab pos="3396615" algn="l"/>
              </a:tabLst>
            </a:pPr>
            <a:r>
              <a:rPr dirty="0" u="heavy" sz="2500" spc="180">
                <a:solidFill>
                  <a:srgbClr val="E324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500" spc="-25">
                <a:solidFill>
                  <a:srgbClr val="E324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X=1</a:t>
            </a:r>
            <a:r>
              <a:rPr dirty="0" u="heavy" sz="2500">
                <a:solidFill>
                  <a:srgbClr val="E324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500">
              <a:latin typeface="Calibri"/>
              <a:cs typeface="Calibri"/>
            </a:endParaRPr>
          </a:p>
          <a:p>
            <a:pPr algn="r" marR="316865">
              <a:lnSpc>
                <a:spcPct val="100000"/>
              </a:lnSpc>
              <a:spcBef>
                <a:spcPts val="935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Reordering</a:t>
            </a:r>
            <a:r>
              <a:rPr dirty="0" spc="-165"/>
              <a:t> </a:t>
            </a:r>
            <a:r>
              <a:rPr dirty="0"/>
              <a:t>#2:</a:t>
            </a:r>
            <a:r>
              <a:rPr dirty="0" spc="-150"/>
              <a:t> </a:t>
            </a:r>
            <a:r>
              <a:rPr dirty="0"/>
              <a:t>Write</a:t>
            </a:r>
            <a:r>
              <a:rPr dirty="0" spc="-150"/>
              <a:t> </a:t>
            </a:r>
            <a:r>
              <a:rPr dirty="0" spc="-10"/>
              <a:t>Combining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2191047" y="3794521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0" y="0"/>
                </a:moveTo>
                <a:lnTo>
                  <a:pt x="328374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191047" y="452582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0" y="0"/>
                </a:moveTo>
                <a:lnTo>
                  <a:pt x="328374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892275" y="2256521"/>
            <a:ext cx="35883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Coalescing</a:t>
            </a:r>
            <a:r>
              <a:rPr dirty="0" sz="2950" spc="-9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Write</a:t>
            </a:r>
            <a:r>
              <a:rPr dirty="0" sz="2950" spc="-9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Buffer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11875" y="1960928"/>
            <a:ext cx="2667635" cy="2308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0">
              <a:lnSpc>
                <a:spcPct val="1082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Program </a:t>
            </a:r>
            <a:r>
              <a:rPr dirty="0" sz="2950">
                <a:latin typeface="Calibri"/>
                <a:cs typeface="Calibri"/>
              </a:rPr>
              <a:t>X,Z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in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same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$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line</a:t>
            </a:r>
            <a:endParaRPr sz="2950">
              <a:latin typeface="Calibri"/>
              <a:cs typeface="Calibri"/>
            </a:endParaRPr>
          </a:p>
          <a:p>
            <a:pPr algn="just" marL="1897380" marR="275590" indent="-12065">
              <a:lnSpc>
                <a:spcPct val="102000"/>
              </a:lnSpc>
              <a:spcBef>
                <a:spcPts val="1125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 Y=1 Z=1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077641" y="2652116"/>
            <a:ext cx="3518535" cy="2428875"/>
          </a:xfrm>
          <a:prstGeom prst="rect">
            <a:avLst/>
          </a:prstGeom>
          <a:ln w="25399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113030">
              <a:lnSpc>
                <a:spcPct val="100000"/>
              </a:lnSpc>
              <a:spcBef>
                <a:spcPts val="555"/>
              </a:spcBef>
              <a:tabLst>
                <a:tab pos="3396615" algn="l"/>
              </a:tabLst>
            </a:pPr>
            <a:r>
              <a:rPr dirty="0" u="heavy" sz="2500" spc="180">
                <a:solidFill>
                  <a:srgbClr val="E324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500" spc="-25">
                <a:solidFill>
                  <a:srgbClr val="E324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X=1</a:t>
            </a:r>
            <a:r>
              <a:rPr dirty="0" u="heavy" sz="2500">
                <a:solidFill>
                  <a:srgbClr val="E324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500">
              <a:latin typeface="Calibri"/>
              <a:cs typeface="Calibri"/>
            </a:endParaRPr>
          </a:p>
          <a:p>
            <a:pPr algn="r" marR="323850">
              <a:lnSpc>
                <a:spcPct val="100000"/>
              </a:lnSpc>
              <a:spcBef>
                <a:spcPts val="935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Calibri"/>
              <a:cs typeface="Calibri"/>
            </a:endParaRPr>
          </a:p>
          <a:p>
            <a:pPr marL="983615">
              <a:lnSpc>
                <a:spcPct val="100000"/>
              </a:lnSpc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Z=1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Reordering</a:t>
            </a:r>
            <a:r>
              <a:rPr dirty="0" spc="-165"/>
              <a:t> </a:t>
            </a:r>
            <a:r>
              <a:rPr dirty="0"/>
              <a:t>#2:</a:t>
            </a:r>
            <a:r>
              <a:rPr dirty="0" spc="-150"/>
              <a:t> </a:t>
            </a:r>
            <a:r>
              <a:rPr dirty="0"/>
              <a:t>Write</a:t>
            </a:r>
            <a:r>
              <a:rPr dirty="0" spc="-150"/>
              <a:t> </a:t>
            </a:r>
            <a:r>
              <a:rPr dirty="0" spc="-10"/>
              <a:t>Combining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2191047" y="3794521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0" y="0"/>
                </a:moveTo>
                <a:lnTo>
                  <a:pt x="328374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191047" y="4525820"/>
            <a:ext cx="3284220" cy="0"/>
          </a:xfrm>
          <a:custGeom>
            <a:avLst/>
            <a:gdLst/>
            <a:ahLst/>
            <a:cxnLst/>
            <a:rect l="l" t="t" r="r" b="b"/>
            <a:pathLst>
              <a:path w="3284220" h="0">
                <a:moveTo>
                  <a:pt x="0" y="0"/>
                </a:moveTo>
                <a:lnTo>
                  <a:pt x="328374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077641" y="2652116"/>
            <a:ext cx="3518535" cy="2428875"/>
          </a:xfrm>
          <a:prstGeom prst="rect">
            <a:avLst/>
          </a:prstGeom>
          <a:ln w="25399">
            <a:solidFill>
              <a:srgbClr val="0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 marL="113030">
              <a:lnSpc>
                <a:spcPct val="100000"/>
              </a:lnSpc>
              <a:spcBef>
                <a:spcPts val="555"/>
              </a:spcBef>
              <a:tabLst>
                <a:tab pos="3396615" algn="l"/>
              </a:tabLst>
            </a:pPr>
            <a:r>
              <a:rPr dirty="0" u="heavy" sz="2500" spc="180">
                <a:solidFill>
                  <a:srgbClr val="E324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500" spc="-25">
                <a:solidFill>
                  <a:srgbClr val="E324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X=1</a:t>
            </a:r>
            <a:r>
              <a:rPr dirty="0" u="heavy" sz="2500">
                <a:solidFill>
                  <a:srgbClr val="E324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500">
              <a:latin typeface="Calibri"/>
              <a:cs typeface="Calibri"/>
            </a:endParaRPr>
          </a:p>
          <a:p>
            <a:pPr algn="r" marR="323850">
              <a:lnSpc>
                <a:spcPct val="100000"/>
              </a:lnSpc>
              <a:spcBef>
                <a:spcPts val="935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Calibri"/>
              <a:cs typeface="Calibri"/>
            </a:endParaRPr>
          </a:p>
          <a:p>
            <a:pPr marL="983615">
              <a:lnSpc>
                <a:spcPct val="100000"/>
              </a:lnSpc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Z=1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824464" y="2630488"/>
            <a:ext cx="3543935" cy="2454275"/>
            <a:chOff x="6824464" y="2630488"/>
            <a:chExt cx="3543935" cy="2454275"/>
          </a:xfrm>
        </p:grpSpPr>
        <p:sp>
          <p:nvSpPr>
            <p:cNvPr id="7" name="object 7" descr=""/>
            <p:cNvSpPr/>
            <p:nvPr/>
          </p:nvSpPr>
          <p:spPr>
            <a:xfrm>
              <a:off x="6837164" y="2643188"/>
              <a:ext cx="3518535" cy="2428875"/>
            </a:xfrm>
            <a:custGeom>
              <a:avLst/>
              <a:gdLst/>
              <a:ahLst/>
              <a:cxnLst/>
              <a:rect l="l" t="t" r="r" b="b"/>
              <a:pathLst>
                <a:path w="3518534" h="2428875">
                  <a:moveTo>
                    <a:pt x="0" y="0"/>
                  </a:moveTo>
                  <a:lnTo>
                    <a:pt x="3518299" y="0"/>
                  </a:lnTo>
                  <a:lnTo>
                    <a:pt x="3518299" y="2428876"/>
                  </a:lnTo>
                  <a:lnTo>
                    <a:pt x="0" y="2428876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950570" y="3123095"/>
              <a:ext cx="3284220" cy="1393825"/>
            </a:xfrm>
            <a:custGeom>
              <a:avLst/>
              <a:gdLst/>
              <a:ahLst/>
              <a:cxnLst/>
              <a:rect l="l" t="t" r="r" b="b"/>
              <a:pathLst>
                <a:path w="3284220" h="1393825">
                  <a:moveTo>
                    <a:pt x="0" y="662497"/>
                  </a:moveTo>
                  <a:lnTo>
                    <a:pt x="3283748" y="662498"/>
                  </a:lnTo>
                </a:path>
                <a:path w="3284220" h="1393825">
                  <a:moveTo>
                    <a:pt x="0" y="1393796"/>
                  </a:moveTo>
                  <a:lnTo>
                    <a:pt x="3283748" y="1393797"/>
                  </a:lnTo>
                </a:path>
                <a:path w="3284220" h="1393825">
                  <a:moveTo>
                    <a:pt x="0" y="0"/>
                  </a:moveTo>
                  <a:lnTo>
                    <a:pt x="3283748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892275" y="2256521"/>
            <a:ext cx="834390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67580" algn="l"/>
              </a:tabLst>
            </a:pPr>
            <a:r>
              <a:rPr dirty="0" sz="2950">
                <a:latin typeface="Calibri"/>
                <a:cs typeface="Calibri"/>
              </a:rPr>
              <a:t>Coalescing</a:t>
            </a:r>
            <a:r>
              <a:rPr dirty="0" sz="2950" spc="-9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Write</a:t>
            </a:r>
            <a:r>
              <a:rPr dirty="0" sz="2950" spc="-9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Buffer</a:t>
            </a:r>
            <a:r>
              <a:rPr dirty="0" sz="2950">
                <a:latin typeface="Calibri"/>
                <a:cs typeface="Calibri"/>
              </a:rPr>
              <a:t>	</a:t>
            </a:r>
            <a:r>
              <a:rPr dirty="0" sz="2950">
                <a:latin typeface="Calibri"/>
                <a:cs typeface="Calibri"/>
              </a:rPr>
              <a:t>Coalescing</a:t>
            </a:r>
            <a:r>
              <a:rPr dirty="0" sz="2950" spc="-10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Write</a:t>
            </a:r>
            <a:r>
              <a:rPr dirty="0" sz="2950" spc="-9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Buffer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544645" y="3197185"/>
            <a:ext cx="49212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053263" y="2706053"/>
            <a:ext cx="126238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776605" algn="l"/>
              </a:tabLst>
            </a:pPr>
            <a:r>
              <a:rPr dirty="0" baseline="1111" sz="3750" spc="-37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r>
              <a:rPr dirty="0" baseline="1111" sz="37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Z=1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057797" y="5518547"/>
            <a:ext cx="7139940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Combining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write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to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X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&amp;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Z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saves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bandwidth, </a:t>
            </a:r>
            <a:r>
              <a:rPr dirty="0" sz="2950">
                <a:latin typeface="Calibri"/>
                <a:cs typeface="Calibri"/>
              </a:rPr>
              <a:t>but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 b="1">
                <a:latin typeface="Calibri"/>
                <a:cs typeface="Calibri"/>
              </a:rPr>
              <a:t>reorders</a:t>
            </a:r>
            <a:r>
              <a:rPr dirty="0" sz="2950" spc="-40" b="1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Z=1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and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 spc="-25">
                <a:latin typeface="Calibri"/>
                <a:cs typeface="Calibri"/>
              </a:rPr>
              <a:t>Y=1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706" y="729820"/>
            <a:ext cx="7534275" cy="818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Reordering</a:t>
            </a:r>
            <a:r>
              <a:rPr dirty="0" spc="-125"/>
              <a:t> </a:t>
            </a:r>
            <a:r>
              <a:rPr dirty="0"/>
              <a:t>#3:</a:t>
            </a:r>
            <a:r>
              <a:rPr dirty="0" spc="-110"/>
              <a:t> </a:t>
            </a:r>
            <a:r>
              <a:rPr dirty="0" spc="-20"/>
              <a:t>Interconnect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53102" y="3803590"/>
            <a:ext cx="1763395" cy="2319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31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Execution</a:t>
            </a:r>
            <a:endParaRPr sz="2950">
              <a:latin typeface="Calibri"/>
              <a:cs typeface="Calibri"/>
            </a:endParaRPr>
          </a:p>
          <a:p>
            <a:pPr algn="ctr" marL="612775" marR="646430" indent="-6985">
              <a:lnSpc>
                <a:spcPct val="75000"/>
              </a:lnSpc>
              <a:spcBef>
                <a:spcPts val="52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 </a:t>
            </a: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  <a:p>
            <a:pPr algn="just" marL="31750">
              <a:lnSpc>
                <a:spcPts val="1920"/>
              </a:lnSpc>
            </a:pPr>
            <a:r>
              <a:rPr dirty="0" sz="2500">
                <a:solidFill>
                  <a:srgbClr val="00DB28"/>
                </a:solidFill>
                <a:latin typeface="Calibri"/>
                <a:cs typeface="Calibri"/>
              </a:rPr>
              <a:t>r1=X</a:t>
            </a:r>
            <a:r>
              <a:rPr dirty="0" sz="2500" spc="25">
                <a:solidFill>
                  <a:srgbClr val="00DB28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DB28"/>
                </a:solidFill>
                <a:latin typeface="Calibri"/>
                <a:cs typeface="Calibri"/>
              </a:rPr>
              <a:t>[r1</a:t>
            </a:r>
            <a:r>
              <a:rPr dirty="0" sz="2500" spc="20">
                <a:solidFill>
                  <a:srgbClr val="00DB28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DB28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00DB28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00DB28"/>
                </a:solidFill>
                <a:latin typeface="Calibri"/>
                <a:cs typeface="Calibri"/>
              </a:rPr>
              <a:t>1]</a:t>
            </a:r>
            <a:endParaRPr sz="2500">
              <a:latin typeface="Calibri"/>
              <a:cs typeface="Calibri"/>
            </a:endParaRPr>
          </a:p>
          <a:p>
            <a:pPr algn="just" marL="31750" marR="5080" indent="16510">
              <a:lnSpc>
                <a:spcPct val="82900"/>
              </a:lnSpc>
              <a:spcBef>
                <a:spcPts val="340"/>
              </a:spcBef>
            </a:pPr>
            <a:r>
              <a:rPr dirty="0" sz="2500">
                <a:solidFill>
                  <a:srgbClr val="00DB28"/>
                </a:solidFill>
                <a:latin typeface="Calibri"/>
                <a:cs typeface="Calibri"/>
              </a:rPr>
              <a:t>r2=Y</a:t>
            </a:r>
            <a:r>
              <a:rPr dirty="0" sz="2500" spc="25">
                <a:solidFill>
                  <a:srgbClr val="00DB28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DB28"/>
                </a:solidFill>
                <a:latin typeface="Calibri"/>
                <a:cs typeface="Calibri"/>
              </a:rPr>
              <a:t>[r2</a:t>
            </a:r>
            <a:r>
              <a:rPr dirty="0" sz="2500" spc="20">
                <a:solidFill>
                  <a:srgbClr val="00DB28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DB28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00DB28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00DB28"/>
                </a:solidFill>
                <a:latin typeface="Calibri"/>
                <a:cs typeface="Calibri"/>
              </a:rPr>
              <a:t>0] </a:t>
            </a:r>
            <a:r>
              <a:rPr dirty="0" sz="2500">
                <a:solidFill>
                  <a:srgbClr val="E334CE"/>
                </a:solidFill>
                <a:latin typeface="Calibri"/>
                <a:cs typeface="Calibri"/>
              </a:rPr>
              <a:t>r3=Y</a:t>
            </a:r>
            <a:r>
              <a:rPr dirty="0" sz="2500" spc="25">
                <a:solidFill>
                  <a:srgbClr val="E334CE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34CE"/>
                </a:solidFill>
                <a:latin typeface="Calibri"/>
                <a:cs typeface="Calibri"/>
              </a:rPr>
              <a:t>[r3</a:t>
            </a:r>
            <a:r>
              <a:rPr dirty="0" sz="2500" spc="20">
                <a:solidFill>
                  <a:srgbClr val="E334CE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34CE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E334CE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E334CE"/>
                </a:solidFill>
                <a:latin typeface="Calibri"/>
                <a:cs typeface="Calibri"/>
              </a:rPr>
              <a:t>1] </a:t>
            </a:r>
            <a:r>
              <a:rPr dirty="0" sz="2500">
                <a:solidFill>
                  <a:srgbClr val="E334CE"/>
                </a:solidFill>
                <a:latin typeface="Calibri"/>
                <a:cs typeface="Calibri"/>
              </a:rPr>
              <a:t>r4=X</a:t>
            </a:r>
            <a:r>
              <a:rPr dirty="0" sz="2500" spc="25">
                <a:solidFill>
                  <a:srgbClr val="E334CE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34CE"/>
                </a:solidFill>
                <a:latin typeface="Calibri"/>
                <a:cs typeface="Calibri"/>
              </a:rPr>
              <a:t>[r4</a:t>
            </a:r>
            <a:r>
              <a:rPr dirty="0" sz="2500" spc="20">
                <a:solidFill>
                  <a:srgbClr val="E334CE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34CE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E334CE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E334CE"/>
                </a:solidFill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221905" y="2465983"/>
            <a:ext cx="3176270" cy="2366010"/>
            <a:chOff x="2221905" y="2465983"/>
            <a:chExt cx="3176270" cy="2366010"/>
          </a:xfrm>
        </p:grpSpPr>
        <p:sp>
          <p:nvSpPr>
            <p:cNvPr id="5" name="object 5" descr=""/>
            <p:cNvSpPr/>
            <p:nvPr/>
          </p:nvSpPr>
          <p:spPr>
            <a:xfrm>
              <a:off x="2256234" y="2491383"/>
              <a:ext cx="893444" cy="795020"/>
            </a:xfrm>
            <a:custGeom>
              <a:avLst/>
              <a:gdLst/>
              <a:ahLst/>
              <a:cxnLst/>
              <a:rect l="l" t="t" r="r" b="b"/>
              <a:pathLst>
                <a:path w="893444" h="795020">
                  <a:moveTo>
                    <a:pt x="0" y="0"/>
                  </a:moveTo>
                  <a:lnTo>
                    <a:pt x="892968" y="0"/>
                  </a:lnTo>
                  <a:lnTo>
                    <a:pt x="892968" y="794741"/>
                  </a:lnTo>
                  <a:lnTo>
                    <a:pt x="0" y="794741"/>
                  </a:lnTo>
                  <a:lnTo>
                    <a:pt x="0" y="0"/>
                  </a:lnTo>
                  <a:close/>
                </a:path>
              </a:pathLst>
            </a:custGeom>
            <a:ln w="50799">
              <a:solidFill>
                <a:srgbClr val="E32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247305" y="4011662"/>
              <a:ext cx="893444" cy="795020"/>
            </a:xfrm>
            <a:custGeom>
              <a:avLst/>
              <a:gdLst/>
              <a:ahLst/>
              <a:cxnLst/>
              <a:rect l="l" t="t" r="r" b="b"/>
              <a:pathLst>
                <a:path w="893444" h="795020">
                  <a:moveTo>
                    <a:pt x="0" y="0"/>
                  </a:moveTo>
                  <a:lnTo>
                    <a:pt x="892968" y="0"/>
                  </a:lnTo>
                  <a:lnTo>
                    <a:pt x="892968" y="794742"/>
                  </a:lnTo>
                  <a:lnTo>
                    <a:pt x="0" y="794742"/>
                  </a:lnTo>
                  <a:lnTo>
                    <a:pt x="0" y="0"/>
                  </a:lnTo>
                  <a:close/>
                </a:path>
              </a:pathLst>
            </a:custGeom>
            <a:ln w="50799">
              <a:solidFill>
                <a:srgbClr val="00DB2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0895" y="3297717"/>
              <a:ext cx="217090" cy="72488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479726" y="2491383"/>
              <a:ext cx="893444" cy="795020"/>
            </a:xfrm>
            <a:custGeom>
              <a:avLst/>
              <a:gdLst/>
              <a:ahLst/>
              <a:cxnLst/>
              <a:rect l="l" t="t" r="r" b="b"/>
              <a:pathLst>
                <a:path w="893445" h="795020">
                  <a:moveTo>
                    <a:pt x="0" y="0"/>
                  </a:moveTo>
                  <a:lnTo>
                    <a:pt x="892968" y="0"/>
                  </a:lnTo>
                  <a:lnTo>
                    <a:pt x="892968" y="794741"/>
                  </a:lnTo>
                  <a:lnTo>
                    <a:pt x="0" y="794741"/>
                  </a:lnTo>
                  <a:lnTo>
                    <a:pt x="0" y="0"/>
                  </a:lnTo>
                  <a:close/>
                </a:path>
              </a:pathLst>
            </a:custGeom>
            <a:ln w="50799">
              <a:solidFill>
                <a:srgbClr val="0055D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470797" y="4011662"/>
              <a:ext cx="893444" cy="795020"/>
            </a:xfrm>
            <a:custGeom>
              <a:avLst/>
              <a:gdLst/>
              <a:ahLst/>
              <a:cxnLst/>
              <a:rect l="l" t="t" r="r" b="b"/>
              <a:pathLst>
                <a:path w="893445" h="795020">
                  <a:moveTo>
                    <a:pt x="0" y="0"/>
                  </a:moveTo>
                  <a:lnTo>
                    <a:pt x="892968" y="0"/>
                  </a:lnTo>
                  <a:lnTo>
                    <a:pt x="892968" y="794742"/>
                  </a:lnTo>
                  <a:lnTo>
                    <a:pt x="0" y="794742"/>
                  </a:lnTo>
                  <a:lnTo>
                    <a:pt x="0" y="0"/>
                  </a:lnTo>
                  <a:close/>
                </a:path>
              </a:pathLst>
            </a:custGeom>
            <a:ln w="50799">
              <a:solidFill>
                <a:srgbClr val="E334C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6064261" y="1737687"/>
            <a:ext cx="2714625" cy="1781810"/>
          </a:xfrm>
          <a:prstGeom prst="rect">
            <a:avLst/>
          </a:prstGeom>
        </p:spPr>
        <p:txBody>
          <a:bodyPr wrap="square" lIns="0" tIns="273050" rIns="0" bIns="0" rtlCol="0" vert="horz">
            <a:spAutoFit/>
          </a:bodyPr>
          <a:lstStyle/>
          <a:p>
            <a:pPr marL="1336675">
              <a:lnSpc>
                <a:spcPct val="100000"/>
              </a:lnSpc>
              <a:spcBef>
                <a:spcPts val="2150"/>
              </a:spcBef>
            </a:pPr>
            <a:r>
              <a:rPr dirty="0" sz="2950" spc="-10">
                <a:latin typeface="Calibri"/>
                <a:cs typeface="Calibri"/>
              </a:rPr>
              <a:t>Program</a:t>
            </a:r>
            <a:endParaRPr sz="2950">
              <a:latin typeface="Calibri"/>
              <a:cs typeface="Calibri"/>
            </a:endParaRPr>
          </a:p>
          <a:p>
            <a:pPr marL="1075055" marR="5080" indent="-1062990">
              <a:lnSpc>
                <a:spcPct val="114799"/>
              </a:lnSpc>
              <a:spcBef>
                <a:spcPts val="1340"/>
              </a:spcBef>
              <a:tabLst>
                <a:tab pos="1075055" algn="l"/>
                <a:tab pos="2222500" algn="l"/>
              </a:tabLst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500" spc="-20">
                <a:solidFill>
                  <a:srgbClr val="00DB28"/>
                </a:solidFill>
                <a:latin typeface="Calibri"/>
                <a:cs typeface="Calibri"/>
              </a:rPr>
              <a:t>r1=X</a:t>
            </a:r>
            <a:r>
              <a:rPr dirty="0" sz="2500">
                <a:solidFill>
                  <a:srgbClr val="00DB28"/>
                </a:solidFill>
                <a:latin typeface="Calibri"/>
                <a:cs typeface="Calibri"/>
              </a:rPr>
              <a:t>	</a:t>
            </a: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Y=1 </a:t>
            </a:r>
            <a:r>
              <a:rPr dirty="0" sz="2500" spc="-20">
                <a:solidFill>
                  <a:srgbClr val="00DB28"/>
                </a:solidFill>
                <a:latin typeface="Calibri"/>
                <a:cs typeface="Calibri"/>
              </a:rPr>
              <a:t>r2=Y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421824" y="2618501"/>
            <a:ext cx="627380" cy="901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95"/>
              </a:spcBef>
            </a:pPr>
            <a:r>
              <a:rPr dirty="0" sz="2500" spc="-20">
                <a:solidFill>
                  <a:srgbClr val="E334CE"/>
                </a:solidFill>
                <a:latin typeface="Calibri"/>
                <a:cs typeface="Calibri"/>
              </a:rPr>
              <a:t>r3=Y r4=X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65297" y="3366849"/>
            <a:ext cx="514984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3334" y="3296172"/>
            <a:ext cx="217090" cy="724885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5234180" y="3366849"/>
            <a:ext cx="50482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042BE1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27564" y="4034880"/>
            <a:ext cx="1384780" cy="226737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3492891" y="3822263"/>
            <a:ext cx="50482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042BE1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3608" y="4655724"/>
            <a:ext cx="1334959" cy="218627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3485258" y="4413510"/>
            <a:ext cx="514984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662894" y="4823248"/>
            <a:ext cx="2284730" cy="497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550" spc="-20">
                <a:latin typeface="Calibri"/>
                <a:cs typeface="Calibri"/>
              </a:rPr>
              <a:t>Variable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time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cost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traversing routed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on-</a:t>
            </a:r>
            <a:r>
              <a:rPr dirty="0" sz="1550">
                <a:latin typeface="Calibri"/>
                <a:cs typeface="Calibri"/>
              </a:rPr>
              <a:t>chip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network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600" y="501280"/>
            <a:ext cx="7078980" cy="85090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5400"/>
              <a:t>Reordering</a:t>
            </a:r>
            <a:r>
              <a:rPr dirty="0" sz="5400" spc="-125"/>
              <a:t> </a:t>
            </a:r>
            <a:r>
              <a:rPr dirty="0" sz="5400"/>
              <a:t>#4:</a:t>
            </a:r>
            <a:r>
              <a:rPr dirty="0" sz="5400" spc="-114"/>
              <a:t> </a:t>
            </a:r>
            <a:r>
              <a:rPr dirty="0" sz="5400" spc="-10"/>
              <a:t>Compilers</a:t>
            </a:r>
            <a:endParaRPr sz="5400"/>
          </a:p>
        </p:txBody>
      </p:sp>
      <p:sp>
        <p:nvSpPr>
          <p:cNvPr id="3" name="object 3" descr=""/>
          <p:cNvSpPr txBox="1"/>
          <p:nvPr/>
        </p:nvSpPr>
        <p:spPr>
          <a:xfrm>
            <a:off x="1887901" y="2509600"/>
            <a:ext cx="1624330" cy="15367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3020">
              <a:lnSpc>
                <a:spcPts val="2940"/>
              </a:lnSpc>
              <a:spcBef>
                <a:spcPts val="130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500" spc="1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=</a:t>
            </a:r>
            <a:r>
              <a:rPr dirty="0" sz="2500" spc="2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0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ts val="2940"/>
              </a:lnSpc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for (1</a:t>
            </a:r>
            <a:r>
              <a:rPr dirty="0" sz="2500" spc="-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..</a:t>
            </a:r>
            <a:r>
              <a:rPr dirty="0" sz="2500" spc="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100)</a:t>
            </a:r>
            <a:endParaRPr sz="2500">
              <a:latin typeface="Calibri"/>
              <a:cs typeface="Calibri"/>
            </a:endParaRPr>
          </a:p>
          <a:p>
            <a:pPr marL="587375">
              <a:lnSpc>
                <a:spcPts val="2765"/>
              </a:lnSpc>
              <a:spcBef>
                <a:spcPts val="445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500" spc="1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=</a:t>
            </a:r>
            <a:r>
              <a:rPr dirty="0" sz="2500" spc="2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1</a:t>
            </a:r>
            <a:endParaRPr sz="2500">
              <a:latin typeface="Calibri"/>
              <a:cs typeface="Calibri"/>
            </a:endParaRPr>
          </a:p>
          <a:p>
            <a:pPr marL="554355">
              <a:lnSpc>
                <a:spcPts val="2765"/>
              </a:lnSpc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print</a:t>
            </a:r>
            <a:r>
              <a:rPr dirty="0" sz="2500" spc="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14939" y="3241835"/>
            <a:ext cx="66103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r>
              <a:rPr dirty="0" sz="2500" spc="1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=</a:t>
            </a:r>
            <a:r>
              <a:rPr dirty="0" sz="2500" spc="2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0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049012" y="2893577"/>
            <a:ext cx="1624330" cy="10991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0480">
              <a:lnSpc>
                <a:spcPts val="2765"/>
              </a:lnSpc>
              <a:spcBef>
                <a:spcPts val="130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500" spc="1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=</a:t>
            </a:r>
            <a:r>
              <a:rPr dirty="0" sz="2500" spc="2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1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ts val="2705"/>
              </a:lnSpc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for (1</a:t>
            </a:r>
            <a:r>
              <a:rPr dirty="0" sz="2500" spc="-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..</a:t>
            </a:r>
            <a:r>
              <a:rPr dirty="0" sz="2500" spc="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100)</a:t>
            </a:r>
            <a:endParaRPr sz="2500">
              <a:latin typeface="Calibri"/>
              <a:cs typeface="Calibri"/>
            </a:endParaRPr>
          </a:p>
          <a:p>
            <a:pPr marL="542290">
              <a:lnSpc>
                <a:spcPts val="2940"/>
              </a:lnSpc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print</a:t>
            </a:r>
            <a:r>
              <a:rPr dirty="0" sz="2500" spc="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272985" y="3322202"/>
            <a:ext cx="66103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r>
              <a:rPr dirty="0" sz="2500" spc="1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=</a:t>
            </a:r>
            <a:r>
              <a:rPr dirty="0" sz="2500" spc="2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0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48063" y="2335083"/>
            <a:ext cx="69977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latin typeface="Calibri"/>
                <a:cs typeface="Calibri"/>
              </a:rPr>
              <a:t>Hoisted!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80977" y="5018484"/>
            <a:ext cx="8606790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compiler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hoists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write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out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of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loop,</a:t>
            </a:r>
            <a:r>
              <a:rPr dirty="0" sz="2950" spc="1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permitting </a:t>
            </a:r>
            <a:r>
              <a:rPr dirty="0" sz="2950">
                <a:latin typeface="Calibri"/>
                <a:cs typeface="Calibri"/>
              </a:rPr>
              <a:t>new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(non-</a:t>
            </a:r>
            <a:r>
              <a:rPr dirty="0" sz="2950">
                <a:latin typeface="Calibri"/>
                <a:cs typeface="Calibri"/>
              </a:rPr>
              <a:t>SC)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results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(e.g.,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“1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0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0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0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0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0</a:t>
            </a:r>
            <a:r>
              <a:rPr dirty="0" sz="2950" spc="-10">
                <a:latin typeface="Calibri"/>
                <a:cs typeface="Calibri"/>
              </a:rPr>
              <a:t> 0...”)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1667" y="2714932"/>
            <a:ext cx="8256905" cy="206946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50"/>
              <a:t>When</a:t>
            </a:r>
            <a:r>
              <a:rPr dirty="0" sz="5050" spc="-70"/>
              <a:t> </a:t>
            </a:r>
            <a:r>
              <a:rPr dirty="0" sz="5050"/>
              <a:t>is</a:t>
            </a:r>
            <a:r>
              <a:rPr dirty="0" sz="5050" spc="-55"/>
              <a:t> </a:t>
            </a:r>
            <a:r>
              <a:rPr dirty="0" sz="5050"/>
              <a:t>Reordering</a:t>
            </a:r>
            <a:r>
              <a:rPr dirty="0" sz="5050" spc="-55"/>
              <a:t> </a:t>
            </a:r>
            <a:r>
              <a:rPr dirty="0" sz="5050"/>
              <a:t>a</a:t>
            </a:r>
            <a:r>
              <a:rPr dirty="0" sz="5050" spc="-55"/>
              <a:t> </a:t>
            </a:r>
            <a:r>
              <a:rPr dirty="0" sz="5050" spc="-10"/>
              <a:t>Problem?</a:t>
            </a:r>
            <a:endParaRPr sz="5050"/>
          </a:p>
          <a:p>
            <a:pPr marL="41275">
              <a:lnSpc>
                <a:spcPct val="100000"/>
              </a:lnSpc>
              <a:spcBef>
                <a:spcPts val="3959"/>
              </a:spcBef>
            </a:pPr>
            <a:r>
              <a:rPr dirty="0" sz="5050"/>
              <a:t>When</a:t>
            </a:r>
            <a:r>
              <a:rPr dirty="0" sz="5050" spc="-95"/>
              <a:t> </a:t>
            </a:r>
            <a:r>
              <a:rPr dirty="0" sz="5050"/>
              <a:t>Executions</a:t>
            </a:r>
            <a:r>
              <a:rPr dirty="0" sz="5050" spc="-95"/>
              <a:t> </a:t>
            </a:r>
            <a:r>
              <a:rPr dirty="0" sz="5050"/>
              <a:t>Aren’t</a:t>
            </a:r>
            <a:r>
              <a:rPr dirty="0" sz="5050" spc="-95"/>
              <a:t> </a:t>
            </a:r>
            <a:r>
              <a:rPr dirty="0" sz="5050" spc="-25"/>
              <a:t>SC</a:t>
            </a:r>
            <a:endParaRPr sz="505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349" y="102112"/>
            <a:ext cx="8025130" cy="1236345"/>
          </a:xfrm>
          <a:prstGeom prst="rect"/>
        </p:spPr>
        <p:txBody>
          <a:bodyPr wrap="square" lIns="0" tIns="133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/>
              <a:t>When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45"/>
              <a:t> </a:t>
            </a:r>
            <a:r>
              <a:rPr dirty="0"/>
              <a:t>an</a:t>
            </a:r>
            <a:r>
              <a:rPr dirty="0" spc="-50"/>
              <a:t> </a:t>
            </a:r>
            <a:r>
              <a:rPr dirty="0"/>
              <a:t>Execution</a:t>
            </a:r>
            <a:r>
              <a:rPr dirty="0" spc="-45"/>
              <a:t> </a:t>
            </a:r>
            <a:r>
              <a:rPr dirty="0"/>
              <a:t>Not</a:t>
            </a:r>
            <a:r>
              <a:rPr dirty="0" spc="-45"/>
              <a:t> </a:t>
            </a:r>
            <a:r>
              <a:rPr dirty="0" spc="-25"/>
              <a:t>SC?</a:t>
            </a:r>
          </a:p>
          <a:p>
            <a:pPr marL="1611630">
              <a:lnSpc>
                <a:spcPct val="100000"/>
              </a:lnSpc>
              <a:spcBef>
                <a:spcPts val="350"/>
              </a:spcBef>
            </a:pPr>
            <a:r>
              <a:rPr dirty="0" sz="1650"/>
              <a:t>When</a:t>
            </a:r>
            <a:r>
              <a:rPr dirty="0" sz="1650" spc="55"/>
              <a:t> </a:t>
            </a:r>
            <a:r>
              <a:rPr dirty="0" sz="1650"/>
              <a:t>a</a:t>
            </a:r>
            <a:r>
              <a:rPr dirty="0" sz="1650" spc="55"/>
              <a:t> </a:t>
            </a:r>
            <a:r>
              <a:rPr dirty="0" sz="1650"/>
              <a:t>memory</a:t>
            </a:r>
            <a:r>
              <a:rPr dirty="0" sz="1650" spc="60"/>
              <a:t> </a:t>
            </a:r>
            <a:r>
              <a:rPr dirty="0" sz="1650"/>
              <a:t>operation</a:t>
            </a:r>
            <a:r>
              <a:rPr dirty="0" sz="1650" spc="55"/>
              <a:t> </a:t>
            </a:r>
            <a:r>
              <a:rPr dirty="0" sz="1650"/>
              <a:t>happens</a:t>
            </a:r>
            <a:r>
              <a:rPr dirty="0" sz="1650" spc="60"/>
              <a:t> </a:t>
            </a:r>
            <a:r>
              <a:rPr dirty="0" sz="1650"/>
              <a:t>before</a:t>
            </a:r>
            <a:r>
              <a:rPr dirty="0" sz="1650" spc="55"/>
              <a:t> </a:t>
            </a:r>
            <a:r>
              <a:rPr dirty="0" sz="1650" spc="-10"/>
              <a:t>itself</a:t>
            </a:r>
            <a:endParaRPr sz="1650"/>
          </a:p>
        </p:txBody>
      </p:sp>
      <p:sp>
        <p:nvSpPr>
          <p:cNvPr id="3" name="object 3" descr=""/>
          <p:cNvSpPr txBox="1"/>
          <p:nvPr/>
        </p:nvSpPr>
        <p:spPr>
          <a:xfrm>
            <a:off x="2128877" y="2783373"/>
            <a:ext cx="1742439" cy="1995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1755">
              <a:lnSpc>
                <a:spcPct val="102899"/>
              </a:lnSpc>
            </a:pPr>
            <a:r>
              <a:rPr dirty="0" sz="2950" spc="-10">
                <a:latin typeface="Calibri"/>
                <a:cs typeface="Calibri"/>
              </a:rPr>
              <a:t>Execution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[r1</a:t>
            </a:r>
            <a:r>
              <a:rPr dirty="0" sz="2500" spc="2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0]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r2=X</a:t>
            </a:r>
            <a:r>
              <a:rPr dirty="0" sz="2500" spc="2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[r2</a:t>
            </a:r>
            <a:r>
              <a:rPr dirty="0" sz="2500" spc="2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  <a:p>
            <a:pPr marL="702310" marR="552450" indent="-12700">
              <a:lnSpc>
                <a:spcPts val="2740"/>
              </a:lnSpc>
              <a:spcBef>
                <a:spcPts val="33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 </a:t>
            </a: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217660" y="3536514"/>
            <a:ext cx="514984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175554" y="4206241"/>
            <a:ext cx="61722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650095" y="3518654"/>
            <a:ext cx="50482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80122" y="4188381"/>
            <a:ext cx="62738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0055D6"/>
                </a:solidFill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55941" y="2804153"/>
            <a:ext cx="3497579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Happens-</a:t>
            </a:r>
            <a:r>
              <a:rPr dirty="0" sz="2950">
                <a:latin typeface="Calibri"/>
                <a:cs typeface="Calibri"/>
              </a:rPr>
              <a:t>Before</a:t>
            </a:r>
            <a:r>
              <a:rPr dirty="0" sz="2950" spc="-110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Graph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33" y="298109"/>
            <a:ext cx="8025130" cy="10401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120"/>
              </a:lnSpc>
              <a:spcBef>
                <a:spcPts val="100"/>
              </a:spcBef>
            </a:pPr>
            <a:r>
              <a:rPr dirty="0"/>
              <a:t>When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45"/>
              <a:t> </a:t>
            </a:r>
            <a:r>
              <a:rPr dirty="0"/>
              <a:t>an</a:t>
            </a:r>
            <a:r>
              <a:rPr dirty="0" spc="-50"/>
              <a:t> </a:t>
            </a:r>
            <a:r>
              <a:rPr dirty="0"/>
              <a:t>Execution</a:t>
            </a:r>
            <a:r>
              <a:rPr dirty="0" spc="-45"/>
              <a:t> </a:t>
            </a:r>
            <a:r>
              <a:rPr dirty="0"/>
              <a:t>Not</a:t>
            </a:r>
            <a:r>
              <a:rPr dirty="0" spc="-45"/>
              <a:t> </a:t>
            </a:r>
            <a:r>
              <a:rPr dirty="0" spc="-25"/>
              <a:t>SC?</a:t>
            </a:r>
          </a:p>
          <a:p>
            <a:pPr marL="1663064">
              <a:lnSpc>
                <a:spcPts val="1860"/>
              </a:lnSpc>
            </a:pPr>
            <a:r>
              <a:rPr dirty="0" sz="1650"/>
              <a:t>When</a:t>
            </a:r>
            <a:r>
              <a:rPr dirty="0" sz="1650" spc="55"/>
              <a:t> </a:t>
            </a:r>
            <a:r>
              <a:rPr dirty="0" sz="1650"/>
              <a:t>a</a:t>
            </a:r>
            <a:r>
              <a:rPr dirty="0" sz="1650" spc="55"/>
              <a:t> </a:t>
            </a:r>
            <a:r>
              <a:rPr dirty="0" sz="1650"/>
              <a:t>memory</a:t>
            </a:r>
            <a:r>
              <a:rPr dirty="0" sz="1650" spc="60"/>
              <a:t> </a:t>
            </a:r>
            <a:r>
              <a:rPr dirty="0" sz="1650"/>
              <a:t>operation</a:t>
            </a:r>
            <a:r>
              <a:rPr dirty="0" sz="1650" spc="55"/>
              <a:t> </a:t>
            </a:r>
            <a:r>
              <a:rPr dirty="0" sz="1650"/>
              <a:t>happens</a:t>
            </a:r>
            <a:r>
              <a:rPr dirty="0" sz="1650" spc="60"/>
              <a:t> </a:t>
            </a:r>
            <a:r>
              <a:rPr dirty="0" sz="1650"/>
              <a:t>before</a:t>
            </a:r>
            <a:r>
              <a:rPr dirty="0" sz="1650" spc="55"/>
              <a:t> </a:t>
            </a:r>
            <a:r>
              <a:rPr dirty="0" sz="1650" spc="-10"/>
              <a:t>itself</a:t>
            </a:r>
            <a:endParaRPr sz="1650"/>
          </a:p>
        </p:txBody>
      </p:sp>
      <p:sp>
        <p:nvSpPr>
          <p:cNvPr id="3" name="object 3" descr=""/>
          <p:cNvSpPr txBox="1"/>
          <p:nvPr/>
        </p:nvSpPr>
        <p:spPr>
          <a:xfrm>
            <a:off x="2128877" y="2783373"/>
            <a:ext cx="1742439" cy="1995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1755">
              <a:lnSpc>
                <a:spcPct val="102899"/>
              </a:lnSpc>
            </a:pPr>
            <a:r>
              <a:rPr dirty="0" sz="2950" spc="-10">
                <a:latin typeface="Calibri"/>
                <a:cs typeface="Calibri"/>
              </a:rPr>
              <a:t>Execution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[r1</a:t>
            </a:r>
            <a:r>
              <a:rPr dirty="0" sz="2500" spc="2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0]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r2=X</a:t>
            </a:r>
            <a:r>
              <a:rPr dirty="0" sz="2500" spc="2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[r2</a:t>
            </a:r>
            <a:r>
              <a:rPr dirty="0" sz="2500" spc="2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  <a:p>
            <a:pPr marL="702310" marR="552450" indent="-12700">
              <a:lnSpc>
                <a:spcPts val="2740"/>
              </a:lnSpc>
              <a:spcBef>
                <a:spcPts val="33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 </a:t>
            </a: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217660" y="3536514"/>
            <a:ext cx="514984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175554" y="4206241"/>
            <a:ext cx="61722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650095" y="3518654"/>
            <a:ext cx="50482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80122" y="4188381"/>
            <a:ext cx="62738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0055D6"/>
                </a:solidFill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55941" y="2795223"/>
            <a:ext cx="3497579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Happens-</a:t>
            </a:r>
            <a:r>
              <a:rPr dirty="0" sz="2950">
                <a:latin typeface="Calibri"/>
                <a:cs typeface="Calibri"/>
              </a:rPr>
              <a:t>Before</a:t>
            </a:r>
            <a:r>
              <a:rPr dirty="0" sz="2950" spc="-110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Graph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736578" y="5297080"/>
            <a:ext cx="363220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Program</a:t>
            </a:r>
            <a:r>
              <a:rPr dirty="0" sz="2950" spc="-7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Order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HB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Edge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7899" y="253702"/>
            <a:ext cx="7217409" cy="6762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250" spc="-409"/>
              <a:t>Graph</a:t>
            </a:r>
            <a:r>
              <a:rPr dirty="0" sz="4250" spc="-140"/>
              <a:t> </a:t>
            </a:r>
            <a:r>
              <a:rPr dirty="0" sz="4250" spc="-270"/>
              <a:t>Applications</a:t>
            </a:r>
            <a:r>
              <a:rPr dirty="0" sz="4250" spc="-30"/>
              <a:t> </a:t>
            </a:r>
            <a:r>
              <a:rPr dirty="0" sz="4250" spc="-340"/>
              <a:t>are</a:t>
            </a:r>
            <a:r>
              <a:rPr dirty="0" sz="4250" spc="-30"/>
              <a:t> </a:t>
            </a:r>
            <a:r>
              <a:rPr dirty="0" sz="4250" spc="-415"/>
              <a:t>Memory-</a:t>
            </a:r>
            <a:r>
              <a:rPr dirty="0" sz="4250" spc="-420"/>
              <a:t>Bound</a:t>
            </a:r>
            <a:endParaRPr sz="4250"/>
          </a:p>
        </p:txBody>
      </p:sp>
      <p:sp>
        <p:nvSpPr>
          <p:cNvPr id="3" name="object 3" descr=""/>
          <p:cNvSpPr txBox="1"/>
          <p:nvPr/>
        </p:nvSpPr>
        <p:spPr>
          <a:xfrm>
            <a:off x="11684651" y="6253945"/>
            <a:ext cx="2425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Trebuchet MS"/>
                <a:cs typeface="Trebuchet MS"/>
              </a:rPr>
              <a:t>11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337522" y="1191848"/>
            <a:ext cx="5236210" cy="4361815"/>
            <a:chOff x="5337522" y="1191848"/>
            <a:chExt cx="5236210" cy="4361815"/>
          </a:xfrm>
        </p:grpSpPr>
        <p:sp>
          <p:nvSpPr>
            <p:cNvPr id="5" name="object 5" descr=""/>
            <p:cNvSpPr/>
            <p:nvPr/>
          </p:nvSpPr>
          <p:spPr>
            <a:xfrm>
              <a:off x="5414200" y="5471199"/>
              <a:ext cx="4967605" cy="0"/>
            </a:xfrm>
            <a:custGeom>
              <a:avLst/>
              <a:gdLst/>
              <a:ahLst/>
              <a:cxnLst/>
              <a:rect l="l" t="t" r="r" b="b"/>
              <a:pathLst>
                <a:path w="4967605" h="0">
                  <a:moveTo>
                    <a:pt x="0" y="0"/>
                  </a:moveTo>
                  <a:lnTo>
                    <a:pt x="4967399" y="0"/>
                  </a:lnTo>
                </a:path>
              </a:pathLst>
            </a:custGeom>
            <a:ln w="3809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2550" y="5389219"/>
              <a:ext cx="211001" cy="16396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414200" y="1383799"/>
              <a:ext cx="5715" cy="4087495"/>
            </a:xfrm>
            <a:custGeom>
              <a:avLst/>
              <a:gdLst/>
              <a:ahLst/>
              <a:cxnLst/>
              <a:rect l="l" t="t" r="r" b="b"/>
              <a:pathLst>
                <a:path w="5714" h="4087495">
                  <a:moveTo>
                    <a:pt x="0" y="4087400"/>
                  </a:moveTo>
                  <a:lnTo>
                    <a:pt x="5303" y="0"/>
                  </a:lnTo>
                </a:path>
              </a:pathLst>
            </a:custGeom>
            <a:ln w="3809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7522" y="1191848"/>
              <a:ext cx="163962" cy="21108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969299" y="2925566"/>
              <a:ext cx="2299335" cy="0"/>
            </a:xfrm>
            <a:custGeom>
              <a:avLst/>
              <a:gdLst/>
              <a:ahLst/>
              <a:cxnLst/>
              <a:rect l="l" t="t" r="r" b="b"/>
              <a:pathLst>
                <a:path w="2299334" h="0">
                  <a:moveTo>
                    <a:pt x="0" y="0"/>
                  </a:moveTo>
                  <a:lnTo>
                    <a:pt x="2298799" y="0"/>
                  </a:lnTo>
                </a:path>
              </a:pathLst>
            </a:custGeom>
            <a:ln w="285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442700" y="2935132"/>
              <a:ext cx="2527300" cy="2279650"/>
            </a:xfrm>
            <a:custGeom>
              <a:avLst/>
              <a:gdLst/>
              <a:ahLst/>
              <a:cxnLst/>
              <a:rect l="l" t="t" r="r" b="b"/>
              <a:pathLst>
                <a:path w="2527300" h="2279650">
                  <a:moveTo>
                    <a:pt x="0" y="2279599"/>
                  </a:moveTo>
                  <a:lnTo>
                    <a:pt x="2526799" y="0"/>
                  </a:lnTo>
                </a:path>
              </a:pathLst>
            </a:custGeom>
            <a:ln w="28574">
              <a:solidFill>
                <a:srgbClr val="1155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969299" y="1339300"/>
              <a:ext cx="635" cy="4084954"/>
            </a:xfrm>
            <a:custGeom>
              <a:avLst/>
              <a:gdLst/>
              <a:ahLst/>
              <a:cxnLst/>
              <a:rect l="l" t="t" r="r" b="b"/>
              <a:pathLst>
                <a:path w="634" h="4084954">
                  <a:moveTo>
                    <a:pt x="0" y="0"/>
                  </a:moveTo>
                  <a:lnTo>
                    <a:pt x="399" y="4084399"/>
                  </a:lnTo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121300" y="1889284"/>
              <a:ext cx="560705" cy="427990"/>
            </a:xfrm>
            <a:custGeom>
              <a:avLst/>
              <a:gdLst/>
              <a:ahLst/>
              <a:cxnLst/>
              <a:rect l="l" t="t" r="r" b="b"/>
              <a:pathLst>
                <a:path w="560704" h="427989">
                  <a:moveTo>
                    <a:pt x="346599" y="427599"/>
                  </a:moveTo>
                  <a:lnTo>
                    <a:pt x="346599" y="320699"/>
                  </a:lnTo>
                  <a:lnTo>
                    <a:pt x="0" y="320699"/>
                  </a:lnTo>
                  <a:lnTo>
                    <a:pt x="0" y="106899"/>
                  </a:lnTo>
                  <a:lnTo>
                    <a:pt x="346599" y="106899"/>
                  </a:lnTo>
                  <a:lnTo>
                    <a:pt x="346599" y="0"/>
                  </a:lnTo>
                  <a:lnTo>
                    <a:pt x="560399" y="213799"/>
                  </a:lnTo>
                  <a:lnTo>
                    <a:pt x="346599" y="427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121300" y="1889284"/>
              <a:ext cx="560705" cy="427990"/>
            </a:xfrm>
            <a:custGeom>
              <a:avLst/>
              <a:gdLst/>
              <a:ahLst/>
              <a:cxnLst/>
              <a:rect l="l" t="t" r="r" b="b"/>
              <a:pathLst>
                <a:path w="560704" h="427989">
                  <a:moveTo>
                    <a:pt x="0" y="106899"/>
                  </a:moveTo>
                  <a:lnTo>
                    <a:pt x="346599" y="106899"/>
                  </a:lnTo>
                  <a:lnTo>
                    <a:pt x="346599" y="0"/>
                  </a:lnTo>
                  <a:lnTo>
                    <a:pt x="560399" y="213799"/>
                  </a:lnTo>
                  <a:lnTo>
                    <a:pt x="346599" y="427599"/>
                  </a:lnTo>
                  <a:lnTo>
                    <a:pt x="346599" y="320699"/>
                  </a:lnTo>
                  <a:lnTo>
                    <a:pt x="0" y="320699"/>
                  </a:lnTo>
                  <a:lnTo>
                    <a:pt x="0" y="1068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614920" y="2830898"/>
            <a:ext cx="1385570" cy="675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50">
                <a:latin typeface="Calibri"/>
                <a:cs typeface="Calibri"/>
              </a:rPr>
              <a:t>Throughput</a:t>
            </a:r>
            <a:endParaRPr sz="2100">
              <a:latin typeface="Calibri"/>
              <a:cs typeface="Calibri"/>
            </a:endParaRPr>
          </a:p>
          <a:p>
            <a:pPr marL="157480">
              <a:lnSpc>
                <a:spcPct val="100000"/>
              </a:lnSpc>
              <a:spcBef>
                <a:spcPts val="40"/>
              </a:spcBef>
            </a:pPr>
            <a:r>
              <a:rPr dirty="0" sz="2100" spc="-10" i="1">
                <a:latin typeface="Calibri"/>
                <a:cs typeface="Calibri"/>
              </a:rPr>
              <a:t>(GFLOP/s)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301326" y="1428708"/>
            <a:ext cx="16351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69595" marR="5080" indent="-55753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Compute-</a:t>
            </a:r>
            <a:r>
              <a:rPr dirty="0" sz="2400" spc="50">
                <a:latin typeface="Calibri"/>
                <a:cs typeface="Calibri"/>
              </a:rPr>
              <a:t>Bo </a:t>
            </a:r>
            <a:r>
              <a:rPr dirty="0" sz="2400" spc="-25">
                <a:latin typeface="Calibri"/>
                <a:cs typeface="Calibri"/>
              </a:rPr>
              <a:t>und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252537" y="1884521"/>
            <a:ext cx="570230" cy="437515"/>
            <a:chOff x="7252537" y="1884521"/>
            <a:chExt cx="570230" cy="437515"/>
          </a:xfrm>
        </p:grpSpPr>
        <p:sp>
          <p:nvSpPr>
            <p:cNvPr id="17" name="object 17" descr=""/>
            <p:cNvSpPr/>
            <p:nvPr/>
          </p:nvSpPr>
          <p:spPr>
            <a:xfrm>
              <a:off x="7257299" y="1889283"/>
              <a:ext cx="560705" cy="427990"/>
            </a:xfrm>
            <a:custGeom>
              <a:avLst/>
              <a:gdLst/>
              <a:ahLst/>
              <a:cxnLst/>
              <a:rect l="l" t="t" r="r" b="b"/>
              <a:pathLst>
                <a:path w="560704" h="427989">
                  <a:moveTo>
                    <a:pt x="213799" y="427599"/>
                  </a:moveTo>
                  <a:lnTo>
                    <a:pt x="0" y="213799"/>
                  </a:lnTo>
                  <a:lnTo>
                    <a:pt x="213799" y="0"/>
                  </a:lnTo>
                  <a:lnTo>
                    <a:pt x="213799" y="106899"/>
                  </a:lnTo>
                  <a:lnTo>
                    <a:pt x="560399" y="106899"/>
                  </a:lnTo>
                  <a:lnTo>
                    <a:pt x="560399" y="320699"/>
                  </a:lnTo>
                  <a:lnTo>
                    <a:pt x="213799" y="320699"/>
                  </a:lnTo>
                  <a:lnTo>
                    <a:pt x="213799" y="427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257299" y="1889283"/>
              <a:ext cx="560705" cy="427990"/>
            </a:xfrm>
            <a:custGeom>
              <a:avLst/>
              <a:gdLst/>
              <a:ahLst/>
              <a:cxnLst/>
              <a:rect l="l" t="t" r="r" b="b"/>
              <a:pathLst>
                <a:path w="560704" h="427989">
                  <a:moveTo>
                    <a:pt x="560399" y="320699"/>
                  </a:moveTo>
                  <a:lnTo>
                    <a:pt x="213799" y="320699"/>
                  </a:lnTo>
                  <a:lnTo>
                    <a:pt x="213799" y="427599"/>
                  </a:lnTo>
                  <a:lnTo>
                    <a:pt x="0" y="213799"/>
                  </a:lnTo>
                  <a:lnTo>
                    <a:pt x="213799" y="0"/>
                  </a:lnTo>
                  <a:lnTo>
                    <a:pt x="213799" y="106899"/>
                  </a:lnTo>
                  <a:lnTo>
                    <a:pt x="560399" y="106899"/>
                  </a:lnTo>
                  <a:lnTo>
                    <a:pt x="560399" y="3206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973665" y="1428708"/>
            <a:ext cx="16935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0720" marR="5080" indent="-66865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Memory-</a:t>
            </a:r>
            <a:r>
              <a:rPr dirty="0" sz="2400" spc="-25">
                <a:latin typeface="Calibri"/>
                <a:cs typeface="Calibri"/>
              </a:rPr>
              <a:t>Bou 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473055" y="2524542"/>
            <a:ext cx="8210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2870">
              <a:lnSpc>
                <a:spcPct val="100000"/>
              </a:lnSpc>
              <a:spcBef>
                <a:spcPts val="100"/>
              </a:spcBef>
            </a:pPr>
            <a:r>
              <a:rPr dirty="0" sz="2400" spc="-20" i="1">
                <a:latin typeface="Calibri"/>
                <a:cs typeface="Calibri"/>
              </a:rPr>
              <a:t>Peak</a:t>
            </a:r>
            <a:r>
              <a:rPr dirty="0" sz="2400" spc="-2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FLOPS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 rot="19080000">
            <a:off x="5674969" y="3789749"/>
            <a:ext cx="1784537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</a:pPr>
            <a:r>
              <a:rPr dirty="0" sz="2400" i="1">
                <a:latin typeface="Calibri"/>
                <a:cs typeface="Calibri"/>
              </a:rPr>
              <a:t>Peak</a:t>
            </a:r>
            <a:r>
              <a:rPr dirty="0" sz="2400" spc="-90" i="1">
                <a:latin typeface="Calibri"/>
                <a:cs typeface="Calibri"/>
              </a:rPr>
              <a:t> </a:t>
            </a:r>
            <a:r>
              <a:rPr dirty="0" sz="2400" spc="-70" i="1">
                <a:latin typeface="Calibri"/>
                <a:cs typeface="Calibri"/>
              </a:rPr>
              <a:t>Mem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baseline="1157" sz="3600" spc="-157" i="1">
                <a:latin typeface="Calibri"/>
                <a:cs typeface="Calibri"/>
              </a:rPr>
              <a:t>BW</a:t>
            </a:r>
            <a:endParaRPr baseline="1157" sz="36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857297" y="5460472"/>
            <a:ext cx="2472055" cy="1230630"/>
          </a:xfrm>
          <a:prstGeom prst="rect">
            <a:avLst/>
          </a:prstGeom>
        </p:spPr>
        <p:txBody>
          <a:bodyPr wrap="square" lIns="0" tIns="112395" rIns="0" bIns="0" rtlCol="0" vert="horz">
            <a:spAutoFit/>
          </a:bodyPr>
          <a:lstStyle/>
          <a:p>
            <a:pPr algn="ctr" marR="181610">
              <a:lnSpc>
                <a:spcPct val="100000"/>
              </a:lnSpc>
              <a:spcBef>
                <a:spcPts val="885"/>
              </a:spcBef>
            </a:pPr>
            <a:r>
              <a:rPr dirty="0" sz="2400" spc="-25" i="1">
                <a:latin typeface="Calibri"/>
                <a:cs typeface="Calibri"/>
              </a:rPr>
              <a:t>250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35"/>
              </a:spcBef>
            </a:pPr>
            <a:r>
              <a:rPr dirty="0" sz="2100">
                <a:latin typeface="Calibri"/>
                <a:cs typeface="Calibri"/>
              </a:rPr>
              <a:t>Operational</a:t>
            </a:r>
            <a:r>
              <a:rPr dirty="0" sz="2100" spc="60">
                <a:latin typeface="Calibri"/>
                <a:cs typeface="Calibri"/>
              </a:rPr>
              <a:t>  </a:t>
            </a:r>
            <a:r>
              <a:rPr dirty="0" sz="2100" spc="35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2100" spc="-10" i="1">
                <a:latin typeface="Calibri"/>
                <a:cs typeface="Calibri"/>
              </a:rPr>
              <a:t>(FLOPS/Byte)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6440067" y="4340867"/>
            <a:ext cx="635" cy="1130935"/>
          </a:xfrm>
          <a:custGeom>
            <a:avLst/>
            <a:gdLst/>
            <a:ahLst/>
            <a:cxnLst/>
            <a:rect l="l" t="t" r="r" b="b"/>
            <a:pathLst>
              <a:path w="635" h="1130935">
                <a:moveTo>
                  <a:pt x="0" y="0"/>
                </a:moveTo>
                <a:lnTo>
                  <a:pt x="399" y="1130399"/>
                </a:lnTo>
              </a:path>
            </a:pathLst>
          </a:custGeom>
          <a:ln w="19049">
            <a:solidFill>
              <a:srgbClr val="3776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5786782" y="5611809"/>
            <a:ext cx="6038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i="1">
                <a:latin typeface="Calibri"/>
                <a:cs typeface="Calibri"/>
              </a:rPr>
              <a:t>1/16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40594" y="3703952"/>
            <a:ext cx="6475730" cy="2439035"/>
            <a:chOff x="40594" y="3703952"/>
            <a:chExt cx="6475730" cy="2439035"/>
          </a:xfrm>
        </p:grpSpPr>
        <p:pic>
          <p:nvPicPr>
            <p:cNvPr id="26" name="object 2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4304" y="4890404"/>
              <a:ext cx="151924" cy="171124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5357" y="3708715"/>
              <a:ext cx="6231255" cy="2429510"/>
            </a:xfrm>
            <a:custGeom>
              <a:avLst/>
              <a:gdLst/>
              <a:ahLst/>
              <a:cxnLst/>
              <a:rect l="l" t="t" r="r" b="b"/>
              <a:pathLst>
                <a:path w="6231255" h="2429510">
                  <a:moveTo>
                    <a:pt x="3583519" y="2429192"/>
                  </a:moveTo>
                  <a:lnTo>
                    <a:pt x="404865" y="2429192"/>
                  </a:lnTo>
                  <a:lnTo>
                    <a:pt x="357649" y="2426468"/>
                  </a:lnTo>
                  <a:lnTo>
                    <a:pt x="312033" y="2418499"/>
                  </a:lnTo>
                  <a:lnTo>
                    <a:pt x="268321" y="2405589"/>
                  </a:lnTo>
                  <a:lnTo>
                    <a:pt x="226815" y="2388041"/>
                  </a:lnTo>
                  <a:lnTo>
                    <a:pt x="187821" y="2366160"/>
                  </a:lnTo>
                  <a:lnTo>
                    <a:pt x="151642" y="2340248"/>
                  </a:lnTo>
                  <a:lnTo>
                    <a:pt x="118582" y="2310610"/>
                  </a:lnTo>
                  <a:lnTo>
                    <a:pt x="88944" y="2277549"/>
                  </a:lnTo>
                  <a:lnTo>
                    <a:pt x="63032" y="2241370"/>
                  </a:lnTo>
                  <a:lnTo>
                    <a:pt x="41150" y="2202376"/>
                  </a:lnTo>
                  <a:lnTo>
                    <a:pt x="23603" y="2160871"/>
                  </a:lnTo>
                  <a:lnTo>
                    <a:pt x="10692" y="2117159"/>
                  </a:lnTo>
                  <a:lnTo>
                    <a:pt x="2723" y="2071543"/>
                  </a:lnTo>
                  <a:lnTo>
                    <a:pt x="0" y="2024327"/>
                  </a:lnTo>
                  <a:lnTo>
                    <a:pt x="0" y="404865"/>
                  </a:lnTo>
                  <a:lnTo>
                    <a:pt x="2723" y="357649"/>
                  </a:lnTo>
                  <a:lnTo>
                    <a:pt x="10692" y="312033"/>
                  </a:lnTo>
                  <a:lnTo>
                    <a:pt x="23603" y="268320"/>
                  </a:lnTo>
                  <a:lnTo>
                    <a:pt x="41150" y="226815"/>
                  </a:lnTo>
                  <a:lnTo>
                    <a:pt x="63032" y="187821"/>
                  </a:lnTo>
                  <a:lnTo>
                    <a:pt x="88944" y="151642"/>
                  </a:lnTo>
                  <a:lnTo>
                    <a:pt x="118582" y="118582"/>
                  </a:lnTo>
                  <a:lnTo>
                    <a:pt x="151642" y="88944"/>
                  </a:lnTo>
                  <a:lnTo>
                    <a:pt x="187821" y="63032"/>
                  </a:lnTo>
                  <a:lnTo>
                    <a:pt x="226815" y="41150"/>
                  </a:lnTo>
                  <a:lnTo>
                    <a:pt x="268321" y="23603"/>
                  </a:lnTo>
                  <a:lnTo>
                    <a:pt x="312033" y="10692"/>
                  </a:lnTo>
                  <a:lnTo>
                    <a:pt x="357649" y="2723"/>
                  </a:lnTo>
                  <a:lnTo>
                    <a:pt x="404865" y="0"/>
                  </a:lnTo>
                  <a:lnTo>
                    <a:pt x="3583519" y="0"/>
                  </a:lnTo>
                  <a:lnTo>
                    <a:pt x="3636736" y="3511"/>
                  </a:lnTo>
                  <a:lnTo>
                    <a:pt x="3688591" y="13870"/>
                  </a:lnTo>
                  <a:lnTo>
                    <a:pt x="3738454" y="30818"/>
                  </a:lnTo>
                  <a:lnTo>
                    <a:pt x="3785697" y="54093"/>
                  </a:lnTo>
                  <a:lnTo>
                    <a:pt x="3829689" y="83434"/>
                  </a:lnTo>
                  <a:lnTo>
                    <a:pt x="3869802" y="118582"/>
                  </a:lnTo>
                  <a:lnTo>
                    <a:pt x="3904950" y="158695"/>
                  </a:lnTo>
                  <a:lnTo>
                    <a:pt x="3934291" y="202687"/>
                  </a:lnTo>
                  <a:lnTo>
                    <a:pt x="3957566" y="249930"/>
                  </a:lnTo>
                  <a:lnTo>
                    <a:pt x="3974514" y="299793"/>
                  </a:lnTo>
                  <a:lnTo>
                    <a:pt x="3984874" y="351648"/>
                  </a:lnTo>
                  <a:lnTo>
                    <a:pt x="3988385" y="404865"/>
                  </a:lnTo>
                  <a:lnTo>
                    <a:pt x="3988385" y="1417029"/>
                  </a:lnTo>
                  <a:lnTo>
                    <a:pt x="5940611" y="1417029"/>
                  </a:lnTo>
                  <a:lnTo>
                    <a:pt x="3988385" y="2024327"/>
                  </a:lnTo>
                  <a:lnTo>
                    <a:pt x="3985661" y="2071543"/>
                  </a:lnTo>
                  <a:lnTo>
                    <a:pt x="3977692" y="2117159"/>
                  </a:lnTo>
                  <a:lnTo>
                    <a:pt x="3964782" y="2160871"/>
                  </a:lnTo>
                  <a:lnTo>
                    <a:pt x="3947234" y="2202376"/>
                  </a:lnTo>
                  <a:lnTo>
                    <a:pt x="3925352" y="2241370"/>
                  </a:lnTo>
                  <a:lnTo>
                    <a:pt x="3899440" y="2277549"/>
                  </a:lnTo>
                  <a:lnTo>
                    <a:pt x="3869802" y="2310610"/>
                  </a:lnTo>
                  <a:lnTo>
                    <a:pt x="3836742" y="2340248"/>
                  </a:lnTo>
                  <a:lnTo>
                    <a:pt x="3800563" y="2366160"/>
                  </a:lnTo>
                  <a:lnTo>
                    <a:pt x="3761569" y="2388041"/>
                  </a:lnTo>
                  <a:lnTo>
                    <a:pt x="3720064" y="2405589"/>
                  </a:lnTo>
                  <a:lnTo>
                    <a:pt x="3676351" y="2418499"/>
                  </a:lnTo>
                  <a:lnTo>
                    <a:pt x="3630735" y="2426468"/>
                  </a:lnTo>
                  <a:lnTo>
                    <a:pt x="3583519" y="2429192"/>
                  </a:lnTo>
                  <a:close/>
                </a:path>
                <a:path w="6231255" h="2429510">
                  <a:moveTo>
                    <a:pt x="5940611" y="1417029"/>
                  </a:moveTo>
                  <a:lnTo>
                    <a:pt x="3988385" y="1417029"/>
                  </a:lnTo>
                  <a:lnTo>
                    <a:pt x="6230894" y="1326727"/>
                  </a:lnTo>
                  <a:lnTo>
                    <a:pt x="5940611" y="14170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5357" y="3708715"/>
              <a:ext cx="6231255" cy="2429510"/>
            </a:xfrm>
            <a:custGeom>
              <a:avLst/>
              <a:gdLst/>
              <a:ahLst/>
              <a:cxnLst/>
              <a:rect l="l" t="t" r="r" b="b"/>
              <a:pathLst>
                <a:path w="6231255" h="2429510">
                  <a:moveTo>
                    <a:pt x="0" y="404865"/>
                  </a:moveTo>
                  <a:lnTo>
                    <a:pt x="2723" y="357649"/>
                  </a:lnTo>
                  <a:lnTo>
                    <a:pt x="10692" y="312033"/>
                  </a:lnTo>
                  <a:lnTo>
                    <a:pt x="23603" y="268320"/>
                  </a:lnTo>
                  <a:lnTo>
                    <a:pt x="41150" y="226815"/>
                  </a:lnTo>
                  <a:lnTo>
                    <a:pt x="63032" y="187821"/>
                  </a:lnTo>
                  <a:lnTo>
                    <a:pt x="88944" y="151642"/>
                  </a:lnTo>
                  <a:lnTo>
                    <a:pt x="118582" y="118582"/>
                  </a:lnTo>
                  <a:lnTo>
                    <a:pt x="151642" y="88944"/>
                  </a:lnTo>
                  <a:lnTo>
                    <a:pt x="187821" y="63032"/>
                  </a:lnTo>
                  <a:lnTo>
                    <a:pt x="226815" y="41150"/>
                  </a:lnTo>
                  <a:lnTo>
                    <a:pt x="268321" y="23603"/>
                  </a:lnTo>
                  <a:lnTo>
                    <a:pt x="312033" y="10692"/>
                  </a:lnTo>
                  <a:lnTo>
                    <a:pt x="357649" y="2723"/>
                  </a:lnTo>
                  <a:lnTo>
                    <a:pt x="404865" y="0"/>
                  </a:lnTo>
                  <a:lnTo>
                    <a:pt x="2326557" y="0"/>
                  </a:lnTo>
                  <a:lnTo>
                    <a:pt x="3323654" y="0"/>
                  </a:lnTo>
                  <a:lnTo>
                    <a:pt x="3583519" y="0"/>
                  </a:lnTo>
                  <a:lnTo>
                    <a:pt x="3636736" y="3511"/>
                  </a:lnTo>
                  <a:lnTo>
                    <a:pt x="3688591" y="13870"/>
                  </a:lnTo>
                  <a:lnTo>
                    <a:pt x="3738454" y="30818"/>
                  </a:lnTo>
                  <a:lnTo>
                    <a:pt x="3785697" y="54093"/>
                  </a:lnTo>
                  <a:lnTo>
                    <a:pt x="3829689" y="83434"/>
                  </a:lnTo>
                  <a:lnTo>
                    <a:pt x="3869802" y="118582"/>
                  </a:lnTo>
                  <a:lnTo>
                    <a:pt x="3904950" y="158695"/>
                  </a:lnTo>
                  <a:lnTo>
                    <a:pt x="3934291" y="202687"/>
                  </a:lnTo>
                  <a:lnTo>
                    <a:pt x="3957566" y="249930"/>
                  </a:lnTo>
                  <a:lnTo>
                    <a:pt x="3974514" y="299793"/>
                  </a:lnTo>
                  <a:lnTo>
                    <a:pt x="3984874" y="351648"/>
                  </a:lnTo>
                  <a:lnTo>
                    <a:pt x="3988385" y="404865"/>
                  </a:lnTo>
                  <a:lnTo>
                    <a:pt x="3988385" y="1417029"/>
                  </a:lnTo>
                  <a:lnTo>
                    <a:pt x="6230894" y="1326727"/>
                  </a:lnTo>
                  <a:lnTo>
                    <a:pt x="3988385" y="2024327"/>
                  </a:lnTo>
                  <a:lnTo>
                    <a:pt x="3985661" y="2071543"/>
                  </a:lnTo>
                  <a:lnTo>
                    <a:pt x="3977692" y="2117159"/>
                  </a:lnTo>
                  <a:lnTo>
                    <a:pt x="3964782" y="2160871"/>
                  </a:lnTo>
                  <a:lnTo>
                    <a:pt x="3947234" y="2202376"/>
                  </a:lnTo>
                  <a:lnTo>
                    <a:pt x="3925352" y="2241370"/>
                  </a:lnTo>
                  <a:lnTo>
                    <a:pt x="3899440" y="2277549"/>
                  </a:lnTo>
                  <a:lnTo>
                    <a:pt x="3869802" y="2310610"/>
                  </a:lnTo>
                  <a:lnTo>
                    <a:pt x="3836742" y="2340248"/>
                  </a:lnTo>
                  <a:lnTo>
                    <a:pt x="3800563" y="2366160"/>
                  </a:lnTo>
                  <a:lnTo>
                    <a:pt x="3761569" y="2388041"/>
                  </a:lnTo>
                  <a:lnTo>
                    <a:pt x="3720064" y="2405589"/>
                  </a:lnTo>
                  <a:lnTo>
                    <a:pt x="3676351" y="2418499"/>
                  </a:lnTo>
                  <a:lnTo>
                    <a:pt x="3630735" y="2426468"/>
                  </a:lnTo>
                  <a:lnTo>
                    <a:pt x="3583519" y="2429192"/>
                  </a:lnTo>
                  <a:lnTo>
                    <a:pt x="3323654" y="2429192"/>
                  </a:lnTo>
                  <a:lnTo>
                    <a:pt x="2326557" y="2429192"/>
                  </a:lnTo>
                  <a:lnTo>
                    <a:pt x="404865" y="2429192"/>
                  </a:lnTo>
                  <a:lnTo>
                    <a:pt x="357649" y="2426468"/>
                  </a:lnTo>
                  <a:lnTo>
                    <a:pt x="312033" y="2418499"/>
                  </a:lnTo>
                  <a:lnTo>
                    <a:pt x="268321" y="2405589"/>
                  </a:lnTo>
                  <a:lnTo>
                    <a:pt x="226815" y="2388041"/>
                  </a:lnTo>
                  <a:lnTo>
                    <a:pt x="187821" y="2366160"/>
                  </a:lnTo>
                  <a:lnTo>
                    <a:pt x="151642" y="2340248"/>
                  </a:lnTo>
                  <a:lnTo>
                    <a:pt x="118582" y="2310610"/>
                  </a:lnTo>
                  <a:lnTo>
                    <a:pt x="88944" y="2277549"/>
                  </a:lnTo>
                  <a:lnTo>
                    <a:pt x="63032" y="2241370"/>
                  </a:lnTo>
                  <a:lnTo>
                    <a:pt x="41150" y="2202376"/>
                  </a:lnTo>
                  <a:lnTo>
                    <a:pt x="23603" y="2160871"/>
                  </a:lnTo>
                  <a:lnTo>
                    <a:pt x="10692" y="2117159"/>
                  </a:lnTo>
                  <a:lnTo>
                    <a:pt x="2723" y="2071543"/>
                  </a:lnTo>
                  <a:lnTo>
                    <a:pt x="0" y="2024327"/>
                  </a:lnTo>
                  <a:lnTo>
                    <a:pt x="0" y="1417029"/>
                  </a:lnTo>
                  <a:lnTo>
                    <a:pt x="0" y="404865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265538" y="3801139"/>
            <a:ext cx="29076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DRAM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BW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utilization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in </a:t>
            </a:r>
            <a:r>
              <a:rPr dirty="0" sz="2400">
                <a:latin typeface="Calibri"/>
                <a:cs typeface="Calibri"/>
              </a:rPr>
              <a:t>graph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apps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~50%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65538" y="4898419"/>
            <a:ext cx="3345179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Why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would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have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spare </a:t>
            </a:r>
            <a:r>
              <a:rPr dirty="0" sz="2400" b="1">
                <a:latin typeface="Calibri"/>
                <a:cs typeface="Calibri"/>
              </a:rPr>
              <a:t>BW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capacity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go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to </a:t>
            </a:r>
            <a:r>
              <a:rPr dirty="0" sz="2400" b="1">
                <a:latin typeface="Calibri"/>
                <a:cs typeface="Calibri"/>
              </a:rPr>
              <a:t>memory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not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use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it?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11" y="259228"/>
            <a:ext cx="8025130" cy="10795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When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45"/>
              <a:t> </a:t>
            </a:r>
            <a:r>
              <a:rPr dirty="0"/>
              <a:t>an</a:t>
            </a:r>
            <a:r>
              <a:rPr dirty="0" spc="-50"/>
              <a:t> </a:t>
            </a:r>
            <a:r>
              <a:rPr dirty="0"/>
              <a:t>Execution</a:t>
            </a:r>
            <a:r>
              <a:rPr dirty="0" spc="-45"/>
              <a:t> </a:t>
            </a:r>
            <a:r>
              <a:rPr dirty="0"/>
              <a:t>Not</a:t>
            </a:r>
            <a:r>
              <a:rPr dirty="0" spc="-45"/>
              <a:t> </a:t>
            </a:r>
            <a:r>
              <a:rPr dirty="0" spc="-25"/>
              <a:t>SC?</a:t>
            </a:r>
          </a:p>
          <a:p>
            <a:pPr marL="1628775">
              <a:lnSpc>
                <a:spcPct val="100000"/>
              </a:lnSpc>
              <a:spcBef>
                <a:spcPts val="65"/>
              </a:spcBef>
            </a:pPr>
            <a:r>
              <a:rPr dirty="0" sz="1650"/>
              <a:t>When</a:t>
            </a:r>
            <a:r>
              <a:rPr dirty="0" sz="1650" spc="55"/>
              <a:t> </a:t>
            </a:r>
            <a:r>
              <a:rPr dirty="0" sz="1650"/>
              <a:t>a</a:t>
            </a:r>
            <a:r>
              <a:rPr dirty="0" sz="1650" spc="55"/>
              <a:t> </a:t>
            </a:r>
            <a:r>
              <a:rPr dirty="0" sz="1650"/>
              <a:t>memory</a:t>
            </a:r>
            <a:r>
              <a:rPr dirty="0" sz="1650" spc="60"/>
              <a:t> </a:t>
            </a:r>
            <a:r>
              <a:rPr dirty="0" sz="1650"/>
              <a:t>operation</a:t>
            </a:r>
            <a:r>
              <a:rPr dirty="0" sz="1650" spc="55"/>
              <a:t> </a:t>
            </a:r>
            <a:r>
              <a:rPr dirty="0" sz="1650"/>
              <a:t>happens</a:t>
            </a:r>
            <a:r>
              <a:rPr dirty="0" sz="1650" spc="60"/>
              <a:t> </a:t>
            </a:r>
            <a:r>
              <a:rPr dirty="0" sz="1650"/>
              <a:t>before</a:t>
            </a:r>
            <a:r>
              <a:rPr dirty="0" sz="1650" spc="55"/>
              <a:t> </a:t>
            </a:r>
            <a:r>
              <a:rPr dirty="0" sz="1650" spc="-10"/>
              <a:t>itself</a:t>
            </a:r>
            <a:endParaRPr sz="1650"/>
          </a:p>
        </p:txBody>
      </p:sp>
      <p:sp>
        <p:nvSpPr>
          <p:cNvPr id="3" name="object 3" descr=""/>
          <p:cNvSpPr txBox="1"/>
          <p:nvPr/>
        </p:nvSpPr>
        <p:spPr>
          <a:xfrm>
            <a:off x="2128877" y="2783373"/>
            <a:ext cx="1742439" cy="1995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1755">
              <a:lnSpc>
                <a:spcPct val="102899"/>
              </a:lnSpc>
            </a:pPr>
            <a:r>
              <a:rPr dirty="0" sz="2950" spc="-10">
                <a:latin typeface="Calibri"/>
                <a:cs typeface="Calibri"/>
              </a:rPr>
              <a:t>Execution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[r1</a:t>
            </a:r>
            <a:r>
              <a:rPr dirty="0" sz="2500" spc="2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0]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r2=X</a:t>
            </a:r>
            <a:r>
              <a:rPr dirty="0" sz="2500" spc="2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[r2</a:t>
            </a:r>
            <a:r>
              <a:rPr dirty="0" sz="2500" spc="2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  <a:p>
            <a:pPr marL="702310" marR="552450" indent="-12700">
              <a:lnSpc>
                <a:spcPts val="2740"/>
              </a:lnSpc>
              <a:spcBef>
                <a:spcPts val="33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 </a:t>
            </a: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217660" y="3536514"/>
            <a:ext cx="514984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175554" y="4206241"/>
            <a:ext cx="61722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650095" y="3518654"/>
            <a:ext cx="50482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80122" y="4188381"/>
            <a:ext cx="62738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0055D6"/>
                </a:solidFill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55941" y="2761197"/>
            <a:ext cx="3497579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Happens-</a:t>
            </a:r>
            <a:r>
              <a:rPr dirty="0" sz="2950">
                <a:latin typeface="Calibri"/>
                <a:cs typeface="Calibri"/>
              </a:rPr>
              <a:t>Before</a:t>
            </a:r>
            <a:r>
              <a:rPr dirty="0" sz="2950" spc="-110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Graph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7846214" y="3768324"/>
            <a:ext cx="839469" cy="577850"/>
            <a:chOff x="7846214" y="3768324"/>
            <a:chExt cx="839469" cy="57785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6215" y="3768326"/>
              <a:ext cx="827489" cy="57745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6214" y="3768324"/>
              <a:ext cx="839397" cy="553647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12415" y="5875733"/>
            <a:ext cx="236480" cy="470297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3736578" y="5184548"/>
            <a:ext cx="3632200" cy="1150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 marR="5080" indent="-18415">
              <a:lnSpc>
                <a:spcPct val="125099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Program</a:t>
            </a:r>
            <a:r>
              <a:rPr dirty="0" sz="2950" spc="-7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Order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HB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Edge </a:t>
            </a:r>
            <a:r>
              <a:rPr dirty="0" sz="2950">
                <a:latin typeface="Calibri"/>
                <a:cs typeface="Calibri"/>
              </a:rPr>
              <a:t>Causal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Order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HB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Edge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414110" y="3842739"/>
            <a:ext cx="887094" cy="480059"/>
            <a:chOff x="3414110" y="3842739"/>
            <a:chExt cx="887094" cy="480059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4110" y="4009423"/>
              <a:ext cx="887028" cy="31301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7052" y="3842739"/>
              <a:ext cx="184551" cy="232176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1806771" y="3473641"/>
            <a:ext cx="1089660" cy="1278255"/>
            <a:chOff x="1806771" y="3473641"/>
            <a:chExt cx="1089660" cy="1278255"/>
          </a:xfrm>
        </p:grpSpPr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6771" y="4509489"/>
              <a:ext cx="1089427" cy="24226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30579" y="3473641"/>
              <a:ext cx="363154" cy="11251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13" y="193970"/>
            <a:ext cx="8025130" cy="1144270"/>
          </a:xfrm>
          <a:prstGeom prst="rect"/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/>
              <a:t>When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45"/>
              <a:t> </a:t>
            </a:r>
            <a:r>
              <a:rPr dirty="0"/>
              <a:t>an</a:t>
            </a:r>
            <a:r>
              <a:rPr dirty="0" spc="-50"/>
              <a:t> </a:t>
            </a:r>
            <a:r>
              <a:rPr dirty="0"/>
              <a:t>Execution</a:t>
            </a:r>
            <a:r>
              <a:rPr dirty="0" spc="-45"/>
              <a:t> </a:t>
            </a:r>
            <a:r>
              <a:rPr dirty="0"/>
              <a:t>Not</a:t>
            </a:r>
            <a:r>
              <a:rPr dirty="0" spc="-45"/>
              <a:t> </a:t>
            </a:r>
            <a:r>
              <a:rPr dirty="0" spc="-25"/>
              <a:t>SC?</a:t>
            </a:r>
          </a:p>
          <a:p>
            <a:pPr marL="1657350">
              <a:lnSpc>
                <a:spcPct val="100000"/>
              </a:lnSpc>
              <a:spcBef>
                <a:spcPts val="170"/>
              </a:spcBef>
            </a:pPr>
            <a:r>
              <a:rPr dirty="0" sz="1650"/>
              <a:t>When</a:t>
            </a:r>
            <a:r>
              <a:rPr dirty="0" sz="1650" spc="55"/>
              <a:t> </a:t>
            </a:r>
            <a:r>
              <a:rPr dirty="0" sz="1650"/>
              <a:t>a</a:t>
            </a:r>
            <a:r>
              <a:rPr dirty="0" sz="1650" spc="55"/>
              <a:t> </a:t>
            </a:r>
            <a:r>
              <a:rPr dirty="0" sz="1650"/>
              <a:t>memory</a:t>
            </a:r>
            <a:r>
              <a:rPr dirty="0" sz="1650" spc="60"/>
              <a:t> </a:t>
            </a:r>
            <a:r>
              <a:rPr dirty="0" sz="1650"/>
              <a:t>operation</a:t>
            </a:r>
            <a:r>
              <a:rPr dirty="0" sz="1650" spc="55"/>
              <a:t> </a:t>
            </a:r>
            <a:r>
              <a:rPr dirty="0" sz="1650"/>
              <a:t>happens</a:t>
            </a:r>
            <a:r>
              <a:rPr dirty="0" sz="1650" spc="60"/>
              <a:t> </a:t>
            </a:r>
            <a:r>
              <a:rPr dirty="0" sz="1650"/>
              <a:t>before</a:t>
            </a:r>
            <a:r>
              <a:rPr dirty="0" sz="1650" spc="55"/>
              <a:t> </a:t>
            </a:r>
            <a:r>
              <a:rPr dirty="0" sz="1650" spc="-10"/>
              <a:t>itself</a:t>
            </a:r>
            <a:endParaRPr sz="1650"/>
          </a:p>
        </p:txBody>
      </p:sp>
      <p:sp>
        <p:nvSpPr>
          <p:cNvPr id="3" name="object 3" descr=""/>
          <p:cNvSpPr txBox="1"/>
          <p:nvPr/>
        </p:nvSpPr>
        <p:spPr>
          <a:xfrm>
            <a:off x="2128877" y="2783373"/>
            <a:ext cx="1742439" cy="1995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1755">
              <a:lnSpc>
                <a:spcPct val="102899"/>
              </a:lnSpc>
            </a:pPr>
            <a:r>
              <a:rPr dirty="0" sz="2950" spc="-10">
                <a:latin typeface="Calibri"/>
                <a:cs typeface="Calibri"/>
              </a:rPr>
              <a:t>Execution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[r1</a:t>
            </a:r>
            <a:r>
              <a:rPr dirty="0" sz="2500" spc="2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0]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r2=X</a:t>
            </a:r>
            <a:r>
              <a:rPr dirty="0" sz="2500" spc="2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[r2</a:t>
            </a:r>
            <a:r>
              <a:rPr dirty="0" sz="2500" spc="2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  <a:p>
            <a:pPr marL="702310" marR="552450" indent="-12700">
              <a:lnSpc>
                <a:spcPts val="2740"/>
              </a:lnSpc>
              <a:spcBef>
                <a:spcPts val="33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 </a:t>
            </a: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217660" y="3536514"/>
            <a:ext cx="514984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175554" y="4206241"/>
            <a:ext cx="61722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650095" y="3518654"/>
            <a:ext cx="50482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80122" y="4188381"/>
            <a:ext cx="62738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0055D6"/>
                </a:solidFill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55941" y="2776080"/>
            <a:ext cx="3497579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Happens-</a:t>
            </a:r>
            <a:r>
              <a:rPr dirty="0" sz="2950">
                <a:latin typeface="Calibri"/>
                <a:cs typeface="Calibri"/>
              </a:rPr>
              <a:t>Before</a:t>
            </a:r>
            <a:r>
              <a:rPr dirty="0" sz="2950" spc="-110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Graph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7846214" y="3768324"/>
            <a:ext cx="839469" cy="577850"/>
            <a:chOff x="7846214" y="3768324"/>
            <a:chExt cx="839469" cy="57785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6215" y="3768326"/>
              <a:ext cx="827489" cy="57745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6214" y="3768324"/>
              <a:ext cx="839397" cy="553647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647031" y="5348884"/>
            <a:ext cx="7660640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If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there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is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cycle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in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happens-</a:t>
            </a:r>
            <a:r>
              <a:rPr dirty="0" sz="2950">
                <a:latin typeface="Calibri"/>
                <a:cs typeface="Calibri"/>
              </a:rPr>
              <a:t>before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graph,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 spc="-25">
                <a:latin typeface="Calibri"/>
                <a:cs typeface="Calibri"/>
              </a:rPr>
              <a:t>the </a:t>
            </a:r>
            <a:r>
              <a:rPr dirty="0" sz="2950">
                <a:latin typeface="Calibri"/>
                <a:cs typeface="Calibri"/>
              </a:rPr>
              <a:t>execution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is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not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 spc="-25">
                <a:latin typeface="Calibri"/>
                <a:cs typeface="Calibri"/>
              </a:rPr>
              <a:t>SC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414110" y="3842739"/>
            <a:ext cx="887094" cy="480059"/>
            <a:chOff x="3414110" y="3842739"/>
            <a:chExt cx="887094" cy="480059"/>
          </a:xfrm>
        </p:grpSpPr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4110" y="4009423"/>
              <a:ext cx="887028" cy="31301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7052" y="3842739"/>
              <a:ext cx="184551" cy="232176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1806771" y="3473641"/>
            <a:ext cx="1089660" cy="1278255"/>
            <a:chOff x="1806771" y="3473641"/>
            <a:chExt cx="1089660" cy="1278255"/>
          </a:xfrm>
        </p:grpSpPr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6771" y="4509489"/>
              <a:ext cx="1089427" cy="24226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0579" y="3473641"/>
              <a:ext cx="363154" cy="11251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98" y="263881"/>
            <a:ext cx="8025130" cy="10744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When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45"/>
              <a:t> </a:t>
            </a:r>
            <a:r>
              <a:rPr dirty="0"/>
              <a:t>an</a:t>
            </a:r>
            <a:r>
              <a:rPr dirty="0" spc="-50"/>
              <a:t> </a:t>
            </a:r>
            <a:r>
              <a:rPr dirty="0"/>
              <a:t>Execution</a:t>
            </a:r>
            <a:r>
              <a:rPr dirty="0" spc="-45"/>
              <a:t> </a:t>
            </a:r>
            <a:r>
              <a:rPr dirty="0"/>
              <a:t>Not</a:t>
            </a:r>
            <a:r>
              <a:rPr dirty="0" spc="-45"/>
              <a:t> </a:t>
            </a:r>
            <a:r>
              <a:rPr dirty="0" spc="-25"/>
              <a:t>SC?</a:t>
            </a:r>
          </a:p>
          <a:p>
            <a:pPr marL="1567815">
              <a:lnSpc>
                <a:spcPct val="100000"/>
              </a:lnSpc>
              <a:spcBef>
                <a:spcPts val="30"/>
              </a:spcBef>
            </a:pPr>
            <a:r>
              <a:rPr dirty="0" sz="1650"/>
              <a:t>When</a:t>
            </a:r>
            <a:r>
              <a:rPr dirty="0" sz="1650" spc="55"/>
              <a:t> </a:t>
            </a:r>
            <a:r>
              <a:rPr dirty="0" sz="1650"/>
              <a:t>a</a:t>
            </a:r>
            <a:r>
              <a:rPr dirty="0" sz="1650" spc="55"/>
              <a:t> </a:t>
            </a:r>
            <a:r>
              <a:rPr dirty="0" sz="1650"/>
              <a:t>memory</a:t>
            </a:r>
            <a:r>
              <a:rPr dirty="0" sz="1650" spc="60"/>
              <a:t> </a:t>
            </a:r>
            <a:r>
              <a:rPr dirty="0" sz="1650"/>
              <a:t>operation</a:t>
            </a:r>
            <a:r>
              <a:rPr dirty="0" sz="1650" spc="55"/>
              <a:t> </a:t>
            </a:r>
            <a:r>
              <a:rPr dirty="0" sz="1650"/>
              <a:t>happens</a:t>
            </a:r>
            <a:r>
              <a:rPr dirty="0" sz="1650" spc="60"/>
              <a:t> </a:t>
            </a:r>
            <a:r>
              <a:rPr dirty="0" sz="1650"/>
              <a:t>before</a:t>
            </a:r>
            <a:r>
              <a:rPr dirty="0" sz="1650" spc="55"/>
              <a:t> </a:t>
            </a:r>
            <a:r>
              <a:rPr dirty="0" sz="1650" spc="-10"/>
              <a:t>itself</a:t>
            </a:r>
            <a:endParaRPr sz="1650"/>
          </a:p>
        </p:txBody>
      </p:sp>
      <p:sp>
        <p:nvSpPr>
          <p:cNvPr id="3" name="object 3" descr=""/>
          <p:cNvSpPr txBox="1"/>
          <p:nvPr/>
        </p:nvSpPr>
        <p:spPr>
          <a:xfrm>
            <a:off x="5224155" y="3581163"/>
            <a:ext cx="514984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1203" y="3106187"/>
            <a:ext cx="1048881" cy="88749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4924" y="3721979"/>
            <a:ext cx="693364" cy="84399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357441" y="2837763"/>
            <a:ext cx="3497579" cy="1766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Happens-</a:t>
            </a:r>
            <a:r>
              <a:rPr dirty="0" sz="2950">
                <a:latin typeface="Calibri"/>
                <a:cs typeface="Calibri"/>
              </a:rPr>
              <a:t>Before</a:t>
            </a:r>
            <a:r>
              <a:rPr dirty="0" sz="2950" spc="-110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Graph</a:t>
            </a:r>
            <a:endParaRPr sz="2950">
              <a:latin typeface="Calibri"/>
              <a:cs typeface="Calibri"/>
            </a:endParaRPr>
          </a:p>
          <a:p>
            <a:pPr algn="r" marR="391795">
              <a:lnSpc>
                <a:spcPct val="100000"/>
              </a:lnSpc>
              <a:spcBef>
                <a:spcPts val="2230"/>
              </a:spcBef>
              <a:tabLst>
                <a:tab pos="885190" algn="l"/>
                <a:tab pos="2193925" algn="l"/>
              </a:tabLst>
            </a:pPr>
            <a:r>
              <a:rPr dirty="0" baseline="1111" sz="3750" spc="-37">
                <a:solidFill>
                  <a:srgbClr val="0055D6"/>
                </a:solidFill>
                <a:latin typeface="Calibri"/>
                <a:cs typeface="Calibri"/>
              </a:rPr>
              <a:t>Y=1</a:t>
            </a:r>
            <a:r>
              <a:rPr dirty="0" baseline="1111" sz="3750">
                <a:solidFill>
                  <a:srgbClr val="0055D6"/>
                </a:solidFill>
                <a:latin typeface="Calibri"/>
                <a:cs typeface="Calibri"/>
              </a:rPr>
              <a:t>	</a:t>
            </a:r>
            <a:r>
              <a:rPr dirty="0" sz="2500" spc="-20">
                <a:solidFill>
                  <a:srgbClr val="00DB28"/>
                </a:solidFill>
                <a:latin typeface="Calibri"/>
                <a:cs typeface="Calibri"/>
              </a:rPr>
              <a:t>r1=X</a:t>
            </a:r>
            <a:r>
              <a:rPr dirty="0" sz="2500">
                <a:solidFill>
                  <a:srgbClr val="00DB28"/>
                </a:solidFill>
                <a:latin typeface="Calibri"/>
                <a:cs typeface="Calibri"/>
              </a:rPr>
              <a:t>	</a:t>
            </a:r>
            <a:r>
              <a:rPr dirty="0" sz="2500" spc="-20">
                <a:solidFill>
                  <a:srgbClr val="E334CE"/>
                </a:solidFill>
                <a:latin typeface="Calibri"/>
                <a:cs typeface="Calibri"/>
              </a:rPr>
              <a:t>r3=Y</a:t>
            </a:r>
            <a:endParaRPr sz="2500">
              <a:latin typeface="Calibri"/>
              <a:cs typeface="Calibri"/>
            </a:endParaRPr>
          </a:p>
          <a:p>
            <a:pPr algn="r" marR="363855">
              <a:lnSpc>
                <a:spcPct val="100000"/>
              </a:lnSpc>
              <a:spcBef>
                <a:spcPts val="1930"/>
              </a:spcBef>
              <a:tabLst>
                <a:tab pos="1325880" algn="l"/>
              </a:tabLst>
            </a:pPr>
            <a:r>
              <a:rPr dirty="0" sz="2500" spc="-20">
                <a:solidFill>
                  <a:srgbClr val="00DB28"/>
                </a:solidFill>
                <a:latin typeface="Calibri"/>
                <a:cs typeface="Calibri"/>
              </a:rPr>
              <a:t>r2=Y</a:t>
            </a:r>
            <a:r>
              <a:rPr dirty="0" sz="2500">
                <a:solidFill>
                  <a:srgbClr val="00DB28"/>
                </a:solidFill>
                <a:latin typeface="Calibri"/>
                <a:cs typeface="Calibri"/>
              </a:rPr>
              <a:t>	</a:t>
            </a:r>
            <a:r>
              <a:rPr dirty="0" sz="2500" spc="-20">
                <a:solidFill>
                  <a:srgbClr val="E334CE"/>
                </a:solidFill>
                <a:latin typeface="Calibri"/>
                <a:cs typeface="Calibri"/>
              </a:rPr>
              <a:t>r4=X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647031" y="5348884"/>
            <a:ext cx="7660640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If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there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is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cycle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in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happens-</a:t>
            </a:r>
            <a:r>
              <a:rPr dirty="0" sz="2950">
                <a:latin typeface="Calibri"/>
                <a:cs typeface="Calibri"/>
              </a:rPr>
              <a:t>before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graph,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 spc="-25">
                <a:latin typeface="Calibri"/>
                <a:cs typeface="Calibri"/>
              </a:rPr>
              <a:t>the </a:t>
            </a:r>
            <a:r>
              <a:rPr dirty="0" sz="2950">
                <a:latin typeface="Calibri"/>
                <a:cs typeface="Calibri"/>
              </a:rPr>
              <a:t>execution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is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not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 spc="-25">
                <a:latin typeface="Calibri"/>
                <a:cs typeface="Calibri"/>
              </a:rPr>
              <a:t>SC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821935" y="3524811"/>
            <a:ext cx="1007110" cy="775335"/>
            <a:chOff x="1821935" y="3524811"/>
            <a:chExt cx="1007110" cy="77533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4088" y="3524811"/>
              <a:ext cx="964847" cy="42209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1935" y="3805128"/>
              <a:ext cx="403418" cy="494840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3214366" y="3334569"/>
            <a:ext cx="1403350" cy="1686560"/>
            <a:chOff x="3214366" y="3334569"/>
            <a:chExt cx="1403350" cy="1686560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4366" y="3334569"/>
              <a:ext cx="1402737" cy="57167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3788" y="3801759"/>
              <a:ext cx="492422" cy="1219013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2126260" y="2783373"/>
            <a:ext cx="1743710" cy="2312035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593725" marR="165100" indent="-506730">
              <a:lnSpc>
                <a:spcPct val="79200"/>
              </a:lnSpc>
              <a:spcBef>
                <a:spcPts val="840"/>
              </a:spcBef>
            </a:pPr>
            <a:r>
              <a:rPr dirty="0" sz="2950" spc="-20">
                <a:latin typeface="Calibri"/>
                <a:cs typeface="Calibri"/>
              </a:rPr>
              <a:t>Execution </a:t>
            </a: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 </a:t>
            </a: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  <a:p>
            <a:pPr algn="just" marL="12700">
              <a:lnSpc>
                <a:spcPts val="1920"/>
              </a:lnSpc>
            </a:pPr>
            <a:r>
              <a:rPr dirty="0" sz="2500">
                <a:solidFill>
                  <a:srgbClr val="00DB28"/>
                </a:solidFill>
                <a:latin typeface="Calibri"/>
                <a:cs typeface="Calibri"/>
              </a:rPr>
              <a:t>r1=X</a:t>
            </a:r>
            <a:r>
              <a:rPr dirty="0" sz="2500" spc="25">
                <a:solidFill>
                  <a:srgbClr val="00DB28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DB28"/>
                </a:solidFill>
                <a:latin typeface="Calibri"/>
                <a:cs typeface="Calibri"/>
              </a:rPr>
              <a:t>[r1</a:t>
            </a:r>
            <a:r>
              <a:rPr dirty="0" sz="2500" spc="20">
                <a:solidFill>
                  <a:srgbClr val="00DB28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DB28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00DB28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00DB28"/>
                </a:solidFill>
                <a:latin typeface="Calibri"/>
                <a:cs typeface="Calibri"/>
              </a:rPr>
              <a:t>1]</a:t>
            </a:r>
            <a:endParaRPr sz="2500">
              <a:latin typeface="Calibri"/>
              <a:cs typeface="Calibri"/>
            </a:endParaRPr>
          </a:p>
          <a:p>
            <a:pPr algn="just" marL="12700" marR="5080" indent="16510">
              <a:lnSpc>
                <a:spcPct val="82900"/>
              </a:lnSpc>
              <a:spcBef>
                <a:spcPts val="340"/>
              </a:spcBef>
            </a:pPr>
            <a:r>
              <a:rPr dirty="0" sz="2500">
                <a:solidFill>
                  <a:srgbClr val="00DB28"/>
                </a:solidFill>
                <a:latin typeface="Calibri"/>
                <a:cs typeface="Calibri"/>
              </a:rPr>
              <a:t>r2=Y</a:t>
            </a:r>
            <a:r>
              <a:rPr dirty="0" sz="2500" spc="25">
                <a:solidFill>
                  <a:srgbClr val="00DB28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DB28"/>
                </a:solidFill>
                <a:latin typeface="Calibri"/>
                <a:cs typeface="Calibri"/>
              </a:rPr>
              <a:t>[r2</a:t>
            </a:r>
            <a:r>
              <a:rPr dirty="0" sz="2500" spc="20">
                <a:solidFill>
                  <a:srgbClr val="00DB28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DB28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00DB28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00DB28"/>
                </a:solidFill>
                <a:latin typeface="Calibri"/>
                <a:cs typeface="Calibri"/>
              </a:rPr>
              <a:t>0] </a:t>
            </a:r>
            <a:r>
              <a:rPr dirty="0" sz="2500">
                <a:solidFill>
                  <a:srgbClr val="E334CE"/>
                </a:solidFill>
                <a:latin typeface="Calibri"/>
                <a:cs typeface="Calibri"/>
              </a:rPr>
              <a:t>r3=Y</a:t>
            </a:r>
            <a:r>
              <a:rPr dirty="0" sz="2500" spc="25">
                <a:solidFill>
                  <a:srgbClr val="E334CE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34CE"/>
                </a:solidFill>
                <a:latin typeface="Calibri"/>
                <a:cs typeface="Calibri"/>
              </a:rPr>
              <a:t>[r3</a:t>
            </a:r>
            <a:r>
              <a:rPr dirty="0" sz="2500" spc="20">
                <a:solidFill>
                  <a:srgbClr val="E334CE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34CE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E334CE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E334CE"/>
                </a:solidFill>
                <a:latin typeface="Calibri"/>
                <a:cs typeface="Calibri"/>
              </a:rPr>
              <a:t>1] </a:t>
            </a:r>
            <a:r>
              <a:rPr dirty="0" sz="2500">
                <a:solidFill>
                  <a:srgbClr val="E334CE"/>
                </a:solidFill>
                <a:latin typeface="Calibri"/>
                <a:cs typeface="Calibri"/>
              </a:rPr>
              <a:t>r4=X</a:t>
            </a:r>
            <a:r>
              <a:rPr dirty="0" sz="2500" spc="25">
                <a:solidFill>
                  <a:srgbClr val="E334CE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34CE"/>
                </a:solidFill>
                <a:latin typeface="Calibri"/>
                <a:cs typeface="Calibri"/>
              </a:rPr>
              <a:t>[r4</a:t>
            </a:r>
            <a:r>
              <a:rPr dirty="0" sz="2500" spc="20">
                <a:solidFill>
                  <a:srgbClr val="E334CE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34CE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E334CE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E334CE"/>
                </a:solidFill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556213" y="3062465"/>
            <a:ext cx="3615054" cy="2230755"/>
            <a:chOff x="5556213" y="3062465"/>
            <a:chExt cx="3615054" cy="2230755"/>
          </a:xfrm>
        </p:grpSpPr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6491" y="3177717"/>
              <a:ext cx="898763" cy="74010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81242" y="3994436"/>
              <a:ext cx="2089569" cy="129869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56213" y="3734406"/>
              <a:ext cx="1639904" cy="123874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6537" y="3062465"/>
              <a:ext cx="1367511" cy="99705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14709" y="3262516"/>
              <a:ext cx="725080" cy="583381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3256606" y="3158110"/>
            <a:ext cx="1325245" cy="906780"/>
            <a:chOff x="3256606" y="3158110"/>
            <a:chExt cx="1325245" cy="906780"/>
          </a:xfrm>
        </p:grpSpPr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94826" y="3364351"/>
              <a:ext cx="586587" cy="70004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56606" y="3158110"/>
              <a:ext cx="1263173" cy="520360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1472722" y="3268609"/>
            <a:ext cx="1336675" cy="1443990"/>
            <a:chOff x="1472722" y="3268609"/>
            <a:chExt cx="1336675" cy="1443990"/>
          </a:xfrm>
        </p:grpSpPr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86339" y="3268609"/>
              <a:ext cx="1222702" cy="83735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72722" y="3738485"/>
              <a:ext cx="824049" cy="9741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737" y="844712"/>
            <a:ext cx="7743190" cy="818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So...</a:t>
            </a:r>
            <a:r>
              <a:rPr dirty="0" spc="-110"/>
              <a:t> </a:t>
            </a:r>
            <a:r>
              <a:rPr dirty="0"/>
              <a:t>are</a:t>
            </a:r>
            <a:r>
              <a:rPr dirty="0" spc="-100"/>
              <a:t> </a:t>
            </a:r>
            <a:r>
              <a:rPr dirty="0"/>
              <a:t>Computers</a:t>
            </a:r>
            <a:r>
              <a:rPr dirty="0" spc="-100"/>
              <a:t> </a:t>
            </a:r>
            <a:r>
              <a:rPr dirty="0" spc="-20"/>
              <a:t>Wrong?!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673819" y="2461905"/>
            <a:ext cx="8459470" cy="3400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SC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is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how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 spc="-10" b="1">
                <a:latin typeface="Calibri"/>
                <a:cs typeface="Calibri"/>
              </a:rPr>
              <a:t>programmers</a:t>
            </a:r>
            <a:r>
              <a:rPr dirty="0" sz="2950" spc="-20" b="1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think.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Calibri"/>
              <a:cs typeface="Calibri"/>
            </a:endParaRPr>
          </a:p>
          <a:p>
            <a:pPr marL="114935">
              <a:lnSpc>
                <a:spcPct val="100000"/>
              </a:lnSpc>
            </a:pPr>
            <a:r>
              <a:rPr dirty="0" sz="2950">
                <a:latin typeface="Calibri"/>
                <a:cs typeface="Calibri"/>
              </a:rPr>
              <a:t>SC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prohibits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 b="1">
                <a:latin typeface="Calibri"/>
                <a:cs typeface="Calibri"/>
              </a:rPr>
              <a:t>all</a:t>
            </a:r>
            <a:r>
              <a:rPr dirty="0" sz="2950" spc="-45" b="1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reordering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of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instructions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Calibri"/>
              <a:cs typeface="Calibri"/>
            </a:endParaRPr>
          </a:p>
          <a:p>
            <a:pPr marL="155575" marR="5080" indent="852169">
              <a:lnSpc>
                <a:spcPct val="185700"/>
              </a:lnSpc>
            </a:pPr>
            <a:r>
              <a:rPr dirty="0" sz="2950">
                <a:latin typeface="Calibri"/>
                <a:cs typeface="Calibri"/>
              </a:rPr>
              <a:t>WBs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let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reads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finish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before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older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writes </a:t>
            </a:r>
            <a:r>
              <a:rPr dirty="0" sz="2950">
                <a:latin typeface="Calibri"/>
                <a:cs typeface="Calibri"/>
              </a:rPr>
              <a:t>Combining</a:t>
            </a:r>
            <a:r>
              <a:rPr dirty="0" sz="2950" spc="-8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writes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saves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bandwidth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but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reorders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writes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2737" y="844712"/>
            <a:ext cx="7881620" cy="818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10">
                <a:latin typeface="Calibri"/>
                <a:cs typeface="Calibri"/>
              </a:rPr>
              <a:t>Relaxed</a:t>
            </a:r>
            <a:r>
              <a:rPr dirty="0" sz="5200" spc="-130">
                <a:latin typeface="Calibri"/>
                <a:cs typeface="Calibri"/>
              </a:rPr>
              <a:t> </a:t>
            </a:r>
            <a:r>
              <a:rPr dirty="0" sz="5200">
                <a:latin typeface="Calibri"/>
                <a:cs typeface="Calibri"/>
              </a:rPr>
              <a:t>Memory</a:t>
            </a:r>
            <a:r>
              <a:rPr dirty="0" sz="5200" spc="-114">
                <a:latin typeface="Calibri"/>
                <a:cs typeface="Calibri"/>
              </a:rPr>
              <a:t> </a:t>
            </a:r>
            <a:r>
              <a:rPr dirty="0" sz="5200" spc="-10">
                <a:latin typeface="Calibri"/>
                <a:cs typeface="Calibri"/>
              </a:rPr>
              <a:t>Consistency</a:t>
            </a:r>
            <a:endParaRPr sz="5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73819" y="3363803"/>
            <a:ext cx="830897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Relaxed</a:t>
            </a:r>
            <a:r>
              <a:rPr dirty="0" sz="2950" spc="-7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Memory</a:t>
            </a:r>
            <a:r>
              <a:rPr dirty="0" sz="2950" spc="-7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Models</a:t>
            </a:r>
            <a:r>
              <a:rPr dirty="0" sz="2950" spc="-7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permit</a:t>
            </a:r>
            <a:r>
              <a:rPr dirty="0" sz="2950" spc="-7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reorderings,</a:t>
            </a:r>
            <a:r>
              <a:rPr dirty="0" sz="2950" spc="-7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unlike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 spc="-25">
                <a:latin typeface="Calibri"/>
                <a:cs typeface="Calibri"/>
              </a:rPr>
              <a:t>SC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737" y="714043"/>
            <a:ext cx="5424805" cy="1473200"/>
          </a:xfrm>
          <a:prstGeom prst="rect"/>
        </p:spPr>
        <p:txBody>
          <a:bodyPr wrap="square" lIns="0" tIns="143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 spc="-10"/>
              <a:t>x86-TSO</a:t>
            </a:r>
            <a:r>
              <a:rPr dirty="0" spc="-620"/>
              <a:t> </a:t>
            </a:r>
            <a:r>
              <a:rPr dirty="0" sz="2450"/>
              <a:t>(intel</a:t>
            </a:r>
            <a:r>
              <a:rPr dirty="0" sz="2450" spc="-50"/>
              <a:t> </a:t>
            </a:r>
            <a:r>
              <a:rPr dirty="0" sz="2450" spc="-10"/>
              <a:t>x86s)</a:t>
            </a:r>
            <a:endParaRPr sz="2450"/>
          </a:p>
          <a:p>
            <a:pPr marL="103505">
              <a:lnSpc>
                <a:spcPct val="100000"/>
              </a:lnSpc>
              <a:spcBef>
                <a:spcPts val="590"/>
              </a:spcBef>
            </a:pPr>
            <a:r>
              <a:rPr dirty="0" sz="2950"/>
              <a:t>“The</a:t>
            </a:r>
            <a:r>
              <a:rPr dirty="0" sz="2950" spc="-55"/>
              <a:t> </a:t>
            </a:r>
            <a:r>
              <a:rPr dirty="0" sz="2950"/>
              <a:t>Write</a:t>
            </a:r>
            <a:r>
              <a:rPr dirty="0" sz="2950" spc="-45"/>
              <a:t> </a:t>
            </a:r>
            <a:r>
              <a:rPr dirty="0" sz="2950"/>
              <a:t>Buffer</a:t>
            </a:r>
            <a:r>
              <a:rPr dirty="0" sz="2950" spc="-45"/>
              <a:t> </a:t>
            </a:r>
            <a:r>
              <a:rPr dirty="0" sz="2950"/>
              <a:t>Memory</a:t>
            </a:r>
            <a:r>
              <a:rPr dirty="0" sz="2950" spc="-40"/>
              <a:t> </a:t>
            </a:r>
            <a:r>
              <a:rPr dirty="0" sz="2950" spc="-10"/>
              <a:t>Model”</a:t>
            </a:r>
            <a:endParaRPr sz="2950"/>
          </a:p>
        </p:txBody>
      </p:sp>
      <p:grpSp>
        <p:nvGrpSpPr>
          <p:cNvPr id="3" name="object 3" descr=""/>
          <p:cNvGrpSpPr/>
          <p:nvPr/>
        </p:nvGrpSpPr>
        <p:grpSpPr>
          <a:xfrm>
            <a:off x="4765473" y="3399230"/>
            <a:ext cx="964565" cy="1297940"/>
            <a:chOff x="4765473" y="3399230"/>
            <a:chExt cx="964565" cy="12979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7378" y="4030261"/>
              <a:ext cx="952510" cy="66675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5473" y="3399230"/>
              <a:ext cx="946553" cy="70842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665391" y="3038199"/>
            <a:ext cx="617220" cy="1025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5244" marR="5080" indent="-43180">
              <a:lnSpc>
                <a:spcPct val="131300"/>
              </a:lnSpc>
              <a:spcBef>
                <a:spcPts val="90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 </a:t>
            </a: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673819" y="4322327"/>
            <a:ext cx="7960359" cy="19792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5842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215"/>
              </a:spcBef>
            </a:pPr>
            <a:r>
              <a:rPr dirty="0" sz="2950" b="1">
                <a:latin typeface="Calibri"/>
                <a:cs typeface="Calibri"/>
              </a:rPr>
              <a:t>T</a:t>
            </a:r>
            <a:r>
              <a:rPr dirty="0" sz="2950">
                <a:latin typeface="Calibri"/>
                <a:cs typeface="Calibri"/>
              </a:rPr>
              <a:t>otal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 b="1">
                <a:latin typeface="Calibri"/>
                <a:cs typeface="Calibri"/>
              </a:rPr>
              <a:t>S</a:t>
            </a:r>
            <a:r>
              <a:rPr dirty="0" sz="2950">
                <a:latin typeface="Calibri"/>
                <a:cs typeface="Calibri"/>
              </a:rPr>
              <a:t>tore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 b="1">
                <a:latin typeface="Calibri"/>
                <a:cs typeface="Calibri"/>
              </a:rPr>
              <a:t>O</a:t>
            </a:r>
            <a:r>
              <a:rPr dirty="0" sz="2950">
                <a:latin typeface="Calibri"/>
                <a:cs typeface="Calibri"/>
              </a:rPr>
              <a:t>rder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-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loads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may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complete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before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older </a:t>
            </a:r>
            <a:r>
              <a:rPr dirty="0" sz="2950">
                <a:latin typeface="Calibri"/>
                <a:cs typeface="Calibri"/>
              </a:rPr>
              <a:t>stores</a:t>
            </a:r>
            <a:r>
              <a:rPr dirty="0" sz="2950" spc="-10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to</a:t>
            </a:r>
            <a:r>
              <a:rPr dirty="0" sz="2950" spc="-9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different</a:t>
            </a:r>
            <a:r>
              <a:rPr dirty="0" sz="2950" spc="-9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locations</a:t>
            </a:r>
            <a:r>
              <a:rPr dirty="0" sz="2950" spc="-8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complete.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513835" y="3393281"/>
            <a:ext cx="2063750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Relaxes</a:t>
            </a:r>
            <a:r>
              <a:rPr dirty="0" sz="2950" spc="-85">
                <a:latin typeface="Calibri"/>
                <a:cs typeface="Calibri"/>
              </a:rPr>
              <a:t> </a:t>
            </a:r>
            <a:r>
              <a:rPr dirty="0" sz="2950" spc="-75">
                <a:latin typeface="Calibri"/>
                <a:cs typeface="Calibri"/>
              </a:rPr>
              <a:t>W-</a:t>
            </a:r>
            <a:r>
              <a:rPr dirty="0" sz="2950" spc="-25">
                <a:latin typeface="Calibri"/>
                <a:cs typeface="Calibri"/>
              </a:rPr>
              <a:t>&gt;R </a:t>
            </a:r>
            <a:r>
              <a:rPr dirty="0" sz="2950" spc="-10">
                <a:latin typeface="Calibri"/>
                <a:cs typeface="Calibri"/>
              </a:rPr>
              <a:t>order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737" y="714043"/>
            <a:ext cx="6125210" cy="1473200"/>
          </a:xfrm>
          <a:prstGeom prst="rect"/>
        </p:spPr>
        <p:txBody>
          <a:bodyPr wrap="square" lIns="0" tIns="143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 spc="-10"/>
              <a:t>PSO</a:t>
            </a:r>
            <a:r>
              <a:rPr dirty="0" sz="2450" spc="-10"/>
              <a:t>(SPARC)</a:t>
            </a:r>
            <a:endParaRPr sz="2450"/>
          </a:p>
          <a:p>
            <a:pPr marL="103505">
              <a:lnSpc>
                <a:spcPct val="100000"/>
              </a:lnSpc>
              <a:spcBef>
                <a:spcPts val="590"/>
              </a:spcBef>
            </a:pPr>
            <a:r>
              <a:rPr dirty="0" sz="2950"/>
              <a:t>“The</a:t>
            </a:r>
            <a:r>
              <a:rPr dirty="0" sz="2950" spc="-35"/>
              <a:t> </a:t>
            </a:r>
            <a:r>
              <a:rPr dirty="0" sz="2950"/>
              <a:t>Write</a:t>
            </a:r>
            <a:r>
              <a:rPr dirty="0" sz="2950" spc="-25"/>
              <a:t> </a:t>
            </a:r>
            <a:r>
              <a:rPr dirty="0" sz="2950"/>
              <a:t>Combining</a:t>
            </a:r>
            <a:r>
              <a:rPr dirty="0" sz="2950" spc="-25"/>
              <a:t> </a:t>
            </a:r>
            <a:r>
              <a:rPr dirty="0" sz="2950"/>
              <a:t>Memory</a:t>
            </a:r>
            <a:r>
              <a:rPr dirty="0" sz="2950" spc="-20"/>
              <a:t> </a:t>
            </a:r>
            <a:r>
              <a:rPr dirty="0" sz="2950" spc="-10"/>
              <a:t>Model”</a:t>
            </a:r>
            <a:endParaRPr sz="2950"/>
          </a:p>
        </p:txBody>
      </p:sp>
      <p:grpSp>
        <p:nvGrpSpPr>
          <p:cNvPr id="3" name="object 3" descr=""/>
          <p:cNvGrpSpPr/>
          <p:nvPr/>
        </p:nvGrpSpPr>
        <p:grpSpPr>
          <a:xfrm>
            <a:off x="5003594" y="3741535"/>
            <a:ext cx="791845" cy="955675"/>
            <a:chOff x="5003594" y="3741535"/>
            <a:chExt cx="791845" cy="9556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3594" y="4229687"/>
              <a:ext cx="726295" cy="46733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3598" y="3741535"/>
              <a:ext cx="791771" cy="60127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692574" y="3206115"/>
            <a:ext cx="538480" cy="147383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just" marL="12700" marR="5080" indent="15875">
              <a:lnSpc>
                <a:spcPct val="93000"/>
              </a:lnSpc>
              <a:spcBef>
                <a:spcPts val="34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 Z=1 Y=1 Z=1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673819" y="5375672"/>
            <a:ext cx="7877809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 b="1">
                <a:latin typeface="Calibri"/>
                <a:cs typeface="Calibri"/>
              </a:rPr>
              <a:t>P</a:t>
            </a:r>
            <a:r>
              <a:rPr dirty="0" sz="2950">
                <a:latin typeface="Calibri"/>
                <a:cs typeface="Calibri"/>
              </a:rPr>
              <a:t>artial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 b="1">
                <a:latin typeface="Calibri"/>
                <a:cs typeface="Calibri"/>
              </a:rPr>
              <a:t>S</a:t>
            </a:r>
            <a:r>
              <a:rPr dirty="0" sz="2950">
                <a:latin typeface="Calibri"/>
                <a:cs typeface="Calibri"/>
              </a:rPr>
              <a:t>tore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 b="1">
                <a:latin typeface="Calibri"/>
                <a:cs typeface="Calibri"/>
              </a:rPr>
              <a:t>O</a:t>
            </a:r>
            <a:r>
              <a:rPr dirty="0" sz="2950">
                <a:latin typeface="Calibri"/>
                <a:cs typeface="Calibri"/>
              </a:rPr>
              <a:t>rder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-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loads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and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stores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may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complete </a:t>
            </a:r>
            <a:r>
              <a:rPr dirty="0" sz="2950">
                <a:latin typeface="Calibri"/>
                <a:cs typeface="Calibri"/>
              </a:rPr>
              <a:t>before</a:t>
            </a:r>
            <a:r>
              <a:rPr dirty="0" sz="2950" spc="-10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older</a:t>
            </a:r>
            <a:r>
              <a:rPr dirty="0" sz="2950" spc="-9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stores</a:t>
            </a:r>
            <a:r>
              <a:rPr dirty="0" sz="2950" spc="-8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to</a:t>
            </a:r>
            <a:r>
              <a:rPr dirty="0" sz="2950" spc="-9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different</a:t>
            </a:r>
            <a:r>
              <a:rPr dirty="0" sz="2950" spc="-9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locations</a:t>
            </a:r>
            <a:r>
              <a:rPr dirty="0" sz="2950" spc="-8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complete.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513835" y="3393281"/>
            <a:ext cx="2194560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Relaxes</a:t>
            </a:r>
            <a:r>
              <a:rPr dirty="0" sz="2950" spc="-85">
                <a:latin typeface="Calibri"/>
                <a:cs typeface="Calibri"/>
              </a:rPr>
              <a:t> </a:t>
            </a:r>
            <a:r>
              <a:rPr dirty="0" sz="2950" spc="-75">
                <a:latin typeface="Calibri"/>
                <a:cs typeface="Calibri"/>
              </a:rPr>
              <a:t>W-</a:t>
            </a:r>
            <a:r>
              <a:rPr dirty="0" sz="2950" spc="-25">
                <a:latin typeface="Calibri"/>
                <a:cs typeface="Calibri"/>
              </a:rPr>
              <a:t>&gt;W </a:t>
            </a:r>
            <a:r>
              <a:rPr dirty="0" sz="2950" spc="-10">
                <a:latin typeface="Calibri"/>
                <a:cs typeface="Calibri"/>
              </a:rPr>
              <a:t>order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737" y="844712"/>
            <a:ext cx="2792095" cy="818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</a:t>
            </a:r>
            <a:r>
              <a:rPr dirty="0" spc="-10"/>
              <a:t> General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958821" y="3178965"/>
            <a:ext cx="791845" cy="955675"/>
            <a:chOff x="3958821" y="3178965"/>
            <a:chExt cx="791845" cy="9556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8821" y="3667117"/>
              <a:ext cx="726296" cy="46733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8825" y="3178965"/>
              <a:ext cx="791771" cy="60127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647800" y="2643546"/>
            <a:ext cx="538480" cy="147383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just" marL="12700" marR="5080" indent="15875">
              <a:lnSpc>
                <a:spcPct val="93000"/>
              </a:lnSpc>
              <a:spcBef>
                <a:spcPts val="34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 Z=1 Y=1 Z=1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782957" y="2917026"/>
            <a:ext cx="964565" cy="1297940"/>
            <a:chOff x="1782957" y="2917026"/>
            <a:chExt cx="964565" cy="129794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4862" y="3548058"/>
              <a:ext cx="952509" cy="66675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2957" y="2917026"/>
              <a:ext cx="946553" cy="70842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2682875" y="2555997"/>
            <a:ext cx="617220" cy="1025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5244" marR="5080" indent="-43180">
              <a:lnSpc>
                <a:spcPct val="131200"/>
              </a:lnSpc>
              <a:spcBef>
                <a:spcPts val="95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 </a:t>
            </a: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102444" y="3771523"/>
            <a:ext cx="2835275" cy="1010285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670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1869439" algn="l"/>
              </a:tabLst>
            </a:pPr>
            <a:r>
              <a:rPr dirty="0" sz="2950" spc="-75">
                <a:latin typeface="Calibri"/>
                <a:cs typeface="Calibri"/>
              </a:rPr>
              <a:t>W-</a:t>
            </a:r>
            <a:r>
              <a:rPr dirty="0" sz="2950" spc="-25">
                <a:latin typeface="Calibri"/>
                <a:cs typeface="Calibri"/>
              </a:rPr>
              <a:t>&gt;R</a:t>
            </a:r>
            <a:r>
              <a:rPr dirty="0" sz="2950">
                <a:latin typeface="Calibri"/>
                <a:cs typeface="Calibri"/>
              </a:rPr>
              <a:t>	</a:t>
            </a:r>
            <a:r>
              <a:rPr dirty="0" sz="2950" spc="-75">
                <a:latin typeface="Calibri"/>
                <a:cs typeface="Calibri"/>
              </a:rPr>
              <a:t>W-</a:t>
            </a:r>
            <a:r>
              <a:rPr dirty="0" sz="2950" spc="-25">
                <a:latin typeface="Calibri"/>
                <a:cs typeface="Calibri"/>
              </a:rPr>
              <a:t>&gt;W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720950" y="2839637"/>
            <a:ext cx="962025" cy="1292225"/>
            <a:chOff x="5720950" y="2839637"/>
            <a:chExt cx="962025" cy="1292225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9878" y="3464714"/>
              <a:ext cx="952510" cy="66675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0950" y="2839637"/>
              <a:ext cx="946553" cy="708428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6601866" y="2475630"/>
            <a:ext cx="636270" cy="1025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8415">
              <a:lnSpc>
                <a:spcPct val="131200"/>
              </a:lnSpc>
              <a:spcBef>
                <a:spcPts val="95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 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040437" y="3622273"/>
            <a:ext cx="1169035" cy="1159510"/>
          </a:xfrm>
          <a:prstGeom prst="rect">
            <a:avLst/>
          </a:prstGeom>
        </p:spPr>
        <p:txBody>
          <a:bodyPr wrap="square" lIns="0" tIns="153670" rIns="0" bIns="0" rtlCol="0" vert="horz">
            <a:spAutoFit/>
          </a:bodyPr>
          <a:lstStyle/>
          <a:p>
            <a:pPr marL="564515">
              <a:lnSpc>
                <a:spcPct val="100000"/>
              </a:lnSpc>
              <a:spcBef>
                <a:spcPts val="1210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2950" spc="-10">
                <a:latin typeface="Calibri"/>
                <a:cs typeface="Calibri"/>
              </a:rPr>
              <a:t>R-</a:t>
            </a:r>
            <a:r>
              <a:rPr dirty="0" sz="2950" spc="-25">
                <a:latin typeface="Calibri"/>
                <a:cs typeface="Calibri"/>
              </a:rPr>
              <a:t>&gt;R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8069457" y="2803919"/>
            <a:ext cx="962025" cy="1292225"/>
            <a:chOff x="8069457" y="2803919"/>
            <a:chExt cx="962025" cy="1292225"/>
          </a:xfrm>
        </p:grpSpPr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8386" y="3428995"/>
              <a:ext cx="952509" cy="66675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69457" y="2803919"/>
              <a:ext cx="946553" cy="708428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8951515" y="2439911"/>
            <a:ext cx="627380" cy="1025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81280">
              <a:lnSpc>
                <a:spcPct val="131200"/>
              </a:lnSpc>
              <a:spcBef>
                <a:spcPts val="95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Y=1 </a:t>
            </a: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380015" y="3555942"/>
            <a:ext cx="1129030" cy="1225550"/>
          </a:xfrm>
          <a:prstGeom prst="rect">
            <a:avLst/>
          </a:prstGeom>
        </p:spPr>
        <p:txBody>
          <a:bodyPr wrap="square" lIns="0" tIns="184785" rIns="0" bIns="0" rtlCol="0" vert="horz">
            <a:spAutoFit/>
          </a:bodyPr>
          <a:lstStyle/>
          <a:p>
            <a:pPr marL="636905">
              <a:lnSpc>
                <a:spcPct val="100000"/>
              </a:lnSpc>
              <a:spcBef>
                <a:spcPts val="1455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dirty="0" sz="2950" spc="-10">
                <a:latin typeface="Calibri"/>
                <a:cs typeface="Calibri"/>
              </a:rPr>
              <a:t>R-</a:t>
            </a:r>
            <a:r>
              <a:rPr dirty="0" sz="2950" spc="-25">
                <a:latin typeface="Calibri"/>
                <a:cs typeface="Calibri"/>
              </a:rPr>
              <a:t>&gt;W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852414" y="5214937"/>
            <a:ext cx="7940675" cy="1329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Starting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with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PSO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and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relaxing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R-</a:t>
            </a:r>
            <a:r>
              <a:rPr dirty="0" sz="2950">
                <a:latin typeface="Calibri"/>
                <a:cs typeface="Calibri"/>
              </a:rPr>
              <a:t>&gt;R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and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R-</a:t>
            </a:r>
            <a:r>
              <a:rPr dirty="0" sz="2950">
                <a:latin typeface="Calibri"/>
                <a:cs typeface="Calibri"/>
              </a:rPr>
              <a:t>&gt;W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yields </a:t>
            </a:r>
            <a:r>
              <a:rPr dirty="0" sz="2950">
                <a:latin typeface="Calibri"/>
                <a:cs typeface="Calibri"/>
              </a:rPr>
              <a:t>Weak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Ordering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or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Release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Consistency</a:t>
            </a:r>
            <a:r>
              <a:rPr dirty="0" sz="2950" spc="-135">
                <a:latin typeface="Calibri"/>
                <a:cs typeface="Calibri"/>
              </a:rPr>
              <a:t> </a:t>
            </a:r>
            <a:r>
              <a:rPr dirty="0" sz="2450" spc="-10">
                <a:latin typeface="Calibri"/>
                <a:cs typeface="Calibri"/>
              </a:rPr>
              <a:t>(alpha)</a:t>
            </a:r>
            <a:endParaRPr sz="2450">
              <a:latin typeface="Calibri"/>
              <a:cs typeface="Calibri"/>
            </a:endParaRPr>
          </a:p>
          <a:p>
            <a:pPr marL="1878964">
              <a:lnSpc>
                <a:spcPct val="100000"/>
              </a:lnSpc>
              <a:spcBef>
                <a:spcPts val="1200"/>
              </a:spcBef>
            </a:pPr>
            <a:r>
              <a:rPr dirty="0" sz="1650">
                <a:latin typeface="Calibri"/>
                <a:cs typeface="Calibri"/>
              </a:rPr>
              <a:t>Depending</a:t>
            </a:r>
            <a:r>
              <a:rPr dirty="0" sz="1650" spc="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on</a:t>
            </a:r>
            <a:r>
              <a:rPr dirty="0" sz="1650" spc="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</a:t>
            </a:r>
            <a:r>
              <a:rPr dirty="0" sz="1650" spc="6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implementation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</a:t>
            </a:r>
            <a:r>
              <a:rPr dirty="0" spc="-85"/>
              <a:t> </a:t>
            </a:r>
            <a:r>
              <a:rPr dirty="0"/>
              <a:t>and</a:t>
            </a:r>
            <a:r>
              <a:rPr dirty="0" spc="-85"/>
              <a:t> </a:t>
            </a:r>
            <a:r>
              <a:rPr dirty="0" spc="-10"/>
              <a:t>Relaxed</a:t>
            </a:r>
            <a:r>
              <a:rPr dirty="0" spc="-80"/>
              <a:t> </a:t>
            </a:r>
            <a:r>
              <a:rPr dirty="0" spc="-10"/>
              <a:t>Consistency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7314" rIns="0" bIns="0" rtlCol="0" vert="horz">
            <a:spAutoFit/>
          </a:bodyPr>
          <a:lstStyle/>
          <a:p>
            <a:pPr marL="334010">
              <a:lnSpc>
                <a:spcPct val="100000"/>
              </a:lnSpc>
              <a:spcBef>
                <a:spcPts val="844"/>
              </a:spcBef>
            </a:pPr>
            <a:r>
              <a:rPr dirty="0"/>
              <a:t>SC</a:t>
            </a:r>
            <a:r>
              <a:rPr dirty="0" spc="-75"/>
              <a:t> </a:t>
            </a:r>
            <a:r>
              <a:rPr dirty="0"/>
              <a:t>is</a:t>
            </a:r>
            <a:r>
              <a:rPr dirty="0" spc="-65"/>
              <a:t> </a:t>
            </a:r>
            <a:r>
              <a:rPr dirty="0"/>
              <a:t>required</a:t>
            </a:r>
            <a:r>
              <a:rPr dirty="0" spc="-70"/>
              <a:t> </a:t>
            </a:r>
            <a:r>
              <a:rPr dirty="0"/>
              <a:t>for</a:t>
            </a:r>
            <a:r>
              <a:rPr dirty="0" spc="-75"/>
              <a:t> </a:t>
            </a:r>
            <a:r>
              <a:rPr dirty="0"/>
              <a:t>correctness</a:t>
            </a:r>
            <a:r>
              <a:rPr dirty="0" spc="-65"/>
              <a:t> </a:t>
            </a:r>
            <a:r>
              <a:rPr dirty="0"/>
              <a:t>and</a:t>
            </a:r>
            <a:r>
              <a:rPr dirty="0" spc="-70"/>
              <a:t> </a:t>
            </a:r>
            <a:r>
              <a:rPr dirty="0"/>
              <a:t>programmer</a:t>
            </a:r>
            <a:r>
              <a:rPr dirty="0" spc="-70"/>
              <a:t> </a:t>
            </a:r>
            <a:r>
              <a:rPr dirty="0" spc="-10"/>
              <a:t>sanity</a:t>
            </a:r>
          </a:p>
          <a:p>
            <a:pPr marL="735965">
              <a:lnSpc>
                <a:spcPct val="100000"/>
              </a:lnSpc>
              <a:spcBef>
                <a:spcPts val="750"/>
              </a:spcBef>
            </a:pPr>
            <a:r>
              <a:rPr dirty="0"/>
              <a:t>+</a:t>
            </a:r>
          </a:p>
          <a:p>
            <a:pPr marL="735965">
              <a:lnSpc>
                <a:spcPct val="100000"/>
              </a:lnSpc>
              <a:spcBef>
                <a:spcPts val="540"/>
              </a:spcBef>
            </a:pPr>
            <a:r>
              <a:rPr dirty="0"/>
              <a:t>Reordering</a:t>
            </a:r>
            <a:r>
              <a:rPr dirty="0" spc="-100"/>
              <a:t> </a:t>
            </a:r>
            <a:r>
              <a:rPr dirty="0"/>
              <a:t>is</a:t>
            </a:r>
            <a:r>
              <a:rPr dirty="0" spc="-80"/>
              <a:t> </a:t>
            </a:r>
            <a:r>
              <a:rPr dirty="0"/>
              <a:t>required*</a:t>
            </a:r>
            <a:r>
              <a:rPr dirty="0" spc="-80"/>
              <a:t> </a:t>
            </a:r>
            <a:r>
              <a:rPr dirty="0"/>
              <a:t>for</a:t>
            </a:r>
            <a:r>
              <a:rPr dirty="0" spc="-85"/>
              <a:t> </a:t>
            </a:r>
            <a:r>
              <a:rPr dirty="0" spc="-10"/>
              <a:t>performance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50"/>
          </a:p>
          <a:p>
            <a:pPr marL="735965" marR="998855">
              <a:lnSpc>
                <a:spcPct val="100000"/>
              </a:lnSpc>
            </a:pPr>
            <a:r>
              <a:rPr dirty="0"/>
              <a:t>Goal:</a:t>
            </a:r>
            <a:r>
              <a:rPr dirty="0" spc="-60"/>
              <a:t> </a:t>
            </a:r>
            <a:r>
              <a:rPr dirty="0"/>
              <a:t>Ensure</a:t>
            </a:r>
            <a:r>
              <a:rPr dirty="0" spc="-60"/>
              <a:t> </a:t>
            </a:r>
            <a:r>
              <a:rPr dirty="0"/>
              <a:t>SC</a:t>
            </a:r>
            <a:r>
              <a:rPr dirty="0" spc="-60"/>
              <a:t> </a:t>
            </a:r>
            <a:r>
              <a:rPr dirty="0"/>
              <a:t>executions</a:t>
            </a:r>
            <a:r>
              <a:rPr dirty="0" spc="-60"/>
              <a:t> </a:t>
            </a:r>
            <a:r>
              <a:rPr dirty="0"/>
              <a:t>while</a:t>
            </a:r>
            <a:r>
              <a:rPr dirty="0" spc="-55"/>
              <a:t> </a:t>
            </a:r>
            <a:r>
              <a:rPr dirty="0" spc="-10"/>
              <a:t>permitting Relaxed</a:t>
            </a:r>
            <a:r>
              <a:rPr dirty="0" spc="-110"/>
              <a:t> </a:t>
            </a:r>
            <a:r>
              <a:rPr dirty="0"/>
              <a:t>Consistency</a:t>
            </a:r>
            <a:r>
              <a:rPr dirty="0" spc="-110"/>
              <a:t> </a:t>
            </a:r>
            <a:r>
              <a:rPr dirty="0" spc="-10"/>
              <a:t>reorderings</a:t>
            </a:r>
          </a:p>
          <a:p>
            <a:pPr>
              <a:lnSpc>
                <a:spcPct val="100000"/>
              </a:lnSpc>
            </a:pPr>
            <a:endParaRPr sz="2900"/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/>
          </a:p>
          <a:p>
            <a:pPr marL="12700">
              <a:lnSpc>
                <a:spcPct val="100000"/>
              </a:lnSpc>
            </a:pPr>
            <a:r>
              <a:rPr dirty="0" sz="2300"/>
              <a:t>*Usually;</a:t>
            </a:r>
            <a:r>
              <a:rPr dirty="0" sz="2300" spc="-30"/>
              <a:t> </a:t>
            </a:r>
            <a:r>
              <a:rPr dirty="0" sz="2300"/>
              <a:t>the</a:t>
            </a:r>
            <a:r>
              <a:rPr dirty="0" sz="2300" spc="-15"/>
              <a:t> </a:t>
            </a:r>
            <a:r>
              <a:rPr dirty="0" sz="2300"/>
              <a:t>MIPS</a:t>
            </a:r>
            <a:r>
              <a:rPr dirty="0" sz="2300" spc="-15"/>
              <a:t> </a:t>
            </a:r>
            <a:r>
              <a:rPr dirty="0" sz="2300"/>
              <a:t>memory</a:t>
            </a:r>
            <a:r>
              <a:rPr dirty="0" sz="2300" spc="-15"/>
              <a:t> </a:t>
            </a:r>
            <a:r>
              <a:rPr dirty="0" sz="2300"/>
              <a:t>model</a:t>
            </a:r>
            <a:r>
              <a:rPr dirty="0" sz="2300" spc="-15"/>
              <a:t> </a:t>
            </a:r>
            <a:r>
              <a:rPr dirty="0" sz="2300"/>
              <a:t>is</a:t>
            </a:r>
            <a:r>
              <a:rPr dirty="0" sz="2300" spc="10"/>
              <a:t> </a:t>
            </a:r>
            <a:r>
              <a:rPr dirty="0" sz="2300" b="1">
                <a:latin typeface="Calibri"/>
                <a:cs typeface="Calibri"/>
              </a:rPr>
              <a:t>SC</a:t>
            </a:r>
            <a:r>
              <a:rPr dirty="0" sz="2300" spc="-15" b="1">
                <a:latin typeface="Calibri"/>
                <a:cs typeface="Calibri"/>
              </a:rPr>
              <a:t> </a:t>
            </a:r>
            <a:r>
              <a:rPr dirty="0" sz="2300" spc="-10"/>
              <a:t>(surprising!)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737" y="2756396"/>
            <a:ext cx="7929245" cy="1532255"/>
          </a:xfrm>
          <a:prstGeom prst="rect"/>
        </p:spPr>
        <p:txBody>
          <a:bodyPr wrap="square" lIns="0" tIns="102235" rIns="0" bIns="0" rtlCol="0" vert="horz">
            <a:spAutoFit/>
          </a:bodyPr>
          <a:lstStyle/>
          <a:p>
            <a:pPr marL="12700" marR="5080">
              <a:lnSpc>
                <a:spcPts val="5620"/>
              </a:lnSpc>
              <a:spcBef>
                <a:spcPts val="805"/>
              </a:spcBef>
            </a:pPr>
            <a:r>
              <a:rPr dirty="0"/>
              <a:t>How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ensure</a:t>
            </a:r>
            <a:r>
              <a:rPr dirty="0" spc="-45"/>
              <a:t> </a:t>
            </a:r>
            <a:r>
              <a:rPr dirty="0"/>
              <a:t>SC,</a:t>
            </a:r>
            <a:r>
              <a:rPr dirty="0" spc="-50"/>
              <a:t> </a:t>
            </a:r>
            <a:r>
              <a:rPr dirty="0"/>
              <a:t>but</a:t>
            </a:r>
            <a:r>
              <a:rPr dirty="0" spc="-45"/>
              <a:t> </a:t>
            </a:r>
            <a:r>
              <a:rPr dirty="0" spc="-10"/>
              <a:t>permit reordering?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684651" y="6253945"/>
            <a:ext cx="2425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Trebuchet MS"/>
                <a:cs typeface="Trebuchet MS"/>
              </a:rPr>
              <a:t>12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337522" y="1191848"/>
            <a:ext cx="5236210" cy="4361815"/>
            <a:chOff x="5337522" y="1191848"/>
            <a:chExt cx="5236210" cy="4361815"/>
          </a:xfrm>
        </p:grpSpPr>
        <p:sp>
          <p:nvSpPr>
            <p:cNvPr id="4" name="object 4" descr=""/>
            <p:cNvSpPr/>
            <p:nvPr/>
          </p:nvSpPr>
          <p:spPr>
            <a:xfrm>
              <a:off x="5414200" y="5471199"/>
              <a:ext cx="4967605" cy="0"/>
            </a:xfrm>
            <a:custGeom>
              <a:avLst/>
              <a:gdLst/>
              <a:ahLst/>
              <a:cxnLst/>
              <a:rect l="l" t="t" r="r" b="b"/>
              <a:pathLst>
                <a:path w="4967605" h="0">
                  <a:moveTo>
                    <a:pt x="0" y="0"/>
                  </a:moveTo>
                  <a:lnTo>
                    <a:pt x="4967399" y="0"/>
                  </a:lnTo>
                </a:path>
              </a:pathLst>
            </a:custGeom>
            <a:ln w="3809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2550" y="5389219"/>
              <a:ext cx="211001" cy="16396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414200" y="1383799"/>
              <a:ext cx="5715" cy="4087495"/>
            </a:xfrm>
            <a:custGeom>
              <a:avLst/>
              <a:gdLst/>
              <a:ahLst/>
              <a:cxnLst/>
              <a:rect l="l" t="t" r="r" b="b"/>
              <a:pathLst>
                <a:path w="5714" h="4087495">
                  <a:moveTo>
                    <a:pt x="0" y="4087400"/>
                  </a:moveTo>
                  <a:lnTo>
                    <a:pt x="5303" y="0"/>
                  </a:lnTo>
                </a:path>
              </a:pathLst>
            </a:custGeom>
            <a:ln w="3809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7522" y="1191848"/>
              <a:ext cx="163962" cy="21108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256932" y="2925466"/>
              <a:ext cx="3011805" cy="10160"/>
            </a:xfrm>
            <a:custGeom>
              <a:avLst/>
              <a:gdLst/>
              <a:ahLst/>
              <a:cxnLst/>
              <a:rect l="l" t="t" r="r" b="b"/>
              <a:pathLst>
                <a:path w="3011804" h="10160">
                  <a:moveTo>
                    <a:pt x="0" y="9599"/>
                  </a:moveTo>
                  <a:lnTo>
                    <a:pt x="3011199" y="0"/>
                  </a:lnTo>
                </a:path>
              </a:pathLst>
            </a:custGeom>
            <a:ln w="285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442700" y="2935132"/>
              <a:ext cx="2527300" cy="2279650"/>
            </a:xfrm>
            <a:custGeom>
              <a:avLst/>
              <a:gdLst/>
              <a:ahLst/>
              <a:cxnLst/>
              <a:rect l="l" t="t" r="r" b="b"/>
              <a:pathLst>
                <a:path w="2527300" h="2279650">
                  <a:moveTo>
                    <a:pt x="0" y="2279599"/>
                  </a:moveTo>
                  <a:lnTo>
                    <a:pt x="2526799" y="0"/>
                  </a:lnTo>
                </a:path>
              </a:pathLst>
            </a:custGeom>
            <a:ln w="28574">
              <a:solidFill>
                <a:srgbClr val="1155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969299" y="1339300"/>
              <a:ext cx="635" cy="4084954"/>
            </a:xfrm>
            <a:custGeom>
              <a:avLst/>
              <a:gdLst/>
              <a:ahLst/>
              <a:cxnLst/>
              <a:rect l="l" t="t" r="r" b="b"/>
              <a:pathLst>
                <a:path w="634" h="4084954">
                  <a:moveTo>
                    <a:pt x="0" y="0"/>
                  </a:moveTo>
                  <a:lnTo>
                    <a:pt x="399" y="4084399"/>
                  </a:lnTo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121300" y="1889284"/>
              <a:ext cx="560705" cy="427990"/>
            </a:xfrm>
            <a:custGeom>
              <a:avLst/>
              <a:gdLst/>
              <a:ahLst/>
              <a:cxnLst/>
              <a:rect l="l" t="t" r="r" b="b"/>
              <a:pathLst>
                <a:path w="560704" h="427989">
                  <a:moveTo>
                    <a:pt x="346599" y="427599"/>
                  </a:moveTo>
                  <a:lnTo>
                    <a:pt x="346599" y="320699"/>
                  </a:lnTo>
                  <a:lnTo>
                    <a:pt x="0" y="320699"/>
                  </a:lnTo>
                  <a:lnTo>
                    <a:pt x="0" y="106899"/>
                  </a:lnTo>
                  <a:lnTo>
                    <a:pt x="346599" y="106899"/>
                  </a:lnTo>
                  <a:lnTo>
                    <a:pt x="346599" y="0"/>
                  </a:lnTo>
                  <a:lnTo>
                    <a:pt x="560399" y="213799"/>
                  </a:lnTo>
                  <a:lnTo>
                    <a:pt x="346599" y="427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121300" y="1889284"/>
              <a:ext cx="560705" cy="427990"/>
            </a:xfrm>
            <a:custGeom>
              <a:avLst/>
              <a:gdLst/>
              <a:ahLst/>
              <a:cxnLst/>
              <a:rect l="l" t="t" r="r" b="b"/>
              <a:pathLst>
                <a:path w="560704" h="427989">
                  <a:moveTo>
                    <a:pt x="0" y="106899"/>
                  </a:moveTo>
                  <a:lnTo>
                    <a:pt x="346599" y="106899"/>
                  </a:lnTo>
                  <a:lnTo>
                    <a:pt x="346599" y="0"/>
                  </a:lnTo>
                  <a:lnTo>
                    <a:pt x="560399" y="213799"/>
                  </a:lnTo>
                  <a:lnTo>
                    <a:pt x="346599" y="427599"/>
                  </a:lnTo>
                  <a:lnTo>
                    <a:pt x="346599" y="320699"/>
                  </a:lnTo>
                  <a:lnTo>
                    <a:pt x="0" y="320699"/>
                  </a:lnTo>
                  <a:lnTo>
                    <a:pt x="0" y="1068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614920" y="2830898"/>
            <a:ext cx="1385570" cy="675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50">
                <a:latin typeface="Calibri"/>
                <a:cs typeface="Calibri"/>
              </a:rPr>
              <a:t>Throughput</a:t>
            </a:r>
            <a:endParaRPr sz="2100">
              <a:latin typeface="Calibri"/>
              <a:cs typeface="Calibri"/>
            </a:endParaRPr>
          </a:p>
          <a:p>
            <a:pPr marL="157480">
              <a:lnSpc>
                <a:spcPct val="100000"/>
              </a:lnSpc>
              <a:spcBef>
                <a:spcPts val="40"/>
              </a:spcBef>
            </a:pPr>
            <a:r>
              <a:rPr dirty="0" sz="2100" spc="-10" i="1">
                <a:latin typeface="Calibri"/>
                <a:cs typeface="Calibri"/>
              </a:rPr>
              <a:t>(GFLOP/s)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57297" y="6015366"/>
            <a:ext cx="2472055" cy="675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2100">
                <a:latin typeface="Calibri"/>
                <a:cs typeface="Calibri"/>
              </a:rPr>
              <a:t>Operational</a:t>
            </a:r>
            <a:r>
              <a:rPr dirty="0" sz="2100" spc="60">
                <a:latin typeface="Calibri"/>
                <a:cs typeface="Calibri"/>
              </a:rPr>
              <a:t>  </a:t>
            </a:r>
            <a:r>
              <a:rPr dirty="0" sz="2100" spc="35">
                <a:latin typeface="Calibri"/>
                <a:cs typeface="Calibri"/>
              </a:rPr>
              <a:t>Intensity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2100" spc="-10" i="1">
                <a:latin typeface="Calibri"/>
                <a:cs typeface="Calibri"/>
              </a:rPr>
              <a:t>(FLOPS/Byte)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301326" y="1428708"/>
            <a:ext cx="16351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69595" marR="5080" indent="-55753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Compute-</a:t>
            </a:r>
            <a:r>
              <a:rPr dirty="0" sz="2400" spc="50">
                <a:latin typeface="Calibri"/>
                <a:cs typeface="Calibri"/>
              </a:rPr>
              <a:t>Bo </a:t>
            </a:r>
            <a:r>
              <a:rPr dirty="0" sz="2400" spc="-25">
                <a:latin typeface="Calibri"/>
                <a:cs typeface="Calibri"/>
              </a:rPr>
              <a:t>und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252537" y="1884521"/>
            <a:ext cx="570230" cy="437515"/>
            <a:chOff x="7252537" y="1884521"/>
            <a:chExt cx="570230" cy="437515"/>
          </a:xfrm>
        </p:grpSpPr>
        <p:sp>
          <p:nvSpPr>
            <p:cNvPr id="17" name="object 17" descr=""/>
            <p:cNvSpPr/>
            <p:nvPr/>
          </p:nvSpPr>
          <p:spPr>
            <a:xfrm>
              <a:off x="7257299" y="1889283"/>
              <a:ext cx="560705" cy="427990"/>
            </a:xfrm>
            <a:custGeom>
              <a:avLst/>
              <a:gdLst/>
              <a:ahLst/>
              <a:cxnLst/>
              <a:rect l="l" t="t" r="r" b="b"/>
              <a:pathLst>
                <a:path w="560704" h="427989">
                  <a:moveTo>
                    <a:pt x="213799" y="427599"/>
                  </a:moveTo>
                  <a:lnTo>
                    <a:pt x="0" y="213799"/>
                  </a:lnTo>
                  <a:lnTo>
                    <a:pt x="213799" y="0"/>
                  </a:lnTo>
                  <a:lnTo>
                    <a:pt x="213799" y="106899"/>
                  </a:lnTo>
                  <a:lnTo>
                    <a:pt x="560399" y="106899"/>
                  </a:lnTo>
                  <a:lnTo>
                    <a:pt x="560399" y="320699"/>
                  </a:lnTo>
                  <a:lnTo>
                    <a:pt x="213799" y="320699"/>
                  </a:lnTo>
                  <a:lnTo>
                    <a:pt x="213799" y="427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257299" y="1889283"/>
              <a:ext cx="560705" cy="427990"/>
            </a:xfrm>
            <a:custGeom>
              <a:avLst/>
              <a:gdLst/>
              <a:ahLst/>
              <a:cxnLst/>
              <a:rect l="l" t="t" r="r" b="b"/>
              <a:pathLst>
                <a:path w="560704" h="427989">
                  <a:moveTo>
                    <a:pt x="560399" y="320699"/>
                  </a:moveTo>
                  <a:lnTo>
                    <a:pt x="213799" y="320699"/>
                  </a:lnTo>
                  <a:lnTo>
                    <a:pt x="213799" y="427599"/>
                  </a:lnTo>
                  <a:lnTo>
                    <a:pt x="0" y="213799"/>
                  </a:lnTo>
                  <a:lnTo>
                    <a:pt x="213799" y="0"/>
                  </a:lnTo>
                  <a:lnTo>
                    <a:pt x="213799" y="106899"/>
                  </a:lnTo>
                  <a:lnTo>
                    <a:pt x="560399" y="106899"/>
                  </a:lnTo>
                  <a:lnTo>
                    <a:pt x="560399" y="3206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973665" y="1428708"/>
            <a:ext cx="16935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0720" marR="5080" indent="-66865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Memory-</a:t>
            </a:r>
            <a:r>
              <a:rPr dirty="0" sz="2400" spc="-25">
                <a:latin typeface="Calibri"/>
                <a:cs typeface="Calibri"/>
              </a:rPr>
              <a:t>Bou 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473055" y="2524542"/>
            <a:ext cx="82105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2870">
              <a:lnSpc>
                <a:spcPct val="100000"/>
              </a:lnSpc>
              <a:spcBef>
                <a:spcPts val="100"/>
              </a:spcBef>
            </a:pPr>
            <a:r>
              <a:rPr dirty="0" sz="2400" spc="-20" i="1">
                <a:latin typeface="Calibri"/>
                <a:cs typeface="Calibri"/>
              </a:rPr>
              <a:t>Peak</a:t>
            </a:r>
            <a:r>
              <a:rPr dirty="0" sz="2400" spc="-2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FLOPS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748000" y="5560609"/>
            <a:ext cx="5010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i="1">
                <a:latin typeface="Calibri"/>
                <a:cs typeface="Calibri"/>
              </a:rPr>
              <a:t>250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5409412" y="2920945"/>
            <a:ext cx="1862455" cy="2588260"/>
            <a:chOff x="5409412" y="2920945"/>
            <a:chExt cx="1862455" cy="2588260"/>
          </a:xfrm>
        </p:grpSpPr>
        <p:sp>
          <p:nvSpPr>
            <p:cNvPr id="23" name="object 23" descr=""/>
            <p:cNvSpPr/>
            <p:nvPr/>
          </p:nvSpPr>
          <p:spPr>
            <a:xfrm>
              <a:off x="6440067" y="4340867"/>
              <a:ext cx="635" cy="1130935"/>
            </a:xfrm>
            <a:custGeom>
              <a:avLst/>
              <a:gdLst/>
              <a:ahLst/>
              <a:cxnLst/>
              <a:rect l="l" t="t" r="r" b="b"/>
              <a:pathLst>
                <a:path w="635" h="1130935">
                  <a:moveTo>
                    <a:pt x="0" y="0"/>
                  </a:moveTo>
                  <a:lnTo>
                    <a:pt x="399" y="1130399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4304" y="4890404"/>
              <a:ext cx="151924" cy="171124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6602454" y="4819152"/>
              <a:ext cx="300990" cy="313690"/>
            </a:xfrm>
            <a:custGeom>
              <a:avLst/>
              <a:gdLst/>
              <a:ahLst/>
              <a:cxnLst/>
              <a:rect l="l" t="t" r="r" b="b"/>
              <a:pathLst>
                <a:path w="300990" h="313689">
                  <a:moveTo>
                    <a:pt x="150199" y="313599"/>
                  </a:moveTo>
                  <a:lnTo>
                    <a:pt x="150199" y="235199"/>
                  </a:lnTo>
                  <a:lnTo>
                    <a:pt x="0" y="235199"/>
                  </a:lnTo>
                  <a:lnTo>
                    <a:pt x="0" y="78399"/>
                  </a:lnTo>
                  <a:lnTo>
                    <a:pt x="150199" y="78399"/>
                  </a:lnTo>
                  <a:lnTo>
                    <a:pt x="150199" y="0"/>
                  </a:lnTo>
                  <a:lnTo>
                    <a:pt x="300399" y="156799"/>
                  </a:lnTo>
                  <a:lnTo>
                    <a:pt x="150199" y="313599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602454" y="4819152"/>
              <a:ext cx="300990" cy="313690"/>
            </a:xfrm>
            <a:custGeom>
              <a:avLst/>
              <a:gdLst/>
              <a:ahLst/>
              <a:cxnLst/>
              <a:rect l="l" t="t" r="r" b="b"/>
              <a:pathLst>
                <a:path w="300990" h="313689">
                  <a:moveTo>
                    <a:pt x="0" y="78399"/>
                  </a:moveTo>
                  <a:lnTo>
                    <a:pt x="150199" y="78399"/>
                  </a:lnTo>
                  <a:lnTo>
                    <a:pt x="150199" y="0"/>
                  </a:lnTo>
                  <a:lnTo>
                    <a:pt x="300399" y="156799"/>
                  </a:lnTo>
                  <a:lnTo>
                    <a:pt x="150199" y="313599"/>
                  </a:lnTo>
                  <a:lnTo>
                    <a:pt x="150199" y="235199"/>
                  </a:lnTo>
                  <a:lnTo>
                    <a:pt x="0" y="235199"/>
                  </a:lnTo>
                  <a:lnTo>
                    <a:pt x="0" y="78399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066767" y="3125032"/>
              <a:ext cx="19685" cy="2374900"/>
            </a:xfrm>
            <a:custGeom>
              <a:avLst/>
              <a:gdLst/>
              <a:ahLst/>
              <a:cxnLst/>
              <a:rect l="l" t="t" r="r" b="b"/>
              <a:pathLst>
                <a:path w="19684" h="2374900">
                  <a:moveTo>
                    <a:pt x="19199" y="0"/>
                  </a:moveTo>
                  <a:lnTo>
                    <a:pt x="0" y="2374399"/>
                  </a:lnTo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423699" y="2935232"/>
              <a:ext cx="1833880" cy="1671955"/>
            </a:xfrm>
            <a:custGeom>
              <a:avLst/>
              <a:gdLst/>
              <a:ahLst/>
              <a:cxnLst/>
              <a:rect l="l" t="t" r="r" b="b"/>
              <a:pathLst>
                <a:path w="1833879" h="1671954">
                  <a:moveTo>
                    <a:pt x="0" y="1671599"/>
                  </a:moveTo>
                  <a:lnTo>
                    <a:pt x="1833599" y="0"/>
                  </a:lnTo>
                </a:path>
              </a:pathLst>
            </a:custGeom>
            <a:ln w="28574">
              <a:solidFill>
                <a:srgbClr val="1155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6014363" y="5611809"/>
            <a:ext cx="12744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1375" algn="l"/>
              </a:tabLst>
            </a:pPr>
            <a:r>
              <a:rPr dirty="0" sz="2400" spc="-20" i="1">
                <a:latin typeface="Calibri"/>
                <a:cs typeface="Calibri"/>
              </a:rPr>
              <a:t>1/16</a:t>
            </a:r>
            <a:r>
              <a:rPr dirty="0" sz="2400" i="1">
                <a:latin typeface="Calibri"/>
                <a:cs typeface="Calibri"/>
              </a:rPr>
              <a:t>	</a:t>
            </a:r>
            <a:r>
              <a:rPr dirty="0" sz="2400" spc="-25" i="1">
                <a:latin typeface="Calibri"/>
                <a:cs typeface="Calibri"/>
              </a:rPr>
              <a:t>1/8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 rot="19080000">
            <a:off x="5419701" y="3343380"/>
            <a:ext cx="1912302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</a:pPr>
            <a:r>
              <a:rPr dirty="0" sz="2400" i="1">
                <a:latin typeface="Calibri"/>
                <a:cs typeface="Calibri"/>
              </a:rPr>
              <a:t>Peak</a:t>
            </a:r>
            <a:r>
              <a:rPr dirty="0" sz="2400" spc="-9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Cache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baseline="1157" sz="3600" spc="-127" i="1">
                <a:latin typeface="Calibri"/>
                <a:cs typeface="Calibri"/>
              </a:rPr>
              <a:t>BW</a:t>
            </a:r>
            <a:endParaRPr baseline="1157" sz="36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 rot="19080000">
            <a:off x="5337650" y="4133451"/>
            <a:ext cx="1784537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00"/>
              </a:lnSpc>
            </a:pPr>
            <a:r>
              <a:rPr dirty="0" sz="2400" i="1">
                <a:latin typeface="Calibri"/>
                <a:cs typeface="Calibri"/>
              </a:rPr>
              <a:t>Peak</a:t>
            </a:r>
            <a:r>
              <a:rPr dirty="0" sz="2400" spc="-90" i="1">
                <a:latin typeface="Calibri"/>
                <a:cs typeface="Calibri"/>
              </a:rPr>
              <a:t> </a:t>
            </a:r>
            <a:r>
              <a:rPr dirty="0" sz="2400" spc="-70" i="1">
                <a:latin typeface="Calibri"/>
                <a:cs typeface="Calibri"/>
              </a:rPr>
              <a:t>Mem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baseline="1157" sz="3600" spc="-157" i="1">
                <a:latin typeface="Calibri"/>
                <a:cs typeface="Calibri"/>
              </a:rPr>
              <a:t>BW</a:t>
            </a:r>
            <a:endParaRPr baseline="1157" sz="36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676381" y="253702"/>
            <a:ext cx="10842625" cy="6762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250" spc="-310"/>
              <a:t>Improving</a:t>
            </a:r>
            <a:r>
              <a:rPr dirty="0" sz="4250" spc="-55"/>
              <a:t> </a:t>
            </a:r>
            <a:r>
              <a:rPr dirty="0" sz="4250" spc="-300"/>
              <a:t>Operational</a:t>
            </a:r>
            <a:r>
              <a:rPr dirty="0" sz="4250" spc="-45"/>
              <a:t> </a:t>
            </a:r>
            <a:r>
              <a:rPr dirty="0" sz="4250" spc="-265"/>
              <a:t>Intensity</a:t>
            </a:r>
            <a:r>
              <a:rPr dirty="0" sz="4250" spc="-165"/>
              <a:t> </a:t>
            </a:r>
            <a:r>
              <a:rPr dirty="0" sz="4250" spc="-295"/>
              <a:t>(OI)</a:t>
            </a:r>
            <a:r>
              <a:rPr dirty="0" sz="4250" spc="-40"/>
              <a:t> </a:t>
            </a:r>
            <a:r>
              <a:rPr dirty="0" sz="4250" spc="-390"/>
              <a:t>by</a:t>
            </a:r>
            <a:r>
              <a:rPr dirty="0" sz="4250" spc="-170"/>
              <a:t> </a:t>
            </a:r>
            <a:r>
              <a:rPr dirty="0" sz="4250" spc="-310"/>
              <a:t>Improving</a:t>
            </a:r>
            <a:r>
              <a:rPr dirty="0" sz="4250" spc="-40"/>
              <a:t> </a:t>
            </a:r>
            <a:r>
              <a:rPr dirty="0" sz="4250" spc="-170"/>
              <a:t>Locality</a:t>
            </a:r>
            <a:endParaRPr sz="4250"/>
          </a:p>
        </p:txBody>
      </p:sp>
      <p:grpSp>
        <p:nvGrpSpPr>
          <p:cNvPr id="33" name="object 33" descr=""/>
          <p:cNvGrpSpPr/>
          <p:nvPr/>
        </p:nvGrpSpPr>
        <p:grpSpPr>
          <a:xfrm>
            <a:off x="200969" y="3343437"/>
            <a:ext cx="6951980" cy="3072130"/>
            <a:chOff x="200969" y="3343437"/>
            <a:chExt cx="6951980" cy="3072130"/>
          </a:xfrm>
        </p:grpSpPr>
        <p:pic>
          <p:nvPicPr>
            <p:cNvPr id="34" name="object 3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0404" y="3343437"/>
              <a:ext cx="151924" cy="171124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205732" y="4036398"/>
              <a:ext cx="5447665" cy="2374900"/>
            </a:xfrm>
            <a:custGeom>
              <a:avLst/>
              <a:gdLst/>
              <a:ahLst/>
              <a:cxnLst/>
              <a:rect l="l" t="t" r="r" b="b"/>
              <a:pathLst>
                <a:path w="5447665" h="2374900">
                  <a:moveTo>
                    <a:pt x="4597999" y="2374398"/>
                  </a:moveTo>
                  <a:lnTo>
                    <a:pt x="395732" y="2374398"/>
                  </a:lnTo>
                  <a:lnTo>
                    <a:pt x="349582" y="2371735"/>
                  </a:lnTo>
                  <a:lnTo>
                    <a:pt x="304995" y="2363946"/>
                  </a:lnTo>
                  <a:lnTo>
                    <a:pt x="262268" y="2351327"/>
                  </a:lnTo>
                  <a:lnTo>
                    <a:pt x="221699" y="2334175"/>
                  </a:lnTo>
                  <a:lnTo>
                    <a:pt x="183585" y="2312787"/>
                  </a:lnTo>
                  <a:lnTo>
                    <a:pt x="148222" y="2287460"/>
                  </a:lnTo>
                  <a:lnTo>
                    <a:pt x="115907" y="2258490"/>
                  </a:lnTo>
                  <a:lnTo>
                    <a:pt x="86938" y="2226175"/>
                  </a:lnTo>
                  <a:lnTo>
                    <a:pt x="61610" y="2190812"/>
                  </a:lnTo>
                  <a:lnTo>
                    <a:pt x="40222" y="2152698"/>
                  </a:lnTo>
                  <a:lnTo>
                    <a:pt x="23070" y="2112129"/>
                  </a:lnTo>
                  <a:lnTo>
                    <a:pt x="10451" y="2069402"/>
                  </a:lnTo>
                  <a:lnTo>
                    <a:pt x="2662" y="2024815"/>
                  </a:lnTo>
                  <a:lnTo>
                    <a:pt x="0" y="1978664"/>
                  </a:lnTo>
                  <a:lnTo>
                    <a:pt x="0" y="395732"/>
                  </a:lnTo>
                  <a:lnTo>
                    <a:pt x="2662" y="349582"/>
                  </a:lnTo>
                  <a:lnTo>
                    <a:pt x="10451" y="304995"/>
                  </a:lnTo>
                  <a:lnTo>
                    <a:pt x="23070" y="262268"/>
                  </a:lnTo>
                  <a:lnTo>
                    <a:pt x="40222" y="221699"/>
                  </a:lnTo>
                  <a:lnTo>
                    <a:pt x="61610" y="183585"/>
                  </a:lnTo>
                  <a:lnTo>
                    <a:pt x="86938" y="148222"/>
                  </a:lnTo>
                  <a:lnTo>
                    <a:pt x="115907" y="115907"/>
                  </a:lnTo>
                  <a:lnTo>
                    <a:pt x="148222" y="86938"/>
                  </a:lnTo>
                  <a:lnTo>
                    <a:pt x="183585" y="61610"/>
                  </a:lnTo>
                  <a:lnTo>
                    <a:pt x="221699" y="40222"/>
                  </a:lnTo>
                  <a:lnTo>
                    <a:pt x="262268" y="23070"/>
                  </a:lnTo>
                  <a:lnTo>
                    <a:pt x="304995" y="10451"/>
                  </a:lnTo>
                  <a:lnTo>
                    <a:pt x="349582" y="2662"/>
                  </a:lnTo>
                  <a:lnTo>
                    <a:pt x="395732" y="0"/>
                  </a:lnTo>
                  <a:lnTo>
                    <a:pt x="4597999" y="0"/>
                  </a:lnTo>
                  <a:lnTo>
                    <a:pt x="4650016" y="3431"/>
                  </a:lnTo>
                  <a:lnTo>
                    <a:pt x="4700701" y="13558"/>
                  </a:lnTo>
                  <a:lnTo>
                    <a:pt x="4749440" y="30123"/>
                  </a:lnTo>
                  <a:lnTo>
                    <a:pt x="4795617" y="52873"/>
                  </a:lnTo>
                  <a:lnTo>
                    <a:pt x="4838617" y="81553"/>
                  </a:lnTo>
                  <a:lnTo>
                    <a:pt x="4877825" y="115907"/>
                  </a:lnTo>
                  <a:lnTo>
                    <a:pt x="4912180" y="155115"/>
                  </a:lnTo>
                  <a:lnTo>
                    <a:pt x="4940859" y="198115"/>
                  </a:lnTo>
                  <a:lnTo>
                    <a:pt x="4963609" y="244292"/>
                  </a:lnTo>
                  <a:lnTo>
                    <a:pt x="4980175" y="293031"/>
                  </a:lnTo>
                  <a:lnTo>
                    <a:pt x="4990301" y="343716"/>
                  </a:lnTo>
                  <a:lnTo>
                    <a:pt x="4993733" y="395732"/>
                  </a:lnTo>
                  <a:lnTo>
                    <a:pt x="5291727" y="395732"/>
                  </a:lnTo>
                  <a:lnTo>
                    <a:pt x="4993733" y="989332"/>
                  </a:lnTo>
                  <a:lnTo>
                    <a:pt x="4993733" y="1978664"/>
                  </a:lnTo>
                  <a:lnTo>
                    <a:pt x="4991070" y="2024815"/>
                  </a:lnTo>
                  <a:lnTo>
                    <a:pt x="4983281" y="2069402"/>
                  </a:lnTo>
                  <a:lnTo>
                    <a:pt x="4970662" y="2112129"/>
                  </a:lnTo>
                  <a:lnTo>
                    <a:pt x="4953510" y="2152698"/>
                  </a:lnTo>
                  <a:lnTo>
                    <a:pt x="4932122" y="2190812"/>
                  </a:lnTo>
                  <a:lnTo>
                    <a:pt x="4906795" y="2226175"/>
                  </a:lnTo>
                  <a:lnTo>
                    <a:pt x="4877825" y="2258490"/>
                  </a:lnTo>
                  <a:lnTo>
                    <a:pt x="4845510" y="2287460"/>
                  </a:lnTo>
                  <a:lnTo>
                    <a:pt x="4810147" y="2312787"/>
                  </a:lnTo>
                  <a:lnTo>
                    <a:pt x="4772033" y="2334175"/>
                  </a:lnTo>
                  <a:lnTo>
                    <a:pt x="4731464" y="2351327"/>
                  </a:lnTo>
                  <a:lnTo>
                    <a:pt x="4688737" y="2363946"/>
                  </a:lnTo>
                  <a:lnTo>
                    <a:pt x="4644150" y="2371735"/>
                  </a:lnTo>
                  <a:lnTo>
                    <a:pt x="4597999" y="2374398"/>
                  </a:lnTo>
                  <a:close/>
                </a:path>
                <a:path w="5447665" h="2374900">
                  <a:moveTo>
                    <a:pt x="5291727" y="395732"/>
                  </a:moveTo>
                  <a:lnTo>
                    <a:pt x="4993733" y="395732"/>
                  </a:lnTo>
                  <a:lnTo>
                    <a:pt x="5447263" y="85905"/>
                  </a:lnTo>
                  <a:lnTo>
                    <a:pt x="5291727" y="3957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05732" y="4036398"/>
              <a:ext cx="5447665" cy="2374900"/>
            </a:xfrm>
            <a:custGeom>
              <a:avLst/>
              <a:gdLst/>
              <a:ahLst/>
              <a:cxnLst/>
              <a:rect l="l" t="t" r="r" b="b"/>
              <a:pathLst>
                <a:path w="5447665" h="2374900">
                  <a:moveTo>
                    <a:pt x="0" y="395732"/>
                  </a:moveTo>
                  <a:lnTo>
                    <a:pt x="2662" y="349582"/>
                  </a:lnTo>
                  <a:lnTo>
                    <a:pt x="10451" y="304995"/>
                  </a:lnTo>
                  <a:lnTo>
                    <a:pt x="23070" y="262268"/>
                  </a:lnTo>
                  <a:lnTo>
                    <a:pt x="40222" y="221699"/>
                  </a:lnTo>
                  <a:lnTo>
                    <a:pt x="61610" y="183585"/>
                  </a:lnTo>
                  <a:lnTo>
                    <a:pt x="86938" y="148222"/>
                  </a:lnTo>
                  <a:lnTo>
                    <a:pt x="115907" y="115907"/>
                  </a:lnTo>
                  <a:lnTo>
                    <a:pt x="148222" y="86938"/>
                  </a:lnTo>
                  <a:lnTo>
                    <a:pt x="183585" y="61610"/>
                  </a:lnTo>
                  <a:lnTo>
                    <a:pt x="221699" y="40222"/>
                  </a:lnTo>
                  <a:lnTo>
                    <a:pt x="262268" y="23070"/>
                  </a:lnTo>
                  <a:lnTo>
                    <a:pt x="304995" y="10451"/>
                  </a:lnTo>
                  <a:lnTo>
                    <a:pt x="349582" y="2662"/>
                  </a:lnTo>
                  <a:lnTo>
                    <a:pt x="395732" y="0"/>
                  </a:lnTo>
                  <a:lnTo>
                    <a:pt x="2913010" y="0"/>
                  </a:lnTo>
                  <a:lnTo>
                    <a:pt x="4161444" y="0"/>
                  </a:lnTo>
                  <a:lnTo>
                    <a:pt x="4597999" y="0"/>
                  </a:lnTo>
                  <a:lnTo>
                    <a:pt x="4650016" y="3431"/>
                  </a:lnTo>
                  <a:lnTo>
                    <a:pt x="4700701" y="13558"/>
                  </a:lnTo>
                  <a:lnTo>
                    <a:pt x="4749440" y="30123"/>
                  </a:lnTo>
                  <a:lnTo>
                    <a:pt x="4795617" y="52873"/>
                  </a:lnTo>
                  <a:lnTo>
                    <a:pt x="4838617" y="81553"/>
                  </a:lnTo>
                  <a:lnTo>
                    <a:pt x="4877825" y="115907"/>
                  </a:lnTo>
                  <a:lnTo>
                    <a:pt x="4912180" y="155115"/>
                  </a:lnTo>
                  <a:lnTo>
                    <a:pt x="4940859" y="198115"/>
                  </a:lnTo>
                  <a:lnTo>
                    <a:pt x="4963609" y="244292"/>
                  </a:lnTo>
                  <a:lnTo>
                    <a:pt x="4980175" y="293031"/>
                  </a:lnTo>
                  <a:lnTo>
                    <a:pt x="4990301" y="343716"/>
                  </a:lnTo>
                  <a:lnTo>
                    <a:pt x="4993733" y="395732"/>
                  </a:lnTo>
                  <a:lnTo>
                    <a:pt x="5447263" y="85905"/>
                  </a:lnTo>
                  <a:lnTo>
                    <a:pt x="4993733" y="989332"/>
                  </a:lnTo>
                  <a:lnTo>
                    <a:pt x="4993733" y="1978664"/>
                  </a:lnTo>
                  <a:lnTo>
                    <a:pt x="4991070" y="2024815"/>
                  </a:lnTo>
                  <a:lnTo>
                    <a:pt x="4983281" y="2069402"/>
                  </a:lnTo>
                  <a:lnTo>
                    <a:pt x="4970662" y="2112129"/>
                  </a:lnTo>
                  <a:lnTo>
                    <a:pt x="4953510" y="2152698"/>
                  </a:lnTo>
                  <a:lnTo>
                    <a:pt x="4932122" y="2190812"/>
                  </a:lnTo>
                  <a:lnTo>
                    <a:pt x="4906795" y="2226175"/>
                  </a:lnTo>
                  <a:lnTo>
                    <a:pt x="4877825" y="2258490"/>
                  </a:lnTo>
                  <a:lnTo>
                    <a:pt x="4845510" y="2287460"/>
                  </a:lnTo>
                  <a:lnTo>
                    <a:pt x="4810147" y="2312787"/>
                  </a:lnTo>
                  <a:lnTo>
                    <a:pt x="4772033" y="2334175"/>
                  </a:lnTo>
                  <a:lnTo>
                    <a:pt x="4731464" y="2351327"/>
                  </a:lnTo>
                  <a:lnTo>
                    <a:pt x="4688738" y="2363946"/>
                  </a:lnTo>
                  <a:lnTo>
                    <a:pt x="4644150" y="2371735"/>
                  </a:lnTo>
                  <a:lnTo>
                    <a:pt x="4597999" y="2374398"/>
                  </a:lnTo>
                  <a:lnTo>
                    <a:pt x="4161444" y="2374398"/>
                  </a:lnTo>
                  <a:lnTo>
                    <a:pt x="2913010" y="2374398"/>
                  </a:lnTo>
                  <a:lnTo>
                    <a:pt x="395732" y="2374398"/>
                  </a:lnTo>
                  <a:lnTo>
                    <a:pt x="349582" y="2371735"/>
                  </a:lnTo>
                  <a:lnTo>
                    <a:pt x="304995" y="2363946"/>
                  </a:lnTo>
                  <a:lnTo>
                    <a:pt x="262268" y="2351327"/>
                  </a:lnTo>
                  <a:lnTo>
                    <a:pt x="221699" y="2334175"/>
                  </a:lnTo>
                  <a:lnTo>
                    <a:pt x="183585" y="2312787"/>
                  </a:lnTo>
                  <a:lnTo>
                    <a:pt x="148222" y="2287460"/>
                  </a:lnTo>
                  <a:lnTo>
                    <a:pt x="115907" y="2258490"/>
                  </a:lnTo>
                  <a:lnTo>
                    <a:pt x="86938" y="2226175"/>
                  </a:lnTo>
                  <a:lnTo>
                    <a:pt x="61610" y="2190812"/>
                  </a:lnTo>
                  <a:lnTo>
                    <a:pt x="40222" y="2152698"/>
                  </a:lnTo>
                  <a:lnTo>
                    <a:pt x="23070" y="2112129"/>
                  </a:lnTo>
                  <a:lnTo>
                    <a:pt x="10451" y="2069402"/>
                  </a:lnTo>
                  <a:lnTo>
                    <a:pt x="2662" y="2024815"/>
                  </a:lnTo>
                  <a:lnTo>
                    <a:pt x="0" y="1978664"/>
                  </a:lnTo>
                  <a:lnTo>
                    <a:pt x="0" y="989332"/>
                  </a:lnTo>
                  <a:lnTo>
                    <a:pt x="0" y="395732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423238" y="4101426"/>
            <a:ext cx="410654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Locality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wins:</a:t>
            </a:r>
            <a:r>
              <a:rPr dirty="0" sz="2400" spc="150" b="1">
                <a:latin typeface="Calibri"/>
                <a:cs typeface="Calibri"/>
              </a:rPr>
              <a:t> </a:t>
            </a:r>
            <a:r>
              <a:rPr dirty="0" sz="2400" spc="60">
                <a:latin typeface="Calibri"/>
                <a:cs typeface="Calibri"/>
              </a:rPr>
              <a:t>If</a:t>
            </a:r>
            <a:r>
              <a:rPr dirty="0" sz="2400" spc="1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we</a:t>
            </a:r>
            <a:r>
              <a:rPr dirty="0" sz="2400" spc="1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can</a:t>
            </a:r>
            <a:r>
              <a:rPr dirty="0" sz="2400" spc="1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operate </a:t>
            </a:r>
            <a:r>
              <a:rPr dirty="0" sz="2400">
                <a:latin typeface="Calibri"/>
                <a:cs typeface="Calibri"/>
              </a:rPr>
              <a:t>out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1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cache,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50">
                <a:latin typeface="Calibri"/>
                <a:cs typeface="Calibri"/>
              </a:rPr>
              <a:t>higher</a:t>
            </a:r>
            <a:r>
              <a:rPr dirty="0" sz="2400" spc="150">
                <a:latin typeface="Calibri"/>
                <a:cs typeface="Calibri"/>
              </a:rPr>
              <a:t> </a:t>
            </a:r>
            <a:r>
              <a:rPr dirty="0" sz="2400" spc="75">
                <a:latin typeface="Calibri"/>
                <a:cs typeface="Calibri"/>
              </a:rPr>
              <a:t>ceiling</a:t>
            </a:r>
            <a:r>
              <a:rPr dirty="0" sz="2400" spc="145">
                <a:latin typeface="Calibri"/>
                <a:cs typeface="Calibri"/>
              </a:rPr>
              <a:t> </a:t>
            </a:r>
            <a:r>
              <a:rPr dirty="0" sz="2400" spc="260">
                <a:latin typeface="Calibri"/>
                <a:cs typeface="Calibri"/>
              </a:rPr>
              <a:t>&amp; </a:t>
            </a:r>
            <a:r>
              <a:rPr dirty="0" sz="2400">
                <a:latin typeface="Calibri"/>
                <a:cs typeface="Calibri"/>
              </a:rPr>
              <a:t>more</a:t>
            </a:r>
            <a:r>
              <a:rPr dirty="0" sz="2400" spc="2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leftward</a:t>
            </a:r>
            <a:r>
              <a:rPr dirty="0" sz="2400" spc="2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ridge</a:t>
            </a:r>
            <a:r>
              <a:rPr dirty="0" sz="2400" spc="2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point.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23238" y="5564465"/>
            <a:ext cx="44684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Why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80">
                <a:latin typeface="Calibri"/>
                <a:cs typeface="Calibri"/>
              </a:rPr>
              <a:t>is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cache</a:t>
            </a:r>
            <a:r>
              <a:rPr dirty="0" sz="2400" spc="10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BW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&gt;</a:t>
            </a:r>
            <a:r>
              <a:rPr dirty="0" sz="2400" spc="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DRAM</a:t>
            </a:r>
            <a:r>
              <a:rPr dirty="0" sz="2400" spc="10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BW?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Smaller</a:t>
            </a:r>
            <a:r>
              <a:rPr dirty="0" sz="2400" spc="1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SRAM</a:t>
            </a:r>
            <a:r>
              <a:rPr dirty="0" sz="2400" spc="1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caches</a:t>
            </a:r>
            <a:r>
              <a:rPr dirty="0" sz="2400" spc="1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much</a:t>
            </a:r>
            <a:r>
              <a:rPr dirty="0" sz="2400" spc="1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faster.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6883" y="1316352"/>
            <a:ext cx="2417242" cy="2148680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8137560" y="3855600"/>
            <a:ext cx="351472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Key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Question: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how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improve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locality</a:t>
            </a:r>
            <a:r>
              <a:rPr dirty="0" sz="1800">
                <a:latin typeface="Calibri"/>
                <a:cs typeface="Calibri"/>
              </a:rPr>
              <a:t>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reduce</a:t>
            </a:r>
            <a:r>
              <a:rPr dirty="0" sz="18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data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movement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memory,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increase</a:t>
            </a:r>
            <a:r>
              <a:rPr dirty="0" sz="18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OI</a:t>
            </a:r>
            <a:r>
              <a:rPr dirty="0" sz="1800">
                <a:latin typeface="Calibri"/>
                <a:cs typeface="Calibri"/>
              </a:rPr>
              <a:t>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move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peak</a:t>
            </a:r>
            <a:r>
              <a:rPr dirty="0" sz="18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performance</a:t>
            </a:r>
            <a:r>
              <a:rPr dirty="0" sz="1800" spc="-1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2235" rIns="0" bIns="0" rtlCol="0" vert="horz">
            <a:spAutoFit/>
          </a:bodyPr>
          <a:lstStyle/>
          <a:p>
            <a:pPr marL="12700" marR="5080">
              <a:lnSpc>
                <a:spcPts val="5620"/>
              </a:lnSpc>
              <a:spcBef>
                <a:spcPts val="805"/>
              </a:spcBef>
            </a:pPr>
            <a:r>
              <a:rPr dirty="0" spc="-10"/>
              <a:t>Synchronization</a:t>
            </a:r>
            <a:r>
              <a:rPr dirty="0" spc="-204"/>
              <a:t> </a:t>
            </a:r>
            <a:r>
              <a:rPr dirty="0" spc="-30"/>
              <a:t>Prevents </a:t>
            </a:r>
            <a:r>
              <a:rPr dirty="0" spc="-10"/>
              <a:t>Reordering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42489" y="3554374"/>
            <a:ext cx="514984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899417" y="3301003"/>
            <a:ext cx="964565" cy="1297940"/>
            <a:chOff x="4899417" y="3301003"/>
            <a:chExt cx="964565" cy="129794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1322" y="3932034"/>
              <a:ext cx="952510" cy="66675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9417" y="3301003"/>
              <a:ext cx="946553" cy="708428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727399" y="1961841"/>
            <a:ext cx="7905750" cy="1503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Memory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fences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are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another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type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of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synchronization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50">
              <a:latin typeface="Calibri"/>
              <a:cs typeface="Calibri"/>
            </a:endParaRPr>
          </a:p>
          <a:p>
            <a:pPr algn="ctr" marL="797560">
              <a:lnSpc>
                <a:spcPct val="100000"/>
              </a:lnSpc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969125" y="3645087"/>
            <a:ext cx="23107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Memory</a:t>
            </a:r>
            <a:r>
              <a:rPr dirty="0" sz="2950" spc="-2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Fence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477491" y="3380759"/>
            <a:ext cx="255651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50">
                <a:latin typeface="Calibri"/>
                <a:cs typeface="Calibri"/>
              </a:rPr>
              <a:t>Reordering</a:t>
            </a:r>
            <a:r>
              <a:rPr dirty="0" sz="2250" spc="-120">
                <a:latin typeface="Calibri"/>
                <a:cs typeface="Calibri"/>
              </a:rPr>
              <a:t> </a:t>
            </a:r>
            <a:r>
              <a:rPr dirty="0" sz="2250" spc="-10">
                <a:latin typeface="Calibri"/>
                <a:cs typeface="Calibri"/>
              </a:rPr>
              <a:t>prevented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861343" y="4224100"/>
            <a:ext cx="8623935" cy="23482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12065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650">
                <a:latin typeface="Calibri"/>
                <a:cs typeface="Calibri"/>
              </a:rPr>
              <a:t>Fence</a:t>
            </a:r>
            <a:r>
              <a:rPr dirty="0" sz="2650" spc="-8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implementation</a:t>
            </a:r>
            <a:r>
              <a:rPr dirty="0" sz="2650" spc="-7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depends</a:t>
            </a:r>
            <a:r>
              <a:rPr dirty="0" sz="2650" spc="-7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on</a:t>
            </a:r>
            <a:r>
              <a:rPr dirty="0" sz="2650" spc="-7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reordering</a:t>
            </a:r>
            <a:r>
              <a:rPr dirty="0" sz="2650" spc="-65">
                <a:latin typeface="Calibri"/>
                <a:cs typeface="Calibri"/>
              </a:rPr>
              <a:t> </a:t>
            </a:r>
            <a:r>
              <a:rPr dirty="0" sz="2650" spc="-10">
                <a:latin typeface="Calibri"/>
                <a:cs typeface="Calibri"/>
              </a:rPr>
              <a:t>implementation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950">
                <a:latin typeface="Calibri"/>
                <a:cs typeface="Calibri"/>
              </a:rPr>
              <a:t>TSO: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Stall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reads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until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write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buffer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is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empty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737" y="131069"/>
            <a:ext cx="6601459" cy="1532255"/>
          </a:xfrm>
          <a:prstGeom prst="rect"/>
        </p:spPr>
        <p:txBody>
          <a:bodyPr wrap="square" lIns="0" tIns="102235" rIns="0" bIns="0" rtlCol="0" vert="horz">
            <a:spAutoFit/>
          </a:bodyPr>
          <a:lstStyle/>
          <a:p>
            <a:pPr marL="12700" marR="5080">
              <a:lnSpc>
                <a:spcPts val="5620"/>
              </a:lnSpc>
              <a:spcBef>
                <a:spcPts val="805"/>
              </a:spcBef>
            </a:pPr>
            <a:r>
              <a:rPr dirty="0" spc="-10"/>
              <a:t>Synchronization</a:t>
            </a:r>
            <a:r>
              <a:rPr dirty="0" spc="-150"/>
              <a:t> </a:t>
            </a:r>
            <a:r>
              <a:rPr dirty="0"/>
              <a:t>For</a:t>
            </a:r>
            <a:r>
              <a:rPr dirty="0" spc="-140"/>
              <a:t> </a:t>
            </a:r>
            <a:r>
              <a:rPr dirty="0" spc="-25"/>
              <a:t>Real </a:t>
            </a:r>
            <a:r>
              <a:rPr dirty="0" spc="-10"/>
              <a:t>Programmers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899417" y="3301003"/>
            <a:ext cx="964565" cy="1297940"/>
            <a:chOff x="4899417" y="3301003"/>
            <a:chExt cx="964565" cy="12979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1322" y="3932034"/>
              <a:ext cx="952510" cy="66675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9417" y="3301003"/>
              <a:ext cx="946553" cy="70842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770760" y="2939973"/>
            <a:ext cx="617220" cy="1025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83820" marR="5080" indent="-71755">
              <a:lnSpc>
                <a:spcPct val="131300"/>
              </a:lnSpc>
              <a:spcBef>
                <a:spcPts val="90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 </a:t>
            </a: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727399" y="4130236"/>
            <a:ext cx="6926580" cy="151511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4085590">
              <a:lnSpc>
                <a:spcPct val="100000"/>
              </a:lnSpc>
              <a:spcBef>
                <a:spcPts val="869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869"/>
              </a:spcBef>
            </a:pPr>
            <a:r>
              <a:rPr dirty="0" sz="2950">
                <a:latin typeface="Calibri"/>
                <a:cs typeface="Calibri"/>
              </a:rPr>
              <a:t>Direct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use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of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fences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possible,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but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inadvisable. </a:t>
            </a:r>
            <a:r>
              <a:rPr dirty="0" sz="2950">
                <a:latin typeface="Calibri"/>
                <a:cs typeface="Calibri"/>
              </a:rPr>
              <a:t>USE</a:t>
            </a:r>
            <a:r>
              <a:rPr dirty="0" sz="2950" spc="-2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</a:t>
            </a:r>
            <a:r>
              <a:rPr dirty="0" sz="2950" spc="-10">
                <a:latin typeface="Calibri"/>
                <a:cs typeface="Calibri"/>
              </a:rPr>
              <a:t> LIBRARY.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120929" y="3121788"/>
            <a:ext cx="1092835" cy="1186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 marR="5080" indent="-18415">
              <a:lnSpc>
                <a:spcPct val="129099"/>
              </a:lnSpc>
              <a:spcBef>
                <a:spcPts val="100"/>
              </a:spcBef>
            </a:pPr>
            <a:r>
              <a:rPr dirty="0" sz="2950" spc="-20">
                <a:latin typeface="Calibri"/>
                <a:cs typeface="Calibri"/>
              </a:rPr>
              <a:t>Lock </a:t>
            </a:r>
            <a:r>
              <a:rPr dirty="0" sz="2950" spc="-10">
                <a:latin typeface="Calibri"/>
                <a:cs typeface="Calibri"/>
              </a:rPr>
              <a:t>Unlock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27399" y="1961841"/>
            <a:ext cx="6826884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Memory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fences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are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wrapped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up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in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locks,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etc.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191741" y="3577213"/>
            <a:ext cx="2556510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50">
                <a:latin typeface="Calibri"/>
                <a:cs typeface="Calibri"/>
              </a:rPr>
              <a:t>Reordering</a:t>
            </a:r>
            <a:r>
              <a:rPr dirty="0" sz="2250" spc="-120">
                <a:latin typeface="Calibri"/>
                <a:cs typeface="Calibri"/>
              </a:rPr>
              <a:t> </a:t>
            </a:r>
            <a:r>
              <a:rPr dirty="0" sz="2250" spc="-10">
                <a:latin typeface="Calibri"/>
                <a:cs typeface="Calibri"/>
              </a:rPr>
              <a:t>prevented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Data</a:t>
            </a:r>
            <a:r>
              <a:rPr dirty="0" spc="-120"/>
              <a:t> </a:t>
            </a:r>
            <a:r>
              <a:rPr dirty="0" spc="-10"/>
              <a:t>Races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10760" y="3491866"/>
            <a:ext cx="50482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84461" y="3041422"/>
            <a:ext cx="1092835" cy="1186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 marR="5080" indent="-18415">
              <a:lnSpc>
                <a:spcPct val="129099"/>
              </a:lnSpc>
              <a:spcBef>
                <a:spcPts val="100"/>
              </a:spcBef>
            </a:pPr>
            <a:r>
              <a:rPr dirty="0" sz="2950" spc="-20">
                <a:latin typeface="Calibri"/>
                <a:cs typeface="Calibri"/>
              </a:rPr>
              <a:t>Lock </a:t>
            </a:r>
            <a:r>
              <a:rPr dirty="0" sz="2950" spc="-10">
                <a:latin typeface="Calibri"/>
                <a:cs typeface="Calibri"/>
              </a:rPr>
              <a:t>Unlock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727399" y="1736824"/>
            <a:ext cx="8374380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Synchronization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imposes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happens-</a:t>
            </a:r>
            <a:r>
              <a:rPr dirty="0" sz="2950">
                <a:latin typeface="Calibri"/>
                <a:cs typeface="Calibri"/>
              </a:rPr>
              <a:t>before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on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otherwise </a:t>
            </a:r>
            <a:r>
              <a:rPr dirty="0" sz="2950">
                <a:latin typeface="Calibri"/>
                <a:cs typeface="Calibri"/>
              </a:rPr>
              <a:t>unordered</a:t>
            </a:r>
            <a:r>
              <a:rPr dirty="0" sz="2950" spc="-12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operations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727399" y="5460503"/>
            <a:ext cx="8363584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Data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Race: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Unordered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operations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to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same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memory </a:t>
            </a:r>
            <a:r>
              <a:rPr dirty="0" sz="2950">
                <a:latin typeface="Calibri"/>
                <a:cs typeface="Calibri"/>
              </a:rPr>
              <a:t>location,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at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least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one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write</a:t>
            </a:r>
            <a:endParaRPr sz="295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4895" y="3997521"/>
            <a:ext cx="506022" cy="35124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046834" y="3865264"/>
            <a:ext cx="3917315" cy="13004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925"/>
              </a:lnSpc>
              <a:spcBef>
                <a:spcPts val="125"/>
              </a:spcBef>
            </a:pPr>
            <a:r>
              <a:rPr dirty="0" sz="1800">
                <a:latin typeface="Calibri"/>
                <a:cs typeface="Calibri"/>
              </a:rPr>
              <a:t>HB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Order: Data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race </a:t>
            </a:r>
            <a:r>
              <a:rPr dirty="0" sz="1800" spc="-10">
                <a:latin typeface="Calibri"/>
                <a:cs typeface="Calibri"/>
              </a:rPr>
              <a:t>prevented</a:t>
            </a:r>
            <a:endParaRPr sz="1800">
              <a:latin typeface="Calibri"/>
              <a:cs typeface="Calibri"/>
            </a:endParaRPr>
          </a:p>
          <a:p>
            <a:pPr algn="ctr" marL="2172335">
              <a:lnSpc>
                <a:spcPts val="2805"/>
              </a:lnSpc>
            </a:pPr>
            <a:r>
              <a:rPr dirty="0" sz="2950" spc="-20">
                <a:latin typeface="Calibri"/>
                <a:cs typeface="Calibri"/>
              </a:rPr>
              <a:t>Lock</a:t>
            </a:r>
            <a:endParaRPr sz="2950">
              <a:latin typeface="Calibri"/>
              <a:cs typeface="Calibri"/>
            </a:endParaRPr>
          </a:p>
          <a:p>
            <a:pPr algn="ctr" marR="322580">
              <a:lnSpc>
                <a:spcPts val="2120"/>
              </a:lnSpc>
            </a:pPr>
            <a:r>
              <a:rPr dirty="0" sz="2500" spc="-20">
                <a:solidFill>
                  <a:srgbClr val="0055D6"/>
                </a:solidFill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  <a:p>
            <a:pPr algn="ctr" marL="2841625">
              <a:lnSpc>
                <a:spcPts val="3155"/>
              </a:lnSpc>
            </a:pPr>
            <a:r>
              <a:rPr dirty="0" sz="2950" spc="-10">
                <a:latin typeface="Calibri"/>
                <a:cs typeface="Calibri"/>
              </a:rPr>
              <a:t>Unlock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2235" rIns="0" bIns="0" rtlCol="0" vert="horz">
            <a:spAutoFit/>
          </a:bodyPr>
          <a:lstStyle/>
          <a:p>
            <a:pPr marL="12700" marR="5080">
              <a:lnSpc>
                <a:spcPts val="5620"/>
              </a:lnSpc>
              <a:spcBef>
                <a:spcPts val="805"/>
              </a:spcBef>
            </a:pPr>
            <a:r>
              <a:rPr dirty="0"/>
              <a:t>Memory</a:t>
            </a:r>
            <a:r>
              <a:rPr dirty="0" spc="-65"/>
              <a:t> </a:t>
            </a:r>
            <a:r>
              <a:rPr dirty="0"/>
              <a:t>Models</a:t>
            </a:r>
            <a:r>
              <a:rPr dirty="0" spc="-50"/>
              <a:t> </a:t>
            </a:r>
            <a:r>
              <a:rPr dirty="0"/>
              <a:t>across</a:t>
            </a:r>
            <a:r>
              <a:rPr dirty="0" spc="-50"/>
              <a:t> </a:t>
            </a:r>
            <a:r>
              <a:rPr dirty="0" spc="-25"/>
              <a:t>the </a:t>
            </a:r>
            <a:r>
              <a:rPr dirty="0"/>
              <a:t>System</a:t>
            </a:r>
            <a:r>
              <a:rPr dirty="0" spc="-250"/>
              <a:t> </a:t>
            </a:r>
            <a:r>
              <a:rPr dirty="0" spc="-10"/>
              <a:t>Stack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8023" y="2893217"/>
            <a:ext cx="130969" cy="278308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0100" y="2893217"/>
            <a:ext cx="130969" cy="278308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013148" y="2747655"/>
            <a:ext cx="14712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Language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56398" y="2752119"/>
            <a:ext cx="14077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Compiler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156774" y="2752119"/>
            <a:ext cx="190881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Architecture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040727" y="3744396"/>
            <a:ext cx="1517015" cy="12687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174625">
              <a:lnSpc>
                <a:spcPct val="102000"/>
              </a:lnSpc>
              <a:spcBef>
                <a:spcPts val="90"/>
              </a:spcBef>
            </a:pPr>
            <a:r>
              <a:rPr dirty="0" sz="2000">
                <a:latin typeface="Calibri"/>
                <a:cs typeface="Calibri"/>
              </a:rPr>
              <a:t>Java/C++: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SC for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450"/>
              </a:lnSpc>
              <a:spcBef>
                <a:spcPts val="85"/>
              </a:spcBef>
            </a:pPr>
            <a:r>
              <a:rPr dirty="0" sz="2000" spc="-10">
                <a:latin typeface="Calibri"/>
                <a:cs typeface="Calibri"/>
              </a:rPr>
              <a:t>data-race-</a:t>
            </a:r>
            <a:r>
              <a:rPr dirty="0" sz="2000" spc="-20">
                <a:latin typeface="Calibri"/>
                <a:cs typeface="Calibri"/>
              </a:rPr>
              <a:t>free </a:t>
            </a:r>
            <a:r>
              <a:rPr dirty="0" sz="2000" spc="-10">
                <a:latin typeface="Calibri"/>
                <a:cs typeface="Calibri"/>
              </a:rPr>
              <a:t>programs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183187" y="3766087"/>
            <a:ext cx="1642110" cy="1226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dirty="0" sz="1950" spc="-10">
                <a:latin typeface="Calibri"/>
                <a:cs typeface="Calibri"/>
              </a:rPr>
              <a:t>Conservative </a:t>
            </a:r>
            <a:r>
              <a:rPr dirty="0" sz="1950">
                <a:latin typeface="Calibri"/>
                <a:cs typeface="Calibri"/>
              </a:rPr>
              <a:t>with</a:t>
            </a:r>
            <a:r>
              <a:rPr dirty="0" sz="1950" spc="-15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reordering </a:t>
            </a:r>
            <a:r>
              <a:rPr dirty="0" sz="1950">
                <a:latin typeface="Calibri"/>
                <a:cs typeface="Calibri"/>
              </a:rPr>
              <a:t>when</a:t>
            </a:r>
            <a:r>
              <a:rPr dirty="0" sz="1950" spc="-5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d-</a:t>
            </a:r>
            <a:r>
              <a:rPr dirty="0" sz="1950" spc="-40">
                <a:latin typeface="Calibri"/>
                <a:cs typeface="Calibri"/>
              </a:rPr>
              <a:t>r-</a:t>
            </a:r>
            <a:r>
              <a:rPr dirty="0" sz="1950">
                <a:latin typeface="Calibri"/>
                <a:cs typeface="Calibri"/>
              </a:rPr>
              <a:t>f </a:t>
            </a:r>
            <a:r>
              <a:rPr dirty="0" sz="1950" spc="-20">
                <a:latin typeface="Calibri"/>
                <a:cs typeface="Calibri"/>
              </a:rPr>
              <a:t>can’t </a:t>
            </a:r>
            <a:r>
              <a:rPr dirty="0" sz="1950">
                <a:latin typeface="Calibri"/>
                <a:cs typeface="Calibri"/>
              </a:rPr>
              <a:t>be</a:t>
            </a:r>
            <a:r>
              <a:rPr dirty="0" sz="1950" spc="-15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proved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022828" y="3608051"/>
            <a:ext cx="2191385" cy="925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dirty="0" sz="1950">
                <a:latin typeface="Calibri"/>
                <a:cs typeface="Calibri"/>
              </a:rPr>
              <a:t>Usually</a:t>
            </a:r>
            <a:r>
              <a:rPr dirty="0" sz="1950" spc="-30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very</a:t>
            </a:r>
            <a:r>
              <a:rPr dirty="0" sz="1950" spc="-2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weak</a:t>
            </a:r>
            <a:r>
              <a:rPr dirty="0" sz="1950" spc="-25">
                <a:latin typeface="Calibri"/>
                <a:cs typeface="Calibri"/>
              </a:rPr>
              <a:t> for </a:t>
            </a:r>
            <a:r>
              <a:rPr dirty="0" sz="1950">
                <a:latin typeface="Calibri"/>
                <a:cs typeface="Calibri"/>
              </a:rPr>
              <a:t>max</a:t>
            </a:r>
            <a:r>
              <a:rPr dirty="0" sz="1950" spc="-20">
                <a:latin typeface="Calibri"/>
                <a:cs typeface="Calibri"/>
              </a:rPr>
              <a:t> </a:t>
            </a:r>
            <a:r>
              <a:rPr dirty="0" sz="1950" spc="-10">
                <a:latin typeface="Calibri"/>
                <a:cs typeface="Calibri"/>
              </a:rPr>
              <a:t>optimization </a:t>
            </a:r>
            <a:r>
              <a:rPr dirty="0" sz="1950">
                <a:latin typeface="Calibri"/>
                <a:cs typeface="Calibri"/>
              </a:rPr>
              <a:t>(lots</a:t>
            </a:r>
            <a:r>
              <a:rPr dirty="0" sz="1950" spc="-2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of</a:t>
            </a:r>
            <a:r>
              <a:rPr dirty="0" sz="1950" spc="-10">
                <a:latin typeface="Calibri"/>
                <a:cs typeface="Calibri"/>
              </a:rPr>
              <a:t> reordering)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022828" y="4874300"/>
            <a:ext cx="1898650" cy="626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dirty="0" sz="1950">
                <a:latin typeface="Calibri"/>
                <a:cs typeface="Calibri"/>
              </a:rPr>
              <a:t>Note:</a:t>
            </a:r>
            <a:r>
              <a:rPr dirty="0" sz="1950" spc="-6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fences</a:t>
            </a:r>
            <a:r>
              <a:rPr dirty="0" sz="1950" spc="-55">
                <a:latin typeface="Calibri"/>
                <a:cs typeface="Calibri"/>
              </a:rPr>
              <a:t> </a:t>
            </a:r>
            <a:r>
              <a:rPr dirty="0" sz="1950" spc="-20">
                <a:latin typeface="Calibri"/>
                <a:cs typeface="Calibri"/>
              </a:rPr>
              <a:t>from </a:t>
            </a:r>
            <a:r>
              <a:rPr dirty="0" sz="1950">
                <a:latin typeface="Calibri"/>
                <a:cs typeface="Calibri"/>
              </a:rPr>
              <a:t>“above”</a:t>
            </a:r>
            <a:r>
              <a:rPr dirty="0" sz="1950" spc="-75">
                <a:latin typeface="Calibri"/>
                <a:cs typeface="Calibri"/>
              </a:rPr>
              <a:t> </a:t>
            </a:r>
            <a:r>
              <a:rPr dirty="0" sz="1950">
                <a:latin typeface="Calibri"/>
                <a:cs typeface="Calibri"/>
              </a:rPr>
              <a:t>ensure</a:t>
            </a:r>
            <a:r>
              <a:rPr dirty="0" sz="1950" spc="-70">
                <a:latin typeface="Calibri"/>
                <a:cs typeface="Calibri"/>
              </a:rPr>
              <a:t> </a:t>
            </a:r>
            <a:r>
              <a:rPr dirty="0" sz="1950" spc="-25">
                <a:latin typeface="Calibri"/>
                <a:cs typeface="Calibri"/>
              </a:rPr>
              <a:t>SC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140" y="2983616"/>
            <a:ext cx="7818120" cy="1261110"/>
          </a:xfrm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675"/>
              </a:spcBef>
            </a:pPr>
            <a:r>
              <a:rPr dirty="0" sz="4250" spc="-315"/>
              <a:t>Propagation</a:t>
            </a:r>
            <a:r>
              <a:rPr dirty="0" sz="4250" spc="-15"/>
              <a:t> </a:t>
            </a:r>
            <a:r>
              <a:rPr dirty="0" sz="4250" spc="-250"/>
              <a:t>Blocking:</a:t>
            </a:r>
            <a:r>
              <a:rPr dirty="0" sz="4250" spc="-15"/>
              <a:t> </a:t>
            </a:r>
            <a:r>
              <a:rPr dirty="0" sz="4250" spc="-265"/>
              <a:t>Optimizing</a:t>
            </a:r>
            <a:r>
              <a:rPr dirty="0" sz="4250" spc="-15"/>
              <a:t> </a:t>
            </a:r>
            <a:r>
              <a:rPr dirty="0" sz="4250" spc="-300"/>
              <a:t>Sparse </a:t>
            </a:r>
            <a:r>
              <a:rPr dirty="0" sz="4250" spc="-265"/>
              <a:t>Irregular</a:t>
            </a:r>
            <a:r>
              <a:rPr dirty="0" sz="4250" spc="-110"/>
              <a:t> </a:t>
            </a:r>
            <a:r>
              <a:rPr dirty="0" sz="4250" spc="-395"/>
              <a:t>Writes</a:t>
            </a:r>
            <a:r>
              <a:rPr dirty="0" sz="4250" spc="-40"/>
              <a:t> </a:t>
            </a:r>
            <a:r>
              <a:rPr dirty="0" sz="4250" spc="-345"/>
              <a:t>to</a:t>
            </a:r>
            <a:r>
              <a:rPr dirty="0" sz="4250" spc="-45"/>
              <a:t> </a:t>
            </a:r>
            <a:r>
              <a:rPr dirty="0" sz="4250" spc="-370"/>
              <a:t>Improve</a:t>
            </a:r>
            <a:r>
              <a:rPr dirty="0" sz="4250" spc="-40"/>
              <a:t> </a:t>
            </a:r>
            <a:r>
              <a:rPr dirty="0" sz="4250" spc="-355"/>
              <a:t>Cache</a:t>
            </a:r>
            <a:r>
              <a:rPr dirty="0" sz="4250" spc="-45"/>
              <a:t> </a:t>
            </a:r>
            <a:r>
              <a:rPr dirty="0" sz="4250" spc="-185"/>
              <a:t>Locality</a:t>
            </a:r>
            <a:endParaRPr sz="42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684651" y="6253945"/>
            <a:ext cx="2425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Trebuchet MS"/>
                <a:cs typeface="Trebuchet MS"/>
              </a:rPr>
              <a:t>14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656" y="202070"/>
            <a:ext cx="8989695" cy="1261110"/>
          </a:xfrm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675"/>
              </a:spcBef>
            </a:pPr>
            <a:r>
              <a:rPr dirty="0" sz="4250" spc="-315"/>
              <a:t>Propagation</a:t>
            </a:r>
            <a:r>
              <a:rPr dirty="0" sz="4250" spc="-40"/>
              <a:t> </a:t>
            </a:r>
            <a:r>
              <a:rPr dirty="0" sz="4250" spc="-250"/>
              <a:t>Blocking:</a:t>
            </a:r>
            <a:r>
              <a:rPr dirty="0" sz="4250" spc="-30"/>
              <a:t> </a:t>
            </a:r>
            <a:r>
              <a:rPr dirty="0" sz="4250" spc="-305"/>
              <a:t>Reorganize</a:t>
            </a:r>
            <a:r>
              <a:rPr dirty="0" sz="4250" spc="-35"/>
              <a:t> </a:t>
            </a:r>
            <a:r>
              <a:rPr dirty="0" sz="4250" spc="-295"/>
              <a:t>Input</a:t>
            </a:r>
            <a:r>
              <a:rPr dirty="0" sz="4250" spc="-30"/>
              <a:t> </a:t>
            </a:r>
            <a:r>
              <a:rPr dirty="0" sz="4250" spc="-345"/>
              <a:t>to</a:t>
            </a:r>
            <a:r>
              <a:rPr dirty="0" sz="4250" spc="-30"/>
              <a:t> </a:t>
            </a:r>
            <a:r>
              <a:rPr dirty="0" sz="4250" spc="-525"/>
              <a:t>Make </a:t>
            </a:r>
            <a:r>
              <a:rPr dirty="0" sz="4250" spc="-495"/>
              <a:t>Memory</a:t>
            </a:r>
            <a:r>
              <a:rPr dirty="0" sz="4250" spc="-175"/>
              <a:t> </a:t>
            </a:r>
            <a:r>
              <a:rPr dirty="0" sz="4250" spc="-254"/>
              <a:t>Being</a:t>
            </a:r>
            <a:r>
              <a:rPr dirty="0" sz="4250" spc="-45"/>
              <a:t> </a:t>
            </a:r>
            <a:r>
              <a:rPr dirty="0" sz="4250" spc="-350"/>
              <a:t>Randomly</a:t>
            </a:r>
            <a:r>
              <a:rPr dirty="0" sz="4250" spc="-229"/>
              <a:t> </a:t>
            </a:r>
            <a:r>
              <a:rPr dirty="0" sz="4250" spc="-395"/>
              <a:t>Written</a:t>
            </a:r>
            <a:r>
              <a:rPr dirty="0" sz="4250" spc="-45"/>
              <a:t> </a:t>
            </a:r>
            <a:r>
              <a:rPr dirty="0" sz="4250" spc="-180"/>
              <a:t>Fit</a:t>
            </a:r>
            <a:r>
              <a:rPr dirty="0" sz="4250" spc="-45"/>
              <a:t> </a:t>
            </a:r>
            <a:r>
              <a:rPr dirty="0" sz="4250" spc="-215"/>
              <a:t>in</a:t>
            </a:r>
            <a:r>
              <a:rPr dirty="0" sz="4250" spc="-40"/>
              <a:t> </a:t>
            </a:r>
            <a:r>
              <a:rPr dirty="0" sz="4250" spc="-365"/>
              <a:t>Cache</a:t>
            </a:r>
            <a:endParaRPr sz="4250"/>
          </a:p>
        </p:txBody>
      </p:sp>
      <p:grpSp>
        <p:nvGrpSpPr>
          <p:cNvPr id="4" name="object 4" descr=""/>
          <p:cNvGrpSpPr/>
          <p:nvPr/>
        </p:nvGrpSpPr>
        <p:grpSpPr>
          <a:xfrm>
            <a:off x="6956721" y="3138315"/>
            <a:ext cx="3358515" cy="932815"/>
            <a:chOff x="6956721" y="3138315"/>
            <a:chExt cx="3358515" cy="932815"/>
          </a:xfrm>
        </p:grpSpPr>
        <p:sp>
          <p:nvSpPr>
            <p:cNvPr id="5" name="object 5" descr=""/>
            <p:cNvSpPr/>
            <p:nvPr/>
          </p:nvSpPr>
          <p:spPr>
            <a:xfrm>
              <a:off x="6963071" y="3144665"/>
              <a:ext cx="3345815" cy="920115"/>
            </a:xfrm>
            <a:custGeom>
              <a:avLst/>
              <a:gdLst/>
              <a:ahLst/>
              <a:cxnLst/>
              <a:rect l="l" t="t" r="r" b="b"/>
              <a:pathLst>
                <a:path w="3345815" h="920114">
                  <a:moveTo>
                    <a:pt x="3345228" y="920079"/>
                  </a:moveTo>
                  <a:lnTo>
                    <a:pt x="0" y="920079"/>
                  </a:lnTo>
                  <a:lnTo>
                    <a:pt x="0" y="0"/>
                  </a:lnTo>
                  <a:lnTo>
                    <a:pt x="3345228" y="0"/>
                  </a:lnTo>
                  <a:lnTo>
                    <a:pt x="3345228" y="920079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963071" y="3144665"/>
              <a:ext cx="3345815" cy="920115"/>
            </a:xfrm>
            <a:custGeom>
              <a:avLst/>
              <a:gdLst/>
              <a:ahLst/>
              <a:cxnLst/>
              <a:rect l="l" t="t" r="r" b="b"/>
              <a:pathLst>
                <a:path w="3345815" h="920114">
                  <a:moveTo>
                    <a:pt x="0" y="0"/>
                  </a:moveTo>
                  <a:lnTo>
                    <a:pt x="3345228" y="0"/>
                  </a:lnTo>
                  <a:lnTo>
                    <a:pt x="3345228" y="920079"/>
                  </a:lnTo>
                  <a:lnTo>
                    <a:pt x="0" y="92007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240420" y="3446701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1227718" y="336037"/>
                  </a:moveTo>
                  <a:lnTo>
                    <a:pt x="0" y="336037"/>
                  </a:lnTo>
                  <a:lnTo>
                    <a:pt x="0" y="0"/>
                  </a:lnTo>
                  <a:lnTo>
                    <a:pt x="1227718" y="0"/>
                  </a:lnTo>
                  <a:lnTo>
                    <a:pt x="1227718" y="336037"/>
                  </a:lnTo>
                  <a:close/>
                </a:path>
              </a:pathLst>
            </a:custGeom>
            <a:solidFill>
              <a:srgbClr val="B3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240420" y="3446701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0" y="0"/>
                  </a:moveTo>
                  <a:lnTo>
                    <a:pt x="1227718" y="0"/>
                  </a:lnTo>
                  <a:lnTo>
                    <a:pt x="1227718" y="336037"/>
                  </a:lnTo>
                  <a:lnTo>
                    <a:pt x="0" y="33603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745488" y="3446701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1227718" y="336037"/>
                  </a:moveTo>
                  <a:lnTo>
                    <a:pt x="0" y="336037"/>
                  </a:lnTo>
                  <a:lnTo>
                    <a:pt x="0" y="0"/>
                  </a:lnTo>
                  <a:lnTo>
                    <a:pt x="1227718" y="0"/>
                  </a:lnTo>
                  <a:lnTo>
                    <a:pt x="1227718" y="336037"/>
                  </a:lnTo>
                  <a:close/>
                </a:path>
              </a:pathLst>
            </a:custGeom>
            <a:solidFill>
              <a:srgbClr val="B3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745488" y="3446701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0" y="0"/>
                  </a:moveTo>
                  <a:lnTo>
                    <a:pt x="1227718" y="0"/>
                  </a:lnTo>
                  <a:lnTo>
                    <a:pt x="1227718" y="336037"/>
                  </a:lnTo>
                  <a:lnTo>
                    <a:pt x="0" y="33603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2678040" y="3329933"/>
          <a:ext cx="3096895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/>
                <a:gridCol w="608330"/>
                <a:gridCol w="608329"/>
                <a:gridCol w="598805"/>
                <a:gridCol w="598805"/>
              </a:tblGrid>
              <a:tr h="55435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3185">
                    <a:lnL w="9525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9525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9525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9525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74" y="2749980"/>
            <a:ext cx="857256" cy="204788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287940" y="4290613"/>
            <a:ext cx="430085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3690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Recall: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irregular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accesses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into </a:t>
            </a:r>
            <a:r>
              <a:rPr dirty="0" sz="2400">
                <a:latin typeface="Calibri"/>
                <a:cs typeface="Calibri"/>
              </a:rPr>
              <a:t>vertex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data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array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based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e.dst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which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are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essentially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random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169025" y="1840288"/>
            <a:ext cx="54495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Bad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for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cache: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size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domain</a:t>
            </a:r>
            <a:r>
              <a:rPr dirty="0" sz="2400" spc="-20" i="1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vertex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data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array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entries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|V|,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169025" y="2571808"/>
            <a:ext cx="44069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cache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holds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only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|C|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&lt;&lt;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|V|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entries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2647773" y="2944301"/>
            <a:ext cx="3046095" cy="283845"/>
          </a:xfrm>
          <a:custGeom>
            <a:avLst/>
            <a:gdLst/>
            <a:ahLst/>
            <a:cxnLst/>
            <a:rect l="l" t="t" r="r" b="b"/>
            <a:pathLst>
              <a:path w="3046095" h="283844">
                <a:moveTo>
                  <a:pt x="0" y="283503"/>
                </a:moveTo>
                <a:lnTo>
                  <a:pt x="1856" y="228327"/>
                </a:lnTo>
                <a:lnTo>
                  <a:pt x="6919" y="183270"/>
                </a:lnTo>
                <a:lnTo>
                  <a:pt x="14428" y="152891"/>
                </a:lnTo>
                <a:lnTo>
                  <a:pt x="23624" y="141751"/>
                </a:lnTo>
                <a:lnTo>
                  <a:pt x="1499338" y="141751"/>
                </a:lnTo>
                <a:lnTo>
                  <a:pt x="1508533" y="130612"/>
                </a:lnTo>
                <a:lnTo>
                  <a:pt x="1516043" y="100233"/>
                </a:lnTo>
                <a:lnTo>
                  <a:pt x="1521105" y="55176"/>
                </a:lnTo>
                <a:lnTo>
                  <a:pt x="1522962" y="0"/>
                </a:lnTo>
                <a:lnTo>
                  <a:pt x="1524819" y="55176"/>
                </a:lnTo>
                <a:lnTo>
                  <a:pt x="1529881" y="100233"/>
                </a:lnTo>
                <a:lnTo>
                  <a:pt x="1537391" y="130612"/>
                </a:lnTo>
                <a:lnTo>
                  <a:pt x="1546586" y="141751"/>
                </a:lnTo>
                <a:lnTo>
                  <a:pt x="3022300" y="141751"/>
                </a:lnTo>
                <a:lnTo>
                  <a:pt x="3031496" y="152891"/>
                </a:lnTo>
                <a:lnTo>
                  <a:pt x="3039005" y="183270"/>
                </a:lnTo>
                <a:lnTo>
                  <a:pt x="3044068" y="228327"/>
                </a:lnTo>
                <a:lnTo>
                  <a:pt x="3045924" y="283503"/>
                </a:lnTo>
              </a:path>
            </a:pathLst>
          </a:custGeom>
          <a:ln w="12699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2862269" y="2549302"/>
            <a:ext cx="2625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|Domain|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|V|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</a:t>
            </a:r>
            <a:r>
              <a:rPr dirty="0" sz="1800" spc="-10">
                <a:latin typeface="Calibri"/>
                <a:cs typeface="Calibri"/>
              </a:rPr>
              <a:t> vertices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7112721" y="4175957"/>
            <a:ext cx="3046095" cy="283845"/>
          </a:xfrm>
          <a:custGeom>
            <a:avLst/>
            <a:gdLst/>
            <a:ahLst/>
            <a:cxnLst/>
            <a:rect l="l" t="t" r="r" b="b"/>
            <a:pathLst>
              <a:path w="3046095" h="283845">
                <a:moveTo>
                  <a:pt x="3045924" y="0"/>
                </a:moveTo>
                <a:lnTo>
                  <a:pt x="3044068" y="55176"/>
                </a:lnTo>
                <a:lnTo>
                  <a:pt x="3039005" y="100233"/>
                </a:lnTo>
                <a:lnTo>
                  <a:pt x="3031496" y="130612"/>
                </a:lnTo>
                <a:lnTo>
                  <a:pt x="3022300" y="141751"/>
                </a:lnTo>
                <a:lnTo>
                  <a:pt x="1546586" y="141751"/>
                </a:lnTo>
                <a:lnTo>
                  <a:pt x="1537390" y="152891"/>
                </a:lnTo>
                <a:lnTo>
                  <a:pt x="1529881" y="183270"/>
                </a:lnTo>
                <a:lnTo>
                  <a:pt x="1524818" y="228327"/>
                </a:lnTo>
                <a:lnTo>
                  <a:pt x="1522962" y="283503"/>
                </a:lnTo>
                <a:lnTo>
                  <a:pt x="1521105" y="228327"/>
                </a:lnTo>
                <a:lnTo>
                  <a:pt x="1516042" y="183270"/>
                </a:lnTo>
                <a:lnTo>
                  <a:pt x="1508533" y="152891"/>
                </a:lnTo>
                <a:lnTo>
                  <a:pt x="1499337" y="141751"/>
                </a:lnTo>
                <a:lnTo>
                  <a:pt x="23623" y="141751"/>
                </a:lnTo>
                <a:lnTo>
                  <a:pt x="14428" y="130612"/>
                </a:lnTo>
                <a:lnTo>
                  <a:pt x="6919" y="100233"/>
                </a:lnTo>
                <a:lnTo>
                  <a:pt x="1856" y="55176"/>
                </a:lnTo>
                <a:lnTo>
                  <a:pt x="0" y="0"/>
                </a:lnTo>
              </a:path>
            </a:pathLst>
          </a:custGeom>
          <a:ln w="12699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7648683" y="4524493"/>
            <a:ext cx="1905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|Cache|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vertices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684651" y="6253945"/>
            <a:ext cx="2425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Trebuchet MS"/>
                <a:cs typeface="Trebuchet MS"/>
              </a:rPr>
              <a:t>15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656" y="202070"/>
            <a:ext cx="8989695" cy="1261110"/>
          </a:xfrm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675"/>
              </a:spcBef>
            </a:pPr>
            <a:r>
              <a:rPr dirty="0" sz="4250" spc="-315"/>
              <a:t>Propagation</a:t>
            </a:r>
            <a:r>
              <a:rPr dirty="0" sz="4250" spc="-40"/>
              <a:t> </a:t>
            </a:r>
            <a:r>
              <a:rPr dirty="0" sz="4250" spc="-250"/>
              <a:t>Blocking:</a:t>
            </a:r>
            <a:r>
              <a:rPr dirty="0" sz="4250" spc="-30"/>
              <a:t> </a:t>
            </a:r>
            <a:r>
              <a:rPr dirty="0" sz="4250" spc="-305"/>
              <a:t>Reorganize</a:t>
            </a:r>
            <a:r>
              <a:rPr dirty="0" sz="4250" spc="-35"/>
              <a:t> </a:t>
            </a:r>
            <a:r>
              <a:rPr dirty="0" sz="4250" spc="-295"/>
              <a:t>Input</a:t>
            </a:r>
            <a:r>
              <a:rPr dirty="0" sz="4250" spc="-30"/>
              <a:t> </a:t>
            </a:r>
            <a:r>
              <a:rPr dirty="0" sz="4250" spc="-345"/>
              <a:t>to</a:t>
            </a:r>
            <a:r>
              <a:rPr dirty="0" sz="4250" spc="-30"/>
              <a:t> </a:t>
            </a:r>
            <a:r>
              <a:rPr dirty="0" sz="4250" spc="-525"/>
              <a:t>Make </a:t>
            </a:r>
            <a:r>
              <a:rPr dirty="0" sz="4250" spc="-495"/>
              <a:t>Memory</a:t>
            </a:r>
            <a:r>
              <a:rPr dirty="0" sz="4250" spc="-175"/>
              <a:t> </a:t>
            </a:r>
            <a:r>
              <a:rPr dirty="0" sz="4250" spc="-254"/>
              <a:t>Being</a:t>
            </a:r>
            <a:r>
              <a:rPr dirty="0" sz="4250" spc="-45"/>
              <a:t> </a:t>
            </a:r>
            <a:r>
              <a:rPr dirty="0" sz="4250" spc="-350"/>
              <a:t>Randomly</a:t>
            </a:r>
            <a:r>
              <a:rPr dirty="0" sz="4250" spc="-229"/>
              <a:t> </a:t>
            </a:r>
            <a:r>
              <a:rPr dirty="0" sz="4250" spc="-395"/>
              <a:t>Written</a:t>
            </a:r>
            <a:r>
              <a:rPr dirty="0" sz="4250" spc="-45"/>
              <a:t> </a:t>
            </a:r>
            <a:r>
              <a:rPr dirty="0" sz="4250" spc="-180"/>
              <a:t>Fit</a:t>
            </a:r>
            <a:r>
              <a:rPr dirty="0" sz="4250" spc="-45"/>
              <a:t> </a:t>
            </a:r>
            <a:r>
              <a:rPr dirty="0" sz="4250" spc="-215"/>
              <a:t>in</a:t>
            </a:r>
            <a:r>
              <a:rPr dirty="0" sz="4250" spc="-40"/>
              <a:t> </a:t>
            </a:r>
            <a:r>
              <a:rPr dirty="0" sz="4250" spc="-365"/>
              <a:t>Cache</a:t>
            </a:r>
            <a:endParaRPr sz="4250"/>
          </a:p>
        </p:txBody>
      </p:sp>
      <p:grpSp>
        <p:nvGrpSpPr>
          <p:cNvPr id="4" name="object 4" descr=""/>
          <p:cNvGrpSpPr/>
          <p:nvPr/>
        </p:nvGrpSpPr>
        <p:grpSpPr>
          <a:xfrm>
            <a:off x="6956721" y="3138315"/>
            <a:ext cx="3358515" cy="932815"/>
            <a:chOff x="6956721" y="3138315"/>
            <a:chExt cx="3358515" cy="932815"/>
          </a:xfrm>
        </p:grpSpPr>
        <p:sp>
          <p:nvSpPr>
            <p:cNvPr id="5" name="object 5" descr=""/>
            <p:cNvSpPr/>
            <p:nvPr/>
          </p:nvSpPr>
          <p:spPr>
            <a:xfrm>
              <a:off x="6963071" y="3144665"/>
              <a:ext cx="3345815" cy="920115"/>
            </a:xfrm>
            <a:custGeom>
              <a:avLst/>
              <a:gdLst/>
              <a:ahLst/>
              <a:cxnLst/>
              <a:rect l="l" t="t" r="r" b="b"/>
              <a:pathLst>
                <a:path w="3345815" h="920114">
                  <a:moveTo>
                    <a:pt x="3345228" y="920079"/>
                  </a:moveTo>
                  <a:lnTo>
                    <a:pt x="0" y="920079"/>
                  </a:lnTo>
                  <a:lnTo>
                    <a:pt x="0" y="0"/>
                  </a:lnTo>
                  <a:lnTo>
                    <a:pt x="3345228" y="0"/>
                  </a:lnTo>
                  <a:lnTo>
                    <a:pt x="3345228" y="920079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963071" y="3144665"/>
              <a:ext cx="3345815" cy="920115"/>
            </a:xfrm>
            <a:custGeom>
              <a:avLst/>
              <a:gdLst/>
              <a:ahLst/>
              <a:cxnLst/>
              <a:rect l="l" t="t" r="r" b="b"/>
              <a:pathLst>
                <a:path w="3345815" h="920114">
                  <a:moveTo>
                    <a:pt x="0" y="0"/>
                  </a:moveTo>
                  <a:lnTo>
                    <a:pt x="3345228" y="0"/>
                  </a:lnTo>
                  <a:lnTo>
                    <a:pt x="3345228" y="920079"/>
                  </a:lnTo>
                  <a:lnTo>
                    <a:pt x="0" y="92007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240420" y="3446701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1227718" y="336037"/>
                  </a:moveTo>
                  <a:lnTo>
                    <a:pt x="0" y="336037"/>
                  </a:lnTo>
                  <a:lnTo>
                    <a:pt x="0" y="0"/>
                  </a:lnTo>
                  <a:lnTo>
                    <a:pt x="1227718" y="0"/>
                  </a:lnTo>
                  <a:lnTo>
                    <a:pt x="1227718" y="336037"/>
                  </a:lnTo>
                  <a:close/>
                </a:path>
              </a:pathLst>
            </a:custGeom>
            <a:solidFill>
              <a:srgbClr val="B3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240420" y="3446701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0" y="0"/>
                  </a:moveTo>
                  <a:lnTo>
                    <a:pt x="1227718" y="0"/>
                  </a:lnTo>
                  <a:lnTo>
                    <a:pt x="1227718" y="336037"/>
                  </a:lnTo>
                  <a:lnTo>
                    <a:pt x="0" y="33603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745488" y="3446701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1227718" y="336037"/>
                  </a:moveTo>
                  <a:lnTo>
                    <a:pt x="0" y="336037"/>
                  </a:lnTo>
                  <a:lnTo>
                    <a:pt x="0" y="0"/>
                  </a:lnTo>
                  <a:lnTo>
                    <a:pt x="1227718" y="0"/>
                  </a:lnTo>
                  <a:lnTo>
                    <a:pt x="1227718" y="336037"/>
                  </a:lnTo>
                  <a:close/>
                </a:path>
              </a:pathLst>
            </a:custGeom>
            <a:solidFill>
              <a:srgbClr val="B3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745488" y="3446701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0" y="0"/>
                  </a:moveTo>
                  <a:lnTo>
                    <a:pt x="1227718" y="0"/>
                  </a:lnTo>
                  <a:lnTo>
                    <a:pt x="1227718" y="336037"/>
                  </a:lnTo>
                  <a:lnTo>
                    <a:pt x="0" y="33603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2678040" y="3329933"/>
          <a:ext cx="3096895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/>
                <a:gridCol w="608330"/>
                <a:gridCol w="608329"/>
                <a:gridCol w="598805"/>
                <a:gridCol w="598805"/>
              </a:tblGrid>
              <a:tr h="55435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3185">
                    <a:lnL w="9525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9525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9525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9525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74" y="2749980"/>
            <a:ext cx="857256" cy="204788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287940" y="4290613"/>
            <a:ext cx="430085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3690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Recall: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irregular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accesses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into </a:t>
            </a:r>
            <a:r>
              <a:rPr dirty="0" sz="2400">
                <a:latin typeface="Calibri"/>
                <a:cs typeface="Calibri"/>
              </a:rPr>
              <a:t>vertex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data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array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based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e.dst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which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are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essentially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random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169025" y="1840288"/>
            <a:ext cx="54495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Bad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for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the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cache: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size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domain</a:t>
            </a:r>
            <a:r>
              <a:rPr dirty="0" sz="2400" spc="-20" i="1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vertex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data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array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entries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|V|,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169025" y="2571808"/>
            <a:ext cx="44069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cache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holds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only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|C|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&lt;&lt;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|V|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entries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2647773" y="2944301"/>
            <a:ext cx="3046095" cy="283845"/>
          </a:xfrm>
          <a:custGeom>
            <a:avLst/>
            <a:gdLst/>
            <a:ahLst/>
            <a:cxnLst/>
            <a:rect l="l" t="t" r="r" b="b"/>
            <a:pathLst>
              <a:path w="3046095" h="283844">
                <a:moveTo>
                  <a:pt x="0" y="283503"/>
                </a:moveTo>
                <a:lnTo>
                  <a:pt x="1856" y="228327"/>
                </a:lnTo>
                <a:lnTo>
                  <a:pt x="6919" y="183270"/>
                </a:lnTo>
                <a:lnTo>
                  <a:pt x="14428" y="152891"/>
                </a:lnTo>
                <a:lnTo>
                  <a:pt x="23624" y="141751"/>
                </a:lnTo>
                <a:lnTo>
                  <a:pt x="1499338" y="141751"/>
                </a:lnTo>
                <a:lnTo>
                  <a:pt x="1508533" y="130612"/>
                </a:lnTo>
                <a:lnTo>
                  <a:pt x="1516043" y="100233"/>
                </a:lnTo>
                <a:lnTo>
                  <a:pt x="1521105" y="55176"/>
                </a:lnTo>
                <a:lnTo>
                  <a:pt x="1522962" y="0"/>
                </a:lnTo>
                <a:lnTo>
                  <a:pt x="1524819" y="55176"/>
                </a:lnTo>
                <a:lnTo>
                  <a:pt x="1529881" y="100233"/>
                </a:lnTo>
                <a:lnTo>
                  <a:pt x="1537391" y="130612"/>
                </a:lnTo>
                <a:lnTo>
                  <a:pt x="1546586" y="141751"/>
                </a:lnTo>
                <a:lnTo>
                  <a:pt x="3022300" y="141751"/>
                </a:lnTo>
                <a:lnTo>
                  <a:pt x="3031496" y="152891"/>
                </a:lnTo>
                <a:lnTo>
                  <a:pt x="3039005" y="183270"/>
                </a:lnTo>
                <a:lnTo>
                  <a:pt x="3044068" y="228327"/>
                </a:lnTo>
                <a:lnTo>
                  <a:pt x="3045924" y="283503"/>
                </a:lnTo>
              </a:path>
            </a:pathLst>
          </a:custGeom>
          <a:ln w="12699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2862269" y="2549302"/>
            <a:ext cx="2625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|Domain|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|V|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</a:t>
            </a:r>
            <a:r>
              <a:rPr dirty="0" sz="1800" spc="-10">
                <a:latin typeface="Calibri"/>
                <a:cs typeface="Calibri"/>
              </a:rPr>
              <a:t> vertices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7112721" y="4175957"/>
            <a:ext cx="3046095" cy="283845"/>
          </a:xfrm>
          <a:custGeom>
            <a:avLst/>
            <a:gdLst/>
            <a:ahLst/>
            <a:cxnLst/>
            <a:rect l="l" t="t" r="r" b="b"/>
            <a:pathLst>
              <a:path w="3046095" h="283845">
                <a:moveTo>
                  <a:pt x="3045924" y="0"/>
                </a:moveTo>
                <a:lnTo>
                  <a:pt x="3044068" y="55176"/>
                </a:lnTo>
                <a:lnTo>
                  <a:pt x="3039005" y="100233"/>
                </a:lnTo>
                <a:lnTo>
                  <a:pt x="3031496" y="130612"/>
                </a:lnTo>
                <a:lnTo>
                  <a:pt x="3022300" y="141751"/>
                </a:lnTo>
                <a:lnTo>
                  <a:pt x="1546586" y="141751"/>
                </a:lnTo>
                <a:lnTo>
                  <a:pt x="1537390" y="152891"/>
                </a:lnTo>
                <a:lnTo>
                  <a:pt x="1529881" y="183270"/>
                </a:lnTo>
                <a:lnTo>
                  <a:pt x="1524818" y="228327"/>
                </a:lnTo>
                <a:lnTo>
                  <a:pt x="1522962" y="283503"/>
                </a:lnTo>
                <a:lnTo>
                  <a:pt x="1521105" y="228327"/>
                </a:lnTo>
                <a:lnTo>
                  <a:pt x="1516042" y="183270"/>
                </a:lnTo>
                <a:lnTo>
                  <a:pt x="1508533" y="152891"/>
                </a:lnTo>
                <a:lnTo>
                  <a:pt x="1499337" y="141751"/>
                </a:lnTo>
                <a:lnTo>
                  <a:pt x="23623" y="141751"/>
                </a:lnTo>
                <a:lnTo>
                  <a:pt x="14428" y="130612"/>
                </a:lnTo>
                <a:lnTo>
                  <a:pt x="6919" y="100233"/>
                </a:lnTo>
                <a:lnTo>
                  <a:pt x="1856" y="55176"/>
                </a:lnTo>
                <a:lnTo>
                  <a:pt x="0" y="0"/>
                </a:lnTo>
              </a:path>
            </a:pathLst>
          </a:custGeom>
          <a:ln w="12699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7648683" y="4524493"/>
            <a:ext cx="1905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|Cache|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vertices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44081" y="5709545"/>
            <a:ext cx="1105281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Key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idea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in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propagation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blocking: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Limit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domain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updates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sub-space</a:t>
            </a:r>
            <a:r>
              <a:rPr dirty="0" sz="2400" spc="-30" i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vertices,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V*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|V*|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&lt;=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|C|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multiple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sub-</a:t>
            </a:r>
            <a:r>
              <a:rPr dirty="0" sz="2400">
                <a:latin typeface="Calibri"/>
                <a:cs typeface="Calibri"/>
              </a:rPr>
              <a:t>spaces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V*s,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V*s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together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=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V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684651" y="6253945"/>
            <a:ext cx="2425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Trebuchet MS"/>
                <a:cs typeface="Trebuchet MS"/>
              </a:rPr>
              <a:t>16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656" y="489022"/>
            <a:ext cx="8190230" cy="6762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250" spc="-315"/>
              <a:t>Propagation</a:t>
            </a:r>
            <a:r>
              <a:rPr dirty="0" sz="4250" spc="-25"/>
              <a:t> </a:t>
            </a:r>
            <a:r>
              <a:rPr dirty="0" sz="4250" spc="-250"/>
              <a:t>Blocking:</a:t>
            </a:r>
            <a:r>
              <a:rPr dirty="0" sz="4250" spc="-20"/>
              <a:t> </a:t>
            </a:r>
            <a:r>
              <a:rPr dirty="0" sz="4250" spc="-375"/>
              <a:t>Performance</a:t>
            </a:r>
            <a:r>
              <a:rPr dirty="0" sz="4250" spc="-145"/>
              <a:t> </a:t>
            </a:r>
            <a:r>
              <a:rPr dirty="0" sz="4250" spc="-200"/>
              <a:t>Analysis</a:t>
            </a:r>
            <a:endParaRPr sz="4250"/>
          </a:p>
        </p:txBody>
      </p:sp>
      <p:grpSp>
        <p:nvGrpSpPr>
          <p:cNvPr id="4" name="object 4" descr=""/>
          <p:cNvGrpSpPr/>
          <p:nvPr/>
        </p:nvGrpSpPr>
        <p:grpSpPr>
          <a:xfrm>
            <a:off x="6956720" y="2328849"/>
            <a:ext cx="4799965" cy="1747520"/>
            <a:chOff x="6956720" y="2328849"/>
            <a:chExt cx="4799965" cy="1747520"/>
          </a:xfrm>
        </p:grpSpPr>
        <p:sp>
          <p:nvSpPr>
            <p:cNvPr id="5" name="object 5" descr=""/>
            <p:cNvSpPr/>
            <p:nvPr/>
          </p:nvSpPr>
          <p:spPr>
            <a:xfrm>
              <a:off x="6963070" y="2335199"/>
              <a:ext cx="4787265" cy="1734820"/>
            </a:xfrm>
            <a:custGeom>
              <a:avLst/>
              <a:gdLst/>
              <a:ahLst/>
              <a:cxnLst/>
              <a:rect l="l" t="t" r="r" b="b"/>
              <a:pathLst>
                <a:path w="4787265" h="1734820">
                  <a:moveTo>
                    <a:pt x="4787054" y="1734694"/>
                  </a:moveTo>
                  <a:lnTo>
                    <a:pt x="0" y="1734694"/>
                  </a:lnTo>
                  <a:lnTo>
                    <a:pt x="0" y="0"/>
                  </a:lnTo>
                  <a:lnTo>
                    <a:pt x="4787054" y="0"/>
                  </a:lnTo>
                  <a:lnTo>
                    <a:pt x="4787054" y="1734694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963070" y="2335199"/>
              <a:ext cx="4787265" cy="1734820"/>
            </a:xfrm>
            <a:custGeom>
              <a:avLst/>
              <a:gdLst/>
              <a:ahLst/>
              <a:cxnLst/>
              <a:rect l="l" t="t" r="r" b="b"/>
              <a:pathLst>
                <a:path w="4787265" h="1734820">
                  <a:moveTo>
                    <a:pt x="0" y="0"/>
                  </a:moveTo>
                  <a:lnTo>
                    <a:pt x="4787054" y="0"/>
                  </a:lnTo>
                  <a:lnTo>
                    <a:pt x="4787054" y="1734694"/>
                  </a:lnTo>
                  <a:lnTo>
                    <a:pt x="0" y="173469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240410" y="3446703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354076" y="0"/>
                  </a:moveTo>
                  <a:lnTo>
                    <a:pt x="0" y="0"/>
                  </a:lnTo>
                  <a:lnTo>
                    <a:pt x="0" y="336042"/>
                  </a:lnTo>
                  <a:lnTo>
                    <a:pt x="354076" y="336042"/>
                  </a:lnTo>
                  <a:lnTo>
                    <a:pt x="354076" y="0"/>
                  </a:lnTo>
                  <a:close/>
                </a:path>
                <a:path w="1228090" h="336550">
                  <a:moveTo>
                    <a:pt x="1227721" y="0"/>
                  </a:moveTo>
                  <a:lnTo>
                    <a:pt x="952436" y="0"/>
                  </a:lnTo>
                  <a:lnTo>
                    <a:pt x="952436" y="336042"/>
                  </a:lnTo>
                  <a:lnTo>
                    <a:pt x="1227721" y="336042"/>
                  </a:lnTo>
                  <a:lnTo>
                    <a:pt x="1227721" y="0"/>
                  </a:lnTo>
                  <a:close/>
                </a:path>
              </a:pathLst>
            </a:custGeom>
            <a:solidFill>
              <a:srgbClr val="B3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240420" y="3446701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0" y="0"/>
                  </a:moveTo>
                  <a:lnTo>
                    <a:pt x="1227718" y="0"/>
                  </a:lnTo>
                  <a:lnTo>
                    <a:pt x="1227718" y="336037"/>
                  </a:lnTo>
                  <a:lnTo>
                    <a:pt x="0" y="33603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745487" y="3446703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328269" y="0"/>
                  </a:moveTo>
                  <a:lnTo>
                    <a:pt x="0" y="0"/>
                  </a:lnTo>
                  <a:lnTo>
                    <a:pt x="0" y="336042"/>
                  </a:lnTo>
                  <a:lnTo>
                    <a:pt x="328269" y="336042"/>
                  </a:lnTo>
                  <a:lnTo>
                    <a:pt x="328269" y="0"/>
                  </a:lnTo>
                  <a:close/>
                </a:path>
                <a:path w="1228090" h="336550">
                  <a:moveTo>
                    <a:pt x="1227709" y="0"/>
                  </a:moveTo>
                  <a:lnTo>
                    <a:pt x="926617" y="0"/>
                  </a:lnTo>
                  <a:lnTo>
                    <a:pt x="926617" y="336042"/>
                  </a:lnTo>
                  <a:lnTo>
                    <a:pt x="1227709" y="336042"/>
                  </a:lnTo>
                  <a:lnTo>
                    <a:pt x="1227709" y="0"/>
                  </a:lnTo>
                  <a:close/>
                </a:path>
              </a:pathLst>
            </a:custGeom>
            <a:solidFill>
              <a:srgbClr val="B3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745488" y="3446701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0" y="0"/>
                  </a:moveTo>
                  <a:lnTo>
                    <a:pt x="1227718" y="0"/>
                  </a:lnTo>
                  <a:lnTo>
                    <a:pt x="1227718" y="336037"/>
                  </a:lnTo>
                  <a:lnTo>
                    <a:pt x="0" y="33603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594496" y="3360485"/>
              <a:ext cx="598805" cy="554990"/>
            </a:xfrm>
            <a:custGeom>
              <a:avLst/>
              <a:gdLst/>
              <a:ahLst/>
              <a:cxnLst/>
              <a:rect l="l" t="t" r="r" b="b"/>
              <a:pathLst>
                <a:path w="598804" h="554989">
                  <a:moveTo>
                    <a:pt x="598352" y="554491"/>
                  </a:moveTo>
                  <a:lnTo>
                    <a:pt x="0" y="554491"/>
                  </a:lnTo>
                  <a:lnTo>
                    <a:pt x="0" y="0"/>
                  </a:lnTo>
                  <a:lnTo>
                    <a:pt x="598352" y="0"/>
                  </a:lnTo>
                  <a:lnTo>
                    <a:pt x="598352" y="554491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594496" y="3360485"/>
              <a:ext cx="598805" cy="554990"/>
            </a:xfrm>
            <a:custGeom>
              <a:avLst/>
              <a:gdLst/>
              <a:ahLst/>
              <a:cxnLst/>
              <a:rect l="l" t="t" r="r" b="b"/>
              <a:pathLst>
                <a:path w="598804" h="554989">
                  <a:moveTo>
                    <a:pt x="0" y="0"/>
                  </a:moveTo>
                  <a:lnTo>
                    <a:pt x="598352" y="0"/>
                  </a:lnTo>
                  <a:lnTo>
                    <a:pt x="598352" y="554491"/>
                  </a:lnTo>
                  <a:lnTo>
                    <a:pt x="0" y="55449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7191077" y="4516949"/>
          <a:ext cx="3096895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/>
                <a:gridCol w="608330"/>
                <a:gridCol w="608329"/>
                <a:gridCol w="598805"/>
                <a:gridCol w="598805"/>
              </a:tblGrid>
              <a:tr h="55435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3185">
                    <a:lnL w="9525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12700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9525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9525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0645">
                    <a:lnL w="9525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 descr=""/>
          <p:cNvSpPr txBox="1"/>
          <p:nvPr/>
        </p:nvSpPr>
        <p:spPr>
          <a:xfrm>
            <a:off x="7121197" y="5030502"/>
            <a:ext cx="439801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dstData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Remember: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dstData[e.dst]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++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e.dst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is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random,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from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edge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list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56174" y="2749980"/>
            <a:ext cx="924560" cy="2048510"/>
            <a:chOff x="556174" y="2749980"/>
            <a:chExt cx="924560" cy="2048510"/>
          </a:xfrm>
        </p:grpSpPr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174" y="2749980"/>
              <a:ext cx="857256" cy="204788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357400" y="2760570"/>
              <a:ext cx="0" cy="1157605"/>
            </a:xfrm>
            <a:custGeom>
              <a:avLst/>
              <a:gdLst/>
              <a:ahLst/>
              <a:cxnLst/>
              <a:rect l="l" t="t" r="r" b="b"/>
              <a:pathLst>
                <a:path w="0" h="1157604">
                  <a:moveTo>
                    <a:pt x="0" y="0"/>
                  </a:moveTo>
                  <a:lnTo>
                    <a:pt x="0" y="1157453"/>
                  </a:lnTo>
                </a:path>
              </a:pathLst>
            </a:custGeom>
            <a:ln w="57149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263004" y="3918023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30" h="259714">
                  <a:moveTo>
                    <a:pt x="94396" y="259352"/>
                  </a:moveTo>
                  <a:lnTo>
                    <a:pt x="0" y="0"/>
                  </a:lnTo>
                  <a:lnTo>
                    <a:pt x="188792" y="0"/>
                  </a:lnTo>
                  <a:lnTo>
                    <a:pt x="94396" y="259352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263004" y="3918023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30" h="259714">
                  <a:moveTo>
                    <a:pt x="0" y="0"/>
                  </a:moveTo>
                  <a:lnTo>
                    <a:pt x="94396" y="259352"/>
                  </a:lnTo>
                  <a:lnTo>
                    <a:pt x="188792" y="0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794015" y="1580251"/>
            <a:ext cx="102127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3001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Usually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save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little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space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cache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for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430010" algn="l"/>
              </a:tabLst>
            </a:pPr>
            <a:r>
              <a:rPr dirty="0" baseline="1543" sz="2700" spc="-37" b="1">
                <a:latin typeface="Calibri"/>
                <a:cs typeface="Calibri"/>
              </a:rPr>
              <a:t>Traverse</a:t>
            </a:r>
            <a:r>
              <a:rPr dirty="0" baseline="1543" sz="2700" spc="-67" b="1">
                <a:latin typeface="Calibri"/>
                <a:cs typeface="Calibri"/>
              </a:rPr>
              <a:t> </a:t>
            </a:r>
            <a:r>
              <a:rPr dirty="0" baseline="1543" sz="2700" b="1">
                <a:latin typeface="Calibri"/>
                <a:cs typeface="Calibri"/>
              </a:rPr>
              <a:t>the</a:t>
            </a:r>
            <a:r>
              <a:rPr dirty="0" baseline="1543" sz="2700" spc="-44" b="1">
                <a:latin typeface="Calibri"/>
                <a:cs typeface="Calibri"/>
              </a:rPr>
              <a:t> </a:t>
            </a:r>
            <a:r>
              <a:rPr dirty="0" baseline="1543" sz="2700" b="1">
                <a:latin typeface="Calibri"/>
                <a:cs typeface="Calibri"/>
              </a:rPr>
              <a:t>edge</a:t>
            </a:r>
            <a:r>
              <a:rPr dirty="0" baseline="1543" sz="2700" spc="-52" b="1">
                <a:latin typeface="Calibri"/>
                <a:cs typeface="Calibri"/>
              </a:rPr>
              <a:t> </a:t>
            </a:r>
            <a:r>
              <a:rPr dirty="0" baseline="1543" sz="2700" b="1">
                <a:latin typeface="Calibri"/>
                <a:cs typeface="Calibri"/>
              </a:rPr>
              <a:t>list</a:t>
            </a:r>
            <a:r>
              <a:rPr dirty="0" baseline="1543" sz="2700" spc="-44" b="1">
                <a:latin typeface="Calibri"/>
                <a:cs typeface="Calibri"/>
              </a:rPr>
              <a:t> </a:t>
            </a:r>
            <a:r>
              <a:rPr dirty="0" baseline="1543" sz="2700" b="1">
                <a:latin typeface="Calibri"/>
                <a:cs typeface="Calibri"/>
              </a:rPr>
              <a:t>twice</a:t>
            </a:r>
            <a:r>
              <a:rPr dirty="0" baseline="1543" sz="2700" spc="-52" b="1">
                <a:latin typeface="Calibri"/>
                <a:cs typeface="Calibri"/>
              </a:rPr>
              <a:t> </a:t>
            </a:r>
            <a:r>
              <a:rPr dirty="0" baseline="1543" sz="2700" b="1">
                <a:latin typeface="Calibri"/>
                <a:cs typeface="Calibri"/>
              </a:rPr>
              <a:t>instead</a:t>
            </a:r>
            <a:r>
              <a:rPr dirty="0" baseline="1543" sz="2700" spc="-44" b="1">
                <a:latin typeface="Calibri"/>
                <a:cs typeface="Calibri"/>
              </a:rPr>
              <a:t> </a:t>
            </a:r>
            <a:r>
              <a:rPr dirty="0" baseline="1543" sz="2700" b="1">
                <a:latin typeface="Calibri"/>
                <a:cs typeface="Calibri"/>
              </a:rPr>
              <a:t>of</a:t>
            </a:r>
            <a:r>
              <a:rPr dirty="0" baseline="1543" sz="2700" spc="-44" b="1">
                <a:latin typeface="Calibri"/>
                <a:cs typeface="Calibri"/>
              </a:rPr>
              <a:t> </a:t>
            </a:r>
            <a:r>
              <a:rPr dirty="0" baseline="1543" sz="2700" spc="-30" b="1">
                <a:latin typeface="Calibri"/>
                <a:cs typeface="Calibri"/>
              </a:rPr>
              <a:t>once</a:t>
            </a:r>
            <a:r>
              <a:rPr dirty="0" baseline="1543" sz="2700" b="1">
                <a:latin typeface="Calibri"/>
                <a:cs typeface="Calibri"/>
              </a:rPr>
              <a:t>	</a:t>
            </a:r>
            <a:r>
              <a:rPr dirty="0" sz="1800" b="1" i="1">
                <a:latin typeface="Calibri"/>
                <a:cs typeface="Calibri"/>
              </a:rPr>
              <a:t>streaming</a:t>
            </a:r>
            <a:r>
              <a:rPr dirty="0" sz="1800" spc="-40" b="1" i="1">
                <a:latin typeface="Calibri"/>
                <a:cs typeface="Calibri"/>
              </a:rPr>
              <a:t> </a:t>
            </a:r>
            <a:r>
              <a:rPr dirty="0" sz="1800" b="1" i="1">
                <a:latin typeface="Calibri"/>
                <a:cs typeface="Calibri"/>
              </a:rPr>
              <a:t>edge</a:t>
            </a:r>
            <a:r>
              <a:rPr dirty="0" sz="1800" spc="-40" b="1" i="1">
                <a:latin typeface="Calibri"/>
                <a:cs typeface="Calibri"/>
              </a:rPr>
              <a:t> </a:t>
            </a:r>
            <a:r>
              <a:rPr dirty="0" sz="1800" b="1" i="1">
                <a:latin typeface="Calibri"/>
                <a:cs typeface="Calibri"/>
              </a:rPr>
              <a:t>list</a:t>
            </a:r>
            <a:r>
              <a:rPr dirty="0" sz="1800" spc="-20" b="1" i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data.</a:t>
            </a:r>
            <a:r>
              <a:rPr dirty="0" sz="1800" spc="3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Easy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cache.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2339284" y="2691414"/>
            <a:ext cx="2230120" cy="1995170"/>
            <a:chOff x="2339284" y="2691414"/>
            <a:chExt cx="2230120" cy="1995170"/>
          </a:xfrm>
        </p:grpSpPr>
        <p:sp>
          <p:nvSpPr>
            <p:cNvPr id="22" name="object 22" descr=""/>
            <p:cNvSpPr/>
            <p:nvPr/>
          </p:nvSpPr>
          <p:spPr>
            <a:xfrm>
              <a:off x="2345634" y="2697764"/>
              <a:ext cx="2217420" cy="1982470"/>
            </a:xfrm>
            <a:custGeom>
              <a:avLst/>
              <a:gdLst/>
              <a:ahLst/>
              <a:cxnLst/>
              <a:rect l="l" t="t" r="r" b="b"/>
              <a:pathLst>
                <a:path w="2217420" h="1982470">
                  <a:moveTo>
                    <a:pt x="2217123" y="1982146"/>
                  </a:moveTo>
                  <a:lnTo>
                    <a:pt x="0" y="1982146"/>
                  </a:lnTo>
                  <a:lnTo>
                    <a:pt x="0" y="0"/>
                  </a:lnTo>
                  <a:lnTo>
                    <a:pt x="2217123" y="0"/>
                  </a:lnTo>
                  <a:lnTo>
                    <a:pt x="2217123" y="1982146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345634" y="2697764"/>
              <a:ext cx="2217420" cy="1982470"/>
            </a:xfrm>
            <a:custGeom>
              <a:avLst/>
              <a:gdLst/>
              <a:ahLst/>
              <a:cxnLst/>
              <a:rect l="l" t="t" r="r" b="b"/>
              <a:pathLst>
                <a:path w="2217420" h="1982470">
                  <a:moveTo>
                    <a:pt x="0" y="0"/>
                  </a:moveTo>
                  <a:lnTo>
                    <a:pt x="2217123" y="0"/>
                  </a:lnTo>
                  <a:lnTo>
                    <a:pt x="2217123" y="1982146"/>
                  </a:lnTo>
                  <a:lnTo>
                    <a:pt x="0" y="198214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4737282" y="2697763"/>
            <a:ext cx="1124585" cy="1982470"/>
            <a:chOff x="4737282" y="2697763"/>
            <a:chExt cx="1124585" cy="1982470"/>
          </a:xfrm>
        </p:grpSpPr>
        <p:sp>
          <p:nvSpPr>
            <p:cNvPr id="25" name="object 25" descr=""/>
            <p:cNvSpPr/>
            <p:nvPr/>
          </p:nvSpPr>
          <p:spPr>
            <a:xfrm>
              <a:off x="4737282" y="2697763"/>
              <a:ext cx="1124585" cy="1982470"/>
            </a:xfrm>
            <a:custGeom>
              <a:avLst/>
              <a:gdLst/>
              <a:ahLst/>
              <a:cxnLst/>
              <a:rect l="l" t="t" r="r" b="b"/>
              <a:pathLst>
                <a:path w="1124585" h="1982470">
                  <a:moveTo>
                    <a:pt x="1124540" y="1982146"/>
                  </a:moveTo>
                  <a:lnTo>
                    <a:pt x="0" y="1982146"/>
                  </a:lnTo>
                  <a:lnTo>
                    <a:pt x="0" y="0"/>
                  </a:lnTo>
                  <a:lnTo>
                    <a:pt x="1124540" y="0"/>
                  </a:lnTo>
                  <a:lnTo>
                    <a:pt x="1124540" y="1982146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881893" y="2901886"/>
              <a:ext cx="880744" cy="431800"/>
            </a:xfrm>
            <a:custGeom>
              <a:avLst/>
              <a:gdLst/>
              <a:ahLst/>
              <a:cxnLst/>
              <a:rect l="l" t="t" r="r" b="b"/>
              <a:pathLst>
                <a:path w="880745" h="431800">
                  <a:moveTo>
                    <a:pt x="880325" y="0"/>
                  </a:moveTo>
                  <a:lnTo>
                    <a:pt x="0" y="0"/>
                  </a:lnTo>
                  <a:lnTo>
                    <a:pt x="0" y="74510"/>
                  </a:lnTo>
                  <a:lnTo>
                    <a:pt x="0" y="431634"/>
                  </a:lnTo>
                  <a:lnTo>
                    <a:pt x="880325" y="431634"/>
                  </a:lnTo>
                  <a:lnTo>
                    <a:pt x="880325" y="74510"/>
                  </a:lnTo>
                  <a:lnTo>
                    <a:pt x="88032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881898" y="2901876"/>
              <a:ext cx="880744" cy="431800"/>
            </a:xfrm>
            <a:custGeom>
              <a:avLst/>
              <a:gdLst/>
              <a:ahLst/>
              <a:cxnLst/>
              <a:rect l="l" t="t" r="r" b="b"/>
              <a:pathLst>
                <a:path w="880745" h="431800">
                  <a:moveTo>
                    <a:pt x="0" y="0"/>
                  </a:moveTo>
                  <a:lnTo>
                    <a:pt x="880323" y="0"/>
                  </a:lnTo>
                  <a:lnTo>
                    <a:pt x="880323" y="431641"/>
                  </a:lnTo>
                  <a:lnTo>
                    <a:pt x="0" y="43164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877435" y="3464521"/>
              <a:ext cx="880744" cy="431800"/>
            </a:xfrm>
            <a:custGeom>
              <a:avLst/>
              <a:gdLst/>
              <a:ahLst/>
              <a:cxnLst/>
              <a:rect l="l" t="t" r="r" b="b"/>
              <a:pathLst>
                <a:path w="880745" h="431800">
                  <a:moveTo>
                    <a:pt x="426732" y="0"/>
                  </a:moveTo>
                  <a:lnTo>
                    <a:pt x="0" y="0"/>
                  </a:lnTo>
                  <a:lnTo>
                    <a:pt x="0" y="431647"/>
                  </a:lnTo>
                  <a:lnTo>
                    <a:pt x="426732" y="431647"/>
                  </a:lnTo>
                  <a:lnTo>
                    <a:pt x="426732" y="0"/>
                  </a:lnTo>
                  <a:close/>
                </a:path>
                <a:path w="880745" h="431800">
                  <a:moveTo>
                    <a:pt x="880325" y="0"/>
                  </a:moveTo>
                  <a:lnTo>
                    <a:pt x="483882" y="0"/>
                  </a:lnTo>
                  <a:lnTo>
                    <a:pt x="483882" y="431647"/>
                  </a:lnTo>
                  <a:lnTo>
                    <a:pt x="880325" y="431647"/>
                  </a:lnTo>
                  <a:lnTo>
                    <a:pt x="88032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877442" y="3464518"/>
              <a:ext cx="880744" cy="431800"/>
            </a:xfrm>
            <a:custGeom>
              <a:avLst/>
              <a:gdLst/>
              <a:ahLst/>
              <a:cxnLst/>
              <a:rect l="l" t="t" r="r" b="b"/>
              <a:pathLst>
                <a:path w="880745" h="431800">
                  <a:moveTo>
                    <a:pt x="0" y="0"/>
                  </a:moveTo>
                  <a:lnTo>
                    <a:pt x="880322" y="0"/>
                  </a:lnTo>
                  <a:lnTo>
                    <a:pt x="880322" y="431641"/>
                  </a:lnTo>
                  <a:lnTo>
                    <a:pt x="0" y="43164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877435" y="4093540"/>
              <a:ext cx="880744" cy="431800"/>
            </a:xfrm>
            <a:custGeom>
              <a:avLst/>
              <a:gdLst/>
              <a:ahLst/>
              <a:cxnLst/>
              <a:rect l="l" t="t" r="r" b="b"/>
              <a:pathLst>
                <a:path w="880745" h="431800">
                  <a:moveTo>
                    <a:pt x="880325" y="0"/>
                  </a:moveTo>
                  <a:lnTo>
                    <a:pt x="0" y="0"/>
                  </a:lnTo>
                  <a:lnTo>
                    <a:pt x="0" y="40309"/>
                  </a:lnTo>
                  <a:lnTo>
                    <a:pt x="0" y="431647"/>
                  </a:lnTo>
                  <a:lnTo>
                    <a:pt x="880325" y="431647"/>
                  </a:lnTo>
                  <a:lnTo>
                    <a:pt x="880325" y="40309"/>
                  </a:lnTo>
                  <a:lnTo>
                    <a:pt x="88032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877442" y="4093535"/>
              <a:ext cx="880744" cy="431800"/>
            </a:xfrm>
            <a:custGeom>
              <a:avLst/>
              <a:gdLst/>
              <a:ahLst/>
              <a:cxnLst/>
              <a:rect l="l" t="t" r="r" b="b"/>
              <a:pathLst>
                <a:path w="880745" h="431800">
                  <a:moveTo>
                    <a:pt x="0" y="0"/>
                  </a:moveTo>
                  <a:lnTo>
                    <a:pt x="880322" y="0"/>
                  </a:lnTo>
                  <a:lnTo>
                    <a:pt x="880322" y="431642"/>
                  </a:lnTo>
                  <a:lnTo>
                    <a:pt x="0" y="43164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2436584" y="4768206"/>
            <a:ext cx="6686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Bin</a:t>
            </a:r>
            <a:r>
              <a:rPr dirty="0" sz="1800" spc="-25" b="1">
                <a:latin typeface="Calibri"/>
                <a:cs typeface="Calibri"/>
              </a:rPr>
              <a:t> 1: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dst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0-</a:t>
            </a:r>
            <a:r>
              <a:rPr dirty="0" sz="1800" spc="-50" b="1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931021" y="4768206"/>
            <a:ext cx="6686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Bin</a:t>
            </a:r>
            <a:r>
              <a:rPr dirty="0" sz="1800" spc="-25" b="1">
                <a:latin typeface="Calibri"/>
                <a:cs typeface="Calibri"/>
              </a:rPr>
              <a:t> 1: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dst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3-</a:t>
            </a:r>
            <a:r>
              <a:rPr dirty="0" sz="1800" spc="-50" b="1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34" name="object 34" descr=""/>
          <p:cNvGraphicFramePr>
            <a:graphicFrameLocks noGrp="1"/>
          </p:cNvGraphicFramePr>
          <p:nvPr/>
        </p:nvGraphicFramePr>
        <p:xfrm>
          <a:off x="2461392" y="2895525"/>
          <a:ext cx="972185" cy="1572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"/>
                <a:gridCol w="430530"/>
              </a:tblGrid>
              <a:tr h="431165">
                <a:tc>
                  <a:txBody>
                    <a:bodyPr/>
                    <a:lstStyle/>
                    <a:p>
                      <a:pPr algn="r" marR="10287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31538F"/>
                      </a:solidFill>
                      <a:prstDash val="solid"/>
                    </a:lnL>
                    <a:lnR w="57150">
                      <a:solidFill>
                        <a:srgbClr val="ADB9CA"/>
                      </a:solidFill>
                      <a:prstDash val="solid"/>
                    </a:lnR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57150">
                      <a:solidFill>
                        <a:srgbClr val="ADB9CA"/>
                      </a:solidFill>
                      <a:prstDash val="solid"/>
                    </a:lnL>
                    <a:lnR w="12700">
                      <a:solidFill>
                        <a:srgbClr val="31538F"/>
                      </a:solidFill>
                      <a:prstDash val="solid"/>
                    </a:lnR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113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ADB9CA"/>
                      </a:solidFill>
                      <a:prstDash val="solid"/>
                    </a:lnR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ADB9CA"/>
                      </a:solidFill>
                      <a:prstDash val="solid"/>
                    </a:lnL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431165">
                <a:tc>
                  <a:txBody>
                    <a:bodyPr/>
                    <a:lstStyle/>
                    <a:p>
                      <a:pPr algn="r" marR="10604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31538F"/>
                      </a:solidFill>
                      <a:prstDash val="solid"/>
                    </a:lnL>
                    <a:lnR w="57150">
                      <a:solidFill>
                        <a:srgbClr val="ADB9CA"/>
                      </a:solidFill>
                      <a:prstDash val="solid"/>
                    </a:lnR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57150">
                      <a:solidFill>
                        <a:srgbClr val="ADB9CA"/>
                      </a:solidFill>
                      <a:prstDash val="solid"/>
                    </a:lnL>
                    <a:lnR w="12700">
                      <a:solidFill>
                        <a:srgbClr val="31538F"/>
                      </a:solidFill>
                      <a:prstDash val="solid"/>
                    </a:lnR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166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7150">
                      <a:solidFill>
                        <a:srgbClr val="ADB9CA"/>
                      </a:solidFill>
                      <a:prstDash val="solid"/>
                    </a:lnR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ADB9CA"/>
                      </a:solidFill>
                      <a:prstDash val="solid"/>
                    </a:lnL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FF3399"/>
                    </a:solidFill>
                  </a:tcPr>
                </a:tc>
              </a:tr>
              <a:tr h="431165">
                <a:tc gridSpan="2"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545"/>
                        </a:spcBef>
                        <a:tabLst>
                          <a:tab pos="541655" algn="l"/>
                        </a:tabLst>
                      </a:pPr>
                      <a:r>
                        <a:rPr dirty="0" sz="18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8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2700">
                      <a:solidFill>
                        <a:srgbClr val="31538F"/>
                      </a:solidFill>
                      <a:prstDash val="solid"/>
                    </a:lnL>
                    <a:lnR w="12700">
                      <a:solidFill>
                        <a:srgbClr val="31538F"/>
                      </a:solidFill>
                      <a:prstDash val="solid"/>
                    </a:lnR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5" name="object 35" descr=""/>
          <p:cNvSpPr txBox="1"/>
          <p:nvPr/>
        </p:nvSpPr>
        <p:spPr>
          <a:xfrm>
            <a:off x="3476004" y="2901875"/>
            <a:ext cx="880744" cy="431800"/>
          </a:xfrm>
          <a:prstGeom prst="rect">
            <a:avLst/>
          </a:prstGeom>
          <a:solidFill>
            <a:srgbClr val="4472C4"/>
          </a:solidFill>
          <a:ln w="12699">
            <a:solidFill>
              <a:srgbClr val="31538F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220345">
              <a:lnSpc>
                <a:spcPct val="100000"/>
              </a:lnSpc>
              <a:spcBef>
                <a:spcPts val="545"/>
              </a:spcBef>
              <a:tabLst>
                <a:tab pos="542925" algn="l"/>
              </a:tabLst>
            </a:pP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737282" y="2697763"/>
            <a:ext cx="1124585" cy="1982470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365125">
              <a:lnSpc>
                <a:spcPct val="100000"/>
              </a:lnSpc>
              <a:tabLst>
                <a:tab pos="687705" algn="l"/>
              </a:tabLst>
            </a:pP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Calibri"/>
              <a:cs typeface="Calibri"/>
            </a:endParaRPr>
          </a:p>
          <a:p>
            <a:pPr marL="360680">
              <a:lnSpc>
                <a:spcPct val="100000"/>
              </a:lnSpc>
              <a:spcBef>
                <a:spcPts val="5"/>
              </a:spcBef>
              <a:tabLst>
                <a:tab pos="683260" algn="l"/>
              </a:tabLst>
            </a:pP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Calibri"/>
              <a:cs typeface="Calibri"/>
            </a:endParaRPr>
          </a:p>
          <a:p>
            <a:pPr marL="360680">
              <a:lnSpc>
                <a:spcPct val="100000"/>
              </a:lnSpc>
              <a:tabLst>
                <a:tab pos="683260" algn="l"/>
              </a:tabLst>
            </a:pP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599258" y="3453051"/>
            <a:ext cx="589280" cy="323850"/>
          </a:xfrm>
          <a:prstGeom prst="rect">
            <a:avLst/>
          </a:prstGeom>
          <a:solidFill>
            <a:srgbClr val="6AA84F"/>
          </a:solidFill>
        </p:spPr>
        <p:txBody>
          <a:bodyPr wrap="square" lIns="0" tIns="0" rIns="0" bIns="0" rtlCol="0" vert="horz">
            <a:spAutoFit/>
          </a:bodyPr>
          <a:lstStyle/>
          <a:p>
            <a:pPr marL="80645">
              <a:lnSpc>
                <a:spcPts val="2545"/>
              </a:lnSpc>
            </a:pPr>
            <a:r>
              <a:rPr dirty="0" sz="2400" b="1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9068999" y="3342387"/>
            <a:ext cx="2350135" cy="564515"/>
            <a:chOff x="9068999" y="3342387"/>
            <a:chExt cx="2350135" cy="564515"/>
          </a:xfrm>
        </p:grpSpPr>
        <p:sp>
          <p:nvSpPr>
            <p:cNvPr id="39" name="object 39" descr=""/>
            <p:cNvSpPr/>
            <p:nvPr/>
          </p:nvSpPr>
          <p:spPr>
            <a:xfrm>
              <a:off x="10184866" y="3452571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314680" y="0"/>
                  </a:moveTo>
                  <a:lnTo>
                    <a:pt x="0" y="0"/>
                  </a:lnTo>
                  <a:lnTo>
                    <a:pt x="0" y="336042"/>
                  </a:lnTo>
                  <a:lnTo>
                    <a:pt x="314680" y="336042"/>
                  </a:lnTo>
                  <a:lnTo>
                    <a:pt x="314680" y="0"/>
                  </a:lnTo>
                  <a:close/>
                </a:path>
                <a:path w="1228090" h="336550">
                  <a:moveTo>
                    <a:pt x="1227709" y="0"/>
                  </a:moveTo>
                  <a:lnTo>
                    <a:pt x="913028" y="0"/>
                  </a:lnTo>
                  <a:lnTo>
                    <a:pt x="913028" y="336042"/>
                  </a:lnTo>
                  <a:lnTo>
                    <a:pt x="1227709" y="336042"/>
                  </a:lnTo>
                  <a:lnTo>
                    <a:pt x="1227709" y="0"/>
                  </a:lnTo>
                  <a:close/>
                </a:path>
              </a:pathLst>
            </a:custGeom>
            <a:solidFill>
              <a:srgbClr val="B3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0184867" y="3452569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0" y="0"/>
                  </a:moveTo>
                  <a:lnTo>
                    <a:pt x="1227718" y="0"/>
                  </a:lnTo>
                  <a:lnTo>
                    <a:pt x="1227718" y="336037"/>
                  </a:lnTo>
                  <a:lnTo>
                    <a:pt x="0" y="33603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073761" y="3347149"/>
              <a:ext cx="598805" cy="554990"/>
            </a:xfrm>
            <a:custGeom>
              <a:avLst/>
              <a:gdLst/>
              <a:ahLst/>
              <a:cxnLst/>
              <a:rect l="l" t="t" r="r" b="b"/>
              <a:pathLst>
                <a:path w="598804" h="554989">
                  <a:moveTo>
                    <a:pt x="598352" y="554492"/>
                  </a:moveTo>
                  <a:lnTo>
                    <a:pt x="0" y="554492"/>
                  </a:lnTo>
                  <a:lnTo>
                    <a:pt x="0" y="0"/>
                  </a:lnTo>
                  <a:lnTo>
                    <a:pt x="598352" y="0"/>
                  </a:lnTo>
                  <a:lnTo>
                    <a:pt x="598352" y="554492"/>
                  </a:lnTo>
                  <a:close/>
                </a:path>
              </a:pathLst>
            </a:custGeom>
            <a:solidFill>
              <a:srgbClr val="E0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073761" y="3347149"/>
              <a:ext cx="598805" cy="554990"/>
            </a:xfrm>
            <a:custGeom>
              <a:avLst/>
              <a:gdLst/>
              <a:ahLst/>
              <a:cxnLst/>
              <a:rect l="l" t="t" r="r" b="b"/>
              <a:pathLst>
                <a:path w="598804" h="554989">
                  <a:moveTo>
                    <a:pt x="0" y="0"/>
                  </a:moveTo>
                  <a:lnTo>
                    <a:pt x="598352" y="0"/>
                  </a:lnTo>
                  <a:lnTo>
                    <a:pt x="598352" y="554492"/>
                  </a:lnTo>
                  <a:lnTo>
                    <a:pt x="0" y="55449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9078524" y="3453051"/>
            <a:ext cx="589280" cy="323850"/>
          </a:xfrm>
          <a:prstGeom prst="rect">
            <a:avLst/>
          </a:prstGeom>
          <a:solidFill>
            <a:srgbClr val="E06666"/>
          </a:solidFill>
        </p:spPr>
        <p:txBody>
          <a:bodyPr wrap="square" lIns="0" tIns="0" rIns="0" bIns="0" rtlCol="0" vert="horz">
            <a:spAutoFit/>
          </a:bodyPr>
          <a:lstStyle/>
          <a:p>
            <a:pPr marL="80645">
              <a:lnSpc>
                <a:spcPts val="2545"/>
              </a:lnSpc>
            </a:pPr>
            <a:r>
              <a:rPr dirty="0" sz="2400" b="1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10494787" y="3328755"/>
            <a:ext cx="608330" cy="564515"/>
            <a:chOff x="10494787" y="3328755"/>
            <a:chExt cx="608330" cy="564515"/>
          </a:xfrm>
        </p:grpSpPr>
        <p:sp>
          <p:nvSpPr>
            <p:cNvPr id="45" name="object 45" descr=""/>
            <p:cNvSpPr/>
            <p:nvPr/>
          </p:nvSpPr>
          <p:spPr>
            <a:xfrm>
              <a:off x="10499549" y="3333517"/>
              <a:ext cx="598805" cy="554990"/>
            </a:xfrm>
            <a:custGeom>
              <a:avLst/>
              <a:gdLst/>
              <a:ahLst/>
              <a:cxnLst/>
              <a:rect l="l" t="t" r="r" b="b"/>
              <a:pathLst>
                <a:path w="598804" h="554989">
                  <a:moveTo>
                    <a:pt x="598352" y="554491"/>
                  </a:moveTo>
                  <a:lnTo>
                    <a:pt x="0" y="554491"/>
                  </a:lnTo>
                  <a:lnTo>
                    <a:pt x="0" y="0"/>
                  </a:lnTo>
                  <a:lnTo>
                    <a:pt x="598352" y="0"/>
                  </a:lnTo>
                  <a:lnTo>
                    <a:pt x="598352" y="554491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0499549" y="3333517"/>
              <a:ext cx="598805" cy="554990"/>
            </a:xfrm>
            <a:custGeom>
              <a:avLst/>
              <a:gdLst/>
              <a:ahLst/>
              <a:cxnLst/>
              <a:rect l="l" t="t" r="r" b="b"/>
              <a:pathLst>
                <a:path w="598804" h="554989">
                  <a:moveTo>
                    <a:pt x="0" y="0"/>
                  </a:moveTo>
                  <a:lnTo>
                    <a:pt x="598352" y="0"/>
                  </a:lnTo>
                  <a:lnTo>
                    <a:pt x="598352" y="554491"/>
                  </a:lnTo>
                  <a:lnTo>
                    <a:pt x="0" y="55449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10504312" y="3458919"/>
            <a:ext cx="589280" cy="323850"/>
          </a:xfrm>
          <a:prstGeom prst="rect">
            <a:avLst/>
          </a:prstGeom>
          <a:solidFill>
            <a:srgbClr val="6C9EEB"/>
          </a:solidFill>
        </p:spPr>
        <p:txBody>
          <a:bodyPr wrap="square" lIns="0" tIns="0" rIns="0" bIns="0" rtlCol="0" vert="horz">
            <a:spAutoFit/>
          </a:bodyPr>
          <a:lstStyle/>
          <a:p>
            <a:pPr marL="80645">
              <a:lnSpc>
                <a:spcPts val="2540"/>
              </a:lnSpc>
            </a:pPr>
            <a:r>
              <a:rPr dirty="0" sz="2400" b="1">
                <a:latin typeface="Calibri"/>
                <a:cs typeface="Calibri"/>
              </a:rPr>
              <a:t>0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2795344" y="4016433"/>
            <a:ext cx="246379" cy="316865"/>
            <a:chOff x="2795344" y="4016433"/>
            <a:chExt cx="246379" cy="316865"/>
          </a:xfrm>
        </p:grpSpPr>
        <p:sp>
          <p:nvSpPr>
            <p:cNvPr id="49" name="object 49" descr=""/>
            <p:cNvSpPr/>
            <p:nvPr/>
          </p:nvSpPr>
          <p:spPr>
            <a:xfrm>
              <a:off x="2823919" y="4045008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30" h="259714">
                  <a:moveTo>
                    <a:pt x="94396" y="259352"/>
                  </a:moveTo>
                  <a:lnTo>
                    <a:pt x="0" y="0"/>
                  </a:lnTo>
                  <a:lnTo>
                    <a:pt x="188792" y="0"/>
                  </a:lnTo>
                  <a:lnTo>
                    <a:pt x="94396" y="259352"/>
                  </a:lnTo>
                  <a:close/>
                </a:path>
              </a:pathLst>
            </a:custGeom>
            <a:solidFill>
              <a:srgbClr val="ADB9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823919" y="4045008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30" h="259714">
                  <a:moveTo>
                    <a:pt x="0" y="0"/>
                  </a:moveTo>
                  <a:lnTo>
                    <a:pt x="94396" y="259352"/>
                  </a:lnTo>
                  <a:lnTo>
                    <a:pt x="188792" y="0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ADB9C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 descr=""/>
          <p:cNvGrpSpPr/>
          <p:nvPr/>
        </p:nvGrpSpPr>
        <p:grpSpPr>
          <a:xfrm>
            <a:off x="5209774" y="2976390"/>
            <a:ext cx="246379" cy="1445895"/>
            <a:chOff x="5209774" y="2976390"/>
            <a:chExt cx="246379" cy="1445895"/>
          </a:xfrm>
        </p:grpSpPr>
        <p:sp>
          <p:nvSpPr>
            <p:cNvPr id="52" name="object 52" descr=""/>
            <p:cNvSpPr/>
            <p:nvPr/>
          </p:nvSpPr>
          <p:spPr>
            <a:xfrm>
              <a:off x="5332746" y="2976390"/>
              <a:ext cx="0" cy="1157605"/>
            </a:xfrm>
            <a:custGeom>
              <a:avLst/>
              <a:gdLst/>
              <a:ahLst/>
              <a:cxnLst/>
              <a:rect l="l" t="t" r="r" b="b"/>
              <a:pathLst>
                <a:path w="0" h="1157604">
                  <a:moveTo>
                    <a:pt x="0" y="0"/>
                  </a:moveTo>
                  <a:lnTo>
                    <a:pt x="0" y="1157453"/>
                  </a:lnTo>
                </a:path>
              </a:pathLst>
            </a:custGeom>
            <a:ln w="57149">
              <a:solidFill>
                <a:srgbClr val="ADB9C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238349" y="4133844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94396" y="259352"/>
                  </a:moveTo>
                  <a:lnTo>
                    <a:pt x="0" y="0"/>
                  </a:lnTo>
                  <a:lnTo>
                    <a:pt x="188792" y="0"/>
                  </a:lnTo>
                  <a:lnTo>
                    <a:pt x="94396" y="259352"/>
                  </a:lnTo>
                  <a:close/>
                </a:path>
              </a:pathLst>
            </a:custGeom>
            <a:solidFill>
              <a:srgbClr val="ADB9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238349" y="4133844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0" y="0"/>
                  </a:moveTo>
                  <a:lnTo>
                    <a:pt x="94396" y="259352"/>
                  </a:lnTo>
                  <a:lnTo>
                    <a:pt x="188792" y="0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ADB9C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690702" y="2325999"/>
            <a:ext cx="7423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Binning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3549029" y="2291582"/>
            <a:ext cx="8591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Bin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Read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000677" y="5801099"/>
            <a:ext cx="418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What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about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performance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reading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the </a:t>
            </a:r>
            <a:r>
              <a:rPr dirty="0" sz="1800" b="1">
                <a:latin typeface="Calibri"/>
                <a:cs typeface="Calibri"/>
              </a:rPr>
              <a:t>edge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list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during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binning?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7232946" y="2371437"/>
            <a:ext cx="4224655" cy="615950"/>
            <a:chOff x="7232946" y="2371437"/>
            <a:chExt cx="4224655" cy="615950"/>
          </a:xfrm>
        </p:grpSpPr>
        <p:sp>
          <p:nvSpPr>
            <p:cNvPr id="59" name="object 59" descr=""/>
            <p:cNvSpPr/>
            <p:nvPr/>
          </p:nvSpPr>
          <p:spPr>
            <a:xfrm>
              <a:off x="7239296" y="2638789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1227718" y="336038"/>
                  </a:moveTo>
                  <a:lnTo>
                    <a:pt x="0" y="336038"/>
                  </a:lnTo>
                  <a:lnTo>
                    <a:pt x="0" y="0"/>
                  </a:lnTo>
                  <a:lnTo>
                    <a:pt x="1227718" y="0"/>
                  </a:lnTo>
                  <a:lnTo>
                    <a:pt x="1227718" y="336038"/>
                  </a:lnTo>
                  <a:close/>
                </a:path>
              </a:pathLst>
            </a:custGeom>
            <a:solidFill>
              <a:srgbClr val="B3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239296" y="2638789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0" y="0"/>
                  </a:moveTo>
                  <a:lnTo>
                    <a:pt x="1227718" y="0"/>
                  </a:lnTo>
                  <a:lnTo>
                    <a:pt x="1227718" y="336038"/>
                  </a:lnTo>
                  <a:lnTo>
                    <a:pt x="0" y="336038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744364" y="2638789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1227718" y="336038"/>
                  </a:moveTo>
                  <a:lnTo>
                    <a:pt x="0" y="336038"/>
                  </a:lnTo>
                  <a:lnTo>
                    <a:pt x="0" y="0"/>
                  </a:lnTo>
                  <a:lnTo>
                    <a:pt x="1227718" y="0"/>
                  </a:lnTo>
                  <a:lnTo>
                    <a:pt x="1227718" y="336038"/>
                  </a:lnTo>
                  <a:close/>
                </a:path>
              </a:pathLst>
            </a:custGeom>
            <a:solidFill>
              <a:srgbClr val="B3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8744364" y="2638789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0" y="0"/>
                  </a:moveTo>
                  <a:lnTo>
                    <a:pt x="1227718" y="0"/>
                  </a:lnTo>
                  <a:lnTo>
                    <a:pt x="1227718" y="336038"/>
                  </a:lnTo>
                  <a:lnTo>
                    <a:pt x="0" y="336038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0183743" y="2644658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1227718" y="336037"/>
                  </a:moveTo>
                  <a:lnTo>
                    <a:pt x="0" y="336037"/>
                  </a:lnTo>
                  <a:lnTo>
                    <a:pt x="0" y="0"/>
                  </a:lnTo>
                  <a:lnTo>
                    <a:pt x="1227718" y="0"/>
                  </a:lnTo>
                  <a:lnTo>
                    <a:pt x="1227718" y="336037"/>
                  </a:lnTo>
                  <a:close/>
                </a:path>
              </a:pathLst>
            </a:custGeom>
            <a:solidFill>
              <a:srgbClr val="B3C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0183743" y="2644658"/>
              <a:ext cx="1228090" cy="336550"/>
            </a:xfrm>
            <a:custGeom>
              <a:avLst/>
              <a:gdLst/>
              <a:ahLst/>
              <a:cxnLst/>
              <a:rect l="l" t="t" r="r" b="b"/>
              <a:pathLst>
                <a:path w="1228090" h="336550">
                  <a:moveTo>
                    <a:pt x="0" y="0"/>
                  </a:moveTo>
                  <a:lnTo>
                    <a:pt x="1227718" y="0"/>
                  </a:lnTo>
                  <a:lnTo>
                    <a:pt x="1227718" y="336037"/>
                  </a:lnTo>
                  <a:lnTo>
                    <a:pt x="0" y="33603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7506" y="2718050"/>
              <a:ext cx="476252" cy="209551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89965" y="2734241"/>
              <a:ext cx="457202" cy="200025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69000" y="2697763"/>
              <a:ext cx="457202" cy="214313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7286802" y="2494408"/>
              <a:ext cx="3883025" cy="0"/>
            </a:xfrm>
            <a:custGeom>
              <a:avLst/>
              <a:gdLst/>
              <a:ahLst/>
              <a:cxnLst/>
              <a:rect l="l" t="t" r="r" b="b"/>
              <a:pathLst>
                <a:path w="3883025" h="0">
                  <a:moveTo>
                    <a:pt x="0" y="0"/>
                  </a:moveTo>
                  <a:lnTo>
                    <a:pt x="3882650" y="0"/>
                  </a:lnTo>
                </a:path>
              </a:pathLst>
            </a:custGeom>
            <a:ln w="57149">
              <a:solidFill>
                <a:srgbClr val="ADB9C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1169453" y="2400012"/>
              <a:ext cx="259715" cy="189230"/>
            </a:xfrm>
            <a:custGeom>
              <a:avLst/>
              <a:gdLst/>
              <a:ahLst/>
              <a:cxnLst/>
              <a:rect l="l" t="t" r="r" b="b"/>
              <a:pathLst>
                <a:path w="259715" h="189230">
                  <a:moveTo>
                    <a:pt x="0" y="188792"/>
                  </a:moveTo>
                  <a:lnTo>
                    <a:pt x="0" y="0"/>
                  </a:lnTo>
                  <a:lnTo>
                    <a:pt x="259352" y="94396"/>
                  </a:lnTo>
                  <a:lnTo>
                    <a:pt x="0" y="188792"/>
                  </a:lnTo>
                  <a:close/>
                </a:path>
              </a:pathLst>
            </a:custGeom>
            <a:solidFill>
              <a:srgbClr val="ADB9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1169453" y="2400012"/>
              <a:ext cx="259715" cy="189230"/>
            </a:xfrm>
            <a:custGeom>
              <a:avLst/>
              <a:gdLst/>
              <a:ahLst/>
              <a:cxnLst/>
              <a:rect l="l" t="t" r="r" b="b"/>
              <a:pathLst>
                <a:path w="259715" h="189230">
                  <a:moveTo>
                    <a:pt x="0" y="188792"/>
                  </a:moveTo>
                  <a:lnTo>
                    <a:pt x="259352" y="94396"/>
                  </a:lnTo>
                  <a:lnTo>
                    <a:pt x="0" y="0"/>
                  </a:lnTo>
                  <a:lnTo>
                    <a:pt x="0" y="188792"/>
                  </a:lnTo>
                  <a:close/>
                </a:path>
              </a:pathLst>
            </a:custGeom>
            <a:ln w="57149">
              <a:solidFill>
                <a:srgbClr val="ADB9C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 descr=""/>
          <p:cNvSpPr txBox="1"/>
          <p:nvPr/>
        </p:nvSpPr>
        <p:spPr>
          <a:xfrm>
            <a:off x="8710996" y="2307132"/>
            <a:ext cx="992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Streaming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7623577" y="3815162"/>
            <a:ext cx="3450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Random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Access,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but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always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cache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516008"/>
            <a:ext cx="4003675" cy="6762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250" spc="-315"/>
              <a:t>Propagation</a:t>
            </a:r>
            <a:r>
              <a:rPr dirty="0" sz="4250" spc="-20"/>
              <a:t> </a:t>
            </a:r>
            <a:r>
              <a:rPr dirty="0" sz="4250" spc="-215"/>
              <a:t>Blocking</a:t>
            </a:r>
            <a:endParaRPr sz="42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3300" y="3959124"/>
            <a:ext cx="6081169" cy="146961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83977" y="2043838"/>
            <a:ext cx="9939020" cy="4449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ourier New"/>
                <a:cs typeface="Courier New"/>
              </a:rPr>
              <a:t>PropagationBlocking_EdgeCount(EdgeList</a:t>
            </a:r>
            <a:r>
              <a:rPr dirty="0" sz="1800" spc="-200" b="1">
                <a:latin typeface="Courier New"/>
                <a:cs typeface="Courier New"/>
              </a:rPr>
              <a:t> </a:t>
            </a:r>
            <a:r>
              <a:rPr dirty="0" sz="1800" spc="-25" b="1">
                <a:latin typeface="Courier New"/>
                <a:cs typeface="Courier New"/>
              </a:rPr>
              <a:t>E){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dirty="0" sz="1800">
                <a:latin typeface="Courier New"/>
                <a:cs typeface="Courier New"/>
              </a:rPr>
              <a:t>Bins</a:t>
            </a:r>
            <a:r>
              <a:rPr dirty="0" sz="1800" spc="-20">
                <a:latin typeface="Courier New"/>
                <a:cs typeface="Courier New"/>
              </a:rPr>
              <a:t> B[];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dirty="0" sz="1800">
                <a:latin typeface="Courier New"/>
                <a:cs typeface="Courier New"/>
              </a:rPr>
              <a:t>for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>
                <a:latin typeface="Courier New"/>
                <a:cs typeface="Courier New"/>
              </a:rPr>
              <a:t>edge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>
                <a:latin typeface="Courier New"/>
                <a:cs typeface="Courier New"/>
              </a:rPr>
              <a:t>in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25">
                <a:latin typeface="Courier New"/>
                <a:cs typeface="Courier New"/>
              </a:rPr>
              <a:t>E{</a:t>
            </a:r>
            <a:endParaRPr sz="1800">
              <a:latin typeface="Courier New"/>
              <a:cs typeface="Courier New"/>
            </a:endParaRPr>
          </a:p>
          <a:p>
            <a:pPr marL="561340">
              <a:lnSpc>
                <a:spcPct val="100000"/>
              </a:lnSpc>
              <a:tabLst>
                <a:tab pos="2207260" algn="l"/>
              </a:tabLst>
            </a:pPr>
            <a:r>
              <a:rPr dirty="0" sz="1800" spc="-10" b="1">
                <a:latin typeface="Courier New"/>
                <a:cs typeface="Courier New"/>
              </a:rPr>
              <a:t>add_to_bin</a:t>
            </a:r>
            <a:r>
              <a:rPr dirty="0" sz="1800" spc="-10">
                <a:latin typeface="Courier New"/>
                <a:cs typeface="Courier New"/>
              </a:rPr>
              <a:t>(</a:t>
            </a:r>
            <a:r>
              <a:rPr dirty="0" sz="1800">
                <a:latin typeface="Courier New"/>
                <a:cs typeface="Courier New"/>
              </a:rPr>
              <a:t>	</a:t>
            </a:r>
            <a:r>
              <a:rPr dirty="0" sz="1800" b="1">
                <a:latin typeface="Courier New"/>
                <a:cs typeface="Courier New"/>
              </a:rPr>
              <a:t>find_bin</a:t>
            </a:r>
            <a:r>
              <a:rPr dirty="0" sz="1800">
                <a:latin typeface="Courier New"/>
                <a:cs typeface="Courier New"/>
              </a:rPr>
              <a:t>(edge)</a:t>
            </a:r>
            <a:r>
              <a:rPr dirty="0" sz="1800" spc="-75">
                <a:latin typeface="Courier New"/>
                <a:cs typeface="Courier New"/>
              </a:rPr>
              <a:t> </a:t>
            </a:r>
            <a:r>
              <a:rPr dirty="0" sz="1800" spc="-50">
                <a:latin typeface="Courier New"/>
                <a:cs typeface="Courier New"/>
              </a:rPr>
              <a:t>)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dirty="0" sz="180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Courier New"/>
              <a:cs typeface="Courier New"/>
            </a:endParaRPr>
          </a:p>
          <a:p>
            <a:pPr marL="561340" marR="7586345" indent="-274320">
              <a:lnSpc>
                <a:spcPct val="100000"/>
              </a:lnSpc>
            </a:pPr>
            <a:r>
              <a:rPr dirty="0" sz="1800">
                <a:latin typeface="Courier New"/>
                <a:cs typeface="Courier New"/>
              </a:rPr>
              <a:t>for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>
                <a:latin typeface="Courier New"/>
                <a:cs typeface="Courier New"/>
              </a:rPr>
              <a:t>bin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>
                <a:latin typeface="Courier New"/>
                <a:cs typeface="Courier New"/>
              </a:rPr>
              <a:t>in</a:t>
            </a:r>
            <a:r>
              <a:rPr dirty="0" sz="1800" spc="-10">
                <a:latin typeface="Courier New"/>
                <a:cs typeface="Courier New"/>
              </a:rPr>
              <a:t> </a:t>
            </a:r>
            <a:r>
              <a:rPr dirty="0" sz="1800" spc="-25">
                <a:latin typeface="Courier New"/>
                <a:cs typeface="Courier New"/>
              </a:rPr>
              <a:t>B{ </a:t>
            </a:r>
            <a:r>
              <a:rPr dirty="0" sz="1800">
                <a:latin typeface="Courier New"/>
                <a:cs typeface="Courier New"/>
              </a:rPr>
              <a:t>for</a:t>
            </a:r>
            <a:r>
              <a:rPr dirty="0" sz="1800" spc="-10">
                <a:latin typeface="Courier New"/>
                <a:cs typeface="Courier New"/>
              </a:rPr>
              <a:t> </a:t>
            </a:r>
            <a:r>
              <a:rPr dirty="0" sz="1800">
                <a:latin typeface="Courier New"/>
                <a:cs typeface="Courier New"/>
              </a:rPr>
              <a:t>e</a:t>
            </a:r>
            <a:r>
              <a:rPr dirty="0" sz="1800" spc="-10">
                <a:latin typeface="Courier New"/>
                <a:cs typeface="Courier New"/>
              </a:rPr>
              <a:t> </a:t>
            </a:r>
            <a:r>
              <a:rPr dirty="0" sz="1800">
                <a:latin typeface="Courier New"/>
                <a:cs typeface="Courier New"/>
              </a:rPr>
              <a:t>in</a:t>
            </a:r>
            <a:r>
              <a:rPr dirty="0" sz="1800" spc="-10">
                <a:latin typeface="Courier New"/>
                <a:cs typeface="Courier New"/>
              </a:rPr>
              <a:t> </a:t>
            </a:r>
            <a:r>
              <a:rPr dirty="0" sz="1800" spc="-20">
                <a:latin typeface="Courier New"/>
                <a:cs typeface="Courier New"/>
              </a:rPr>
              <a:t>bin{</a:t>
            </a:r>
            <a:endParaRPr sz="1800">
              <a:latin typeface="Courier New"/>
              <a:cs typeface="Courier New"/>
            </a:endParaRPr>
          </a:p>
          <a:p>
            <a:pPr marL="835660">
              <a:lnSpc>
                <a:spcPct val="100000"/>
              </a:lnSpc>
            </a:pPr>
            <a:r>
              <a:rPr dirty="0" sz="1800" spc="-10">
                <a:latin typeface="Courier New"/>
                <a:cs typeface="Courier New"/>
              </a:rPr>
              <a:t>dstData[e.dst]++</a:t>
            </a:r>
            <a:endParaRPr sz="1800">
              <a:latin typeface="Courier New"/>
              <a:cs typeface="Courier New"/>
            </a:endParaRPr>
          </a:p>
          <a:p>
            <a:pPr marL="561340">
              <a:lnSpc>
                <a:spcPct val="100000"/>
              </a:lnSpc>
            </a:pPr>
            <a:r>
              <a:rPr dirty="0" sz="180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 marL="287020">
              <a:lnSpc>
                <a:spcPct val="100000"/>
              </a:lnSpc>
            </a:pPr>
            <a:r>
              <a:rPr dirty="0" sz="1800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Courier New"/>
                <a:cs typeface="Courier New"/>
              </a:rPr>
              <a:t>}</a:t>
            </a:r>
            <a:endParaRPr sz="1800">
              <a:latin typeface="Courier New"/>
              <a:cs typeface="Courier New"/>
            </a:endParaRPr>
          </a:p>
          <a:p>
            <a:pPr marL="438150" marR="5080">
              <a:lnSpc>
                <a:spcPct val="100000"/>
              </a:lnSpc>
              <a:spcBef>
                <a:spcPts val="270"/>
              </a:spcBef>
            </a:pPr>
            <a:r>
              <a:rPr dirty="0" sz="1800">
                <a:latin typeface="Calibri"/>
                <a:cs typeface="Calibri"/>
              </a:rPr>
              <a:t>Application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Propagation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Blocking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Graph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Applications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(Page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Rank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only,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first)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discovered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2017 </a:t>
            </a:r>
            <a:r>
              <a:rPr dirty="0" sz="1800">
                <a:latin typeface="Calibri"/>
                <a:cs typeface="Calibri"/>
              </a:rPr>
              <a:t>(Prior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work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“radix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partitioning”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applied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idea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other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domains,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graphs)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6775" y="1963288"/>
            <a:ext cx="797267" cy="229214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1684651" y="6253945"/>
            <a:ext cx="2425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Trebuchet MS"/>
                <a:cs typeface="Trebuchet MS"/>
              </a:rPr>
              <a:t>18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7967" y="2760498"/>
            <a:ext cx="31242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-10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17218" y="3244145"/>
            <a:ext cx="62230" cy="320675"/>
            <a:chOff x="317218" y="3244145"/>
            <a:chExt cx="62230" cy="320675"/>
          </a:xfrm>
        </p:grpSpPr>
        <p:sp>
          <p:nvSpPr>
            <p:cNvPr id="6" name="object 6" descr=""/>
            <p:cNvSpPr/>
            <p:nvPr/>
          </p:nvSpPr>
          <p:spPr>
            <a:xfrm>
              <a:off x="348166" y="3244145"/>
              <a:ext cx="0" cy="273685"/>
            </a:xfrm>
            <a:custGeom>
              <a:avLst/>
              <a:gdLst/>
              <a:ahLst/>
              <a:cxnLst/>
              <a:rect l="l" t="t" r="r" b="b"/>
              <a:pathLst>
                <a:path w="0" h="273685">
                  <a:moveTo>
                    <a:pt x="0" y="0"/>
                  </a:moveTo>
                  <a:lnTo>
                    <a:pt x="0" y="273414"/>
                  </a:lnTo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26743" y="3496136"/>
              <a:ext cx="43180" cy="59055"/>
            </a:xfrm>
            <a:custGeom>
              <a:avLst/>
              <a:gdLst/>
              <a:ahLst/>
              <a:cxnLst/>
              <a:rect l="l" t="t" r="r" b="b"/>
              <a:pathLst>
                <a:path w="43179" h="59054">
                  <a:moveTo>
                    <a:pt x="21423" y="58860"/>
                  </a:moveTo>
                  <a:lnTo>
                    <a:pt x="0" y="0"/>
                  </a:lnTo>
                  <a:lnTo>
                    <a:pt x="21423" y="21423"/>
                  </a:lnTo>
                  <a:lnTo>
                    <a:pt x="42846" y="0"/>
                  </a:lnTo>
                  <a:lnTo>
                    <a:pt x="21423" y="5886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26743" y="3496136"/>
              <a:ext cx="43180" cy="59055"/>
            </a:xfrm>
            <a:custGeom>
              <a:avLst/>
              <a:gdLst/>
              <a:ahLst/>
              <a:cxnLst/>
              <a:rect l="l" t="t" r="r" b="b"/>
              <a:pathLst>
                <a:path w="43179" h="59054">
                  <a:moveTo>
                    <a:pt x="21423" y="21423"/>
                  </a:moveTo>
                  <a:lnTo>
                    <a:pt x="0" y="0"/>
                  </a:lnTo>
                  <a:lnTo>
                    <a:pt x="21423" y="58860"/>
                  </a:lnTo>
                  <a:lnTo>
                    <a:pt x="42846" y="0"/>
                  </a:lnTo>
                  <a:lnTo>
                    <a:pt x="21423" y="21423"/>
                  </a:lnTo>
                  <a:close/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843333" y="1185565"/>
            <a:ext cx="33401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-12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335808" y="1348997"/>
            <a:ext cx="358140" cy="62230"/>
            <a:chOff x="2335808" y="1348997"/>
            <a:chExt cx="358140" cy="62230"/>
          </a:xfrm>
        </p:grpSpPr>
        <p:sp>
          <p:nvSpPr>
            <p:cNvPr id="11" name="object 11" descr=""/>
            <p:cNvSpPr/>
            <p:nvPr/>
          </p:nvSpPr>
          <p:spPr>
            <a:xfrm>
              <a:off x="2345333" y="1379787"/>
              <a:ext cx="301625" cy="2540"/>
            </a:xfrm>
            <a:custGeom>
              <a:avLst/>
              <a:gdLst/>
              <a:ahLst/>
              <a:cxnLst/>
              <a:rect l="l" t="t" r="r" b="b"/>
              <a:pathLst>
                <a:path w="301625" h="2540">
                  <a:moveTo>
                    <a:pt x="0" y="2219"/>
                  </a:moveTo>
                  <a:lnTo>
                    <a:pt x="301615" y="0"/>
                  </a:lnTo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625368" y="1358522"/>
              <a:ext cx="59055" cy="43180"/>
            </a:xfrm>
            <a:custGeom>
              <a:avLst/>
              <a:gdLst/>
              <a:ahLst/>
              <a:cxnLst/>
              <a:rect l="l" t="t" r="r" b="b"/>
              <a:pathLst>
                <a:path w="59055" h="43180">
                  <a:moveTo>
                    <a:pt x="315" y="42845"/>
                  </a:moveTo>
                  <a:lnTo>
                    <a:pt x="21580" y="21265"/>
                  </a:lnTo>
                  <a:lnTo>
                    <a:pt x="0" y="0"/>
                  </a:lnTo>
                  <a:lnTo>
                    <a:pt x="59016" y="20989"/>
                  </a:lnTo>
                  <a:lnTo>
                    <a:pt x="315" y="42845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625368" y="1358522"/>
              <a:ext cx="59055" cy="43180"/>
            </a:xfrm>
            <a:custGeom>
              <a:avLst/>
              <a:gdLst/>
              <a:ahLst/>
              <a:cxnLst/>
              <a:rect l="l" t="t" r="r" b="b"/>
              <a:pathLst>
                <a:path w="59055" h="43180">
                  <a:moveTo>
                    <a:pt x="21580" y="21265"/>
                  </a:moveTo>
                  <a:lnTo>
                    <a:pt x="315" y="42845"/>
                  </a:lnTo>
                  <a:lnTo>
                    <a:pt x="59016" y="20989"/>
                  </a:lnTo>
                  <a:lnTo>
                    <a:pt x="0" y="0"/>
                  </a:lnTo>
                  <a:lnTo>
                    <a:pt x="21580" y="21265"/>
                  </a:lnTo>
                  <a:close/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548616" y="1517596"/>
            <a:ext cx="7500620" cy="1451610"/>
          </a:xfrm>
          <a:prstGeom prst="rect">
            <a:avLst/>
          </a:prstGeom>
          <a:ln w="38099">
            <a:solidFill>
              <a:srgbClr val="1155CC"/>
            </a:solidFill>
          </a:ln>
        </p:spPr>
        <p:txBody>
          <a:bodyPr wrap="square" lIns="0" tIns="102235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805"/>
              </a:spcBef>
            </a:pPr>
            <a:r>
              <a:rPr dirty="0" sz="2400">
                <a:latin typeface="Courier New"/>
                <a:cs typeface="Courier New"/>
              </a:rPr>
              <a:t>for</a:t>
            </a:r>
            <a:r>
              <a:rPr dirty="0" sz="2400" spc="-45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dst</a:t>
            </a:r>
            <a:r>
              <a:rPr dirty="0" sz="2400" spc="-45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in</a:t>
            </a:r>
            <a:r>
              <a:rPr dirty="0" sz="2400" spc="-45">
                <a:latin typeface="Courier New"/>
                <a:cs typeface="Courier New"/>
              </a:rPr>
              <a:t> </a:t>
            </a:r>
            <a:r>
              <a:rPr dirty="0" sz="2400" spc="-25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L="1028700" marR="1343025" indent="-457200">
              <a:lnSpc>
                <a:spcPct val="100000"/>
              </a:lnSpc>
            </a:pPr>
            <a:r>
              <a:rPr dirty="0" sz="2400">
                <a:latin typeface="Courier New"/>
                <a:cs typeface="Courier New"/>
              </a:rPr>
              <a:t>for</a:t>
            </a:r>
            <a:r>
              <a:rPr dirty="0" sz="2400" spc="-45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src</a:t>
            </a:r>
            <a:r>
              <a:rPr dirty="0" sz="2400" spc="-45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in</a:t>
            </a:r>
            <a:r>
              <a:rPr dirty="0" sz="2400" spc="-45">
                <a:latin typeface="Courier New"/>
                <a:cs typeface="Courier New"/>
              </a:rPr>
              <a:t> </a:t>
            </a:r>
            <a:r>
              <a:rPr dirty="0" sz="2400" spc="-10">
                <a:latin typeface="Courier New"/>
                <a:cs typeface="Courier New"/>
              </a:rPr>
              <a:t>in_neighs(dst): </a:t>
            </a:r>
            <a:r>
              <a:rPr dirty="0" sz="2400">
                <a:latin typeface="Courier New"/>
                <a:cs typeface="Courier New"/>
              </a:rPr>
              <a:t>dstData[dst]</a:t>
            </a:r>
            <a:r>
              <a:rPr dirty="0" sz="2400" spc="-110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+=</a:t>
            </a:r>
            <a:r>
              <a:rPr dirty="0" sz="2400" spc="-105">
                <a:latin typeface="Courier New"/>
                <a:cs typeface="Courier New"/>
              </a:rPr>
              <a:t> </a:t>
            </a:r>
            <a:r>
              <a:rPr dirty="0" sz="2400" spc="-1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665255" y="1629427"/>
            <a:ext cx="2716530" cy="2657475"/>
            <a:chOff x="665255" y="1629427"/>
            <a:chExt cx="2716530" cy="2657475"/>
          </a:xfrm>
        </p:grpSpPr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255" y="1629427"/>
              <a:ext cx="2715962" cy="2656893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071100" y="1958599"/>
              <a:ext cx="474980" cy="2304415"/>
            </a:xfrm>
            <a:custGeom>
              <a:avLst/>
              <a:gdLst/>
              <a:ahLst/>
              <a:cxnLst/>
              <a:rect l="l" t="t" r="r" b="b"/>
              <a:pathLst>
                <a:path w="474980" h="2304415">
                  <a:moveTo>
                    <a:pt x="474799" y="2303999"/>
                  </a:moveTo>
                  <a:lnTo>
                    <a:pt x="0" y="2303999"/>
                  </a:lnTo>
                  <a:lnTo>
                    <a:pt x="0" y="0"/>
                  </a:lnTo>
                  <a:lnTo>
                    <a:pt x="474799" y="0"/>
                  </a:lnTo>
                  <a:lnTo>
                    <a:pt x="474799" y="2303999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18731" y="2962832"/>
              <a:ext cx="225599" cy="23079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418731" y="2962832"/>
              <a:ext cx="226060" cy="231140"/>
            </a:xfrm>
            <a:custGeom>
              <a:avLst/>
              <a:gdLst/>
              <a:ahLst/>
              <a:cxnLst/>
              <a:rect l="l" t="t" r="r" b="b"/>
              <a:pathLst>
                <a:path w="226060" h="231139">
                  <a:moveTo>
                    <a:pt x="0" y="57699"/>
                  </a:moveTo>
                  <a:lnTo>
                    <a:pt x="112799" y="57699"/>
                  </a:lnTo>
                  <a:lnTo>
                    <a:pt x="112799" y="0"/>
                  </a:lnTo>
                  <a:lnTo>
                    <a:pt x="225599" y="115399"/>
                  </a:lnTo>
                  <a:lnTo>
                    <a:pt x="112799" y="230799"/>
                  </a:lnTo>
                  <a:lnTo>
                    <a:pt x="112799" y="173099"/>
                  </a:lnTo>
                  <a:lnTo>
                    <a:pt x="0" y="173099"/>
                  </a:lnTo>
                  <a:lnTo>
                    <a:pt x="0" y="57699"/>
                  </a:lnTo>
                  <a:close/>
                </a:path>
              </a:pathLst>
            </a:custGeom>
            <a:ln w="28574">
              <a:solidFill>
                <a:srgbClr val="274E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407911" y="2531166"/>
              <a:ext cx="1600200" cy="231140"/>
            </a:xfrm>
            <a:custGeom>
              <a:avLst/>
              <a:gdLst/>
              <a:ahLst/>
              <a:cxnLst/>
              <a:rect l="l" t="t" r="r" b="b"/>
              <a:pathLst>
                <a:path w="1600200" h="231139">
                  <a:moveTo>
                    <a:pt x="1484200" y="230799"/>
                  </a:moveTo>
                  <a:lnTo>
                    <a:pt x="1484200" y="173099"/>
                  </a:lnTo>
                  <a:lnTo>
                    <a:pt x="0" y="173099"/>
                  </a:lnTo>
                  <a:lnTo>
                    <a:pt x="0" y="57699"/>
                  </a:lnTo>
                  <a:lnTo>
                    <a:pt x="1484200" y="57699"/>
                  </a:lnTo>
                  <a:lnTo>
                    <a:pt x="1484200" y="0"/>
                  </a:lnTo>
                  <a:lnTo>
                    <a:pt x="1599600" y="115399"/>
                  </a:lnTo>
                  <a:lnTo>
                    <a:pt x="1484200" y="230799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407911" y="2531166"/>
              <a:ext cx="1600200" cy="231140"/>
            </a:xfrm>
            <a:custGeom>
              <a:avLst/>
              <a:gdLst/>
              <a:ahLst/>
              <a:cxnLst/>
              <a:rect l="l" t="t" r="r" b="b"/>
              <a:pathLst>
                <a:path w="1600200" h="231139">
                  <a:moveTo>
                    <a:pt x="0" y="57699"/>
                  </a:moveTo>
                  <a:lnTo>
                    <a:pt x="1484200" y="57699"/>
                  </a:lnTo>
                  <a:lnTo>
                    <a:pt x="1484200" y="0"/>
                  </a:lnTo>
                  <a:lnTo>
                    <a:pt x="1599600" y="115399"/>
                  </a:lnTo>
                  <a:lnTo>
                    <a:pt x="1484200" y="230799"/>
                  </a:lnTo>
                  <a:lnTo>
                    <a:pt x="1484200" y="173099"/>
                  </a:lnTo>
                  <a:lnTo>
                    <a:pt x="0" y="173099"/>
                  </a:lnTo>
                  <a:lnTo>
                    <a:pt x="0" y="57699"/>
                  </a:lnTo>
                  <a:close/>
                </a:path>
              </a:pathLst>
            </a:custGeom>
            <a:ln w="28574">
              <a:solidFill>
                <a:srgbClr val="274E1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2" name="object 22" descr=""/>
          <p:cNvGraphicFramePr>
            <a:graphicFrameLocks noGrp="1"/>
          </p:cNvGraphicFramePr>
          <p:nvPr/>
        </p:nvGraphicFramePr>
        <p:xfrm>
          <a:off x="8925274" y="3462342"/>
          <a:ext cx="1979295" cy="2872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410"/>
              </a:tblGrid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2100" spc="-10">
                          <a:latin typeface="Calibri"/>
                          <a:cs typeface="Calibri"/>
                        </a:rPr>
                        <a:t>srcData[S</a:t>
                      </a:r>
                      <a:r>
                        <a:rPr dirty="0" baseline="-31746" sz="2100" spc="-1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2100" spc="-1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107314">
                    <a:lnL w="19050">
                      <a:solidFill>
                        <a:srgbClr val="37761C"/>
                      </a:solidFill>
                      <a:prstDash val="solid"/>
                    </a:lnL>
                    <a:lnR w="19050">
                      <a:solidFill>
                        <a:srgbClr val="37761C"/>
                      </a:solidFill>
                      <a:prstDash val="solid"/>
                    </a:lnR>
                    <a:lnT w="19050">
                      <a:solidFill>
                        <a:srgbClr val="37761C"/>
                      </a:solidFill>
                      <a:prstDash val="solid"/>
                    </a:lnT>
                    <a:lnB w="28575">
                      <a:solidFill>
                        <a:srgbClr val="37761C"/>
                      </a:solidFill>
                      <a:prstDash val="solid"/>
                    </a:lnB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2100" spc="-10">
                          <a:latin typeface="Calibri"/>
                          <a:cs typeface="Calibri"/>
                        </a:rPr>
                        <a:t>srcData[S</a:t>
                      </a:r>
                      <a:r>
                        <a:rPr dirty="0" baseline="-31746" sz="2100" spc="-15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2100" spc="-1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107950">
                    <a:lnL w="19050">
                      <a:solidFill>
                        <a:srgbClr val="37761C"/>
                      </a:solidFill>
                      <a:prstDash val="solid"/>
                    </a:lnL>
                    <a:lnR w="19050">
                      <a:solidFill>
                        <a:srgbClr val="37761C"/>
                      </a:solidFill>
                      <a:prstDash val="solid"/>
                    </a:lnR>
                    <a:lnT w="28575">
                      <a:solidFill>
                        <a:srgbClr val="37761C"/>
                      </a:solidFill>
                      <a:prstDash val="solid"/>
                    </a:lnT>
                    <a:lnB w="28575">
                      <a:solidFill>
                        <a:srgbClr val="37761C"/>
                      </a:solidFill>
                      <a:prstDash val="solid"/>
                    </a:lnB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2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srcData[S</a:t>
                      </a:r>
                      <a:r>
                        <a:rPr dirty="0" baseline="-31746" sz="21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21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107950">
                    <a:lnL w="19050">
                      <a:solidFill>
                        <a:srgbClr val="37761C"/>
                      </a:solidFill>
                      <a:prstDash val="solid"/>
                    </a:lnL>
                    <a:lnR w="19050">
                      <a:solidFill>
                        <a:srgbClr val="37761C"/>
                      </a:solidFill>
                      <a:prstDash val="solid"/>
                    </a:lnR>
                    <a:lnT w="28575">
                      <a:solidFill>
                        <a:srgbClr val="37761C"/>
                      </a:solidFill>
                      <a:prstDash val="solid"/>
                    </a:lnT>
                    <a:lnB w="28575">
                      <a:solidFill>
                        <a:srgbClr val="37761C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2100" spc="-10">
                          <a:latin typeface="Calibri"/>
                          <a:cs typeface="Calibri"/>
                        </a:rPr>
                        <a:t>srcData[S</a:t>
                      </a:r>
                      <a:r>
                        <a:rPr dirty="0" baseline="-31746" sz="2100" spc="-15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2100" spc="-1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107950">
                    <a:lnL w="19050">
                      <a:solidFill>
                        <a:srgbClr val="37761C"/>
                      </a:solidFill>
                      <a:prstDash val="solid"/>
                    </a:lnL>
                    <a:lnR w="19050">
                      <a:solidFill>
                        <a:srgbClr val="37761C"/>
                      </a:solidFill>
                      <a:prstDash val="solid"/>
                    </a:lnR>
                    <a:lnT w="28575">
                      <a:solidFill>
                        <a:srgbClr val="37761C"/>
                      </a:solidFill>
                      <a:prstDash val="solid"/>
                    </a:lnT>
                    <a:lnB w="28575">
                      <a:solidFill>
                        <a:srgbClr val="37761C"/>
                      </a:solidFill>
                      <a:prstDash val="solid"/>
                    </a:lnB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2100" spc="-10">
                          <a:latin typeface="Calibri"/>
                          <a:cs typeface="Calibri"/>
                        </a:rPr>
                        <a:t>srcData[S</a:t>
                      </a:r>
                      <a:r>
                        <a:rPr dirty="0" baseline="-31746" sz="2100" spc="-15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2100" spc="-10">
                          <a:latin typeface="Calibri"/>
                          <a:cs typeface="Calibri"/>
                        </a:rPr>
                        <a:t>]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B="0" marT="107950">
                    <a:lnL w="19050">
                      <a:solidFill>
                        <a:srgbClr val="37761C"/>
                      </a:solidFill>
                      <a:prstDash val="solid"/>
                    </a:lnL>
                    <a:lnR w="19050">
                      <a:solidFill>
                        <a:srgbClr val="37761C"/>
                      </a:solidFill>
                      <a:prstDash val="solid"/>
                    </a:lnR>
                    <a:lnT w="28575">
                      <a:solidFill>
                        <a:srgbClr val="37761C"/>
                      </a:solidFill>
                      <a:prstDash val="solid"/>
                    </a:lnT>
                    <a:lnB w="19050">
                      <a:solidFill>
                        <a:srgbClr val="37761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3" name="object 23" descr=""/>
          <p:cNvSpPr txBox="1"/>
          <p:nvPr/>
        </p:nvSpPr>
        <p:spPr>
          <a:xfrm>
            <a:off x="8646080" y="6053712"/>
            <a:ext cx="123825" cy="242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65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652765" y="6458005"/>
            <a:ext cx="420370" cy="320675"/>
          </a:xfrm>
          <a:prstGeom prst="rect">
            <a:avLst/>
          </a:prstGeom>
        </p:spPr>
        <p:txBody>
          <a:bodyPr wrap="square" lIns="0" tIns="177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400" spc="-60" b="1">
                <a:latin typeface="Calibri"/>
                <a:cs typeface="Calibri"/>
              </a:rPr>
              <a:t>.</a:t>
            </a:r>
            <a:r>
              <a:rPr dirty="0" sz="2400" spc="-265" b="1">
                <a:latin typeface="Calibri"/>
                <a:cs typeface="Calibri"/>
              </a:rPr>
              <a:t> </a:t>
            </a:r>
            <a:r>
              <a:rPr dirty="0" sz="2400" spc="-60" b="1">
                <a:latin typeface="Calibri"/>
                <a:cs typeface="Calibri"/>
              </a:rPr>
              <a:t>.</a:t>
            </a:r>
            <a:r>
              <a:rPr dirty="0" sz="2400" spc="-260" b="1">
                <a:latin typeface="Calibri"/>
                <a:cs typeface="Calibri"/>
              </a:rPr>
              <a:t> </a:t>
            </a:r>
            <a:r>
              <a:rPr dirty="0" sz="2400" spc="-50" b="1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1097430" y="4454807"/>
            <a:ext cx="4648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35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11297618" y="4907799"/>
            <a:ext cx="82550" cy="464184"/>
            <a:chOff x="11297618" y="4907799"/>
            <a:chExt cx="82550" cy="464184"/>
          </a:xfrm>
        </p:grpSpPr>
        <p:sp>
          <p:nvSpPr>
            <p:cNvPr id="27" name="object 27" descr=""/>
            <p:cNvSpPr/>
            <p:nvPr/>
          </p:nvSpPr>
          <p:spPr>
            <a:xfrm>
              <a:off x="11329500" y="4917324"/>
              <a:ext cx="9525" cy="358775"/>
            </a:xfrm>
            <a:custGeom>
              <a:avLst/>
              <a:gdLst/>
              <a:ahLst/>
              <a:cxnLst/>
              <a:rect l="l" t="t" r="r" b="b"/>
              <a:pathLst>
                <a:path w="9525" h="358775">
                  <a:moveTo>
                    <a:pt x="0" y="0"/>
                  </a:moveTo>
                  <a:lnTo>
                    <a:pt x="9098" y="358236"/>
                  </a:lnTo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97618" y="5265237"/>
              <a:ext cx="81959" cy="106271"/>
            </a:xfrm>
            <a:prstGeom prst="rect">
              <a:avLst/>
            </a:prstGeom>
          </p:spPr>
        </p:pic>
      </p:grpSp>
      <p:sp>
        <p:nvSpPr>
          <p:cNvPr id="29" name="object 29" descr=""/>
          <p:cNvSpPr/>
          <p:nvPr/>
        </p:nvSpPr>
        <p:spPr>
          <a:xfrm>
            <a:off x="978367" y="4588267"/>
            <a:ext cx="2330450" cy="1722755"/>
          </a:xfrm>
          <a:custGeom>
            <a:avLst/>
            <a:gdLst/>
            <a:ahLst/>
            <a:cxnLst/>
            <a:rect l="l" t="t" r="r" b="b"/>
            <a:pathLst>
              <a:path w="2330450" h="1722754">
                <a:moveTo>
                  <a:pt x="0" y="287072"/>
                </a:moveTo>
                <a:lnTo>
                  <a:pt x="3757" y="240507"/>
                </a:lnTo>
                <a:lnTo>
                  <a:pt x="14635" y="196335"/>
                </a:lnTo>
                <a:lnTo>
                  <a:pt x="32042" y="155145"/>
                </a:lnTo>
                <a:lnTo>
                  <a:pt x="55388" y="117531"/>
                </a:lnTo>
                <a:lnTo>
                  <a:pt x="84081" y="84081"/>
                </a:lnTo>
                <a:lnTo>
                  <a:pt x="117531" y="55388"/>
                </a:lnTo>
                <a:lnTo>
                  <a:pt x="155146" y="32042"/>
                </a:lnTo>
                <a:lnTo>
                  <a:pt x="196335" y="14635"/>
                </a:lnTo>
                <a:lnTo>
                  <a:pt x="240507" y="3757"/>
                </a:lnTo>
                <a:lnTo>
                  <a:pt x="287072" y="0"/>
                </a:lnTo>
                <a:lnTo>
                  <a:pt x="2043327" y="0"/>
                </a:lnTo>
                <a:lnTo>
                  <a:pt x="2088506" y="3576"/>
                </a:lnTo>
                <a:lnTo>
                  <a:pt x="2132166" y="14091"/>
                </a:lnTo>
                <a:lnTo>
                  <a:pt x="2173535" y="31227"/>
                </a:lnTo>
                <a:lnTo>
                  <a:pt x="2211843" y="54663"/>
                </a:lnTo>
                <a:lnTo>
                  <a:pt x="2246318" y="84081"/>
                </a:lnTo>
                <a:lnTo>
                  <a:pt x="2275736" y="118556"/>
                </a:lnTo>
                <a:lnTo>
                  <a:pt x="2299172" y="156864"/>
                </a:lnTo>
                <a:lnTo>
                  <a:pt x="2316308" y="198233"/>
                </a:lnTo>
                <a:lnTo>
                  <a:pt x="2326823" y="241893"/>
                </a:lnTo>
                <a:lnTo>
                  <a:pt x="2330399" y="287072"/>
                </a:lnTo>
                <a:lnTo>
                  <a:pt x="2330399" y="1435327"/>
                </a:lnTo>
                <a:lnTo>
                  <a:pt x="2326642" y="1481892"/>
                </a:lnTo>
                <a:lnTo>
                  <a:pt x="2315764" y="1526064"/>
                </a:lnTo>
                <a:lnTo>
                  <a:pt x="2298357" y="1567253"/>
                </a:lnTo>
                <a:lnTo>
                  <a:pt x="2275011" y="1604868"/>
                </a:lnTo>
                <a:lnTo>
                  <a:pt x="2246318" y="1638318"/>
                </a:lnTo>
                <a:lnTo>
                  <a:pt x="2212868" y="1667011"/>
                </a:lnTo>
                <a:lnTo>
                  <a:pt x="2175253" y="1690357"/>
                </a:lnTo>
                <a:lnTo>
                  <a:pt x="2134064" y="1707764"/>
                </a:lnTo>
                <a:lnTo>
                  <a:pt x="2089892" y="1718642"/>
                </a:lnTo>
                <a:lnTo>
                  <a:pt x="2043327" y="1722399"/>
                </a:lnTo>
                <a:lnTo>
                  <a:pt x="287072" y="1722399"/>
                </a:lnTo>
                <a:lnTo>
                  <a:pt x="240507" y="1718642"/>
                </a:lnTo>
                <a:lnTo>
                  <a:pt x="196335" y="1707764"/>
                </a:lnTo>
                <a:lnTo>
                  <a:pt x="155146" y="1690357"/>
                </a:lnTo>
                <a:lnTo>
                  <a:pt x="117531" y="1667011"/>
                </a:lnTo>
                <a:lnTo>
                  <a:pt x="84081" y="1638318"/>
                </a:lnTo>
                <a:lnTo>
                  <a:pt x="55388" y="1604868"/>
                </a:lnTo>
                <a:lnTo>
                  <a:pt x="32042" y="1567253"/>
                </a:lnTo>
                <a:lnTo>
                  <a:pt x="14635" y="1526064"/>
                </a:lnTo>
                <a:lnTo>
                  <a:pt x="3757" y="1481892"/>
                </a:lnTo>
                <a:lnTo>
                  <a:pt x="0" y="1435327"/>
                </a:lnTo>
                <a:lnTo>
                  <a:pt x="0" y="287072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1193366" y="4766433"/>
            <a:ext cx="1884045" cy="574675"/>
          </a:xfrm>
          <a:prstGeom prst="rect">
            <a:avLst/>
          </a:prstGeom>
          <a:solidFill>
            <a:srgbClr val="666666"/>
          </a:solidFill>
          <a:ln w="19049">
            <a:solidFill>
              <a:srgbClr val="000000"/>
            </a:solidFill>
          </a:ln>
        </p:spPr>
        <p:txBody>
          <a:bodyPr wrap="square" lIns="0" tIns="107314" rIns="0" bIns="0" rtlCol="0" vert="horz">
            <a:spAutoFit/>
          </a:bodyPr>
          <a:lstStyle/>
          <a:p>
            <a:pPr marL="298450">
              <a:lnSpc>
                <a:spcPct val="100000"/>
              </a:lnSpc>
              <a:spcBef>
                <a:spcPts val="844"/>
              </a:spcBef>
            </a:pPr>
            <a:r>
              <a:rPr dirty="0" sz="2100" spc="-10" b="1">
                <a:solidFill>
                  <a:srgbClr val="FFFFFF"/>
                </a:solidFill>
                <a:latin typeface="Calibri"/>
                <a:cs typeface="Calibri"/>
              </a:rPr>
              <a:t>srcData[S</a:t>
            </a:r>
            <a:r>
              <a:rPr dirty="0" baseline="-31746" sz="2100" spc="-15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2100" spc="-10" b="1">
                <a:solidFill>
                  <a:srgbClr val="FFFFFF"/>
                </a:solidFill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1193366" y="5541233"/>
            <a:ext cx="1884045" cy="574675"/>
          </a:xfrm>
          <a:custGeom>
            <a:avLst/>
            <a:gdLst/>
            <a:ahLst/>
            <a:cxnLst/>
            <a:rect l="l" t="t" r="r" b="b"/>
            <a:pathLst>
              <a:path w="1884045" h="574675">
                <a:moveTo>
                  <a:pt x="1883599" y="574411"/>
                </a:moveTo>
                <a:lnTo>
                  <a:pt x="0" y="574411"/>
                </a:lnTo>
                <a:lnTo>
                  <a:pt x="0" y="0"/>
                </a:lnTo>
                <a:lnTo>
                  <a:pt x="1883599" y="0"/>
                </a:lnTo>
                <a:lnTo>
                  <a:pt x="1883599" y="5744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1193366" y="5541233"/>
            <a:ext cx="1884045" cy="574675"/>
          </a:xfrm>
          <a:prstGeom prst="rect">
            <a:avLst/>
          </a:prstGeom>
          <a:ln w="19049">
            <a:solidFill>
              <a:srgbClr val="000000"/>
            </a:solidFill>
          </a:ln>
        </p:spPr>
        <p:txBody>
          <a:bodyPr wrap="square" lIns="0" tIns="107314" rIns="0" bIns="0" rtlCol="0" vert="horz">
            <a:spAutoFit/>
          </a:bodyPr>
          <a:lstStyle/>
          <a:p>
            <a:pPr marL="304800">
              <a:lnSpc>
                <a:spcPct val="100000"/>
              </a:lnSpc>
              <a:spcBef>
                <a:spcPts val="844"/>
              </a:spcBef>
            </a:pPr>
            <a:r>
              <a:rPr dirty="0" sz="2100" spc="-10">
                <a:latin typeface="Calibri"/>
                <a:cs typeface="Calibri"/>
              </a:rPr>
              <a:t>srcData[S</a:t>
            </a:r>
            <a:r>
              <a:rPr dirty="0" baseline="-31746" sz="2100" spc="-15">
                <a:latin typeface="Calibri"/>
                <a:cs typeface="Calibri"/>
              </a:rPr>
              <a:t>2</a:t>
            </a:r>
            <a:r>
              <a:rPr dirty="0" sz="2100" spc="-10">
                <a:latin typeface="Calibri"/>
                <a:cs typeface="Calibri"/>
              </a:rPr>
              <a:t>]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14653" y="6441142"/>
            <a:ext cx="2861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5">
                <a:latin typeface="Calibri"/>
                <a:cs typeface="Calibri"/>
              </a:rPr>
              <a:t>2-</a:t>
            </a:r>
            <a:r>
              <a:rPr dirty="0" sz="2400">
                <a:latin typeface="Calibri"/>
                <a:cs typeface="Calibri"/>
              </a:rPr>
              <a:t>way</a:t>
            </a:r>
            <a:r>
              <a:rPr dirty="0" sz="2400" spc="2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Set-</a:t>
            </a:r>
            <a:r>
              <a:rPr dirty="0" sz="2400" spc="40">
                <a:latin typeface="Calibri"/>
                <a:cs typeface="Calibri"/>
              </a:rPr>
              <a:t>Associative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10803674" y="4756907"/>
            <a:ext cx="297180" cy="224790"/>
            <a:chOff x="10803674" y="4756907"/>
            <a:chExt cx="297180" cy="224790"/>
          </a:xfrm>
        </p:grpSpPr>
        <p:sp>
          <p:nvSpPr>
            <p:cNvPr id="35" name="object 35" descr=""/>
            <p:cNvSpPr/>
            <p:nvPr/>
          </p:nvSpPr>
          <p:spPr>
            <a:xfrm>
              <a:off x="10813199" y="4766432"/>
              <a:ext cx="278130" cy="205740"/>
            </a:xfrm>
            <a:custGeom>
              <a:avLst/>
              <a:gdLst/>
              <a:ahLst/>
              <a:cxnLst/>
              <a:rect l="l" t="t" r="r" b="b"/>
              <a:pathLst>
                <a:path w="278129" h="205739">
                  <a:moveTo>
                    <a:pt x="102599" y="205199"/>
                  </a:moveTo>
                  <a:lnTo>
                    <a:pt x="0" y="102599"/>
                  </a:lnTo>
                  <a:lnTo>
                    <a:pt x="102599" y="0"/>
                  </a:lnTo>
                  <a:lnTo>
                    <a:pt x="102599" y="51299"/>
                  </a:lnTo>
                  <a:lnTo>
                    <a:pt x="277599" y="51299"/>
                  </a:lnTo>
                  <a:lnTo>
                    <a:pt x="277599" y="153899"/>
                  </a:lnTo>
                  <a:lnTo>
                    <a:pt x="102599" y="153899"/>
                  </a:lnTo>
                  <a:lnTo>
                    <a:pt x="102599" y="2051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813199" y="4766432"/>
              <a:ext cx="278130" cy="205740"/>
            </a:xfrm>
            <a:custGeom>
              <a:avLst/>
              <a:gdLst/>
              <a:ahLst/>
              <a:cxnLst/>
              <a:rect l="l" t="t" r="r" b="b"/>
              <a:pathLst>
                <a:path w="278129" h="205739">
                  <a:moveTo>
                    <a:pt x="0" y="102599"/>
                  </a:moveTo>
                  <a:lnTo>
                    <a:pt x="102599" y="0"/>
                  </a:lnTo>
                  <a:lnTo>
                    <a:pt x="102599" y="51299"/>
                  </a:lnTo>
                  <a:lnTo>
                    <a:pt x="277599" y="51299"/>
                  </a:lnTo>
                  <a:lnTo>
                    <a:pt x="277599" y="153899"/>
                  </a:lnTo>
                  <a:lnTo>
                    <a:pt x="102599" y="153899"/>
                  </a:lnTo>
                  <a:lnTo>
                    <a:pt x="102599" y="205199"/>
                  </a:lnTo>
                  <a:lnTo>
                    <a:pt x="0" y="102599"/>
                  </a:lnTo>
                  <a:close/>
                </a:path>
              </a:pathLst>
            </a:custGeom>
            <a:ln w="19049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/>
          <p:nvPr/>
        </p:nvSpPr>
        <p:spPr>
          <a:xfrm>
            <a:off x="3844699" y="4363367"/>
            <a:ext cx="4472940" cy="1559560"/>
          </a:xfrm>
          <a:custGeom>
            <a:avLst/>
            <a:gdLst/>
            <a:ahLst/>
            <a:cxnLst/>
            <a:rect l="l" t="t" r="r" b="b"/>
            <a:pathLst>
              <a:path w="4472940" h="1559560">
                <a:moveTo>
                  <a:pt x="0" y="0"/>
                </a:moveTo>
                <a:lnTo>
                  <a:pt x="4472799" y="0"/>
                </a:lnTo>
                <a:lnTo>
                  <a:pt x="4472799" y="1559103"/>
                </a:lnTo>
                <a:lnTo>
                  <a:pt x="0" y="1559103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99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3959000" y="4454131"/>
            <a:ext cx="3293745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100">
                <a:latin typeface="Calibri"/>
                <a:cs typeface="Calibri"/>
              </a:rPr>
              <a:t>Which</a:t>
            </a:r>
            <a:r>
              <a:rPr dirty="0" sz="2100" spc="150">
                <a:latin typeface="Calibri"/>
                <a:cs typeface="Calibri"/>
              </a:rPr>
              <a:t> </a:t>
            </a:r>
            <a:r>
              <a:rPr dirty="0" sz="2100" spc="75">
                <a:latin typeface="Calibri"/>
                <a:cs typeface="Calibri"/>
              </a:rPr>
              <a:t>line</a:t>
            </a:r>
            <a:r>
              <a:rPr dirty="0" sz="2100" spc="155">
                <a:latin typeface="Calibri"/>
                <a:cs typeface="Calibri"/>
              </a:rPr>
              <a:t> </a:t>
            </a:r>
            <a:r>
              <a:rPr dirty="0" sz="2100" spc="65">
                <a:latin typeface="Calibri"/>
                <a:cs typeface="Calibri"/>
              </a:rPr>
              <a:t>should</a:t>
            </a:r>
            <a:r>
              <a:rPr dirty="0" sz="2100" spc="1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we</a:t>
            </a:r>
            <a:r>
              <a:rPr dirty="0" sz="2100" spc="15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evict?: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24183" y="4811498"/>
            <a:ext cx="337261" cy="317422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4081825" y="4779200"/>
            <a:ext cx="3712210" cy="675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86409" indent="-461009">
              <a:lnSpc>
                <a:spcPct val="100000"/>
              </a:lnSpc>
              <a:spcBef>
                <a:spcPts val="130"/>
              </a:spcBef>
              <a:buSzPct val="76190"/>
              <a:buFont typeface="Arial"/>
              <a:buChar char="●"/>
              <a:tabLst>
                <a:tab pos="486409" algn="l"/>
                <a:tab pos="1903730" algn="l"/>
              </a:tabLst>
            </a:pPr>
            <a:r>
              <a:rPr dirty="0" sz="2100" spc="-10">
                <a:latin typeface="Calibri"/>
                <a:cs typeface="Calibri"/>
              </a:rPr>
              <a:t>srcData[S</a:t>
            </a:r>
            <a:r>
              <a:rPr dirty="0" baseline="-31746" sz="2100" spc="-15">
                <a:latin typeface="Calibri"/>
                <a:cs typeface="Calibri"/>
              </a:rPr>
              <a:t>1</a:t>
            </a:r>
            <a:r>
              <a:rPr dirty="0" sz="2100" spc="-10">
                <a:latin typeface="Calibri"/>
                <a:cs typeface="Calibri"/>
              </a:rPr>
              <a:t>]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b="1">
                <a:latin typeface="Calibri"/>
                <a:cs typeface="Calibri"/>
              </a:rPr>
              <a:t>(nextRef</a:t>
            </a:r>
            <a:r>
              <a:rPr dirty="0" sz="2100" spc="175" b="1">
                <a:latin typeface="Calibri"/>
                <a:cs typeface="Calibri"/>
              </a:rPr>
              <a:t> </a:t>
            </a:r>
            <a:r>
              <a:rPr dirty="0" sz="2100" spc="355" b="1">
                <a:latin typeface="Calibri"/>
                <a:cs typeface="Calibri"/>
              </a:rPr>
              <a:t>@</a:t>
            </a:r>
            <a:r>
              <a:rPr dirty="0" sz="2100" spc="180" b="1">
                <a:latin typeface="Calibri"/>
                <a:cs typeface="Calibri"/>
              </a:rPr>
              <a:t> </a:t>
            </a:r>
            <a:r>
              <a:rPr dirty="0" sz="2100" spc="30" b="1">
                <a:latin typeface="Calibri"/>
                <a:cs typeface="Calibri"/>
              </a:rPr>
              <a:t>D</a:t>
            </a:r>
            <a:r>
              <a:rPr dirty="0" baseline="-31746" sz="2100" spc="44" b="1">
                <a:latin typeface="Calibri"/>
                <a:cs typeface="Calibri"/>
              </a:rPr>
              <a:t>4</a:t>
            </a:r>
            <a:r>
              <a:rPr dirty="0" sz="2100" spc="30" b="1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  <a:p>
            <a:pPr marL="486409" indent="-461009">
              <a:lnSpc>
                <a:spcPct val="100000"/>
              </a:lnSpc>
              <a:spcBef>
                <a:spcPts val="40"/>
              </a:spcBef>
              <a:buSzPct val="76190"/>
              <a:buFont typeface="Arial"/>
              <a:buChar char="●"/>
              <a:tabLst>
                <a:tab pos="486409" algn="l"/>
                <a:tab pos="1903730" algn="l"/>
              </a:tabLst>
            </a:pPr>
            <a:r>
              <a:rPr dirty="0" sz="2100" spc="-10">
                <a:latin typeface="Calibri"/>
                <a:cs typeface="Calibri"/>
              </a:rPr>
              <a:t>srcData[S</a:t>
            </a:r>
            <a:r>
              <a:rPr dirty="0" baseline="-31746" sz="2100" spc="-15">
                <a:latin typeface="Calibri"/>
                <a:cs typeface="Calibri"/>
              </a:rPr>
              <a:t>2</a:t>
            </a:r>
            <a:r>
              <a:rPr dirty="0" sz="2100" spc="-10">
                <a:latin typeface="Calibri"/>
                <a:cs typeface="Calibri"/>
              </a:rPr>
              <a:t>]</a:t>
            </a:r>
            <a:r>
              <a:rPr dirty="0" sz="2100">
                <a:latin typeface="Calibri"/>
                <a:cs typeface="Calibri"/>
              </a:rPr>
              <a:t>	</a:t>
            </a:r>
            <a:r>
              <a:rPr dirty="0" sz="2100" b="1">
                <a:latin typeface="Calibri"/>
                <a:cs typeface="Calibri"/>
              </a:rPr>
              <a:t>(nextRef</a:t>
            </a:r>
            <a:r>
              <a:rPr dirty="0" sz="2100" spc="175" b="1">
                <a:latin typeface="Calibri"/>
                <a:cs typeface="Calibri"/>
              </a:rPr>
              <a:t> </a:t>
            </a:r>
            <a:r>
              <a:rPr dirty="0" sz="2100" spc="355" b="1">
                <a:latin typeface="Calibri"/>
                <a:cs typeface="Calibri"/>
              </a:rPr>
              <a:t>@</a:t>
            </a:r>
            <a:r>
              <a:rPr dirty="0" sz="2100" spc="180" b="1">
                <a:latin typeface="Calibri"/>
                <a:cs typeface="Calibri"/>
              </a:rPr>
              <a:t> </a:t>
            </a:r>
            <a:r>
              <a:rPr dirty="0" sz="2100" spc="30" b="1">
                <a:latin typeface="Calibri"/>
                <a:cs typeface="Calibri"/>
              </a:rPr>
              <a:t>D</a:t>
            </a:r>
            <a:r>
              <a:rPr dirty="0" baseline="-31746" sz="2100" spc="44" b="1">
                <a:latin typeface="Calibri"/>
                <a:cs typeface="Calibri"/>
              </a:rPr>
              <a:t>1</a:t>
            </a:r>
            <a:r>
              <a:rPr dirty="0" sz="2100" spc="30" b="1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8080920" y="3082275"/>
            <a:ext cx="32861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2180" algn="l"/>
              </a:tabLst>
            </a:pPr>
            <a:r>
              <a:rPr dirty="0" sz="2400" spc="-10" b="1">
                <a:latin typeface="Calibri"/>
                <a:cs typeface="Calibri"/>
              </a:rPr>
              <a:t>CurrDs</a:t>
            </a: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spc="-140" b="1">
                <a:latin typeface="Calibri"/>
                <a:cs typeface="Calibri"/>
              </a:rPr>
              <a:t>Irregular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95" b="1">
                <a:latin typeface="Calibri"/>
                <a:cs typeface="Calibri"/>
              </a:rPr>
              <a:t>Data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175" b="1">
                <a:latin typeface="Calibri"/>
                <a:cs typeface="Calibri"/>
              </a:rPr>
              <a:t>Stream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371751" y="3448036"/>
            <a:ext cx="438784" cy="2764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latin typeface="Calibri"/>
                <a:cs typeface="Calibri"/>
              </a:rPr>
              <a:t>t</a:t>
            </a:r>
            <a:r>
              <a:rPr dirty="0" baseline="-17195" sz="3150" spc="-37">
                <a:latin typeface="Calibri"/>
                <a:cs typeface="Calibri"/>
              </a:rPr>
              <a:t>D</a:t>
            </a:r>
            <a:r>
              <a:rPr dirty="0" baseline="-57539" sz="2100" spc="-37">
                <a:latin typeface="Calibri"/>
                <a:cs typeface="Calibri"/>
              </a:rPr>
              <a:t>0</a:t>
            </a:r>
            <a:endParaRPr baseline="-57539" sz="2100">
              <a:latin typeface="Calibri"/>
              <a:cs typeface="Calibri"/>
            </a:endParaRPr>
          </a:p>
          <a:p>
            <a:pPr algn="just" marL="109855" marR="30480" indent="13335">
              <a:lnSpc>
                <a:spcPct val="179600"/>
              </a:lnSpc>
              <a:spcBef>
                <a:spcPts val="575"/>
              </a:spcBef>
            </a:pPr>
            <a:r>
              <a:rPr dirty="0" sz="2100" spc="45">
                <a:latin typeface="Calibri"/>
                <a:cs typeface="Calibri"/>
              </a:rPr>
              <a:t>D</a:t>
            </a:r>
            <a:r>
              <a:rPr dirty="0" baseline="-31746" sz="2100" spc="67">
                <a:latin typeface="Calibri"/>
                <a:cs typeface="Calibri"/>
              </a:rPr>
              <a:t>0 </a:t>
            </a:r>
            <a:r>
              <a:rPr dirty="0" sz="2100" spc="45" b="1">
                <a:latin typeface="Calibri"/>
                <a:cs typeface="Calibri"/>
              </a:rPr>
              <a:t>D</a:t>
            </a:r>
            <a:r>
              <a:rPr dirty="0" baseline="-31746" sz="2100" spc="67" b="1">
                <a:latin typeface="Calibri"/>
                <a:cs typeface="Calibri"/>
              </a:rPr>
              <a:t>0 </a:t>
            </a:r>
            <a:r>
              <a:rPr dirty="0" sz="2100" spc="45">
                <a:latin typeface="Calibri"/>
                <a:cs typeface="Calibri"/>
              </a:rPr>
              <a:t>D</a:t>
            </a:r>
            <a:r>
              <a:rPr dirty="0" baseline="-31746" sz="2100" spc="67">
                <a:latin typeface="Calibri"/>
                <a:cs typeface="Calibri"/>
              </a:rPr>
              <a:t>1 </a:t>
            </a:r>
            <a:r>
              <a:rPr dirty="0" sz="2100" spc="40">
                <a:latin typeface="Calibri"/>
                <a:cs typeface="Calibri"/>
              </a:rPr>
              <a:t>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011809" y="253702"/>
            <a:ext cx="10169525" cy="6762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250" spc="-270"/>
              <a:t>Using</a:t>
            </a:r>
            <a:r>
              <a:rPr dirty="0" sz="4250" spc="-170"/>
              <a:t> </a:t>
            </a:r>
            <a:r>
              <a:rPr dirty="0" sz="4250" spc="-300"/>
              <a:t>The</a:t>
            </a:r>
            <a:r>
              <a:rPr dirty="0" sz="4250" spc="-50"/>
              <a:t> </a:t>
            </a:r>
            <a:r>
              <a:rPr dirty="0" sz="4250" spc="-409"/>
              <a:t>Graph’s</a:t>
            </a:r>
            <a:r>
              <a:rPr dirty="0" sz="4250" spc="-160"/>
              <a:t> </a:t>
            </a:r>
            <a:r>
              <a:rPr dirty="0" sz="4250" spc="-355"/>
              <a:t>Transpose</a:t>
            </a:r>
            <a:r>
              <a:rPr dirty="0" sz="4250" spc="-50"/>
              <a:t> </a:t>
            </a:r>
            <a:r>
              <a:rPr dirty="0" sz="4250" spc="-305"/>
              <a:t>For</a:t>
            </a:r>
            <a:r>
              <a:rPr dirty="0" sz="4250" spc="-50"/>
              <a:t> </a:t>
            </a:r>
            <a:r>
              <a:rPr dirty="0" sz="4250" spc="-300"/>
              <a:t>Optimal</a:t>
            </a:r>
            <a:r>
              <a:rPr dirty="0" sz="4250" spc="-50"/>
              <a:t> </a:t>
            </a:r>
            <a:r>
              <a:rPr dirty="0" sz="4250" spc="-370"/>
              <a:t>Replacement</a:t>
            </a:r>
            <a:endParaRPr sz="4250"/>
          </a:p>
        </p:txBody>
      </p:sp>
      <p:sp>
        <p:nvSpPr>
          <p:cNvPr id="44" name="object 44" descr=""/>
          <p:cNvSpPr txBox="1"/>
          <p:nvPr/>
        </p:nvSpPr>
        <p:spPr>
          <a:xfrm>
            <a:off x="7009542" y="1118631"/>
            <a:ext cx="340741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65" b="1">
                <a:latin typeface="Calibri"/>
                <a:cs typeface="Calibri"/>
              </a:rPr>
              <a:t>Pull</a:t>
            </a:r>
            <a:r>
              <a:rPr dirty="0" sz="2100" spc="20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Execution</a:t>
            </a:r>
            <a:r>
              <a:rPr dirty="0" sz="2100" spc="204" b="1">
                <a:latin typeface="Calibri"/>
                <a:cs typeface="Calibri"/>
              </a:rPr>
              <a:t> </a:t>
            </a:r>
            <a:r>
              <a:rPr dirty="0" sz="2100" spc="60" b="1">
                <a:latin typeface="Calibri"/>
                <a:cs typeface="Calibri"/>
              </a:rPr>
              <a:t>(</a:t>
            </a:r>
            <a:r>
              <a:rPr dirty="0" sz="2100" spc="60" b="1" i="1">
                <a:latin typeface="Calibri"/>
                <a:cs typeface="Calibri"/>
              </a:rPr>
              <a:t>CSC</a:t>
            </a:r>
            <a:r>
              <a:rPr dirty="0" sz="2100" spc="15" b="1" i="1">
                <a:latin typeface="Calibri"/>
                <a:cs typeface="Calibri"/>
              </a:rPr>
              <a:t> </a:t>
            </a:r>
            <a:r>
              <a:rPr dirty="0" sz="2100" spc="-10" b="1" i="1">
                <a:latin typeface="Calibri"/>
                <a:cs typeface="Calibri"/>
              </a:rPr>
              <a:t>Traversal</a:t>
            </a:r>
            <a:r>
              <a:rPr dirty="0" sz="2100" spc="-10" b="1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684651" y="6253945"/>
            <a:ext cx="2425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Trebuchet MS"/>
                <a:cs typeface="Trebuchet MS"/>
              </a:rPr>
              <a:t>19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86317" y="1184817"/>
            <a:ext cx="9867265" cy="5198745"/>
            <a:chOff x="486317" y="1184817"/>
            <a:chExt cx="9867265" cy="51987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05" y="1482045"/>
              <a:ext cx="9398025" cy="484029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95842" y="1194342"/>
              <a:ext cx="9848215" cy="5179695"/>
            </a:xfrm>
            <a:custGeom>
              <a:avLst/>
              <a:gdLst/>
              <a:ahLst/>
              <a:cxnLst/>
              <a:rect l="l" t="t" r="r" b="b"/>
              <a:pathLst>
                <a:path w="9848215" h="5179695">
                  <a:moveTo>
                    <a:pt x="0" y="0"/>
                  </a:moveTo>
                  <a:lnTo>
                    <a:pt x="9848050" y="0"/>
                  </a:lnTo>
                  <a:lnTo>
                    <a:pt x="9848050" y="5179249"/>
                  </a:lnTo>
                  <a:lnTo>
                    <a:pt x="0" y="51792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598467" y="2021133"/>
              <a:ext cx="8328025" cy="12065"/>
            </a:xfrm>
            <a:custGeom>
              <a:avLst/>
              <a:gdLst/>
              <a:ahLst/>
              <a:cxnLst/>
              <a:rect l="l" t="t" r="r" b="b"/>
              <a:pathLst>
                <a:path w="8328025" h="12064">
                  <a:moveTo>
                    <a:pt x="0" y="0"/>
                  </a:moveTo>
                  <a:lnTo>
                    <a:pt x="8327600" y="11599"/>
                  </a:lnTo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983399" y="2142466"/>
              <a:ext cx="362585" cy="1286510"/>
            </a:xfrm>
            <a:custGeom>
              <a:avLst/>
              <a:gdLst/>
              <a:ahLst/>
              <a:cxnLst/>
              <a:rect l="l" t="t" r="r" b="b"/>
              <a:pathLst>
                <a:path w="362584" h="1286510">
                  <a:moveTo>
                    <a:pt x="181199" y="1286399"/>
                  </a:moveTo>
                  <a:lnTo>
                    <a:pt x="0" y="1105199"/>
                  </a:lnTo>
                  <a:lnTo>
                    <a:pt x="90599" y="1105199"/>
                  </a:lnTo>
                  <a:lnTo>
                    <a:pt x="90599" y="0"/>
                  </a:lnTo>
                  <a:lnTo>
                    <a:pt x="271799" y="0"/>
                  </a:lnTo>
                  <a:lnTo>
                    <a:pt x="271799" y="1105199"/>
                  </a:lnTo>
                  <a:lnTo>
                    <a:pt x="362399" y="1105199"/>
                  </a:lnTo>
                  <a:lnTo>
                    <a:pt x="181199" y="12863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983399" y="2142466"/>
              <a:ext cx="362585" cy="1286510"/>
            </a:xfrm>
            <a:custGeom>
              <a:avLst/>
              <a:gdLst/>
              <a:ahLst/>
              <a:cxnLst/>
              <a:rect l="l" t="t" r="r" b="b"/>
              <a:pathLst>
                <a:path w="362584" h="1286510">
                  <a:moveTo>
                    <a:pt x="0" y="1105199"/>
                  </a:moveTo>
                  <a:lnTo>
                    <a:pt x="90599" y="1105199"/>
                  </a:lnTo>
                  <a:lnTo>
                    <a:pt x="90599" y="0"/>
                  </a:lnTo>
                  <a:lnTo>
                    <a:pt x="271799" y="0"/>
                  </a:lnTo>
                  <a:lnTo>
                    <a:pt x="271799" y="1105199"/>
                  </a:lnTo>
                  <a:lnTo>
                    <a:pt x="362399" y="1105199"/>
                  </a:lnTo>
                  <a:lnTo>
                    <a:pt x="181199" y="1286399"/>
                  </a:lnTo>
                  <a:lnTo>
                    <a:pt x="0" y="1105199"/>
                  </a:lnTo>
                  <a:close/>
                </a:path>
              </a:pathLst>
            </a:custGeom>
            <a:ln w="2857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48861" y="253702"/>
            <a:ext cx="9496425" cy="6762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250" spc="-325"/>
              <a:t>Transpose-</a:t>
            </a:r>
            <a:r>
              <a:rPr dirty="0" sz="4250" spc="-330"/>
              <a:t>based</a:t>
            </a:r>
            <a:r>
              <a:rPr dirty="0" sz="4250" spc="-55"/>
              <a:t> </a:t>
            </a:r>
            <a:r>
              <a:rPr dirty="0" sz="4250" spc="-325"/>
              <a:t>OPT</a:t>
            </a:r>
            <a:r>
              <a:rPr dirty="0" sz="4250" spc="-180"/>
              <a:t> </a:t>
            </a:r>
            <a:r>
              <a:rPr dirty="0" sz="4250" spc="-360"/>
              <a:t>(T-</a:t>
            </a:r>
            <a:r>
              <a:rPr dirty="0" sz="4250" spc="-275"/>
              <a:t>OPT)</a:t>
            </a:r>
            <a:r>
              <a:rPr dirty="0" sz="4250" spc="-45"/>
              <a:t> </a:t>
            </a:r>
            <a:r>
              <a:rPr dirty="0" sz="4250" spc="-320"/>
              <a:t>Provides</a:t>
            </a:r>
            <a:r>
              <a:rPr dirty="0" sz="4250" spc="-40"/>
              <a:t> </a:t>
            </a:r>
            <a:r>
              <a:rPr dirty="0" sz="4250" spc="-260"/>
              <a:t>Large</a:t>
            </a:r>
            <a:r>
              <a:rPr dirty="0" sz="4250" spc="-45"/>
              <a:t> </a:t>
            </a:r>
            <a:r>
              <a:rPr dirty="0" sz="4250" spc="-340"/>
              <a:t>Gains</a:t>
            </a:r>
            <a:endParaRPr sz="4250"/>
          </a:p>
        </p:txBody>
      </p:sp>
      <p:sp>
        <p:nvSpPr>
          <p:cNvPr id="10" name="object 10" descr=""/>
          <p:cNvSpPr txBox="1"/>
          <p:nvPr/>
        </p:nvSpPr>
        <p:spPr>
          <a:xfrm>
            <a:off x="9393300" y="2436934"/>
            <a:ext cx="827405" cy="574675"/>
          </a:xfrm>
          <a:prstGeom prst="rect">
            <a:avLst/>
          </a:prstGeom>
          <a:ln w="19049">
            <a:solidFill>
              <a:srgbClr val="000000"/>
            </a:solidFill>
          </a:ln>
        </p:spPr>
        <p:txBody>
          <a:bodyPr wrap="square" lIns="0" tIns="107314" rIns="0" bIns="0" rtlCol="0" vert="horz">
            <a:spAutoFit/>
          </a:bodyPr>
          <a:lstStyle/>
          <a:p>
            <a:pPr marL="144780">
              <a:lnSpc>
                <a:spcPct val="100000"/>
              </a:lnSpc>
              <a:spcBef>
                <a:spcPts val="844"/>
              </a:spcBef>
            </a:pPr>
            <a:r>
              <a:rPr dirty="0" sz="2100" spc="70" b="1">
                <a:latin typeface="Calibri"/>
                <a:cs typeface="Calibri"/>
              </a:rPr>
              <a:t>1.7X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8837" y="3700521"/>
            <a:ext cx="731599" cy="7315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631778"/>
            <a:ext cx="542099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Recap:</a:t>
            </a:r>
            <a:r>
              <a:rPr dirty="0" sz="4400" spc="-135"/>
              <a:t> </a:t>
            </a:r>
            <a:r>
              <a:rPr dirty="0" sz="4400"/>
              <a:t>Sparse</a:t>
            </a:r>
            <a:r>
              <a:rPr dirty="0" sz="4400" spc="-120"/>
              <a:t> </a:t>
            </a:r>
            <a:r>
              <a:rPr dirty="0" sz="4400" spc="-10"/>
              <a:t>Problems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964547" y="1718335"/>
            <a:ext cx="9598660" cy="207010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87325" indent="-17462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187325" algn="l"/>
                <a:tab pos="4164329" algn="l"/>
              </a:tabLst>
            </a:pPr>
            <a:r>
              <a:rPr dirty="0" sz="2800">
                <a:latin typeface="Calibri"/>
                <a:cs typeface="Calibri"/>
              </a:rPr>
              <a:t>What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sparse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problem?</a:t>
            </a:r>
            <a:r>
              <a:rPr dirty="0" sz="2800">
                <a:latin typeface="Calibri"/>
                <a:cs typeface="Calibri"/>
              </a:rPr>
              <a:t>	Why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they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called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“sparse”?</a:t>
            </a:r>
            <a:endParaRPr sz="2800">
              <a:latin typeface="Calibri"/>
              <a:cs typeface="Calibri"/>
            </a:endParaRPr>
          </a:p>
          <a:p>
            <a:pPr marL="187325" indent="-17462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87325" algn="l"/>
              </a:tabLst>
            </a:pPr>
            <a:r>
              <a:rPr dirty="0" sz="2800">
                <a:latin typeface="Calibri"/>
                <a:cs typeface="Calibri"/>
              </a:rPr>
              <a:t>What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makes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sparse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problems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hard?</a:t>
            </a:r>
            <a:endParaRPr sz="2800">
              <a:latin typeface="Calibri"/>
              <a:cs typeface="Calibri"/>
            </a:endParaRPr>
          </a:p>
          <a:p>
            <a:pPr marL="187325" indent="-17462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87325" algn="l"/>
              </a:tabLst>
            </a:pPr>
            <a:r>
              <a:rPr dirty="0" sz="2800">
                <a:latin typeface="Calibri"/>
                <a:cs typeface="Calibri"/>
              </a:rPr>
              <a:t>Roofline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performance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modeling</a:t>
            </a:r>
            <a:endParaRPr sz="2800">
              <a:latin typeface="Calibri"/>
              <a:cs typeface="Calibri"/>
            </a:endParaRPr>
          </a:p>
          <a:p>
            <a:pPr marL="187325" indent="-17462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87325" algn="l"/>
              </a:tabLst>
            </a:pPr>
            <a:r>
              <a:rPr dirty="0" sz="2800">
                <a:latin typeface="Calibri"/>
                <a:cs typeface="Calibri"/>
              </a:rPr>
              <a:t>Hardware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software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strategies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optimizing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sparse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problems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684651" y="6355545"/>
            <a:ext cx="2425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Trebuchet MS"/>
                <a:cs typeface="Trebuchet MS"/>
              </a:rPr>
              <a:t>20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5963" y="1726523"/>
            <a:ext cx="683703" cy="201362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656918" y="3054681"/>
            <a:ext cx="62230" cy="280670"/>
            <a:chOff x="656918" y="3054681"/>
            <a:chExt cx="62230" cy="280670"/>
          </a:xfrm>
        </p:grpSpPr>
        <p:sp>
          <p:nvSpPr>
            <p:cNvPr id="5" name="object 5" descr=""/>
            <p:cNvSpPr/>
            <p:nvPr/>
          </p:nvSpPr>
          <p:spPr>
            <a:xfrm>
              <a:off x="687866" y="3054681"/>
              <a:ext cx="0" cy="233679"/>
            </a:xfrm>
            <a:custGeom>
              <a:avLst/>
              <a:gdLst/>
              <a:ahLst/>
              <a:cxnLst/>
              <a:rect l="l" t="t" r="r" b="b"/>
              <a:pathLst>
                <a:path w="0" h="233679">
                  <a:moveTo>
                    <a:pt x="0" y="0"/>
                  </a:moveTo>
                  <a:lnTo>
                    <a:pt x="0" y="233213"/>
                  </a:lnTo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66443" y="3266472"/>
              <a:ext cx="43180" cy="59055"/>
            </a:xfrm>
            <a:custGeom>
              <a:avLst/>
              <a:gdLst/>
              <a:ahLst/>
              <a:cxnLst/>
              <a:rect l="l" t="t" r="r" b="b"/>
              <a:pathLst>
                <a:path w="43179" h="59054">
                  <a:moveTo>
                    <a:pt x="21423" y="58859"/>
                  </a:moveTo>
                  <a:lnTo>
                    <a:pt x="0" y="0"/>
                  </a:lnTo>
                  <a:lnTo>
                    <a:pt x="21423" y="21423"/>
                  </a:lnTo>
                  <a:lnTo>
                    <a:pt x="42846" y="0"/>
                  </a:lnTo>
                  <a:lnTo>
                    <a:pt x="21423" y="58859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66443" y="3266472"/>
              <a:ext cx="43180" cy="59055"/>
            </a:xfrm>
            <a:custGeom>
              <a:avLst/>
              <a:gdLst/>
              <a:ahLst/>
              <a:cxnLst/>
              <a:rect l="l" t="t" r="r" b="b"/>
              <a:pathLst>
                <a:path w="43179" h="59054">
                  <a:moveTo>
                    <a:pt x="21423" y="21423"/>
                  </a:moveTo>
                  <a:lnTo>
                    <a:pt x="0" y="0"/>
                  </a:lnTo>
                  <a:lnTo>
                    <a:pt x="21423" y="58859"/>
                  </a:lnTo>
                  <a:lnTo>
                    <a:pt x="42846" y="0"/>
                  </a:lnTo>
                  <a:lnTo>
                    <a:pt x="21423" y="21423"/>
                  </a:lnTo>
                  <a:close/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2647627" y="1232285"/>
            <a:ext cx="393700" cy="75565"/>
            <a:chOff x="2647627" y="1232285"/>
            <a:chExt cx="393700" cy="75565"/>
          </a:xfrm>
        </p:grpSpPr>
        <p:sp>
          <p:nvSpPr>
            <p:cNvPr id="9" name="object 9" descr=""/>
            <p:cNvSpPr/>
            <p:nvPr/>
          </p:nvSpPr>
          <p:spPr>
            <a:xfrm>
              <a:off x="2657152" y="1260771"/>
              <a:ext cx="337820" cy="37465"/>
            </a:xfrm>
            <a:custGeom>
              <a:avLst/>
              <a:gdLst/>
              <a:ahLst/>
              <a:cxnLst/>
              <a:rect l="l" t="t" r="r" b="b"/>
              <a:pathLst>
                <a:path w="337819" h="37465">
                  <a:moveTo>
                    <a:pt x="0" y="36985"/>
                  </a:moveTo>
                  <a:lnTo>
                    <a:pt x="337402" y="0"/>
                  </a:lnTo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970925" y="1241810"/>
              <a:ext cx="60960" cy="43180"/>
            </a:xfrm>
            <a:custGeom>
              <a:avLst/>
              <a:gdLst/>
              <a:ahLst/>
              <a:cxnLst/>
              <a:rect l="l" t="t" r="r" b="b"/>
              <a:pathLst>
                <a:path w="60960" h="43180">
                  <a:moveTo>
                    <a:pt x="4668" y="42591"/>
                  </a:moveTo>
                  <a:lnTo>
                    <a:pt x="23630" y="18961"/>
                  </a:lnTo>
                  <a:lnTo>
                    <a:pt x="0" y="0"/>
                  </a:lnTo>
                  <a:lnTo>
                    <a:pt x="60843" y="14881"/>
                  </a:lnTo>
                  <a:lnTo>
                    <a:pt x="4668" y="42591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970925" y="1241810"/>
              <a:ext cx="60960" cy="43180"/>
            </a:xfrm>
            <a:custGeom>
              <a:avLst/>
              <a:gdLst/>
              <a:ahLst/>
              <a:cxnLst/>
              <a:rect l="l" t="t" r="r" b="b"/>
              <a:pathLst>
                <a:path w="60960" h="43180">
                  <a:moveTo>
                    <a:pt x="23630" y="18961"/>
                  </a:moveTo>
                  <a:lnTo>
                    <a:pt x="4668" y="42591"/>
                  </a:lnTo>
                  <a:lnTo>
                    <a:pt x="60843" y="14881"/>
                  </a:lnTo>
                  <a:lnTo>
                    <a:pt x="0" y="0"/>
                  </a:lnTo>
                  <a:lnTo>
                    <a:pt x="23630" y="18961"/>
                  </a:lnTo>
                  <a:close/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1043480" y="1577846"/>
            <a:ext cx="2245995" cy="2251075"/>
            <a:chOff x="1043480" y="1577846"/>
            <a:chExt cx="2245995" cy="2251075"/>
          </a:xfrm>
        </p:grpSpPr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480" y="1577846"/>
              <a:ext cx="2245877" cy="2250668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370967" y="2631017"/>
              <a:ext cx="1910080" cy="381000"/>
            </a:xfrm>
            <a:custGeom>
              <a:avLst/>
              <a:gdLst/>
              <a:ahLst/>
              <a:cxnLst/>
              <a:rect l="l" t="t" r="r" b="b"/>
              <a:pathLst>
                <a:path w="1910079" h="381000">
                  <a:moveTo>
                    <a:pt x="1909999" y="380399"/>
                  </a:moveTo>
                  <a:lnTo>
                    <a:pt x="0" y="380399"/>
                  </a:lnTo>
                  <a:lnTo>
                    <a:pt x="0" y="0"/>
                  </a:lnTo>
                  <a:lnTo>
                    <a:pt x="1909999" y="0"/>
                  </a:lnTo>
                  <a:lnTo>
                    <a:pt x="1909999" y="380399"/>
                  </a:lnTo>
                  <a:close/>
                </a:path>
              </a:pathLst>
            </a:custGeom>
            <a:solidFill>
              <a:srgbClr val="CC0000">
                <a:alpha val="2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370967" y="2631017"/>
              <a:ext cx="1910080" cy="381000"/>
            </a:xfrm>
            <a:custGeom>
              <a:avLst/>
              <a:gdLst/>
              <a:ahLst/>
              <a:cxnLst/>
              <a:rect l="l" t="t" r="r" b="b"/>
              <a:pathLst>
                <a:path w="1910079" h="381000">
                  <a:moveTo>
                    <a:pt x="0" y="0"/>
                  </a:moveTo>
                  <a:lnTo>
                    <a:pt x="1909999" y="0"/>
                  </a:lnTo>
                  <a:lnTo>
                    <a:pt x="1909999" y="380399"/>
                  </a:lnTo>
                  <a:lnTo>
                    <a:pt x="0" y="380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5546" y="4681201"/>
            <a:ext cx="3112940" cy="1091992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891981" y="4668625"/>
            <a:ext cx="4051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Calibri"/>
                <a:cs typeface="Calibri"/>
              </a:rPr>
              <a:t>OA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89847" y="5400809"/>
            <a:ext cx="4089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Calibri"/>
                <a:cs typeface="Calibri"/>
              </a:rPr>
              <a:t>NA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057117" y="6052631"/>
            <a:ext cx="1291590" cy="675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2100" spc="70" b="1">
                <a:latin typeface="Calibri"/>
                <a:cs typeface="Calibri"/>
              </a:rPr>
              <a:t>CSR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2100" spc="-10" b="1" i="1">
                <a:latin typeface="Calibri"/>
                <a:cs typeface="Calibri"/>
              </a:rPr>
              <a:t>(Transpose)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290267" y="4547534"/>
            <a:ext cx="3574415" cy="1383030"/>
            <a:chOff x="1290267" y="4547534"/>
            <a:chExt cx="3574415" cy="1383030"/>
          </a:xfrm>
        </p:grpSpPr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0267" y="4547534"/>
              <a:ext cx="3573966" cy="1382632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2336667" y="5367200"/>
              <a:ext cx="1130935" cy="525145"/>
            </a:xfrm>
            <a:custGeom>
              <a:avLst/>
              <a:gdLst/>
              <a:ahLst/>
              <a:cxnLst/>
              <a:rect l="l" t="t" r="r" b="b"/>
              <a:pathLst>
                <a:path w="1130935" h="525145">
                  <a:moveTo>
                    <a:pt x="1042931" y="524799"/>
                  </a:moveTo>
                  <a:lnTo>
                    <a:pt x="87468" y="524799"/>
                  </a:lnTo>
                  <a:lnTo>
                    <a:pt x="53421" y="517926"/>
                  </a:lnTo>
                  <a:lnTo>
                    <a:pt x="25618" y="499181"/>
                  </a:lnTo>
                  <a:lnTo>
                    <a:pt x="6873" y="471378"/>
                  </a:lnTo>
                  <a:lnTo>
                    <a:pt x="0" y="437331"/>
                  </a:lnTo>
                  <a:lnTo>
                    <a:pt x="0" y="87468"/>
                  </a:lnTo>
                  <a:lnTo>
                    <a:pt x="6873" y="53421"/>
                  </a:lnTo>
                  <a:lnTo>
                    <a:pt x="25618" y="25618"/>
                  </a:lnTo>
                  <a:lnTo>
                    <a:pt x="53421" y="6873"/>
                  </a:lnTo>
                  <a:lnTo>
                    <a:pt x="87468" y="0"/>
                  </a:lnTo>
                  <a:lnTo>
                    <a:pt x="1042931" y="0"/>
                  </a:lnTo>
                  <a:lnTo>
                    <a:pt x="1091459" y="14695"/>
                  </a:lnTo>
                  <a:lnTo>
                    <a:pt x="1123741" y="53995"/>
                  </a:lnTo>
                  <a:lnTo>
                    <a:pt x="1130400" y="87468"/>
                  </a:lnTo>
                  <a:lnTo>
                    <a:pt x="1130400" y="437331"/>
                  </a:lnTo>
                  <a:lnTo>
                    <a:pt x="1123526" y="471378"/>
                  </a:lnTo>
                  <a:lnTo>
                    <a:pt x="1104781" y="499181"/>
                  </a:lnTo>
                  <a:lnTo>
                    <a:pt x="1076978" y="517926"/>
                  </a:lnTo>
                  <a:lnTo>
                    <a:pt x="1042931" y="524799"/>
                  </a:lnTo>
                  <a:close/>
                </a:path>
              </a:pathLst>
            </a:custGeom>
            <a:solidFill>
              <a:srgbClr val="FF9900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336667" y="5367200"/>
              <a:ext cx="1130935" cy="525145"/>
            </a:xfrm>
            <a:custGeom>
              <a:avLst/>
              <a:gdLst/>
              <a:ahLst/>
              <a:cxnLst/>
              <a:rect l="l" t="t" r="r" b="b"/>
              <a:pathLst>
                <a:path w="1130935" h="525145">
                  <a:moveTo>
                    <a:pt x="0" y="87468"/>
                  </a:moveTo>
                  <a:lnTo>
                    <a:pt x="6873" y="53421"/>
                  </a:lnTo>
                  <a:lnTo>
                    <a:pt x="25618" y="25618"/>
                  </a:lnTo>
                  <a:lnTo>
                    <a:pt x="53421" y="6873"/>
                  </a:lnTo>
                  <a:lnTo>
                    <a:pt x="87468" y="0"/>
                  </a:lnTo>
                  <a:lnTo>
                    <a:pt x="1042931" y="0"/>
                  </a:lnTo>
                  <a:lnTo>
                    <a:pt x="1091459" y="14695"/>
                  </a:lnTo>
                  <a:lnTo>
                    <a:pt x="1123741" y="53995"/>
                  </a:lnTo>
                  <a:lnTo>
                    <a:pt x="1130400" y="87468"/>
                  </a:lnTo>
                  <a:lnTo>
                    <a:pt x="1130400" y="437331"/>
                  </a:lnTo>
                  <a:lnTo>
                    <a:pt x="1123526" y="471378"/>
                  </a:lnTo>
                  <a:lnTo>
                    <a:pt x="1104781" y="499181"/>
                  </a:lnTo>
                  <a:lnTo>
                    <a:pt x="1076978" y="517926"/>
                  </a:lnTo>
                  <a:lnTo>
                    <a:pt x="1042931" y="524799"/>
                  </a:lnTo>
                  <a:lnTo>
                    <a:pt x="87468" y="524799"/>
                  </a:lnTo>
                  <a:lnTo>
                    <a:pt x="53421" y="517926"/>
                  </a:lnTo>
                  <a:lnTo>
                    <a:pt x="25618" y="499181"/>
                  </a:lnTo>
                  <a:lnTo>
                    <a:pt x="6873" y="471378"/>
                  </a:lnTo>
                  <a:lnTo>
                    <a:pt x="0" y="437331"/>
                  </a:lnTo>
                  <a:lnTo>
                    <a:pt x="0" y="87468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5787812" y="2424863"/>
            <a:ext cx="904875" cy="562610"/>
            <a:chOff x="5787812" y="2424863"/>
            <a:chExt cx="904875" cy="562610"/>
          </a:xfrm>
        </p:grpSpPr>
        <p:sp>
          <p:nvSpPr>
            <p:cNvPr id="25" name="object 25" descr=""/>
            <p:cNvSpPr/>
            <p:nvPr/>
          </p:nvSpPr>
          <p:spPr>
            <a:xfrm>
              <a:off x="5802100" y="2439150"/>
              <a:ext cx="876300" cy="534035"/>
            </a:xfrm>
            <a:custGeom>
              <a:avLst/>
              <a:gdLst/>
              <a:ahLst/>
              <a:cxnLst/>
              <a:rect l="l" t="t" r="r" b="b"/>
              <a:pathLst>
                <a:path w="876300" h="534035">
                  <a:moveTo>
                    <a:pt x="609199" y="533599"/>
                  </a:moveTo>
                  <a:lnTo>
                    <a:pt x="609199" y="400199"/>
                  </a:lnTo>
                  <a:lnTo>
                    <a:pt x="0" y="400199"/>
                  </a:lnTo>
                  <a:lnTo>
                    <a:pt x="0" y="133399"/>
                  </a:lnTo>
                  <a:lnTo>
                    <a:pt x="609199" y="133399"/>
                  </a:lnTo>
                  <a:lnTo>
                    <a:pt x="609199" y="0"/>
                  </a:lnTo>
                  <a:lnTo>
                    <a:pt x="875999" y="266799"/>
                  </a:lnTo>
                  <a:lnTo>
                    <a:pt x="609199" y="5335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802100" y="2439150"/>
              <a:ext cx="876300" cy="534035"/>
            </a:xfrm>
            <a:custGeom>
              <a:avLst/>
              <a:gdLst/>
              <a:ahLst/>
              <a:cxnLst/>
              <a:rect l="l" t="t" r="r" b="b"/>
              <a:pathLst>
                <a:path w="876300" h="534035">
                  <a:moveTo>
                    <a:pt x="0" y="133399"/>
                  </a:moveTo>
                  <a:lnTo>
                    <a:pt x="609199" y="133399"/>
                  </a:lnTo>
                  <a:lnTo>
                    <a:pt x="609199" y="0"/>
                  </a:lnTo>
                  <a:lnTo>
                    <a:pt x="875999" y="266799"/>
                  </a:lnTo>
                  <a:lnTo>
                    <a:pt x="609199" y="533599"/>
                  </a:lnTo>
                  <a:lnTo>
                    <a:pt x="609199" y="400199"/>
                  </a:lnTo>
                  <a:lnTo>
                    <a:pt x="0" y="400199"/>
                  </a:lnTo>
                  <a:lnTo>
                    <a:pt x="0" y="133399"/>
                  </a:lnTo>
                  <a:close/>
                </a:path>
              </a:pathLst>
            </a:custGeom>
            <a:ln w="2857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513927" y="884270"/>
            <a:ext cx="6763384" cy="2035810"/>
          </a:xfrm>
          <a:prstGeom prst="rect">
            <a:avLst/>
          </a:prstGeom>
        </p:spPr>
        <p:txBody>
          <a:bodyPr wrap="square" lIns="0" tIns="207645" rIns="0" bIns="0" rtlCol="0" vert="horz">
            <a:spAutoFit/>
          </a:bodyPr>
          <a:lstStyle/>
          <a:p>
            <a:pPr marL="1638300">
              <a:lnSpc>
                <a:spcPct val="100000"/>
              </a:lnSpc>
              <a:spcBef>
                <a:spcPts val="1635"/>
              </a:spcBef>
            </a:pPr>
            <a:r>
              <a:rPr dirty="0" sz="2400" spc="-25">
                <a:latin typeface="Calibri"/>
                <a:cs typeface="Calibri"/>
              </a:rPr>
              <a:t>Dst</a:t>
            </a:r>
            <a:endParaRPr sz="2400">
              <a:latin typeface="Calibri"/>
              <a:cs typeface="Calibri"/>
            </a:endParaRPr>
          </a:p>
          <a:p>
            <a:pPr algn="r" marL="4601210" marR="5080" indent="52705">
              <a:lnSpc>
                <a:spcPct val="101600"/>
              </a:lnSpc>
              <a:spcBef>
                <a:spcPts val="1360"/>
              </a:spcBef>
            </a:pPr>
            <a:r>
              <a:rPr dirty="0" sz="2100" spc="-125" b="1">
                <a:latin typeface="Calibri"/>
                <a:cs typeface="Calibri"/>
              </a:rPr>
              <a:t>Divide</a:t>
            </a:r>
            <a:r>
              <a:rPr dirty="0" sz="2100" spc="5" b="1">
                <a:latin typeface="Calibri"/>
                <a:cs typeface="Calibri"/>
              </a:rPr>
              <a:t> </a:t>
            </a:r>
            <a:r>
              <a:rPr dirty="0" sz="2100" spc="-145" b="1">
                <a:latin typeface="Calibri"/>
                <a:cs typeface="Calibri"/>
              </a:rPr>
              <a:t>execution</a:t>
            </a:r>
            <a:r>
              <a:rPr dirty="0" sz="2100" spc="5" b="1">
                <a:latin typeface="Calibri"/>
                <a:cs typeface="Calibri"/>
              </a:rPr>
              <a:t> </a:t>
            </a:r>
            <a:r>
              <a:rPr dirty="0" sz="2100" spc="-20" b="1">
                <a:latin typeface="Calibri"/>
                <a:cs typeface="Calibri"/>
              </a:rPr>
              <a:t>into </a:t>
            </a:r>
            <a:r>
              <a:rPr dirty="0" sz="2100" spc="-135" b="1">
                <a:latin typeface="Calibri"/>
                <a:cs typeface="Calibri"/>
              </a:rPr>
              <a:t>coarse-</a:t>
            </a:r>
            <a:r>
              <a:rPr dirty="0" sz="2100" spc="-130" b="1">
                <a:latin typeface="Calibri"/>
                <a:cs typeface="Calibri"/>
              </a:rPr>
              <a:t>grained</a:t>
            </a:r>
            <a:r>
              <a:rPr dirty="0" sz="2100" spc="75" b="1">
                <a:latin typeface="Calibri"/>
                <a:cs typeface="Calibri"/>
              </a:rPr>
              <a:t> </a:t>
            </a:r>
            <a:r>
              <a:rPr dirty="0" sz="2100" spc="-160" b="1">
                <a:latin typeface="Calibri"/>
                <a:cs typeface="Calibri"/>
              </a:rPr>
              <a:t>epochs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dirty="0" sz="2400" spc="-25">
                <a:latin typeface="Calibri"/>
                <a:cs typeface="Calibri"/>
              </a:rPr>
              <a:t>Src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8188647" y="1251000"/>
            <a:ext cx="2500630" cy="2468880"/>
            <a:chOff x="8188647" y="1251000"/>
            <a:chExt cx="2500630" cy="2468880"/>
          </a:xfrm>
        </p:grpSpPr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8647" y="1251000"/>
              <a:ext cx="2500253" cy="2468622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8529767" y="2589100"/>
              <a:ext cx="1805305" cy="358775"/>
            </a:xfrm>
            <a:custGeom>
              <a:avLst/>
              <a:gdLst/>
              <a:ahLst/>
              <a:cxnLst/>
              <a:rect l="l" t="t" r="r" b="b"/>
              <a:pathLst>
                <a:path w="1805304" h="358775">
                  <a:moveTo>
                    <a:pt x="1804799" y="358399"/>
                  </a:moveTo>
                  <a:lnTo>
                    <a:pt x="0" y="358399"/>
                  </a:lnTo>
                  <a:lnTo>
                    <a:pt x="0" y="0"/>
                  </a:lnTo>
                  <a:lnTo>
                    <a:pt x="1804799" y="0"/>
                  </a:lnTo>
                  <a:lnTo>
                    <a:pt x="1804799" y="358399"/>
                  </a:lnTo>
                  <a:close/>
                </a:path>
              </a:pathLst>
            </a:custGeom>
            <a:solidFill>
              <a:srgbClr val="CC0000">
                <a:alpha val="2784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529767" y="2589100"/>
              <a:ext cx="1805305" cy="358775"/>
            </a:xfrm>
            <a:custGeom>
              <a:avLst/>
              <a:gdLst/>
              <a:ahLst/>
              <a:cxnLst/>
              <a:rect l="l" t="t" r="r" b="b"/>
              <a:pathLst>
                <a:path w="1805304" h="358775">
                  <a:moveTo>
                    <a:pt x="0" y="0"/>
                  </a:moveTo>
                  <a:lnTo>
                    <a:pt x="1804799" y="0"/>
                  </a:lnTo>
                  <a:lnTo>
                    <a:pt x="1804799" y="358399"/>
                  </a:lnTo>
                  <a:lnTo>
                    <a:pt x="0" y="3583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29767" y="2275500"/>
              <a:ext cx="330066" cy="313600"/>
            </a:xfrm>
            <a:prstGeom prst="rect">
              <a:avLst/>
            </a:prstGeom>
          </p:spPr>
        </p:pic>
      </p:grpSp>
      <p:pic>
        <p:nvPicPr>
          <p:cNvPr id="33" name="object 3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1145" y="1654939"/>
            <a:ext cx="683703" cy="2013620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86300" y="3917432"/>
            <a:ext cx="1437137" cy="2083236"/>
          </a:xfrm>
          <a:prstGeom prst="rect">
            <a:avLst/>
          </a:prstGeom>
        </p:spPr>
      </p:pic>
      <p:grpSp>
        <p:nvGrpSpPr>
          <p:cNvPr id="35" name="object 35" descr=""/>
          <p:cNvGrpSpPr/>
          <p:nvPr/>
        </p:nvGrpSpPr>
        <p:grpSpPr>
          <a:xfrm>
            <a:off x="5787812" y="4957745"/>
            <a:ext cx="904875" cy="562610"/>
            <a:chOff x="5787812" y="4957745"/>
            <a:chExt cx="904875" cy="562610"/>
          </a:xfrm>
        </p:grpSpPr>
        <p:sp>
          <p:nvSpPr>
            <p:cNvPr id="36" name="object 36" descr=""/>
            <p:cNvSpPr/>
            <p:nvPr/>
          </p:nvSpPr>
          <p:spPr>
            <a:xfrm>
              <a:off x="5802100" y="4972032"/>
              <a:ext cx="876300" cy="534035"/>
            </a:xfrm>
            <a:custGeom>
              <a:avLst/>
              <a:gdLst/>
              <a:ahLst/>
              <a:cxnLst/>
              <a:rect l="l" t="t" r="r" b="b"/>
              <a:pathLst>
                <a:path w="876300" h="534035">
                  <a:moveTo>
                    <a:pt x="609199" y="533599"/>
                  </a:moveTo>
                  <a:lnTo>
                    <a:pt x="609199" y="400199"/>
                  </a:lnTo>
                  <a:lnTo>
                    <a:pt x="0" y="400199"/>
                  </a:lnTo>
                  <a:lnTo>
                    <a:pt x="0" y="133399"/>
                  </a:lnTo>
                  <a:lnTo>
                    <a:pt x="609199" y="133399"/>
                  </a:lnTo>
                  <a:lnTo>
                    <a:pt x="609199" y="0"/>
                  </a:lnTo>
                  <a:lnTo>
                    <a:pt x="875999" y="266799"/>
                  </a:lnTo>
                  <a:lnTo>
                    <a:pt x="609199" y="5335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802100" y="4972032"/>
              <a:ext cx="876300" cy="534035"/>
            </a:xfrm>
            <a:custGeom>
              <a:avLst/>
              <a:gdLst/>
              <a:ahLst/>
              <a:cxnLst/>
              <a:rect l="l" t="t" r="r" b="b"/>
              <a:pathLst>
                <a:path w="876300" h="534035">
                  <a:moveTo>
                    <a:pt x="0" y="133399"/>
                  </a:moveTo>
                  <a:lnTo>
                    <a:pt x="609199" y="133399"/>
                  </a:lnTo>
                  <a:lnTo>
                    <a:pt x="609199" y="0"/>
                  </a:lnTo>
                  <a:lnTo>
                    <a:pt x="875999" y="266799"/>
                  </a:lnTo>
                  <a:lnTo>
                    <a:pt x="609199" y="533599"/>
                  </a:lnTo>
                  <a:lnTo>
                    <a:pt x="609199" y="400199"/>
                  </a:lnTo>
                  <a:lnTo>
                    <a:pt x="0" y="400199"/>
                  </a:lnTo>
                  <a:lnTo>
                    <a:pt x="0" y="133399"/>
                  </a:lnTo>
                  <a:close/>
                </a:path>
              </a:pathLst>
            </a:custGeom>
            <a:ln w="2857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8261332" y="6052631"/>
            <a:ext cx="2472690" cy="675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35890">
              <a:lnSpc>
                <a:spcPct val="100000"/>
              </a:lnSpc>
              <a:spcBef>
                <a:spcPts val="130"/>
              </a:spcBef>
            </a:pPr>
            <a:r>
              <a:rPr dirty="0" sz="2100" b="1">
                <a:latin typeface="Calibri"/>
                <a:cs typeface="Calibri"/>
              </a:rPr>
              <a:t>Rereference</a:t>
            </a:r>
            <a:r>
              <a:rPr dirty="0" sz="2100" spc="19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Matrix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100" spc="-20" b="1" i="1">
                <a:latin typeface="Calibri"/>
                <a:cs typeface="Calibri"/>
              </a:rPr>
              <a:t>(Quantized</a:t>
            </a:r>
            <a:r>
              <a:rPr dirty="0" sz="2100" spc="-15" b="1" i="1">
                <a:latin typeface="Calibri"/>
                <a:cs typeface="Calibri"/>
              </a:rPr>
              <a:t> </a:t>
            </a:r>
            <a:r>
              <a:rPr dirty="0" sz="2100" spc="-20" b="1" i="1">
                <a:latin typeface="Calibri"/>
                <a:cs typeface="Calibri"/>
              </a:rPr>
              <a:t>Transpose)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767826" y="4159998"/>
            <a:ext cx="2945130" cy="6756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438150">
              <a:lnSpc>
                <a:spcPct val="101600"/>
              </a:lnSpc>
              <a:spcBef>
                <a:spcPts val="90"/>
              </a:spcBef>
            </a:pPr>
            <a:r>
              <a:rPr dirty="0" sz="2100" spc="-135" b="1">
                <a:latin typeface="Calibri"/>
                <a:cs typeface="Calibri"/>
              </a:rPr>
              <a:t>Quantization</a:t>
            </a:r>
            <a:r>
              <a:rPr dirty="0" sz="2100" spc="-10" b="1">
                <a:latin typeface="Calibri"/>
                <a:cs typeface="Calibri"/>
              </a:rPr>
              <a:t> enables </a:t>
            </a:r>
            <a:r>
              <a:rPr dirty="0" sz="2100" spc="-155" b="1">
                <a:latin typeface="Calibri"/>
                <a:cs typeface="Calibri"/>
              </a:rPr>
              <a:t>compression</a:t>
            </a:r>
            <a:r>
              <a:rPr dirty="0" sz="2100" spc="-30" b="1">
                <a:latin typeface="Calibri"/>
                <a:cs typeface="Calibri"/>
              </a:rPr>
              <a:t> </a:t>
            </a:r>
            <a:r>
              <a:rPr dirty="0" sz="2100" spc="-160" b="1">
                <a:latin typeface="Calibri"/>
                <a:cs typeface="Calibri"/>
              </a:rPr>
              <a:t>of</a:t>
            </a:r>
            <a:r>
              <a:rPr dirty="0" sz="2100" spc="-30" b="1">
                <a:latin typeface="Calibri"/>
                <a:cs typeface="Calibri"/>
              </a:rPr>
              <a:t> </a:t>
            </a:r>
            <a:r>
              <a:rPr dirty="0" sz="2100" spc="-145" b="1">
                <a:latin typeface="Calibri"/>
                <a:cs typeface="Calibri"/>
              </a:rPr>
              <a:t>transpose</a:t>
            </a:r>
            <a:r>
              <a:rPr dirty="0" sz="2100" spc="-30" b="1">
                <a:latin typeface="Calibri"/>
                <a:cs typeface="Calibri"/>
              </a:rPr>
              <a:t> </a:t>
            </a:r>
            <a:r>
              <a:rPr dirty="0" sz="2100" spc="-130" b="1">
                <a:latin typeface="Calibri"/>
                <a:cs typeface="Calibri"/>
              </a:rPr>
              <a:t>data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16032" y="253702"/>
            <a:ext cx="11560810" cy="6762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250" spc="-425">
                <a:solidFill>
                  <a:srgbClr val="FF0000"/>
                </a:solidFill>
              </a:rPr>
              <a:t>Main</a:t>
            </a:r>
            <a:r>
              <a:rPr dirty="0" sz="4250" spc="-160">
                <a:solidFill>
                  <a:srgbClr val="FF0000"/>
                </a:solidFill>
              </a:rPr>
              <a:t> </a:t>
            </a:r>
            <a:r>
              <a:rPr dirty="0" sz="4250" spc="-355">
                <a:solidFill>
                  <a:srgbClr val="FF0000"/>
                </a:solidFill>
              </a:rPr>
              <a:t>Technique:</a:t>
            </a:r>
            <a:r>
              <a:rPr dirty="0" sz="4250" spc="-55">
                <a:solidFill>
                  <a:srgbClr val="FF0000"/>
                </a:solidFill>
              </a:rPr>
              <a:t> </a:t>
            </a:r>
            <a:r>
              <a:rPr dirty="0" sz="4250" spc="-370"/>
              <a:t>Use</a:t>
            </a:r>
            <a:r>
              <a:rPr dirty="0" sz="4250" spc="-50"/>
              <a:t> </a:t>
            </a:r>
            <a:r>
              <a:rPr dirty="0" sz="4250" spc="-300"/>
              <a:t>Quantization</a:t>
            </a:r>
            <a:r>
              <a:rPr dirty="0" sz="4250" spc="-160"/>
              <a:t> </a:t>
            </a:r>
            <a:r>
              <a:rPr dirty="0" sz="4250" spc="-505"/>
              <a:t>To</a:t>
            </a:r>
            <a:r>
              <a:rPr dirty="0" sz="4250" spc="-50"/>
              <a:t> </a:t>
            </a:r>
            <a:r>
              <a:rPr dirty="0" sz="4250" spc="-370"/>
              <a:t>Compress</a:t>
            </a:r>
            <a:r>
              <a:rPr dirty="0" sz="4250" spc="-165"/>
              <a:t> </a:t>
            </a:r>
            <a:r>
              <a:rPr dirty="0" sz="4250" spc="-300"/>
              <a:t>The</a:t>
            </a:r>
            <a:r>
              <a:rPr dirty="0" sz="4250" spc="-160"/>
              <a:t> </a:t>
            </a:r>
            <a:r>
              <a:rPr dirty="0" sz="4250" spc="-365"/>
              <a:t>Transpose</a:t>
            </a:r>
            <a:endParaRPr sz="42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9664" y="253702"/>
            <a:ext cx="5793105" cy="6762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250" spc="-235"/>
              <a:t>P-</a:t>
            </a:r>
            <a:r>
              <a:rPr dirty="0" sz="4250" spc="-295"/>
              <a:t>OPT</a:t>
            </a:r>
            <a:r>
              <a:rPr dirty="0" sz="4250" spc="-175"/>
              <a:t> </a:t>
            </a:r>
            <a:r>
              <a:rPr dirty="0" sz="4250" spc="-350"/>
              <a:t>Improves</a:t>
            </a:r>
            <a:r>
              <a:rPr dirty="0" sz="4250" spc="-40"/>
              <a:t> </a:t>
            </a:r>
            <a:r>
              <a:rPr dirty="0" sz="4250" spc="-355"/>
              <a:t>Cache</a:t>
            </a:r>
            <a:r>
              <a:rPr dirty="0" sz="4250" spc="-40"/>
              <a:t> </a:t>
            </a:r>
            <a:r>
              <a:rPr dirty="0" sz="4250" spc="-200"/>
              <a:t>Locality</a:t>
            </a:r>
            <a:endParaRPr sz="4250"/>
          </a:p>
        </p:txBody>
      </p:sp>
      <p:sp>
        <p:nvSpPr>
          <p:cNvPr id="3" name="object 3" descr=""/>
          <p:cNvSpPr txBox="1"/>
          <p:nvPr/>
        </p:nvSpPr>
        <p:spPr>
          <a:xfrm>
            <a:off x="11684651" y="6253945"/>
            <a:ext cx="2425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Trebuchet MS"/>
                <a:cs typeface="Trebuchet MS"/>
              </a:rPr>
              <a:t>21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465689" y="1021045"/>
            <a:ext cx="10577195" cy="5634355"/>
            <a:chOff x="1465689" y="1021045"/>
            <a:chExt cx="10577195" cy="563435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0129" y="1423683"/>
              <a:ext cx="8910340" cy="509999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5691" y="1160625"/>
              <a:ext cx="9260593" cy="549421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689" y="1160626"/>
              <a:ext cx="9260581" cy="549422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479979" y="1174912"/>
              <a:ext cx="9232265" cy="5466080"/>
            </a:xfrm>
            <a:custGeom>
              <a:avLst/>
              <a:gdLst/>
              <a:ahLst/>
              <a:cxnLst/>
              <a:rect l="l" t="t" r="r" b="b"/>
              <a:pathLst>
                <a:path w="9232265" h="5466080">
                  <a:moveTo>
                    <a:pt x="0" y="0"/>
                  </a:moveTo>
                  <a:lnTo>
                    <a:pt x="9232007" y="0"/>
                  </a:lnTo>
                  <a:lnTo>
                    <a:pt x="9232007" y="5465635"/>
                  </a:lnTo>
                  <a:lnTo>
                    <a:pt x="0" y="5465635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495500" y="2327167"/>
              <a:ext cx="200025" cy="313690"/>
            </a:xfrm>
            <a:custGeom>
              <a:avLst/>
              <a:gdLst/>
              <a:ahLst/>
              <a:cxnLst/>
              <a:rect l="l" t="t" r="r" b="b"/>
              <a:pathLst>
                <a:path w="200025" h="313689">
                  <a:moveTo>
                    <a:pt x="99799" y="313599"/>
                  </a:moveTo>
                  <a:lnTo>
                    <a:pt x="0" y="213799"/>
                  </a:lnTo>
                  <a:lnTo>
                    <a:pt x="49899" y="213799"/>
                  </a:lnTo>
                  <a:lnTo>
                    <a:pt x="49899" y="99799"/>
                  </a:lnTo>
                  <a:lnTo>
                    <a:pt x="0" y="99799"/>
                  </a:lnTo>
                  <a:lnTo>
                    <a:pt x="99799" y="0"/>
                  </a:lnTo>
                  <a:lnTo>
                    <a:pt x="199599" y="99799"/>
                  </a:lnTo>
                  <a:lnTo>
                    <a:pt x="149699" y="99799"/>
                  </a:lnTo>
                  <a:lnTo>
                    <a:pt x="149699" y="213799"/>
                  </a:lnTo>
                  <a:lnTo>
                    <a:pt x="199599" y="213799"/>
                  </a:lnTo>
                  <a:lnTo>
                    <a:pt x="99799" y="3135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495500" y="2327167"/>
              <a:ext cx="200025" cy="313690"/>
            </a:xfrm>
            <a:custGeom>
              <a:avLst/>
              <a:gdLst/>
              <a:ahLst/>
              <a:cxnLst/>
              <a:rect l="l" t="t" r="r" b="b"/>
              <a:pathLst>
                <a:path w="200025" h="313689">
                  <a:moveTo>
                    <a:pt x="0" y="99799"/>
                  </a:moveTo>
                  <a:lnTo>
                    <a:pt x="99799" y="0"/>
                  </a:lnTo>
                  <a:lnTo>
                    <a:pt x="199599" y="99799"/>
                  </a:lnTo>
                  <a:lnTo>
                    <a:pt x="149699" y="99799"/>
                  </a:lnTo>
                  <a:lnTo>
                    <a:pt x="149699" y="213799"/>
                  </a:lnTo>
                  <a:lnTo>
                    <a:pt x="199599" y="213799"/>
                  </a:lnTo>
                  <a:lnTo>
                    <a:pt x="99799" y="313599"/>
                  </a:lnTo>
                  <a:lnTo>
                    <a:pt x="0" y="213799"/>
                  </a:lnTo>
                  <a:lnTo>
                    <a:pt x="49899" y="213799"/>
                  </a:lnTo>
                  <a:lnTo>
                    <a:pt x="49899" y="99799"/>
                  </a:lnTo>
                  <a:lnTo>
                    <a:pt x="0" y="99799"/>
                  </a:lnTo>
                  <a:close/>
                </a:path>
              </a:pathLst>
            </a:custGeom>
            <a:ln w="2857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981032" y="2805833"/>
              <a:ext cx="200025" cy="313690"/>
            </a:xfrm>
            <a:custGeom>
              <a:avLst/>
              <a:gdLst/>
              <a:ahLst/>
              <a:cxnLst/>
              <a:rect l="l" t="t" r="r" b="b"/>
              <a:pathLst>
                <a:path w="200025" h="313689">
                  <a:moveTo>
                    <a:pt x="99799" y="313599"/>
                  </a:moveTo>
                  <a:lnTo>
                    <a:pt x="0" y="213799"/>
                  </a:lnTo>
                  <a:lnTo>
                    <a:pt x="49899" y="213799"/>
                  </a:lnTo>
                  <a:lnTo>
                    <a:pt x="49899" y="99799"/>
                  </a:lnTo>
                  <a:lnTo>
                    <a:pt x="0" y="99799"/>
                  </a:lnTo>
                  <a:lnTo>
                    <a:pt x="99799" y="0"/>
                  </a:lnTo>
                  <a:lnTo>
                    <a:pt x="199599" y="99799"/>
                  </a:lnTo>
                  <a:lnTo>
                    <a:pt x="149699" y="99799"/>
                  </a:lnTo>
                  <a:lnTo>
                    <a:pt x="149699" y="213799"/>
                  </a:lnTo>
                  <a:lnTo>
                    <a:pt x="199599" y="213799"/>
                  </a:lnTo>
                  <a:lnTo>
                    <a:pt x="99799" y="3135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981032" y="2805833"/>
              <a:ext cx="200025" cy="313690"/>
            </a:xfrm>
            <a:custGeom>
              <a:avLst/>
              <a:gdLst/>
              <a:ahLst/>
              <a:cxnLst/>
              <a:rect l="l" t="t" r="r" b="b"/>
              <a:pathLst>
                <a:path w="200025" h="313689">
                  <a:moveTo>
                    <a:pt x="0" y="99799"/>
                  </a:moveTo>
                  <a:lnTo>
                    <a:pt x="99799" y="0"/>
                  </a:lnTo>
                  <a:lnTo>
                    <a:pt x="199599" y="99799"/>
                  </a:lnTo>
                  <a:lnTo>
                    <a:pt x="149699" y="99799"/>
                  </a:lnTo>
                  <a:lnTo>
                    <a:pt x="149699" y="213799"/>
                  </a:lnTo>
                  <a:lnTo>
                    <a:pt x="199599" y="213799"/>
                  </a:lnTo>
                  <a:lnTo>
                    <a:pt x="99799" y="313599"/>
                  </a:lnTo>
                  <a:lnTo>
                    <a:pt x="0" y="213799"/>
                  </a:lnTo>
                  <a:lnTo>
                    <a:pt x="49899" y="213799"/>
                  </a:lnTo>
                  <a:lnTo>
                    <a:pt x="49899" y="99799"/>
                  </a:lnTo>
                  <a:lnTo>
                    <a:pt x="0" y="99799"/>
                  </a:lnTo>
                  <a:close/>
                </a:path>
              </a:pathLst>
            </a:custGeom>
            <a:ln w="2857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466532" y="2429632"/>
              <a:ext cx="200025" cy="313690"/>
            </a:xfrm>
            <a:custGeom>
              <a:avLst/>
              <a:gdLst/>
              <a:ahLst/>
              <a:cxnLst/>
              <a:rect l="l" t="t" r="r" b="b"/>
              <a:pathLst>
                <a:path w="200025" h="313689">
                  <a:moveTo>
                    <a:pt x="99799" y="313599"/>
                  </a:moveTo>
                  <a:lnTo>
                    <a:pt x="0" y="213799"/>
                  </a:lnTo>
                  <a:lnTo>
                    <a:pt x="49899" y="213799"/>
                  </a:lnTo>
                  <a:lnTo>
                    <a:pt x="49899" y="99799"/>
                  </a:lnTo>
                  <a:lnTo>
                    <a:pt x="0" y="99799"/>
                  </a:lnTo>
                  <a:lnTo>
                    <a:pt x="99799" y="0"/>
                  </a:lnTo>
                  <a:lnTo>
                    <a:pt x="199599" y="99799"/>
                  </a:lnTo>
                  <a:lnTo>
                    <a:pt x="149699" y="99799"/>
                  </a:lnTo>
                  <a:lnTo>
                    <a:pt x="149699" y="213799"/>
                  </a:lnTo>
                  <a:lnTo>
                    <a:pt x="199599" y="213799"/>
                  </a:lnTo>
                  <a:lnTo>
                    <a:pt x="99799" y="3135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466532" y="2429632"/>
              <a:ext cx="200025" cy="313690"/>
            </a:xfrm>
            <a:custGeom>
              <a:avLst/>
              <a:gdLst/>
              <a:ahLst/>
              <a:cxnLst/>
              <a:rect l="l" t="t" r="r" b="b"/>
              <a:pathLst>
                <a:path w="200025" h="313689">
                  <a:moveTo>
                    <a:pt x="0" y="99799"/>
                  </a:moveTo>
                  <a:lnTo>
                    <a:pt x="99799" y="0"/>
                  </a:lnTo>
                  <a:lnTo>
                    <a:pt x="199599" y="99799"/>
                  </a:lnTo>
                  <a:lnTo>
                    <a:pt x="149699" y="99799"/>
                  </a:lnTo>
                  <a:lnTo>
                    <a:pt x="149699" y="213799"/>
                  </a:lnTo>
                  <a:lnTo>
                    <a:pt x="199599" y="213799"/>
                  </a:lnTo>
                  <a:lnTo>
                    <a:pt x="99799" y="313599"/>
                  </a:lnTo>
                  <a:lnTo>
                    <a:pt x="0" y="213799"/>
                  </a:lnTo>
                  <a:lnTo>
                    <a:pt x="49899" y="213799"/>
                  </a:lnTo>
                  <a:lnTo>
                    <a:pt x="49899" y="99799"/>
                  </a:lnTo>
                  <a:lnTo>
                    <a:pt x="0" y="99799"/>
                  </a:lnTo>
                  <a:close/>
                </a:path>
              </a:pathLst>
            </a:custGeom>
            <a:ln w="2857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952067" y="2851300"/>
              <a:ext cx="200025" cy="313690"/>
            </a:xfrm>
            <a:custGeom>
              <a:avLst/>
              <a:gdLst/>
              <a:ahLst/>
              <a:cxnLst/>
              <a:rect l="l" t="t" r="r" b="b"/>
              <a:pathLst>
                <a:path w="200025" h="313689">
                  <a:moveTo>
                    <a:pt x="99799" y="313599"/>
                  </a:moveTo>
                  <a:lnTo>
                    <a:pt x="0" y="213799"/>
                  </a:lnTo>
                  <a:lnTo>
                    <a:pt x="49899" y="213799"/>
                  </a:lnTo>
                  <a:lnTo>
                    <a:pt x="49899" y="99799"/>
                  </a:lnTo>
                  <a:lnTo>
                    <a:pt x="0" y="99799"/>
                  </a:lnTo>
                  <a:lnTo>
                    <a:pt x="99799" y="0"/>
                  </a:lnTo>
                  <a:lnTo>
                    <a:pt x="199599" y="99799"/>
                  </a:lnTo>
                  <a:lnTo>
                    <a:pt x="149699" y="99799"/>
                  </a:lnTo>
                  <a:lnTo>
                    <a:pt x="149699" y="213799"/>
                  </a:lnTo>
                  <a:lnTo>
                    <a:pt x="199599" y="213799"/>
                  </a:lnTo>
                  <a:lnTo>
                    <a:pt x="99799" y="3135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952067" y="2851300"/>
              <a:ext cx="200025" cy="313690"/>
            </a:xfrm>
            <a:custGeom>
              <a:avLst/>
              <a:gdLst/>
              <a:ahLst/>
              <a:cxnLst/>
              <a:rect l="l" t="t" r="r" b="b"/>
              <a:pathLst>
                <a:path w="200025" h="313689">
                  <a:moveTo>
                    <a:pt x="0" y="99799"/>
                  </a:moveTo>
                  <a:lnTo>
                    <a:pt x="99799" y="0"/>
                  </a:lnTo>
                  <a:lnTo>
                    <a:pt x="199599" y="99799"/>
                  </a:lnTo>
                  <a:lnTo>
                    <a:pt x="149699" y="99799"/>
                  </a:lnTo>
                  <a:lnTo>
                    <a:pt x="149699" y="213799"/>
                  </a:lnTo>
                  <a:lnTo>
                    <a:pt x="199599" y="213799"/>
                  </a:lnTo>
                  <a:lnTo>
                    <a:pt x="99799" y="313599"/>
                  </a:lnTo>
                  <a:lnTo>
                    <a:pt x="0" y="213799"/>
                  </a:lnTo>
                  <a:lnTo>
                    <a:pt x="49899" y="213799"/>
                  </a:lnTo>
                  <a:lnTo>
                    <a:pt x="49899" y="99799"/>
                  </a:lnTo>
                  <a:lnTo>
                    <a:pt x="0" y="99799"/>
                  </a:lnTo>
                  <a:close/>
                </a:path>
              </a:pathLst>
            </a:custGeom>
            <a:ln w="2857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437567" y="2640767"/>
              <a:ext cx="200025" cy="266065"/>
            </a:xfrm>
            <a:custGeom>
              <a:avLst/>
              <a:gdLst/>
              <a:ahLst/>
              <a:cxnLst/>
              <a:rect l="l" t="t" r="r" b="b"/>
              <a:pathLst>
                <a:path w="200025" h="266064">
                  <a:moveTo>
                    <a:pt x="99799" y="265599"/>
                  </a:moveTo>
                  <a:lnTo>
                    <a:pt x="0" y="165799"/>
                  </a:lnTo>
                  <a:lnTo>
                    <a:pt x="49899" y="165799"/>
                  </a:lnTo>
                  <a:lnTo>
                    <a:pt x="49899" y="99799"/>
                  </a:lnTo>
                  <a:lnTo>
                    <a:pt x="0" y="99799"/>
                  </a:lnTo>
                  <a:lnTo>
                    <a:pt x="99799" y="0"/>
                  </a:lnTo>
                  <a:lnTo>
                    <a:pt x="199599" y="99799"/>
                  </a:lnTo>
                  <a:lnTo>
                    <a:pt x="149699" y="99799"/>
                  </a:lnTo>
                  <a:lnTo>
                    <a:pt x="149699" y="165799"/>
                  </a:lnTo>
                  <a:lnTo>
                    <a:pt x="199599" y="165799"/>
                  </a:lnTo>
                  <a:lnTo>
                    <a:pt x="99799" y="2655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437567" y="2640767"/>
              <a:ext cx="200025" cy="266065"/>
            </a:xfrm>
            <a:custGeom>
              <a:avLst/>
              <a:gdLst/>
              <a:ahLst/>
              <a:cxnLst/>
              <a:rect l="l" t="t" r="r" b="b"/>
              <a:pathLst>
                <a:path w="200025" h="266064">
                  <a:moveTo>
                    <a:pt x="0" y="99799"/>
                  </a:moveTo>
                  <a:lnTo>
                    <a:pt x="99799" y="0"/>
                  </a:lnTo>
                  <a:lnTo>
                    <a:pt x="199599" y="99799"/>
                  </a:lnTo>
                  <a:lnTo>
                    <a:pt x="149699" y="99799"/>
                  </a:lnTo>
                  <a:lnTo>
                    <a:pt x="149699" y="165799"/>
                  </a:lnTo>
                  <a:lnTo>
                    <a:pt x="199599" y="165799"/>
                  </a:lnTo>
                  <a:lnTo>
                    <a:pt x="99799" y="265599"/>
                  </a:lnTo>
                  <a:lnTo>
                    <a:pt x="0" y="165799"/>
                  </a:lnTo>
                  <a:lnTo>
                    <a:pt x="49899" y="165799"/>
                  </a:lnTo>
                  <a:lnTo>
                    <a:pt x="49899" y="99799"/>
                  </a:lnTo>
                  <a:lnTo>
                    <a:pt x="0" y="99799"/>
                  </a:lnTo>
                  <a:close/>
                </a:path>
              </a:pathLst>
            </a:custGeom>
            <a:ln w="2857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593600" y="1035333"/>
              <a:ext cx="2435225" cy="1529715"/>
            </a:xfrm>
            <a:custGeom>
              <a:avLst/>
              <a:gdLst/>
              <a:ahLst/>
              <a:cxnLst/>
              <a:rect l="l" t="t" r="r" b="b"/>
              <a:pathLst>
                <a:path w="2435225" h="1529714">
                  <a:moveTo>
                    <a:pt x="2254333" y="1082799"/>
                  </a:moveTo>
                  <a:lnTo>
                    <a:pt x="180466" y="1082799"/>
                  </a:lnTo>
                  <a:lnTo>
                    <a:pt x="132491" y="1076353"/>
                  </a:lnTo>
                  <a:lnTo>
                    <a:pt x="89381" y="1058161"/>
                  </a:lnTo>
                  <a:lnTo>
                    <a:pt x="52857" y="1029942"/>
                  </a:lnTo>
                  <a:lnTo>
                    <a:pt x="24638" y="993418"/>
                  </a:lnTo>
                  <a:lnTo>
                    <a:pt x="6446" y="950308"/>
                  </a:lnTo>
                  <a:lnTo>
                    <a:pt x="0" y="902333"/>
                  </a:lnTo>
                  <a:lnTo>
                    <a:pt x="0" y="180466"/>
                  </a:lnTo>
                  <a:lnTo>
                    <a:pt x="6446" y="132491"/>
                  </a:lnTo>
                  <a:lnTo>
                    <a:pt x="24638" y="89381"/>
                  </a:lnTo>
                  <a:lnTo>
                    <a:pt x="52857" y="52857"/>
                  </a:lnTo>
                  <a:lnTo>
                    <a:pt x="89381" y="24638"/>
                  </a:lnTo>
                  <a:lnTo>
                    <a:pt x="132491" y="6446"/>
                  </a:lnTo>
                  <a:lnTo>
                    <a:pt x="180466" y="0"/>
                  </a:lnTo>
                  <a:lnTo>
                    <a:pt x="2254333" y="0"/>
                  </a:lnTo>
                  <a:lnTo>
                    <a:pt x="2323394" y="13737"/>
                  </a:lnTo>
                  <a:lnTo>
                    <a:pt x="2381943" y="52857"/>
                  </a:lnTo>
                  <a:lnTo>
                    <a:pt x="2421062" y="111405"/>
                  </a:lnTo>
                  <a:lnTo>
                    <a:pt x="2434799" y="180466"/>
                  </a:lnTo>
                  <a:lnTo>
                    <a:pt x="2434799" y="902333"/>
                  </a:lnTo>
                  <a:lnTo>
                    <a:pt x="2428353" y="950308"/>
                  </a:lnTo>
                  <a:lnTo>
                    <a:pt x="2410161" y="993418"/>
                  </a:lnTo>
                  <a:lnTo>
                    <a:pt x="2381942" y="1029942"/>
                  </a:lnTo>
                  <a:lnTo>
                    <a:pt x="2345418" y="1058161"/>
                  </a:lnTo>
                  <a:lnTo>
                    <a:pt x="2302308" y="1076353"/>
                  </a:lnTo>
                  <a:lnTo>
                    <a:pt x="2254333" y="1082799"/>
                  </a:lnTo>
                  <a:close/>
                </a:path>
                <a:path w="2435225" h="1529714">
                  <a:moveTo>
                    <a:pt x="0" y="1529303"/>
                  </a:moveTo>
                  <a:lnTo>
                    <a:pt x="405799" y="1082799"/>
                  </a:lnTo>
                  <a:lnTo>
                    <a:pt x="1014499" y="1082799"/>
                  </a:lnTo>
                  <a:lnTo>
                    <a:pt x="0" y="1529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593600" y="1035333"/>
              <a:ext cx="2435225" cy="1529715"/>
            </a:xfrm>
            <a:custGeom>
              <a:avLst/>
              <a:gdLst/>
              <a:ahLst/>
              <a:cxnLst/>
              <a:rect l="l" t="t" r="r" b="b"/>
              <a:pathLst>
                <a:path w="2435225" h="1529714">
                  <a:moveTo>
                    <a:pt x="0" y="180466"/>
                  </a:moveTo>
                  <a:lnTo>
                    <a:pt x="6446" y="132491"/>
                  </a:lnTo>
                  <a:lnTo>
                    <a:pt x="24638" y="89381"/>
                  </a:lnTo>
                  <a:lnTo>
                    <a:pt x="52857" y="52857"/>
                  </a:lnTo>
                  <a:lnTo>
                    <a:pt x="89381" y="24638"/>
                  </a:lnTo>
                  <a:lnTo>
                    <a:pt x="132491" y="6446"/>
                  </a:lnTo>
                  <a:lnTo>
                    <a:pt x="180466" y="0"/>
                  </a:lnTo>
                  <a:lnTo>
                    <a:pt x="405799" y="0"/>
                  </a:lnTo>
                  <a:lnTo>
                    <a:pt x="1014499" y="0"/>
                  </a:lnTo>
                  <a:lnTo>
                    <a:pt x="2254333" y="0"/>
                  </a:lnTo>
                  <a:lnTo>
                    <a:pt x="2289705" y="3499"/>
                  </a:lnTo>
                  <a:lnTo>
                    <a:pt x="2354456" y="30320"/>
                  </a:lnTo>
                  <a:lnTo>
                    <a:pt x="2404479" y="80343"/>
                  </a:lnTo>
                  <a:lnTo>
                    <a:pt x="2431300" y="145094"/>
                  </a:lnTo>
                  <a:lnTo>
                    <a:pt x="2434799" y="180466"/>
                  </a:lnTo>
                  <a:lnTo>
                    <a:pt x="2434799" y="631633"/>
                  </a:lnTo>
                  <a:lnTo>
                    <a:pt x="2434799" y="902333"/>
                  </a:lnTo>
                  <a:lnTo>
                    <a:pt x="2428353" y="950308"/>
                  </a:lnTo>
                  <a:lnTo>
                    <a:pt x="2410161" y="993418"/>
                  </a:lnTo>
                  <a:lnTo>
                    <a:pt x="2381942" y="1029942"/>
                  </a:lnTo>
                  <a:lnTo>
                    <a:pt x="2345418" y="1058161"/>
                  </a:lnTo>
                  <a:lnTo>
                    <a:pt x="2302308" y="1076353"/>
                  </a:lnTo>
                  <a:lnTo>
                    <a:pt x="2254333" y="1082799"/>
                  </a:lnTo>
                  <a:lnTo>
                    <a:pt x="1014499" y="1082799"/>
                  </a:lnTo>
                  <a:lnTo>
                    <a:pt x="0" y="1529303"/>
                  </a:lnTo>
                  <a:lnTo>
                    <a:pt x="405799" y="1082799"/>
                  </a:lnTo>
                  <a:lnTo>
                    <a:pt x="180466" y="1082799"/>
                  </a:lnTo>
                  <a:lnTo>
                    <a:pt x="132491" y="1076353"/>
                  </a:lnTo>
                  <a:lnTo>
                    <a:pt x="89381" y="1058161"/>
                  </a:lnTo>
                  <a:lnTo>
                    <a:pt x="52857" y="1029942"/>
                  </a:lnTo>
                  <a:lnTo>
                    <a:pt x="24638" y="993418"/>
                  </a:lnTo>
                  <a:lnTo>
                    <a:pt x="6446" y="950308"/>
                  </a:lnTo>
                  <a:lnTo>
                    <a:pt x="0" y="902333"/>
                  </a:lnTo>
                  <a:lnTo>
                    <a:pt x="0" y="631633"/>
                  </a:lnTo>
                  <a:lnTo>
                    <a:pt x="0" y="180466"/>
                  </a:lnTo>
                  <a:close/>
                </a:path>
              </a:pathLst>
            </a:custGeom>
            <a:ln w="285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9796223" y="1065593"/>
            <a:ext cx="2030095" cy="10007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01600"/>
              </a:lnSpc>
              <a:spcBef>
                <a:spcPts val="90"/>
              </a:spcBef>
            </a:pPr>
            <a:r>
              <a:rPr dirty="0" sz="2100" spc="75">
                <a:latin typeface="Calibri"/>
                <a:cs typeface="Calibri"/>
              </a:rPr>
              <a:t>P-</a:t>
            </a:r>
            <a:r>
              <a:rPr dirty="0" sz="2100" spc="110">
                <a:latin typeface="Calibri"/>
                <a:cs typeface="Calibri"/>
              </a:rPr>
              <a:t>OPT</a:t>
            </a:r>
            <a:r>
              <a:rPr dirty="0" sz="2100" spc="1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results</a:t>
            </a:r>
            <a:r>
              <a:rPr dirty="0" sz="2100" spc="280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are </a:t>
            </a:r>
            <a:r>
              <a:rPr dirty="0" sz="2100" spc="60">
                <a:latin typeface="Calibri"/>
                <a:cs typeface="Calibri"/>
              </a:rPr>
              <a:t>only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180" b="1">
                <a:latin typeface="Calibri"/>
                <a:cs typeface="Calibri"/>
              </a:rPr>
              <a:t>12%</a:t>
            </a:r>
            <a:r>
              <a:rPr dirty="0" sz="2100" spc="100" b="1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away </a:t>
            </a:r>
            <a:r>
              <a:rPr dirty="0" sz="2100">
                <a:latin typeface="Calibri"/>
                <a:cs typeface="Calibri"/>
              </a:rPr>
              <a:t>from</a:t>
            </a:r>
            <a:r>
              <a:rPr dirty="0" sz="2100" spc="18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190">
                <a:latin typeface="Calibri"/>
                <a:cs typeface="Calibri"/>
              </a:rPr>
              <a:t> </a:t>
            </a:r>
            <a:r>
              <a:rPr dirty="0" sz="2100" spc="45">
                <a:latin typeface="Calibri"/>
                <a:cs typeface="Calibri"/>
              </a:rPr>
              <a:t>Ideal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2602632" y="3618967"/>
            <a:ext cx="7969250" cy="0"/>
          </a:xfrm>
          <a:custGeom>
            <a:avLst/>
            <a:gdLst/>
            <a:ahLst/>
            <a:cxnLst/>
            <a:rect l="l" t="t" r="r" b="b"/>
            <a:pathLst>
              <a:path w="7969250" h="0">
                <a:moveTo>
                  <a:pt x="0" y="0"/>
                </a:moveTo>
                <a:lnTo>
                  <a:pt x="7969199" y="0"/>
                </a:lnTo>
              </a:path>
            </a:pathLst>
          </a:custGeom>
          <a:ln w="28574">
            <a:solidFill>
              <a:srgbClr val="44546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14"/>
              </a:spcBef>
            </a:pPr>
            <a:r>
              <a:rPr dirty="0" sz="4250" spc="-235"/>
              <a:t>P-</a:t>
            </a:r>
            <a:r>
              <a:rPr dirty="0" sz="4250" spc="-340"/>
              <a:t>OPT’s</a:t>
            </a:r>
            <a:r>
              <a:rPr dirty="0" sz="4250" spc="-50"/>
              <a:t> </a:t>
            </a:r>
            <a:r>
              <a:rPr dirty="0" sz="4250" spc="-204"/>
              <a:t>LLC</a:t>
            </a:r>
            <a:r>
              <a:rPr dirty="0" sz="4250" spc="-180"/>
              <a:t> </a:t>
            </a:r>
            <a:r>
              <a:rPr dirty="0" sz="4250" spc="-360"/>
              <a:t>Miss</a:t>
            </a:r>
            <a:r>
              <a:rPr dirty="0" sz="4250" spc="-40"/>
              <a:t> </a:t>
            </a:r>
            <a:r>
              <a:rPr dirty="0" sz="4250" spc="-320"/>
              <a:t>Reductions</a:t>
            </a:r>
            <a:r>
              <a:rPr dirty="0" sz="4250" spc="-45"/>
              <a:t> </a:t>
            </a:r>
            <a:r>
              <a:rPr dirty="0" sz="4250" spc="-254"/>
              <a:t>Directly</a:t>
            </a:r>
            <a:r>
              <a:rPr dirty="0" sz="4250" spc="-280"/>
              <a:t> </a:t>
            </a:r>
            <a:r>
              <a:rPr dirty="0" sz="4250" spc="-315"/>
              <a:t>Translate</a:t>
            </a:r>
            <a:r>
              <a:rPr dirty="0" sz="4250" spc="-150"/>
              <a:t> </a:t>
            </a:r>
            <a:r>
              <a:rPr dirty="0" sz="4250" spc="-505"/>
              <a:t>To</a:t>
            </a:r>
            <a:r>
              <a:rPr dirty="0" sz="4250" spc="-40"/>
              <a:t> </a:t>
            </a:r>
            <a:r>
              <a:rPr dirty="0" sz="4250" spc="-350"/>
              <a:t>Speedups</a:t>
            </a:r>
            <a:endParaRPr sz="4250"/>
          </a:p>
        </p:txBody>
      </p:sp>
      <p:sp>
        <p:nvSpPr>
          <p:cNvPr id="3" name="object 3" descr=""/>
          <p:cNvSpPr txBox="1"/>
          <p:nvPr/>
        </p:nvSpPr>
        <p:spPr>
          <a:xfrm>
            <a:off x="11684651" y="6253945"/>
            <a:ext cx="2425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Trebuchet MS"/>
                <a:cs typeface="Trebuchet MS"/>
              </a:rPr>
              <a:t>22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465689" y="1078045"/>
            <a:ext cx="10659745" cy="5577205"/>
            <a:chOff x="1465689" y="1078045"/>
            <a:chExt cx="10659745" cy="557720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0129" y="1423683"/>
              <a:ext cx="8910340" cy="509999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5691" y="1160625"/>
              <a:ext cx="9260593" cy="549421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5689" y="1160626"/>
              <a:ext cx="9260581" cy="549422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5691" y="1160625"/>
              <a:ext cx="9260582" cy="549421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479979" y="1174913"/>
              <a:ext cx="9232265" cy="5466080"/>
            </a:xfrm>
            <a:custGeom>
              <a:avLst/>
              <a:gdLst/>
              <a:ahLst/>
              <a:cxnLst/>
              <a:rect l="l" t="t" r="r" b="b"/>
              <a:pathLst>
                <a:path w="9232265" h="5466080">
                  <a:moveTo>
                    <a:pt x="0" y="0"/>
                  </a:moveTo>
                  <a:lnTo>
                    <a:pt x="9232007" y="0"/>
                  </a:lnTo>
                  <a:lnTo>
                    <a:pt x="9232007" y="5465631"/>
                  </a:lnTo>
                  <a:lnTo>
                    <a:pt x="0" y="5465631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602632" y="3618967"/>
              <a:ext cx="7969250" cy="0"/>
            </a:xfrm>
            <a:custGeom>
              <a:avLst/>
              <a:gdLst/>
              <a:ahLst/>
              <a:cxnLst/>
              <a:rect l="l" t="t" r="r" b="b"/>
              <a:pathLst>
                <a:path w="7969250" h="0">
                  <a:moveTo>
                    <a:pt x="0" y="0"/>
                  </a:moveTo>
                  <a:lnTo>
                    <a:pt x="7969199" y="0"/>
                  </a:lnTo>
                </a:path>
              </a:pathLst>
            </a:custGeom>
            <a:ln w="2857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479632" y="1092333"/>
              <a:ext cx="2631440" cy="1168400"/>
            </a:xfrm>
            <a:custGeom>
              <a:avLst/>
              <a:gdLst/>
              <a:ahLst/>
              <a:cxnLst/>
              <a:rect l="l" t="t" r="r" b="b"/>
              <a:pathLst>
                <a:path w="2631440" h="1168400">
                  <a:moveTo>
                    <a:pt x="2436462" y="1168399"/>
                  </a:moveTo>
                  <a:lnTo>
                    <a:pt x="194737" y="1168399"/>
                  </a:lnTo>
                  <a:lnTo>
                    <a:pt x="150085" y="1163256"/>
                  </a:lnTo>
                  <a:lnTo>
                    <a:pt x="109096" y="1148606"/>
                  </a:lnTo>
                  <a:lnTo>
                    <a:pt x="72939" y="1125618"/>
                  </a:lnTo>
                  <a:lnTo>
                    <a:pt x="42781" y="1095460"/>
                  </a:lnTo>
                  <a:lnTo>
                    <a:pt x="19793" y="1059303"/>
                  </a:lnTo>
                  <a:lnTo>
                    <a:pt x="5143" y="1018314"/>
                  </a:lnTo>
                  <a:lnTo>
                    <a:pt x="0" y="973662"/>
                  </a:lnTo>
                  <a:lnTo>
                    <a:pt x="0" y="194737"/>
                  </a:lnTo>
                  <a:lnTo>
                    <a:pt x="5143" y="150085"/>
                  </a:lnTo>
                  <a:lnTo>
                    <a:pt x="19793" y="109096"/>
                  </a:lnTo>
                  <a:lnTo>
                    <a:pt x="42781" y="72939"/>
                  </a:lnTo>
                  <a:lnTo>
                    <a:pt x="72939" y="42781"/>
                  </a:lnTo>
                  <a:lnTo>
                    <a:pt x="109096" y="19793"/>
                  </a:lnTo>
                  <a:lnTo>
                    <a:pt x="150085" y="5143"/>
                  </a:lnTo>
                  <a:lnTo>
                    <a:pt x="194737" y="0"/>
                  </a:lnTo>
                  <a:lnTo>
                    <a:pt x="2436462" y="0"/>
                  </a:lnTo>
                  <a:lnTo>
                    <a:pt x="2474631" y="3776"/>
                  </a:lnTo>
                  <a:lnTo>
                    <a:pt x="2544502" y="32718"/>
                  </a:lnTo>
                  <a:lnTo>
                    <a:pt x="2574162" y="57037"/>
                  </a:lnTo>
                  <a:lnTo>
                    <a:pt x="2598481" y="86696"/>
                  </a:lnTo>
                  <a:lnTo>
                    <a:pt x="2627423" y="156568"/>
                  </a:lnTo>
                  <a:lnTo>
                    <a:pt x="2631199" y="194737"/>
                  </a:lnTo>
                  <a:lnTo>
                    <a:pt x="2631199" y="973662"/>
                  </a:lnTo>
                  <a:lnTo>
                    <a:pt x="2626056" y="1018314"/>
                  </a:lnTo>
                  <a:lnTo>
                    <a:pt x="2611406" y="1059303"/>
                  </a:lnTo>
                  <a:lnTo>
                    <a:pt x="2588418" y="1095460"/>
                  </a:lnTo>
                  <a:lnTo>
                    <a:pt x="2558261" y="1125618"/>
                  </a:lnTo>
                  <a:lnTo>
                    <a:pt x="2522103" y="1148606"/>
                  </a:lnTo>
                  <a:lnTo>
                    <a:pt x="2481114" y="1163256"/>
                  </a:lnTo>
                  <a:lnTo>
                    <a:pt x="2436462" y="1168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479632" y="1092333"/>
              <a:ext cx="2631440" cy="1168400"/>
            </a:xfrm>
            <a:custGeom>
              <a:avLst/>
              <a:gdLst/>
              <a:ahLst/>
              <a:cxnLst/>
              <a:rect l="l" t="t" r="r" b="b"/>
              <a:pathLst>
                <a:path w="2631440" h="1168400">
                  <a:moveTo>
                    <a:pt x="0" y="194737"/>
                  </a:moveTo>
                  <a:lnTo>
                    <a:pt x="5143" y="150085"/>
                  </a:lnTo>
                  <a:lnTo>
                    <a:pt x="19793" y="109096"/>
                  </a:lnTo>
                  <a:lnTo>
                    <a:pt x="42781" y="72939"/>
                  </a:lnTo>
                  <a:lnTo>
                    <a:pt x="72939" y="42781"/>
                  </a:lnTo>
                  <a:lnTo>
                    <a:pt x="109096" y="19793"/>
                  </a:lnTo>
                  <a:lnTo>
                    <a:pt x="150085" y="5143"/>
                  </a:lnTo>
                  <a:lnTo>
                    <a:pt x="194737" y="0"/>
                  </a:lnTo>
                  <a:lnTo>
                    <a:pt x="2436462" y="0"/>
                  </a:lnTo>
                  <a:lnTo>
                    <a:pt x="2474631" y="3776"/>
                  </a:lnTo>
                  <a:lnTo>
                    <a:pt x="2544502" y="32718"/>
                  </a:lnTo>
                  <a:lnTo>
                    <a:pt x="2574162" y="57037"/>
                  </a:lnTo>
                  <a:lnTo>
                    <a:pt x="2598481" y="86696"/>
                  </a:lnTo>
                  <a:lnTo>
                    <a:pt x="2627423" y="156568"/>
                  </a:lnTo>
                  <a:lnTo>
                    <a:pt x="2631199" y="194737"/>
                  </a:lnTo>
                  <a:lnTo>
                    <a:pt x="2631199" y="973662"/>
                  </a:lnTo>
                  <a:lnTo>
                    <a:pt x="2626056" y="1018314"/>
                  </a:lnTo>
                  <a:lnTo>
                    <a:pt x="2611406" y="1059303"/>
                  </a:lnTo>
                  <a:lnTo>
                    <a:pt x="2588418" y="1095460"/>
                  </a:lnTo>
                  <a:lnTo>
                    <a:pt x="2558261" y="1125618"/>
                  </a:lnTo>
                  <a:lnTo>
                    <a:pt x="2522103" y="1148606"/>
                  </a:lnTo>
                  <a:lnTo>
                    <a:pt x="2481114" y="1163256"/>
                  </a:lnTo>
                  <a:lnTo>
                    <a:pt x="2436462" y="1168399"/>
                  </a:lnTo>
                  <a:lnTo>
                    <a:pt x="194737" y="1168399"/>
                  </a:lnTo>
                  <a:lnTo>
                    <a:pt x="150085" y="1163256"/>
                  </a:lnTo>
                  <a:lnTo>
                    <a:pt x="109096" y="1148606"/>
                  </a:lnTo>
                  <a:lnTo>
                    <a:pt x="72939" y="1125618"/>
                  </a:lnTo>
                  <a:lnTo>
                    <a:pt x="42781" y="1095460"/>
                  </a:lnTo>
                  <a:lnTo>
                    <a:pt x="19793" y="1059303"/>
                  </a:lnTo>
                  <a:lnTo>
                    <a:pt x="5143" y="1018314"/>
                  </a:lnTo>
                  <a:lnTo>
                    <a:pt x="0" y="973662"/>
                  </a:lnTo>
                  <a:lnTo>
                    <a:pt x="0" y="194737"/>
                  </a:lnTo>
                  <a:close/>
                </a:path>
              </a:pathLst>
            </a:custGeom>
            <a:ln w="2857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9713011" y="1165393"/>
            <a:ext cx="2165350" cy="10007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01600"/>
              </a:lnSpc>
              <a:spcBef>
                <a:spcPts val="90"/>
              </a:spcBef>
            </a:pPr>
            <a:r>
              <a:rPr dirty="0" sz="2100" spc="75">
                <a:latin typeface="Calibri"/>
                <a:cs typeface="Calibri"/>
              </a:rPr>
              <a:t>P-</a:t>
            </a:r>
            <a:r>
              <a:rPr dirty="0" sz="2100" spc="110">
                <a:latin typeface="Calibri"/>
                <a:cs typeface="Calibri"/>
              </a:rPr>
              <a:t>OPT</a:t>
            </a:r>
            <a:r>
              <a:rPr dirty="0" sz="2100" spc="16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provides</a:t>
            </a:r>
            <a:r>
              <a:rPr dirty="0" sz="2100" spc="285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up </a:t>
            </a:r>
            <a:r>
              <a:rPr dirty="0" sz="2100">
                <a:latin typeface="Calibri"/>
                <a:cs typeface="Calibri"/>
              </a:rPr>
              <a:t>to</a:t>
            </a:r>
            <a:r>
              <a:rPr dirty="0" sz="2100" spc="110">
                <a:latin typeface="Calibri"/>
                <a:cs typeface="Calibri"/>
              </a:rPr>
              <a:t> </a:t>
            </a:r>
            <a:r>
              <a:rPr dirty="0" sz="2100" spc="100" b="1">
                <a:latin typeface="Calibri"/>
                <a:cs typeface="Calibri"/>
              </a:rPr>
              <a:t>1.56x</a:t>
            </a:r>
            <a:r>
              <a:rPr dirty="0" sz="2100" spc="110" b="1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speedup </a:t>
            </a:r>
            <a:r>
              <a:rPr dirty="0" sz="2100">
                <a:latin typeface="Calibri"/>
                <a:cs typeface="Calibri"/>
              </a:rPr>
              <a:t>over</a:t>
            </a:r>
            <a:r>
              <a:rPr dirty="0" sz="2100" spc="165">
                <a:latin typeface="Calibri"/>
                <a:cs typeface="Calibri"/>
              </a:rPr>
              <a:t> </a:t>
            </a:r>
            <a:r>
              <a:rPr dirty="0" sz="2100" spc="95">
                <a:latin typeface="Calibri"/>
                <a:cs typeface="Calibri"/>
              </a:rPr>
              <a:t>LRU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631778"/>
            <a:ext cx="88328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5"/>
              <a:t>Today:</a:t>
            </a:r>
            <a:r>
              <a:rPr dirty="0" sz="4400" spc="-155"/>
              <a:t> </a:t>
            </a:r>
            <a:r>
              <a:rPr dirty="0" sz="4400"/>
              <a:t>Parallel</a:t>
            </a:r>
            <a:r>
              <a:rPr dirty="0" sz="4400" spc="-150"/>
              <a:t> </a:t>
            </a:r>
            <a:r>
              <a:rPr dirty="0" sz="4400"/>
              <a:t>Computer</a:t>
            </a:r>
            <a:r>
              <a:rPr dirty="0" sz="4400" spc="-150"/>
              <a:t> </a:t>
            </a:r>
            <a:r>
              <a:rPr dirty="0" sz="4400" spc="-10"/>
              <a:t>Architectures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964547" y="1718335"/>
            <a:ext cx="6910705" cy="207010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87325" indent="-17462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187325" algn="l"/>
              </a:tabLst>
            </a:pPr>
            <a:r>
              <a:rPr dirty="0" sz="2800">
                <a:latin typeface="Calibri"/>
                <a:cs typeface="Calibri"/>
              </a:rPr>
              <a:t>Why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have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mainly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parallel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computers</a:t>
            </a:r>
            <a:endParaRPr sz="2800">
              <a:latin typeface="Calibri"/>
              <a:cs typeface="Calibri"/>
            </a:endParaRPr>
          </a:p>
          <a:p>
            <a:pPr marL="187325" indent="-17462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87325" algn="l"/>
              </a:tabLst>
            </a:pPr>
            <a:r>
              <a:rPr dirty="0" sz="2800">
                <a:latin typeface="Calibri"/>
                <a:cs typeface="Calibri"/>
              </a:rPr>
              <a:t>How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make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caches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work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with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parallelism</a:t>
            </a:r>
            <a:endParaRPr sz="2800">
              <a:latin typeface="Calibri"/>
              <a:cs typeface="Calibri"/>
            </a:endParaRPr>
          </a:p>
          <a:p>
            <a:pPr marL="187325" indent="-17462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87325" algn="l"/>
              </a:tabLst>
            </a:pPr>
            <a:r>
              <a:rPr dirty="0" sz="2800">
                <a:latin typeface="Calibri"/>
                <a:cs typeface="Calibri"/>
              </a:rPr>
              <a:t>Memory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consistency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models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&amp;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ordering</a:t>
            </a:r>
            <a:endParaRPr sz="2800">
              <a:latin typeface="Calibri"/>
              <a:cs typeface="Calibri"/>
            </a:endParaRPr>
          </a:p>
          <a:p>
            <a:pPr marL="187325" indent="-17462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87325" algn="l"/>
              </a:tabLst>
            </a:pPr>
            <a:r>
              <a:rPr dirty="0" sz="2800">
                <a:latin typeface="Calibri"/>
                <a:cs typeface="Calibri"/>
              </a:rPr>
              <a:t>Implementing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synchronization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2868" y="0"/>
            <a:ext cx="9266263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256" y="0"/>
            <a:ext cx="1082192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2391" y="1158564"/>
            <a:ext cx="6815608" cy="466606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35547" y="2559718"/>
            <a:ext cx="3351529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9380" indent="-119380">
              <a:lnSpc>
                <a:spcPct val="100000"/>
              </a:lnSpc>
              <a:spcBef>
                <a:spcPts val="100"/>
              </a:spcBef>
              <a:buClr>
                <a:srgbClr val="0B0080"/>
              </a:buClr>
              <a:buSzPct val="95833"/>
              <a:buFont typeface="Arial"/>
              <a:buChar char="•"/>
              <a:tabLst>
                <a:tab pos="119380" algn="l"/>
              </a:tabLst>
            </a:pPr>
            <a:r>
              <a:rPr dirty="0" u="heavy" sz="24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ill Sans MT"/>
                <a:cs typeface="Gill Sans MT"/>
                <a:hlinkClick r:id="rId3"/>
              </a:rPr>
              <a:t>14</a:t>
            </a:r>
            <a:r>
              <a:rPr dirty="0" u="heavy" sz="2400" spc="-15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ill Sans MT"/>
                <a:cs typeface="Gill Sans MT"/>
                <a:hlinkClick r:id="rId3"/>
              </a:rPr>
              <a:t> </a:t>
            </a:r>
            <a:r>
              <a:rPr dirty="0" u="heavy" sz="2400" spc="-55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ill Sans MT"/>
                <a:cs typeface="Gill Sans MT"/>
                <a:hlinkClick r:id="rId3"/>
              </a:rPr>
              <a:t>nm</a:t>
            </a:r>
            <a:r>
              <a:rPr dirty="0" u="heavy" sz="2400" spc="-12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ill Sans MT"/>
                <a:cs typeface="Gill Sans MT"/>
                <a:hlinkClick r:id="rId3"/>
              </a:rPr>
              <a:t> </a:t>
            </a:r>
            <a:r>
              <a:rPr dirty="0" u="heavy" sz="24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ill Sans MT"/>
                <a:cs typeface="Gill Sans MT"/>
                <a:hlinkClick r:id="rId3"/>
              </a:rPr>
              <a:t>process</a:t>
            </a:r>
            <a:endParaRPr sz="2400">
              <a:latin typeface="Gill Sans MT"/>
              <a:cs typeface="Gill Sans MT"/>
            </a:endParaRPr>
          </a:p>
          <a:p>
            <a:pPr marL="119380" indent="-119380">
              <a:lnSpc>
                <a:spcPct val="100000"/>
              </a:lnSpc>
              <a:buSzPct val="95833"/>
              <a:buFont typeface="Arial"/>
              <a:buChar char="•"/>
              <a:tabLst>
                <a:tab pos="119380" algn="l"/>
              </a:tabLst>
            </a:pPr>
            <a:r>
              <a:rPr dirty="0" sz="2400" spc="-10">
                <a:latin typeface="Gill Sans MT"/>
                <a:cs typeface="Gill Sans MT"/>
              </a:rPr>
              <a:t>11</a:t>
            </a:r>
            <a:r>
              <a:rPr dirty="0" sz="2400" spc="-140">
                <a:latin typeface="Gill Sans MT"/>
                <a:cs typeface="Gill Sans MT"/>
              </a:rPr>
              <a:t> </a:t>
            </a:r>
            <a:r>
              <a:rPr dirty="0" sz="2400" spc="-10">
                <a:latin typeface="Gill Sans MT"/>
                <a:cs typeface="Gill Sans MT"/>
              </a:rPr>
              <a:t>metal</a:t>
            </a:r>
            <a:r>
              <a:rPr dirty="0" sz="2400" spc="-140">
                <a:latin typeface="Gill Sans MT"/>
                <a:cs typeface="Gill Sans MT"/>
              </a:rPr>
              <a:t> </a:t>
            </a:r>
            <a:r>
              <a:rPr dirty="0" sz="2400" spc="-10">
                <a:latin typeface="Gill Sans MT"/>
                <a:cs typeface="Gill Sans MT"/>
              </a:rPr>
              <a:t>layers</a:t>
            </a:r>
            <a:endParaRPr sz="2400">
              <a:latin typeface="Gill Sans MT"/>
              <a:cs typeface="Gill Sans MT"/>
            </a:endParaRPr>
          </a:p>
          <a:p>
            <a:pPr marL="119380" indent="-119380">
              <a:lnSpc>
                <a:spcPct val="100000"/>
              </a:lnSpc>
              <a:buSzPct val="95833"/>
              <a:buFont typeface="Arial"/>
              <a:buChar char="•"/>
              <a:tabLst>
                <a:tab pos="119380" algn="l"/>
              </a:tabLst>
            </a:pPr>
            <a:r>
              <a:rPr dirty="0" sz="2400" spc="-40">
                <a:latin typeface="Gill Sans MT"/>
                <a:cs typeface="Gill Sans MT"/>
              </a:rPr>
              <a:t>~1,750,000,000</a:t>
            </a:r>
            <a:r>
              <a:rPr dirty="0" sz="2400" spc="-75">
                <a:latin typeface="Gill Sans MT"/>
                <a:cs typeface="Gill Sans MT"/>
              </a:rPr>
              <a:t> </a:t>
            </a:r>
            <a:r>
              <a:rPr dirty="0" sz="2400" spc="-10">
                <a:latin typeface="Gill Sans MT"/>
                <a:cs typeface="Gill Sans MT"/>
              </a:rPr>
              <a:t>transistors</a:t>
            </a:r>
            <a:endParaRPr sz="2400">
              <a:latin typeface="Gill Sans MT"/>
              <a:cs typeface="Gill Sans MT"/>
            </a:endParaRPr>
          </a:p>
          <a:p>
            <a:pPr marL="119380" indent="-119380">
              <a:lnSpc>
                <a:spcPct val="100000"/>
              </a:lnSpc>
              <a:buSzPct val="95833"/>
              <a:buFont typeface="Arial"/>
              <a:buChar char="•"/>
              <a:tabLst>
                <a:tab pos="119380" algn="l"/>
              </a:tabLst>
            </a:pPr>
            <a:r>
              <a:rPr dirty="0" sz="2400">
                <a:latin typeface="Gill Sans MT"/>
                <a:cs typeface="Gill Sans MT"/>
              </a:rPr>
              <a:t>~9.19</a:t>
            </a:r>
            <a:r>
              <a:rPr dirty="0" sz="2400" spc="-114">
                <a:latin typeface="Gill Sans MT"/>
                <a:cs typeface="Gill Sans MT"/>
              </a:rPr>
              <a:t> </a:t>
            </a:r>
            <a:r>
              <a:rPr dirty="0" sz="2400" spc="-65">
                <a:latin typeface="Gill Sans MT"/>
                <a:cs typeface="Gill Sans MT"/>
              </a:rPr>
              <a:t>mm</a:t>
            </a:r>
            <a:r>
              <a:rPr dirty="0" sz="2400" spc="-110">
                <a:latin typeface="Gill Sans MT"/>
                <a:cs typeface="Gill Sans MT"/>
              </a:rPr>
              <a:t> </a:t>
            </a:r>
            <a:r>
              <a:rPr dirty="0" sz="2400" spc="-165">
                <a:latin typeface="Gill Sans MT"/>
                <a:cs typeface="Gill Sans MT"/>
              </a:rPr>
              <a:t>x</a:t>
            </a:r>
            <a:r>
              <a:rPr dirty="0" sz="2400" spc="-114">
                <a:latin typeface="Gill Sans MT"/>
                <a:cs typeface="Gill Sans MT"/>
              </a:rPr>
              <a:t> </a:t>
            </a:r>
            <a:r>
              <a:rPr dirty="0" sz="2400">
                <a:latin typeface="Gill Sans MT"/>
                <a:cs typeface="Gill Sans MT"/>
              </a:rPr>
              <a:t>~11.08</a:t>
            </a:r>
            <a:r>
              <a:rPr dirty="0" sz="2400" spc="-110">
                <a:latin typeface="Gill Sans MT"/>
                <a:cs typeface="Gill Sans MT"/>
              </a:rPr>
              <a:t> </a:t>
            </a:r>
            <a:r>
              <a:rPr dirty="0" sz="2400" spc="-25">
                <a:latin typeface="Gill Sans MT"/>
                <a:cs typeface="Gill Sans MT"/>
              </a:rPr>
              <a:t>mm</a:t>
            </a:r>
            <a:endParaRPr sz="2400">
              <a:latin typeface="Gill Sans MT"/>
              <a:cs typeface="Gill Sans MT"/>
            </a:endParaRPr>
          </a:p>
          <a:p>
            <a:pPr marL="119380" indent="-119380">
              <a:lnSpc>
                <a:spcPct val="100000"/>
              </a:lnSpc>
              <a:buSzPct val="95833"/>
              <a:buFont typeface="Arial"/>
              <a:buChar char="•"/>
              <a:tabLst>
                <a:tab pos="119380" algn="l"/>
              </a:tabLst>
            </a:pPr>
            <a:r>
              <a:rPr dirty="0" sz="2400">
                <a:latin typeface="Gill Sans MT"/>
                <a:cs typeface="Gill Sans MT"/>
              </a:rPr>
              <a:t>~101.83</a:t>
            </a:r>
            <a:r>
              <a:rPr dirty="0" sz="2400" spc="-135">
                <a:latin typeface="Gill Sans MT"/>
                <a:cs typeface="Gill Sans MT"/>
              </a:rPr>
              <a:t> </a:t>
            </a:r>
            <a:r>
              <a:rPr dirty="0" sz="2400" spc="-35">
                <a:latin typeface="Gill Sans MT"/>
                <a:cs typeface="Gill Sans MT"/>
              </a:rPr>
              <a:t>mm²</a:t>
            </a:r>
            <a:r>
              <a:rPr dirty="0" sz="2400" spc="-130">
                <a:latin typeface="Gill Sans MT"/>
                <a:cs typeface="Gill Sans MT"/>
              </a:rPr>
              <a:t> </a:t>
            </a:r>
            <a:r>
              <a:rPr dirty="0" sz="2400" spc="-20">
                <a:latin typeface="Gill Sans MT"/>
                <a:cs typeface="Gill Sans MT"/>
              </a:rPr>
              <a:t>die</a:t>
            </a:r>
            <a:r>
              <a:rPr dirty="0" sz="2400" spc="-130">
                <a:latin typeface="Gill Sans MT"/>
                <a:cs typeface="Gill Sans MT"/>
              </a:rPr>
              <a:t> </a:t>
            </a:r>
            <a:r>
              <a:rPr dirty="0" sz="2400" spc="-20">
                <a:latin typeface="Gill Sans MT"/>
                <a:cs typeface="Gill Sans MT"/>
              </a:rPr>
              <a:t>size</a:t>
            </a:r>
            <a:endParaRPr sz="2400">
              <a:latin typeface="Gill Sans MT"/>
              <a:cs typeface="Gill Sans MT"/>
            </a:endParaRPr>
          </a:p>
          <a:p>
            <a:pPr marL="119380" indent="-119380">
              <a:lnSpc>
                <a:spcPct val="100000"/>
              </a:lnSpc>
              <a:buSzPct val="95833"/>
              <a:buFont typeface="Arial"/>
              <a:buChar char="•"/>
              <a:tabLst>
                <a:tab pos="119380" algn="l"/>
              </a:tabLst>
            </a:pPr>
            <a:r>
              <a:rPr dirty="0" sz="2400">
                <a:latin typeface="Gill Sans MT"/>
                <a:cs typeface="Gill Sans MT"/>
              </a:rPr>
              <a:t>4</a:t>
            </a:r>
            <a:r>
              <a:rPr dirty="0" sz="2400" spc="-114">
                <a:latin typeface="Gill Sans MT"/>
                <a:cs typeface="Gill Sans MT"/>
              </a:rPr>
              <a:t> </a:t>
            </a:r>
            <a:r>
              <a:rPr dirty="0" sz="2400" spc="-210">
                <a:latin typeface="Gill Sans MT"/>
                <a:cs typeface="Gill Sans MT"/>
              </a:rPr>
              <a:t>CPU</a:t>
            </a:r>
            <a:r>
              <a:rPr dirty="0" sz="2400" spc="-114">
                <a:latin typeface="Gill Sans MT"/>
                <a:cs typeface="Gill Sans MT"/>
              </a:rPr>
              <a:t> </a:t>
            </a:r>
            <a:r>
              <a:rPr dirty="0" sz="2400" spc="-50">
                <a:latin typeface="Gill Sans MT"/>
                <a:cs typeface="Gill Sans MT"/>
              </a:rPr>
              <a:t>cores</a:t>
            </a:r>
            <a:r>
              <a:rPr dirty="0" sz="2400" spc="-114">
                <a:latin typeface="Gill Sans MT"/>
                <a:cs typeface="Gill Sans MT"/>
              </a:rPr>
              <a:t> </a:t>
            </a:r>
            <a:r>
              <a:rPr dirty="0" sz="2400" spc="-220">
                <a:latin typeface="Gill Sans MT"/>
                <a:cs typeface="Gill Sans MT"/>
              </a:rPr>
              <a:t>+</a:t>
            </a:r>
            <a:r>
              <a:rPr dirty="0" sz="2400" spc="-114">
                <a:latin typeface="Gill Sans MT"/>
                <a:cs typeface="Gill Sans MT"/>
              </a:rPr>
              <a:t> </a:t>
            </a:r>
            <a:r>
              <a:rPr dirty="0" sz="2400" spc="-10">
                <a:latin typeface="Gill Sans MT"/>
                <a:cs typeface="Gill Sans MT"/>
              </a:rPr>
              <a:t>24</a:t>
            </a:r>
            <a:r>
              <a:rPr dirty="0" sz="2400" spc="-114">
                <a:latin typeface="Gill Sans MT"/>
                <a:cs typeface="Gill Sans MT"/>
              </a:rPr>
              <a:t> </a:t>
            </a:r>
            <a:r>
              <a:rPr dirty="0" sz="2400" spc="-215">
                <a:latin typeface="Gill Sans MT"/>
                <a:cs typeface="Gill Sans MT"/>
              </a:rPr>
              <a:t>GPU</a:t>
            </a:r>
            <a:r>
              <a:rPr dirty="0" sz="2400" spc="-114">
                <a:latin typeface="Gill Sans MT"/>
                <a:cs typeface="Gill Sans MT"/>
              </a:rPr>
              <a:t> </a:t>
            </a:r>
            <a:r>
              <a:rPr dirty="0" sz="2400" spc="-25">
                <a:latin typeface="Gill Sans MT"/>
                <a:cs typeface="Gill Sans MT"/>
              </a:rPr>
              <a:t>EUs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76942" y="2252660"/>
            <a:ext cx="1974214" cy="13112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4295" indent="-73025">
              <a:lnSpc>
                <a:spcPct val="100000"/>
              </a:lnSpc>
              <a:spcBef>
                <a:spcPts val="105"/>
              </a:spcBef>
              <a:buClr>
                <a:srgbClr val="0B0080"/>
              </a:buClr>
              <a:buSzPct val="89285"/>
              <a:buFont typeface="Arial"/>
              <a:buChar char="•"/>
              <a:tabLst>
                <a:tab pos="74295" algn="l"/>
              </a:tabLst>
            </a:pPr>
            <a:r>
              <a:rPr dirty="0" u="heavy" sz="14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ill Sans MT"/>
                <a:cs typeface="Gill Sans MT"/>
                <a:hlinkClick r:id="rId2"/>
              </a:rPr>
              <a:t>14</a:t>
            </a:r>
            <a:r>
              <a:rPr dirty="0" u="heavy" sz="1400" spc="-8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ill Sans MT"/>
                <a:cs typeface="Gill Sans MT"/>
                <a:hlinkClick r:id="rId2"/>
              </a:rPr>
              <a:t> </a:t>
            </a:r>
            <a:r>
              <a:rPr dirty="0" u="heavy" sz="1400" spc="-3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ill Sans MT"/>
                <a:cs typeface="Gill Sans MT"/>
                <a:hlinkClick r:id="rId2"/>
              </a:rPr>
              <a:t>nm</a:t>
            </a:r>
            <a:r>
              <a:rPr dirty="0" u="heavy" sz="1400" spc="-7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ill Sans MT"/>
                <a:cs typeface="Gill Sans MT"/>
                <a:hlinkClick r:id="rId2"/>
              </a:rPr>
              <a:t> </a:t>
            </a:r>
            <a:r>
              <a:rPr dirty="0" u="heavy" sz="14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ill Sans MT"/>
                <a:cs typeface="Gill Sans MT"/>
                <a:hlinkClick r:id="rId2"/>
              </a:rPr>
              <a:t>process</a:t>
            </a:r>
            <a:endParaRPr sz="1400">
              <a:latin typeface="Gill Sans MT"/>
              <a:cs typeface="Gill Sans MT"/>
            </a:endParaRPr>
          </a:p>
          <a:p>
            <a:pPr marL="74295" indent="-73025">
              <a:lnSpc>
                <a:spcPct val="100000"/>
              </a:lnSpc>
              <a:spcBef>
                <a:spcPts val="5"/>
              </a:spcBef>
              <a:buSzPct val="89285"/>
              <a:buFont typeface="Arial"/>
              <a:buChar char="•"/>
              <a:tabLst>
                <a:tab pos="74295" algn="l"/>
              </a:tabLst>
            </a:pPr>
            <a:r>
              <a:rPr dirty="0" sz="1400">
                <a:latin typeface="Gill Sans MT"/>
                <a:cs typeface="Gill Sans MT"/>
              </a:rPr>
              <a:t>11</a:t>
            </a:r>
            <a:r>
              <a:rPr dirty="0" sz="1400" spc="-8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metal</a:t>
            </a:r>
            <a:r>
              <a:rPr dirty="0" sz="1400" spc="-80">
                <a:latin typeface="Gill Sans MT"/>
                <a:cs typeface="Gill Sans MT"/>
              </a:rPr>
              <a:t> </a:t>
            </a:r>
            <a:r>
              <a:rPr dirty="0" sz="1400" spc="-10">
                <a:latin typeface="Gill Sans MT"/>
                <a:cs typeface="Gill Sans MT"/>
              </a:rPr>
              <a:t>layers</a:t>
            </a:r>
            <a:endParaRPr sz="1400">
              <a:latin typeface="Gill Sans MT"/>
              <a:cs typeface="Gill Sans MT"/>
            </a:endParaRPr>
          </a:p>
          <a:p>
            <a:pPr marL="74295" indent="-73025">
              <a:lnSpc>
                <a:spcPct val="100000"/>
              </a:lnSpc>
              <a:spcBef>
                <a:spcPts val="10"/>
              </a:spcBef>
              <a:buSzPct val="89285"/>
              <a:buFont typeface="Arial"/>
              <a:buChar char="•"/>
              <a:tabLst>
                <a:tab pos="74295" algn="l"/>
              </a:tabLst>
            </a:pPr>
            <a:r>
              <a:rPr dirty="0" sz="1400" spc="-25">
                <a:latin typeface="Gill Sans MT"/>
                <a:cs typeface="Gill Sans MT"/>
              </a:rPr>
              <a:t>~1,750,000,000</a:t>
            </a:r>
            <a:r>
              <a:rPr dirty="0" sz="1400" spc="40">
                <a:latin typeface="Gill Sans MT"/>
                <a:cs typeface="Gill Sans MT"/>
              </a:rPr>
              <a:t> </a:t>
            </a:r>
            <a:r>
              <a:rPr dirty="0" sz="1400" spc="-10">
                <a:latin typeface="Gill Sans MT"/>
                <a:cs typeface="Gill Sans MT"/>
              </a:rPr>
              <a:t>transistors</a:t>
            </a:r>
            <a:endParaRPr sz="1400">
              <a:latin typeface="Gill Sans MT"/>
              <a:cs typeface="Gill Sans MT"/>
            </a:endParaRPr>
          </a:p>
          <a:p>
            <a:pPr marL="74295" indent="-73025">
              <a:lnSpc>
                <a:spcPct val="100000"/>
              </a:lnSpc>
              <a:spcBef>
                <a:spcPts val="5"/>
              </a:spcBef>
              <a:buSzPct val="89285"/>
              <a:buFont typeface="Arial"/>
              <a:buChar char="•"/>
              <a:tabLst>
                <a:tab pos="74295" algn="l"/>
              </a:tabLst>
            </a:pPr>
            <a:r>
              <a:rPr dirty="0" sz="1400">
                <a:latin typeface="Gill Sans MT"/>
                <a:cs typeface="Gill Sans MT"/>
              </a:rPr>
              <a:t>~9.19</a:t>
            </a:r>
            <a:r>
              <a:rPr dirty="0" sz="1400" spc="-60">
                <a:latin typeface="Gill Sans MT"/>
                <a:cs typeface="Gill Sans MT"/>
              </a:rPr>
              <a:t> </a:t>
            </a:r>
            <a:r>
              <a:rPr dirty="0" sz="1400" spc="-30">
                <a:latin typeface="Gill Sans MT"/>
                <a:cs typeface="Gill Sans MT"/>
              </a:rPr>
              <a:t>mm</a:t>
            </a:r>
            <a:r>
              <a:rPr dirty="0" sz="1400" spc="-60">
                <a:latin typeface="Gill Sans MT"/>
                <a:cs typeface="Gill Sans MT"/>
              </a:rPr>
              <a:t> </a:t>
            </a:r>
            <a:r>
              <a:rPr dirty="0" sz="1400" spc="-90">
                <a:latin typeface="Gill Sans MT"/>
                <a:cs typeface="Gill Sans MT"/>
              </a:rPr>
              <a:t>x</a:t>
            </a:r>
            <a:r>
              <a:rPr dirty="0" sz="1400" spc="-6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~11.08</a:t>
            </a:r>
            <a:r>
              <a:rPr dirty="0" sz="1400" spc="-60">
                <a:latin typeface="Gill Sans MT"/>
                <a:cs typeface="Gill Sans MT"/>
              </a:rPr>
              <a:t> </a:t>
            </a:r>
            <a:r>
              <a:rPr dirty="0" sz="1400" spc="-25">
                <a:latin typeface="Gill Sans MT"/>
                <a:cs typeface="Gill Sans MT"/>
              </a:rPr>
              <a:t>mm</a:t>
            </a:r>
            <a:endParaRPr sz="1400">
              <a:latin typeface="Gill Sans MT"/>
              <a:cs typeface="Gill Sans MT"/>
            </a:endParaRPr>
          </a:p>
          <a:p>
            <a:pPr marL="74295" indent="-73025">
              <a:lnSpc>
                <a:spcPct val="100000"/>
              </a:lnSpc>
              <a:spcBef>
                <a:spcPts val="10"/>
              </a:spcBef>
              <a:buSzPct val="89285"/>
              <a:buFont typeface="Arial"/>
              <a:buChar char="•"/>
              <a:tabLst>
                <a:tab pos="74295" algn="l"/>
              </a:tabLst>
            </a:pPr>
            <a:r>
              <a:rPr dirty="0" sz="1400" spc="-10">
                <a:latin typeface="Gill Sans MT"/>
                <a:cs typeface="Gill Sans MT"/>
              </a:rPr>
              <a:t>~101.83</a:t>
            </a:r>
            <a:r>
              <a:rPr dirty="0" sz="1400" spc="-70">
                <a:latin typeface="Gill Sans MT"/>
                <a:cs typeface="Gill Sans MT"/>
              </a:rPr>
              <a:t> </a:t>
            </a:r>
            <a:r>
              <a:rPr dirty="0" sz="1400" spc="-20">
                <a:latin typeface="Gill Sans MT"/>
                <a:cs typeface="Gill Sans MT"/>
              </a:rPr>
              <a:t>mm²</a:t>
            </a:r>
            <a:r>
              <a:rPr dirty="0" sz="1400" spc="-65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die</a:t>
            </a:r>
            <a:r>
              <a:rPr dirty="0" sz="1400" spc="-65">
                <a:latin typeface="Gill Sans MT"/>
                <a:cs typeface="Gill Sans MT"/>
              </a:rPr>
              <a:t> </a:t>
            </a:r>
            <a:r>
              <a:rPr dirty="0" sz="1400" spc="-20">
                <a:latin typeface="Gill Sans MT"/>
                <a:cs typeface="Gill Sans MT"/>
              </a:rPr>
              <a:t>size</a:t>
            </a:r>
            <a:endParaRPr sz="1400">
              <a:latin typeface="Gill Sans MT"/>
              <a:cs typeface="Gill Sans MT"/>
            </a:endParaRPr>
          </a:p>
          <a:p>
            <a:pPr marL="74295" indent="-73025">
              <a:lnSpc>
                <a:spcPct val="100000"/>
              </a:lnSpc>
              <a:spcBef>
                <a:spcPts val="5"/>
              </a:spcBef>
              <a:buSzPct val="89285"/>
              <a:buFont typeface="Arial"/>
              <a:buChar char="•"/>
              <a:tabLst>
                <a:tab pos="74295" algn="l"/>
              </a:tabLst>
            </a:pPr>
            <a:r>
              <a:rPr dirty="0" sz="1400">
                <a:latin typeface="Gill Sans MT"/>
                <a:cs typeface="Gill Sans MT"/>
              </a:rPr>
              <a:t>4</a:t>
            </a:r>
            <a:r>
              <a:rPr dirty="0" sz="1400" spc="-65">
                <a:latin typeface="Gill Sans MT"/>
                <a:cs typeface="Gill Sans MT"/>
              </a:rPr>
              <a:t> </a:t>
            </a:r>
            <a:r>
              <a:rPr dirty="0" sz="1400" spc="-130">
                <a:latin typeface="Gill Sans MT"/>
                <a:cs typeface="Gill Sans MT"/>
              </a:rPr>
              <a:t>CPU</a:t>
            </a:r>
            <a:r>
              <a:rPr dirty="0" sz="1400" spc="-65">
                <a:latin typeface="Gill Sans MT"/>
                <a:cs typeface="Gill Sans MT"/>
              </a:rPr>
              <a:t> </a:t>
            </a:r>
            <a:r>
              <a:rPr dirty="0" sz="1400" spc="-25">
                <a:latin typeface="Gill Sans MT"/>
                <a:cs typeface="Gill Sans MT"/>
              </a:rPr>
              <a:t>cores</a:t>
            </a:r>
            <a:r>
              <a:rPr dirty="0" sz="1400" spc="-65">
                <a:latin typeface="Gill Sans MT"/>
                <a:cs typeface="Gill Sans MT"/>
              </a:rPr>
              <a:t> </a:t>
            </a:r>
            <a:r>
              <a:rPr dirty="0" sz="1400" spc="-130">
                <a:latin typeface="Gill Sans MT"/>
                <a:cs typeface="Gill Sans MT"/>
              </a:rPr>
              <a:t>+</a:t>
            </a:r>
            <a:r>
              <a:rPr dirty="0" sz="1400" spc="-60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24</a:t>
            </a:r>
            <a:r>
              <a:rPr dirty="0" sz="1400" spc="-65">
                <a:latin typeface="Gill Sans MT"/>
                <a:cs typeface="Gill Sans MT"/>
              </a:rPr>
              <a:t> </a:t>
            </a:r>
            <a:r>
              <a:rPr dirty="0" sz="1400" spc="-130">
                <a:latin typeface="Gill Sans MT"/>
                <a:cs typeface="Gill Sans MT"/>
              </a:rPr>
              <a:t>GPU</a:t>
            </a:r>
            <a:r>
              <a:rPr dirty="0" sz="1400" spc="-65">
                <a:latin typeface="Gill Sans MT"/>
                <a:cs typeface="Gill Sans MT"/>
              </a:rPr>
              <a:t> </a:t>
            </a:r>
            <a:r>
              <a:rPr dirty="0" sz="1400" spc="-25">
                <a:latin typeface="Gill Sans MT"/>
                <a:cs typeface="Gill Sans MT"/>
              </a:rPr>
              <a:t>EUs</a:t>
            </a:r>
            <a:endParaRPr sz="1400">
              <a:latin typeface="Gill Sans MT"/>
              <a:cs typeface="Gill Sans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6562" y="1135866"/>
            <a:ext cx="6913840" cy="473332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672211" y="5899415"/>
            <a:ext cx="8753475" cy="8293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250">
                <a:latin typeface="Calibri"/>
                <a:cs typeface="Calibri"/>
              </a:rPr>
              <a:t>Shared</a:t>
            </a:r>
            <a:r>
              <a:rPr dirty="0" sz="5250" spc="-35">
                <a:latin typeface="Calibri"/>
                <a:cs typeface="Calibri"/>
              </a:rPr>
              <a:t> </a:t>
            </a:r>
            <a:r>
              <a:rPr dirty="0" sz="5250">
                <a:latin typeface="Calibri"/>
                <a:cs typeface="Calibri"/>
              </a:rPr>
              <a:t>memory</a:t>
            </a:r>
            <a:r>
              <a:rPr dirty="0" sz="5250" spc="-35">
                <a:latin typeface="Calibri"/>
                <a:cs typeface="Calibri"/>
              </a:rPr>
              <a:t> </a:t>
            </a:r>
            <a:r>
              <a:rPr dirty="0" sz="5250" spc="-10">
                <a:latin typeface="Calibri"/>
                <a:cs typeface="Calibri"/>
              </a:rPr>
              <a:t>multi-threading</a:t>
            </a:r>
            <a:endParaRPr sz="5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4051" y="1180973"/>
            <a:ext cx="7003947" cy="461182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534551" y="3127844"/>
            <a:ext cx="1868805" cy="882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4295" indent="-73025">
              <a:lnSpc>
                <a:spcPct val="100000"/>
              </a:lnSpc>
              <a:spcBef>
                <a:spcPts val="105"/>
              </a:spcBef>
              <a:buClr>
                <a:srgbClr val="0B0080"/>
              </a:buClr>
              <a:buSzPct val="89285"/>
              <a:buFont typeface="Arial"/>
              <a:buChar char="•"/>
              <a:tabLst>
                <a:tab pos="74295" algn="l"/>
              </a:tabLst>
            </a:pPr>
            <a:r>
              <a:rPr dirty="0" u="heavy" sz="140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ill Sans MT"/>
                <a:cs typeface="Gill Sans MT"/>
                <a:hlinkClick r:id="rId3"/>
              </a:rPr>
              <a:t>14</a:t>
            </a:r>
            <a:r>
              <a:rPr dirty="0" u="heavy" sz="1400" spc="-8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ill Sans MT"/>
                <a:cs typeface="Gill Sans MT"/>
                <a:hlinkClick r:id="rId3"/>
              </a:rPr>
              <a:t> </a:t>
            </a:r>
            <a:r>
              <a:rPr dirty="0" u="heavy" sz="1400" spc="-3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ill Sans MT"/>
                <a:cs typeface="Gill Sans MT"/>
                <a:hlinkClick r:id="rId3"/>
              </a:rPr>
              <a:t>nm</a:t>
            </a:r>
            <a:r>
              <a:rPr dirty="0" u="heavy" sz="1400" spc="-7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ill Sans MT"/>
                <a:cs typeface="Gill Sans MT"/>
                <a:hlinkClick r:id="rId3"/>
              </a:rPr>
              <a:t> </a:t>
            </a:r>
            <a:r>
              <a:rPr dirty="0" u="heavy" sz="14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Gill Sans MT"/>
                <a:cs typeface="Gill Sans MT"/>
                <a:hlinkClick r:id="rId3"/>
              </a:rPr>
              <a:t>process</a:t>
            </a:r>
            <a:endParaRPr sz="1400">
              <a:latin typeface="Gill Sans MT"/>
              <a:cs typeface="Gill Sans MT"/>
            </a:endParaRPr>
          </a:p>
          <a:p>
            <a:pPr marL="74295" indent="-73025">
              <a:lnSpc>
                <a:spcPct val="100000"/>
              </a:lnSpc>
              <a:spcBef>
                <a:spcPts val="5"/>
              </a:spcBef>
              <a:buSzPct val="89285"/>
              <a:buFont typeface="Arial"/>
              <a:buChar char="•"/>
              <a:tabLst>
                <a:tab pos="74295" algn="l"/>
              </a:tabLst>
            </a:pPr>
            <a:r>
              <a:rPr dirty="0" sz="1400">
                <a:latin typeface="Gill Sans MT"/>
                <a:cs typeface="Gill Sans MT"/>
              </a:rPr>
              <a:t>682.6</a:t>
            </a:r>
            <a:r>
              <a:rPr dirty="0" sz="1400" spc="-80">
                <a:latin typeface="Gill Sans MT"/>
                <a:cs typeface="Gill Sans MT"/>
              </a:rPr>
              <a:t> </a:t>
            </a:r>
            <a:r>
              <a:rPr dirty="0" sz="1400" spc="-20">
                <a:latin typeface="Gill Sans MT"/>
                <a:cs typeface="Gill Sans MT"/>
              </a:rPr>
              <a:t>mm²</a:t>
            </a:r>
            <a:r>
              <a:rPr dirty="0" sz="1400" spc="-75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die</a:t>
            </a:r>
            <a:r>
              <a:rPr dirty="0" sz="1400" spc="-75">
                <a:latin typeface="Gill Sans MT"/>
                <a:cs typeface="Gill Sans MT"/>
              </a:rPr>
              <a:t> </a:t>
            </a:r>
            <a:r>
              <a:rPr dirty="0" sz="1400" spc="-20">
                <a:latin typeface="Gill Sans MT"/>
                <a:cs typeface="Gill Sans MT"/>
              </a:rPr>
              <a:t>size</a:t>
            </a:r>
            <a:endParaRPr sz="1400">
              <a:latin typeface="Gill Sans MT"/>
              <a:cs typeface="Gill Sans MT"/>
            </a:endParaRPr>
          </a:p>
          <a:p>
            <a:pPr marL="74295" indent="-73025">
              <a:lnSpc>
                <a:spcPct val="100000"/>
              </a:lnSpc>
              <a:spcBef>
                <a:spcPts val="10"/>
              </a:spcBef>
              <a:buSzPct val="89285"/>
              <a:buFont typeface="Arial"/>
              <a:buChar char="•"/>
              <a:tabLst>
                <a:tab pos="74295" algn="l"/>
              </a:tabLst>
            </a:pPr>
            <a:r>
              <a:rPr dirty="0" sz="1400">
                <a:latin typeface="Gill Sans MT"/>
                <a:cs typeface="Gill Sans MT"/>
              </a:rPr>
              <a:t>76</a:t>
            </a:r>
            <a:r>
              <a:rPr dirty="0" sz="1400" spc="-65">
                <a:latin typeface="Gill Sans MT"/>
                <a:cs typeface="Gill Sans MT"/>
              </a:rPr>
              <a:t> </a:t>
            </a:r>
            <a:r>
              <a:rPr dirty="0" sz="1400" spc="-130">
                <a:latin typeface="Gill Sans MT"/>
                <a:cs typeface="Gill Sans MT"/>
              </a:rPr>
              <a:t>CPU</a:t>
            </a:r>
            <a:r>
              <a:rPr dirty="0" sz="1400" spc="-65">
                <a:latin typeface="Gill Sans MT"/>
                <a:cs typeface="Gill Sans MT"/>
              </a:rPr>
              <a:t> </a:t>
            </a:r>
            <a:r>
              <a:rPr dirty="0" sz="1400" spc="-10">
                <a:latin typeface="Gill Sans MT"/>
                <a:cs typeface="Gill Sans MT"/>
              </a:rPr>
              <a:t>cores</a:t>
            </a:r>
            <a:endParaRPr sz="1400">
              <a:latin typeface="Gill Sans MT"/>
              <a:cs typeface="Gill Sans MT"/>
            </a:endParaRPr>
          </a:p>
          <a:p>
            <a:pPr marL="74295" indent="-73025">
              <a:lnSpc>
                <a:spcPct val="100000"/>
              </a:lnSpc>
              <a:spcBef>
                <a:spcPts val="5"/>
              </a:spcBef>
              <a:buSzPct val="89285"/>
              <a:buFont typeface="Arial"/>
              <a:buChar char="•"/>
              <a:tabLst>
                <a:tab pos="74295" algn="l"/>
              </a:tabLst>
            </a:pPr>
            <a:r>
              <a:rPr dirty="0" sz="1400" spc="-20">
                <a:latin typeface="Gill Sans MT"/>
                <a:cs typeface="Gill Sans MT"/>
              </a:rPr>
              <a:t>7,100,000,000</a:t>
            </a:r>
            <a:r>
              <a:rPr dirty="0" sz="1400" spc="-30">
                <a:latin typeface="Gill Sans MT"/>
                <a:cs typeface="Gill Sans MT"/>
              </a:rPr>
              <a:t> </a:t>
            </a:r>
            <a:r>
              <a:rPr dirty="0" sz="1400" spc="-10">
                <a:latin typeface="Gill Sans MT"/>
                <a:cs typeface="Gill Sans MT"/>
              </a:rPr>
              <a:t>transistors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777" y="723171"/>
            <a:ext cx="6218157" cy="511270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316103" y="2415183"/>
            <a:ext cx="4202430" cy="3728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457834" marR="6985" indent="197485">
              <a:lnSpc>
                <a:spcPct val="101200"/>
              </a:lnSpc>
              <a:spcBef>
                <a:spcPts val="95"/>
              </a:spcBef>
            </a:pPr>
            <a:r>
              <a:rPr dirty="0" sz="2000" b="1">
                <a:latin typeface="Calibri"/>
                <a:cs typeface="Calibri"/>
              </a:rPr>
              <a:t>Parallel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hardware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+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parallelizable </a:t>
            </a:r>
            <a:r>
              <a:rPr dirty="0" sz="2000" b="1">
                <a:latin typeface="Calibri"/>
                <a:cs typeface="Calibri"/>
              </a:rPr>
              <a:t>software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are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direct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application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  <a:spcBef>
                <a:spcPts val="30"/>
              </a:spcBef>
            </a:pPr>
            <a:r>
              <a:rPr dirty="0" sz="2000" b="1">
                <a:latin typeface="Calibri"/>
                <a:cs typeface="Calibri"/>
              </a:rPr>
              <a:t>Amdahl’s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Law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Calibri"/>
              <a:cs typeface="Calibri"/>
            </a:endParaRPr>
          </a:p>
          <a:p>
            <a:pPr algn="just" marL="12700" marR="6985" indent="34925">
              <a:lnSpc>
                <a:spcPct val="101200"/>
              </a:lnSpc>
            </a:pPr>
            <a:r>
              <a:rPr dirty="0" sz="2000" b="1">
                <a:latin typeface="Calibri"/>
                <a:cs typeface="Calibri"/>
              </a:rPr>
              <a:t>Multi-core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parallelism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was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primary </a:t>
            </a:r>
            <a:r>
              <a:rPr dirty="0" sz="2000" b="1">
                <a:latin typeface="Calibri"/>
                <a:cs typeface="Calibri"/>
              </a:rPr>
              <a:t>way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keep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performance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scaling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alive </a:t>
            </a:r>
            <a:r>
              <a:rPr dirty="0" sz="2000" b="1">
                <a:latin typeface="Calibri"/>
                <a:cs typeface="Calibri"/>
              </a:rPr>
              <a:t>once</a:t>
            </a:r>
            <a:r>
              <a:rPr dirty="0" sz="2000" spc="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single-thread</a:t>
            </a:r>
            <a:r>
              <a:rPr dirty="0" sz="2000" spc="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performance</a:t>
            </a:r>
            <a:r>
              <a:rPr dirty="0" sz="2000" spc="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hit</a:t>
            </a:r>
            <a:r>
              <a:rPr dirty="0" sz="2000" spc="2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0"/>
              </a:spcBef>
            </a:pPr>
            <a:r>
              <a:rPr dirty="0" sz="2000" spc="-20" b="1">
                <a:latin typeface="Calibri"/>
                <a:cs typeface="Calibri"/>
              </a:rPr>
              <a:t>wall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Calibri"/>
              <a:cs typeface="Calibri"/>
            </a:endParaRPr>
          </a:p>
          <a:p>
            <a:pPr algn="r" marR="8255">
              <a:lnSpc>
                <a:spcPct val="100000"/>
              </a:lnSpc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Question: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How</a:t>
            </a:r>
            <a:r>
              <a:rPr dirty="0" sz="20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we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architect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  <a:spcBef>
                <a:spcPts val="30"/>
              </a:spcBef>
            </a:pP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programmable</a:t>
            </a:r>
            <a:r>
              <a:rPr dirty="0" sz="2000" spc="3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parallel</a:t>
            </a:r>
            <a:r>
              <a:rPr dirty="0" sz="20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computer</a:t>
            </a: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0"/>
              </a:spcBef>
            </a:pP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system?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217" y="645877"/>
            <a:ext cx="109518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Graph</a:t>
            </a:r>
            <a:r>
              <a:rPr dirty="0" sz="4400" spc="-105"/>
              <a:t> </a:t>
            </a:r>
            <a:r>
              <a:rPr dirty="0" sz="4400"/>
              <a:t>Processing</a:t>
            </a:r>
            <a:r>
              <a:rPr dirty="0" sz="4400" spc="-105"/>
              <a:t> </a:t>
            </a:r>
            <a:r>
              <a:rPr dirty="0" sz="4400"/>
              <a:t>Problems</a:t>
            </a:r>
            <a:r>
              <a:rPr dirty="0" sz="4400" spc="-100"/>
              <a:t> </a:t>
            </a:r>
            <a:r>
              <a:rPr dirty="0" sz="4400"/>
              <a:t>are</a:t>
            </a:r>
            <a:r>
              <a:rPr dirty="0" sz="4400" spc="-105"/>
              <a:t> </a:t>
            </a:r>
            <a:r>
              <a:rPr dirty="0" sz="4400"/>
              <a:t>Sparse</a:t>
            </a:r>
            <a:r>
              <a:rPr dirty="0" sz="4400" spc="-45"/>
              <a:t> </a:t>
            </a:r>
            <a:r>
              <a:rPr dirty="0" sz="4400" spc="-10"/>
              <a:t>Problems</a:t>
            </a:r>
            <a:endParaRPr sz="4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8" y="2262739"/>
            <a:ext cx="3233792" cy="289047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573948" y="2262739"/>
            <a:ext cx="5044440" cy="2896235"/>
            <a:chOff x="3573948" y="2262739"/>
            <a:chExt cx="5044440" cy="289623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3949" y="2262739"/>
              <a:ext cx="5044100" cy="289047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573948" y="4733792"/>
              <a:ext cx="2593340" cy="425450"/>
            </a:xfrm>
            <a:custGeom>
              <a:avLst/>
              <a:gdLst/>
              <a:ahLst/>
              <a:cxnLst/>
              <a:rect l="l" t="t" r="r" b="b"/>
              <a:pathLst>
                <a:path w="2593340" h="425450">
                  <a:moveTo>
                    <a:pt x="2593199" y="425099"/>
                  </a:moveTo>
                  <a:lnTo>
                    <a:pt x="0" y="425099"/>
                  </a:lnTo>
                  <a:lnTo>
                    <a:pt x="0" y="0"/>
                  </a:lnTo>
                  <a:lnTo>
                    <a:pt x="2593199" y="0"/>
                  </a:lnTo>
                  <a:lnTo>
                    <a:pt x="2593199" y="425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77548" y="4728112"/>
            <a:ext cx="2294255" cy="425450"/>
          </a:xfrm>
          <a:prstGeom prst="rect">
            <a:avLst/>
          </a:prstGeom>
          <a:solidFill>
            <a:srgbClr val="FFFFFF"/>
          </a:solidFill>
          <a:ln w="19049">
            <a:solidFill>
              <a:srgbClr val="1155CC"/>
            </a:solidFill>
          </a:ln>
        </p:spPr>
        <p:txBody>
          <a:bodyPr wrap="square" lIns="0" tIns="75565" rIns="0" bIns="0" rtlCol="0" vert="horz">
            <a:spAutoFit/>
          </a:bodyPr>
          <a:lstStyle/>
          <a:p>
            <a:pPr marL="537210">
              <a:lnSpc>
                <a:spcPct val="100000"/>
              </a:lnSpc>
              <a:spcBef>
                <a:spcPts val="595"/>
              </a:spcBef>
            </a:pPr>
            <a:r>
              <a:rPr dirty="0" sz="2000" spc="-170">
                <a:latin typeface="Calibri"/>
                <a:cs typeface="Calibri"/>
              </a:rPr>
              <a:t>Path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Planning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73948" y="4733792"/>
            <a:ext cx="2593340" cy="425450"/>
          </a:xfrm>
          <a:prstGeom prst="rect">
            <a:avLst/>
          </a:prstGeom>
          <a:ln w="19049">
            <a:solidFill>
              <a:srgbClr val="1155CC"/>
            </a:solidFill>
          </a:ln>
        </p:spPr>
        <p:txBody>
          <a:bodyPr wrap="square" lIns="0" tIns="75565" rIns="0" bIns="0" rtlCol="0" vert="horz">
            <a:spAutoFit/>
          </a:bodyPr>
          <a:lstStyle/>
          <a:p>
            <a:pPr marL="279400">
              <a:lnSpc>
                <a:spcPct val="100000"/>
              </a:lnSpc>
              <a:spcBef>
                <a:spcPts val="595"/>
              </a:spcBef>
            </a:pPr>
            <a:r>
              <a:rPr dirty="0" sz="2000" spc="-100">
                <a:latin typeface="Calibri"/>
                <a:cs typeface="Calibri"/>
              </a:rPr>
              <a:t>Social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80">
                <a:latin typeface="Calibri"/>
                <a:cs typeface="Calibri"/>
              </a:rPr>
              <a:t>network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analysis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9065018" y="2253214"/>
            <a:ext cx="2978785" cy="2909570"/>
            <a:chOff x="9065018" y="2253214"/>
            <a:chExt cx="2978785" cy="290957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74544" y="2262739"/>
              <a:ext cx="2959529" cy="289047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9069781" y="2257976"/>
              <a:ext cx="2969260" cy="2900045"/>
            </a:xfrm>
            <a:custGeom>
              <a:avLst/>
              <a:gdLst/>
              <a:ahLst/>
              <a:cxnLst/>
              <a:rect l="l" t="t" r="r" b="b"/>
              <a:pathLst>
                <a:path w="2969259" h="2900045">
                  <a:moveTo>
                    <a:pt x="0" y="0"/>
                  </a:moveTo>
                  <a:lnTo>
                    <a:pt x="2969054" y="0"/>
                  </a:lnTo>
                  <a:lnTo>
                    <a:pt x="2969054" y="2899999"/>
                  </a:lnTo>
                  <a:lnTo>
                    <a:pt x="0" y="2899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9069781" y="4728112"/>
            <a:ext cx="2598420" cy="425450"/>
          </a:xfrm>
          <a:prstGeom prst="rect">
            <a:avLst/>
          </a:prstGeom>
          <a:solidFill>
            <a:srgbClr val="FFFFFF"/>
          </a:solidFill>
          <a:ln w="19049">
            <a:solidFill>
              <a:srgbClr val="1155CC"/>
            </a:solidFill>
          </a:ln>
        </p:spPr>
        <p:txBody>
          <a:bodyPr wrap="square" lIns="0" tIns="75565" rIns="0" bIns="0" rtlCol="0" vert="horz">
            <a:spAutoFit/>
          </a:bodyPr>
          <a:lstStyle/>
          <a:p>
            <a:pPr marL="135890">
              <a:lnSpc>
                <a:spcPct val="100000"/>
              </a:lnSpc>
              <a:spcBef>
                <a:spcPts val="595"/>
              </a:spcBef>
            </a:pPr>
            <a:r>
              <a:rPr dirty="0" sz="2000" spc="-140">
                <a:latin typeface="Calibri"/>
                <a:cs typeface="Calibri"/>
              </a:rPr>
              <a:t>Protein-</a:t>
            </a:r>
            <a:r>
              <a:rPr dirty="0" sz="2000" spc="-155">
                <a:latin typeface="Calibri"/>
                <a:cs typeface="Calibri"/>
              </a:rPr>
              <a:t>Protein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Interaction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329616" y="5738472"/>
            <a:ext cx="96323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canonical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examples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sparse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problems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graph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processing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applications.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1752" y="2380880"/>
            <a:ext cx="5010150" cy="11398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/>
              <a:t>“Coherence</a:t>
            </a:r>
            <a:r>
              <a:rPr dirty="0" sz="1800" spc="10"/>
              <a:t> </a:t>
            </a:r>
            <a:r>
              <a:rPr dirty="0" sz="1800"/>
              <a:t>seeks</a:t>
            </a:r>
            <a:r>
              <a:rPr dirty="0" sz="1800" spc="10"/>
              <a:t> </a:t>
            </a:r>
            <a:r>
              <a:rPr dirty="0" sz="1800"/>
              <a:t>to</a:t>
            </a:r>
            <a:r>
              <a:rPr dirty="0" sz="1800" spc="15"/>
              <a:t> </a:t>
            </a:r>
            <a:r>
              <a:rPr dirty="0" sz="1800" b="1">
                <a:latin typeface="Calibri"/>
                <a:cs typeface="Calibri"/>
              </a:rPr>
              <a:t>make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caches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1600"/>
              </a:lnSpc>
            </a:pP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shared-memory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system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as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functionally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invisible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as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caches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single-core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system</a:t>
            </a:r>
            <a:r>
              <a:rPr dirty="0" sz="1800"/>
              <a:t>.</a:t>
            </a:r>
            <a:r>
              <a:rPr dirty="0" sz="1800" spc="10"/>
              <a:t> </a:t>
            </a:r>
            <a:r>
              <a:rPr dirty="0" sz="1800" spc="-10"/>
              <a:t>Correct </a:t>
            </a:r>
            <a:r>
              <a:rPr dirty="0" sz="1800"/>
              <a:t>coherence</a:t>
            </a:r>
            <a:r>
              <a:rPr dirty="0" sz="1800" spc="5"/>
              <a:t> </a:t>
            </a:r>
            <a:r>
              <a:rPr dirty="0" sz="1800"/>
              <a:t>ensures</a:t>
            </a:r>
            <a:r>
              <a:rPr dirty="0" sz="1800" spc="5"/>
              <a:t> </a:t>
            </a:r>
            <a:r>
              <a:rPr dirty="0" sz="1800"/>
              <a:t>that</a:t>
            </a:r>
            <a:r>
              <a:rPr dirty="0" sz="1800" spc="5"/>
              <a:t> </a:t>
            </a:r>
            <a:r>
              <a:rPr dirty="0" sz="1800"/>
              <a:t>a</a:t>
            </a:r>
            <a:r>
              <a:rPr dirty="0" sz="1800" spc="5"/>
              <a:t> </a:t>
            </a:r>
            <a:r>
              <a:rPr dirty="0" sz="1800"/>
              <a:t>programmer</a:t>
            </a:r>
            <a:r>
              <a:rPr dirty="0" sz="1800" spc="10"/>
              <a:t> </a:t>
            </a:r>
            <a:r>
              <a:rPr dirty="0" sz="1800" spc="-10"/>
              <a:t>cannot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461752" y="3495229"/>
            <a:ext cx="5125085" cy="5829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0"/>
              </a:spcBef>
            </a:pPr>
            <a:r>
              <a:rPr dirty="0" sz="1800">
                <a:latin typeface="Calibri"/>
                <a:cs typeface="Calibri"/>
              </a:rPr>
              <a:t>determine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whether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where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system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caches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by </a:t>
            </a:r>
            <a:r>
              <a:rPr dirty="0" sz="1800">
                <a:latin typeface="Calibri"/>
                <a:cs typeface="Calibri"/>
              </a:rPr>
              <a:t>analyzing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results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loads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stores.”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90838" y="4299402"/>
            <a:ext cx="3593465" cy="3257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90"/>
              </a:spcBef>
            </a:pPr>
            <a:r>
              <a:rPr dirty="0" sz="950" b="1">
                <a:latin typeface="Calibri"/>
                <a:cs typeface="Calibri"/>
              </a:rPr>
              <a:t>Excerpt</a:t>
            </a:r>
            <a:r>
              <a:rPr dirty="0" sz="950" spc="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from</a:t>
            </a:r>
            <a:r>
              <a:rPr dirty="0" sz="950" spc="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“Primer</a:t>
            </a:r>
            <a:r>
              <a:rPr dirty="0" sz="950" spc="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on</a:t>
            </a:r>
            <a:r>
              <a:rPr dirty="0" sz="950" spc="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Memory</a:t>
            </a:r>
            <a:r>
              <a:rPr dirty="0" sz="950" spc="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Consistency</a:t>
            </a:r>
            <a:r>
              <a:rPr dirty="0" sz="950" spc="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and</a:t>
            </a:r>
            <a:r>
              <a:rPr dirty="0" sz="950" spc="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Cache</a:t>
            </a:r>
            <a:r>
              <a:rPr dirty="0" sz="950" spc="5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Coherence” </a:t>
            </a:r>
            <a:r>
              <a:rPr dirty="0" sz="950" b="1">
                <a:latin typeface="Calibri"/>
                <a:cs typeface="Calibri"/>
              </a:rPr>
              <a:t>Mark</a:t>
            </a:r>
            <a:r>
              <a:rPr dirty="0" sz="950" spc="4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Hill,</a:t>
            </a:r>
            <a:r>
              <a:rPr dirty="0" sz="950" spc="40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2011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9415" y="0"/>
            <a:ext cx="470437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135" y="3171422"/>
            <a:ext cx="5304790" cy="9258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900"/>
              <a:t>Cache</a:t>
            </a:r>
            <a:r>
              <a:rPr dirty="0" sz="5900" spc="-25"/>
              <a:t> </a:t>
            </a:r>
            <a:r>
              <a:rPr dirty="0" sz="5900" spc="-10"/>
              <a:t>Coherence</a:t>
            </a:r>
            <a:endParaRPr sz="59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11123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34615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136824" y="1844941"/>
            <a:ext cx="35941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W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3347044" y="1582729"/>
          <a:ext cx="105727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950" spc="-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X=1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970935" y="2530447"/>
            <a:ext cx="5581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352498" y="1883794"/>
            <a:ext cx="35941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0055D6"/>
                </a:solidFill>
                <a:latin typeface="Calibri"/>
                <a:cs typeface="Calibri"/>
              </a:rPr>
              <a:t>W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950" spc="-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X=2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 descr=""/>
          <p:cNvSpPr txBox="1"/>
          <p:nvPr/>
        </p:nvSpPr>
        <p:spPr>
          <a:xfrm>
            <a:off x="7695560" y="1844941"/>
            <a:ext cx="106553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714782" y="4150039"/>
            <a:ext cx="6990715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What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is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behavior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of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this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parallel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program? </a:t>
            </a:r>
            <a:r>
              <a:rPr dirty="0" sz="2950">
                <a:latin typeface="Calibri"/>
                <a:cs typeface="Calibri"/>
              </a:rPr>
              <a:t>(X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initially</a:t>
            </a:r>
            <a:r>
              <a:rPr dirty="0" sz="2950" spc="-25">
                <a:latin typeface="Calibri"/>
                <a:cs typeface="Calibri"/>
              </a:rPr>
              <a:t> 0)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11123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34615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136824" y="1844941"/>
            <a:ext cx="35941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W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3347044" y="1582729"/>
          <a:ext cx="105727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950" spc="-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X=1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970935" y="2530447"/>
            <a:ext cx="5581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352498" y="1883794"/>
            <a:ext cx="35941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0055D6"/>
                </a:solidFill>
                <a:latin typeface="Calibri"/>
                <a:cs typeface="Calibri"/>
              </a:rPr>
              <a:t>W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2950" spc="-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X=2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 descr=""/>
          <p:cNvSpPr txBox="1"/>
          <p:nvPr/>
        </p:nvSpPr>
        <p:spPr>
          <a:xfrm>
            <a:off x="7695560" y="1844941"/>
            <a:ext cx="106553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136824" y="3362062"/>
            <a:ext cx="113411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950" spc="-9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352274" y="3685272"/>
            <a:ext cx="113411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950" spc="-9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0055D6"/>
                </a:solidFill>
                <a:latin typeface="Calibri"/>
                <a:cs typeface="Calibri"/>
              </a:rPr>
              <a:t>X=2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623307" y="3832685"/>
            <a:ext cx="108267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</a:t>
            </a:r>
            <a:r>
              <a:rPr dirty="0" sz="2950" spc="-25" b="1">
                <a:solidFill>
                  <a:srgbClr val="77BB41"/>
                </a:solidFill>
                <a:latin typeface="Calibri"/>
                <a:cs typeface="Calibri"/>
              </a:rPr>
              <a:t>2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142289" y="4823807"/>
            <a:ext cx="113411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950" spc="-9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360316" y="4442751"/>
            <a:ext cx="113411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950" spc="-9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0055D6"/>
                </a:solidFill>
                <a:latin typeface="Calibri"/>
                <a:cs typeface="Calibri"/>
              </a:rPr>
              <a:t>X=2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628769" y="4830283"/>
            <a:ext cx="1112520" cy="1306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545" marR="5080" indent="-30480">
              <a:lnSpc>
                <a:spcPct val="142500"/>
              </a:lnSpc>
              <a:spcBef>
                <a:spcPts val="95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</a:t>
            </a:r>
            <a:r>
              <a:rPr dirty="0" sz="2950" spc="-25" b="1">
                <a:solidFill>
                  <a:srgbClr val="77BB41"/>
                </a:solidFill>
                <a:latin typeface="Calibri"/>
                <a:cs typeface="Calibri"/>
              </a:rPr>
              <a:t>1 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</a:t>
            </a:r>
            <a:r>
              <a:rPr dirty="0" sz="2950" spc="-25" b="1">
                <a:solidFill>
                  <a:srgbClr val="77BB41"/>
                </a:solidFill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228530" y="6042413"/>
            <a:ext cx="113411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950" spc="-9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463126" y="6042413"/>
            <a:ext cx="113411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950" spc="-9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0055D6"/>
                </a:solidFill>
                <a:latin typeface="Calibri"/>
                <a:cs typeface="Calibri"/>
              </a:rPr>
              <a:t>X=2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11123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34615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970935" y="2530447"/>
            <a:ext cx="5581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7695560" y="1844941"/>
            <a:ext cx="106553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205173" y="4150039"/>
            <a:ext cx="4020820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What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about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this</a:t>
            </a:r>
            <a:r>
              <a:rPr dirty="0" sz="2950" spc="-20">
                <a:latin typeface="Calibri"/>
                <a:cs typeface="Calibri"/>
              </a:rPr>
              <a:t> example? </a:t>
            </a:r>
            <a:r>
              <a:rPr dirty="0" sz="2950">
                <a:latin typeface="Calibri"/>
                <a:cs typeface="Calibri"/>
              </a:rPr>
              <a:t>(X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initially</a:t>
            </a:r>
            <a:r>
              <a:rPr dirty="0" sz="2950" spc="-25">
                <a:latin typeface="Calibri"/>
                <a:cs typeface="Calibri"/>
              </a:rPr>
              <a:t> 0)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340096" y="1844941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3347044" y="1582729"/>
          <a:ext cx="105727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7629" y="1237140"/>
            <a:ext cx="934085" cy="4756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/>
              <a:t>CPU</a:t>
            </a:r>
            <a:r>
              <a:rPr dirty="0" sz="2950" spc="-15"/>
              <a:t> </a:t>
            </a:r>
            <a:r>
              <a:rPr dirty="0" sz="2950" spc="-50"/>
              <a:t>1</a:t>
            </a:r>
            <a:endParaRPr sz="2950"/>
          </a:p>
        </p:txBody>
      </p:sp>
      <p:sp>
        <p:nvSpPr>
          <p:cNvPr id="4" name="object 4" descr=""/>
          <p:cNvSpPr txBox="1"/>
          <p:nvPr/>
        </p:nvSpPr>
        <p:spPr>
          <a:xfrm>
            <a:off x="5511123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34615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340096" y="1844941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3347044" y="1582729"/>
          <a:ext cx="105727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970935" y="2530447"/>
            <a:ext cx="5581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 descr=""/>
          <p:cNvSpPr txBox="1"/>
          <p:nvPr/>
        </p:nvSpPr>
        <p:spPr>
          <a:xfrm>
            <a:off x="7695560" y="1844941"/>
            <a:ext cx="106553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340096" y="3362062"/>
            <a:ext cx="5962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555548" y="3685272"/>
            <a:ext cx="5962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0055D6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623307" y="3832685"/>
            <a:ext cx="108267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</a:t>
            </a:r>
            <a:r>
              <a:rPr dirty="0" sz="2950" spc="-25" b="1">
                <a:solidFill>
                  <a:srgbClr val="77BB41"/>
                </a:solidFill>
                <a:latin typeface="Calibri"/>
                <a:cs typeface="Calibri"/>
              </a:rPr>
              <a:t>2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345562" y="4823807"/>
            <a:ext cx="5962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563589" y="4442751"/>
            <a:ext cx="5962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0055D6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628769" y="5020802"/>
            <a:ext cx="108267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</a:t>
            </a:r>
            <a:r>
              <a:rPr dirty="0" sz="2950" spc="-25" b="1">
                <a:solidFill>
                  <a:srgbClr val="77BB41"/>
                </a:solidFill>
                <a:latin typeface="Calibri"/>
                <a:cs typeface="Calibri"/>
              </a:rPr>
              <a:t>2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345562" y="6088056"/>
            <a:ext cx="5962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695342" y="5565932"/>
            <a:ext cx="5962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0055D6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659026" y="5748092"/>
            <a:ext cx="2394585" cy="86741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</a:t>
            </a:r>
            <a:r>
              <a:rPr dirty="0" sz="2950" spc="-25" b="1">
                <a:solidFill>
                  <a:srgbClr val="77BB41"/>
                </a:solidFill>
                <a:latin typeface="Calibri"/>
                <a:cs typeface="Calibri"/>
              </a:rPr>
              <a:t>1</a:t>
            </a:r>
            <a:endParaRPr sz="2950">
              <a:latin typeface="Calibri"/>
              <a:cs typeface="Calibri"/>
            </a:endParaRPr>
          </a:p>
          <a:p>
            <a:pPr marL="287655">
              <a:lnSpc>
                <a:spcPct val="100000"/>
              </a:lnSpc>
              <a:spcBef>
                <a:spcPts val="420"/>
              </a:spcBef>
            </a:pPr>
            <a:r>
              <a:rPr dirty="0" sz="1600">
                <a:latin typeface="Calibri"/>
                <a:cs typeface="Calibri"/>
              </a:rPr>
              <a:t>(and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symmetric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case)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11123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34615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970935" y="2530447"/>
            <a:ext cx="5581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7695560" y="1844941"/>
            <a:ext cx="106553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24354" y="4150039"/>
            <a:ext cx="7878445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What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assumptions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are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we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making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about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system </a:t>
            </a:r>
            <a:r>
              <a:rPr dirty="0" sz="2950">
                <a:latin typeface="Calibri"/>
                <a:cs typeface="Calibri"/>
              </a:rPr>
              <a:t>to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produce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results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0,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1,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and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 spc="-25">
                <a:latin typeface="Calibri"/>
                <a:cs typeface="Calibri"/>
              </a:rPr>
              <a:t>2?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340096" y="1844941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3347044" y="1582729"/>
          <a:ext cx="105727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11123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34615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970935" y="2530447"/>
            <a:ext cx="5581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7695560" y="1844941"/>
            <a:ext cx="106553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15747" y="4150039"/>
            <a:ext cx="7691755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We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assume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updates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see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one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anothers’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results! </a:t>
            </a:r>
            <a:r>
              <a:rPr dirty="0" sz="2950">
                <a:latin typeface="Calibri"/>
                <a:cs typeface="Calibri"/>
              </a:rPr>
              <a:t>(Why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wouldn’t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they?)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340096" y="1844941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3347044" y="1582729"/>
          <a:ext cx="105727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7629" y="1237140"/>
            <a:ext cx="934085" cy="4756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/>
              <a:t>CPU</a:t>
            </a:r>
            <a:r>
              <a:rPr dirty="0" sz="2950" spc="-15"/>
              <a:t> </a:t>
            </a:r>
            <a:r>
              <a:rPr dirty="0" sz="2950" spc="-50"/>
              <a:t>1</a:t>
            </a:r>
            <a:endParaRPr sz="2950"/>
          </a:p>
        </p:txBody>
      </p:sp>
      <p:sp>
        <p:nvSpPr>
          <p:cNvPr id="4" name="object 4" descr=""/>
          <p:cNvSpPr txBox="1"/>
          <p:nvPr/>
        </p:nvSpPr>
        <p:spPr>
          <a:xfrm>
            <a:off x="5511123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34615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340312" y="2604738"/>
            <a:ext cx="160020" cy="3365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000" spc="15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970935" y="2621887"/>
            <a:ext cx="558165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25"/>
              </a:spcBef>
            </a:pPr>
            <a:r>
              <a:rPr dirty="0" sz="1800" spc="1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950" spc="-25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X=0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 descr=""/>
          <p:cNvSpPr txBox="1"/>
          <p:nvPr/>
        </p:nvSpPr>
        <p:spPr>
          <a:xfrm>
            <a:off x="7695560" y="1844941"/>
            <a:ext cx="106553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340096" y="1844941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3347044" y="1582729"/>
          <a:ext cx="1121410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04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200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=0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 descr=""/>
          <p:cNvSpPr txBox="1"/>
          <p:nvPr/>
        </p:nvSpPr>
        <p:spPr>
          <a:xfrm>
            <a:off x="3340096" y="3362062"/>
            <a:ext cx="5962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555548" y="3685272"/>
            <a:ext cx="5962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0055D6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655536" y="3832685"/>
            <a:ext cx="1386205" cy="1239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429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</a:t>
            </a:r>
            <a:r>
              <a:rPr dirty="0" sz="2950" spc="-25" b="1">
                <a:solidFill>
                  <a:srgbClr val="77BB41"/>
                </a:solidFill>
                <a:latin typeface="Calibri"/>
                <a:cs typeface="Calibri"/>
              </a:rPr>
              <a:t>?</a:t>
            </a:r>
            <a:endParaRPr sz="2950">
              <a:latin typeface="Calibri"/>
              <a:cs typeface="Calibri"/>
            </a:endParaRPr>
          </a:p>
          <a:p>
            <a:pPr marL="36830" marR="154305" indent="106680">
              <a:lnSpc>
                <a:spcPct val="79400"/>
              </a:lnSpc>
              <a:spcBef>
                <a:spcPts val="275"/>
              </a:spcBef>
            </a:pPr>
            <a:r>
              <a:rPr dirty="0" sz="1550">
                <a:solidFill>
                  <a:srgbClr val="77BB41"/>
                </a:solidFill>
                <a:latin typeface="Calibri"/>
                <a:cs typeface="Calibri"/>
              </a:rPr>
              <a:t>Memory:</a:t>
            </a:r>
            <a:r>
              <a:rPr dirty="0" sz="1550" spc="-8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77BB41"/>
                </a:solidFill>
                <a:latin typeface="Calibri"/>
                <a:cs typeface="Calibri"/>
              </a:rPr>
              <a:t>X=0 </a:t>
            </a:r>
            <a:r>
              <a:rPr dirty="0" sz="1550">
                <a:solidFill>
                  <a:srgbClr val="77BB41"/>
                </a:solidFill>
                <a:latin typeface="Calibri"/>
                <a:cs typeface="Calibri"/>
              </a:rPr>
              <a:t>CPU1:</a:t>
            </a:r>
            <a:r>
              <a:rPr dirty="0" sz="1550" spc="-6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77BB41"/>
                </a:solidFill>
                <a:latin typeface="Calibri"/>
                <a:cs typeface="Calibri"/>
              </a:rPr>
              <a:t>X=1 </a:t>
            </a:r>
            <a:r>
              <a:rPr dirty="0" sz="1550">
                <a:solidFill>
                  <a:srgbClr val="77BB41"/>
                </a:solidFill>
                <a:latin typeface="Calibri"/>
                <a:cs typeface="Calibri"/>
              </a:rPr>
              <a:t>CPU2:</a:t>
            </a:r>
            <a:r>
              <a:rPr dirty="0" sz="1550" spc="-6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77BB41"/>
                </a:solidFill>
                <a:latin typeface="Calibri"/>
                <a:cs typeface="Calibri"/>
              </a:rPr>
              <a:t>X=1</a:t>
            </a:r>
            <a:endParaRPr sz="1550">
              <a:latin typeface="Calibri"/>
              <a:cs typeface="Calibri"/>
            </a:endParaRPr>
          </a:p>
          <a:p>
            <a:pPr marL="119380">
              <a:lnSpc>
                <a:spcPts val="1420"/>
              </a:lnSpc>
            </a:pPr>
            <a:r>
              <a:rPr dirty="0" sz="1550" spc="-10">
                <a:solidFill>
                  <a:srgbClr val="77BB41"/>
                </a:solidFill>
                <a:latin typeface="Calibri"/>
                <a:cs typeface="Calibri"/>
              </a:rPr>
              <a:t>Reality:</a:t>
            </a:r>
            <a:r>
              <a:rPr dirty="0" sz="1550" spc="-4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7BB41"/>
                </a:solidFill>
                <a:latin typeface="Calibri"/>
                <a:cs typeface="Calibri"/>
              </a:rPr>
              <a:t>X=2</a:t>
            </a:r>
            <a:r>
              <a:rPr dirty="0" sz="1550" spc="-3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77BB41"/>
                </a:solidFill>
                <a:latin typeface="Calibri"/>
                <a:cs typeface="Calibri"/>
              </a:rPr>
              <a:t>(?!)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340096" y="3712724"/>
            <a:ext cx="54419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solidFill>
                  <a:srgbClr val="E32400"/>
                </a:solidFill>
                <a:latin typeface="Calibri"/>
                <a:cs typeface="Calibri"/>
              </a:rPr>
              <a:t>$[X]=1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593953" y="4040022"/>
            <a:ext cx="54419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solidFill>
                  <a:srgbClr val="0055E1"/>
                </a:solidFill>
                <a:latin typeface="Calibri"/>
                <a:cs typeface="Calibri"/>
              </a:rPr>
              <a:t>$[X]=1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621994" y="5243328"/>
            <a:ext cx="505142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So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what</a:t>
            </a:r>
            <a:r>
              <a:rPr dirty="0" sz="2950" spc="-2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2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heck</a:t>
            </a:r>
            <a:r>
              <a:rPr dirty="0" sz="2950" spc="-2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do</a:t>
            </a:r>
            <a:r>
              <a:rPr dirty="0" sz="2950" spc="-2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we</a:t>
            </a:r>
            <a:r>
              <a:rPr dirty="0" sz="2950" spc="-2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do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now?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7629" y="1237140"/>
            <a:ext cx="934085" cy="4756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/>
              <a:t>CPU</a:t>
            </a:r>
            <a:r>
              <a:rPr dirty="0" sz="2950" spc="-15"/>
              <a:t> </a:t>
            </a:r>
            <a:r>
              <a:rPr dirty="0" sz="2950" spc="-50"/>
              <a:t>1</a:t>
            </a:r>
            <a:endParaRPr sz="2950"/>
          </a:p>
        </p:txBody>
      </p:sp>
      <p:sp>
        <p:nvSpPr>
          <p:cNvPr id="4" name="object 4" descr=""/>
          <p:cNvSpPr txBox="1"/>
          <p:nvPr/>
        </p:nvSpPr>
        <p:spPr>
          <a:xfrm>
            <a:off x="5511123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34615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340312" y="2604738"/>
            <a:ext cx="160020" cy="3365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000" spc="15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970935" y="2621887"/>
            <a:ext cx="558165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25"/>
              </a:spcBef>
            </a:pPr>
            <a:r>
              <a:rPr dirty="0" sz="1800" spc="1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950" spc="-25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X=0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7874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 descr=""/>
          <p:cNvSpPr txBox="1"/>
          <p:nvPr/>
        </p:nvSpPr>
        <p:spPr>
          <a:xfrm>
            <a:off x="7695560" y="1844941"/>
            <a:ext cx="106553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340096" y="1844941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3347044" y="1582729"/>
          <a:ext cx="1121410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04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200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=0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 descr=""/>
          <p:cNvSpPr txBox="1"/>
          <p:nvPr/>
        </p:nvSpPr>
        <p:spPr>
          <a:xfrm>
            <a:off x="3340096" y="3362062"/>
            <a:ext cx="5962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555548" y="3685272"/>
            <a:ext cx="5962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0055D6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655536" y="3832685"/>
            <a:ext cx="1386205" cy="1239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429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</a:t>
            </a:r>
            <a:r>
              <a:rPr dirty="0" sz="2950" spc="-25" b="1">
                <a:solidFill>
                  <a:srgbClr val="77BB41"/>
                </a:solidFill>
                <a:latin typeface="Calibri"/>
                <a:cs typeface="Calibri"/>
              </a:rPr>
              <a:t>?</a:t>
            </a:r>
            <a:endParaRPr sz="2950">
              <a:latin typeface="Calibri"/>
              <a:cs typeface="Calibri"/>
            </a:endParaRPr>
          </a:p>
          <a:p>
            <a:pPr marL="36830" marR="154305" indent="106680">
              <a:lnSpc>
                <a:spcPct val="79400"/>
              </a:lnSpc>
              <a:spcBef>
                <a:spcPts val="275"/>
              </a:spcBef>
            </a:pPr>
            <a:r>
              <a:rPr dirty="0" sz="1550">
                <a:solidFill>
                  <a:srgbClr val="77BB41"/>
                </a:solidFill>
                <a:latin typeface="Calibri"/>
                <a:cs typeface="Calibri"/>
              </a:rPr>
              <a:t>Memory:</a:t>
            </a:r>
            <a:r>
              <a:rPr dirty="0" sz="1550" spc="-8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77BB41"/>
                </a:solidFill>
                <a:latin typeface="Calibri"/>
                <a:cs typeface="Calibri"/>
              </a:rPr>
              <a:t>X=0 </a:t>
            </a:r>
            <a:r>
              <a:rPr dirty="0" sz="1550">
                <a:solidFill>
                  <a:srgbClr val="77BB41"/>
                </a:solidFill>
                <a:latin typeface="Calibri"/>
                <a:cs typeface="Calibri"/>
              </a:rPr>
              <a:t>CPU1:</a:t>
            </a:r>
            <a:r>
              <a:rPr dirty="0" sz="1550" spc="-6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77BB41"/>
                </a:solidFill>
                <a:latin typeface="Calibri"/>
                <a:cs typeface="Calibri"/>
              </a:rPr>
              <a:t>X=1 </a:t>
            </a:r>
            <a:r>
              <a:rPr dirty="0" sz="1550">
                <a:solidFill>
                  <a:srgbClr val="77BB41"/>
                </a:solidFill>
                <a:latin typeface="Calibri"/>
                <a:cs typeface="Calibri"/>
              </a:rPr>
              <a:t>CPU2:</a:t>
            </a:r>
            <a:r>
              <a:rPr dirty="0" sz="1550" spc="-6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77BB41"/>
                </a:solidFill>
                <a:latin typeface="Calibri"/>
                <a:cs typeface="Calibri"/>
              </a:rPr>
              <a:t>X=1</a:t>
            </a:r>
            <a:endParaRPr sz="1550">
              <a:latin typeface="Calibri"/>
              <a:cs typeface="Calibri"/>
            </a:endParaRPr>
          </a:p>
          <a:p>
            <a:pPr marL="119380">
              <a:lnSpc>
                <a:spcPts val="1420"/>
              </a:lnSpc>
            </a:pPr>
            <a:r>
              <a:rPr dirty="0" sz="1550" spc="-10">
                <a:solidFill>
                  <a:srgbClr val="77BB41"/>
                </a:solidFill>
                <a:latin typeface="Calibri"/>
                <a:cs typeface="Calibri"/>
              </a:rPr>
              <a:t>Reality:</a:t>
            </a:r>
            <a:r>
              <a:rPr dirty="0" sz="1550" spc="-4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77BB41"/>
                </a:solidFill>
                <a:latin typeface="Calibri"/>
                <a:cs typeface="Calibri"/>
              </a:rPr>
              <a:t>X=2</a:t>
            </a:r>
            <a:r>
              <a:rPr dirty="0" sz="1550" spc="-3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77BB41"/>
                </a:solidFill>
                <a:latin typeface="Calibri"/>
                <a:cs typeface="Calibri"/>
              </a:rPr>
              <a:t>(?!)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340096" y="3712724"/>
            <a:ext cx="54419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solidFill>
                  <a:srgbClr val="E32400"/>
                </a:solidFill>
                <a:latin typeface="Calibri"/>
                <a:cs typeface="Calibri"/>
              </a:rPr>
              <a:t>$[X]=1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593953" y="4040022"/>
            <a:ext cx="54419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solidFill>
                  <a:srgbClr val="0055E1"/>
                </a:solidFill>
                <a:latin typeface="Calibri"/>
                <a:cs typeface="Calibri"/>
              </a:rPr>
              <a:t>$[X]=1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172991" y="5175374"/>
            <a:ext cx="7778115" cy="114300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3544570" algn="l"/>
              </a:tabLst>
            </a:pPr>
            <a:r>
              <a:rPr dirty="0" sz="2950">
                <a:latin typeface="Calibri"/>
                <a:cs typeface="Calibri"/>
              </a:rPr>
              <a:t>Never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let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this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happen.</a:t>
            </a:r>
            <a:r>
              <a:rPr dirty="0" sz="2950">
                <a:latin typeface="Calibri"/>
                <a:cs typeface="Calibri"/>
              </a:rPr>
              <a:t>	Caches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should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be</a:t>
            </a:r>
            <a:r>
              <a:rPr dirty="0" sz="2950" spc="-5">
                <a:latin typeface="Calibri"/>
                <a:cs typeface="Calibri"/>
              </a:rPr>
              <a:t> </a:t>
            </a:r>
            <a:r>
              <a:rPr dirty="0" sz="2950" spc="-10" b="1">
                <a:latin typeface="Calibri"/>
                <a:cs typeface="Calibri"/>
              </a:rPr>
              <a:t>coherent.</a:t>
            </a:r>
            <a:endParaRPr sz="2950">
              <a:latin typeface="Calibri"/>
              <a:cs typeface="Calibri"/>
            </a:endParaRPr>
          </a:p>
          <a:p>
            <a:pPr marL="786765" marR="276225">
              <a:lnSpc>
                <a:spcPct val="101600"/>
              </a:lnSpc>
              <a:spcBef>
                <a:spcPts val="325"/>
              </a:spcBef>
            </a:pPr>
            <a:r>
              <a:rPr dirty="0" sz="1800">
                <a:latin typeface="Calibri"/>
                <a:cs typeface="Calibri"/>
              </a:rPr>
              <a:t>“coherence ensures that a programmer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cannot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determine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whether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where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system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caches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analyzing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results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loads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stores”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253702"/>
            <a:ext cx="9175115" cy="6762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250" spc="-475"/>
              <a:t>What</a:t>
            </a:r>
            <a:r>
              <a:rPr dirty="0" sz="4250" spc="-55"/>
              <a:t> </a:t>
            </a:r>
            <a:r>
              <a:rPr dirty="0" sz="4250" spc="-355"/>
              <a:t>does</a:t>
            </a:r>
            <a:r>
              <a:rPr dirty="0" sz="4250" spc="-40"/>
              <a:t> </a:t>
            </a:r>
            <a:r>
              <a:rPr dirty="0" sz="4250" spc="-350"/>
              <a:t>a</a:t>
            </a:r>
            <a:r>
              <a:rPr dirty="0" sz="4250" spc="-45"/>
              <a:t> </a:t>
            </a:r>
            <a:r>
              <a:rPr dirty="0" sz="4250" spc="-320"/>
              <a:t>graph</a:t>
            </a:r>
            <a:r>
              <a:rPr dirty="0" sz="4250" spc="-45"/>
              <a:t> </a:t>
            </a:r>
            <a:r>
              <a:rPr dirty="0" sz="4250" spc="-290"/>
              <a:t>processing</a:t>
            </a:r>
            <a:r>
              <a:rPr dirty="0" sz="4250" spc="-45"/>
              <a:t> </a:t>
            </a:r>
            <a:r>
              <a:rPr dirty="0" sz="4250" spc="-365"/>
              <a:t>program</a:t>
            </a:r>
            <a:r>
              <a:rPr dirty="0" sz="4250" spc="-40"/>
              <a:t> </a:t>
            </a:r>
            <a:r>
              <a:rPr dirty="0" sz="4250" spc="-280"/>
              <a:t>look</a:t>
            </a:r>
            <a:r>
              <a:rPr dirty="0" sz="4250" spc="-140"/>
              <a:t> </a:t>
            </a:r>
            <a:r>
              <a:rPr dirty="0" sz="4250" spc="-160"/>
              <a:t>like?</a:t>
            </a:r>
            <a:endParaRPr sz="42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438" y="1809362"/>
            <a:ext cx="3163705" cy="2433976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87545" y="5347974"/>
          <a:ext cx="1097280" cy="199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65"/>
                <a:gridCol w="202565"/>
                <a:gridCol w="202564"/>
                <a:gridCol w="202565"/>
                <a:gridCol w="202565"/>
              </a:tblGrid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862" y="4367963"/>
            <a:ext cx="1350409" cy="70341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286792" y="3112411"/>
            <a:ext cx="7776845" cy="1292860"/>
          </a:xfrm>
          <a:prstGeom prst="rect">
            <a:avLst/>
          </a:prstGeom>
          <a:ln w="19049">
            <a:solidFill>
              <a:srgbClr val="1155CC"/>
            </a:solidFill>
          </a:ln>
        </p:spPr>
        <p:txBody>
          <a:bodyPr wrap="square" lIns="0" tIns="73660" rIns="0" bIns="0" rtlCol="0" vert="horz">
            <a:spAutoFit/>
          </a:bodyPr>
          <a:lstStyle/>
          <a:p>
            <a:pPr marL="451484" marR="4391025" indent="-365760">
              <a:lnSpc>
                <a:spcPct val="100000"/>
              </a:lnSpc>
              <a:spcBef>
                <a:spcPts val="580"/>
              </a:spcBef>
            </a:pPr>
            <a:r>
              <a:rPr dirty="0" sz="2400">
                <a:latin typeface="Courier New"/>
                <a:cs typeface="Courier New"/>
              </a:rPr>
              <a:t>for</a:t>
            </a:r>
            <a:r>
              <a:rPr dirty="0" sz="2400" spc="-35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e</a:t>
            </a:r>
            <a:r>
              <a:rPr dirty="0" sz="2400" spc="-35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in</a:t>
            </a:r>
            <a:r>
              <a:rPr dirty="0" sz="2400" spc="-35">
                <a:latin typeface="Courier New"/>
                <a:cs typeface="Courier New"/>
              </a:rPr>
              <a:t> </a:t>
            </a:r>
            <a:r>
              <a:rPr dirty="0" sz="2400" spc="-25">
                <a:latin typeface="Courier New"/>
                <a:cs typeface="Courier New"/>
              </a:rPr>
              <a:t>EL: </a:t>
            </a:r>
            <a:r>
              <a:rPr dirty="0" sz="2400">
                <a:latin typeface="Courier New"/>
                <a:cs typeface="Courier New"/>
              </a:rPr>
              <a:t>dstData[e.dst]</a:t>
            </a:r>
            <a:r>
              <a:rPr dirty="0" sz="2400" spc="-210">
                <a:latin typeface="Courier New"/>
                <a:cs typeface="Courier New"/>
              </a:rPr>
              <a:t> </a:t>
            </a:r>
            <a:r>
              <a:rPr dirty="0" sz="2400" spc="-50">
                <a:latin typeface="Courier New"/>
                <a:cs typeface="Courier New"/>
              </a:rPr>
              <a:t>=</a:t>
            </a:r>
            <a:endParaRPr sz="2400">
              <a:latin typeface="Courier New"/>
              <a:cs typeface="Courier New"/>
            </a:endParaRPr>
          </a:p>
          <a:p>
            <a:pPr marL="1000125">
              <a:lnSpc>
                <a:spcPct val="100000"/>
              </a:lnSpc>
            </a:pPr>
            <a:r>
              <a:rPr dirty="0" sz="2400" spc="-10">
                <a:latin typeface="Courier New"/>
                <a:cs typeface="Courier New"/>
              </a:rPr>
              <a:t>f(srcData[e.src],dstData[e.dst])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787545" y="5770216"/>
          <a:ext cx="1097280" cy="199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565"/>
                <a:gridCol w="202565"/>
                <a:gridCol w="202564"/>
                <a:gridCol w="202565"/>
                <a:gridCol w="202565"/>
              </a:tblGrid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136919" y="5131452"/>
            <a:ext cx="6534150" cy="16535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57045" marR="4038600" indent="-5080">
              <a:lnSpc>
                <a:spcPct val="148500"/>
              </a:lnSpc>
              <a:spcBef>
                <a:spcPts val="100"/>
              </a:spcBef>
            </a:pPr>
            <a:r>
              <a:rPr dirty="0" sz="1800" spc="-20" b="1">
                <a:latin typeface="Calibri"/>
                <a:cs typeface="Calibri"/>
              </a:rPr>
              <a:t>dstData </a:t>
            </a:r>
            <a:r>
              <a:rPr dirty="0" sz="1800" spc="-10" b="1">
                <a:latin typeface="Calibri"/>
                <a:cs typeface="Calibri"/>
              </a:rPr>
              <a:t>srcData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85"/>
              </a:lnSpc>
            </a:pPr>
            <a:r>
              <a:rPr dirty="0" sz="1800" b="1">
                <a:latin typeface="Calibri"/>
                <a:cs typeface="Calibri"/>
              </a:rPr>
              <a:t>stores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vertex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property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information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if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srcData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==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dstData,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updating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in-place;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often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“swap”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srcData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&amp;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dstData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from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1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iteration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next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iteration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9859" y="35304"/>
            <a:ext cx="5822950" cy="1736089"/>
          </a:xfrm>
          <a:prstGeom prst="rect"/>
        </p:spPr>
        <p:txBody>
          <a:bodyPr wrap="square" lIns="0" tIns="114300" rIns="0" bIns="0" rtlCol="0" vert="horz">
            <a:spAutoFit/>
          </a:bodyPr>
          <a:lstStyle/>
          <a:p>
            <a:pPr marL="12700" marR="5080">
              <a:lnSpc>
                <a:spcPts val="6380"/>
              </a:lnSpc>
              <a:spcBef>
                <a:spcPts val="900"/>
              </a:spcBef>
            </a:pPr>
            <a:r>
              <a:rPr dirty="0" sz="5900"/>
              <a:t>Informally</a:t>
            </a:r>
            <a:r>
              <a:rPr dirty="0" sz="5900" spc="-204"/>
              <a:t> </a:t>
            </a:r>
            <a:r>
              <a:rPr dirty="0" sz="5900" spc="-10"/>
              <a:t>Defining Coherence</a:t>
            </a:r>
            <a:endParaRPr sz="5900"/>
          </a:p>
        </p:txBody>
      </p:sp>
      <p:sp>
        <p:nvSpPr>
          <p:cNvPr id="3" name="object 3" descr=""/>
          <p:cNvSpPr txBox="1"/>
          <p:nvPr/>
        </p:nvSpPr>
        <p:spPr>
          <a:xfrm>
            <a:off x="2842230" y="2547961"/>
            <a:ext cx="6456680" cy="989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dirty="0" sz="2100">
                <a:latin typeface="Calibri"/>
                <a:cs typeface="Calibri"/>
              </a:rPr>
              <a:t>“Coherence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serializes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all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reads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with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all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updates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to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same </a:t>
            </a:r>
            <a:r>
              <a:rPr dirty="0" sz="2100">
                <a:latin typeface="Calibri"/>
                <a:cs typeface="Calibri"/>
              </a:rPr>
              <a:t>location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by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different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CPUs/caches,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so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that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each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read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sees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result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of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most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recent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update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by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any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other”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914586" y="4326136"/>
            <a:ext cx="7504430" cy="1376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“Single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Writer/Multiple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Reader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(SWMR)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Invariant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950">
                <a:latin typeface="Calibri"/>
                <a:cs typeface="Calibri"/>
              </a:rPr>
              <a:t>+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950" spc="-25">
                <a:latin typeface="Calibri"/>
                <a:cs typeface="Calibri"/>
              </a:rPr>
              <a:t>Data-</a:t>
            </a:r>
            <a:r>
              <a:rPr dirty="0" sz="2950" spc="-10">
                <a:latin typeface="Calibri"/>
                <a:cs typeface="Calibri"/>
              </a:rPr>
              <a:t>Value</a:t>
            </a:r>
            <a:r>
              <a:rPr dirty="0" sz="2950" spc="-10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Invariant”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9859" y="845371"/>
            <a:ext cx="4035425" cy="9258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900"/>
              <a:t>Epoch</a:t>
            </a:r>
            <a:r>
              <a:rPr dirty="0" sz="5900" spc="-25"/>
              <a:t> </a:t>
            </a:r>
            <a:r>
              <a:rPr dirty="0" sz="5900" spc="-10"/>
              <a:t>Model</a:t>
            </a:r>
            <a:endParaRPr sz="5900"/>
          </a:p>
        </p:txBody>
      </p:sp>
      <p:sp>
        <p:nvSpPr>
          <p:cNvPr id="3" name="object 3" descr=""/>
          <p:cNvSpPr txBox="1"/>
          <p:nvPr/>
        </p:nvSpPr>
        <p:spPr>
          <a:xfrm>
            <a:off x="1769610" y="2890744"/>
            <a:ext cx="4420870" cy="1771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727710">
              <a:lnSpc>
                <a:spcPts val="1305"/>
              </a:lnSpc>
              <a:spcBef>
                <a:spcPts val="95"/>
              </a:spcBef>
            </a:pPr>
            <a:r>
              <a:rPr dirty="0" sz="1550" spc="-10">
                <a:solidFill>
                  <a:srgbClr val="E32400"/>
                </a:solidFill>
                <a:latin typeface="Calibri"/>
                <a:cs typeface="Calibri"/>
              </a:rPr>
              <a:t>$[X]=0</a:t>
            </a:r>
            <a:endParaRPr sz="1550">
              <a:latin typeface="Calibri"/>
              <a:cs typeface="Calibri"/>
            </a:endParaRPr>
          </a:p>
          <a:p>
            <a:pPr marL="427990">
              <a:lnSpc>
                <a:spcPts val="2890"/>
              </a:lnSpc>
            </a:pPr>
            <a:r>
              <a:rPr dirty="0" sz="1800">
                <a:latin typeface="Calibri"/>
                <a:cs typeface="Calibri"/>
              </a:rPr>
              <a:t>Read/Write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baseline="-3766" sz="4425" spc="-37">
                <a:solidFill>
                  <a:srgbClr val="E32400"/>
                </a:solidFill>
                <a:latin typeface="Calibri"/>
                <a:cs typeface="Calibri"/>
              </a:rPr>
              <a:t>X++</a:t>
            </a:r>
            <a:endParaRPr baseline="-3766" sz="4425">
              <a:latin typeface="Calibri"/>
              <a:cs typeface="Calibri"/>
            </a:endParaRPr>
          </a:p>
          <a:p>
            <a:pPr marL="50800">
              <a:lnSpc>
                <a:spcPts val="2060"/>
              </a:lnSpc>
            </a:pPr>
            <a:r>
              <a:rPr dirty="0" sz="1800">
                <a:latin typeface="Calibri"/>
                <a:cs typeface="Calibri"/>
              </a:rPr>
              <a:t>Epoch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CPU1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baseline="23297" sz="2325" spc="-15">
                <a:solidFill>
                  <a:srgbClr val="E32400"/>
                </a:solidFill>
                <a:latin typeface="Calibri"/>
                <a:cs typeface="Calibri"/>
              </a:rPr>
              <a:t>$[X]=1</a:t>
            </a:r>
            <a:endParaRPr baseline="23297" sz="2325">
              <a:latin typeface="Calibri"/>
              <a:cs typeface="Calibri"/>
            </a:endParaRPr>
          </a:p>
          <a:p>
            <a:pPr algn="r" marR="64769">
              <a:lnSpc>
                <a:spcPts val="1150"/>
              </a:lnSpc>
              <a:spcBef>
                <a:spcPts val="1545"/>
              </a:spcBef>
            </a:pPr>
            <a:r>
              <a:rPr dirty="0" sz="1550" spc="-10">
                <a:solidFill>
                  <a:srgbClr val="0055E1"/>
                </a:solidFill>
                <a:latin typeface="Calibri"/>
                <a:cs typeface="Calibri"/>
              </a:rPr>
              <a:t>$[X]=1</a:t>
            </a:r>
            <a:endParaRPr sz="1550">
              <a:latin typeface="Calibri"/>
              <a:cs typeface="Calibri"/>
            </a:endParaRPr>
          </a:p>
          <a:p>
            <a:pPr marL="2774315">
              <a:lnSpc>
                <a:spcPts val="2730"/>
              </a:lnSpc>
            </a:pPr>
            <a:r>
              <a:rPr dirty="0" sz="1800" spc="-10">
                <a:latin typeface="Calibri"/>
                <a:cs typeface="Calibri"/>
              </a:rPr>
              <a:t>Read/Write</a:t>
            </a:r>
            <a:r>
              <a:rPr dirty="0" baseline="-6591" sz="4425" spc="-15">
                <a:solidFill>
                  <a:srgbClr val="0055D6"/>
                </a:solidFill>
                <a:latin typeface="Calibri"/>
                <a:cs typeface="Calibri"/>
              </a:rPr>
              <a:t>X++</a:t>
            </a:r>
            <a:endParaRPr baseline="-6591" sz="4425">
              <a:latin typeface="Calibri"/>
              <a:cs typeface="Calibri"/>
            </a:endParaRPr>
          </a:p>
          <a:p>
            <a:pPr marL="2397125">
              <a:lnSpc>
                <a:spcPts val="2060"/>
              </a:lnSpc>
            </a:pPr>
            <a:r>
              <a:rPr dirty="0" sz="1800">
                <a:latin typeface="Calibri"/>
                <a:cs typeface="Calibri"/>
              </a:rPr>
              <a:t>Epoch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CPU2</a:t>
            </a:r>
            <a:r>
              <a:rPr dirty="0" baseline="14336" sz="2325" spc="-15">
                <a:solidFill>
                  <a:srgbClr val="0055E1"/>
                </a:solidFill>
                <a:latin typeface="Calibri"/>
                <a:cs typeface="Calibri"/>
              </a:rPr>
              <a:t>$[X]=2</a:t>
            </a:r>
            <a:endParaRPr baseline="14336" sz="2325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71139" y="5349069"/>
            <a:ext cx="124714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Calibri"/>
                <a:cs typeface="Calibri"/>
              </a:rPr>
              <a:t>Epoch</a:t>
            </a:r>
            <a:r>
              <a:rPr dirty="0" sz="1800" spc="4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all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748932" y="4764952"/>
            <a:ext cx="2011045" cy="638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03630">
              <a:lnSpc>
                <a:spcPts val="1575"/>
              </a:lnSpc>
              <a:spcBef>
                <a:spcPts val="95"/>
              </a:spcBef>
            </a:pPr>
            <a:r>
              <a:rPr dirty="0" sz="1550" spc="-10">
                <a:solidFill>
                  <a:srgbClr val="77BB41"/>
                </a:solidFill>
                <a:latin typeface="Calibri"/>
                <a:cs typeface="Calibri"/>
              </a:rPr>
              <a:t>$[X]=2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3254"/>
              </a:lnSpc>
            </a:pPr>
            <a:r>
              <a:rPr dirty="0" sz="1800" spc="-10">
                <a:latin typeface="Calibri"/>
                <a:cs typeface="Calibri"/>
              </a:rPr>
              <a:t>Read-</a:t>
            </a:r>
            <a:r>
              <a:rPr dirty="0" sz="1800">
                <a:latin typeface="Calibri"/>
                <a:cs typeface="Calibri"/>
              </a:rPr>
              <a:t>only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4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</a:t>
            </a:r>
            <a:r>
              <a:rPr dirty="0" sz="2950" spc="-25" b="1">
                <a:solidFill>
                  <a:srgbClr val="77BB41"/>
                </a:solidFill>
                <a:latin typeface="Calibri"/>
                <a:cs typeface="Calibri"/>
              </a:rPr>
              <a:t>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114773" y="4764952"/>
            <a:ext cx="1066165" cy="629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1280">
              <a:lnSpc>
                <a:spcPts val="1540"/>
              </a:lnSpc>
              <a:spcBef>
                <a:spcPts val="95"/>
              </a:spcBef>
            </a:pPr>
            <a:r>
              <a:rPr dirty="0" sz="1550" spc="-10">
                <a:solidFill>
                  <a:srgbClr val="B92DBE"/>
                </a:solidFill>
                <a:latin typeface="Calibri"/>
                <a:cs typeface="Calibri"/>
              </a:rPr>
              <a:t>$[X]=2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3220"/>
              </a:lnSpc>
            </a:pPr>
            <a:r>
              <a:rPr dirty="0" sz="2950">
                <a:solidFill>
                  <a:srgbClr val="B92DBE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B92DBE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B92DBE"/>
                </a:solidFill>
                <a:latin typeface="Calibri"/>
                <a:cs typeface="Calibri"/>
              </a:rPr>
              <a:t>X=</a:t>
            </a:r>
            <a:r>
              <a:rPr dirty="0" sz="2950" spc="-25" b="1">
                <a:solidFill>
                  <a:srgbClr val="B92DBE"/>
                </a:solidFill>
                <a:latin typeface="Calibri"/>
                <a:cs typeface="Calibri"/>
              </a:rPr>
              <a:t>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839954" y="5317327"/>
            <a:ext cx="188785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55725" algn="l"/>
              </a:tabLst>
            </a:pPr>
            <a:r>
              <a:rPr dirty="0" sz="1550" spc="-10">
                <a:solidFill>
                  <a:srgbClr val="77BB41"/>
                </a:solidFill>
                <a:latin typeface="Calibri"/>
                <a:cs typeface="Calibri"/>
              </a:rPr>
              <a:t>$[X]=2</a:t>
            </a:r>
            <a:r>
              <a:rPr dirty="0" sz="1550">
                <a:solidFill>
                  <a:srgbClr val="77BB41"/>
                </a:solidFill>
                <a:latin typeface="Calibri"/>
                <a:cs typeface="Calibri"/>
              </a:rPr>
              <a:t>	</a:t>
            </a:r>
            <a:r>
              <a:rPr dirty="0" sz="1550" spc="-10">
                <a:solidFill>
                  <a:srgbClr val="B92DBE"/>
                </a:solidFill>
                <a:latin typeface="Calibri"/>
                <a:cs typeface="Calibri"/>
              </a:rPr>
              <a:t>$[X]=2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99700" y="5525225"/>
            <a:ext cx="267716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Calibri"/>
                <a:cs typeface="Calibri"/>
              </a:rPr>
              <a:t>Yay!</a:t>
            </a:r>
            <a:r>
              <a:rPr dirty="0" sz="1800" spc="3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Corresponds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reality!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9859" y="845371"/>
            <a:ext cx="4035425" cy="9258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900"/>
              <a:t>Epoch</a:t>
            </a:r>
            <a:r>
              <a:rPr dirty="0" sz="5900" spc="-25"/>
              <a:t> </a:t>
            </a:r>
            <a:r>
              <a:rPr dirty="0" sz="5900" spc="-10"/>
              <a:t>Model</a:t>
            </a:r>
            <a:endParaRPr sz="5900"/>
          </a:p>
        </p:txBody>
      </p:sp>
      <p:sp>
        <p:nvSpPr>
          <p:cNvPr id="3" name="object 3" descr=""/>
          <p:cNvSpPr txBox="1"/>
          <p:nvPr/>
        </p:nvSpPr>
        <p:spPr>
          <a:xfrm>
            <a:off x="1769610" y="2890744"/>
            <a:ext cx="4420870" cy="1771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727710">
              <a:lnSpc>
                <a:spcPts val="1305"/>
              </a:lnSpc>
              <a:spcBef>
                <a:spcPts val="95"/>
              </a:spcBef>
            </a:pPr>
            <a:r>
              <a:rPr dirty="0" sz="1550" spc="-10">
                <a:solidFill>
                  <a:srgbClr val="E32400"/>
                </a:solidFill>
                <a:latin typeface="Calibri"/>
                <a:cs typeface="Calibri"/>
              </a:rPr>
              <a:t>$[X]=0</a:t>
            </a:r>
            <a:endParaRPr sz="1550">
              <a:latin typeface="Calibri"/>
              <a:cs typeface="Calibri"/>
            </a:endParaRPr>
          </a:p>
          <a:p>
            <a:pPr marL="427990">
              <a:lnSpc>
                <a:spcPts val="2890"/>
              </a:lnSpc>
            </a:pPr>
            <a:r>
              <a:rPr dirty="0" sz="1800">
                <a:latin typeface="Calibri"/>
                <a:cs typeface="Calibri"/>
              </a:rPr>
              <a:t>Read/Write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baseline="-3766" sz="4425" spc="-37">
                <a:solidFill>
                  <a:srgbClr val="E32400"/>
                </a:solidFill>
                <a:latin typeface="Calibri"/>
                <a:cs typeface="Calibri"/>
              </a:rPr>
              <a:t>X++</a:t>
            </a:r>
            <a:endParaRPr baseline="-3766" sz="4425">
              <a:latin typeface="Calibri"/>
              <a:cs typeface="Calibri"/>
            </a:endParaRPr>
          </a:p>
          <a:p>
            <a:pPr marL="50800">
              <a:lnSpc>
                <a:spcPts val="2060"/>
              </a:lnSpc>
            </a:pPr>
            <a:r>
              <a:rPr dirty="0" sz="1800">
                <a:latin typeface="Calibri"/>
                <a:cs typeface="Calibri"/>
              </a:rPr>
              <a:t>Epoch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CPU1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baseline="23297" sz="2325" spc="-15">
                <a:solidFill>
                  <a:srgbClr val="E32400"/>
                </a:solidFill>
                <a:latin typeface="Calibri"/>
                <a:cs typeface="Calibri"/>
              </a:rPr>
              <a:t>$[X]=1</a:t>
            </a:r>
            <a:endParaRPr baseline="23297" sz="2325">
              <a:latin typeface="Calibri"/>
              <a:cs typeface="Calibri"/>
            </a:endParaRPr>
          </a:p>
          <a:p>
            <a:pPr algn="r" marR="64769">
              <a:lnSpc>
                <a:spcPts val="1150"/>
              </a:lnSpc>
              <a:spcBef>
                <a:spcPts val="1545"/>
              </a:spcBef>
            </a:pPr>
            <a:r>
              <a:rPr dirty="0" sz="1550" spc="-10">
                <a:solidFill>
                  <a:srgbClr val="0055E1"/>
                </a:solidFill>
                <a:latin typeface="Calibri"/>
                <a:cs typeface="Calibri"/>
              </a:rPr>
              <a:t>$[X]=1</a:t>
            </a:r>
            <a:endParaRPr sz="1550">
              <a:latin typeface="Calibri"/>
              <a:cs typeface="Calibri"/>
            </a:endParaRPr>
          </a:p>
          <a:p>
            <a:pPr marL="2774315">
              <a:lnSpc>
                <a:spcPts val="2730"/>
              </a:lnSpc>
            </a:pPr>
            <a:r>
              <a:rPr dirty="0" sz="1800" spc="-10">
                <a:latin typeface="Calibri"/>
                <a:cs typeface="Calibri"/>
              </a:rPr>
              <a:t>Read/Write</a:t>
            </a:r>
            <a:r>
              <a:rPr dirty="0" baseline="-6591" sz="4425" spc="-15">
                <a:solidFill>
                  <a:srgbClr val="0055D6"/>
                </a:solidFill>
                <a:latin typeface="Calibri"/>
                <a:cs typeface="Calibri"/>
              </a:rPr>
              <a:t>X++</a:t>
            </a:r>
            <a:endParaRPr baseline="-6591" sz="4425">
              <a:latin typeface="Calibri"/>
              <a:cs typeface="Calibri"/>
            </a:endParaRPr>
          </a:p>
          <a:p>
            <a:pPr marL="2397125">
              <a:lnSpc>
                <a:spcPts val="2060"/>
              </a:lnSpc>
            </a:pPr>
            <a:r>
              <a:rPr dirty="0" sz="1800">
                <a:latin typeface="Calibri"/>
                <a:cs typeface="Calibri"/>
              </a:rPr>
              <a:t>Epoch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CPU2</a:t>
            </a:r>
            <a:r>
              <a:rPr dirty="0" baseline="14336" sz="2325" spc="-15">
                <a:solidFill>
                  <a:srgbClr val="0055E1"/>
                </a:solidFill>
                <a:latin typeface="Calibri"/>
                <a:cs typeface="Calibri"/>
              </a:rPr>
              <a:t>$[X]=2</a:t>
            </a:r>
            <a:endParaRPr baseline="14336" sz="2325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71139" y="5349069"/>
            <a:ext cx="124714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Calibri"/>
                <a:cs typeface="Calibri"/>
              </a:rPr>
              <a:t>Epoch</a:t>
            </a:r>
            <a:r>
              <a:rPr dirty="0" sz="1800" spc="4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all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748932" y="4764952"/>
            <a:ext cx="2011045" cy="638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03630">
              <a:lnSpc>
                <a:spcPts val="1575"/>
              </a:lnSpc>
              <a:spcBef>
                <a:spcPts val="95"/>
              </a:spcBef>
            </a:pPr>
            <a:r>
              <a:rPr dirty="0" sz="1550" spc="-10">
                <a:solidFill>
                  <a:srgbClr val="77BB41"/>
                </a:solidFill>
                <a:latin typeface="Calibri"/>
                <a:cs typeface="Calibri"/>
              </a:rPr>
              <a:t>$[X]=2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3254"/>
              </a:lnSpc>
            </a:pPr>
            <a:r>
              <a:rPr dirty="0" sz="1800" spc="-10">
                <a:latin typeface="Calibri"/>
                <a:cs typeface="Calibri"/>
              </a:rPr>
              <a:t>Read-</a:t>
            </a:r>
            <a:r>
              <a:rPr dirty="0" sz="1800">
                <a:latin typeface="Calibri"/>
                <a:cs typeface="Calibri"/>
              </a:rPr>
              <a:t>only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4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</a:t>
            </a:r>
            <a:r>
              <a:rPr dirty="0" sz="2950" spc="-25" b="1">
                <a:solidFill>
                  <a:srgbClr val="77BB41"/>
                </a:solidFill>
                <a:latin typeface="Calibri"/>
                <a:cs typeface="Calibri"/>
              </a:rPr>
              <a:t>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114773" y="4764952"/>
            <a:ext cx="1066165" cy="629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1280">
              <a:lnSpc>
                <a:spcPts val="1540"/>
              </a:lnSpc>
              <a:spcBef>
                <a:spcPts val="95"/>
              </a:spcBef>
            </a:pPr>
            <a:r>
              <a:rPr dirty="0" sz="1550" spc="-10">
                <a:solidFill>
                  <a:srgbClr val="B92DBE"/>
                </a:solidFill>
                <a:latin typeface="Calibri"/>
                <a:cs typeface="Calibri"/>
              </a:rPr>
              <a:t>$[X]=2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3220"/>
              </a:lnSpc>
            </a:pPr>
            <a:r>
              <a:rPr dirty="0" sz="2950">
                <a:solidFill>
                  <a:srgbClr val="B92DBE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B92DBE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B92DBE"/>
                </a:solidFill>
                <a:latin typeface="Calibri"/>
                <a:cs typeface="Calibri"/>
              </a:rPr>
              <a:t>X=</a:t>
            </a:r>
            <a:r>
              <a:rPr dirty="0" sz="2950" spc="-25" b="1">
                <a:solidFill>
                  <a:srgbClr val="B92DBE"/>
                </a:solidFill>
                <a:latin typeface="Calibri"/>
                <a:cs typeface="Calibri"/>
              </a:rPr>
              <a:t>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839954" y="5317327"/>
            <a:ext cx="188785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55725" algn="l"/>
              </a:tabLst>
            </a:pPr>
            <a:r>
              <a:rPr dirty="0" sz="1550" spc="-10">
                <a:solidFill>
                  <a:srgbClr val="77BB41"/>
                </a:solidFill>
                <a:latin typeface="Calibri"/>
                <a:cs typeface="Calibri"/>
              </a:rPr>
              <a:t>$[X]=2</a:t>
            </a:r>
            <a:r>
              <a:rPr dirty="0" sz="1550">
                <a:solidFill>
                  <a:srgbClr val="77BB41"/>
                </a:solidFill>
                <a:latin typeface="Calibri"/>
                <a:cs typeface="Calibri"/>
              </a:rPr>
              <a:t>	</a:t>
            </a:r>
            <a:r>
              <a:rPr dirty="0" sz="1550" spc="-10">
                <a:solidFill>
                  <a:srgbClr val="B92DBE"/>
                </a:solidFill>
                <a:latin typeface="Calibri"/>
                <a:cs typeface="Calibri"/>
              </a:rPr>
              <a:t>$[X]=2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99700" y="5525225"/>
            <a:ext cx="267716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Calibri"/>
                <a:cs typeface="Calibri"/>
              </a:rPr>
              <a:t>Yay!</a:t>
            </a:r>
            <a:r>
              <a:rPr dirty="0" sz="1800" spc="3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Corresponds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reality!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837360" y="2219040"/>
            <a:ext cx="4087495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Calibri"/>
                <a:cs typeface="Calibri"/>
              </a:rPr>
              <a:t>R/W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vs.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R-O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Epochs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directly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enforce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SWMR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854734" y="5885239"/>
            <a:ext cx="434086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Calibri"/>
                <a:cs typeface="Calibri"/>
              </a:rPr>
              <a:t>Epoch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transitions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assume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data-</a:t>
            </a:r>
            <a:r>
              <a:rPr dirty="0" sz="1800">
                <a:latin typeface="Calibri"/>
                <a:cs typeface="Calibri"/>
              </a:rPr>
              <a:t>value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invariant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9859" y="383757"/>
            <a:ext cx="7230109" cy="1390015"/>
          </a:xfrm>
          <a:prstGeom prst="rect"/>
        </p:spPr>
        <p:txBody>
          <a:bodyPr wrap="square" lIns="0" tIns="93980" rIns="0" bIns="0" rtlCol="0" vert="horz">
            <a:spAutoFit/>
          </a:bodyPr>
          <a:lstStyle/>
          <a:p>
            <a:pPr marL="12700" marR="5080">
              <a:lnSpc>
                <a:spcPts val="5090"/>
              </a:lnSpc>
              <a:spcBef>
                <a:spcPts val="740"/>
              </a:spcBef>
            </a:pPr>
            <a:r>
              <a:rPr dirty="0" sz="4700"/>
              <a:t>What</a:t>
            </a:r>
            <a:r>
              <a:rPr dirty="0" sz="4700" spc="-45"/>
              <a:t> </a:t>
            </a:r>
            <a:r>
              <a:rPr dirty="0" sz="4700"/>
              <a:t>do</a:t>
            </a:r>
            <a:r>
              <a:rPr dirty="0" sz="4700" spc="-25"/>
              <a:t> </a:t>
            </a:r>
            <a:r>
              <a:rPr dirty="0" sz="4700"/>
              <a:t>we</a:t>
            </a:r>
            <a:r>
              <a:rPr dirty="0" sz="4700" spc="-35"/>
              <a:t> </a:t>
            </a:r>
            <a:r>
              <a:rPr dirty="0" sz="4700"/>
              <a:t>need</a:t>
            </a:r>
            <a:r>
              <a:rPr dirty="0" sz="4700" spc="-25"/>
              <a:t> to </a:t>
            </a:r>
            <a:r>
              <a:rPr dirty="0" sz="4700"/>
              <a:t>implement</a:t>
            </a:r>
            <a:r>
              <a:rPr dirty="0" sz="4700" spc="-45"/>
              <a:t> </a:t>
            </a:r>
            <a:r>
              <a:rPr dirty="0" sz="4700"/>
              <a:t>the</a:t>
            </a:r>
            <a:r>
              <a:rPr dirty="0" sz="4700" spc="-40"/>
              <a:t> </a:t>
            </a:r>
            <a:r>
              <a:rPr dirty="0" sz="4700"/>
              <a:t>Epoch</a:t>
            </a:r>
            <a:r>
              <a:rPr dirty="0" sz="4700" spc="-35"/>
              <a:t> </a:t>
            </a:r>
            <a:r>
              <a:rPr dirty="0" sz="4700" spc="-10"/>
              <a:t>Model?</a:t>
            </a:r>
            <a:endParaRPr sz="4700"/>
          </a:p>
        </p:txBody>
      </p:sp>
      <p:sp>
        <p:nvSpPr>
          <p:cNvPr id="3" name="object 3" descr=""/>
          <p:cNvSpPr txBox="1"/>
          <p:nvPr/>
        </p:nvSpPr>
        <p:spPr>
          <a:xfrm>
            <a:off x="1914586" y="2865218"/>
            <a:ext cx="7549515" cy="204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Need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to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add</a:t>
            </a:r>
            <a:r>
              <a:rPr dirty="0" sz="2950" spc="-2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concept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of</a:t>
            </a:r>
            <a:r>
              <a:rPr dirty="0" sz="2950" spc="-2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R/W</a:t>
            </a:r>
            <a:r>
              <a:rPr dirty="0" sz="2950" spc="-2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epoch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vs.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R-</a:t>
            </a:r>
            <a:r>
              <a:rPr dirty="0" sz="2950">
                <a:latin typeface="Calibri"/>
                <a:cs typeface="Calibri"/>
              </a:rPr>
              <a:t>O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epoch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300">
              <a:latin typeface="Calibri"/>
              <a:cs typeface="Calibri"/>
            </a:endParaRPr>
          </a:p>
          <a:p>
            <a:pPr marL="452120" marR="135255">
              <a:lnSpc>
                <a:spcPct val="100000"/>
              </a:lnSpc>
              <a:spcBef>
                <a:spcPts val="5"/>
              </a:spcBef>
            </a:pPr>
            <a:r>
              <a:rPr dirty="0" sz="2950">
                <a:latin typeface="Calibri"/>
                <a:cs typeface="Calibri"/>
              </a:rPr>
              <a:t>Need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to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add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gadget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that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correctly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moves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data </a:t>
            </a:r>
            <a:r>
              <a:rPr dirty="0" sz="2950">
                <a:latin typeface="Calibri"/>
                <a:cs typeface="Calibri"/>
              </a:rPr>
              <a:t>between</a:t>
            </a:r>
            <a:r>
              <a:rPr dirty="0" sz="2950" spc="-7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epochs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7404" rIns="0" bIns="0" rtlCol="0" vert="horz">
            <a:spAutoFit/>
          </a:bodyPr>
          <a:lstStyle/>
          <a:p>
            <a:pPr marL="66929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Cache</a:t>
            </a:r>
            <a:r>
              <a:rPr dirty="0" sz="4700" spc="-75"/>
              <a:t> </a:t>
            </a:r>
            <a:r>
              <a:rPr dirty="0" sz="4700"/>
              <a:t>Coherence</a:t>
            </a:r>
            <a:r>
              <a:rPr dirty="0" sz="4700" spc="-65"/>
              <a:t> </a:t>
            </a:r>
            <a:r>
              <a:rPr dirty="0" sz="4700" spc="-10"/>
              <a:t>Protocol</a:t>
            </a:r>
            <a:endParaRPr sz="4700"/>
          </a:p>
        </p:txBody>
      </p:sp>
      <p:sp>
        <p:nvSpPr>
          <p:cNvPr id="3" name="object 3" descr=""/>
          <p:cNvSpPr txBox="1"/>
          <p:nvPr/>
        </p:nvSpPr>
        <p:spPr>
          <a:xfrm>
            <a:off x="1609026" y="1965852"/>
            <a:ext cx="8910320" cy="3865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110"/>
              </a:spcBef>
            </a:pPr>
            <a:r>
              <a:rPr dirty="0" sz="2800">
                <a:latin typeface="Calibri"/>
                <a:cs typeface="Calibri"/>
              </a:rPr>
              <a:t>Add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state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each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cache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line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saying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whether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it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R-</a:t>
            </a:r>
            <a:r>
              <a:rPr dirty="0" sz="2800">
                <a:latin typeface="Calibri"/>
                <a:cs typeface="Calibri"/>
              </a:rPr>
              <a:t>O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or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R/W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950">
              <a:latin typeface="Calibri"/>
              <a:cs typeface="Calibri"/>
            </a:endParaRPr>
          </a:p>
          <a:p>
            <a:pPr marL="12700" marR="158115">
              <a:lnSpc>
                <a:spcPct val="100000"/>
              </a:lnSpc>
            </a:pPr>
            <a:r>
              <a:rPr dirty="0" sz="2950">
                <a:latin typeface="Calibri"/>
                <a:cs typeface="Calibri"/>
              </a:rPr>
              <a:t>Add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protocol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actions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to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move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lines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from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state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to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state </a:t>
            </a:r>
            <a:r>
              <a:rPr dirty="0" sz="2950">
                <a:latin typeface="Calibri"/>
                <a:cs typeface="Calibri"/>
              </a:rPr>
              <a:t>based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on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(1)local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memory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operations;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and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(2)other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CPUs’ </a:t>
            </a:r>
            <a:r>
              <a:rPr dirty="0" sz="2950">
                <a:latin typeface="Calibri"/>
                <a:cs typeface="Calibri"/>
              </a:rPr>
              <a:t>memory</a:t>
            </a:r>
            <a:r>
              <a:rPr dirty="0" sz="2950" spc="-2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operations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</a:pPr>
            <a:r>
              <a:rPr dirty="0" sz="2800">
                <a:latin typeface="Calibri"/>
                <a:cs typeface="Calibri"/>
              </a:rPr>
              <a:t>Add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support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get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data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from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(1)local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cache;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(2)a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remote </a:t>
            </a:r>
            <a:r>
              <a:rPr dirty="0" sz="2800">
                <a:latin typeface="Calibri"/>
                <a:cs typeface="Calibri"/>
              </a:rPr>
              <a:t>cache;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or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(3)main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memory,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depending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line’s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protocol </a:t>
            </a:r>
            <a:r>
              <a:rPr dirty="0" sz="2800" spc="-10">
                <a:latin typeface="Calibri"/>
                <a:cs typeface="Calibri"/>
              </a:rPr>
              <a:t>state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6648" y="-66849"/>
            <a:ext cx="5104765" cy="1491615"/>
          </a:xfrm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marL="12700" marR="5080">
              <a:lnSpc>
                <a:spcPts val="5470"/>
              </a:lnSpc>
              <a:spcBef>
                <a:spcPts val="785"/>
              </a:spcBef>
            </a:pPr>
            <a:r>
              <a:rPr dirty="0" sz="5050" spc="-10"/>
              <a:t>High-</a:t>
            </a:r>
            <a:r>
              <a:rPr dirty="0" sz="5050"/>
              <a:t>level</a:t>
            </a:r>
            <a:r>
              <a:rPr dirty="0" sz="5050" spc="-185"/>
              <a:t> </a:t>
            </a:r>
            <a:r>
              <a:rPr dirty="0" sz="5050"/>
              <a:t>sketch</a:t>
            </a:r>
            <a:r>
              <a:rPr dirty="0" sz="5050" spc="-165"/>
              <a:t> </a:t>
            </a:r>
            <a:r>
              <a:rPr dirty="0" sz="5050" spc="-25"/>
              <a:t>of </a:t>
            </a:r>
            <a:r>
              <a:rPr dirty="0" sz="5050"/>
              <a:t>protocol</a:t>
            </a:r>
            <a:r>
              <a:rPr dirty="0" sz="5050" spc="-120"/>
              <a:t> </a:t>
            </a:r>
            <a:r>
              <a:rPr dirty="0" sz="5050"/>
              <a:t>in</a:t>
            </a:r>
            <a:r>
              <a:rPr dirty="0" sz="5050" spc="-105"/>
              <a:t> </a:t>
            </a:r>
            <a:r>
              <a:rPr dirty="0" sz="5050" spc="-10"/>
              <a:t>action</a:t>
            </a:r>
            <a:endParaRPr sz="5050"/>
          </a:p>
        </p:txBody>
      </p:sp>
      <p:sp>
        <p:nvSpPr>
          <p:cNvPr id="3" name="object 3" descr=""/>
          <p:cNvSpPr txBox="1"/>
          <p:nvPr/>
        </p:nvSpPr>
        <p:spPr>
          <a:xfrm>
            <a:off x="1782310" y="2890744"/>
            <a:ext cx="2179955" cy="8204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82550">
              <a:lnSpc>
                <a:spcPts val="1305"/>
              </a:lnSpc>
              <a:spcBef>
                <a:spcPts val="95"/>
              </a:spcBef>
            </a:pPr>
            <a:r>
              <a:rPr dirty="0" sz="1550" spc="-10">
                <a:solidFill>
                  <a:srgbClr val="E32400"/>
                </a:solidFill>
                <a:latin typeface="Calibri"/>
                <a:cs typeface="Calibri"/>
              </a:rPr>
              <a:t>$[X]=0</a:t>
            </a:r>
            <a:endParaRPr sz="1550">
              <a:latin typeface="Calibri"/>
              <a:cs typeface="Calibri"/>
            </a:endParaRPr>
          </a:p>
          <a:p>
            <a:pPr marL="415290">
              <a:lnSpc>
                <a:spcPts val="2890"/>
              </a:lnSpc>
            </a:pPr>
            <a:r>
              <a:rPr dirty="0" sz="1800">
                <a:latin typeface="Calibri"/>
                <a:cs typeface="Calibri"/>
              </a:rPr>
              <a:t>Read/Write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baseline="-3766" sz="4425" spc="-37">
                <a:solidFill>
                  <a:srgbClr val="E32400"/>
                </a:solidFill>
                <a:latin typeface="Calibri"/>
                <a:cs typeface="Calibri"/>
              </a:rPr>
              <a:t>X++</a:t>
            </a:r>
            <a:endParaRPr baseline="-3766" sz="4425">
              <a:latin typeface="Calibri"/>
              <a:cs typeface="Calibri"/>
            </a:endParaRPr>
          </a:p>
          <a:p>
            <a:pPr marL="38100">
              <a:lnSpc>
                <a:spcPts val="2060"/>
              </a:lnSpc>
            </a:pPr>
            <a:r>
              <a:rPr dirty="0" sz="1800">
                <a:latin typeface="Calibri"/>
                <a:cs typeface="Calibri"/>
              </a:rPr>
              <a:t>Epoch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CPU1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baseline="23297" sz="2325" spc="-15">
                <a:solidFill>
                  <a:srgbClr val="E32400"/>
                </a:solidFill>
                <a:latin typeface="Calibri"/>
                <a:cs typeface="Calibri"/>
              </a:rPr>
              <a:t>$[X]=1</a:t>
            </a:r>
            <a:endParaRPr baseline="23297" sz="2325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29112" y="3881608"/>
            <a:ext cx="2048510" cy="781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2069">
              <a:lnSpc>
                <a:spcPts val="1150"/>
              </a:lnSpc>
              <a:spcBef>
                <a:spcPts val="95"/>
              </a:spcBef>
            </a:pPr>
            <a:r>
              <a:rPr dirty="0" sz="1550" spc="-10">
                <a:solidFill>
                  <a:srgbClr val="0055E1"/>
                </a:solidFill>
                <a:latin typeface="Calibri"/>
                <a:cs typeface="Calibri"/>
              </a:rPr>
              <a:t>$[X]=1</a:t>
            </a:r>
            <a:endParaRPr sz="1550">
              <a:latin typeface="Calibri"/>
              <a:cs typeface="Calibri"/>
            </a:endParaRPr>
          </a:p>
          <a:p>
            <a:pPr marL="415290">
              <a:lnSpc>
                <a:spcPts val="2730"/>
              </a:lnSpc>
            </a:pPr>
            <a:r>
              <a:rPr dirty="0" sz="1800" spc="-20">
                <a:latin typeface="Calibri"/>
                <a:cs typeface="Calibri"/>
              </a:rPr>
              <a:t>Read/Write</a:t>
            </a:r>
            <a:r>
              <a:rPr dirty="0" baseline="-6591" sz="4425" spc="-30">
                <a:solidFill>
                  <a:srgbClr val="0055D6"/>
                </a:solidFill>
                <a:latin typeface="Calibri"/>
                <a:cs typeface="Calibri"/>
              </a:rPr>
              <a:t>X++</a:t>
            </a:r>
            <a:endParaRPr baseline="-6591" sz="4425">
              <a:latin typeface="Calibri"/>
              <a:cs typeface="Calibri"/>
            </a:endParaRPr>
          </a:p>
          <a:p>
            <a:pPr marL="38100">
              <a:lnSpc>
                <a:spcPts val="2060"/>
              </a:lnSpc>
            </a:pPr>
            <a:r>
              <a:rPr dirty="0" sz="1800">
                <a:latin typeface="Calibri"/>
                <a:cs typeface="Calibri"/>
              </a:rPr>
              <a:t>Epoch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CPU2</a:t>
            </a:r>
            <a:r>
              <a:rPr dirty="0" baseline="14336" sz="2325" spc="-15">
                <a:solidFill>
                  <a:srgbClr val="0055E1"/>
                </a:solidFill>
                <a:latin typeface="Calibri"/>
                <a:cs typeface="Calibri"/>
              </a:rPr>
              <a:t>$[X]=2</a:t>
            </a:r>
            <a:endParaRPr baseline="14336" sz="2325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71139" y="5349069"/>
            <a:ext cx="124714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Calibri"/>
                <a:cs typeface="Calibri"/>
              </a:rPr>
              <a:t>Epoch</a:t>
            </a:r>
            <a:r>
              <a:rPr dirty="0" sz="1800" spc="4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all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748932" y="4764952"/>
            <a:ext cx="2011045" cy="638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03630">
              <a:lnSpc>
                <a:spcPts val="1575"/>
              </a:lnSpc>
              <a:spcBef>
                <a:spcPts val="95"/>
              </a:spcBef>
            </a:pPr>
            <a:r>
              <a:rPr dirty="0" sz="1550" spc="-10">
                <a:solidFill>
                  <a:srgbClr val="77BB41"/>
                </a:solidFill>
                <a:latin typeface="Calibri"/>
                <a:cs typeface="Calibri"/>
              </a:rPr>
              <a:t>$[X]=2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3254"/>
              </a:lnSpc>
            </a:pPr>
            <a:r>
              <a:rPr dirty="0" sz="1800" spc="-10">
                <a:latin typeface="Calibri"/>
                <a:cs typeface="Calibri"/>
              </a:rPr>
              <a:t>Read-</a:t>
            </a:r>
            <a:r>
              <a:rPr dirty="0" sz="1800">
                <a:latin typeface="Calibri"/>
                <a:cs typeface="Calibri"/>
              </a:rPr>
              <a:t>only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4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</a:t>
            </a:r>
            <a:r>
              <a:rPr dirty="0" sz="2950" spc="-25" b="1">
                <a:solidFill>
                  <a:srgbClr val="77BB41"/>
                </a:solidFill>
                <a:latin typeface="Calibri"/>
                <a:cs typeface="Calibri"/>
              </a:rPr>
              <a:t>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114773" y="4764952"/>
            <a:ext cx="1066165" cy="8140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1280">
              <a:lnSpc>
                <a:spcPts val="1540"/>
              </a:lnSpc>
              <a:spcBef>
                <a:spcPts val="95"/>
              </a:spcBef>
            </a:pPr>
            <a:r>
              <a:rPr dirty="0" sz="1550" spc="-10">
                <a:solidFill>
                  <a:srgbClr val="B92DBE"/>
                </a:solidFill>
                <a:latin typeface="Calibri"/>
                <a:cs typeface="Calibri"/>
              </a:rPr>
              <a:t>$[X]=2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3015"/>
              </a:lnSpc>
            </a:pPr>
            <a:r>
              <a:rPr dirty="0" sz="2950">
                <a:solidFill>
                  <a:srgbClr val="B92DBE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B92DBE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B92DBE"/>
                </a:solidFill>
                <a:latin typeface="Calibri"/>
                <a:cs typeface="Calibri"/>
              </a:rPr>
              <a:t>X=</a:t>
            </a:r>
            <a:r>
              <a:rPr dirty="0" sz="2950" spc="-25" b="1">
                <a:solidFill>
                  <a:srgbClr val="B92DBE"/>
                </a:solidFill>
                <a:latin typeface="Calibri"/>
                <a:cs typeface="Calibri"/>
              </a:rPr>
              <a:t>?</a:t>
            </a:r>
            <a:endParaRPr sz="2950">
              <a:latin typeface="Calibri"/>
              <a:cs typeface="Calibri"/>
            </a:endParaRPr>
          </a:p>
          <a:p>
            <a:pPr marL="81280">
              <a:lnSpc>
                <a:spcPts val="1655"/>
              </a:lnSpc>
            </a:pPr>
            <a:r>
              <a:rPr dirty="0" sz="1550" spc="-10">
                <a:solidFill>
                  <a:srgbClr val="B92DBE"/>
                </a:solidFill>
                <a:latin typeface="Calibri"/>
                <a:cs typeface="Calibri"/>
              </a:rPr>
              <a:t>$[X]=2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39954" y="5317327"/>
            <a:ext cx="54419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solidFill>
                  <a:srgbClr val="77BB41"/>
                </a:solidFill>
                <a:latin typeface="Calibri"/>
                <a:cs typeface="Calibri"/>
              </a:rPr>
              <a:t>$[X]=2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579628" y="1620743"/>
            <a:ext cx="5271770" cy="802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85"/>
              </a:lnSpc>
              <a:tabLst>
                <a:tab pos="972185" algn="l"/>
              </a:tabLst>
            </a:pPr>
            <a:r>
              <a:rPr dirty="0" sz="2950" spc="-25">
                <a:latin typeface="Calibri"/>
                <a:cs typeface="Calibri"/>
              </a:rPr>
              <a:t>(1)</a:t>
            </a:r>
            <a:r>
              <a:rPr dirty="0" sz="2950">
                <a:latin typeface="Calibri"/>
                <a:cs typeface="Calibri"/>
              </a:rPr>
              <a:t>	</a:t>
            </a:r>
            <a:r>
              <a:rPr dirty="0" sz="1800">
                <a:latin typeface="Calibri"/>
                <a:cs typeface="Calibri"/>
              </a:rPr>
              <a:t>CPU1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says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“I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am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writing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X”</a:t>
            </a:r>
            <a:endParaRPr sz="1800">
              <a:latin typeface="Calibri"/>
              <a:cs typeface="Calibri"/>
            </a:endParaRPr>
          </a:p>
          <a:p>
            <a:pPr marL="994410">
              <a:lnSpc>
                <a:spcPts val="1830"/>
              </a:lnSpc>
            </a:pPr>
            <a:r>
              <a:rPr dirty="0" sz="1800">
                <a:latin typeface="Calibri"/>
                <a:cs typeface="Calibri"/>
              </a:rPr>
              <a:t>Others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relinquish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cached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copies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  <a:p>
            <a:pPr marL="994410">
              <a:lnSpc>
                <a:spcPct val="100000"/>
              </a:lnSpc>
              <a:spcBef>
                <a:spcPts val="30"/>
              </a:spcBef>
              <a:tabLst>
                <a:tab pos="3413760" algn="l"/>
              </a:tabLst>
            </a:pPr>
            <a:r>
              <a:rPr dirty="0" sz="1800">
                <a:latin typeface="Calibri"/>
                <a:cs typeface="Calibri"/>
              </a:rPr>
              <a:t>and reply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“OK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it”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baseline="1543" sz="2700">
                <a:latin typeface="Calibri"/>
                <a:cs typeface="Calibri"/>
              </a:rPr>
              <a:t>&lt;enter</a:t>
            </a:r>
            <a:r>
              <a:rPr dirty="0" baseline="1543" sz="2700" spc="15">
                <a:latin typeface="Calibri"/>
                <a:cs typeface="Calibri"/>
              </a:rPr>
              <a:t> </a:t>
            </a:r>
            <a:r>
              <a:rPr dirty="0" baseline="1543" sz="2700">
                <a:latin typeface="Calibri"/>
                <a:cs typeface="Calibri"/>
              </a:rPr>
              <a:t>R/W</a:t>
            </a:r>
            <a:r>
              <a:rPr dirty="0" baseline="1543" sz="2700" spc="22">
                <a:latin typeface="Calibri"/>
                <a:cs typeface="Calibri"/>
              </a:rPr>
              <a:t> </a:t>
            </a:r>
            <a:r>
              <a:rPr dirty="0" baseline="1543" sz="2700" spc="-15">
                <a:latin typeface="Calibri"/>
                <a:cs typeface="Calibri"/>
              </a:rPr>
              <a:t>epoch&gt;</a:t>
            </a:r>
            <a:endParaRPr baseline="1543" sz="27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335270" y="2867904"/>
            <a:ext cx="180848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Calibri"/>
                <a:cs typeface="Calibri"/>
              </a:rPr>
              <a:t>(ditto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(1)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CPU2)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571534" y="5014674"/>
            <a:ext cx="3230880" cy="86169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0"/>
              </a:spcBef>
            </a:pPr>
            <a:r>
              <a:rPr dirty="0" sz="1800">
                <a:latin typeface="Calibri"/>
                <a:cs typeface="Calibri"/>
              </a:rPr>
              <a:t>CPU1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replies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“I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have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X.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my </a:t>
            </a:r>
            <a:r>
              <a:rPr dirty="0" sz="1800">
                <a:latin typeface="Calibri"/>
                <a:cs typeface="Calibri"/>
              </a:rPr>
              <a:t>copy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memory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after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I </a:t>
            </a:r>
            <a:r>
              <a:rPr dirty="0" sz="1800">
                <a:latin typeface="Calibri"/>
                <a:cs typeface="Calibri"/>
              </a:rPr>
              <a:t>write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back”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267839" y="2776464"/>
            <a:ext cx="44323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latin typeface="Calibri"/>
                <a:cs typeface="Calibri"/>
              </a:rPr>
              <a:t>(2)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852142" y="5647170"/>
            <a:ext cx="44323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latin typeface="Calibri"/>
                <a:cs typeface="Calibri"/>
              </a:rPr>
              <a:t>(3)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352803" y="5846734"/>
            <a:ext cx="24237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(ditto (3)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CPU 2)</a:t>
            </a:r>
            <a:r>
              <a:rPr dirty="0" sz="1800" spc="335">
                <a:latin typeface="Calibri"/>
                <a:cs typeface="Calibri"/>
              </a:rPr>
              <a:t> </a:t>
            </a:r>
            <a:r>
              <a:rPr dirty="0" baseline="-7532" sz="4425" spc="-37">
                <a:latin typeface="Calibri"/>
                <a:cs typeface="Calibri"/>
              </a:rPr>
              <a:t>(5)</a:t>
            </a:r>
            <a:endParaRPr baseline="-7532" sz="4425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290621" y="3691470"/>
            <a:ext cx="299847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Calibri"/>
                <a:cs typeface="Calibri"/>
              </a:rPr>
              <a:t>CPU3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says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“I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want to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read </a:t>
            </a:r>
            <a:r>
              <a:rPr dirty="0" sz="1800" spc="-10">
                <a:latin typeface="Calibri"/>
                <a:cs typeface="Calibri"/>
              </a:rPr>
              <a:t>only”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202290" y="3789222"/>
            <a:ext cx="3347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20715" sz="4425">
                <a:latin typeface="Calibri"/>
                <a:cs typeface="Calibri"/>
              </a:rPr>
              <a:t>(4)</a:t>
            </a:r>
            <a:r>
              <a:rPr dirty="0" sz="1800">
                <a:latin typeface="Calibri"/>
                <a:cs typeface="Calibri"/>
              </a:rPr>
              <a:t>Others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reply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“OK,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we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all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agree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674598" y="4210684"/>
            <a:ext cx="2933700" cy="5238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945"/>
              </a:lnSpc>
              <a:spcBef>
                <a:spcPts val="125"/>
              </a:spcBef>
            </a:pPr>
            <a:r>
              <a:rPr dirty="0" sz="1800">
                <a:latin typeface="Calibri"/>
                <a:cs typeface="Calibri"/>
              </a:rPr>
              <a:t>not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write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without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saying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so”</a:t>
            </a:r>
            <a:endParaRPr sz="1800">
              <a:latin typeface="Calibri"/>
              <a:cs typeface="Calibri"/>
            </a:endParaRPr>
          </a:p>
          <a:p>
            <a:pPr marL="685165">
              <a:lnSpc>
                <a:spcPts val="1945"/>
              </a:lnSpc>
            </a:pPr>
            <a:r>
              <a:rPr dirty="0" sz="1800">
                <a:latin typeface="Calibri"/>
                <a:cs typeface="Calibri"/>
              </a:rPr>
              <a:t>&lt;enter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R-O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epoch&gt;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7404" rIns="0" bIns="0" rtlCol="0" vert="horz">
            <a:spAutoFit/>
          </a:bodyPr>
          <a:lstStyle/>
          <a:p>
            <a:pPr marL="66929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Cache</a:t>
            </a:r>
            <a:r>
              <a:rPr dirty="0" sz="4700" spc="-75"/>
              <a:t> </a:t>
            </a:r>
            <a:r>
              <a:rPr dirty="0" sz="4700"/>
              <a:t>Coherence</a:t>
            </a:r>
            <a:r>
              <a:rPr dirty="0" sz="4700" spc="-65"/>
              <a:t> </a:t>
            </a:r>
            <a:r>
              <a:rPr dirty="0" sz="4700" spc="-10"/>
              <a:t>Protocol</a:t>
            </a:r>
            <a:endParaRPr sz="4700"/>
          </a:p>
        </p:txBody>
      </p:sp>
      <p:grpSp>
        <p:nvGrpSpPr>
          <p:cNvPr id="3" name="object 3" descr=""/>
          <p:cNvGrpSpPr/>
          <p:nvPr/>
        </p:nvGrpSpPr>
        <p:grpSpPr>
          <a:xfrm>
            <a:off x="3387923" y="2375991"/>
            <a:ext cx="1040765" cy="1040765"/>
            <a:chOff x="3387923" y="2375991"/>
            <a:chExt cx="1040765" cy="10407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7923" y="2375991"/>
              <a:ext cx="1040606" cy="10406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6023" y="2388691"/>
              <a:ext cx="964405" cy="964405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7638455" y="2375991"/>
            <a:ext cx="1040765" cy="1040765"/>
            <a:chOff x="7638455" y="2375991"/>
            <a:chExt cx="1040765" cy="104076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8455" y="2375991"/>
              <a:ext cx="1040606" cy="104060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6555" y="2388691"/>
              <a:ext cx="964405" cy="964405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5513189" y="4510187"/>
            <a:ext cx="1040765" cy="1040765"/>
            <a:chOff x="5513189" y="4510187"/>
            <a:chExt cx="1040765" cy="104076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3189" y="4510187"/>
              <a:ext cx="1040606" cy="104060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1289" y="4522887"/>
              <a:ext cx="964405" cy="964405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4829959" y="3441848"/>
            <a:ext cx="2386965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-25">
                <a:latin typeface="Calibri"/>
                <a:cs typeface="Calibri"/>
              </a:rPr>
              <a:t>Per-</a:t>
            </a:r>
            <a:r>
              <a:rPr dirty="0" sz="1800">
                <a:latin typeface="Calibri"/>
                <a:cs typeface="Calibri"/>
              </a:rPr>
              <a:t>line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coherence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states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719367" y="2647106"/>
            <a:ext cx="224154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2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043814" y="2647106"/>
            <a:ext cx="13208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1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956014" y="4843809"/>
            <a:ext cx="84455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5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7404" rIns="0" bIns="0" rtlCol="0" vert="horz">
            <a:spAutoFit/>
          </a:bodyPr>
          <a:lstStyle/>
          <a:p>
            <a:pPr marL="66929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Cache</a:t>
            </a:r>
            <a:r>
              <a:rPr dirty="0" sz="4700" spc="-75"/>
              <a:t> </a:t>
            </a:r>
            <a:r>
              <a:rPr dirty="0" sz="4700"/>
              <a:t>Coherence</a:t>
            </a:r>
            <a:r>
              <a:rPr dirty="0" sz="4700" spc="-65"/>
              <a:t> </a:t>
            </a:r>
            <a:r>
              <a:rPr dirty="0" sz="4700" spc="-10"/>
              <a:t>Protocol</a:t>
            </a:r>
            <a:endParaRPr sz="4700"/>
          </a:p>
        </p:txBody>
      </p:sp>
      <p:grpSp>
        <p:nvGrpSpPr>
          <p:cNvPr id="3" name="object 3" descr=""/>
          <p:cNvGrpSpPr/>
          <p:nvPr/>
        </p:nvGrpSpPr>
        <p:grpSpPr>
          <a:xfrm>
            <a:off x="3387923" y="2375991"/>
            <a:ext cx="1040765" cy="1040765"/>
            <a:chOff x="3387923" y="2375991"/>
            <a:chExt cx="1040765" cy="10407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7923" y="2375991"/>
              <a:ext cx="1040606" cy="10406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6023" y="2388691"/>
              <a:ext cx="964405" cy="964405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7638455" y="2375991"/>
            <a:ext cx="1040765" cy="1040765"/>
            <a:chOff x="7638455" y="2375991"/>
            <a:chExt cx="1040765" cy="104076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8455" y="2375991"/>
              <a:ext cx="1040606" cy="104060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6555" y="2388691"/>
              <a:ext cx="964405" cy="964405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5513189" y="4510187"/>
            <a:ext cx="1040765" cy="1040765"/>
            <a:chOff x="5513189" y="4510187"/>
            <a:chExt cx="1040765" cy="104076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3189" y="4510187"/>
              <a:ext cx="1040606" cy="104060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1289" y="4522887"/>
              <a:ext cx="964405" cy="964405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719367" y="2647106"/>
            <a:ext cx="1497965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Calibri"/>
                <a:cs typeface="Calibri"/>
              </a:rPr>
              <a:t>Modified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(R/W)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043813" y="2647106"/>
            <a:ext cx="122428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Calibri"/>
                <a:cs typeface="Calibri"/>
              </a:rPr>
              <a:t>Shared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(R-</a:t>
            </a:r>
            <a:r>
              <a:rPr dirty="0" sz="1800" spc="-25">
                <a:latin typeface="Calibri"/>
                <a:cs typeface="Calibri"/>
              </a:rPr>
              <a:t>O)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956014" y="4843809"/>
            <a:ext cx="195961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Calibri"/>
                <a:cs typeface="Calibri"/>
              </a:rPr>
              <a:t>Invalid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(inaccessible)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0273" rIns="0" bIns="0" rtlCol="0" vert="horz">
            <a:spAutoFit/>
          </a:bodyPr>
          <a:lstStyle/>
          <a:p>
            <a:pPr marL="744855">
              <a:lnSpc>
                <a:spcPts val="5490"/>
              </a:lnSpc>
              <a:spcBef>
                <a:spcPts val="110"/>
              </a:spcBef>
            </a:pPr>
            <a:r>
              <a:rPr dirty="0" sz="4700"/>
              <a:t>Cache</a:t>
            </a:r>
            <a:r>
              <a:rPr dirty="0" sz="4700" spc="-75"/>
              <a:t> </a:t>
            </a:r>
            <a:r>
              <a:rPr dirty="0" sz="4700"/>
              <a:t>Coherence</a:t>
            </a:r>
            <a:r>
              <a:rPr dirty="0" sz="4700" spc="-65"/>
              <a:t> </a:t>
            </a:r>
            <a:r>
              <a:rPr dirty="0" sz="4700" spc="-10"/>
              <a:t>Protocol</a:t>
            </a:r>
            <a:endParaRPr sz="4700"/>
          </a:p>
          <a:p>
            <a:pPr marL="744855">
              <a:lnSpc>
                <a:spcPts val="3150"/>
              </a:lnSpc>
            </a:pPr>
            <a:r>
              <a:rPr dirty="0" sz="2750" b="1">
                <a:latin typeface="Calibri"/>
                <a:cs typeface="Calibri"/>
              </a:rPr>
              <a:t>Local</a:t>
            </a:r>
            <a:r>
              <a:rPr dirty="0" sz="2750" spc="-75" b="1">
                <a:latin typeface="Calibri"/>
                <a:cs typeface="Calibri"/>
              </a:rPr>
              <a:t> </a:t>
            </a:r>
            <a:r>
              <a:rPr dirty="0" sz="2750" spc="-20" b="1">
                <a:latin typeface="Calibri"/>
                <a:cs typeface="Calibri"/>
              </a:rPr>
              <a:t>operations</a:t>
            </a:r>
            <a:r>
              <a:rPr dirty="0" sz="2750" spc="-75" b="1">
                <a:latin typeface="Calibri"/>
                <a:cs typeface="Calibri"/>
              </a:rPr>
              <a:t> </a:t>
            </a:r>
            <a:r>
              <a:rPr dirty="0" sz="2750" spc="-10" b="1">
                <a:latin typeface="Calibri"/>
                <a:cs typeface="Calibri"/>
              </a:rPr>
              <a:t>perspective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387923" y="2375991"/>
            <a:ext cx="5291455" cy="3175000"/>
            <a:chOff x="3387923" y="2375991"/>
            <a:chExt cx="5291455" cy="3175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7923" y="2375991"/>
              <a:ext cx="1040606" cy="10406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6023" y="2388691"/>
              <a:ext cx="964405" cy="96440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8455" y="2375991"/>
              <a:ext cx="1040606" cy="104060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6555" y="2388691"/>
              <a:ext cx="964405" cy="96440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3189" y="4510187"/>
              <a:ext cx="1040606" cy="104060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1289" y="4522887"/>
              <a:ext cx="964405" cy="964405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3719367" y="2647106"/>
            <a:ext cx="224154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2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043814" y="2647106"/>
            <a:ext cx="13208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1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956014" y="4843809"/>
            <a:ext cx="84455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5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4467" y="3183308"/>
            <a:ext cx="1516329" cy="151633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7097986" y="3938260"/>
            <a:ext cx="2957830" cy="4756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latin typeface="Calibri"/>
                <a:cs typeface="Calibri"/>
              </a:rPr>
              <a:t>Locally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perform a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-20">
                <a:latin typeface="Calibri"/>
                <a:cs typeface="Calibri"/>
              </a:rPr>
              <a:t>read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50">
                <a:latin typeface="Calibri"/>
                <a:cs typeface="Calibri"/>
              </a:rPr>
              <a:t>[send requests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to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share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to other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CPUs]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312940" y="3938260"/>
            <a:ext cx="2601595" cy="4756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822325">
              <a:lnSpc>
                <a:spcPct val="101899"/>
              </a:lnSpc>
              <a:spcBef>
                <a:spcPts val="90"/>
              </a:spcBef>
            </a:pPr>
            <a:r>
              <a:rPr dirty="0" sz="1450">
                <a:latin typeface="Calibri"/>
                <a:cs typeface="Calibri"/>
              </a:rPr>
              <a:t>Locally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perform a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write </a:t>
            </a:r>
            <a:r>
              <a:rPr dirty="0" sz="1450">
                <a:latin typeface="Calibri"/>
                <a:cs typeface="Calibri"/>
              </a:rPr>
              <a:t>[send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invalidations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to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other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CPUs]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268043" y="2745698"/>
            <a:ext cx="3268345" cy="1898014"/>
            <a:chOff x="4268043" y="2745698"/>
            <a:chExt cx="3268345" cy="1898014"/>
          </a:xfrm>
        </p:grpSpPr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8043" y="3083124"/>
              <a:ext cx="1464393" cy="156021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4603" y="2745698"/>
              <a:ext cx="3131264" cy="184526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4755411" y="2313057"/>
            <a:ext cx="2601595" cy="4756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latin typeface="Calibri"/>
                <a:cs typeface="Calibri"/>
              </a:rPr>
              <a:t>Locally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perform a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-20">
                <a:latin typeface="Calibri"/>
                <a:cs typeface="Calibri"/>
              </a:rPr>
              <a:t>write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50">
                <a:latin typeface="Calibri"/>
                <a:cs typeface="Calibri"/>
              </a:rPr>
              <a:t>[send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invalidations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to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other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CPUs]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90629" y="2187424"/>
            <a:ext cx="630097" cy="532157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8642650" y="2180039"/>
            <a:ext cx="172720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latin typeface="Calibri"/>
                <a:cs typeface="Calibri"/>
              </a:rPr>
              <a:t>Locally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perform a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-20">
                <a:latin typeface="Calibri"/>
                <a:cs typeface="Calibri"/>
              </a:rPr>
              <a:t>read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81105" y="2270092"/>
            <a:ext cx="521399" cy="521337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2119121" y="1972085"/>
            <a:ext cx="1340485" cy="4756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0"/>
              </a:spcBef>
            </a:pPr>
            <a:r>
              <a:rPr dirty="0" sz="1450">
                <a:latin typeface="Calibri"/>
                <a:cs typeface="Calibri"/>
              </a:rPr>
              <a:t>Locally perform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 spc="-50">
                <a:latin typeface="Calibri"/>
                <a:cs typeface="Calibri"/>
              </a:rPr>
              <a:t>a </a:t>
            </a:r>
            <a:r>
              <a:rPr dirty="0" sz="1450">
                <a:latin typeface="Calibri"/>
                <a:cs typeface="Calibri"/>
              </a:rPr>
              <a:t>read or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write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0273" rIns="0" bIns="0" rtlCol="0" vert="horz">
            <a:spAutoFit/>
          </a:bodyPr>
          <a:lstStyle/>
          <a:p>
            <a:pPr marL="744855">
              <a:lnSpc>
                <a:spcPts val="5490"/>
              </a:lnSpc>
              <a:spcBef>
                <a:spcPts val="110"/>
              </a:spcBef>
            </a:pPr>
            <a:r>
              <a:rPr dirty="0" sz="4700"/>
              <a:t>Cache</a:t>
            </a:r>
            <a:r>
              <a:rPr dirty="0" sz="4700" spc="-75"/>
              <a:t> </a:t>
            </a:r>
            <a:r>
              <a:rPr dirty="0" sz="4700"/>
              <a:t>Coherence</a:t>
            </a:r>
            <a:r>
              <a:rPr dirty="0" sz="4700" spc="-65"/>
              <a:t> </a:t>
            </a:r>
            <a:r>
              <a:rPr dirty="0" sz="4700" spc="-10"/>
              <a:t>Protocol</a:t>
            </a:r>
            <a:endParaRPr sz="4700"/>
          </a:p>
          <a:p>
            <a:pPr marL="744855">
              <a:lnSpc>
                <a:spcPts val="3150"/>
              </a:lnSpc>
            </a:pPr>
            <a:r>
              <a:rPr dirty="0" sz="2750" spc="-10" b="1">
                <a:latin typeface="Calibri"/>
                <a:cs typeface="Calibri"/>
              </a:rPr>
              <a:t>Remote</a:t>
            </a:r>
            <a:r>
              <a:rPr dirty="0" sz="2750" spc="-95" b="1">
                <a:latin typeface="Calibri"/>
                <a:cs typeface="Calibri"/>
              </a:rPr>
              <a:t> </a:t>
            </a:r>
            <a:r>
              <a:rPr dirty="0" sz="2750" spc="-20" b="1">
                <a:latin typeface="Calibri"/>
                <a:cs typeface="Calibri"/>
              </a:rPr>
              <a:t>operations</a:t>
            </a:r>
            <a:r>
              <a:rPr dirty="0" sz="2750" spc="-90" b="1">
                <a:latin typeface="Calibri"/>
                <a:cs typeface="Calibri"/>
              </a:rPr>
              <a:t> </a:t>
            </a:r>
            <a:r>
              <a:rPr dirty="0" sz="2750" spc="-10" b="1">
                <a:latin typeface="Calibri"/>
                <a:cs typeface="Calibri"/>
              </a:rPr>
              <a:t>perspective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387923" y="2375991"/>
            <a:ext cx="5291455" cy="3175000"/>
            <a:chOff x="3387923" y="2375991"/>
            <a:chExt cx="5291455" cy="3175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7923" y="2375991"/>
              <a:ext cx="1040606" cy="10406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6023" y="2388691"/>
              <a:ext cx="964405" cy="96440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8455" y="2375991"/>
              <a:ext cx="1040606" cy="104060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6555" y="2388691"/>
              <a:ext cx="964405" cy="96440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3189" y="4510187"/>
              <a:ext cx="1040606" cy="104060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1289" y="4522887"/>
              <a:ext cx="964405" cy="964405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3719367" y="2647106"/>
            <a:ext cx="224154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2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043814" y="2647106"/>
            <a:ext cx="13208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1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956014" y="4843809"/>
            <a:ext cx="84455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5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11190" y="3170032"/>
            <a:ext cx="1516330" cy="151633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637931" y="3938260"/>
            <a:ext cx="3276600" cy="4756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616710">
              <a:lnSpc>
                <a:spcPct val="101899"/>
              </a:lnSpc>
              <a:spcBef>
                <a:spcPts val="90"/>
              </a:spcBef>
            </a:pPr>
            <a:r>
              <a:rPr dirty="0" sz="1450">
                <a:latin typeface="Calibri"/>
                <a:cs typeface="Calibri"/>
              </a:rPr>
              <a:t>Incoming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Invalidation </a:t>
            </a:r>
            <a:r>
              <a:rPr dirty="0" sz="1450">
                <a:latin typeface="Calibri"/>
                <a:cs typeface="Calibri"/>
              </a:rPr>
              <a:t>[reply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with invalidation </a:t>
            </a:r>
            <a:r>
              <a:rPr dirty="0" sz="1450" spc="-10">
                <a:latin typeface="Calibri"/>
                <a:cs typeface="Calibri"/>
              </a:rPr>
              <a:t>acknowledgement]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4254270" y="2764473"/>
            <a:ext cx="3281679" cy="1891664"/>
            <a:chOff x="4254270" y="2764473"/>
            <a:chExt cx="3281679" cy="1891664"/>
          </a:xfrm>
        </p:grpSpPr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4270" y="3095884"/>
              <a:ext cx="1464392" cy="156021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4603" y="2764473"/>
              <a:ext cx="3131264" cy="184526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4755411" y="2313057"/>
            <a:ext cx="2322195" cy="4756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0"/>
              </a:spcBef>
            </a:pPr>
            <a:r>
              <a:rPr dirty="0" sz="1450">
                <a:latin typeface="Calibri"/>
                <a:cs typeface="Calibri"/>
              </a:rPr>
              <a:t>Incoming request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to </a:t>
            </a:r>
            <a:r>
              <a:rPr dirty="0" sz="1450" spc="-20">
                <a:latin typeface="Calibri"/>
                <a:cs typeface="Calibri"/>
              </a:rPr>
              <a:t>share </a:t>
            </a:r>
            <a:r>
              <a:rPr dirty="0" sz="1450">
                <a:latin typeface="Calibri"/>
                <a:cs typeface="Calibri"/>
              </a:rPr>
              <a:t>[reply with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data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or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write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back]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156509" y="3938260"/>
            <a:ext cx="3275965" cy="4756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latin typeface="Calibri"/>
                <a:cs typeface="Calibri"/>
              </a:rPr>
              <a:t>Incoming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Invalidation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450">
                <a:latin typeface="Calibri"/>
                <a:cs typeface="Calibri"/>
              </a:rPr>
              <a:t>[reply</a:t>
            </a:r>
            <a:r>
              <a:rPr dirty="0" sz="1450" spc="-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with invalidation </a:t>
            </a:r>
            <a:r>
              <a:rPr dirty="0" sz="1450" spc="-10">
                <a:latin typeface="Calibri"/>
                <a:cs typeface="Calibri"/>
              </a:rPr>
              <a:t>acknowledgement]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282099" y="5749113"/>
            <a:ext cx="4679950" cy="774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Search</a:t>
            </a:r>
            <a:r>
              <a:rPr dirty="0" sz="1800" spc="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done</a:t>
            </a:r>
            <a:r>
              <a:rPr dirty="0" sz="1800" spc="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when</a:t>
            </a:r>
            <a:r>
              <a:rPr dirty="0" sz="1800" spc="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no</a:t>
            </a:r>
            <a:r>
              <a:rPr dirty="0" sz="1800" spc="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new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vertices</a:t>
            </a:r>
            <a:r>
              <a:rPr dirty="0" sz="1800" spc="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added</a:t>
            </a:r>
            <a:r>
              <a:rPr dirty="0" sz="1800" spc="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(or</a:t>
            </a:r>
            <a:r>
              <a:rPr dirty="0" sz="1800" spc="55" b="1">
                <a:latin typeface="Calibri"/>
                <a:cs typeface="Calibri"/>
              </a:rPr>
              <a:t> </a:t>
            </a:r>
            <a:r>
              <a:rPr dirty="0" sz="1800" spc="30" b="1">
                <a:latin typeface="Calibri"/>
                <a:cs typeface="Calibri"/>
              </a:rPr>
              <a:t>all </a:t>
            </a:r>
            <a:r>
              <a:rPr dirty="0" sz="1800" spc="-10" b="1">
                <a:latin typeface="Calibri"/>
                <a:cs typeface="Calibri"/>
              </a:rPr>
              <a:t>visited)</a:t>
            </a:r>
            <a:endParaRPr sz="1800">
              <a:latin typeface="Calibri"/>
              <a:cs typeface="Calibri"/>
            </a:endParaRPr>
          </a:p>
          <a:p>
            <a:pPr algn="r" marR="40005">
              <a:lnSpc>
                <a:spcPts val="1575"/>
              </a:lnSpc>
            </a:pPr>
            <a:r>
              <a:rPr dirty="0" sz="1600" spc="10">
                <a:latin typeface="Trebuchet MS"/>
                <a:cs typeface="Trebuchet MS"/>
              </a:rPr>
              <a:t>5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242685"/>
            <a:ext cx="3088640" cy="2536825"/>
            <a:chOff x="0" y="1242685"/>
            <a:chExt cx="3088640" cy="25368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564" y="1258156"/>
              <a:ext cx="2097770" cy="207248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15533"/>
              <a:ext cx="1647415" cy="76359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530258" y="2175372"/>
              <a:ext cx="520700" cy="494030"/>
            </a:xfrm>
            <a:custGeom>
              <a:avLst/>
              <a:gdLst/>
              <a:ahLst/>
              <a:cxnLst/>
              <a:rect l="l" t="t" r="r" b="b"/>
              <a:pathLst>
                <a:path w="520700" h="494030">
                  <a:moveTo>
                    <a:pt x="0" y="246992"/>
                  </a:moveTo>
                  <a:lnTo>
                    <a:pt x="4191" y="202595"/>
                  </a:lnTo>
                  <a:lnTo>
                    <a:pt x="16274" y="160809"/>
                  </a:lnTo>
                  <a:lnTo>
                    <a:pt x="35515" y="122330"/>
                  </a:lnTo>
                  <a:lnTo>
                    <a:pt x="61179" y="87858"/>
                  </a:lnTo>
                  <a:lnTo>
                    <a:pt x="92531" y="58089"/>
                  </a:lnTo>
                  <a:lnTo>
                    <a:pt x="128837" y="33721"/>
                  </a:lnTo>
                  <a:lnTo>
                    <a:pt x="169362" y="15452"/>
                  </a:lnTo>
                  <a:lnTo>
                    <a:pt x="213372" y="3979"/>
                  </a:lnTo>
                  <a:lnTo>
                    <a:pt x="260130" y="0"/>
                  </a:lnTo>
                  <a:lnTo>
                    <a:pt x="311116" y="4789"/>
                  </a:lnTo>
                  <a:lnTo>
                    <a:pt x="359678" y="18801"/>
                  </a:lnTo>
                  <a:lnTo>
                    <a:pt x="404451" y="41497"/>
                  </a:lnTo>
                  <a:lnTo>
                    <a:pt x="444071" y="72342"/>
                  </a:lnTo>
                  <a:lnTo>
                    <a:pt x="476556" y="109961"/>
                  </a:lnTo>
                  <a:lnTo>
                    <a:pt x="500460" y="152472"/>
                  </a:lnTo>
                  <a:lnTo>
                    <a:pt x="515217" y="198582"/>
                  </a:lnTo>
                  <a:lnTo>
                    <a:pt x="520261" y="246992"/>
                  </a:lnTo>
                  <a:lnTo>
                    <a:pt x="516070" y="291390"/>
                  </a:lnTo>
                  <a:lnTo>
                    <a:pt x="503987" y="333176"/>
                  </a:lnTo>
                  <a:lnTo>
                    <a:pt x="484746" y="371655"/>
                  </a:lnTo>
                  <a:lnTo>
                    <a:pt x="459082" y="406127"/>
                  </a:lnTo>
                  <a:lnTo>
                    <a:pt x="427730" y="435896"/>
                  </a:lnTo>
                  <a:lnTo>
                    <a:pt x="391424" y="460264"/>
                  </a:lnTo>
                  <a:lnTo>
                    <a:pt x="350899" y="478533"/>
                  </a:lnTo>
                  <a:lnTo>
                    <a:pt x="306889" y="490006"/>
                  </a:lnTo>
                  <a:lnTo>
                    <a:pt x="260130" y="493985"/>
                  </a:lnTo>
                  <a:lnTo>
                    <a:pt x="213372" y="490006"/>
                  </a:lnTo>
                  <a:lnTo>
                    <a:pt x="169362" y="478533"/>
                  </a:lnTo>
                  <a:lnTo>
                    <a:pt x="128837" y="460264"/>
                  </a:lnTo>
                  <a:lnTo>
                    <a:pt x="92531" y="435896"/>
                  </a:lnTo>
                  <a:lnTo>
                    <a:pt x="61179" y="406127"/>
                  </a:lnTo>
                  <a:lnTo>
                    <a:pt x="35515" y="371655"/>
                  </a:lnTo>
                  <a:lnTo>
                    <a:pt x="16274" y="333176"/>
                  </a:lnTo>
                  <a:lnTo>
                    <a:pt x="4191" y="291390"/>
                  </a:lnTo>
                  <a:lnTo>
                    <a:pt x="0" y="246992"/>
                  </a:lnTo>
                  <a:close/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78392" y="1280785"/>
              <a:ext cx="1512570" cy="2035175"/>
            </a:xfrm>
            <a:custGeom>
              <a:avLst/>
              <a:gdLst/>
              <a:ahLst/>
              <a:cxnLst/>
              <a:rect l="l" t="t" r="r" b="b"/>
              <a:pathLst>
                <a:path w="1512570" h="2035175">
                  <a:moveTo>
                    <a:pt x="991735" y="253369"/>
                  </a:moveTo>
                  <a:lnTo>
                    <a:pt x="995927" y="208972"/>
                  </a:lnTo>
                  <a:lnTo>
                    <a:pt x="1008010" y="167186"/>
                  </a:lnTo>
                  <a:lnTo>
                    <a:pt x="1027251" y="128707"/>
                  </a:lnTo>
                  <a:lnTo>
                    <a:pt x="1052915" y="94235"/>
                  </a:lnTo>
                  <a:lnTo>
                    <a:pt x="1084267" y="64466"/>
                  </a:lnTo>
                  <a:lnTo>
                    <a:pt x="1120573" y="40098"/>
                  </a:lnTo>
                  <a:lnTo>
                    <a:pt x="1161098" y="21829"/>
                  </a:lnTo>
                  <a:lnTo>
                    <a:pt x="1205108" y="10356"/>
                  </a:lnTo>
                  <a:lnTo>
                    <a:pt x="1251866" y="6376"/>
                  </a:lnTo>
                  <a:lnTo>
                    <a:pt x="1302852" y="11166"/>
                  </a:lnTo>
                  <a:lnTo>
                    <a:pt x="1351414" y="25178"/>
                  </a:lnTo>
                  <a:lnTo>
                    <a:pt x="1396187" y="47874"/>
                  </a:lnTo>
                  <a:lnTo>
                    <a:pt x="1435807" y="78719"/>
                  </a:lnTo>
                  <a:lnTo>
                    <a:pt x="1468292" y="116338"/>
                  </a:lnTo>
                  <a:lnTo>
                    <a:pt x="1492196" y="158849"/>
                  </a:lnTo>
                  <a:lnTo>
                    <a:pt x="1506953" y="204959"/>
                  </a:lnTo>
                  <a:lnTo>
                    <a:pt x="1511997" y="253369"/>
                  </a:lnTo>
                  <a:lnTo>
                    <a:pt x="1507806" y="297767"/>
                  </a:lnTo>
                  <a:lnTo>
                    <a:pt x="1495723" y="339553"/>
                  </a:lnTo>
                  <a:lnTo>
                    <a:pt x="1476482" y="378032"/>
                  </a:lnTo>
                  <a:lnTo>
                    <a:pt x="1450818" y="412504"/>
                  </a:lnTo>
                  <a:lnTo>
                    <a:pt x="1419465" y="442273"/>
                  </a:lnTo>
                  <a:lnTo>
                    <a:pt x="1383160" y="466641"/>
                  </a:lnTo>
                  <a:lnTo>
                    <a:pt x="1342635" y="484910"/>
                  </a:lnTo>
                  <a:lnTo>
                    <a:pt x="1298625" y="496383"/>
                  </a:lnTo>
                  <a:lnTo>
                    <a:pt x="1251866" y="500362"/>
                  </a:lnTo>
                  <a:lnTo>
                    <a:pt x="1205108" y="496383"/>
                  </a:lnTo>
                  <a:lnTo>
                    <a:pt x="1161098" y="484910"/>
                  </a:lnTo>
                  <a:lnTo>
                    <a:pt x="1120573" y="466641"/>
                  </a:lnTo>
                  <a:lnTo>
                    <a:pt x="1084267" y="442273"/>
                  </a:lnTo>
                  <a:lnTo>
                    <a:pt x="1052915" y="412504"/>
                  </a:lnTo>
                  <a:lnTo>
                    <a:pt x="1027251" y="378032"/>
                  </a:lnTo>
                  <a:lnTo>
                    <a:pt x="1008010" y="339553"/>
                  </a:lnTo>
                  <a:lnTo>
                    <a:pt x="995927" y="297767"/>
                  </a:lnTo>
                  <a:lnTo>
                    <a:pt x="991735" y="253369"/>
                  </a:lnTo>
                  <a:close/>
                </a:path>
                <a:path w="1512570" h="2035175">
                  <a:moveTo>
                    <a:pt x="0" y="246992"/>
                  </a:moveTo>
                  <a:lnTo>
                    <a:pt x="4191" y="202595"/>
                  </a:lnTo>
                  <a:lnTo>
                    <a:pt x="16274" y="160809"/>
                  </a:lnTo>
                  <a:lnTo>
                    <a:pt x="35515" y="122330"/>
                  </a:lnTo>
                  <a:lnTo>
                    <a:pt x="61179" y="87858"/>
                  </a:lnTo>
                  <a:lnTo>
                    <a:pt x="92531" y="58089"/>
                  </a:lnTo>
                  <a:lnTo>
                    <a:pt x="128837" y="33721"/>
                  </a:lnTo>
                  <a:lnTo>
                    <a:pt x="169362" y="15452"/>
                  </a:lnTo>
                  <a:lnTo>
                    <a:pt x="213372" y="3979"/>
                  </a:lnTo>
                  <a:lnTo>
                    <a:pt x="260130" y="0"/>
                  </a:lnTo>
                  <a:lnTo>
                    <a:pt x="311116" y="4789"/>
                  </a:lnTo>
                  <a:lnTo>
                    <a:pt x="359678" y="18801"/>
                  </a:lnTo>
                  <a:lnTo>
                    <a:pt x="404451" y="41497"/>
                  </a:lnTo>
                  <a:lnTo>
                    <a:pt x="444071" y="72342"/>
                  </a:lnTo>
                  <a:lnTo>
                    <a:pt x="476557" y="109961"/>
                  </a:lnTo>
                  <a:lnTo>
                    <a:pt x="500460" y="152472"/>
                  </a:lnTo>
                  <a:lnTo>
                    <a:pt x="515217" y="198582"/>
                  </a:lnTo>
                  <a:lnTo>
                    <a:pt x="520261" y="246992"/>
                  </a:lnTo>
                  <a:lnTo>
                    <a:pt x="516070" y="291390"/>
                  </a:lnTo>
                  <a:lnTo>
                    <a:pt x="503987" y="333176"/>
                  </a:lnTo>
                  <a:lnTo>
                    <a:pt x="484746" y="371655"/>
                  </a:lnTo>
                  <a:lnTo>
                    <a:pt x="459082" y="406127"/>
                  </a:lnTo>
                  <a:lnTo>
                    <a:pt x="427730" y="435896"/>
                  </a:lnTo>
                  <a:lnTo>
                    <a:pt x="391424" y="460264"/>
                  </a:lnTo>
                  <a:lnTo>
                    <a:pt x="350899" y="478533"/>
                  </a:lnTo>
                  <a:lnTo>
                    <a:pt x="306889" y="490006"/>
                  </a:lnTo>
                  <a:lnTo>
                    <a:pt x="260130" y="493985"/>
                  </a:lnTo>
                  <a:lnTo>
                    <a:pt x="213372" y="490006"/>
                  </a:lnTo>
                  <a:lnTo>
                    <a:pt x="169362" y="478533"/>
                  </a:lnTo>
                  <a:lnTo>
                    <a:pt x="128837" y="460264"/>
                  </a:lnTo>
                  <a:lnTo>
                    <a:pt x="92531" y="435896"/>
                  </a:lnTo>
                  <a:lnTo>
                    <a:pt x="61179" y="406127"/>
                  </a:lnTo>
                  <a:lnTo>
                    <a:pt x="35515" y="371655"/>
                  </a:lnTo>
                  <a:lnTo>
                    <a:pt x="16274" y="333176"/>
                  </a:lnTo>
                  <a:lnTo>
                    <a:pt x="4191" y="291390"/>
                  </a:lnTo>
                  <a:lnTo>
                    <a:pt x="0" y="246992"/>
                  </a:lnTo>
                  <a:close/>
                </a:path>
                <a:path w="1512570" h="2035175">
                  <a:moveTo>
                    <a:pt x="532812" y="1787736"/>
                  </a:moveTo>
                  <a:lnTo>
                    <a:pt x="537004" y="1743339"/>
                  </a:lnTo>
                  <a:lnTo>
                    <a:pt x="549087" y="1701553"/>
                  </a:lnTo>
                  <a:lnTo>
                    <a:pt x="568328" y="1663074"/>
                  </a:lnTo>
                  <a:lnTo>
                    <a:pt x="593992" y="1628602"/>
                  </a:lnTo>
                  <a:lnTo>
                    <a:pt x="625344" y="1598833"/>
                  </a:lnTo>
                  <a:lnTo>
                    <a:pt x="661650" y="1574465"/>
                  </a:lnTo>
                  <a:lnTo>
                    <a:pt x="702175" y="1556196"/>
                  </a:lnTo>
                  <a:lnTo>
                    <a:pt x="746185" y="1544723"/>
                  </a:lnTo>
                  <a:lnTo>
                    <a:pt x="792944" y="1540743"/>
                  </a:lnTo>
                  <a:lnTo>
                    <a:pt x="843930" y="1545533"/>
                  </a:lnTo>
                  <a:lnTo>
                    <a:pt x="892491" y="1559545"/>
                  </a:lnTo>
                  <a:lnTo>
                    <a:pt x="937264" y="1582241"/>
                  </a:lnTo>
                  <a:lnTo>
                    <a:pt x="976884" y="1613086"/>
                  </a:lnTo>
                  <a:lnTo>
                    <a:pt x="1009370" y="1650705"/>
                  </a:lnTo>
                  <a:lnTo>
                    <a:pt x="1033273" y="1693216"/>
                  </a:lnTo>
                  <a:lnTo>
                    <a:pt x="1048030" y="1739326"/>
                  </a:lnTo>
                  <a:lnTo>
                    <a:pt x="1053074" y="1787736"/>
                  </a:lnTo>
                  <a:lnTo>
                    <a:pt x="1048883" y="1832134"/>
                  </a:lnTo>
                  <a:lnTo>
                    <a:pt x="1036800" y="1873920"/>
                  </a:lnTo>
                  <a:lnTo>
                    <a:pt x="1017559" y="1912399"/>
                  </a:lnTo>
                  <a:lnTo>
                    <a:pt x="991895" y="1946871"/>
                  </a:lnTo>
                  <a:lnTo>
                    <a:pt x="960543" y="1976640"/>
                  </a:lnTo>
                  <a:lnTo>
                    <a:pt x="924237" y="2001008"/>
                  </a:lnTo>
                  <a:lnTo>
                    <a:pt x="883712" y="2019277"/>
                  </a:lnTo>
                  <a:lnTo>
                    <a:pt x="839702" y="2030750"/>
                  </a:lnTo>
                  <a:lnTo>
                    <a:pt x="792944" y="2034729"/>
                  </a:lnTo>
                  <a:lnTo>
                    <a:pt x="746185" y="2030750"/>
                  </a:lnTo>
                  <a:lnTo>
                    <a:pt x="702175" y="2019277"/>
                  </a:lnTo>
                  <a:lnTo>
                    <a:pt x="661650" y="2001008"/>
                  </a:lnTo>
                  <a:lnTo>
                    <a:pt x="625344" y="1976640"/>
                  </a:lnTo>
                  <a:lnTo>
                    <a:pt x="593992" y="1946871"/>
                  </a:lnTo>
                  <a:lnTo>
                    <a:pt x="568328" y="1912399"/>
                  </a:lnTo>
                  <a:lnTo>
                    <a:pt x="549087" y="1873920"/>
                  </a:lnTo>
                  <a:lnTo>
                    <a:pt x="537004" y="1832134"/>
                  </a:lnTo>
                  <a:lnTo>
                    <a:pt x="532812" y="1787736"/>
                  </a:lnTo>
                  <a:close/>
                </a:path>
              </a:pathLst>
            </a:custGeom>
            <a:ln w="76199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055" y="4083693"/>
            <a:ext cx="2715962" cy="265689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47967" y="5198898"/>
            <a:ext cx="31242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-10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17218" y="5682546"/>
            <a:ext cx="62230" cy="320675"/>
            <a:chOff x="317218" y="5682546"/>
            <a:chExt cx="62230" cy="320675"/>
          </a:xfrm>
        </p:grpSpPr>
        <p:sp>
          <p:nvSpPr>
            <p:cNvPr id="11" name="object 11" descr=""/>
            <p:cNvSpPr/>
            <p:nvPr/>
          </p:nvSpPr>
          <p:spPr>
            <a:xfrm>
              <a:off x="348166" y="5682546"/>
              <a:ext cx="0" cy="273685"/>
            </a:xfrm>
            <a:custGeom>
              <a:avLst/>
              <a:gdLst/>
              <a:ahLst/>
              <a:cxnLst/>
              <a:rect l="l" t="t" r="r" b="b"/>
              <a:pathLst>
                <a:path w="0" h="273685">
                  <a:moveTo>
                    <a:pt x="0" y="0"/>
                  </a:moveTo>
                  <a:lnTo>
                    <a:pt x="0" y="273413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26743" y="5934536"/>
              <a:ext cx="43180" cy="59055"/>
            </a:xfrm>
            <a:custGeom>
              <a:avLst/>
              <a:gdLst/>
              <a:ahLst/>
              <a:cxnLst/>
              <a:rect l="l" t="t" r="r" b="b"/>
              <a:pathLst>
                <a:path w="43179" h="59054">
                  <a:moveTo>
                    <a:pt x="21423" y="58860"/>
                  </a:moveTo>
                  <a:lnTo>
                    <a:pt x="0" y="0"/>
                  </a:lnTo>
                  <a:lnTo>
                    <a:pt x="21423" y="21423"/>
                  </a:lnTo>
                  <a:lnTo>
                    <a:pt x="42846" y="0"/>
                  </a:lnTo>
                  <a:lnTo>
                    <a:pt x="21423" y="58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26743" y="5934536"/>
              <a:ext cx="43180" cy="59055"/>
            </a:xfrm>
            <a:custGeom>
              <a:avLst/>
              <a:gdLst/>
              <a:ahLst/>
              <a:cxnLst/>
              <a:rect l="l" t="t" r="r" b="b"/>
              <a:pathLst>
                <a:path w="43179" h="59054">
                  <a:moveTo>
                    <a:pt x="21423" y="21423"/>
                  </a:moveTo>
                  <a:lnTo>
                    <a:pt x="0" y="0"/>
                  </a:lnTo>
                  <a:lnTo>
                    <a:pt x="21423" y="58860"/>
                  </a:lnTo>
                  <a:lnTo>
                    <a:pt x="42846" y="0"/>
                  </a:lnTo>
                  <a:lnTo>
                    <a:pt x="21423" y="21423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843333" y="3623965"/>
            <a:ext cx="33401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-12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335808" y="3787397"/>
            <a:ext cx="358140" cy="62230"/>
            <a:chOff x="2335808" y="3787397"/>
            <a:chExt cx="358140" cy="62230"/>
          </a:xfrm>
        </p:grpSpPr>
        <p:sp>
          <p:nvSpPr>
            <p:cNvPr id="16" name="object 16" descr=""/>
            <p:cNvSpPr/>
            <p:nvPr/>
          </p:nvSpPr>
          <p:spPr>
            <a:xfrm>
              <a:off x="2345333" y="3818187"/>
              <a:ext cx="301625" cy="2540"/>
            </a:xfrm>
            <a:custGeom>
              <a:avLst/>
              <a:gdLst/>
              <a:ahLst/>
              <a:cxnLst/>
              <a:rect l="l" t="t" r="r" b="b"/>
              <a:pathLst>
                <a:path w="301625" h="2539">
                  <a:moveTo>
                    <a:pt x="0" y="2219"/>
                  </a:moveTo>
                  <a:lnTo>
                    <a:pt x="301615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625368" y="3796922"/>
              <a:ext cx="59055" cy="43180"/>
            </a:xfrm>
            <a:custGeom>
              <a:avLst/>
              <a:gdLst/>
              <a:ahLst/>
              <a:cxnLst/>
              <a:rect l="l" t="t" r="r" b="b"/>
              <a:pathLst>
                <a:path w="59055" h="43179">
                  <a:moveTo>
                    <a:pt x="315" y="42845"/>
                  </a:moveTo>
                  <a:lnTo>
                    <a:pt x="21580" y="21265"/>
                  </a:lnTo>
                  <a:lnTo>
                    <a:pt x="0" y="0"/>
                  </a:lnTo>
                  <a:lnTo>
                    <a:pt x="59016" y="20989"/>
                  </a:lnTo>
                  <a:lnTo>
                    <a:pt x="315" y="428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625368" y="3796922"/>
              <a:ext cx="59055" cy="43180"/>
            </a:xfrm>
            <a:custGeom>
              <a:avLst/>
              <a:gdLst/>
              <a:ahLst/>
              <a:cxnLst/>
              <a:rect l="l" t="t" r="r" b="b"/>
              <a:pathLst>
                <a:path w="59055" h="43179">
                  <a:moveTo>
                    <a:pt x="21580" y="21265"/>
                  </a:moveTo>
                  <a:lnTo>
                    <a:pt x="315" y="42845"/>
                  </a:lnTo>
                  <a:lnTo>
                    <a:pt x="59016" y="20989"/>
                  </a:lnTo>
                  <a:lnTo>
                    <a:pt x="0" y="0"/>
                  </a:lnTo>
                  <a:lnTo>
                    <a:pt x="21580" y="21265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/>
          <p:nvPr/>
        </p:nvSpPr>
        <p:spPr>
          <a:xfrm>
            <a:off x="5064619" y="4867367"/>
            <a:ext cx="447040" cy="467995"/>
          </a:xfrm>
          <a:custGeom>
            <a:avLst/>
            <a:gdLst/>
            <a:ahLst/>
            <a:cxnLst/>
            <a:rect l="l" t="t" r="r" b="b"/>
            <a:pathLst>
              <a:path w="447039" h="467995">
                <a:moveTo>
                  <a:pt x="0" y="0"/>
                </a:moveTo>
                <a:lnTo>
                  <a:pt x="446689" y="0"/>
                </a:lnTo>
              </a:path>
              <a:path w="447039" h="467995">
                <a:moveTo>
                  <a:pt x="0" y="467710"/>
                </a:moveTo>
                <a:lnTo>
                  <a:pt x="446689" y="46771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5016010" y="5764688"/>
            <a:ext cx="596900" cy="570230"/>
            <a:chOff x="5016010" y="5764688"/>
            <a:chExt cx="596900" cy="570230"/>
          </a:xfrm>
        </p:grpSpPr>
        <p:sp>
          <p:nvSpPr>
            <p:cNvPr id="21" name="object 21" descr=""/>
            <p:cNvSpPr/>
            <p:nvPr/>
          </p:nvSpPr>
          <p:spPr>
            <a:xfrm>
              <a:off x="5077757" y="5814996"/>
              <a:ext cx="447040" cy="467995"/>
            </a:xfrm>
            <a:custGeom>
              <a:avLst/>
              <a:gdLst/>
              <a:ahLst/>
              <a:cxnLst/>
              <a:rect l="l" t="t" r="r" b="b"/>
              <a:pathLst>
                <a:path w="447039" h="467995">
                  <a:moveTo>
                    <a:pt x="0" y="0"/>
                  </a:moveTo>
                  <a:lnTo>
                    <a:pt x="446689" y="0"/>
                  </a:lnTo>
                </a:path>
                <a:path w="447039" h="467995">
                  <a:moveTo>
                    <a:pt x="0" y="467710"/>
                  </a:moveTo>
                  <a:lnTo>
                    <a:pt x="446689" y="46771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054110" y="5802788"/>
              <a:ext cx="520700" cy="494030"/>
            </a:xfrm>
            <a:custGeom>
              <a:avLst/>
              <a:gdLst/>
              <a:ahLst/>
              <a:cxnLst/>
              <a:rect l="l" t="t" r="r" b="b"/>
              <a:pathLst>
                <a:path w="520700" h="494029">
                  <a:moveTo>
                    <a:pt x="0" y="246992"/>
                  </a:moveTo>
                  <a:lnTo>
                    <a:pt x="4191" y="202595"/>
                  </a:lnTo>
                  <a:lnTo>
                    <a:pt x="16274" y="160809"/>
                  </a:lnTo>
                  <a:lnTo>
                    <a:pt x="35515" y="122330"/>
                  </a:lnTo>
                  <a:lnTo>
                    <a:pt x="61179" y="87858"/>
                  </a:lnTo>
                  <a:lnTo>
                    <a:pt x="92531" y="58089"/>
                  </a:lnTo>
                  <a:lnTo>
                    <a:pt x="128837" y="33721"/>
                  </a:lnTo>
                  <a:lnTo>
                    <a:pt x="169362" y="15452"/>
                  </a:lnTo>
                  <a:lnTo>
                    <a:pt x="213372" y="3979"/>
                  </a:lnTo>
                  <a:lnTo>
                    <a:pt x="260130" y="0"/>
                  </a:lnTo>
                  <a:lnTo>
                    <a:pt x="311117" y="4789"/>
                  </a:lnTo>
                  <a:lnTo>
                    <a:pt x="359678" y="18801"/>
                  </a:lnTo>
                  <a:lnTo>
                    <a:pt x="404452" y="41497"/>
                  </a:lnTo>
                  <a:lnTo>
                    <a:pt x="444071" y="72342"/>
                  </a:lnTo>
                  <a:lnTo>
                    <a:pt x="476557" y="109961"/>
                  </a:lnTo>
                  <a:lnTo>
                    <a:pt x="500460" y="152473"/>
                  </a:lnTo>
                  <a:lnTo>
                    <a:pt x="515217" y="198582"/>
                  </a:lnTo>
                  <a:lnTo>
                    <a:pt x="520262" y="246992"/>
                  </a:lnTo>
                  <a:lnTo>
                    <a:pt x="516071" y="291390"/>
                  </a:lnTo>
                  <a:lnTo>
                    <a:pt x="503987" y="333176"/>
                  </a:lnTo>
                  <a:lnTo>
                    <a:pt x="484746" y="371655"/>
                  </a:lnTo>
                  <a:lnTo>
                    <a:pt x="459082" y="406127"/>
                  </a:lnTo>
                  <a:lnTo>
                    <a:pt x="427730" y="435896"/>
                  </a:lnTo>
                  <a:lnTo>
                    <a:pt x="391424" y="460264"/>
                  </a:lnTo>
                  <a:lnTo>
                    <a:pt x="350899" y="478533"/>
                  </a:lnTo>
                  <a:lnTo>
                    <a:pt x="306889" y="490006"/>
                  </a:lnTo>
                  <a:lnTo>
                    <a:pt x="260130" y="493985"/>
                  </a:lnTo>
                  <a:lnTo>
                    <a:pt x="213372" y="490006"/>
                  </a:lnTo>
                  <a:lnTo>
                    <a:pt x="169362" y="478533"/>
                  </a:lnTo>
                  <a:lnTo>
                    <a:pt x="128837" y="460264"/>
                  </a:lnTo>
                  <a:lnTo>
                    <a:pt x="92531" y="435896"/>
                  </a:lnTo>
                  <a:lnTo>
                    <a:pt x="61179" y="406127"/>
                  </a:lnTo>
                  <a:lnTo>
                    <a:pt x="35515" y="371655"/>
                  </a:lnTo>
                  <a:lnTo>
                    <a:pt x="16274" y="333176"/>
                  </a:lnTo>
                  <a:lnTo>
                    <a:pt x="4191" y="291390"/>
                  </a:lnTo>
                  <a:lnTo>
                    <a:pt x="0" y="246992"/>
                  </a:lnTo>
                  <a:close/>
                </a:path>
              </a:pathLst>
            </a:custGeom>
            <a:ln w="76199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09412" y="253702"/>
            <a:ext cx="10575290" cy="6762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250" spc="-455"/>
              <a:t>How</a:t>
            </a:r>
            <a:r>
              <a:rPr dirty="0" sz="4250" spc="-130"/>
              <a:t> </a:t>
            </a:r>
            <a:r>
              <a:rPr dirty="0" sz="4250" spc="-405"/>
              <a:t>do</a:t>
            </a:r>
            <a:r>
              <a:rPr dirty="0" sz="4250" spc="-45"/>
              <a:t> </a:t>
            </a:r>
            <a:r>
              <a:rPr dirty="0" sz="4250" spc="-320"/>
              <a:t>graph</a:t>
            </a:r>
            <a:r>
              <a:rPr dirty="0" sz="4250" spc="-40"/>
              <a:t> </a:t>
            </a:r>
            <a:r>
              <a:rPr dirty="0" sz="4250" spc="-265"/>
              <a:t>applications</a:t>
            </a:r>
            <a:r>
              <a:rPr dirty="0" sz="4250" spc="-40"/>
              <a:t> </a:t>
            </a:r>
            <a:r>
              <a:rPr dirty="0" sz="4250" spc="-360"/>
              <a:t>correspond</a:t>
            </a:r>
            <a:r>
              <a:rPr dirty="0" sz="4250" spc="-40"/>
              <a:t> </a:t>
            </a:r>
            <a:r>
              <a:rPr dirty="0" sz="4250" spc="-345"/>
              <a:t>to</a:t>
            </a:r>
            <a:r>
              <a:rPr dirty="0" sz="4250" spc="-40"/>
              <a:t> </a:t>
            </a:r>
            <a:r>
              <a:rPr dirty="0" sz="4250" spc="-254"/>
              <a:t>linear</a:t>
            </a:r>
            <a:r>
              <a:rPr dirty="0" sz="4250" spc="-40"/>
              <a:t> </a:t>
            </a:r>
            <a:r>
              <a:rPr dirty="0" sz="4250" spc="-310"/>
              <a:t>algebra?</a:t>
            </a:r>
            <a:endParaRPr sz="4250"/>
          </a:p>
        </p:txBody>
      </p:sp>
      <p:sp>
        <p:nvSpPr>
          <p:cNvPr id="24" name="object 24" descr=""/>
          <p:cNvSpPr txBox="1"/>
          <p:nvPr/>
        </p:nvSpPr>
        <p:spPr>
          <a:xfrm>
            <a:off x="4400207" y="5149134"/>
            <a:ext cx="27876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latin typeface="Calibri"/>
                <a:cs typeface="Calibri"/>
              </a:rPr>
              <a:t>=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3627301" y="4844510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 h="0">
                <a:moveTo>
                  <a:pt x="0" y="0"/>
                </a:moveTo>
                <a:lnTo>
                  <a:pt x="44668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3627301" y="5312221"/>
            <a:ext cx="460375" cy="480059"/>
          </a:xfrm>
          <a:custGeom>
            <a:avLst/>
            <a:gdLst/>
            <a:ahLst/>
            <a:cxnLst/>
            <a:rect l="l" t="t" r="r" b="b"/>
            <a:pathLst>
              <a:path w="460375" h="480060">
                <a:moveTo>
                  <a:pt x="0" y="0"/>
                </a:moveTo>
                <a:lnTo>
                  <a:pt x="446689" y="0"/>
                </a:lnTo>
              </a:path>
              <a:path w="460375" h="480060">
                <a:moveTo>
                  <a:pt x="13137" y="479918"/>
                </a:moveTo>
                <a:lnTo>
                  <a:pt x="459827" y="47991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3640439" y="6259851"/>
            <a:ext cx="447040" cy="0"/>
          </a:xfrm>
          <a:custGeom>
            <a:avLst/>
            <a:gdLst/>
            <a:ahLst/>
            <a:cxnLst/>
            <a:rect l="l" t="t" r="r" b="b"/>
            <a:pathLst>
              <a:path w="447039" h="0">
                <a:moveTo>
                  <a:pt x="0" y="0"/>
                </a:moveTo>
                <a:lnTo>
                  <a:pt x="44668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3590516" y="4403075"/>
            <a:ext cx="546735" cy="2349500"/>
          </a:xfrm>
          <a:prstGeom prst="rect">
            <a:avLst/>
          </a:prstGeom>
          <a:ln w="19049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237345" y="3837310"/>
            <a:ext cx="2520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Calibri"/>
                <a:cs typeface="Calibri"/>
              </a:rPr>
              <a:t>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698378" y="1971467"/>
            <a:ext cx="14046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36930" algn="l"/>
              </a:tabLst>
            </a:pPr>
            <a:r>
              <a:rPr dirty="0" sz="3600" spc="-25" b="1">
                <a:latin typeface="Calibri"/>
                <a:cs typeface="Calibri"/>
              </a:rPr>
              <a:t>A</a:t>
            </a:r>
            <a:r>
              <a:rPr dirty="0" baseline="31250" sz="3600" spc="-37" b="1">
                <a:latin typeface="Calibri"/>
                <a:cs typeface="Calibri"/>
              </a:rPr>
              <a:t>T</a:t>
            </a:r>
            <a:r>
              <a:rPr dirty="0" sz="3600" spc="-25">
                <a:latin typeface="Calibri"/>
                <a:cs typeface="Calibri"/>
              </a:rPr>
              <a:t>x</a:t>
            </a:r>
            <a:r>
              <a:rPr dirty="0" sz="3600">
                <a:latin typeface="Calibri"/>
                <a:cs typeface="Calibri"/>
              </a:rPr>
              <a:t>	=</a:t>
            </a:r>
            <a:r>
              <a:rPr dirty="0" sz="3600" spc="-5">
                <a:latin typeface="Calibri"/>
                <a:cs typeface="Calibri"/>
              </a:rPr>
              <a:t> </a:t>
            </a:r>
            <a:r>
              <a:rPr dirty="0" sz="3600" spc="-50">
                <a:latin typeface="Calibri"/>
                <a:cs typeface="Calibri"/>
              </a:rPr>
              <a:t>x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349749" y="2295317"/>
            <a:ext cx="11036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5010" algn="l"/>
              </a:tabLst>
            </a:pPr>
            <a:r>
              <a:rPr dirty="0" sz="2400" spc="-50">
                <a:latin typeface="Calibri"/>
                <a:cs typeface="Calibri"/>
              </a:rPr>
              <a:t>i</a:t>
            </a:r>
            <a:r>
              <a:rPr dirty="0" sz="2400">
                <a:latin typeface="Calibri"/>
                <a:cs typeface="Calibri"/>
              </a:rPr>
              <a:t>	</a:t>
            </a:r>
            <a:r>
              <a:rPr dirty="0" sz="2400" spc="-25">
                <a:latin typeface="Calibri"/>
                <a:cs typeface="Calibri"/>
              </a:rPr>
              <a:t>i+1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701968" y="1193139"/>
            <a:ext cx="57023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Turns</a:t>
            </a:r>
            <a:r>
              <a:rPr dirty="0" sz="1800" spc="9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out</a:t>
            </a:r>
            <a:r>
              <a:rPr dirty="0" sz="1800" spc="10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that</a:t>
            </a:r>
            <a:r>
              <a:rPr dirty="0" sz="1800" spc="10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other</a:t>
            </a:r>
            <a:r>
              <a:rPr dirty="0" sz="1800" spc="10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graph</a:t>
            </a:r>
            <a:r>
              <a:rPr dirty="0" sz="1800" spc="10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applications</a:t>
            </a:r>
            <a:r>
              <a:rPr dirty="0" sz="1800" spc="10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also</a:t>
            </a:r>
            <a:r>
              <a:rPr dirty="0" sz="1800" spc="9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correspond</a:t>
            </a:r>
            <a:r>
              <a:rPr dirty="0" sz="1800" spc="10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to </a:t>
            </a:r>
            <a:r>
              <a:rPr dirty="0" sz="1800" b="1">
                <a:latin typeface="Calibri"/>
                <a:cs typeface="Calibri"/>
              </a:rPr>
              <a:t>roughly</a:t>
            </a:r>
            <a:r>
              <a:rPr dirty="0" sz="1800" spc="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this</a:t>
            </a:r>
            <a:r>
              <a:rPr dirty="0" sz="1800" spc="1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formulation</a:t>
            </a:r>
            <a:r>
              <a:rPr dirty="0" sz="1800" spc="1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if</a:t>
            </a:r>
            <a:r>
              <a:rPr dirty="0" sz="1800" spc="8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you</a:t>
            </a:r>
            <a:r>
              <a:rPr dirty="0" sz="1800" spc="1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change</a:t>
            </a:r>
            <a:r>
              <a:rPr dirty="0" sz="1800" spc="1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1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operations</a:t>
            </a:r>
            <a:r>
              <a:rPr dirty="0" sz="1800" spc="8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you </a:t>
            </a:r>
            <a:r>
              <a:rPr dirty="0" sz="1800" b="1">
                <a:latin typeface="Calibri"/>
                <a:cs typeface="Calibri"/>
              </a:rPr>
              <a:t>use</a:t>
            </a:r>
            <a:r>
              <a:rPr dirty="0" sz="1800" spc="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(min/+</a:t>
            </a:r>
            <a:r>
              <a:rPr dirty="0" sz="1800" spc="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instead</a:t>
            </a:r>
            <a:r>
              <a:rPr dirty="0" sz="1800" spc="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6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+/*)</a:t>
            </a:r>
            <a:r>
              <a:rPr dirty="0" sz="1800" spc="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or</a:t>
            </a:r>
            <a:r>
              <a:rPr dirty="0" sz="1800" spc="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consider</a:t>
            </a:r>
            <a:r>
              <a:rPr dirty="0" sz="1800" spc="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weighted</a:t>
            </a:r>
            <a:r>
              <a:rPr dirty="0" sz="1800" spc="6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edges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693928" y="3940025"/>
            <a:ext cx="2667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latin typeface="Calibri"/>
                <a:cs typeface="Calibri"/>
              </a:rPr>
              <a:t>x</a:t>
            </a:r>
            <a:r>
              <a:rPr dirty="0" baseline="-31250" sz="2400" spc="-37" b="1">
                <a:latin typeface="Calibri"/>
                <a:cs typeface="Calibri"/>
              </a:rPr>
              <a:t>i</a:t>
            </a:r>
            <a:endParaRPr baseline="-31250" sz="24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090083" y="4050040"/>
            <a:ext cx="4699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0833" sz="3600" spc="-30" b="1">
                <a:latin typeface="Calibri"/>
                <a:cs typeface="Calibri"/>
              </a:rPr>
              <a:t>x</a:t>
            </a:r>
            <a:r>
              <a:rPr dirty="0" sz="1600" spc="-20" b="1">
                <a:latin typeface="Calibri"/>
                <a:cs typeface="Calibri"/>
              </a:rPr>
              <a:t>i+1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027833" y="4425932"/>
            <a:ext cx="546735" cy="2349500"/>
          </a:xfrm>
          <a:prstGeom prst="rect">
            <a:avLst/>
          </a:prstGeom>
          <a:ln w="19049">
            <a:solidFill>
              <a:srgbClr val="000000"/>
            </a:solidFill>
          </a:ln>
        </p:spPr>
        <p:txBody>
          <a:bodyPr wrap="square" lIns="0" tIns="14604" rIns="0" bIns="0" rtlCol="0" vert="horz">
            <a:spAutoFit/>
          </a:bodyPr>
          <a:lstStyle/>
          <a:p>
            <a:pPr algn="ctr" marR="20955">
              <a:lnSpc>
                <a:spcPct val="100000"/>
              </a:lnSpc>
              <a:spcBef>
                <a:spcPts val="114"/>
              </a:spcBef>
            </a:pPr>
            <a:r>
              <a:rPr dirty="0" sz="220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algn="ctr" marL="5080">
              <a:lnSpc>
                <a:spcPct val="100000"/>
              </a:lnSpc>
              <a:spcBef>
                <a:spcPts val="1035"/>
              </a:spcBef>
            </a:pPr>
            <a:r>
              <a:rPr dirty="0" sz="220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algn="ctr" marR="7620">
              <a:lnSpc>
                <a:spcPct val="100000"/>
              </a:lnSpc>
            </a:pPr>
            <a:r>
              <a:rPr dirty="0" sz="220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872516" y="2550895"/>
            <a:ext cx="68916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38350" algn="l"/>
              </a:tabLst>
            </a:pPr>
            <a:r>
              <a:rPr dirty="0" sz="1800" b="1">
                <a:latin typeface="Calibri"/>
                <a:cs typeface="Calibri"/>
              </a:rPr>
              <a:t>SSSP,</a:t>
            </a:r>
            <a:r>
              <a:rPr dirty="0" sz="1800" spc="90" b="1">
                <a:latin typeface="Calibri"/>
                <a:cs typeface="Calibri"/>
              </a:rPr>
              <a:t> </a:t>
            </a:r>
            <a:r>
              <a:rPr dirty="0" sz="1800" spc="55" b="1">
                <a:latin typeface="Calibri"/>
                <a:cs typeface="Calibri"/>
              </a:rPr>
              <a:t>BFS,</a:t>
            </a:r>
            <a:r>
              <a:rPr dirty="0" sz="1800" spc="9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PageRank,</a:t>
            </a:r>
            <a:r>
              <a:rPr dirty="0" sz="1800" spc="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Connected-</a:t>
            </a:r>
            <a:r>
              <a:rPr dirty="0" sz="1800" spc="-10" b="1">
                <a:latin typeface="Calibri"/>
                <a:cs typeface="Calibri"/>
              </a:rPr>
              <a:t>Components,</a:t>
            </a:r>
            <a:r>
              <a:rPr dirty="0" sz="1800" spc="7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Betweenness-</a:t>
            </a:r>
            <a:r>
              <a:rPr dirty="0" sz="1800" spc="-10" b="1">
                <a:latin typeface="Calibri"/>
                <a:cs typeface="Calibri"/>
              </a:rPr>
              <a:t>Centrality, </a:t>
            </a:r>
            <a:r>
              <a:rPr dirty="0" sz="1800" b="1">
                <a:latin typeface="Calibri"/>
                <a:cs typeface="Calibri"/>
              </a:rPr>
              <a:t>triangle</a:t>
            </a:r>
            <a:r>
              <a:rPr dirty="0" sz="1800" spc="27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counting…</a:t>
            </a:r>
            <a:r>
              <a:rPr dirty="0" sz="1800" b="1">
                <a:latin typeface="Calibri"/>
                <a:cs typeface="Calibri"/>
              </a:rPr>
              <a:t>	</a:t>
            </a:r>
            <a:r>
              <a:rPr dirty="0" sz="1800" spc="80" b="1">
                <a:latin typeface="Calibri"/>
                <a:cs typeface="Calibri"/>
              </a:rPr>
              <a:t>BFS</a:t>
            </a:r>
            <a:r>
              <a:rPr dirty="0" sz="1800" spc="8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is</a:t>
            </a:r>
            <a:r>
              <a:rPr dirty="0" sz="1800" spc="9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9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representative</a:t>
            </a:r>
            <a:r>
              <a:rPr dirty="0" sz="1800" spc="8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sparse</a:t>
            </a:r>
            <a:r>
              <a:rPr dirty="0" sz="1800" spc="9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problem.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8805846" y="3651082"/>
            <a:ext cx="447040" cy="467995"/>
          </a:xfrm>
          <a:custGeom>
            <a:avLst/>
            <a:gdLst/>
            <a:ahLst/>
            <a:cxnLst/>
            <a:rect l="l" t="t" r="r" b="b"/>
            <a:pathLst>
              <a:path w="447040" h="467995">
                <a:moveTo>
                  <a:pt x="0" y="0"/>
                </a:moveTo>
                <a:lnTo>
                  <a:pt x="446689" y="0"/>
                </a:lnTo>
              </a:path>
              <a:path w="447040" h="467995">
                <a:moveTo>
                  <a:pt x="0" y="467711"/>
                </a:moveTo>
                <a:lnTo>
                  <a:pt x="446689" y="46771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8818984" y="4598713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68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8818984" y="5066423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68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8769060" y="3209648"/>
            <a:ext cx="546735" cy="2349500"/>
          </a:xfrm>
          <a:prstGeom prst="rect">
            <a:avLst/>
          </a:prstGeom>
          <a:ln w="19049">
            <a:solidFill>
              <a:srgbClr val="000000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Times New Roman"/>
              <a:cs typeface="Times New Roman"/>
            </a:endParaRPr>
          </a:p>
          <a:p>
            <a:pPr marL="177165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8772767" y="3606396"/>
            <a:ext cx="520700" cy="494030"/>
          </a:xfrm>
          <a:custGeom>
            <a:avLst/>
            <a:gdLst/>
            <a:ahLst/>
            <a:cxnLst/>
            <a:rect l="l" t="t" r="r" b="b"/>
            <a:pathLst>
              <a:path w="520700" h="494029">
                <a:moveTo>
                  <a:pt x="0" y="246992"/>
                </a:moveTo>
                <a:lnTo>
                  <a:pt x="4191" y="202595"/>
                </a:lnTo>
                <a:lnTo>
                  <a:pt x="16274" y="160809"/>
                </a:lnTo>
                <a:lnTo>
                  <a:pt x="35515" y="122330"/>
                </a:lnTo>
                <a:lnTo>
                  <a:pt x="61179" y="87858"/>
                </a:lnTo>
                <a:lnTo>
                  <a:pt x="92531" y="58089"/>
                </a:lnTo>
                <a:lnTo>
                  <a:pt x="128837" y="33721"/>
                </a:lnTo>
                <a:lnTo>
                  <a:pt x="169362" y="15452"/>
                </a:lnTo>
                <a:lnTo>
                  <a:pt x="213372" y="3979"/>
                </a:lnTo>
                <a:lnTo>
                  <a:pt x="260130" y="0"/>
                </a:lnTo>
                <a:lnTo>
                  <a:pt x="311116" y="4789"/>
                </a:lnTo>
                <a:lnTo>
                  <a:pt x="359678" y="18801"/>
                </a:lnTo>
                <a:lnTo>
                  <a:pt x="404451" y="41497"/>
                </a:lnTo>
                <a:lnTo>
                  <a:pt x="444070" y="72342"/>
                </a:lnTo>
                <a:lnTo>
                  <a:pt x="476556" y="109961"/>
                </a:lnTo>
                <a:lnTo>
                  <a:pt x="500460" y="152472"/>
                </a:lnTo>
                <a:lnTo>
                  <a:pt x="515216" y="198581"/>
                </a:lnTo>
                <a:lnTo>
                  <a:pt x="520261" y="246992"/>
                </a:lnTo>
                <a:lnTo>
                  <a:pt x="516070" y="291390"/>
                </a:lnTo>
                <a:lnTo>
                  <a:pt x="503987" y="333176"/>
                </a:lnTo>
                <a:lnTo>
                  <a:pt x="484746" y="371655"/>
                </a:lnTo>
                <a:lnTo>
                  <a:pt x="459082" y="406127"/>
                </a:lnTo>
                <a:lnTo>
                  <a:pt x="427729" y="435896"/>
                </a:lnTo>
                <a:lnTo>
                  <a:pt x="391424" y="460264"/>
                </a:lnTo>
                <a:lnTo>
                  <a:pt x="350899" y="478533"/>
                </a:lnTo>
                <a:lnTo>
                  <a:pt x="306889" y="490006"/>
                </a:lnTo>
                <a:lnTo>
                  <a:pt x="260130" y="493985"/>
                </a:lnTo>
                <a:lnTo>
                  <a:pt x="213372" y="490006"/>
                </a:lnTo>
                <a:lnTo>
                  <a:pt x="169362" y="478533"/>
                </a:lnTo>
                <a:lnTo>
                  <a:pt x="128837" y="460264"/>
                </a:lnTo>
                <a:lnTo>
                  <a:pt x="92531" y="435896"/>
                </a:lnTo>
                <a:lnTo>
                  <a:pt x="61179" y="406127"/>
                </a:lnTo>
                <a:lnTo>
                  <a:pt x="35515" y="371655"/>
                </a:lnTo>
                <a:lnTo>
                  <a:pt x="16274" y="333176"/>
                </a:lnTo>
                <a:lnTo>
                  <a:pt x="4191" y="291390"/>
                </a:lnTo>
                <a:lnTo>
                  <a:pt x="0" y="246992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3608097" y="5273902"/>
            <a:ext cx="520700" cy="494030"/>
          </a:xfrm>
          <a:custGeom>
            <a:avLst/>
            <a:gdLst/>
            <a:ahLst/>
            <a:cxnLst/>
            <a:rect l="l" t="t" r="r" b="b"/>
            <a:pathLst>
              <a:path w="520700" h="494029">
                <a:moveTo>
                  <a:pt x="0" y="246992"/>
                </a:moveTo>
                <a:lnTo>
                  <a:pt x="4191" y="202595"/>
                </a:lnTo>
                <a:lnTo>
                  <a:pt x="16274" y="160809"/>
                </a:lnTo>
                <a:lnTo>
                  <a:pt x="35515" y="122330"/>
                </a:lnTo>
                <a:lnTo>
                  <a:pt x="61179" y="87858"/>
                </a:lnTo>
                <a:lnTo>
                  <a:pt x="92531" y="58089"/>
                </a:lnTo>
                <a:lnTo>
                  <a:pt x="128837" y="33721"/>
                </a:lnTo>
                <a:lnTo>
                  <a:pt x="169362" y="15452"/>
                </a:lnTo>
                <a:lnTo>
                  <a:pt x="213372" y="3979"/>
                </a:lnTo>
                <a:lnTo>
                  <a:pt x="260130" y="0"/>
                </a:lnTo>
                <a:lnTo>
                  <a:pt x="311117" y="4789"/>
                </a:lnTo>
                <a:lnTo>
                  <a:pt x="359678" y="18801"/>
                </a:lnTo>
                <a:lnTo>
                  <a:pt x="404451" y="41497"/>
                </a:lnTo>
                <a:lnTo>
                  <a:pt x="444071" y="72342"/>
                </a:lnTo>
                <a:lnTo>
                  <a:pt x="476557" y="109961"/>
                </a:lnTo>
                <a:lnTo>
                  <a:pt x="500460" y="152473"/>
                </a:lnTo>
                <a:lnTo>
                  <a:pt x="515217" y="198582"/>
                </a:lnTo>
                <a:lnTo>
                  <a:pt x="520261" y="246992"/>
                </a:lnTo>
                <a:lnTo>
                  <a:pt x="516070" y="291390"/>
                </a:lnTo>
                <a:lnTo>
                  <a:pt x="503987" y="333176"/>
                </a:lnTo>
                <a:lnTo>
                  <a:pt x="484746" y="371655"/>
                </a:lnTo>
                <a:lnTo>
                  <a:pt x="459082" y="406127"/>
                </a:lnTo>
                <a:lnTo>
                  <a:pt x="427730" y="435896"/>
                </a:lnTo>
                <a:lnTo>
                  <a:pt x="391424" y="460264"/>
                </a:lnTo>
                <a:lnTo>
                  <a:pt x="350899" y="478533"/>
                </a:lnTo>
                <a:lnTo>
                  <a:pt x="306889" y="490006"/>
                </a:lnTo>
                <a:lnTo>
                  <a:pt x="260130" y="493985"/>
                </a:lnTo>
                <a:lnTo>
                  <a:pt x="213372" y="490006"/>
                </a:lnTo>
                <a:lnTo>
                  <a:pt x="169362" y="478533"/>
                </a:lnTo>
                <a:lnTo>
                  <a:pt x="128837" y="460264"/>
                </a:lnTo>
                <a:lnTo>
                  <a:pt x="92531" y="435896"/>
                </a:lnTo>
                <a:lnTo>
                  <a:pt x="61179" y="406127"/>
                </a:lnTo>
                <a:lnTo>
                  <a:pt x="35515" y="371655"/>
                </a:lnTo>
                <a:lnTo>
                  <a:pt x="16274" y="333176"/>
                </a:lnTo>
                <a:lnTo>
                  <a:pt x="4191" y="291390"/>
                </a:lnTo>
                <a:lnTo>
                  <a:pt x="0" y="246992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9526185" y="3681855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68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9526185" y="4149567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68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9539323" y="4629486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68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9539323" y="5097197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68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9489399" y="3240421"/>
            <a:ext cx="546735" cy="2349500"/>
          </a:xfrm>
          <a:prstGeom prst="rect">
            <a:avLst/>
          </a:prstGeom>
          <a:ln w="19049">
            <a:solidFill>
              <a:srgbClr val="000000"/>
            </a:solidFill>
          </a:ln>
        </p:spPr>
        <p:txBody>
          <a:bodyPr wrap="square" lIns="0" tIns="49530" rIns="0" bIns="0" rtlCol="0" vert="horz">
            <a:spAutoFit/>
          </a:bodyPr>
          <a:lstStyle/>
          <a:p>
            <a:pPr marL="174625">
              <a:lnSpc>
                <a:spcPct val="100000"/>
              </a:lnSpc>
              <a:spcBef>
                <a:spcPts val="390"/>
              </a:spcBef>
            </a:pPr>
            <a:r>
              <a:rPr dirty="0" sz="220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>
              <a:latin typeface="Calibri"/>
              <a:cs typeface="Calibri"/>
            </a:endParaRPr>
          </a:p>
          <a:p>
            <a:pPr marL="181610">
              <a:lnSpc>
                <a:spcPct val="100000"/>
              </a:lnSpc>
            </a:pPr>
            <a:r>
              <a:rPr dirty="0" sz="220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8" name="object 48" descr=""/>
          <p:cNvSpPr/>
          <p:nvPr/>
        </p:nvSpPr>
        <p:spPr>
          <a:xfrm>
            <a:off x="9466800" y="3210727"/>
            <a:ext cx="520700" cy="494030"/>
          </a:xfrm>
          <a:custGeom>
            <a:avLst/>
            <a:gdLst/>
            <a:ahLst/>
            <a:cxnLst/>
            <a:rect l="l" t="t" r="r" b="b"/>
            <a:pathLst>
              <a:path w="520700" h="494029">
                <a:moveTo>
                  <a:pt x="0" y="246992"/>
                </a:moveTo>
                <a:lnTo>
                  <a:pt x="4191" y="202595"/>
                </a:lnTo>
                <a:lnTo>
                  <a:pt x="16274" y="160809"/>
                </a:lnTo>
                <a:lnTo>
                  <a:pt x="35515" y="122330"/>
                </a:lnTo>
                <a:lnTo>
                  <a:pt x="61179" y="87858"/>
                </a:lnTo>
                <a:lnTo>
                  <a:pt x="92532" y="58089"/>
                </a:lnTo>
                <a:lnTo>
                  <a:pt x="128838" y="33721"/>
                </a:lnTo>
                <a:lnTo>
                  <a:pt x="169363" y="15452"/>
                </a:lnTo>
                <a:lnTo>
                  <a:pt x="213372" y="3979"/>
                </a:lnTo>
                <a:lnTo>
                  <a:pt x="260131" y="0"/>
                </a:lnTo>
                <a:lnTo>
                  <a:pt x="311117" y="4789"/>
                </a:lnTo>
                <a:lnTo>
                  <a:pt x="359678" y="18801"/>
                </a:lnTo>
                <a:lnTo>
                  <a:pt x="404451" y="41497"/>
                </a:lnTo>
                <a:lnTo>
                  <a:pt x="444071" y="72342"/>
                </a:lnTo>
                <a:lnTo>
                  <a:pt x="476556" y="109961"/>
                </a:lnTo>
                <a:lnTo>
                  <a:pt x="500460" y="152472"/>
                </a:lnTo>
                <a:lnTo>
                  <a:pt x="515217" y="198582"/>
                </a:lnTo>
                <a:lnTo>
                  <a:pt x="520261" y="246992"/>
                </a:lnTo>
                <a:lnTo>
                  <a:pt x="516070" y="291390"/>
                </a:lnTo>
                <a:lnTo>
                  <a:pt x="503987" y="333176"/>
                </a:lnTo>
                <a:lnTo>
                  <a:pt x="484746" y="371655"/>
                </a:lnTo>
                <a:lnTo>
                  <a:pt x="459082" y="406127"/>
                </a:lnTo>
                <a:lnTo>
                  <a:pt x="427730" y="435896"/>
                </a:lnTo>
                <a:lnTo>
                  <a:pt x="391424" y="460264"/>
                </a:lnTo>
                <a:lnTo>
                  <a:pt x="350899" y="478533"/>
                </a:lnTo>
                <a:lnTo>
                  <a:pt x="306890" y="490006"/>
                </a:lnTo>
                <a:lnTo>
                  <a:pt x="260131" y="493985"/>
                </a:lnTo>
                <a:lnTo>
                  <a:pt x="213372" y="490006"/>
                </a:lnTo>
                <a:lnTo>
                  <a:pt x="169363" y="478533"/>
                </a:lnTo>
                <a:lnTo>
                  <a:pt x="128838" y="460264"/>
                </a:lnTo>
                <a:lnTo>
                  <a:pt x="92532" y="435896"/>
                </a:lnTo>
                <a:lnTo>
                  <a:pt x="61179" y="406127"/>
                </a:lnTo>
                <a:lnTo>
                  <a:pt x="35515" y="371655"/>
                </a:lnTo>
                <a:lnTo>
                  <a:pt x="16274" y="333176"/>
                </a:lnTo>
                <a:lnTo>
                  <a:pt x="4191" y="291390"/>
                </a:lnTo>
                <a:lnTo>
                  <a:pt x="0" y="246992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9509027" y="5087446"/>
            <a:ext cx="520700" cy="494030"/>
          </a:xfrm>
          <a:custGeom>
            <a:avLst/>
            <a:gdLst/>
            <a:ahLst/>
            <a:cxnLst/>
            <a:rect l="l" t="t" r="r" b="b"/>
            <a:pathLst>
              <a:path w="520700" h="494029">
                <a:moveTo>
                  <a:pt x="0" y="246992"/>
                </a:moveTo>
                <a:lnTo>
                  <a:pt x="4191" y="202595"/>
                </a:lnTo>
                <a:lnTo>
                  <a:pt x="16274" y="160809"/>
                </a:lnTo>
                <a:lnTo>
                  <a:pt x="35515" y="122330"/>
                </a:lnTo>
                <a:lnTo>
                  <a:pt x="61179" y="87858"/>
                </a:lnTo>
                <a:lnTo>
                  <a:pt x="92532" y="58089"/>
                </a:lnTo>
                <a:lnTo>
                  <a:pt x="128838" y="33721"/>
                </a:lnTo>
                <a:lnTo>
                  <a:pt x="169363" y="15452"/>
                </a:lnTo>
                <a:lnTo>
                  <a:pt x="213372" y="3979"/>
                </a:lnTo>
                <a:lnTo>
                  <a:pt x="260130" y="0"/>
                </a:lnTo>
                <a:lnTo>
                  <a:pt x="311116" y="4789"/>
                </a:lnTo>
                <a:lnTo>
                  <a:pt x="359678" y="18801"/>
                </a:lnTo>
                <a:lnTo>
                  <a:pt x="404451" y="41497"/>
                </a:lnTo>
                <a:lnTo>
                  <a:pt x="444070" y="72342"/>
                </a:lnTo>
                <a:lnTo>
                  <a:pt x="476556" y="109961"/>
                </a:lnTo>
                <a:lnTo>
                  <a:pt x="500460" y="152473"/>
                </a:lnTo>
                <a:lnTo>
                  <a:pt x="515216" y="198582"/>
                </a:lnTo>
                <a:lnTo>
                  <a:pt x="520261" y="246992"/>
                </a:lnTo>
                <a:lnTo>
                  <a:pt x="516070" y="291390"/>
                </a:lnTo>
                <a:lnTo>
                  <a:pt x="503987" y="333176"/>
                </a:lnTo>
                <a:lnTo>
                  <a:pt x="484746" y="371655"/>
                </a:lnTo>
                <a:lnTo>
                  <a:pt x="459082" y="406127"/>
                </a:lnTo>
                <a:lnTo>
                  <a:pt x="427729" y="435896"/>
                </a:lnTo>
                <a:lnTo>
                  <a:pt x="391424" y="460264"/>
                </a:lnTo>
                <a:lnTo>
                  <a:pt x="350899" y="478533"/>
                </a:lnTo>
                <a:lnTo>
                  <a:pt x="306889" y="490006"/>
                </a:lnTo>
                <a:lnTo>
                  <a:pt x="260130" y="493985"/>
                </a:lnTo>
                <a:lnTo>
                  <a:pt x="213372" y="490006"/>
                </a:lnTo>
                <a:lnTo>
                  <a:pt x="169363" y="478533"/>
                </a:lnTo>
                <a:lnTo>
                  <a:pt x="128838" y="460264"/>
                </a:lnTo>
                <a:lnTo>
                  <a:pt x="92532" y="435896"/>
                </a:lnTo>
                <a:lnTo>
                  <a:pt x="61179" y="406127"/>
                </a:lnTo>
                <a:lnTo>
                  <a:pt x="35515" y="371655"/>
                </a:lnTo>
                <a:lnTo>
                  <a:pt x="16274" y="333176"/>
                </a:lnTo>
                <a:lnTo>
                  <a:pt x="4191" y="291390"/>
                </a:lnTo>
                <a:lnTo>
                  <a:pt x="0" y="246992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10236022" y="3681855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68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10236022" y="4149567"/>
            <a:ext cx="460375" cy="480059"/>
          </a:xfrm>
          <a:custGeom>
            <a:avLst/>
            <a:gdLst/>
            <a:ahLst/>
            <a:cxnLst/>
            <a:rect l="l" t="t" r="r" b="b"/>
            <a:pathLst>
              <a:path w="460375" h="480060">
                <a:moveTo>
                  <a:pt x="0" y="0"/>
                </a:moveTo>
                <a:lnTo>
                  <a:pt x="446689" y="0"/>
                </a:lnTo>
              </a:path>
              <a:path w="460375" h="480060">
                <a:moveTo>
                  <a:pt x="13138" y="479918"/>
                </a:moveTo>
                <a:lnTo>
                  <a:pt x="459828" y="479918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10249161" y="5097197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68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10199236" y="3240421"/>
            <a:ext cx="546735" cy="2349500"/>
          </a:xfrm>
          <a:prstGeom prst="rect">
            <a:avLst/>
          </a:prstGeom>
          <a:ln w="19049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Times New Roman"/>
              <a:cs typeface="Times New Roman"/>
            </a:endParaRPr>
          </a:p>
          <a:p>
            <a:pPr marL="180975">
              <a:lnSpc>
                <a:spcPct val="100000"/>
              </a:lnSpc>
            </a:pPr>
            <a:r>
              <a:rPr dirty="0" sz="220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10204680" y="4178939"/>
            <a:ext cx="520700" cy="494030"/>
          </a:xfrm>
          <a:custGeom>
            <a:avLst/>
            <a:gdLst/>
            <a:ahLst/>
            <a:cxnLst/>
            <a:rect l="l" t="t" r="r" b="b"/>
            <a:pathLst>
              <a:path w="520700" h="494029">
                <a:moveTo>
                  <a:pt x="0" y="246992"/>
                </a:moveTo>
                <a:lnTo>
                  <a:pt x="4191" y="202595"/>
                </a:lnTo>
                <a:lnTo>
                  <a:pt x="16274" y="160809"/>
                </a:lnTo>
                <a:lnTo>
                  <a:pt x="35515" y="122330"/>
                </a:lnTo>
                <a:lnTo>
                  <a:pt x="61179" y="87858"/>
                </a:lnTo>
                <a:lnTo>
                  <a:pt x="92532" y="58089"/>
                </a:lnTo>
                <a:lnTo>
                  <a:pt x="128838" y="33721"/>
                </a:lnTo>
                <a:lnTo>
                  <a:pt x="169363" y="15452"/>
                </a:lnTo>
                <a:lnTo>
                  <a:pt x="213372" y="3979"/>
                </a:lnTo>
                <a:lnTo>
                  <a:pt x="260131" y="0"/>
                </a:lnTo>
                <a:lnTo>
                  <a:pt x="311117" y="4789"/>
                </a:lnTo>
                <a:lnTo>
                  <a:pt x="359678" y="18801"/>
                </a:lnTo>
                <a:lnTo>
                  <a:pt x="404451" y="41497"/>
                </a:lnTo>
                <a:lnTo>
                  <a:pt x="444071" y="72342"/>
                </a:lnTo>
                <a:lnTo>
                  <a:pt x="476556" y="109961"/>
                </a:lnTo>
                <a:lnTo>
                  <a:pt x="500460" y="152473"/>
                </a:lnTo>
                <a:lnTo>
                  <a:pt x="515217" y="198582"/>
                </a:lnTo>
                <a:lnTo>
                  <a:pt x="520261" y="246992"/>
                </a:lnTo>
                <a:lnTo>
                  <a:pt x="516070" y="291390"/>
                </a:lnTo>
                <a:lnTo>
                  <a:pt x="503987" y="333176"/>
                </a:lnTo>
                <a:lnTo>
                  <a:pt x="484746" y="371655"/>
                </a:lnTo>
                <a:lnTo>
                  <a:pt x="459082" y="406127"/>
                </a:lnTo>
                <a:lnTo>
                  <a:pt x="427730" y="435896"/>
                </a:lnTo>
                <a:lnTo>
                  <a:pt x="391424" y="460264"/>
                </a:lnTo>
                <a:lnTo>
                  <a:pt x="350899" y="478533"/>
                </a:lnTo>
                <a:lnTo>
                  <a:pt x="306890" y="490006"/>
                </a:lnTo>
                <a:lnTo>
                  <a:pt x="260131" y="493985"/>
                </a:lnTo>
                <a:lnTo>
                  <a:pt x="213372" y="490006"/>
                </a:lnTo>
                <a:lnTo>
                  <a:pt x="169363" y="478533"/>
                </a:lnTo>
                <a:lnTo>
                  <a:pt x="128838" y="460264"/>
                </a:lnTo>
                <a:lnTo>
                  <a:pt x="92532" y="435896"/>
                </a:lnTo>
                <a:lnTo>
                  <a:pt x="61179" y="406127"/>
                </a:lnTo>
                <a:lnTo>
                  <a:pt x="35515" y="371655"/>
                </a:lnTo>
                <a:lnTo>
                  <a:pt x="16274" y="333176"/>
                </a:lnTo>
                <a:lnTo>
                  <a:pt x="4191" y="291390"/>
                </a:lnTo>
                <a:lnTo>
                  <a:pt x="0" y="246992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5054110" y="4359623"/>
            <a:ext cx="525780" cy="975994"/>
          </a:xfrm>
          <a:custGeom>
            <a:avLst/>
            <a:gdLst/>
            <a:ahLst/>
            <a:cxnLst/>
            <a:rect l="l" t="t" r="r" b="b"/>
            <a:pathLst>
              <a:path w="525779" h="975995">
                <a:moveTo>
                  <a:pt x="0" y="728634"/>
                </a:moveTo>
                <a:lnTo>
                  <a:pt x="4191" y="684237"/>
                </a:lnTo>
                <a:lnTo>
                  <a:pt x="16274" y="642450"/>
                </a:lnTo>
                <a:lnTo>
                  <a:pt x="35515" y="603972"/>
                </a:lnTo>
                <a:lnTo>
                  <a:pt x="61179" y="569500"/>
                </a:lnTo>
                <a:lnTo>
                  <a:pt x="92531" y="539731"/>
                </a:lnTo>
                <a:lnTo>
                  <a:pt x="128837" y="515363"/>
                </a:lnTo>
                <a:lnTo>
                  <a:pt x="169362" y="497094"/>
                </a:lnTo>
                <a:lnTo>
                  <a:pt x="213372" y="485621"/>
                </a:lnTo>
                <a:lnTo>
                  <a:pt x="260130" y="481641"/>
                </a:lnTo>
                <a:lnTo>
                  <a:pt x="311117" y="486431"/>
                </a:lnTo>
                <a:lnTo>
                  <a:pt x="359678" y="500443"/>
                </a:lnTo>
                <a:lnTo>
                  <a:pt x="404452" y="523139"/>
                </a:lnTo>
                <a:lnTo>
                  <a:pt x="444071" y="553984"/>
                </a:lnTo>
                <a:lnTo>
                  <a:pt x="476557" y="591603"/>
                </a:lnTo>
                <a:lnTo>
                  <a:pt x="500460" y="634114"/>
                </a:lnTo>
                <a:lnTo>
                  <a:pt x="515217" y="680223"/>
                </a:lnTo>
                <a:lnTo>
                  <a:pt x="520262" y="728634"/>
                </a:lnTo>
                <a:lnTo>
                  <a:pt x="516071" y="773032"/>
                </a:lnTo>
                <a:lnTo>
                  <a:pt x="503987" y="814818"/>
                </a:lnTo>
                <a:lnTo>
                  <a:pt x="484746" y="853296"/>
                </a:lnTo>
                <a:lnTo>
                  <a:pt x="459082" y="887769"/>
                </a:lnTo>
                <a:lnTo>
                  <a:pt x="427730" y="917538"/>
                </a:lnTo>
                <a:lnTo>
                  <a:pt x="391424" y="941905"/>
                </a:lnTo>
                <a:lnTo>
                  <a:pt x="350899" y="960175"/>
                </a:lnTo>
                <a:lnTo>
                  <a:pt x="306889" y="971648"/>
                </a:lnTo>
                <a:lnTo>
                  <a:pt x="260130" y="975627"/>
                </a:lnTo>
                <a:lnTo>
                  <a:pt x="213372" y="971648"/>
                </a:lnTo>
                <a:lnTo>
                  <a:pt x="169362" y="960175"/>
                </a:lnTo>
                <a:lnTo>
                  <a:pt x="128837" y="941905"/>
                </a:lnTo>
                <a:lnTo>
                  <a:pt x="92531" y="917538"/>
                </a:lnTo>
                <a:lnTo>
                  <a:pt x="61179" y="887769"/>
                </a:lnTo>
                <a:lnTo>
                  <a:pt x="35515" y="853296"/>
                </a:lnTo>
                <a:lnTo>
                  <a:pt x="16274" y="814818"/>
                </a:lnTo>
                <a:lnTo>
                  <a:pt x="4191" y="773032"/>
                </a:lnTo>
                <a:lnTo>
                  <a:pt x="0" y="728634"/>
                </a:lnTo>
                <a:close/>
              </a:path>
              <a:path w="525779" h="975995">
                <a:moveTo>
                  <a:pt x="5443" y="246992"/>
                </a:moveTo>
                <a:lnTo>
                  <a:pt x="9635" y="202595"/>
                </a:lnTo>
                <a:lnTo>
                  <a:pt x="21718" y="160809"/>
                </a:lnTo>
                <a:lnTo>
                  <a:pt x="40959" y="122330"/>
                </a:lnTo>
                <a:lnTo>
                  <a:pt x="66623" y="87858"/>
                </a:lnTo>
                <a:lnTo>
                  <a:pt x="97975" y="58089"/>
                </a:lnTo>
                <a:lnTo>
                  <a:pt x="134281" y="33721"/>
                </a:lnTo>
                <a:lnTo>
                  <a:pt x="174806" y="15452"/>
                </a:lnTo>
                <a:lnTo>
                  <a:pt x="218815" y="3979"/>
                </a:lnTo>
                <a:lnTo>
                  <a:pt x="265574" y="0"/>
                </a:lnTo>
                <a:lnTo>
                  <a:pt x="316560" y="4789"/>
                </a:lnTo>
                <a:lnTo>
                  <a:pt x="365122" y="18801"/>
                </a:lnTo>
                <a:lnTo>
                  <a:pt x="409895" y="41497"/>
                </a:lnTo>
                <a:lnTo>
                  <a:pt x="449515" y="72342"/>
                </a:lnTo>
                <a:lnTo>
                  <a:pt x="482001" y="109961"/>
                </a:lnTo>
                <a:lnTo>
                  <a:pt x="505904" y="152472"/>
                </a:lnTo>
                <a:lnTo>
                  <a:pt x="520661" y="198582"/>
                </a:lnTo>
                <a:lnTo>
                  <a:pt x="525705" y="246992"/>
                </a:lnTo>
                <a:lnTo>
                  <a:pt x="521514" y="291390"/>
                </a:lnTo>
                <a:lnTo>
                  <a:pt x="509431" y="333176"/>
                </a:lnTo>
                <a:lnTo>
                  <a:pt x="490190" y="371655"/>
                </a:lnTo>
                <a:lnTo>
                  <a:pt x="464526" y="406127"/>
                </a:lnTo>
                <a:lnTo>
                  <a:pt x="433173" y="435896"/>
                </a:lnTo>
                <a:lnTo>
                  <a:pt x="396867" y="460264"/>
                </a:lnTo>
                <a:lnTo>
                  <a:pt x="356342" y="478533"/>
                </a:lnTo>
                <a:lnTo>
                  <a:pt x="312333" y="490006"/>
                </a:lnTo>
                <a:lnTo>
                  <a:pt x="265574" y="493985"/>
                </a:lnTo>
                <a:lnTo>
                  <a:pt x="218815" y="490006"/>
                </a:lnTo>
                <a:lnTo>
                  <a:pt x="174806" y="478533"/>
                </a:lnTo>
                <a:lnTo>
                  <a:pt x="134281" y="460264"/>
                </a:lnTo>
                <a:lnTo>
                  <a:pt x="97975" y="435896"/>
                </a:lnTo>
                <a:lnTo>
                  <a:pt x="66623" y="406127"/>
                </a:lnTo>
                <a:lnTo>
                  <a:pt x="40959" y="371655"/>
                </a:lnTo>
                <a:lnTo>
                  <a:pt x="21718" y="333176"/>
                </a:lnTo>
                <a:lnTo>
                  <a:pt x="9635" y="291390"/>
                </a:lnTo>
                <a:lnTo>
                  <a:pt x="5443" y="246992"/>
                </a:lnTo>
                <a:close/>
              </a:path>
            </a:pathLst>
          </a:custGeom>
          <a:ln w="76199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10949444" y="3680797"/>
            <a:ext cx="447040" cy="467995"/>
          </a:xfrm>
          <a:custGeom>
            <a:avLst/>
            <a:gdLst/>
            <a:ahLst/>
            <a:cxnLst/>
            <a:rect l="l" t="t" r="r" b="b"/>
            <a:pathLst>
              <a:path w="447040" h="467995">
                <a:moveTo>
                  <a:pt x="0" y="0"/>
                </a:moveTo>
                <a:lnTo>
                  <a:pt x="446689" y="0"/>
                </a:lnTo>
              </a:path>
              <a:path w="447040" h="467995">
                <a:moveTo>
                  <a:pt x="0" y="467710"/>
                </a:moveTo>
                <a:lnTo>
                  <a:pt x="446689" y="46771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7" name="object 57" descr=""/>
          <p:cNvGrpSpPr/>
          <p:nvPr/>
        </p:nvGrpSpPr>
        <p:grpSpPr>
          <a:xfrm>
            <a:off x="10900834" y="4578120"/>
            <a:ext cx="596900" cy="570230"/>
            <a:chOff x="10900834" y="4578120"/>
            <a:chExt cx="596900" cy="570230"/>
          </a:xfrm>
        </p:grpSpPr>
        <p:sp>
          <p:nvSpPr>
            <p:cNvPr id="58" name="object 58" descr=""/>
            <p:cNvSpPr/>
            <p:nvPr/>
          </p:nvSpPr>
          <p:spPr>
            <a:xfrm>
              <a:off x="10962582" y="4628428"/>
              <a:ext cx="447040" cy="467995"/>
            </a:xfrm>
            <a:custGeom>
              <a:avLst/>
              <a:gdLst/>
              <a:ahLst/>
              <a:cxnLst/>
              <a:rect l="l" t="t" r="r" b="b"/>
              <a:pathLst>
                <a:path w="447040" h="467995">
                  <a:moveTo>
                    <a:pt x="0" y="0"/>
                  </a:moveTo>
                  <a:lnTo>
                    <a:pt x="446689" y="0"/>
                  </a:lnTo>
                </a:path>
                <a:path w="447040" h="467995">
                  <a:moveTo>
                    <a:pt x="0" y="467710"/>
                  </a:moveTo>
                  <a:lnTo>
                    <a:pt x="446689" y="46771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0938934" y="4616220"/>
              <a:ext cx="520700" cy="494030"/>
            </a:xfrm>
            <a:custGeom>
              <a:avLst/>
              <a:gdLst/>
              <a:ahLst/>
              <a:cxnLst/>
              <a:rect l="l" t="t" r="r" b="b"/>
              <a:pathLst>
                <a:path w="520700" h="494029">
                  <a:moveTo>
                    <a:pt x="0" y="246992"/>
                  </a:moveTo>
                  <a:lnTo>
                    <a:pt x="4191" y="202595"/>
                  </a:lnTo>
                  <a:lnTo>
                    <a:pt x="16274" y="160809"/>
                  </a:lnTo>
                  <a:lnTo>
                    <a:pt x="35515" y="122330"/>
                  </a:lnTo>
                  <a:lnTo>
                    <a:pt x="61179" y="87858"/>
                  </a:lnTo>
                  <a:lnTo>
                    <a:pt x="92531" y="58089"/>
                  </a:lnTo>
                  <a:lnTo>
                    <a:pt x="128837" y="33721"/>
                  </a:lnTo>
                  <a:lnTo>
                    <a:pt x="169362" y="15452"/>
                  </a:lnTo>
                  <a:lnTo>
                    <a:pt x="213372" y="3979"/>
                  </a:lnTo>
                  <a:lnTo>
                    <a:pt x="260130" y="0"/>
                  </a:lnTo>
                  <a:lnTo>
                    <a:pt x="311116" y="4789"/>
                  </a:lnTo>
                  <a:lnTo>
                    <a:pt x="359678" y="18801"/>
                  </a:lnTo>
                  <a:lnTo>
                    <a:pt x="404451" y="41497"/>
                  </a:lnTo>
                  <a:lnTo>
                    <a:pt x="444070" y="72342"/>
                  </a:lnTo>
                  <a:lnTo>
                    <a:pt x="476556" y="109961"/>
                  </a:lnTo>
                  <a:lnTo>
                    <a:pt x="500460" y="152472"/>
                  </a:lnTo>
                  <a:lnTo>
                    <a:pt x="515217" y="198581"/>
                  </a:lnTo>
                  <a:lnTo>
                    <a:pt x="520261" y="246992"/>
                  </a:lnTo>
                  <a:lnTo>
                    <a:pt x="516070" y="291390"/>
                  </a:lnTo>
                  <a:lnTo>
                    <a:pt x="503987" y="333176"/>
                  </a:lnTo>
                  <a:lnTo>
                    <a:pt x="484746" y="371655"/>
                  </a:lnTo>
                  <a:lnTo>
                    <a:pt x="459082" y="406127"/>
                  </a:lnTo>
                  <a:lnTo>
                    <a:pt x="427729" y="435896"/>
                  </a:lnTo>
                  <a:lnTo>
                    <a:pt x="391424" y="460264"/>
                  </a:lnTo>
                  <a:lnTo>
                    <a:pt x="350899" y="478533"/>
                  </a:lnTo>
                  <a:lnTo>
                    <a:pt x="306889" y="490006"/>
                  </a:lnTo>
                  <a:lnTo>
                    <a:pt x="260130" y="493985"/>
                  </a:lnTo>
                  <a:lnTo>
                    <a:pt x="213372" y="490006"/>
                  </a:lnTo>
                  <a:lnTo>
                    <a:pt x="169362" y="478533"/>
                  </a:lnTo>
                  <a:lnTo>
                    <a:pt x="128837" y="460264"/>
                  </a:lnTo>
                  <a:lnTo>
                    <a:pt x="92531" y="435896"/>
                  </a:lnTo>
                  <a:lnTo>
                    <a:pt x="61179" y="406127"/>
                  </a:lnTo>
                  <a:lnTo>
                    <a:pt x="35515" y="371655"/>
                  </a:lnTo>
                  <a:lnTo>
                    <a:pt x="16274" y="333176"/>
                  </a:lnTo>
                  <a:lnTo>
                    <a:pt x="4191" y="291390"/>
                  </a:lnTo>
                  <a:lnTo>
                    <a:pt x="0" y="246992"/>
                  </a:lnTo>
                  <a:close/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10912657" y="3239362"/>
            <a:ext cx="546735" cy="2349500"/>
          </a:xfrm>
          <a:prstGeom prst="rect">
            <a:avLst/>
          </a:prstGeom>
          <a:ln w="19049">
            <a:solidFill>
              <a:srgbClr val="000000"/>
            </a:solidFill>
          </a:ln>
        </p:spPr>
        <p:txBody>
          <a:bodyPr wrap="square" lIns="0" tIns="14604" rIns="0" bIns="0" rtlCol="0" vert="horz">
            <a:spAutoFit/>
          </a:bodyPr>
          <a:lstStyle/>
          <a:p>
            <a:pPr algn="ctr" marR="20955">
              <a:lnSpc>
                <a:spcPct val="100000"/>
              </a:lnSpc>
              <a:spcBef>
                <a:spcPts val="114"/>
              </a:spcBef>
            </a:pPr>
            <a:r>
              <a:rPr dirty="0" sz="220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algn="ctr" marL="5080">
              <a:lnSpc>
                <a:spcPct val="100000"/>
              </a:lnSpc>
              <a:spcBef>
                <a:spcPts val="1035"/>
              </a:spcBef>
            </a:pPr>
            <a:r>
              <a:rPr dirty="0" sz="220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algn="ctr" marR="7620">
              <a:lnSpc>
                <a:spcPct val="100000"/>
              </a:lnSpc>
            </a:pPr>
            <a:r>
              <a:rPr dirty="0" sz="220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1" name="object 61" descr=""/>
          <p:cNvSpPr/>
          <p:nvPr/>
        </p:nvSpPr>
        <p:spPr>
          <a:xfrm>
            <a:off x="10938934" y="3173053"/>
            <a:ext cx="525780" cy="975994"/>
          </a:xfrm>
          <a:custGeom>
            <a:avLst/>
            <a:gdLst/>
            <a:ahLst/>
            <a:cxnLst/>
            <a:rect l="l" t="t" r="r" b="b"/>
            <a:pathLst>
              <a:path w="525779" h="975995">
                <a:moveTo>
                  <a:pt x="0" y="728634"/>
                </a:moveTo>
                <a:lnTo>
                  <a:pt x="4191" y="684237"/>
                </a:lnTo>
                <a:lnTo>
                  <a:pt x="16274" y="642451"/>
                </a:lnTo>
                <a:lnTo>
                  <a:pt x="35515" y="603972"/>
                </a:lnTo>
                <a:lnTo>
                  <a:pt x="61179" y="569500"/>
                </a:lnTo>
                <a:lnTo>
                  <a:pt x="92531" y="539731"/>
                </a:lnTo>
                <a:lnTo>
                  <a:pt x="128837" y="515363"/>
                </a:lnTo>
                <a:lnTo>
                  <a:pt x="169362" y="497094"/>
                </a:lnTo>
                <a:lnTo>
                  <a:pt x="213372" y="485621"/>
                </a:lnTo>
                <a:lnTo>
                  <a:pt x="260130" y="481641"/>
                </a:lnTo>
                <a:lnTo>
                  <a:pt x="311116" y="486431"/>
                </a:lnTo>
                <a:lnTo>
                  <a:pt x="359678" y="500443"/>
                </a:lnTo>
                <a:lnTo>
                  <a:pt x="404451" y="523139"/>
                </a:lnTo>
                <a:lnTo>
                  <a:pt x="444070" y="553984"/>
                </a:lnTo>
                <a:lnTo>
                  <a:pt x="476556" y="591603"/>
                </a:lnTo>
                <a:lnTo>
                  <a:pt x="500460" y="634115"/>
                </a:lnTo>
                <a:lnTo>
                  <a:pt x="515217" y="680224"/>
                </a:lnTo>
                <a:lnTo>
                  <a:pt x="520261" y="728634"/>
                </a:lnTo>
                <a:lnTo>
                  <a:pt x="516070" y="773032"/>
                </a:lnTo>
                <a:lnTo>
                  <a:pt x="503987" y="814818"/>
                </a:lnTo>
                <a:lnTo>
                  <a:pt x="484746" y="853297"/>
                </a:lnTo>
                <a:lnTo>
                  <a:pt x="459082" y="887769"/>
                </a:lnTo>
                <a:lnTo>
                  <a:pt x="427729" y="917538"/>
                </a:lnTo>
                <a:lnTo>
                  <a:pt x="391424" y="941906"/>
                </a:lnTo>
                <a:lnTo>
                  <a:pt x="350899" y="960175"/>
                </a:lnTo>
                <a:lnTo>
                  <a:pt x="306889" y="971648"/>
                </a:lnTo>
                <a:lnTo>
                  <a:pt x="260130" y="975627"/>
                </a:lnTo>
                <a:lnTo>
                  <a:pt x="213372" y="971648"/>
                </a:lnTo>
                <a:lnTo>
                  <a:pt x="169362" y="960175"/>
                </a:lnTo>
                <a:lnTo>
                  <a:pt x="128837" y="941906"/>
                </a:lnTo>
                <a:lnTo>
                  <a:pt x="92531" y="917538"/>
                </a:lnTo>
                <a:lnTo>
                  <a:pt x="61179" y="887769"/>
                </a:lnTo>
                <a:lnTo>
                  <a:pt x="35515" y="853297"/>
                </a:lnTo>
                <a:lnTo>
                  <a:pt x="16274" y="814818"/>
                </a:lnTo>
                <a:lnTo>
                  <a:pt x="4191" y="773032"/>
                </a:lnTo>
                <a:lnTo>
                  <a:pt x="0" y="728634"/>
                </a:lnTo>
                <a:close/>
              </a:path>
              <a:path w="525779" h="975995">
                <a:moveTo>
                  <a:pt x="5443" y="246992"/>
                </a:moveTo>
                <a:lnTo>
                  <a:pt x="9634" y="202595"/>
                </a:lnTo>
                <a:lnTo>
                  <a:pt x="21718" y="160809"/>
                </a:lnTo>
                <a:lnTo>
                  <a:pt x="40959" y="122330"/>
                </a:lnTo>
                <a:lnTo>
                  <a:pt x="66623" y="87858"/>
                </a:lnTo>
                <a:lnTo>
                  <a:pt x="97975" y="58089"/>
                </a:lnTo>
                <a:lnTo>
                  <a:pt x="134281" y="33721"/>
                </a:lnTo>
                <a:lnTo>
                  <a:pt x="174806" y="15452"/>
                </a:lnTo>
                <a:lnTo>
                  <a:pt x="218816" y="3979"/>
                </a:lnTo>
                <a:lnTo>
                  <a:pt x="265574" y="0"/>
                </a:lnTo>
                <a:lnTo>
                  <a:pt x="316560" y="4789"/>
                </a:lnTo>
                <a:lnTo>
                  <a:pt x="365122" y="18801"/>
                </a:lnTo>
                <a:lnTo>
                  <a:pt x="409895" y="41497"/>
                </a:lnTo>
                <a:lnTo>
                  <a:pt x="449514" y="72342"/>
                </a:lnTo>
                <a:lnTo>
                  <a:pt x="482000" y="109961"/>
                </a:lnTo>
                <a:lnTo>
                  <a:pt x="505904" y="152472"/>
                </a:lnTo>
                <a:lnTo>
                  <a:pt x="520660" y="198581"/>
                </a:lnTo>
                <a:lnTo>
                  <a:pt x="525705" y="246992"/>
                </a:lnTo>
                <a:lnTo>
                  <a:pt x="521514" y="291390"/>
                </a:lnTo>
                <a:lnTo>
                  <a:pt x="509431" y="333176"/>
                </a:lnTo>
                <a:lnTo>
                  <a:pt x="490190" y="371655"/>
                </a:lnTo>
                <a:lnTo>
                  <a:pt x="464526" y="406127"/>
                </a:lnTo>
                <a:lnTo>
                  <a:pt x="433173" y="435896"/>
                </a:lnTo>
                <a:lnTo>
                  <a:pt x="396867" y="460264"/>
                </a:lnTo>
                <a:lnTo>
                  <a:pt x="356343" y="478533"/>
                </a:lnTo>
                <a:lnTo>
                  <a:pt x="312333" y="490006"/>
                </a:lnTo>
                <a:lnTo>
                  <a:pt x="265574" y="493985"/>
                </a:lnTo>
                <a:lnTo>
                  <a:pt x="218816" y="490006"/>
                </a:lnTo>
                <a:lnTo>
                  <a:pt x="174806" y="478533"/>
                </a:lnTo>
                <a:lnTo>
                  <a:pt x="134281" y="460264"/>
                </a:lnTo>
                <a:lnTo>
                  <a:pt x="97975" y="435896"/>
                </a:lnTo>
                <a:lnTo>
                  <a:pt x="66623" y="406127"/>
                </a:lnTo>
                <a:lnTo>
                  <a:pt x="40959" y="371655"/>
                </a:lnTo>
                <a:lnTo>
                  <a:pt x="21718" y="333176"/>
                </a:lnTo>
                <a:lnTo>
                  <a:pt x="9634" y="291390"/>
                </a:lnTo>
                <a:lnTo>
                  <a:pt x="5443" y="246992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7756956" y="3656776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68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7756956" y="4124488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68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7770094" y="4604406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68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7770094" y="5072117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 h="0">
                <a:moveTo>
                  <a:pt x="0" y="0"/>
                </a:moveTo>
                <a:lnTo>
                  <a:pt x="44668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 txBox="1"/>
          <p:nvPr/>
        </p:nvSpPr>
        <p:spPr>
          <a:xfrm>
            <a:off x="7720170" y="3215341"/>
            <a:ext cx="546735" cy="2349500"/>
          </a:xfrm>
          <a:prstGeom prst="rect">
            <a:avLst/>
          </a:prstGeom>
          <a:ln w="19049">
            <a:solidFill>
              <a:srgbClr val="0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algn="ctr" marR="52069">
              <a:lnSpc>
                <a:spcPct val="100000"/>
              </a:lnSpc>
              <a:spcBef>
                <a:spcPts val="235"/>
              </a:spcBef>
            </a:pPr>
            <a:r>
              <a:rPr dirty="0" sz="220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algn="ctr" marR="41910">
              <a:lnSpc>
                <a:spcPct val="100000"/>
              </a:lnSpc>
              <a:spcBef>
                <a:spcPts val="800"/>
              </a:spcBef>
            </a:pPr>
            <a:r>
              <a:rPr dirty="0" sz="220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algn="ctr" marR="17780">
              <a:lnSpc>
                <a:spcPct val="100000"/>
              </a:lnSpc>
              <a:spcBef>
                <a:spcPts val="1245"/>
              </a:spcBef>
            </a:pPr>
            <a:r>
              <a:rPr dirty="0" sz="220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algn="ctr" marR="5080">
              <a:lnSpc>
                <a:spcPct val="100000"/>
              </a:lnSpc>
              <a:spcBef>
                <a:spcPts val="1095"/>
              </a:spcBef>
            </a:pPr>
            <a:r>
              <a:rPr dirty="0" sz="220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  <a:p>
            <a:pPr algn="ctr" marR="5080">
              <a:lnSpc>
                <a:spcPct val="100000"/>
              </a:lnSpc>
              <a:spcBef>
                <a:spcPts val="890"/>
              </a:spcBef>
            </a:pPr>
            <a:r>
              <a:rPr dirty="0" sz="220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8362708" y="4065049"/>
            <a:ext cx="27876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latin typeface="Calibri"/>
                <a:cs typeface="Calibri"/>
              </a:rPr>
              <a:t>=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16365" rIns="0" bIns="0" rtlCol="0" vert="horz">
            <a:spAutoFit/>
          </a:bodyPr>
          <a:lstStyle/>
          <a:p>
            <a:pPr marL="744855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Can</a:t>
            </a:r>
            <a:r>
              <a:rPr dirty="0" sz="4700" spc="-40"/>
              <a:t> </a:t>
            </a:r>
            <a:r>
              <a:rPr dirty="0" sz="4700"/>
              <a:t>we</a:t>
            </a:r>
            <a:r>
              <a:rPr dirty="0" sz="4700" spc="-30"/>
              <a:t> </a:t>
            </a:r>
            <a:r>
              <a:rPr dirty="0" sz="4700"/>
              <a:t>design</a:t>
            </a:r>
            <a:r>
              <a:rPr dirty="0" sz="4700" spc="-30"/>
              <a:t> </a:t>
            </a:r>
            <a:r>
              <a:rPr dirty="0" sz="4700"/>
              <a:t>another</a:t>
            </a:r>
            <a:r>
              <a:rPr dirty="0" sz="4700" spc="-30"/>
              <a:t> </a:t>
            </a:r>
            <a:r>
              <a:rPr dirty="0" sz="4700" spc="-10"/>
              <a:t>state?</a:t>
            </a:r>
            <a:endParaRPr sz="4700"/>
          </a:p>
        </p:txBody>
      </p:sp>
      <p:grpSp>
        <p:nvGrpSpPr>
          <p:cNvPr id="3" name="object 3" descr=""/>
          <p:cNvGrpSpPr/>
          <p:nvPr/>
        </p:nvGrpSpPr>
        <p:grpSpPr>
          <a:xfrm>
            <a:off x="3387923" y="2375991"/>
            <a:ext cx="5291455" cy="3246755"/>
            <a:chOff x="3387923" y="2375991"/>
            <a:chExt cx="5291455" cy="32467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7923" y="2375991"/>
              <a:ext cx="1040606" cy="10406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6023" y="2388691"/>
              <a:ext cx="964405" cy="96440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8455" y="2375991"/>
              <a:ext cx="1040606" cy="104060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6555" y="2388691"/>
              <a:ext cx="964405" cy="96440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8455" y="4581623"/>
              <a:ext cx="1040606" cy="104060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6555" y="4594323"/>
              <a:ext cx="964405" cy="964405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3719367" y="2647106"/>
            <a:ext cx="224154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2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043814" y="2647106"/>
            <a:ext cx="13208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1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81280" y="4915247"/>
            <a:ext cx="84455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5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387923" y="2764473"/>
            <a:ext cx="4826000" cy="2858135"/>
            <a:chOff x="3387923" y="2764473"/>
            <a:chExt cx="4826000" cy="2858135"/>
          </a:xfrm>
        </p:grpSpPr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9028" y="3239837"/>
              <a:ext cx="184526" cy="142774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0874" y="3164277"/>
              <a:ext cx="3552191" cy="180134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4603" y="2764473"/>
              <a:ext cx="3131264" cy="18452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7923" y="4581624"/>
              <a:ext cx="1040606" cy="104060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6023" y="4594324"/>
              <a:ext cx="964405" cy="964405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3830749" y="4915247"/>
            <a:ext cx="13335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1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493560" y="5998323"/>
            <a:ext cx="6484620" cy="743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>
                <a:latin typeface="Calibri"/>
                <a:cs typeface="Calibri"/>
              </a:rPr>
              <a:t>What</a:t>
            </a:r>
            <a:r>
              <a:rPr dirty="0" sz="4700" spc="-55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should</a:t>
            </a:r>
            <a:r>
              <a:rPr dirty="0" sz="4700" spc="-40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we</a:t>
            </a:r>
            <a:r>
              <a:rPr dirty="0" sz="4700" spc="-40">
                <a:latin typeface="Calibri"/>
                <a:cs typeface="Calibri"/>
              </a:rPr>
              <a:t> </a:t>
            </a:r>
            <a:r>
              <a:rPr dirty="0" sz="4700" spc="-10">
                <a:latin typeface="Calibri"/>
                <a:cs typeface="Calibri"/>
              </a:rPr>
              <a:t>optimize?</a:t>
            </a:r>
            <a:endParaRPr sz="4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16365" rIns="0" bIns="0" rtlCol="0" vert="horz">
            <a:spAutoFit/>
          </a:bodyPr>
          <a:lstStyle/>
          <a:p>
            <a:pPr marL="744855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Can</a:t>
            </a:r>
            <a:r>
              <a:rPr dirty="0" sz="4700" spc="-40"/>
              <a:t> </a:t>
            </a:r>
            <a:r>
              <a:rPr dirty="0" sz="4700"/>
              <a:t>we</a:t>
            </a:r>
            <a:r>
              <a:rPr dirty="0" sz="4700" spc="-30"/>
              <a:t> </a:t>
            </a:r>
            <a:r>
              <a:rPr dirty="0" sz="4700"/>
              <a:t>design</a:t>
            </a:r>
            <a:r>
              <a:rPr dirty="0" sz="4700" spc="-30"/>
              <a:t> </a:t>
            </a:r>
            <a:r>
              <a:rPr dirty="0" sz="4700"/>
              <a:t>another</a:t>
            </a:r>
            <a:r>
              <a:rPr dirty="0" sz="4700" spc="-30"/>
              <a:t> </a:t>
            </a:r>
            <a:r>
              <a:rPr dirty="0" sz="4700" spc="-10"/>
              <a:t>state?</a:t>
            </a:r>
            <a:endParaRPr sz="4700"/>
          </a:p>
        </p:txBody>
      </p:sp>
      <p:grpSp>
        <p:nvGrpSpPr>
          <p:cNvPr id="3" name="object 3" descr=""/>
          <p:cNvGrpSpPr/>
          <p:nvPr/>
        </p:nvGrpSpPr>
        <p:grpSpPr>
          <a:xfrm>
            <a:off x="3387923" y="2375991"/>
            <a:ext cx="5291455" cy="3246755"/>
            <a:chOff x="3387923" y="2375991"/>
            <a:chExt cx="5291455" cy="32467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7923" y="2375991"/>
              <a:ext cx="1040606" cy="104060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6023" y="2388691"/>
              <a:ext cx="964405" cy="96440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8455" y="2375991"/>
              <a:ext cx="1040606" cy="104060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6555" y="2388691"/>
              <a:ext cx="964405" cy="96440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8455" y="4581623"/>
              <a:ext cx="1040606" cy="104060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6555" y="4594323"/>
              <a:ext cx="964405" cy="964405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3719367" y="2647106"/>
            <a:ext cx="224154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2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043814" y="2647106"/>
            <a:ext cx="132080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1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81280" y="4915247"/>
            <a:ext cx="84455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 spc="5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387923" y="2764473"/>
            <a:ext cx="4826000" cy="2858135"/>
            <a:chOff x="3387923" y="2764473"/>
            <a:chExt cx="4826000" cy="2858135"/>
          </a:xfrm>
        </p:grpSpPr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9028" y="3239837"/>
              <a:ext cx="184526" cy="142774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0874" y="3164277"/>
              <a:ext cx="3552191" cy="180134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4603" y="2764473"/>
              <a:ext cx="3131264" cy="184526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7923" y="4581624"/>
              <a:ext cx="1040606" cy="104060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6023" y="4594324"/>
              <a:ext cx="964405" cy="964405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3830749" y="4915247"/>
            <a:ext cx="1864995" cy="3041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Calibri"/>
                <a:cs typeface="Calibri"/>
              </a:rPr>
              <a:t>Exclusive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Read-</a:t>
            </a:r>
            <a:r>
              <a:rPr dirty="0" sz="1800" spc="-20">
                <a:latin typeface="Calibri"/>
                <a:cs typeface="Calibri"/>
              </a:rPr>
              <a:t>only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180898" y="5543907"/>
            <a:ext cx="3788410" cy="5829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Calibri"/>
                <a:cs typeface="Calibri"/>
              </a:rPr>
              <a:t>(Benefit: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invalidation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required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transition from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E-</a:t>
            </a:r>
            <a:r>
              <a:rPr dirty="0" sz="1800">
                <a:latin typeface="Calibri"/>
                <a:cs typeface="Calibri"/>
              </a:rPr>
              <a:t>&gt;M, like from</a:t>
            </a:r>
            <a:r>
              <a:rPr dirty="0" sz="1800" spc="-10">
                <a:latin typeface="Calibri"/>
                <a:cs typeface="Calibri"/>
              </a:rPr>
              <a:t> S-</a:t>
            </a:r>
            <a:r>
              <a:rPr dirty="0" sz="1800" spc="-25">
                <a:latin typeface="Calibri"/>
                <a:cs typeface="Calibri"/>
              </a:rPr>
              <a:t>&gt;M)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970935" y="2530447"/>
            <a:ext cx="5581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3340096" y="1844941"/>
            <a:ext cx="54209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2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347044" y="1582729"/>
          <a:ext cx="105727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14967" y="559428"/>
            <a:ext cx="6531609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Implementing</a:t>
            </a:r>
            <a:r>
              <a:rPr dirty="0" sz="4700" spc="-70"/>
              <a:t> </a:t>
            </a:r>
            <a:r>
              <a:rPr dirty="0" sz="4700"/>
              <a:t>the</a:t>
            </a:r>
            <a:r>
              <a:rPr dirty="0" sz="4700" spc="-55"/>
              <a:t> </a:t>
            </a:r>
            <a:r>
              <a:rPr dirty="0" sz="4700" spc="-10"/>
              <a:t>Protocol</a:t>
            </a:r>
            <a:endParaRPr sz="4700"/>
          </a:p>
        </p:txBody>
      </p:sp>
      <p:sp>
        <p:nvSpPr>
          <p:cNvPr id="11" name="object 11" descr=""/>
          <p:cNvSpPr txBox="1"/>
          <p:nvPr/>
        </p:nvSpPr>
        <p:spPr>
          <a:xfrm>
            <a:off x="3966757" y="5399846"/>
            <a:ext cx="4569460" cy="743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>
                <a:latin typeface="Calibri"/>
                <a:cs typeface="Calibri"/>
              </a:rPr>
              <a:t>Snoopy</a:t>
            </a:r>
            <a:r>
              <a:rPr dirty="0" sz="4700" spc="-50">
                <a:latin typeface="Calibri"/>
                <a:cs typeface="Calibri"/>
              </a:rPr>
              <a:t> </a:t>
            </a:r>
            <a:r>
              <a:rPr dirty="0" sz="4700" spc="-10">
                <a:latin typeface="Calibri"/>
                <a:cs typeface="Calibri"/>
              </a:rPr>
              <a:t>Coherence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21021" y="4102198"/>
            <a:ext cx="273939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latin typeface="Calibri"/>
                <a:cs typeface="Calibri"/>
              </a:rPr>
              <a:t>Shared bus for coherence </a:t>
            </a:r>
            <a:r>
              <a:rPr dirty="0" sz="1450" spc="-10">
                <a:latin typeface="Calibri"/>
                <a:cs typeface="Calibri"/>
              </a:rPr>
              <a:t>messages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3827" y="5104544"/>
            <a:ext cx="829095" cy="138182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970935" y="2530447"/>
            <a:ext cx="5581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3340096" y="1844941"/>
            <a:ext cx="54209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2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347044" y="1582729"/>
          <a:ext cx="105727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14967" y="596318"/>
            <a:ext cx="6531609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Implementing</a:t>
            </a:r>
            <a:r>
              <a:rPr dirty="0" sz="4700" spc="-70"/>
              <a:t> </a:t>
            </a:r>
            <a:r>
              <a:rPr dirty="0" sz="4700"/>
              <a:t>the</a:t>
            </a:r>
            <a:r>
              <a:rPr dirty="0" sz="4700" spc="-55"/>
              <a:t> </a:t>
            </a:r>
            <a:r>
              <a:rPr dirty="0" sz="4700" spc="-10"/>
              <a:t>Protocol</a:t>
            </a:r>
            <a:endParaRPr sz="4700"/>
          </a:p>
        </p:txBody>
      </p:sp>
      <p:sp>
        <p:nvSpPr>
          <p:cNvPr id="11" name="object 11" descr=""/>
          <p:cNvSpPr txBox="1"/>
          <p:nvPr/>
        </p:nvSpPr>
        <p:spPr>
          <a:xfrm>
            <a:off x="3022033" y="3636208"/>
            <a:ext cx="1508125" cy="1301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7970" marR="5080" indent="-255904">
              <a:lnSpc>
                <a:spcPct val="141800"/>
              </a:lnSpc>
              <a:spcBef>
                <a:spcPts val="100"/>
              </a:spcBef>
            </a:pP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Invalidate X++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970935" y="2530447"/>
            <a:ext cx="5581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3340096" y="1844941"/>
            <a:ext cx="54209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2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347044" y="1582729"/>
          <a:ext cx="105727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14967" y="559428"/>
            <a:ext cx="6531609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Implementing</a:t>
            </a:r>
            <a:r>
              <a:rPr dirty="0" sz="4700" spc="-70"/>
              <a:t> </a:t>
            </a:r>
            <a:r>
              <a:rPr dirty="0" sz="4700"/>
              <a:t>the</a:t>
            </a:r>
            <a:r>
              <a:rPr dirty="0" sz="4700" spc="-55"/>
              <a:t> </a:t>
            </a:r>
            <a:r>
              <a:rPr dirty="0" sz="4700" spc="-10"/>
              <a:t>Protocol</a:t>
            </a:r>
            <a:endParaRPr sz="4700"/>
          </a:p>
        </p:txBody>
      </p:sp>
      <p:sp>
        <p:nvSpPr>
          <p:cNvPr id="11" name="object 11" descr=""/>
          <p:cNvSpPr txBox="1"/>
          <p:nvPr/>
        </p:nvSpPr>
        <p:spPr>
          <a:xfrm>
            <a:off x="3277589" y="4461340"/>
            <a:ext cx="5962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721079" y="3823755"/>
            <a:ext cx="5708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0055E1"/>
                </a:solidFill>
                <a:latin typeface="Calibri"/>
                <a:cs typeface="Calibri"/>
              </a:rPr>
              <a:t>Ack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077461" y="3823755"/>
            <a:ext cx="5708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Ack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970935" y="2530447"/>
            <a:ext cx="5581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3340096" y="1844941"/>
            <a:ext cx="54209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2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347044" y="1582729"/>
          <a:ext cx="124015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5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=1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14967" y="617398"/>
            <a:ext cx="6531609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Implementing</a:t>
            </a:r>
            <a:r>
              <a:rPr dirty="0" sz="4700" spc="-70"/>
              <a:t> </a:t>
            </a:r>
            <a:r>
              <a:rPr dirty="0" sz="4700"/>
              <a:t>the</a:t>
            </a:r>
            <a:r>
              <a:rPr dirty="0" sz="4700" spc="-55"/>
              <a:t> </a:t>
            </a:r>
            <a:r>
              <a:rPr dirty="0" sz="4700" spc="-10"/>
              <a:t>Protocol</a:t>
            </a:r>
            <a:endParaRPr sz="4700"/>
          </a:p>
        </p:txBody>
      </p:sp>
      <p:sp>
        <p:nvSpPr>
          <p:cNvPr id="11" name="object 11" descr=""/>
          <p:cNvSpPr txBox="1"/>
          <p:nvPr/>
        </p:nvSpPr>
        <p:spPr>
          <a:xfrm>
            <a:off x="2074678" y="2347061"/>
            <a:ext cx="1485900" cy="1174750"/>
          </a:xfrm>
          <a:prstGeom prst="rect">
            <a:avLst/>
          </a:prstGeom>
        </p:spPr>
        <p:txBody>
          <a:bodyPr wrap="square" lIns="0" tIns="196215" rIns="0" bIns="0" rtlCol="0" vert="horz">
            <a:spAutoFit/>
          </a:bodyPr>
          <a:lstStyle/>
          <a:p>
            <a:pPr marL="691515">
              <a:lnSpc>
                <a:spcPct val="100000"/>
              </a:lnSpc>
              <a:spcBef>
                <a:spcPts val="1545"/>
              </a:spcBef>
            </a:pPr>
            <a:r>
              <a:rPr dirty="0" sz="2950" spc="25" b="1">
                <a:solidFill>
                  <a:srgbClr val="E32400"/>
                </a:solidFill>
                <a:latin typeface="Calibri"/>
                <a:cs typeface="Calibri"/>
              </a:rPr>
              <a:t>(M)</a:t>
            </a:r>
            <a:r>
              <a:rPr dirty="0" sz="2950" spc="25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  <a:p>
            <a:pPr marL="12700" marR="302895">
              <a:lnSpc>
                <a:spcPct val="100000"/>
              </a:lnSpc>
              <a:spcBef>
                <a:spcPts val="695"/>
              </a:spcBef>
            </a:pPr>
            <a:r>
              <a:rPr dirty="0" sz="1400" b="1">
                <a:latin typeface="Calibri"/>
                <a:cs typeface="Calibri"/>
              </a:rPr>
              <a:t>Entering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CPU1’s </a:t>
            </a:r>
            <a:r>
              <a:rPr dirty="0" sz="1400" b="1">
                <a:latin typeface="Calibri"/>
                <a:cs typeface="Calibri"/>
              </a:rPr>
              <a:t>write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epoch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277589" y="4461340"/>
            <a:ext cx="5962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3340096" y="1844941"/>
            <a:ext cx="54209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2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3347044" y="1582729"/>
          <a:ext cx="124015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5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=1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14967" y="496190"/>
            <a:ext cx="6531609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Implementing</a:t>
            </a:r>
            <a:r>
              <a:rPr dirty="0" sz="4700" spc="-70"/>
              <a:t> </a:t>
            </a:r>
            <a:r>
              <a:rPr dirty="0" sz="4700"/>
              <a:t>the</a:t>
            </a:r>
            <a:r>
              <a:rPr dirty="0" sz="4700" spc="-55"/>
              <a:t> </a:t>
            </a:r>
            <a:r>
              <a:rPr dirty="0" sz="4700" spc="-10"/>
              <a:t>Protocol</a:t>
            </a:r>
            <a:endParaRPr sz="4700"/>
          </a:p>
        </p:txBody>
      </p:sp>
      <p:sp>
        <p:nvSpPr>
          <p:cNvPr id="10" name="object 10" descr=""/>
          <p:cNvSpPr txBox="1"/>
          <p:nvPr/>
        </p:nvSpPr>
        <p:spPr>
          <a:xfrm>
            <a:off x="2753718" y="2530447"/>
            <a:ext cx="577532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53990" algn="l"/>
              </a:tabLst>
            </a:pPr>
            <a:r>
              <a:rPr dirty="0" sz="2950" spc="25" b="1">
                <a:solidFill>
                  <a:srgbClr val="E32400"/>
                </a:solidFill>
                <a:latin typeface="Calibri"/>
                <a:cs typeface="Calibri"/>
              </a:rPr>
              <a:t>(M)</a:t>
            </a:r>
            <a:r>
              <a:rPr dirty="0" sz="2950" spc="25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 spc="-5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277589" y="4461340"/>
            <a:ext cx="5962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802715" y="3636208"/>
            <a:ext cx="1066165" cy="1301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9690">
              <a:lnSpc>
                <a:spcPct val="141800"/>
              </a:lnSpc>
              <a:spcBef>
                <a:spcPts val="100"/>
              </a:spcBef>
            </a:pP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RdReq 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3340096" y="1844941"/>
            <a:ext cx="54209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2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3347044" y="1582729"/>
          <a:ext cx="124015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5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=1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14967" y="591047"/>
            <a:ext cx="6531609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Implementing</a:t>
            </a:r>
            <a:r>
              <a:rPr dirty="0" sz="4700" spc="-70"/>
              <a:t> </a:t>
            </a:r>
            <a:r>
              <a:rPr dirty="0" sz="4700"/>
              <a:t>the</a:t>
            </a:r>
            <a:r>
              <a:rPr dirty="0" sz="4700" spc="-55"/>
              <a:t> </a:t>
            </a:r>
            <a:r>
              <a:rPr dirty="0" sz="4700" spc="-10"/>
              <a:t>Protocol</a:t>
            </a:r>
            <a:endParaRPr sz="4700"/>
          </a:p>
        </p:txBody>
      </p:sp>
      <p:sp>
        <p:nvSpPr>
          <p:cNvPr id="10" name="object 10" descr=""/>
          <p:cNvSpPr txBox="1"/>
          <p:nvPr/>
        </p:nvSpPr>
        <p:spPr>
          <a:xfrm>
            <a:off x="2753718" y="2530447"/>
            <a:ext cx="577532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53990" algn="l"/>
              </a:tabLst>
            </a:pPr>
            <a:r>
              <a:rPr dirty="0" sz="2950" spc="25" b="1">
                <a:solidFill>
                  <a:srgbClr val="E32400"/>
                </a:solidFill>
                <a:latin typeface="Calibri"/>
                <a:cs typeface="Calibri"/>
              </a:rPr>
              <a:t>(M)</a:t>
            </a:r>
            <a:r>
              <a:rPr dirty="0" sz="2950" spc="25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 spc="-5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798739" y="3636208"/>
            <a:ext cx="1636395" cy="1301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1490" marR="5080" indent="-479425">
              <a:lnSpc>
                <a:spcPct val="141800"/>
              </a:lnSpc>
              <a:spcBef>
                <a:spcPts val="100"/>
              </a:spcBef>
            </a:pP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Got</a:t>
            </a:r>
            <a:r>
              <a:rPr dirty="0" sz="2950" spc="-1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it:</a:t>
            </a:r>
            <a:r>
              <a:rPr dirty="0" sz="2950" spc="-1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X=1 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802715" y="4461340"/>
            <a:ext cx="106553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041032" y="3823755"/>
            <a:ext cx="197167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0055E1"/>
                </a:solidFill>
                <a:latin typeface="Calibri"/>
                <a:cs typeface="Calibri"/>
              </a:rPr>
              <a:t>Don’t</a:t>
            </a:r>
            <a:r>
              <a:rPr dirty="0" sz="2950" spc="-55">
                <a:solidFill>
                  <a:srgbClr val="0055E1"/>
                </a:solidFill>
                <a:latin typeface="Calibri"/>
                <a:cs typeface="Calibri"/>
              </a:rPr>
              <a:t> </a:t>
            </a:r>
            <a:r>
              <a:rPr dirty="0" sz="2950">
                <a:solidFill>
                  <a:srgbClr val="0055E1"/>
                </a:solidFill>
                <a:latin typeface="Calibri"/>
                <a:cs typeface="Calibri"/>
              </a:rPr>
              <a:t>have</a:t>
            </a:r>
            <a:r>
              <a:rPr dirty="0" sz="2950" spc="-55">
                <a:solidFill>
                  <a:srgbClr val="0055E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0055E1"/>
                </a:solidFill>
                <a:latin typeface="Calibri"/>
                <a:cs typeface="Calibri"/>
              </a:rPr>
              <a:t>it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970935" y="2604738"/>
            <a:ext cx="558165" cy="3365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40"/>
              </a:spcBef>
            </a:pPr>
            <a:r>
              <a:rPr dirty="0" sz="2000" spc="-25">
                <a:solidFill>
                  <a:srgbClr val="77BB41"/>
                </a:solidFill>
                <a:latin typeface="Calibri"/>
                <a:cs typeface="Calibri"/>
              </a:rPr>
              <a:t>X=1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3340096" y="1844941"/>
            <a:ext cx="54209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2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347044" y="1582729"/>
          <a:ext cx="124015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5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=1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14967" y="527809"/>
            <a:ext cx="6531609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Implementing</a:t>
            </a:r>
            <a:r>
              <a:rPr dirty="0" sz="4700" spc="-70"/>
              <a:t> </a:t>
            </a:r>
            <a:r>
              <a:rPr dirty="0" sz="4700"/>
              <a:t>the</a:t>
            </a:r>
            <a:r>
              <a:rPr dirty="0" sz="4700" spc="-55"/>
              <a:t> </a:t>
            </a:r>
            <a:r>
              <a:rPr dirty="0" sz="4700" spc="-10"/>
              <a:t>Protocol</a:t>
            </a:r>
            <a:endParaRPr sz="4700"/>
          </a:p>
        </p:txBody>
      </p:sp>
      <p:sp>
        <p:nvSpPr>
          <p:cNvPr id="11" name="object 11" descr=""/>
          <p:cNvSpPr txBox="1"/>
          <p:nvPr/>
        </p:nvSpPr>
        <p:spPr>
          <a:xfrm>
            <a:off x="2810123" y="2530447"/>
            <a:ext cx="49364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12945" algn="l"/>
              </a:tabLst>
            </a:pPr>
            <a:r>
              <a:rPr dirty="0" sz="2950" b="1">
                <a:solidFill>
                  <a:srgbClr val="E32400"/>
                </a:solidFill>
                <a:latin typeface="Calibri"/>
                <a:cs typeface="Calibri"/>
              </a:rPr>
              <a:t>(S)</a:t>
            </a:r>
            <a:r>
              <a:rPr dirty="0" sz="2950" spc="265" b="1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 spc="-25" b="1">
                <a:solidFill>
                  <a:srgbClr val="77BB41"/>
                </a:solidFill>
                <a:latin typeface="Calibri"/>
                <a:cs typeface="Calibri"/>
              </a:rPr>
              <a:t>(S)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277589" y="4461340"/>
            <a:ext cx="5962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802715" y="4461340"/>
            <a:ext cx="106553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004643" y="3094589"/>
            <a:ext cx="960119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Entering</a:t>
            </a:r>
            <a:r>
              <a:rPr dirty="0" sz="1400" spc="-5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R-</a:t>
            </a:r>
            <a:r>
              <a:rPr dirty="0" sz="1400" spc="-50" b="1">
                <a:latin typeface="Calibri"/>
                <a:cs typeface="Calibri"/>
              </a:rPr>
              <a:t>O </a:t>
            </a:r>
            <a:r>
              <a:rPr dirty="0" sz="1400" spc="-10" b="1">
                <a:latin typeface="Calibri"/>
                <a:cs typeface="Calibri"/>
              </a:rPr>
              <a:t>epoch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970935" y="2524758"/>
            <a:ext cx="558165" cy="4864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20"/>
              </a:spcBef>
            </a:pPr>
            <a:r>
              <a:rPr dirty="0" sz="3000" spc="1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3340096" y="1844941"/>
            <a:ext cx="54209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2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347044" y="1582729"/>
          <a:ext cx="105727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3016155" y="5399846"/>
            <a:ext cx="6566534" cy="743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>
                <a:latin typeface="Calibri"/>
                <a:cs typeface="Calibri"/>
              </a:rPr>
              <a:t>What</a:t>
            </a:r>
            <a:r>
              <a:rPr dirty="0" sz="4700" spc="-60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sucks</a:t>
            </a:r>
            <a:r>
              <a:rPr dirty="0" sz="4700" spc="-45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about</a:t>
            </a:r>
            <a:r>
              <a:rPr dirty="0" sz="4700" spc="-45">
                <a:latin typeface="Calibri"/>
                <a:cs typeface="Calibri"/>
              </a:rPr>
              <a:t> </a:t>
            </a:r>
            <a:r>
              <a:rPr dirty="0" sz="4700" spc="-10">
                <a:latin typeface="Calibri"/>
                <a:cs typeface="Calibri"/>
              </a:rPr>
              <a:t>Snoopy?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320326" y="476724"/>
            <a:ext cx="6531609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Implementing</a:t>
            </a:r>
            <a:r>
              <a:rPr dirty="0" sz="4700" spc="-70"/>
              <a:t> </a:t>
            </a:r>
            <a:r>
              <a:rPr dirty="0" sz="4700"/>
              <a:t>the</a:t>
            </a:r>
            <a:r>
              <a:rPr dirty="0" sz="4700" spc="-55"/>
              <a:t> </a:t>
            </a:r>
            <a:r>
              <a:rPr dirty="0" sz="4700" spc="-10"/>
              <a:t>Protocol</a:t>
            </a:r>
            <a:endParaRPr sz="4700"/>
          </a:p>
        </p:txBody>
      </p:sp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4931" y="3810782"/>
            <a:ext cx="1854252" cy="6601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792930" y="6253945"/>
            <a:ext cx="1339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0">
                <a:latin typeface="Trebuchet MS"/>
                <a:cs typeface="Trebuchet MS"/>
              </a:rPr>
              <a:t>6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258156"/>
            <a:ext cx="3056890" cy="2521585"/>
            <a:chOff x="0" y="1258156"/>
            <a:chExt cx="3056890" cy="25215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564" y="1258156"/>
              <a:ext cx="2097770" cy="207248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15533"/>
              <a:ext cx="1647415" cy="763599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607055" y="4083693"/>
            <a:ext cx="2716530" cy="2657475"/>
            <a:chOff x="607055" y="4083693"/>
            <a:chExt cx="2716530" cy="265747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055" y="4083693"/>
              <a:ext cx="2715962" cy="265689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995366" y="5301067"/>
              <a:ext cx="2304415" cy="487045"/>
            </a:xfrm>
            <a:custGeom>
              <a:avLst/>
              <a:gdLst/>
              <a:ahLst/>
              <a:cxnLst/>
              <a:rect l="l" t="t" r="r" b="b"/>
              <a:pathLst>
                <a:path w="2304415" h="487045">
                  <a:moveTo>
                    <a:pt x="2304000" y="486799"/>
                  </a:moveTo>
                  <a:lnTo>
                    <a:pt x="0" y="486799"/>
                  </a:lnTo>
                  <a:lnTo>
                    <a:pt x="0" y="0"/>
                  </a:lnTo>
                  <a:lnTo>
                    <a:pt x="2304000" y="0"/>
                  </a:lnTo>
                  <a:lnTo>
                    <a:pt x="2304000" y="486799"/>
                  </a:lnTo>
                  <a:close/>
                </a:path>
              </a:pathLst>
            </a:custGeom>
            <a:solidFill>
              <a:srgbClr val="7FDD57">
                <a:alpha val="5254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95366" y="5301067"/>
              <a:ext cx="2304415" cy="487045"/>
            </a:xfrm>
            <a:custGeom>
              <a:avLst/>
              <a:gdLst/>
              <a:ahLst/>
              <a:cxnLst/>
              <a:rect l="l" t="t" r="r" b="b"/>
              <a:pathLst>
                <a:path w="2304415" h="487045">
                  <a:moveTo>
                    <a:pt x="0" y="0"/>
                  </a:moveTo>
                  <a:lnTo>
                    <a:pt x="2304000" y="0"/>
                  </a:lnTo>
                  <a:lnTo>
                    <a:pt x="2304000" y="486799"/>
                  </a:lnTo>
                  <a:lnTo>
                    <a:pt x="0" y="486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47967" y="5198898"/>
            <a:ext cx="31242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-100">
                <a:latin typeface="Calibri"/>
                <a:cs typeface="Calibri"/>
              </a:rPr>
              <a:t>Src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17218" y="5682546"/>
            <a:ext cx="62230" cy="320675"/>
            <a:chOff x="317218" y="5682546"/>
            <a:chExt cx="62230" cy="320675"/>
          </a:xfrm>
        </p:grpSpPr>
        <p:sp>
          <p:nvSpPr>
            <p:cNvPr id="12" name="object 12" descr=""/>
            <p:cNvSpPr/>
            <p:nvPr/>
          </p:nvSpPr>
          <p:spPr>
            <a:xfrm>
              <a:off x="348166" y="5682546"/>
              <a:ext cx="0" cy="273685"/>
            </a:xfrm>
            <a:custGeom>
              <a:avLst/>
              <a:gdLst/>
              <a:ahLst/>
              <a:cxnLst/>
              <a:rect l="l" t="t" r="r" b="b"/>
              <a:pathLst>
                <a:path w="0" h="273685">
                  <a:moveTo>
                    <a:pt x="0" y="0"/>
                  </a:moveTo>
                  <a:lnTo>
                    <a:pt x="0" y="273413"/>
                  </a:lnTo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26743" y="5934536"/>
              <a:ext cx="43180" cy="59055"/>
            </a:xfrm>
            <a:custGeom>
              <a:avLst/>
              <a:gdLst/>
              <a:ahLst/>
              <a:cxnLst/>
              <a:rect l="l" t="t" r="r" b="b"/>
              <a:pathLst>
                <a:path w="43179" h="59054">
                  <a:moveTo>
                    <a:pt x="21423" y="58860"/>
                  </a:moveTo>
                  <a:lnTo>
                    <a:pt x="0" y="0"/>
                  </a:lnTo>
                  <a:lnTo>
                    <a:pt x="21423" y="21423"/>
                  </a:lnTo>
                  <a:lnTo>
                    <a:pt x="42846" y="0"/>
                  </a:lnTo>
                  <a:lnTo>
                    <a:pt x="21423" y="5886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26743" y="5934536"/>
              <a:ext cx="43180" cy="59055"/>
            </a:xfrm>
            <a:custGeom>
              <a:avLst/>
              <a:gdLst/>
              <a:ahLst/>
              <a:cxnLst/>
              <a:rect l="l" t="t" r="r" b="b"/>
              <a:pathLst>
                <a:path w="43179" h="59054">
                  <a:moveTo>
                    <a:pt x="21423" y="21423"/>
                  </a:moveTo>
                  <a:lnTo>
                    <a:pt x="0" y="0"/>
                  </a:lnTo>
                  <a:lnTo>
                    <a:pt x="21423" y="58860"/>
                  </a:lnTo>
                  <a:lnTo>
                    <a:pt x="42846" y="0"/>
                  </a:lnTo>
                  <a:lnTo>
                    <a:pt x="21423" y="21423"/>
                  </a:lnTo>
                  <a:close/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843333" y="3623965"/>
            <a:ext cx="33401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-120">
                <a:latin typeface="Calibri"/>
                <a:cs typeface="Calibri"/>
              </a:rPr>
              <a:t>Dst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335808" y="3787397"/>
            <a:ext cx="358140" cy="62230"/>
            <a:chOff x="2335808" y="3787397"/>
            <a:chExt cx="358140" cy="62230"/>
          </a:xfrm>
        </p:grpSpPr>
        <p:sp>
          <p:nvSpPr>
            <p:cNvPr id="17" name="object 17" descr=""/>
            <p:cNvSpPr/>
            <p:nvPr/>
          </p:nvSpPr>
          <p:spPr>
            <a:xfrm>
              <a:off x="2345333" y="3818187"/>
              <a:ext cx="301625" cy="2540"/>
            </a:xfrm>
            <a:custGeom>
              <a:avLst/>
              <a:gdLst/>
              <a:ahLst/>
              <a:cxnLst/>
              <a:rect l="l" t="t" r="r" b="b"/>
              <a:pathLst>
                <a:path w="301625" h="2539">
                  <a:moveTo>
                    <a:pt x="0" y="2219"/>
                  </a:moveTo>
                  <a:lnTo>
                    <a:pt x="301615" y="0"/>
                  </a:lnTo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625368" y="3796922"/>
              <a:ext cx="59055" cy="43180"/>
            </a:xfrm>
            <a:custGeom>
              <a:avLst/>
              <a:gdLst/>
              <a:ahLst/>
              <a:cxnLst/>
              <a:rect l="l" t="t" r="r" b="b"/>
              <a:pathLst>
                <a:path w="59055" h="43179">
                  <a:moveTo>
                    <a:pt x="315" y="42845"/>
                  </a:moveTo>
                  <a:lnTo>
                    <a:pt x="21580" y="21265"/>
                  </a:lnTo>
                  <a:lnTo>
                    <a:pt x="0" y="0"/>
                  </a:lnTo>
                  <a:lnTo>
                    <a:pt x="59016" y="20989"/>
                  </a:lnTo>
                  <a:lnTo>
                    <a:pt x="315" y="42845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625368" y="3796922"/>
              <a:ext cx="59055" cy="43180"/>
            </a:xfrm>
            <a:custGeom>
              <a:avLst/>
              <a:gdLst/>
              <a:ahLst/>
              <a:cxnLst/>
              <a:rect l="l" t="t" r="r" b="b"/>
              <a:pathLst>
                <a:path w="59055" h="43179">
                  <a:moveTo>
                    <a:pt x="21580" y="21265"/>
                  </a:moveTo>
                  <a:lnTo>
                    <a:pt x="315" y="42845"/>
                  </a:lnTo>
                  <a:lnTo>
                    <a:pt x="59016" y="20989"/>
                  </a:lnTo>
                  <a:lnTo>
                    <a:pt x="0" y="0"/>
                  </a:lnTo>
                  <a:lnTo>
                    <a:pt x="21580" y="21265"/>
                  </a:lnTo>
                  <a:close/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6738" y="1047339"/>
            <a:ext cx="5089892" cy="1827139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4523361" y="1197398"/>
            <a:ext cx="2059939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>
                <a:latin typeface="Calibri"/>
                <a:cs typeface="Calibri"/>
              </a:rPr>
              <a:t>Offsets</a:t>
            </a:r>
            <a:r>
              <a:rPr dirty="0" sz="2100" spc="2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Array</a:t>
            </a:r>
            <a:r>
              <a:rPr dirty="0" sz="2100" spc="22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(OA)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236542" y="2354431"/>
            <a:ext cx="7078345" cy="13125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55">
                <a:latin typeface="Calibri"/>
                <a:cs typeface="Calibri"/>
              </a:rPr>
              <a:t>Neighbors</a:t>
            </a:r>
            <a:r>
              <a:rPr dirty="0" sz="2100" spc="8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Array</a:t>
            </a:r>
            <a:r>
              <a:rPr dirty="0" sz="2100" spc="8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(NA)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libri"/>
              <a:cs typeface="Calibri"/>
            </a:endParaRPr>
          </a:p>
          <a:p>
            <a:pPr algn="ctr" marL="3566160">
              <a:lnSpc>
                <a:spcPct val="100000"/>
              </a:lnSpc>
            </a:pPr>
            <a:r>
              <a:rPr dirty="0" sz="2100" b="1">
                <a:latin typeface="Calibri"/>
                <a:cs typeface="Calibri"/>
              </a:rPr>
              <a:t>Compressed</a:t>
            </a:r>
            <a:r>
              <a:rPr dirty="0" sz="2100" spc="18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Sparse</a:t>
            </a:r>
            <a:r>
              <a:rPr dirty="0" sz="2100" spc="19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Row</a:t>
            </a:r>
            <a:r>
              <a:rPr dirty="0" sz="2100" spc="135" b="1">
                <a:latin typeface="Calibri"/>
                <a:cs typeface="Calibri"/>
              </a:rPr>
              <a:t> </a:t>
            </a:r>
            <a:r>
              <a:rPr dirty="0" sz="2100" spc="60" b="1">
                <a:latin typeface="Calibri"/>
                <a:cs typeface="Calibri"/>
              </a:rPr>
              <a:t>(CSR)</a:t>
            </a:r>
            <a:endParaRPr sz="2100">
              <a:latin typeface="Calibri"/>
              <a:cs typeface="Calibri"/>
            </a:endParaRPr>
          </a:p>
          <a:p>
            <a:pPr algn="ctr" marL="3564890">
              <a:lnSpc>
                <a:spcPct val="100000"/>
              </a:lnSpc>
              <a:spcBef>
                <a:spcPts val="40"/>
              </a:spcBef>
            </a:pPr>
            <a:r>
              <a:rPr dirty="0" sz="2100" spc="-10" b="1" i="1">
                <a:latin typeface="Calibri"/>
                <a:cs typeface="Calibri"/>
              </a:rPr>
              <a:t>Outgoing</a:t>
            </a:r>
            <a:r>
              <a:rPr dirty="0" sz="2100" spc="-110" b="1" i="1">
                <a:latin typeface="Calibri"/>
                <a:cs typeface="Calibri"/>
              </a:rPr>
              <a:t> </a:t>
            </a:r>
            <a:r>
              <a:rPr dirty="0" sz="2100" spc="-10" b="1" i="1">
                <a:latin typeface="Calibri"/>
                <a:cs typeface="Calibri"/>
              </a:rPr>
              <a:t>Neighbors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31332" y="195301"/>
            <a:ext cx="11410315" cy="6762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250" spc="-370"/>
              <a:t>Compressed</a:t>
            </a:r>
            <a:r>
              <a:rPr dirty="0" sz="4250" spc="-40"/>
              <a:t> </a:t>
            </a:r>
            <a:r>
              <a:rPr dirty="0" sz="4250" spc="-290"/>
              <a:t>Sparse</a:t>
            </a:r>
            <a:r>
              <a:rPr dirty="0" sz="4250" spc="-40"/>
              <a:t> </a:t>
            </a:r>
            <a:r>
              <a:rPr dirty="0" sz="4250" spc="-325"/>
              <a:t>Data</a:t>
            </a:r>
            <a:r>
              <a:rPr dirty="0" sz="4250" spc="-35"/>
              <a:t> </a:t>
            </a:r>
            <a:r>
              <a:rPr dirty="0" sz="4250" spc="-305"/>
              <a:t>Structures</a:t>
            </a:r>
            <a:r>
              <a:rPr dirty="0" sz="4250" spc="-40"/>
              <a:t> </a:t>
            </a:r>
            <a:r>
              <a:rPr dirty="0" sz="4250" spc="-330"/>
              <a:t>for</a:t>
            </a:r>
            <a:r>
              <a:rPr dirty="0" sz="4250" spc="-40"/>
              <a:t> </a:t>
            </a:r>
            <a:r>
              <a:rPr dirty="0" sz="4250" spc="-254"/>
              <a:t>Feasible</a:t>
            </a:r>
            <a:r>
              <a:rPr dirty="0" sz="4250" spc="-40"/>
              <a:t> </a:t>
            </a:r>
            <a:r>
              <a:rPr dirty="0" sz="4250" spc="-495"/>
              <a:t>Memory</a:t>
            </a:r>
            <a:r>
              <a:rPr dirty="0" sz="4250" spc="-165"/>
              <a:t> </a:t>
            </a:r>
            <a:r>
              <a:rPr dirty="0" sz="4250" spc="-65"/>
              <a:t>Size</a:t>
            </a:r>
            <a:endParaRPr sz="4250"/>
          </a:p>
        </p:txBody>
      </p:sp>
      <p:graphicFrame>
        <p:nvGraphicFramePr>
          <p:cNvPr id="24" name="object 24" descr=""/>
          <p:cNvGraphicFramePr>
            <a:graphicFrameLocks noGrp="1"/>
          </p:cNvGraphicFramePr>
          <p:nvPr/>
        </p:nvGraphicFramePr>
        <p:xfrm>
          <a:off x="6897085" y="3962328"/>
          <a:ext cx="3096895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/>
                <a:gridCol w="603250"/>
                <a:gridCol w="607694"/>
                <a:gridCol w="603250"/>
                <a:gridCol w="598805"/>
              </a:tblGrid>
              <a:tr h="55435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9525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44546A"/>
                      </a:solidFill>
                      <a:prstDash val="solid"/>
                    </a:lnL>
                    <a:lnR w="1905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9050">
                      <a:solidFill>
                        <a:srgbClr val="44546A"/>
                      </a:solidFill>
                      <a:prstDash val="solid"/>
                    </a:lnL>
                    <a:lnR w="1905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9050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9525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 descr=""/>
          <p:cNvSpPr txBox="1"/>
          <p:nvPr/>
        </p:nvSpPr>
        <p:spPr>
          <a:xfrm>
            <a:off x="4038568" y="3824531"/>
            <a:ext cx="2477770" cy="6756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6350">
              <a:lnSpc>
                <a:spcPct val="101600"/>
              </a:lnSpc>
              <a:spcBef>
                <a:spcPts val="90"/>
              </a:spcBef>
            </a:pPr>
            <a:r>
              <a:rPr dirty="0" sz="2100">
                <a:latin typeface="Calibri"/>
                <a:cs typeface="Calibri"/>
              </a:rPr>
              <a:t>Vertex</a:t>
            </a:r>
            <a:r>
              <a:rPr dirty="0" sz="2100" spc="2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Property</a:t>
            </a:r>
            <a:r>
              <a:rPr dirty="0" sz="2100" spc="10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Array </a:t>
            </a:r>
            <a:r>
              <a:rPr dirty="0" sz="2100">
                <a:latin typeface="Calibri"/>
                <a:cs typeface="Calibri"/>
              </a:rPr>
              <a:t>i.e.,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srcData</a:t>
            </a:r>
            <a:r>
              <a:rPr dirty="0" sz="2100" spc="2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/</a:t>
            </a:r>
            <a:r>
              <a:rPr dirty="0" sz="2100" spc="2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dstData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823836" y="4776394"/>
            <a:ext cx="5190490" cy="10007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1600"/>
              </a:lnSpc>
              <a:spcBef>
                <a:spcPts val="90"/>
              </a:spcBef>
            </a:pPr>
            <a:r>
              <a:rPr dirty="0" sz="2100" b="1">
                <a:latin typeface="Calibri"/>
                <a:cs typeface="Calibri"/>
              </a:rPr>
              <a:t>Often</a:t>
            </a:r>
            <a:r>
              <a:rPr dirty="0" sz="2100" spc="12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we</a:t>
            </a:r>
            <a:r>
              <a:rPr dirty="0" sz="2100" spc="120" b="1">
                <a:latin typeface="Calibri"/>
                <a:cs typeface="Calibri"/>
              </a:rPr>
              <a:t> </a:t>
            </a:r>
            <a:r>
              <a:rPr dirty="0" sz="2100" spc="60" b="1">
                <a:latin typeface="Calibri"/>
                <a:cs typeface="Calibri"/>
              </a:rPr>
              <a:t>will</a:t>
            </a:r>
            <a:r>
              <a:rPr dirty="0" sz="2100" spc="15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leave</a:t>
            </a:r>
            <a:r>
              <a:rPr dirty="0" sz="2100" spc="14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the</a:t>
            </a:r>
            <a:r>
              <a:rPr dirty="0" sz="2100" spc="10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vertex</a:t>
            </a:r>
            <a:r>
              <a:rPr dirty="0" sz="2100" spc="8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property</a:t>
            </a:r>
            <a:r>
              <a:rPr dirty="0" sz="2100" spc="6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array </a:t>
            </a:r>
            <a:r>
              <a:rPr dirty="0" sz="2100" spc="10" b="1">
                <a:latin typeface="Calibri"/>
                <a:cs typeface="Calibri"/>
              </a:rPr>
              <a:t>implicitly</a:t>
            </a:r>
            <a:r>
              <a:rPr dirty="0" sz="2100" spc="70" b="1">
                <a:latin typeface="Calibri"/>
                <a:cs typeface="Calibri"/>
              </a:rPr>
              <a:t> </a:t>
            </a:r>
            <a:r>
              <a:rPr dirty="0" sz="2100" spc="10" b="1">
                <a:latin typeface="Calibri"/>
                <a:cs typeface="Calibri"/>
              </a:rPr>
              <a:t>deﬁned</a:t>
            </a:r>
            <a:r>
              <a:rPr dirty="0" sz="2100" spc="125" b="1">
                <a:latin typeface="Calibri"/>
                <a:cs typeface="Calibri"/>
              </a:rPr>
              <a:t> </a:t>
            </a:r>
            <a:r>
              <a:rPr dirty="0" sz="2100" spc="10" b="1">
                <a:latin typeface="Calibri"/>
                <a:cs typeface="Calibri"/>
              </a:rPr>
              <a:t>when</a:t>
            </a:r>
            <a:r>
              <a:rPr dirty="0" sz="2100" spc="125" b="1">
                <a:latin typeface="Calibri"/>
                <a:cs typeface="Calibri"/>
              </a:rPr>
              <a:t> </a:t>
            </a:r>
            <a:r>
              <a:rPr dirty="0" sz="2100" spc="10" b="1">
                <a:latin typeface="Calibri"/>
                <a:cs typeface="Calibri"/>
              </a:rPr>
              <a:t>we</a:t>
            </a:r>
            <a:r>
              <a:rPr dirty="0" sz="2100" spc="155" b="1">
                <a:latin typeface="Calibri"/>
                <a:cs typeface="Calibri"/>
              </a:rPr>
              <a:t> </a:t>
            </a:r>
            <a:r>
              <a:rPr dirty="0" sz="2100" spc="10" b="1">
                <a:latin typeface="Calibri"/>
                <a:cs typeface="Calibri"/>
              </a:rPr>
              <a:t>talk</a:t>
            </a:r>
            <a:r>
              <a:rPr dirty="0" sz="2100" spc="85" b="1">
                <a:latin typeface="Calibri"/>
                <a:cs typeface="Calibri"/>
              </a:rPr>
              <a:t> </a:t>
            </a:r>
            <a:r>
              <a:rPr dirty="0" sz="2100" spc="10" b="1">
                <a:latin typeface="Calibri"/>
                <a:cs typeface="Calibri"/>
              </a:rPr>
              <a:t>about</a:t>
            </a:r>
            <a:r>
              <a:rPr dirty="0" sz="2100" spc="15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sparse </a:t>
            </a:r>
            <a:r>
              <a:rPr dirty="0" sz="2100" b="1">
                <a:latin typeface="Calibri"/>
                <a:cs typeface="Calibri"/>
              </a:rPr>
              <a:t>structures,</a:t>
            </a:r>
            <a:r>
              <a:rPr dirty="0" sz="2100" spc="-1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but</a:t>
            </a:r>
            <a:r>
              <a:rPr dirty="0" sz="2100" spc="16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it</a:t>
            </a:r>
            <a:r>
              <a:rPr dirty="0" sz="2100" spc="155" b="1">
                <a:latin typeface="Calibri"/>
                <a:cs typeface="Calibri"/>
              </a:rPr>
              <a:t> </a:t>
            </a:r>
            <a:r>
              <a:rPr dirty="0" sz="2100" spc="50" b="1">
                <a:latin typeface="Calibri"/>
                <a:cs typeface="Calibri"/>
              </a:rPr>
              <a:t>is</a:t>
            </a:r>
            <a:r>
              <a:rPr dirty="0" sz="2100" spc="16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always</a:t>
            </a:r>
            <a:r>
              <a:rPr dirty="0" sz="2100" spc="16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there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3340096" y="1844941"/>
            <a:ext cx="54209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2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3347044" y="1582729"/>
          <a:ext cx="105727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1577384" y="2524758"/>
            <a:ext cx="9018905" cy="392302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r" marR="2385060">
              <a:lnSpc>
                <a:spcPct val="100000"/>
              </a:lnSpc>
              <a:spcBef>
                <a:spcPts val="120"/>
              </a:spcBef>
            </a:pPr>
            <a:r>
              <a:rPr dirty="0" sz="3000" spc="1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Calibri"/>
              <a:cs typeface="Calibri"/>
            </a:endParaRPr>
          </a:p>
          <a:p>
            <a:pPr marL="3629660" marR="4324350">
              <a:lnSpc>
                <a:spcPct val="101200"/>
              </a:lnSpc>
              <a:spcBef>
                <a:spcPts val="5"/>
              </a:spcBef>
            </a:pPr>
            <a:r>
              <a:rPr dirty="0" sz="2850" spc="-10" b="1">
                <a:latin typeface="Calibri"/>
                <a:cs typeface="Calibri"/>
              </a:rPr>
              <a:t>Shared </a:t>
            </a:r>
            <a:r>
              <a:rPr dirty="0" sz="2850" spc="-25" b="1">
                <a:latin typeface="Calibri"/>
                <a:cs typeface="Calibri"/>
              </a:rPr>
              <a:t>bus</a:t>
            </a:r>
            <a:endParaRPr sz="2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00699"/>
              </a:lnSpc>
            </a:pPr>
            <a:r>
              <a:rPr dirty="0" sz="4050">
                <a:latin typeface="Calibri"/>
                <a:cs typeface="Calibri"/>
              </a:rPr>
              <a:t>Bus</a:t>
            </a:r>
            <a:r>
              <a:rPr dirty="0" sz="4050" spc="-55">
                <a:latin typeface="Calibri"/>
                <a:cs typeface="Calibri"/>
              </a:rPr>
              <a:t> </a:t>
            </a:r>
            <a:r>
              <a:rPr dirty="0" sz="4050">
                <a:latin typeface="Calibri"/>
                <a:cs typeface="Calibri"/>
              </a:rPr>
              <a:t>limits</a:t>
            </a:r>
            <a:r>
              <a:rPr dirty="0" sz="4050" spc="-50">
                <a:latin typeface="Calibri"/>
                <a:cs typeface="Calibri"/>
              </a:rPr>
              <a:t> </a:t>
            </a:r>
            <a:r>
              <a:rPr dirty="0" sz="4050">
                <a:latin typeface="Calibri"/>
                <a:cs typeface="Calibri"/>
              </a:rPr>
              <a:t>scalability</a:t>
            </a:r>
            <a:r>
              <a:rPr dirty="0" sz="4050" spc="-55">
                <a:latin typeface="Calibri"/>
                <a:cs typeface="Calibri"/>
              </a:rPr>
              <a:t> </a:t>
            </a:r>
            <a:r>
              <a:rPr dirty="0" sz="4050">
                <a:latin typeface="Calibri"/>
                <a:cs typeface="Calibri"/>
              </a:rPr>
              <a:t>due</a:t>
            </a:r>
            <a:r>
              <a:rPr dirty="0" sz="4050" spc="-55">
                <a:latin typeface="Calibri"/>
                <a:cs typeface="Calibri"/>
              </a:rPr>
              <a:t> </a:t>
            </a:r>
            <a:r>
              <a:rPr dirty="0" sz="4050">
                <a:latin typeface="Calibri"/>
                <a:cs typeface="Calibri"/>
              </a:rPr>
              <a:t>to</a:t>
            </a:r>
            <a:r>
              <a:rPr dirty="0" sz="4050" spc="-55">
                <a:latin typeface="Calibri"/>
                <a:cs typeface="Calibri"/>
              </a:rPr>
              <a:t> </a:t>
            </a:r>
            <a:r>
              <a:rPr dirty="0" sz="4050">
                <a:latin typeface="Calibri"/>
                <a:cs typeface="Calibri"/>
              </a:rPr>
              <a:t>congestion</a:t>
            </a:r>
            <a:r>
              <a:rPr dirty="0" sz="4050" spc="-55">
                <a:latin typeface="Calibri"/>
                <a:cs typeface="Calibri"/>
              </a:rPr>
              <a:t> </a:t>
            </a:r>
            <a:r>
              <a:rPr dirty="0" sz="4050" spc="-25">
                <a:latin typeface="Calibri"/>
                <a:cs typeface="Calibri"/>
              </a:rPr>
              <a:t>and </a:t>
            </a:r>
            <a:r>
              <a:rPr dirty="0" sz="4050">
                <a:latin typeface="Calibri"/>
                <a:cs typeface="Calibri"/>
              </a:rPr>
              <a:t>complex</a:t>
            </a:r>
            <a:r>
              <a:rPr dirty="0" sz="4050" spc="-105">
                <a:latin typeface="Calibri"/>
                <a:cs typeface="Calibri"/>
              </a:rPr>
              <a:t> </a:t>
            </a:r>
            <a:r>
              <a:rPr dirty="0" sz="4050">
                <a:latin typeface="Calibri"/>
                <a:cs typeface="Calibri"/>
              </a:rPr>
              <a:t>message</a:t>
            </a:r>
            <a:r>
              <a:rPr dirty="0" sz="4050" spc="-90">
                <a:latin typeface="Calibri"/>
                <a:cs typeface="Calibri"/>
              </a:rPr>
              <a:t> </a:t>
            </a:r>
            <a:r>
              <a:rPr dirty="0" sz="4050" spc="-10">
                <a:latin typeface="Calibri"/>
                <a:cs typeface="Calibri"/>
              </a:rPr>
              <a:t>arbitration</a:t>
            </a:r>
            <a:endParaRPr sz="405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20326" y="476724"/>
            <a:ext cx="6531609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Implementing</a:t>
            </a:r>
            <a:r>
              <a:rPr dirty="0" sz="4700" spc="-70"/>
              <a:t> </a:t>
            </a:r>
            <a:r>
              <a:rPr dirty="0" sz="4700"/>
              <a:t>the</a:t>
            </a:r>
            <a:r>
              <a:rPr dirty="0" sz="4700" spc="-55"/>
              <a:t> </a:t>
            </a:r>
            <a:r>
              <a:rPr dirty="0" sz="4700" spc="-10"/>
              <a:t>Protocol</a:t>
            </a:r>
            <a:endParaRPr sz="47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4965" y="768300"/>
            <a:ext cx="5483412" cy="432299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68300"/>
            <a:ext cx="6218338" cy="424271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756358" y="5320898"/>
            <a:ext cx="7942580" cy="9042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0"/>
              </a:spcBef>
            </a:pPr>
            <a:r>
              <a:rPr dirty="0" sz="2850" b="1">
                <a:latin typeface="Calibri"/>
                <a:cs typeface="Calibri"/>
              </a:rPr>
              <a:t>Intel</a:t>
            </a:r>
            <a:r>
              <a:rPr dirty="0" sz="2850" spc="55" b="1">
                <a:latin typeface="Calibri"/>
                <a:cs typeface="Calibri"/>
              </a:rPr>
              <a:t> </a:t>
            </a:r>
            <a:r>
              <a:rPr dirty="0" sz="2850" b="1">
                <a:latin typeface="Calibri"/>
                <a:cs typeface="Calibri"/>
              </a:rPr>
              <a:t>Sandybridge</a:t>
            </a:r>
            <a:r>
              <a:rPr dirty="0" sz="2850" spc="50" b="1">
                <a:latin typeface="Calibri"/>
                <a:cs typeface="Calibri"/>
              </a:rPr>
              <a:t> </a:t>
            </a:r>
            <a:r>
              <a:rPr dirty="0" sz="2850" b="1">
                <a:latin typeface="Calibri"/>
                <a:cs typeface="Calibri"/>
              </a:rPr>
              <a:t>Multiprocessor:</a:t>
            </a:r>
            <a:r>
              <a:rPr dirty="0" sz="2850" spc="50" b="1">
                <a:latin typeface="Calibri"/>
                <a:cs typeface="Calibri"/>
              </a:rPr>
              <a:t> </a:t>
            </a:r>
            <a:r>
              <a:rPr dirty="0" sz="2850" b="1">
                <a:latin typeface="Calibri"/>
                <a:cs typeface="Calibri"/>
              </a:rPr>
              <a:t>bi-directional</a:t>
            </a:r>
            <a:r>
              <a:rPr dirty="0" sz="2850" spc="50" b="1">
                <a:latin typeface="Calibri"/>
                <a:cs typeface="Calibri"/>
              </a:rPr>
              <a:t> </a:t>
            </a:r>
            <a:r>
              <a:rPr dirty="0" sz="2850" spc="-20" b="1">
                <a:latin typeface="Calibri"/>
                <a:cs typeface="Calibri"/>
              </a:rPr>
              <a:t>ring </a:t>
            </a:r>
            <a:r>
              <a:rPr dirty="0" sz="2850" spc="-10" b="1">
                <a:latin typeface="Calibri"/>
                <a:cs typeface="Calibri"/>
              </a:rPr>
              <a:t>network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7030" y="347045"/>
            <a:ext cx="7828044" cy="571103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256171" y="5998921"/>
            <a:ext cx="34702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Skylake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Xeon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2017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mesh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970935" y="2524758"/>
            <a:ext cx="558165" cy="4864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20"/>
              </a:spcBef>
            </a:pPr>
            <a:r>
              <a:rPr dirty="0" sz="3000" spc="1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3340096" y="1844941"/>
            <a:ext cx="54209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2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347044" y="1582729"/>
          <a:ext cx="105727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20326" y="476724"/>
            <a:ext cx="6531609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Implementing</a:t>
            </a:r>
            <a:r>
              <a:rPr dirty="0" sz="4700" spc="-70"/>
              <a:t> </a:t>
            </a:r>
            <a:r>
              <a:rPr dirty="0" sz="4700"/>
              <a:t>the</a:t>
            </a:r>
            <a:r>
              <a:rPr dirty="0" sz="4700" spc="-55"/>
              <a:t> </a:t>
            </a:r>
            <a:r>
              <a:rPr dirty="0" sz="4700" spc="-10"/>
              <a:t>Protocol</a:t>
            </a:r>
            <a:endParaRPr sz="4700"/>
          </a:p>
        </p:txBody>
      </p:sp>
      <p:sp>
        <p:nvSpPr>
          <p:cNvPr id="11" name="object 11" descr=""/>
          <p:cNvSpPr txBox="1"/>
          <p:nvPr/>
        </p:nvSpPr>
        <p:spPr>
          <a:xfrm>
            <a:off x="4301395" y="5399846"/>
            <a:ext cx="3886835" cy="743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 spc="-30">
                <a:latin typeface="Calibri"/>
                <a:cs typeface="Calibri"/>
              </a:rPr>
              <a:t>Directory-</a:t>
            </a:r>
            <a:r>
              <a:rPr dirty="0" sz="4700" spc="-10">
                <a:latin typeface="Calibri"/>
                <a:cs typeface="Calibri"/>
              </a:rPr>
              <a:t>based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978104" y="3346034"/>
            <a:ext cx="77025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Sharers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of </a:t>
            </a:r>
            <a:r>
              <a:rPr dirty="0" sz="1400" spc="-50" b="1">
                <a:latin typeface="Calibri"/>
                <a:cs typeface="Calibri"/>
              </a:rPr>
              <a:t>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818396" y="3346034"/>
            <a:ext cx="195262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(Effectively)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Point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to</a:t>
            </a:r>
            <a:r>
              <a:rPr dirty="0" sz="1400" spc="-20" b="1">
                <a:latin typeface="Calibri"/>
                <a:cs typeface="Calibri"/>
              </a:rPr>
              <a:t> Point </a:t>
            </a:r>
            <a:r>
              <a:rPr dirty="0" sz="1400" spc="-10" b="1">
                <a:latin typeface="Calibri"/>
                <a:cs typeface="Calibri"/>
              </a:rPr>
              <a:t>Links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970935" y="2524758"/>
            <a:ext cx="558165" cy="4864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20"/>
              </a:spcBef>
            </a:pPr>
            <a:r>
              <a:rPr dirty="0" sz="3000" spc="1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3340096" y="1844941"/>
            <a:ext cx="54209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2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347044" y="1582729"/>
          <a:ext cx="105727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20326" y="476724"/>
            <a:ext cx="6531609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Implementing</a:t>
            </a:r>
            <a:r>
              <a:rPr dirty="0" sz="4700" spc="-70"/>
              <a:t> </a:t>
            </a:r>
            <a:r>
              <a:rPr dirty="0" sz="4700"/>
              <a:t>the</a:t>
            </a:r>
            <a:r>
              <a:rPr dirty="0" sz="4700" spc="-55"/>
              <a:t> </a:t>
            </a:r>
            <a:r>
              <a:rPr dirty="0" sz="4700" spc="-10"/>
              <a:t>Protocol</a:t>
            </a:r>
            <a:endParaRPr sz="4700"/>
          </a:p>
        </p:txBody>
      </p:sp>
      <p:sp>
        <p:nvSpPr>
          <p:cNvPr id="11" name="object 11" descr=""/>
          <p:cNvSpPr txBox="1"/>
          <p:nvPr/>
        </p:nvSpPr>
        <p:spPr>
          <a:xfrm>
            <a:off x="4301395" y="5399846"/>
            <a:ext cx="3886835" cy="743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 spc="-30">
                <a:latin typeface="Calibri"/>
                <a:cs typeface="Calibri"/>
              </a:rPr>
              <a:t>Directory-</a:t>
            </a:r>
            <a:r>
              <a:rPr dirty="0" sz="4700" spc="-10">
                <a:latin typeface="Calibri"/>
                <a:cs typeface="Calibri"/>
              </a:rPr>
              <a:t>based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978104" y="3346034"/>
            <a:ext cx="77025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Sharers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of </a:t>
            </a:r>
            <a:r>
              <a:rPr dirty="0" sz="1400" spc="-50" b="1">
                <a:latin typeface="Calibri"/>
                <a:cs typeface="Calibri"/>
              </a:rPr>
              <a:t>X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970935" y="2524758"/>
            <a:ext cx="558165" cy="4864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20"/>
              </a:spcBef>
            </a:pPr>
            <a:r>
              <a:rPr dirty="0" sz="3000" spc="1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3340096" y="1844941"/>
            <a:ext cx="54209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2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347044" y="1582729"/>
          <a:ext cx="105727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20326" y="476724"/>
            <a:ext cx="6531609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Implementing</a:t>
            </a:r>
            <a:r>
              <a:rPr dirty="0" sz="4700" spc="-70"/>
              <a:t> </a:t>
            </a:r>
            <a:r>
              <a:rPr dirty="0" sz="4700"/>
              <a:t>the</a:t>
            </a:r>
            <a:r>
              <a:rPr dirty="0" sz="4700" spc="-55"/>
              <a:t> </a:t>
            </a:r>
            <a:r>
              <a:rPr dirty="0" sz="4700" spc="-10"/>
              <a:t>Protocol</a:t>
            </a:r>
            <a:endParaRPr sz="4700"/>
          </a:p>
        </p:txBody>
      </p:sp>
      <p:sp>
        <p:nvSpPr>
          <p:cNvPr id="11" name="object 11" descr=""/>
          <p:cNvSpPr txBox="1"/>
          <p:nvPr/>
        </p:nvSpPr>
        <p:spPr>
          <a:xfrm>
            <a:off x="4301395" y="5399846"/>
            <a:ext cx="3886835" cy="743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 spc="-30">
                <a:latin typeface="Calibri"/>
                <a:cs typeface="Calibri"/>
              </a:rPr>
              <a:t>Directory-</a:t>
            </a:r>
            <a:r>
              <a:rPr dirty="0" sz="4700" spc="-10">
                <a:latin typeface="Calibri"/>
                <a:cs typeface="Calibri"/>
              </a:rPr>
              <a:t>based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978104" y="3346034"/>
            <a:ext cx="77025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Sharers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of </a:t>
            </a:r>
            <a:r>
              <a:rPr dirty="0" sz="1400" spc="-50" b="1">
                <a:latin typeface="Calibri"/>
                <a:cs typeface="Calibri"/>
              </a:rPr>
              <a:t>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340096" y="4180869"/>
            <a:ext cx="5962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857044" y="3286719"/>
            <a:ext cx="104775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>
                <a:solidFill>
                  <a:srgbClr val="E32400"/>
                </a:solidFill>
                <a:latin typeface="Calibri"/>
                <a:cs typeface="Calibri"/>
              </a:rPr>
              <a:t>Who</a:t>
            </a:r>
            <a:r>
              <a:rPr dirty="0" sz="1650" spc="5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E32400"/>
                </a:solidFill>
                <a:latin typeface="Calibri"/>
                <a:cs typeface="Calibri"/>
              </a:rPr>
              <a:t>has</a:t>
            </a:r>
            <a:r>
              <a:rPr dirty="0" sz="1650" spc="5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1650" spc="-25">
                <a:solidFill>
                  <a:srgbClr val="E32400"/>
                </a:solidFill>
                <a:latin typeface="Calibri"/>
                <a:cs typeface="Calibri"/>
              </a:rPr>
              <a:t>X?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970935" y="2524758"/>
            <a:ext cx="558165" cy="4864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120"/>
              </a:spcBef>
            </a:pPr>
            <a:r>
              <a:rPr dirty="0" sz="3000" spc="1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3340096" y="1844941"/>
            <a:ext cx="54209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2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347044" y="1582729"/>
          <a:ext cx="105727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20326" y="476724"/>
            <a:ext cx="6531609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Implementing</a:t>
            </a:r>
            <a:r>
              <a:rPr dirty="0" sz="4700" spc="-70"/>
              <a:t> </a:t>
            </a:r>
            <a:r>
              <a:rPr dirty="0" sz="4700"/>
              <a:t>the</a:t>
            </a:r>
            <a:r>
              <a:rPr dirty="0" sz="4700" spc="-55"/>
              <a:t> </a:t>
            </a:r>
            <a:r>
              <a:rPr dirty="0" sz="4700" spc="-10"/>
              <a:t>Protocol</a:t>
            </a:r>
            <a:endParaRPr sz="4700"/>
          </a:p>
        </p:txBody>
      </p:sp>
      <p:sp>
        <p:nvSpPr>
          <p:cNvPr id="11" name="object 11" descr=""/>
          <p:cNvSpPr txBox="1"/>
          <p:nvPr/>
        </p:nvSpPr>
        <p:spPr>
          <a:xfrm>
            <a:off x="4301395" y="5399846"/>
            <a:ext cx="3886835" cy="743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 spc="-30">
                <a:latin typeface="Calibri"/>
                <a:cs typeface="Calibri"/>
              </a:rPr>
              <a:t>Directory-</a:t>
            </a:r>
            <a:r>
              <a:rPr dirty="0" sz="4700" spc="-10">
                <a:latin typeface="Calibri"/>
                <a:cs typeface="Calibri"/>
              </a:rPr>
              <a:t>based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978104" y="3346034"/>
            <a:ext cx="77025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Sharers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of </a:t>
            </a:r>
            <a:r>
              <a:rPr dirty="0" sz="1400" spc="-50" b="1">
                <a:latin typeface="Calibri"/>
                <a:cs typeface="Calibri"/>
              </a:rPr>
              <a:t>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340096" y="4180869"/>
            <a:ext cx="5962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356269" y="3301783"/>
            <a:ext cx="1190625" cy="5397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0"/>
              </a:spcBef>
            </a:pPr>
            <a:r>
              <a:rPr dirty="0" sz="1650">
                <a:latin typeface="Calibri"/>
                <a:cs typeface="Calibri"/>
              </a:rPr>
              <a:t>No</a:t>
            </a:r>
            <a:r>
              <a:rPr dirty="0" sz="1650" spc="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one</a:t>
            </a:r>
            <a:r>
              <a:rPr dirty="0" sz="1650" spc="4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does! Proceed!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970935" y="2616198"/>
            <a:ext cx="55816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95"/>
              </a:spcBef>
            </a:pPr>
            <a:r>
              <a:rPr dirty="0" sz="1900" spc="-25">
                <a:solidFill>
                  <a:srgbClr val="77BB41"/>
                </a:solidFill>
                <a:latin typeface="Calibri"/>
                <a:cs typeface="Calibri"/>
              </a:rPr>
              <a:t>X=1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900" spc="-25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X=1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3340096" y="1844941"/>
            <a:ext cx="54209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2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347044" y="1582729"/>
          <a:ext cx="105727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20326" y="476724"/>
            <a:ext cx="6531609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Implementing</a:t>
            </a:r>
            <a:r>
              <a:rPr dirty="0" sz="4700" spc="-70"/>
              <a:t> </a:t>
            </a:r>
            <a:r>
              <a:rPr dirty="0" sz="4700"/>
              <a:t>the</a:t>
            </a:r>
            <a:r>
              <a:rPr dirty="0" sz="4700" spc="-55"/>
              <a:t> </a:t>
            </a:r>
            <a:r>
              <a:rPr dirty="0" sz="4700" spc="-10"/>
              <a:t>Protocol</a:t>
            </a:r>
            <a:endParaRPr sz="4700"/>
          </a:p>
        </p:txBody>
      </p:sp>
      <p:sp>
        <p:nvSpPr>
          <p:cNvPr id="11" name="object 11" descr=""/>
          <p:cNvSpPr txBox="1"/>
          <p:nvPr/>
        </p:nvSpPr>
        <p:spPr>
          <a:xfrm>
            <a:off x="4301395" y="5399846"/>
            <a:ext cx="3886835" cy="743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 spc="-30">
                <a:latin typeface="Calibri"/>
                <a:cs typeface="Calibri"/>
              </a:rPr>
              <a:t>Directory-</a:t>
            </a:r>
            <a:r>
              <a:rPr dirty="0" sz="4700" spc="-10">
                <a:latin typeface="Calibri"/>
                <a:cs typeface="Calibri"/>
              </a:rPr>
              <a:t>based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978104" y="3346034"/>
            <a:ext cx="77025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Sharers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of </a:t>
            </a:r>
            <a:r>
              <a:rPr dirty="0" sz="1400" spc="-50" b="1">
                <a:latin typeface="Calibri"/>
                <a:cs typeface="Calibri"/>
              </a:rPr>
              <a:t>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340096" y="4204781"/>
            <a:ext cx="5385435" cy="1219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34010">
              <a:lnSpc>
                <a:spcPts val="3035"/>
              </a:lnSpc>
              <a:spcBef>
                <a:spcPts val="100"/>
              </a:spcBef>
            </a:pPr>
            <a:r>
              <a:rPr dirty="0" sz="2950" spc="-25">
                <a:solidFill>
                  <a:srgbClr val="0055D6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  <a:p>
            <a:pPr algn="ctr" marL="4319270">
              <a:lnSpc>
                <a:spcPts val="2930"/>
              </a:lnSpc>
            </a:pP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1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  <a:p>
            <a:pPr algn="ctr" marR="4780915">
              <a:lnSpc>
                <a:spcPts val="3435"/>
              </a:lnSpc>
            </a:pP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020360" y="3301783"/>
            <a:ext cx="2013585" cy="5397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>
                <a:latin typeface="Calibri"/>
                <a:cs typeface="Calibri"/>
              </a:rPr>
              <a:t>CPUs</a:t>
            </a:r>
            <a:r>
              <a:rPr dirty="0" sz="1650" spc="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2</a:t>
            </a:r>
            <a:r>
              <a:rPr dirty="0" sz="1650" spc="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and</a:t>
            </a:r>
            <a:r>
              <a:rPr dirty="0" sz="1650" spc="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3</a:t>
            </a:r>
            <a:r>
              <a:rPr dirty="0" sz="1650" spc="35">
                <a:latin typeface="Calibri"/>
                <a:cs typeface="Calibri"/>
              </a:rPr>
              <a:t> </a:t>
            </a:r>
            <a:r>
              <a:rPr dirty="0" sz="1650" spc="-25">
                <a:latin typeface="Calibri"/>
                <a:cs typeface="Calibri"/>
              </a:rPr>
              <a:t>do.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650">
                <a:latin typeface="Calibri"/>
                <a:cs typeface="Calibri"/>
              </a:rPr>
              <a:t>Send</a:t>
            </a:r>
            <a:r>
              <a:rPr dirty="0" sz="1650" spc="5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them</a:t>
            </a:r>
            <a:r>
              <a:rPr dirty="0" sz="1650" spc="6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Invalidates!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340410" y="2524758"/>
            <a:ext cx="5188585" cy="4864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66725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3000" spc="-5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3340096" y="1844941"/>
            <a:ext cx="54209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2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347044" y="1582729"/>
          <a:ext cx="124015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5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=1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20326" y="476724"/>
            <a:ext cx="6531609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Implementing</a:t>
            </a:r>
            <a:r>
              <a:rPr dirty="0" sz="4700" spc="-70"/>
              <a:t> </a:t>
            </a:r>
            <a:r>
              <a:rPr dirty="0" sz="4700"/>
              <a:t>the</a:t>
            </a:r>
            <a:r>
              <a:rPr dirty="0" sz="4700" spc="-55"/>
              <a:t> </a:t>
            </a:r>
            <a:r>
              <a:rPr dirty="0" sz="4700" spc="-10"/>
              <a:t>Protocol</a:t>
            </a:r>
            <a:endParaRPr sz="4700"/>
          </a:p>
        </p:txBody>
      </p:sp>
      <p:sp>
        <p:nvSpPr>
          <p:cNvPr id="11" name="object 11" descr=""/>
          <p:cNvSpPr txBox="1"/>
          <p:nvPr/>
        </p:nvSpPr>
        <p:spPr>
          <a:xfrm>
            <a:off x="1598817" y="5399846"/>
            <a:ext cx="8837930" cy="743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>
                <a:latin typeface="Calibri"/>
                <a:cs typeface="Calibri"/>
              </a:rPr>
              <a:t>Benefit:</a:t>
            </a:r>
            <a:r>
              <a:rPr dirty="0" sz="4700" spc="-80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No</a:t>
            </a:r>
            <a:r>
              <a:rPr dirty="0" sz="4700" spc="-75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broadcast</a:t>
            </a:r>
            <a:r>
              <a:rPr dirty="0" sz="4700" spc="-80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on</a:t>
            </a:r>
            <a:r>
              <a:rPr dirty="0" sz="4700" spc="-75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shared</a:t>
            </a:r>
            <a:r>
              <a:rPr dirty="0" sz="4700" spc="-75">
                <a:latin typeface="Calibri"/>
                <a:cs typeface="Calibri"/>
              </a:rPr>
              <a:t> </a:t>
            </a:r>
            <a:r>
              <a:rPr dirty="0" sz="4700" spc="-25">
                <a:latin typeface="Calibri"/>
                <a:cs typeface="Calibri"/>
              </a:rPr>
              <a:t>bus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978104" y="3346034"/>
            <a:ext cx="77025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Sharers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of </a:t>
            </a:r>
            <a:r>
              <a:rPr dirty="0" sz="1400" spc="-50" b="1">
                <a:latin typeface="Calibri"/>
                <a:cs typeface="Calibri"/>
              </a:rPr>
              <a:t>X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340410" y="2524758"/>
            <a:ext cx="5188585" cy="4864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66725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3000" spc="-5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3340096" y="1844941"/>
            <a:ext cx="54209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2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347044" y="1582729"/>
          <a:ext cx="124015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5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=1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20326" y="476724"/>
            <a:ext cx="6531609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Implementing</a:t>
            </a:r>
            <a:r>
              <a:rPr dirty="0" sz="4700" spc="-70"/>
              <a:t> </a:t>
            </a:r>
            <a:r>
              <a:rPr dirty="0" sz="4700"/>
              <a:t>the</a:t>
            </a:r>
            <a:r>
              <a:rPr dirty="0" sz="4700" spc="-55"/>
              <a:t> </a:t>
            </a:r>
            <a:r>
              <a:rPr dirty="0" sz="4700" spc="-10"/>
              <a:t>Protocol</a:t>
            </a:r>
            <a:endParaRPr sz="4700"/>
          </a:p>
        </p:txBody>
      </p:sp>
      <p:sp>
        <p:nvSpPr>
          <p:cNvPr id="11" name="object 11" descr=""/>
          <p:cNvSpPr txBox="1"/>
          <p:nvPr/>
        </p:nvSpPr>
        <p:spPr>
          <a:xfrm>
            <a:off x="4844618" y="5399846"/>
            <a:ext cx="2929890" cy="743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 spc="-10">
                <a:latin typeface="Calibri"/>
                <a:cs typeface="Calibri"/>
              </a:rPr>
              <a:t>Drawbacks?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978104" y="3346034"/>
            <a:ext cx="77025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Sharers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of </a:t>
            </a:r>
            <a:r>
              <a:rPr dirty="0" sz="1400" spc="-50" b="1">
                <a:latin typeface="Calibri"/>
                <a:cs typeface="Calibri"/>
              </a:rPr>
              <a:t>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340096" y="4180869"/>
            <a:ext cx="59626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solidFill>
                  <a:srgbClr val="E32400"/>
                </a:solidFill>
                <a:latin typeface="Calibri"/>
                <a:cs typeface="Calibri"/>
              </a:rPr>
              <a:t>X++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6766" y="2390242"/>
            <a:ext cx="3479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0">
                <a:latin typeface="Calibri"/>
                <a:cs typeface="Calibri"/>
              </a:rPr>
              <a:t>Src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66018" y="2916346"/>
            <a:ext cx="62230" cy="238760"/>
            <a:chOff x="566018" y="2916346"/>
            <a:chExt cx="62230" cy="238760"/>
          </a:xfrm>
        </p:grpSpPr>
        <p:sp>
          <p:nvSpPr>
            <p:cNvPr id="4" name="object 4" descr=""/>
            <p:cNvSpPr/>
            <p:nvPr/>
          </p:nvSpPr>
          <p:spPr>
            <a:xfrm>
              <a:off x="596966" y="2916346"/>
              <a:ext cx="0" cy="191770"/>
            </a:xfrm>
            <a:custGeom>
              <a:avLst/>
              <a:gdLst/>
              <a:ahLst/>
              <a:cxnLst/>
              <a:rect l="l" t="t" r="r" b="b"/>
              <a:pathLst>
                <a:path w="0" h="191769">
                  <a:moveTo>
                    <a:pt x="0" y="0"/>
                  </a:moveTo>
                  <a:lnTo>
                    <a:pt x="0" y="191214"/>
                  </a:lnTo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75543" y="3086137"/>
              <a:ext cx="43180" cy="59055"/>
            </a:xfrm>
            <a:custGeom>
              <a:avLst/>
              <a:gdLst/>
              <a:ahLst/>
              <a:cxnLst/>
              <a:rect l="l" t="t" r="r" b="b"/>
              <a:pathLst>
                <a:path w="43179" h="59055">
                  <a:moveTo>
                    <a:pt x="21423" y="58860"/>
                  </a:moveTo>
                  <a:lnTo>
                    <a:pt x="0" y="0"/>
                  </a:lnTo>
                  <a:lnTo>
                    <a:pt x="21423" y="21423"/>
                  </a:lnTo>
                  <a:lnTo>
                    <a:pt x="42846" y="0"/>
                  </a:lnTo>
                  <a:lnTo>
                    <a:pt x="21423" y="58860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75543" y="3086137"/>
              <a:ext cx="43180" cy="59055"/>
            </a:xfrm>
            <a:custGeom>
              <a:avLst/>
              <a:gdLst/>
              <a:ahLst/>
              <a:cxnLst/>
              <a:rect l="l" t="t" r="r" b="b"/>
              <a:pathLst>
                <a:path w="43179" h="59055">
                  <a:moveTo>
                    <a:pt x="21423" y="21423"/>
                  </a:moveTo>
                  <a:lnTo>
                    <a:pt x="0" y="0"/>
                  </a:lnTo>
                  <a:lnTo>
                    <a:pt x="21423" y="58860"/>
                  </a:lnTo>
                  <a:lnTo>
                    <a:pt x="42846" y="0"/>
                  </a:lnTo>
                  <a:lnTo>
                    <a:pt x="21423" y="21423"/>
                  </a:lnTo>
                  <a:close/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843333" y="1184209"/>
            <a:ext cx="372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0">
                <a:latin typeface="Calibri"/>
                <a:cs typeface="Calibri"/>
              </a:rPr>
              <a:t>Dst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335808" y="1338238"/>
            <a:ext cx="358775" cy="74295"/>
            <a:chOff x="2335808" y="1338238"/>
            <a:chExt cx="358775" cy="74295"/>
          </a:xfrm>
        </p:grpSpPr>
        <p:sp>
          <p:nvSpPr>
            <p:cNvPr id="9" name="object 9" descr=""/>
            <p:cNvSpPr/>
            <p:nvPr/>
          </p:nvSpPr>
          <p:spPr>
            <a:xfrm>
              <a:off x="2345333" y="1366496"/>
              <a:ext cx="302260" cy="36195"/>
            </a:xfrm>
            <a:custGeom>
              <a:avLst/>
              <a:gdLst/>
              <a:ahLst/>
              <a:cxnLst/>
              <a:rect l="l" t="t" r="r" b="b"/>
              <a:pathLst>
                <a:path w="302260" h="36194">
                  <a:moveTo>
                    <a:pt x="0" y="36061"/>
                  </a:moveTo>
                  <a:lnTo>
                    <a:pt x="302074" y="0"/>
                  </a:lnTo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623595" y="1347763"/>
              <a:ext cx="61594" cy="42545"/>
            </a:xfrm>
            <a:custGeom>
              <a:avLst/>
              <a:gdLst/>
              <a:ahLst/>
              <a:cxnLst/>
              <a:rect l="l" t="t" r="r" b="b"/>
              <a:pathLst>
                <a:path w="61594" h="42544">
                  <a:moveTo>
                    <a:pt x="5078" y="42544"/>
                  </a:moveTo>
                  <a:lnTo>
                    <a:pt x="23811" y="18732"/>
                  </a:lnTo>
                  <a:lnTo>
                    <a:pt x="0" y="0"/>
                  </a:lnTo>
                  <a:lnTo>
                    <a:pt x="60984" y="14295"/>
                  </a:lnTo>
                  <a:lnTo>
                    <a:pt x="5078" y="42544"/>
                  </a:lnTo>
                  <a:close/>
                </a:path>
              </a:pathLst>
            </a:custGeom>
            <a:solidFill>
              <a:srgbClr val="4454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623595" y="1347763"/>
              <a:ext cx="61594" cy="42545"/>
            </a:xfrm>
            <a:custGeom>
              <a:avLst/>
              <a:gdLst/>
              <a:ahLst/>
              <a:cxnLst/>
              <a:rect l="l" t="t" r="r" b="b"/>
              <a:pathLst>
                <a:path w="61594" h="42544">
                  <a:moveTo>
                    <a:pt x="23811" y="18732"/>
                  </a:moveTo>
                  <a:lnTo>
                    <a:pt x="5078" y="42544"/>
                  </a:lnTo>
                  <a:lnTo>
                    <a:pt x="60984" y="14295"/>
                  </a:lnTo>
                  <a:lnTo>
                    <a:pt x="0" y="0"/>
                  </a:lnTo>
                  <a:lnTo>
                    <a:pt x="23811" y="18732"/>
                  </a:lnTo>
                  <a:close/>
                </a:path>
              </a:pathLst>
            </a:custGeom>
            <a:ln w="19049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3670748" y="1545900"/>
            <a:ext cx="8357870" cy="1451610"/>
          </a:xfrm>
          <a:prstGeom prst="rect">
            <a:avLst/>
          </a:prstGeom>
          <a:ln w="38099">
            <a:solidFill>
              <a:srgbClr val="1155CC"/>
            </a:solidFill>
          </a:ln>
        </p:spPr>
        <p:txBody>
          <a:bodyPr wrap="square" lIns="0" tIns="101600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800"/>
              </a:spcBef>
            </a:pPr>
            <a:r>
              <a:rPr dirty="0" sz="2400">
                <a:latin typeface="Courier New"/>
                <a:cs typeface="Courier New"/>
              </a:rPr>
              <a:t>for</a:t>
            </a:r>
            <a:r>
              <a:rPr dirty="0" sz="2400" spc="-45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src</a:t>
            </a:r>
            <a:r>
              <a:rPr dirty="0" sz="2400" spc="-45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in</a:t>
            </a:r>
            <a:r>
              <a:rPr dirty="0" sz="2400" spc="-45">
                <a:latin typeface="Courier New"/>
                <a:cs typeface="Courier New"/>
              </a:rPr>
              <a:t> </a:t>
            </a:r>
            <a:r>
              <a:rPr dirty="0" sz="2400" spc="-25">
                <a:latin typeface="Courier New"/>
                <a:cs typeface="Courier New"/>
              </a:rPr>
              <a:t>G:</a:t>
            </a:r>
            <a:endParaRPr sz="2400">
              <a:latin typeface="Courier New"/>
              <a:cs typeface="Courier New"/>
            </a:endParaRPr>
          </a:p>
          <a:p>
            <a:pPr marL="1485900" marR="1743075" indent="-9144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Courier New"/>
                <a:cs typeface="Courier New"/>
              </a:rPr>
              <a:t>for</a:t>
            </a:r>
            <a:r>
              <a:rPr dirty="0" sz="2400" spc="-45">
                <a:latin typeface="Courier New"/>
                <a:cs typeface="Courier New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ourier New"/>
                <a:cs typeface="Courier New"/>
              </a:rPr>
              <a:t>dst</a:t>
            </a:r>
            <a:r>
              <a:rPr dirty="0" sz="2400" spc="-45" b="1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in</a:t>
            </a:r>
            <a:r>
              <a:rPr dirty="0" sz="2400" spc="-45">
                <a:latin typeface="Courier New"/>
                <a:cs typeface="Courier New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ourier New"/>
                <a:cs typeface="Courier New"/>
              </a:rPr>
              <a:t>out_neighs</a:t>
            </a:r>
            <a:r>
              <a:rPr dirty="0" sz="2400" spc="-10">
                <a:latin typeface="Courier New"/>
                <a:cs typeface="Courier New"/>
              </a:rPr>
              <a:t>(src): </a:t>
            </a:r>
            <a:r>
              <a:rPr dirty="0" sz="2400">
                <a:latin typeface="Courier New"/>
                <a:cs typeface="Courier New"/>
              </a:rPr>
              <a:t>dstData[</a:t>
            </a:r>
            <a:r>
              <a:rPr dirty="0" sz="2400" b="1">
                <a:solidFill>
                  <a:srgbClr val="FF0000"/>
                </a:solidFill>
                <a:latin typeface="Courier New"/>
                <a:cs typeface="Courier New"/>
              </a:rPr>
              <a:t>dst</a:t>
            </a:r>
            <a:r>
              <a:rPr dirty="0" sz="2400">
                <a:latin typeface="Courier New"/>
                <a:cs typeface="Courier New"/>
              </a:rPr>
              <a:t>]</a:t>
            </a:r>
            <a:r>
              <a:rPr dirty="0" sz="2400" spc="-110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+=</a:t>
            </a:r>
            <a:r>
              <a:rPr dirty="0" sz="2400" spc="-105">
                <a:latin typeface="Courier New"/>
                <a:cs typeface="Courier New"/>
              </a:rPr>
              <a:t> </a:t>
            </a:r>
            <a:r>
              <a:rPr dirty="0" sz="2400" spc="-10">
                <a:latin typeface="Courier New"/>
                <a:cs typeface="Courier New"/>
              </a:rPr>
              <a:t>srcData[src]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197800" y="1132781"/>
            <a:ext cx="238252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b="1">
                <a:latin typeface="Calibri"/>
                <a:cs typeface="Calibri"/>
              </a:rPr>
              <a:t>Push</a:t>
            </a:r>
            <a:r>
              <a:rPr dirty="0" sz="2100" spc="130" b="1">
                <a:latin typeface="Calibri"/>
                <a:cs typeface="Calibri"/>
              </a:rPr>
              <a:t> </a:t>
            </a:r>
            <a:r>
              <a:rPr dirty="0" sz="2100" spc="75" b="1">
                <a:latin typeface="Calibri"/>
                <a:cs typeface="Calibri"/>
              </a:rPr>
              <a:t>(CSR</a:t>
            </a:r>
            <a:r>
              <a:rPr dirty="0" sz="2100" spc="5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Traversal)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90187" y="4591082"/>
            <a:ext cx="36322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-25">
                <a:latin typeface="Calibri"/>
                <a:cs typeface="Calibri"/>
              </a:rPr>
              <a:t>OA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88290" y="5447549"/>
            <a:ext cx="366395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25">
                <a:latin typeface="Calibri"/>
                <a:cs typeface="Calibri"/>
              </a:rPr>
              <a:t>NA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783681" y="6029098"/>
            <a:ext cx="483870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00" spc="70" b="1">
                <a:latin typeface="Calibri"/>
                <a:cs typeface="Calibri"/>
              </a:rPr>
              <a:t>CSR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792930" y="6253945"/>
            <a:ext cx="1339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0">
                <a:latin typeface="Trebuchet MS"/>
                <a:cs typeface="Trebuchet MS"/>
              </a:rPr>
              <a:t>7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880499" y="1614801"/>
            <a:ext cx="2628265" cy="1897380"/>
            <a:chOff x="880499" y="1614801"/>
            <a:chExt cx="2628265" cy="1897380"/>
          </a:xfrm>
        </p:grpSpPr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0499" y="1614801"/>
              <a:ext cx="2627854" cy="1896946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486616" y="1873232"/>
              <a:ext cx="335280" cy="1600835"/>
            </a:xfrm>
            <a:custGeom>
              <a:avLst/>
              <a:gdLst/>
              <a:ahLst/>
              <a:cxnLst/>
              <a:rect l="l" t="t" r="r" b="b"/>
              <a:pathLst>
                <a:path w="335280" h="1600835">
                  <a:moveTo>
                    <a:pt x="335199" y="1600799"/>
                  </a:moveTo>
                  <a:lnTo>
                    <a:pt x="0" y="1600799"/>
                  </a:lnTo>
                  <a:lnTo>
                    <a:pt x="0" y="0"/>
                  </a:lnTo>
                  <a:lnTo>
                    <a:pt x="335199" y="0"/>
                  </a:lnTo>
                  <a:lnTo>
                    <a:pt x="335199" y="1600799"/>
                  </a:lnTo>
                  <a:close/>
                </a:path>
              </a:pathLst>
            </a:custGeom>
            <a:solidFill>
              <a:srgbClr val="7FDD57">
                <a:alpha val="5254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486616" y="1873232"/>
              <a:ext cx="335280" cy="1600835"/>
            </a:xfrm>
            <a:custGeom>
              <a:avLst/>
              <a:gdLst/>
              <a:ahLst/>
              <a:cxnLst/>
              <a:rect l="l" t="t" r="r" b="b"/>
              <a:pathLst>
                <a:path w="335280" h="1600835">
                  <a:moveTo>
                    <a:pt x="335199" y="0"/>
                  </a:moveTo>
                  <a:lnTo>
                    <a:pt x="335199" y="1600799"/>
                  </a:lnTo>
                  <a:lnTo>
                    <a:pt x="0" y="1600799"/>
                  </a:lnTo>
                  <a:lnTo>
                    <a:pt x="0" y="0"/>
                  </a:lnTo>
                  <a:lnTo>
                    <a:pt x="335199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127150" y="1873232"/>
              <a:ext cx="335280" cy="1600835"/>
            </a:xfrm>
            <a:custGeom>
              <a:avLst/>
              <a:gdLst/>
              <a:ahLst/>
              <a:cxnLst/>
              <a:rect l="l" t="t" r="r" b="b"/>
              <a:pathLst>
                <a:path w="335280" h="1600835">
                  <a:moveTo>
                    <a:pt x="335199" y="1600799"/>
                  </a:moveTo>
                  <a:lnTo>
                    <a:pt x="0" y="1600799"/>
                  </a:lnTo>
                  <a:lnTo>
                    <a:pt x="0" y="0"/>
                  </a:lnTo>
                  <a:lnTo>
                    <a:pt x="335199" y="0"/>
                  </a:lnTo>
                  <a:lnTo>
                    <a:pt x="335199" y="1600799"/>
                  </a:lnTo>
                  <a:close/>
                </a:path>
              </a:pathLst>
            </a:custGeom>
            <a:solidFill>
              <a:srgbClr val="7FDD57">
                <a:alpha val="5254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127150" y="1873232"/>
              <a:ext cx="335280" cy="1600835"/>
            </a:xfrm>
            <a:custGeom>
              <a:avLst/>
              <a:gdLst/>
              <a:ahLst/>
              <a:cxnLst/>
              <a:rect l="l" t="t" r="r" b="b"/>
              <a:pathLst>
                <a:path w="335280" h="1600835">
                  <a:moveTo>
                    <a:pt x="335199" y="0"/>
                  </a:moveTo>
                  <a:lnTo>
                    <a:pt x="335199" y="1600799"/>
                  </a:lnTo>
                  <a:lnTo>
                    <a:pt x="0" y="1600799"/>
                  </a:lnTo>
                  <a:lnTo>
                    <a:pt x="0" y="0"/>
                  </a:lnTo>
                  <a:lnTo>
                    <a:pt x="335199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49311" y="253702"/>
            <a:ext cx="11095355" cy="6762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250" spc="-370"/>
              <a:t>Compressed</a:t>
            </a:r>
            <a:r>
              <a:rPr dirty="0" sz="4250" spc="-55"/>
              <a:t> </a:t>
            </a:r>
            <a:r>
              <a:rPr dirty="0" sz="4250" spc="-325"/>
              <a:t>Representations</a:t>
            </a:r>
            <a:r>
              <a:rPr dirty="0" sz="4250" spc="-55"/>
              <a:t> </a:t>
            </a:r>
            <a:r>
              <a:rPr dirty="0" sz="4250">
                <a:latin typeface="MS PGothic"/>
                <a:cs typeface="MS PGothic"/>
              </a:rPr>
              <a:t>⇒</a:t>
            </a:r>
            <a:r>
              <a:rPr dirty="0" sz="4250" spc="-380">
                <a:latin typeface="MS PGothic"/>
                <a:cs typeface="MS PGothic"/>
              </a:rPr>
              <a:t> </a:t>
            </a:r>
            <a:r>
              <a:rPr dirty="0" sz="4250" spc="-265"/>
              <a:t>Irregular</a:t>
            </a:r>
            <a:r>
              <a:rPr dirty="0" sz="4250" spc="-40"/>
              <a:t> </a:t>
            </a:r>
            <a:r>
              <a:rPr dirty="0" sz="4250" spc="-495"/>
              <a:t>Memory</a:t>
            </a:r>
            <a:r>
              <a:rPr dirty="0" sz="4250" spc="-285"/>
              <a:t> </a:t>
            </a:r>
            <a:r>
              <a:rPr dirty="0" sz="4250" spc="-335"/>
              <a:t>Accesses</a:t>
            </a:r>
            <a:endParaRPr sz="4250">
              <a:latin typeface="MS PGothic"/>
              <a:cs typeface="MS PGothic"/>
            </a:endParaRPr>
          </a:p>
        </p:txBody>
      </p:sp>
      <p:graphicFrame>
        <p:nvGraphicFramePr>
          <p:cNvPr id="25" name="object 25" descr=""/>
          <p:cNvGraphicFramePr>
            <a:graphicFrameLocks noGrp="1"/>
          </p:cNvGraphicFramePr>
          <p:nvPr/>
        </p:nvGraphicFramePr>
        <p:xfrm>
          <a:off x="6447001" y="4366805"/>
          <a:ext cx="2890520" cy="462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350"/>
                <a:gridCol w="546735"/>
                <a:gridCol w="530860"/>
                <a:gridCol w="535940"/>
                <a:gridCol w="546735"/>
              </a:tblGrid>
              <a:tr h="462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31538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31538F"/>
                      </a:solidFill>
                      <a:prstDash val="solid"/>
                    </a:lnR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6" name="object 26" descr=""/>
          <p:cNvSpPr txBox="1"/>
          <p:nvPr/>
        </p:nvSpPr>
        <p:spPr>
          <a:xfrm>
            <a:off x="5475342" y="4438950"/>
            <a:ext cx="760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dstData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475342" y="5377894"/>
            <a:ext cx="7346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srcData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484335" y="4863643"/>
            <a:ext cx="3425190" cy="2003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5260">
              <a:lnSpc>
                <a:spcPct val="100000"/>
              </a:lnSpc>
              <a:spcBef>
                <a:spcPts val="100"/>
              </a:spcBef>
              <a:tabLst>
                <a:tab pos="775335" algn="l"/>
                <a:tab pos="1324610" algn="l"/>
                <a:tab pos="1853564" algn="l"/>
                <a:tab pos="2402840" algn="l"/>
              </a:tabLst>
            </a:pPr>
            <a:r>
              <a:rPr dirty="0" sz="2400" spc="-50" b="1">
                <a:latin typeface="Calibri"/>
                <a:cs typeface="Calibri"/>
              </a:rPr>
              <a:t>0</a:t>
            </a:r>
            <a:r>
              <a:rPr dirty="0" sz="2400" b="1">
                <a:latin typeface="Calibri"/>
                <a:cs typeface="Calibri"/>
              </a:rPr>
              <a:t>	</a:t>
            </a:r>
            <a:r>
              <a:rPr dirty="0" baseline="1157" sz="3600" spc="-75" b="1">
                <a:latin typeface="Calibri"/>
                <a:cs typeface="Calibri"/>
              </a:rPr>
              <a:t>1</a:t>
            </a:r>
            <a:r>
              <a:rPr dirty="0" baseline="1157" sz="3600" b="1">
                <a:latin typeface="Calibri"/>
                <a:cs typeface="Calibri"/>
              </a:rPr>
              <a:t>	</a:t>
            </a:r>
            <a:r>
              <a:rPr dirty="0" baseline="1157" sz="3600" spc="-75" b="1">
                <a:latin typeface="Calibri"/>
                <a:cs typeface="Calibri"/>
              </a:rPr>
              <a:t>2</a:t>
            </a:r>
            <a:r>
              <a:rPr dirty="0" baseline="1157" sz="3600" b="1">
                <a:latin typeface="Calibri"/>
                <a:cs typeface="Calibri"/>
              </a:rPr>
              <a:t>	</a:t>
            </a:r>
            <a:r>
              <a:rPr dirty="0" sz="2400" spc="-50" b="1">
                <a:latin typeface="Calibri"/>
                <a:cs typeface="Calibri"/>
              </a:rPr>
              <a:t>3</a:t>
            </a:r>
            <a:r>
              <a:rPr dirty="0" sz="2400" b="1">
                <a:latin typeface="Calibri"/>
                <a:cs typeface="Calibri"/>
              </a:rPr>
              <a:t>	</a:t>
            </a:r>
            <a:r>
              <a:rPr dirty="0" sz="2400" spc="-50" b="1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e.g.,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current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rank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page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I, </a:t>
            </a:r>
            <a:r>
              <a:rPr dirty="0" sz="2400" b="1">
                <a:latin typeface="Calibri"/>
                <a:cs typeface="Calibri"/>
              </a:rPr>
              <a:t>e.g.,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current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shortest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path </a:t>
            </a:r>
            <a:r>
              <a:rPr dirty="0" sz="2400" b="1">
                <a:latin typeface="Calibri"/>
                <a:cs typeface="Calibri"/>
              </a:rPr>
              <a:t>from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source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vertex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29" name="object 29" descr=""/>
          <p:cNvGraphicFramePr>
            <a:graphicFrameLocks noGrp="1"/>
          </p:cNvGraphicFramePr>
          <p:nvPr/>
        </p:nvGraphicFramePr>
        <p:xfrm>
          <a:off x="6447001" y="5305750"/>
          <a:ext cx="2890520" cy="462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350"/>
                <a:gridCol w="546735"/>
                <a:gridCol w="530860"/>
                <a:gridCol w="535940"/>
                <a:gridCol w="546735"/>
              </a:tblGrid>
              <a:tr h="462280"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31538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400" spc="-25" b="1">
                          <a:latin typeface="Calibri"/>
                          <a:cs typeface="Calibri"/>
                        </a:rPr>
                        <a:t>20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2400" spc="-25" b="1">
                          <a:latin typeface="Calibri"/>
                          <a:cs typeface="Calibri"/>
                        </a:rPr>
                        <a:t>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31538F"/>
                      </a:solidFill>
                      <a:prstDash val="solid"/>
                    </a:lnR>
                    <a:lnT w="12700">
                      <a:solidFill>
                        <a:srgbClr val="31538F"/>
                      </a:solidFill>
                      <a:prstDash val="solid"/>
                    </a:lnT>
                    <a:lnB w="12700">
                      <a:solidFill>
                        <a:srgbClr val="3153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  <p:sp>
        <p:nvSpPr>
          <p:cNvPr id="30" name="object 30" descr=""/>
          <p:cNvSpPr txBox="1"/>
          <p:nvPr/>
        </p:nvSpPr>
        <p:spPr>
          <a:xfrm>
            <a:off x="3631874" y="2964065"/>
            <a:ext cx="8533130" cy="1292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Push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traversal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performs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FF0000"/>
                </a:solidFill>
                <a:latin typeface="Calibri"/>
                <a:cs typeface="Calibri"/>
              </a:rPr>
              <a:t>irregular</a:t>
            </a:r>
            <a:r>
              <a:rPr dirty="0" sz="2400" spc="-5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FF0000"/>
                </a:solidFill>
                <a:latin typeface="Calibri"/>
                <a:cs typeface="Calibri"/>
              </a:rPr>
              <a:t>write</a:t>
            </a:r>
            <a:r>
              <a:rPr dirty="0" sz="2400" spc="-4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FF0000"/>
                </a:solidFill>
                <a:latin typeface="Calibri"/>
                <a:cs typeface="Calibri"/>
              </a:rPr>
              <a:t>operations</a:t>
            </a:r>
            <a:r>
              <a:rPr dirty="0" sz="2400" spc="-4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that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lack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locality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450">
              <a:latin typeface="Calibri"/>
              <a:cs typeface="Calibri"/>
            </a:endParaRPr>
          </a:p>
          <a:p>
            <a:pPr algn="ctr" marR="628650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i.e.,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x</a:t>
            </a:r>
            <a:r>
              <a:rPr dirty="0" baseline="-31250" sz="2400" spc="-30" b="1">
                <a:latin typeface="Calibri"/>
                <a:cs typeface="Calibri"/>
              </a:rPr>
              <a:t>i+1</a:t>
            </a:r>
            <a:endParaRPr baseline="-31250" sz="2400">
              <a:latin typeface="Calibri"/>
              <a:cs typeface="Calibri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320" y="4632923"/>
            <a:ext cx="3489977" cy="1197633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819429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945535" y="2546530"/>
            <a:ext cx="608965" cy="473709"/>
          </a:xfrm>
          <a:custGeom>
            <a:avLst/>
            <a:gdLst/>
            <a:ahLst/>
            <a:cxnLst/>
            <a:rect l="l" t="t" r="r" b="b"/>
            <a:pathLst>
              <a:path w="608965" h="473710">
                <a:moveTo>
                  <a:pt x="0" y="0"/>
                </a:moveTo>
                <a:lnTo>
                  <a:pt x="608595" y="0"/>
                </a:lnTo>
                <a:lnTo>
                  <a:pt x="608595" y="473273"/>
                </a:lnTo>
                <a:lnTo>
                  <a:pt x="0" y="473273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77BB4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340410" y="2524758"/>
            <a:ext cx="5188585" cy="4864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66725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3000" spc="-50">
                <a:solidFill>
                  <a:srgbClr val="77BB41"/>
                </a:solidFill>
                <a:latin typeface="Calibri"/>
                <a:cs typeface="Calibri"/>
              </a:rPr>
              <a:t>$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55771" y="1883794"/>
            <a:ext cx="22034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/>
          <p:nvPr/>
        </p:nvSpPr>
        <p:spPr>
          <a:xfrm>
            <a:off x="3340096" y="1844941"/>
            <a:ext cx="54209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67530" algn="l"/>
              </a:tabLst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950" spc="-2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950" spc="-25">
                <a:solidFill>
                  <a:srgbClr val="77BB41"/>
                </a:solidFill>
                <a:latin typeface="Calibri"/>
                <a:cs typeface="Calibri"/>
              </a:rPr>
              <a:t>X=?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347044" y="1582729"/>
          <a:ext cx="124015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95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++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=1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20326" y="476724"/>
            <a:ext cx="6531609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Implementing</a:t>
            </a:r>
            <a:r>
              <a:rPr dirty="0" sz="4700" spc="-70"/>
              <a:t> </a:t>
            </a:r>
            <a:r>
              <a:rPr dirty="0" sz="4700"/>
              <a:t>the</a:t>
            </a:r>
            <a:r>
              <a:rPr dirty="0" sz="4700" spc="-55"/>
              <a:t> </a:t>
            </a:r>
            <a:r>
              <a:rPr dirty="0" sz="4700" spc="-10"/>
              <a:t>Protocol</a:t>
            </a:r>
            <a:endParaRPr sz="4700"/>
          </a:p>
        </p:txBody>
      </p:sp>
      <p:sp>
        <p:nvSpPr>
          <p:cNvPr id="11" name="object 11" descr=""/>
          <p:cNvSpPr txBox="1"/>
          <p:nvPr/>
        </p:nvSpPr>
        <p:spPr>
          <a:xfrm>
            <a:off x="2163856" y="5040868"/>
            <a:ext cx="7990205" cy="1461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dirty="0" sz="4700" spc="-10">
                <a:latin typeface="Calibri"/>
                <a:cs typeface="Calibri"/>
              </a:rPr>
              <a:t>Centralized</a:t>
            </a:r>
            <a:r>
              <a:rPr dirty="0" sz="4700" spc="-125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directory</a:t>
            </a:r>
            <a:r>
              <a:rPr dirty="0" sz="4700" spc="-125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won’t</a:t>
            </a:r>
            <a:r>
              <a:rPr dirty="0" sz="4700" spc="-125">
                <a:latin typeface="Calibri"/>
                <a:cs typeface="Calibri"/>
              </a:rPr>
              <a:t> </a:t>
            </a:r>
            <a:r>
              <a:rPr dirty="0" sz="4700" spc="-10">
                <a:latin typeface="Calibri"/>
                <a:cs typeface="Calibri"/>
              </a:rPr>
              <a:t>scale </a:t>
            </a:r>
            <a:r>
              <a:rPr dirty="0" sz="4700">
                <a:latin typeface="Calibri"/>
                <a:cs typeface="Calibri"/>
              </a:rPr>
              <a:t>(In</a:t>
            </a:r>
            <a:r>
              <a:rPr dirty="0" sz="4700" spc="-110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Practice:</a:t>
            </a:r>
            <a:r>
              <a:rPr dirty="0" sz="4700" spc="-100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Distribute</a:t>
            </a:r>
            <a:r>
              <a:rPr dirty="0" sz="4700" spc="-100">
                <a:latin typeface="Calibri"/>
                <a:cs typeface="Calibri"/>
              </a:rPr>
              <a:t> </a:t>
            </a:r>
            <a:r>
              <a:rPr dirty="0" sz="4700" spc="-10">
                <a:latin typeface="Calibri"/>
                <a:cs typeface="Calibri"/>
              </a:rPr>
              <a:t>Directory)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978104" y="3346034"/>
            <a:ext cx="77025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Sharers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of </a:t>
            </a:r>
            <a:r>
              <a:rPr dirty="0" sz="1400" spc="-50" b="1">
                <a:latin typeface="Calibri"/>
                <a:cs typeface="Calibri"/>
              </a:rPr>
              <a:t>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345532" y="3801042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4" h="1419860">
                <a:moveTo>
                  <a:pt x="892968" y="1419820"/>
                </a:moveTo>
                <a:lnTo>
                  <a:pt x="0" y="1419820"/>
                </a:lnTo>
                <a:lnTo>
                  <a:pt x="0" y="0"/>
                </a:lnTo>
                <a:lnTo>
                  <a:pt x="892968" y="0"/>
                </a:lnTo>
                <a:lnTo>
                  <a:pt x="892968" y="1419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2293274" y="3417098"/>
            <a:ext cx="770255" cy="454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Sharers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of </a:t>
            </a:r>
            <a:r>
              <a:rPr dirty="0" sz="1400" spc="-50" b="1"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555771" y="1883794"/>
            <a:ext cx="22923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R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2950" spc="-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950" spc="-50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7794029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64"/>
                <a:gridCol w="608965"/>
                <a:gridCol w="158750"/>
              </a:tblGrid>
              <a:tr h="92964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>
                          <a:solidFill>
                            <a:srgbClr val="77BB41"/>
                          </a:solidFill>
                          <a:latin typeface="Calibri"/>
                          <a:cs typeface="Calibri"/>
                        </a:rPr>
                        <a:t>Rd</a:t>
                      </a:r>
                      <a:r>
                        <a:rPr dirty="0" sz="2950" spc="-10">
                          <a:solidFill>
                            <a:srgbClr val="77BB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950" spc="-50">
                          <a:solidFill>
                            <a:srgbClr val="77BB41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77BB41"/>
                      </a:solidFill>
                      <a:prstDash val="solid"/>
                    </a:lnL>
                    <a:lnR w="57150">
                      <a:solidFill>
                        <a:srgbClr val="77BB41"/>
                      </a:solidFill>
                      <a:prstDash val="solid"/>
                    </a:lnR>
                    <a:lnT w="57150">
                      <a:solidFill>
                        <a:srgbClr val="77BB41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77BB41"/>
                      </a:solidFill>
                      <a:prstDash val="solid"/>
                    </a:lnL>
                    <a:lnR w="57150">
                      <a:solidFill>
                        <a:srgbClr val="77BB41"/>
                      </a:solidFill>
                      <a:prstDash val="solid"/>
                    </a:lnR>
                    <a:lnB w="57150">
                      <a:solidFill>
                        <a:srgbClr val="77BB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50"/>
                        </a:lnSpc>
                      </a:pPr>
                      <a:r>
                        <a:rPr dirty="0" sz="3000">
                          <a:solidFill>
                            <a:srgbClr val="77BB41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77BB41"/>
                      </a:solidFill>
                      <a:prstDash val="solid"/>
                    </a:lnL>
                    <a:lnR w="57150">
                      <a:solidFill>
                        <a:srgbClr val="77BB41"/>
                      </a:solidFill>
                      <a:prstDash val="solid"/>
                    </a:lnR>
                    <a:lnT w="57150">
                      <a:solidFill>
                        <a:srgbClr val="77BB41"/>
                      </a:solidFill>
                      <a:prstDash val="solid"/>
                    </a:lnT>
                    <a:lnB w="76200">
                      <a:solidFill>
                        <a:srgbClr val="77BB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77BB41"/>
                      </a:solidFill>
                      <a:prstDash val="solid"/>
                    </a:lnL>
                    <a:lnR w="57150">
                      <a:solidFill>
                        <a:srgbClr val="77BB41"/>
                      </a:solidFill>
                      <a:prstDash val="solid"/>
                    </a:lnR>
                    <a:lnB w="57150">
                      <a:solidFill>
                        <a:srgbClr val="77BB4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3340096" y="1844941"/>
            <a:ext cx="21907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E32400"/>
                </a:solidFill>
                <a:latin typeface="Calibri"/>
                <a:cs typeface="Calibri"/>
              </a:rPr>
              <a:t>P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3347044" y="1582729"/>
          <a:ext cx="105727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2950" spc="-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950" spc="-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13892" y="499423"/>
            <a:ext cx="8622665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Optimization:</a:t>
            </a:r>
            <a:r>
              <a:rPr dirty="0" sz="4700" spc="-120"/>
              <a:t> </a:t>
            </a:r>
            <a:r>
              <a:rPr dirty="0" sz="4700" spc="-10"/>
              <a:t>Non-</a:t>
            </a:r>
            <a:r>
              <a:rPr dirty="0" sz="4700"/>
              <a:t>binding</a:t>
            </a:r>
            <a:r>
              <a:rPr dirty="0" sz="4700" spc="-105"/>
              <a:t> </a:t>
            </a:r>
            <a:r>
              <a:rPr dirty="0" sz="4700" spc="-10"/>
              <a:t>Prefetch</a:t>
            </a:r>
            <a:endParaRPr sz="4700"/>
          </a:p>
        </p:txBody>
      </p:sp>
      <p:sp>
        <p:nvSpPr>
          <p:cNvPr id="9" name="object 9" descr=""/>
          <p:cNvSpPr txBox="1"/>
          <p:nvPr/>
        </p:nvSpPr>
        <p:spPr>
          <a:xfrm>
            <a:off x="2006009" y="5040868"/>
            <a:ext cx="8145145" cy="1461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dirty="0" sz="4700" spc="-10">
                <a:latin typeface="Calibri"/>
                <a:cs typeface="Calibri"/>
              </a:rPr>
              <a:t>Prefetch</a:t>
            </a:r>
            <a:r>
              <a:rPr dirty="0" sz="4700" spc="-185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instruction</a:t>
            </a:r>
            <a:r>
              <a:rPr dirty="0" sz="4700" spc="-175">
                <a:latin typeface="Calibri"/>
                <a:cs typeface="Calibri"/>
              </a:rPr>
              <a:t> </a:t>
            </a:r>
            <a:r>
              <a:rPr dirty="0" sz="4700" spc="-10">
                <a:latin typeface="Calibri"/>
                <a:cs typeface="Calibri"/>
              </a:rPr>
              <a:t>preemptively </a:t>
            </a:r>
            <a:r>
              <a:rPr dirty="0" sz="4700">
                <a:latin typeface="Calibri"/>
                <a:cs typeface="Calibri"/>
              </a:rPr>
              <a:t>changes</a:t>
            </a:r>
            <a:r>
              <a:rPr dirty="0" sz="4700" spc="-120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coherence</a:t>
            </a:r>
            <a:r>
              <a:rPr dirty="0" sz="4700" spc="-105">
                <a:latin typeface="Calibri"/>
                <a:cs typeface="Calibri"/>
              </a:rPr>
              <a:t> </a:t>
            </a:r>
            <a:r>
              <a:rPr dirty="0" sz="4700" spc="-10">
                <a:latin typeface="Calibri"/>
                <a:cs typeface="Calibri"/>
              </a:rPr>
              <a:t>state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048939" y="3346034"/>
            <a:ext cx="838200" cy="10699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73025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Sharers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of </a:t>
            </a:r>
            <a:r>
              <a:rPr dirty="0" sz="1400" spc="-50" b="1">
                <a:latin typeface="Calibri"/>
                <a:cs typeface="Calibri"/>
              </a:rPr>
              <a:t>X</a:t>
            </a:r>
            <a:endParaRPr sz="1400">
              <a:latin typeface="Calibri"/>
              <a:cs typeface="Calibri"/>
            </a:endParaRPr>
          </a:p>
          <a:p>
            <a:pPr marL="101600">
              <a:lnSpc>
                <a:spcPts val="2245"/>
              </a:lnSpc>
            </a:pPr>
            <a:r>
              <a:rPr dirty="0" sz="2300">
                <a:solidFill>
                  <a:srgbClr val="0055D6"/>
                </a:solidFill>
                <a:latin typeface="Calibri"/>
                <a:cs typeface="Calibri"/>
              </a:rPr>
              <a:t>CPU</a:t>
            </a:r>
            <a:r>
              <a:rPr dirty="0" sz="2300" spc="-1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300" spc="-50">
                <a:solidFill>
                  <a:srgbClr val="0055D6"/>
                </a:solidFill>
                <a:latin typeface="Calibri"/>
                <a:cs typeface="Calibri"/>
              </a:rPr>
              <a:t>2</a:t>
            </a:r>
            <a:endParaRPr sz="2300">
              <a:latin typeface="Calibri"/>
              <a:cs typeface="Calibri"/>
            </a:endParaRPr>
          </a:p>
          <a:p>
            <a:pPr marL="89535">
              <a:lnSpc>
                <a:spcPts val="2610"/>
              </a:lnSpc>
            </a:pPr>
            <a:r>
              <a:rPr dirty="0" sz="2400">
                <a:solidFill>
                  <a:srgbClr val="77BB41"/>
                </a:solidFill>
                <a:latin typeface="Calibri"/>
                <a:cs typeface="Calibri"/>
              </a:rPr>
              <a:t>CPU</a:t>
            </a:r>
            <a:r>
              <a:rPr dirty="0" sz="2400" spc="-6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400" spc="-50">
                <a:solidFill>
                  <a:srgbClr val="77BB41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87629" y="1237140"/>
            <a:ext cx="53809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  <a:tab pos="445960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340328" y="2593279"/>
            <a:ext cx="168910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50" spc="1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55771" y="1883794"/>
            <a:ext cx="22923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R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2950" spc="-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950" spc="-50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7794029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64"/>
                <a:gridCol w="608965"/>
                <a:gridCol w="158750"/>
              </a:tblGrid>
              <a:tr h="92964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>
                          <a:solidFill>
                            <a:srgbClr val="77BB41"/>
                          </a:solidFill>
                          <a:latin typeface="Calibri"/>
                          <a:cs typeface="Calibri"/>
                        </a:rPr>
                        <a:t>Rd</a:t>
                      </a:r>
                      <a:r>
                        <a:rPr dirty="0" sz="2950" spc="-10">
                          <a:solidFill>
                            <a:srgbClr val="77BB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950" spc="-50">
                          <a:solidFill>
                            <a:srgbClr val="77BB41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77BB41"/>
                      </a:solidFill>
                      <a:prstDash val="solid"/>
                    </a:lnL>
                    <a:lnR w="57150">
                      <a:solidFill>
                        <a:srgbClr val="77BB41"/>
                      </a:solidFill>
                      <a:prstDash val="solid"/>
                    </a:lnR>
                    <a:lnT w="57150">
                      <a:solidFill>
                        <a:srgbClr val="77BB41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77BB41"/>
                      </a:solidFill>
                      <a:prstDash val="solid"/>
                    </a:lnL>
                    <a:lnR w="57150">
                      <a:solidFill>
                        <a:srgbClr val="77BB41"/>
                      </a:solidFill>
                      <a:prstDash val="solid"/>
                    </a:lnR>
                    <a:lnB w="57150">
                      <a:solidFill>
                        <a:srgbClr val="77BB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50"/>
                        </a:lnSpc>
                      </a:pPr>
                      <a:r>
                        <a:rPr dirty="0" sz="3000">
                          <a:solidFill>
                            <a:srgbClr val="77BB4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77BB41"/>
                      </a:solidFill>
                      <a:prstDash val="solid"/>
                    </a:lnL>
                    <a:lnR w="57150">
                      <a:solidFill>
                        <a:srgbClr val="77BB41"/>
                      </a:solidFill>
                      <a:prstDash val="solid"/>
                    </a:lnR>
                    <a:lnT w="57150">
                      <a:solidFill>
                        <a:srgbClr val="77BB41"/>
                      </a:solidFill>
                      <a:prstDash val="solid"/>
                    </a:lnT>
                    <a:lnB w="76200">
                      <a:solidFill>
                        <a:srgbClr val="77BB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77BB41"/>
                      </a:solidFill>
                      <a:prstDash val="solid"/>
                    </a:lnL>
                    <a:lnR w="57150">
                      <a:solidFill>
                        <a:srgbClr val="77BB41"/>
                      </a:solidFill>
                      <a:prstDash val="solid"/>
                    </a:lnR>
                    <a:lnB w="57150">
                      <a:solidFill>
                        <a:srgbClr val="77BB4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13892" y="499423"/>
            <a:ext cx="8622665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Optimization:</a:t>
            </a:r>
            <a:r>
              <a:rPr dirty="0" sz="4700" spc="-120"/>
              <a:t> </a:t>
            </a:r>
            <a:r>
              <a:rPr dirty="0" sz="4700" spc="-10"/>
              <a:t>Non-</a:t>
            </a:r>
            <a:r>
              <a:rPr dirty="0" sz="4700"/>
              <a:t>binding</a:t>
            </a:r>
            <a:r>
              <a:rPr dirty="0" sz="4700" spc="-105"/>
              <a:t> </a:t>
            </a:r>
            <a:r>
              <a:rPr dirty="0" sz="4700" spc="-10"/>
              <a:t>Prefetch</a:t>
            </a:r>
            <a:endParaRPr sz="4700"/>
          </a:p>
        </p:txBody>
      </p:sp>
      <p:sp>
        <p:nvSpPr>
          <p:cNvPr id="8" name="object 8" descr=""/>
          <p:cNvSpPr txBox="1"/>
          <p:nvPr/>
        </p:nvSpPr>
        <p:spPr>
          <a:xfrm>
            <a:off x="3340096" y="1566823"/>
            <a:ext cx="220345" cy="1025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200"/>
              </a:lnSpc>
              <a:spcBef>
                <a:spcPts val="100"/>
              </a:spcBef>
            </a:pP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P X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3347044" y="1582729"/>
          <a:ext cx="1139825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620"/>
                <a:gridCol w="608965"/>
                <a:gridCol w="142240"/>
              </a:tblGrid>
              <a:tr h="92964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baseline="-22598" sz="4425" spc="-2039">
                          <a:solidFill>
                            <a:srgbClr val="E32400"/>
                          </a:solidFill>
                          <a:latin typeface="Arial"/>
                          <a:cs typeface="Arial"/>
                        </a:rPr>
                        <a:t>…</a:t>
                      </a: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2950" spc="-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950" spc="-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2950">
                        <a:latin typeface="Calibri"/>
                        <a:cs typeface="Calibri"/>
                      </a:endParaRPr>
                    </a:p>
                    <a:p>
                      <a:pPr marL="174625">
                        <a:lnSpc>
                          <a:spcPts val="3180"/>
                        </a:lnSpc>
                        <a:spcBef>
                          <a:spcPts val="395"/>
                        </a:spcBef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=1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21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=1</a:t>
                      </a:r>
                      <a:endParaRPr sz="2150">
                        <a:latin typeface="Calibri"/>
                        <a:cs typeface="Calibri"/>
                      </a:endParaRPr>
                    </a:p>
                  </a:txBody>
                  <a:tcPr marL="0" marR="0" marB="0" marT="62865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5332626" y="5399846"/>
            <a:ext cx="2051685" cy="7435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 spc="-10">
                <a:latin typeface="Calibri"/>
                <a:cs typeface="Calibri"/>
              </a:rPr>
              <a:t>Benefit?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9033867" y="3967292"/>
            <a:ext cx="1129030" cy="6985"/>
          </a:xfrm>
          <a:custGeom>
            <a:avLst/>
            <a:gdLst/>
            <a:ahLst/>
            <a:cxnLst/>
            <a:rect l="l" t="t" r="r" b="b"/>
            <a:pathLst>
              <a:path w="1129029" h="6985">
                <a:moveTo>
                  <a:pt x="0" y="6419"/>
                </a:moveTo>
                <a:lnTo>
                  <a:pt x="1129012" y="0"/>
                </a:lnTo>
              </a:path>
            </a:pathLst>
          </a:custGeom>
          <a:ln w="25399">
            <a:solidFill>
              <a:srgbClr val="D13B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9033867" y="4231738"/>
            <a:ext cx="1129030" cy="6985"/>
          </a:xfrm>
          <a:custGeom>
            <a:avLst/>
            <a:gdLst/>
            <a:ahLst/>
            <a:cxnLst/>
            <a:rect l="l" t="t" r="r" b="b"/>
            <a:pathLst>
              <a:path w="1129029" h="6985">
                <a:moveTo>
                  <a:pt x="0" y="6419"/>
                </a:moveTo>
                <a:lnTo>
                  <a:pt x="1129012" y="0"/>
                </a:lnTo>
              </a:path>
            </a:pathLst>
          </a:custGeom>
          <a:ln w="25399">
            <a:solidFill>
              <a:srgbClr val="D13B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9048939" y="3409122"/>
            <a:ext cx="863600" cy="131635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400" b="1">
                <a:solidFill>
                  <a:srgbClr val="D13B09"/>
                </a:solidFill>
                <a:latin typeface="Calibri"/>
                <a:cs typeface="Calibri"/>
              </a:rPr>
              <a:t>Owner</a:t>
            </a:r>
            <a:r>
              <a:rPr dirty="0" sz="1400" spc="-15" b="1">
                <a:solidFill>
                  <a:srgbClr val="D13B09"/>
                </a:solidFill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50" b="1">
                <a:latin typeface="Calibri"/>
                <a:cs typeface="Calibri"/>
              </a:rPr>
              <a:t>X</a:t>
            </a:r>
            <a:endParaRPr sz="1400">
              <a:latin typeface="Calibri"/>
              <a:cs typeface="Calibri"/>
            </a:endParaRPr>
          </a:p>
          <a:p>
            <a:pPr marL="101600">
              <a:lnSpc>
                <a:spcPts val="2490"/>
              </a:lnSpc>
              <a:spcBef>
                <a:spcPts val="595"/>
              </a:spcBef>
            </a:pPr>
            <a:r>
              <a:rPr dirty="0" sz="2300">
                <a:solidFill>
                  <a:srgbClr val="0055D6"/>
                </a:solidFill>
                <a:latin typeface="Calibri"/>
                <a:cs typeface="Calibri"/>
              </a:rPr>
              <a:t>CPU</a:t>
            </a:r>
            <a:r>
              <a:rPr dirty="0" sz="2300" spc="-1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300" spc="-50">
                <a:solidFill>
                  <a:srgbClr val="0055D6"/>
                </a:solidFill>
                <a:latin typeface="Calibri"/>
                <a:cs typeface="Calibri"/>
              </a:rPr>
              <a:t>2</a:t>
            </a:r>
            <a:endParaRPr sz="2300">
              <a:latin typeface="Calibri"/>
              <a:cs typeface="Calibri"/>
            </a:endParaRPr>
          </a:p>
          <a:p>
            <a:pPr marL="89535">
              <a:lnSpc>
                <a:spcPts val="2355"/>
              </a:lnSpc>
            </a:pPr>
            <a:r>
              <a:rPr dirty="0" sz="2400">
                <a:solidFill>
                  <a:srgbClr val="77BB41"/>
                </a:solidFill>
                <a:latin typeface="Calibri"/>
                <a:cs typeface="Calibri"/>
              </a:rPr>
              <a:t>CPU</a:t>
            </a:r>
            <a:r>
              <a:rPr dirty="0" sz="2400" spc="-6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400" spc="-50">
                <a:solidFill>
                  <a:srgbClr val="77BB41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93345">
              <a:lnSpc>
                <a:spcPts val="2685"/>
              </a:lnSpc>
            </a:pPr>
            <a:r>
              <a:rPr dirty="0" sz="2450">
                <a:solidFill>
                  <a:srgbClr val="E32400"/>
                </a:solidFill>
                <a:latin typeface="Calibri"/>
                <a:cs typeface="Calibri"/>
              </a:rPr>
              <a:t>CPU</a:t>
            </a:r>
            <a:r>
              <a:rPr dirty="0" sz="2450" spc="-1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450" spc="-50">
                <a:solidFill>
                  <a:srgbClr val="E32400"/>
                </a:solidFill>
                <a:latin typeface="Calibri"/>
                <a:cs typeface="Calibri"/>
              </a:rPr>
              <a:t>1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87629" y="1237140"/>
            <a:ext cx="315785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835" algn="l"/>
              </a:tabLst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1</a:t>
            </a:r>
            <a:r>
              <a:rPr dirty="0" sz="2950">
                <a:latin typeface="Calibri"/>
                <a:cs typeface="Calibri"/>
              </a:rPr>
              <a:t>	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2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734615" y="1237140"/>
            <a:ext cx="93408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3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794029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64"/>
                <a:gridCol w="608965"/>
                <a:gridCol w="158750"/>
              </a:tblGrid>
              <a:tr h="92964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2950">
                          <a:solidFill>
                            <a:srgbClr val="77BB41"/>
                          </a:solidFill>
                          <a:latin typeface="Calibri"/>
                          <a:cs typeface="Calibri"/>
                        </a:rPr>
                        <a:t>Rd</a:t>
                      </a:r>
                      <a:r>
                        <a:rPr dirty="0" sz="2950" spc="-10">
                          <a:solidFill>
                            <a:srgbClr val="77BB4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950" spc="-50">
                          <a:solidFill>
                            <a:srgbClr val="77BB41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41300">
                    <a:lnL w="57150">
                      <a:solidFill>
                        <a:srgbClr val="77BB41"/>
                      </a:solidFill>
                      <a:prstDash val="solid"/>
                    </a:lnL>
                    <a:lnR w="57150">
                      <a:solidFill>
                        <a:srgbClr val="77BB41"/>
                      </a:solidFill>
                      <a:prstDash val="solid"/>
                    </a:lnR>
                    <a:lnT w="57150">
                      <a:solidFill>
                        <a:srgbClr val="77BB41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77BB41"/>
                      </a:solidFill>
                      <a:prstDash val="solid"/>
                    </a:lnL>
                    <a:lnR w="57150">
                      <a:solidFill>
                        <a:srgbClr val="77BB41"/>
                      </a:solidFill>
                      <a:prstDash val="solid"/>
                    </a:lnR>
                    <a:lnB w="57150">
                      <a:solidFill>
                        <a:srgbClr val="77BB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50"/>
                        </a:lnSpc>
                      </a:pPr>
                      <a:r>
                        <a:rPr dirty="0" sz="3000">
                          <a:solidFill>
                            <a:srgbClr val="77BB4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3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77BB41"/>
                      </a:solidFill>
                      <a:prstDash val="solid"/>
                    </a:lnL>
                    <a:lnR w="57150">
                      <a:solidFill>
                        <a:srgbClr val="77BB41"/>
                      </a:solidFill>
                      <a:prstDash val="solid"/>
                    </a:lnR>
                    <a:lnT w="57150">
                      <a:solidFill>
                        <a:srgbClr val="77BB41"/>
                      </a:solidFill>
                      <a:prstDash val="solid"/>
                    </a:lnT>
                    <a:lnB w="76200">
                      <a:solidFill>
                        <a:srgbClr val="77BB4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77BB41"/>
                      </a:solidFill>
                      <a:prstDash val="solid"/>
                    </a:lnL>
                    <a:lnR w="57150">
                      <a:solidFill>
                        <a:srgbClr val="77BB41"/>
                      </a:solidFill>
                      <a:prstDash val="solid"/>
                    </a:lnR>
                    <a:lnB w="57150">
                      <a:solidFill>
                        <a:srgbClr val="77BB4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5555771" y="1883794"/>
            <a:ext cx="22923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0055D6"/>
                </a:solidFill>
                <a:latin typeface="Calibri"/>
                <a:cs typeface="Calibri"/>
              </a:rPr>
              <a:t>R</a:t>
            </a:r>
            <a:endParaRPr sz="2950">
              <a:latin typeface="Calibri"/>
              <a:cs typeface="Calibri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5570537" y="1582729"/>
          <a:ext cx="1020444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60"/>
                <a:gridCol w="608330"/>
                <a:gridCol w="172084"/>
              </a:tblGrid>
              <a:tr h="929640">
                <a:tc gridSpan="3"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2210"/>
                        </a:spcBef>
                      </a:pPr>
                      <a:r>
                        <a:rPr dirty="0" sz="2950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2950" spc="-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950" spc="-50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28067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0055E1"/>
                          </a:solidFill>
                          <a:latin typeface="Calibri"/>
                          <a:cs typeface="Calibri"/>
                        </a:rPr>
                        <a:t>$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E1"/>
                      </a:solidFill>
                      <a:prstDash val="solid"/>
                    </a:lnR>
                    <a:lnT w="57150">
                      <a:solidFill>
                        <a:srgbClr val="0055E1"/>
                      </a:solidFill>
                      <a:prstDash val="solid"/>
                    </a:lnT>
                    <a:lnB w="76200">
                      <a:solidFill>
                        <a:srgbClr val="0055E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E1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3340096" y="1580933"/>
            <a:ext cx="11176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5">
                <a:solidFill>
                  <a:srgbClr val="E32400"/>
                </a:solidFill>
                <a:latin typeface="Calibri"/>
                <a:cs typeface="Calibri"/>
              </a:rPr>
              <a:t>i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13892" y="499423"/>
            <a:ext cx="6294755" cy="7435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700"/>
              <a:t>Optimization:</a:t>
            </a:r>
            <a:r>
              <a:rPr dirty="0" sz="4700" spc="-200"/>
              <a:t> </a:t>
            </a:r>
            <a:r>
              <a:rPr dirty="0" sz="4700" spc="-10"/>
              <a:t>Speculation</a:t>
            </a:r>
            <a:endParaRPr sz="4700"/>
          </a:p>
        </p:txBody>
      </p:sp>
      <p:sp>
        <p:nvSpPr>
          <p:cNvPr id="9" name="object 9" descr=""/>
          <p:cNvSpPr txBox="1"/>
          <p:nvPr/>
        </p:nvSpPr>
        <p:spPr>
          <a:xfrm>
            <a:off x="1900350" y="5032133"/>
            <a:ext cx="8500110" cy="1461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dirty="0" sz="4700">
                <a:latin typeface="Calibri"/>
                <a:cs typeface="Calibri"/>
              </a:rPr>
              <a:t>Speculative</a:t>
            </a:r>
            <a:r>
              <a:rPr dirty="0" sz="4700" spc="-114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operations</a:t>
            </a:r>
            <a:r>
              <a:rPr dirty="0" sz="4700" spc="-114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that</a:t>
            </a:r>
            <a:r>
              <a:rPr dirty="0" sz="4700" spc="-110">
                <a:latin typeface="Calibri"/>
                <a:cs typeface="Calibri"/>
              </a:rPr>
              <a:t> </a:t>
            </a:r>
            <a:r>
              <a:rPr dirty="0" sz="4700" spc="-10">
                <a:latin typeface="Calibri"/>
                <a:cs typeface="Calibri"/>
              </a:rPr>
              <a:t>squash </a:t>
            </a:r>
            <a:r>
              <a:rPr dirty="0" sz="4700">
                <a:latin typeface="Calibri"/>
                <a:cs typeface="Calibri"/>
              </a:rPr>
              <a:t>behave</a:t>
            </a:r>
            <a:r>
              <a:rPr dirty="0" sz="4700" spc="-110">
                <a:latin typeface="Calibri"/>
                <a:cs typeface="Calibri"/>
              </a:rPr>
              <a:t> </a:t>
            </a:r>
            <a:r>
              <a:rPr dirty="0" sz="4700">
                <a:latin typeface="Calibri"/>
                <a:cs typeface="Calibri"/>
              </a:rPr>
              <a:t>like</a:t>
            </a:r>
            <a:r>
              <a:rPr dirty="0" sz="4700" spc="-100">
                <a:latin typeface="Calibri"/>
                <a:cs typeface="Calibri"/>
              </a:rPr>
              <a:t> </a:t>
            </a:r>
            <a:r>
              <a:rPr dirty="0" sz="4700" spc="-10">
                <a:latin typeface="Calibri"/>
                <a:cs typeface="Calibri"/>
              </a:rPr>
              <a:t>non-</a:t>
            </a:r>
            <a:r>
              <a:rPr dirty="0" sz="4700">
                <a:latin typeface="Calibri"/>
                <a:cs typeface="Calibri"/>
              </a:rPr>
              <a:t>binding</a:t>
            </a:r>
            <a:r>
              <a:rPr dirty="0" sz="4700" spc="-95">
                <a:latin typeface="Calibri"/>
                <a:cs typeface="Calibri"/>
              </a:rPr>
              <a:t> </a:t>
            </a:r>
            <a:r>
              <a:rPr dirty="0" sz="4700" spc="-35">
                <a:latin typeface="Calibri"/>
                <a:cs typeface="Calibri"/>
              </a:rPr>
              <a:t>pre-</a:t>
            </a:r>
            <a:r>
              <a:rPr dirty="0" sz="4700" spc="-10">
                <a:latin typeface="Calibri"/>
                <a:cs typeface="Calibri"/>
              </a:rPr>
              <a:t>fetch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40232" y="1725301"/>
            <a:ext cx="588010" cy="2724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00">
                <a:latin typeface="Calibri"/>
                <a:cs typeface="Calibri"/>
              </a:rPr>
              <a:t>: </a:t>
            </a:r>
            <a:r>
              <a:rPr dirty="0" sz="1600" spc="-10">
                <a:latin typeface="Calibri"/>
                <a:cs typeface="Calibri"/>
              </a:rPr>
              <a:t>taken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262847" y="2033030"/>
            <a:ext cx="963294" cy="2724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00" spc="-10">
                <a:latin typeface="Calibri"/>
                <a:cs typeface="Calibri"/>
              </a:rPr>
              <a:t>speculative</a:t>
            </a:r>
            <a:endParaRPr sz="1600">
              <a:latin typeface="Calibri"/>
              <a:cs typeface="Calibri"/>
            </a:endParaRPr>
          </a:p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3347044" y="1582729"/>
          <a:ext cx="1249680" cy="1410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"/>
                <a:gridCol w="608965"/>
                <a:gridCol w="334645"/>
              </a:tblGrid>
              <a:tr h="929640">
                <a:tc gridSpan="3">
                  <a:txBody>
                    <a:bodyPr/>
                    <a:lstStyle/>
                    <a:p>
                      <a:pPr marL="66040">
                        <a:lnSpc>
                          <a:spcPts val="2980"/>
                        </a:lnSpc>
                        <a:tabLst>
                          <a:tab pos="862330" algn="l"/>
                        </a:tabLst>
                      </a:pPr>
                      <a:r>
                        <a:rPr dirty="0" sz="2950" spc="-2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f(C)</a:t>
                      </a: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6944" sz="2400" spc="-37">
                          <a:latin typeface="Calibri"/>
                          <a:cs typeface="Calibri"/>
                        </a:rPr>
                        <a:t>BP</a:t>
                      </a:r>
                      <a:endParaRPr baseline="6944" sz="2400">
                        <a:latin typeface="Calibri"/>
                        <a:cs typeface="Calibri"/>
                      </a:endParaRPr>
                    </a:p>
                    <a:p>
                      <a:pPr marL="123189" marR="186055">
                        <a:lnSpc>
                          <a:spcPts val="3160"/>
                        </a:lnSpc>
                      </a:pPr>
                      <a:r>
                        <a:rPr dirty="0" sz="295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X=1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330">
                <a:tc>
                  <a:txBody>
                    <a:bodyPr/>
                    <a:lstStyle/>
                    <a:p>
                      <a:pPr>
                        <a:lnSpc>
                          <a:spcPts val="3515"/>
                        </a:lnSpc>
                      </a:pPr>
                      <a:r>
                        <a:rPr dirty="0" sz="295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29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287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750">
                          <a:latin typeface="Calibri"/>
                          <a:cs typeface="Calibri"/>
                        </a:rPr>
                        <a:t>s</a:t>
                      </a:r>
                      <a:endParaRPr sz="1750">
                        <a:latin typeface="Calibri"/>
                        <a:cs typeface="Calibri"/>
                      </a:endParaRPr>
                    </a:p>
                  </a:txBody>
                  <a:tcPr marL="0" marR="0" marB="0" marT="17780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7620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6055"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 descr=""/>
          <p:cNvSpPr/>
          <p:nvPr/>
        </p:nvSpPr>
        <p:spPr>
          <a:xfrm>
            <a:off x="9033867" y="3967291"/>
            <a:ext cx="1129030" cy="6985"/>
          </a:xfrm>
          <a:custGeom>
            <a:avLst/>
            <a:gdLst/>
            <a:ahLst/>
            <a:cxnLst/>
            <a:rect l="l" t="t" r="r" b="b"/>
            <a:pathLst>
              <a:path w="1129029" h="6985">
                <a:moveTo>
                  <a:pt x="0" y="6419"/>
                </a:moveTo>
                <a:lnTo>
                  <a:pt x="1129012" y="0"/>
                </a:lnTo>
              </a:path>
            </a:pathLst>
          </a:custGeom>
          <a:ln w="25399">
            <a:solidFill>
              <a:srgbClr val="D13B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9033867" y="4231738"/>
            <a:ext cx="1129030" cy="6985"/>
          </a:xfrm>
          <a:custGeom>
            <a:avLst/>
            <a:gdLst/>
            <a:ahLst/>
            <a:cxnLst/>
            <a:rect l="l" t="t" r="r" b="b"/>
            <a:pathLst>
              <a:path w="1129029" h="6985">
                <a:moveTo>
                  <a:pt x="0" y="6419"/>
                </a:moveTo>
                <a:lnTo>
                  <a:pt x="1129012" y="0"/>
                </a:lnTo>
              </a:path>
            </a:pathLst>
          </a:custGeom>
          <a:ln w="25399">
            <a:solidFill>
              <a:srgbClr val="D13B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9048939" y="3409122"/>
            <a:ext cx="863600" cy="131635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400" b="1">
                <a:solidFill>
                  <a:srgbClr val="D13B09"/>
                </a:solidFill>
                <a:latin typeface="Calibri"/>
                <a:cs typeface="Calibri"/>
              </a:rPr>
              <a:t>Owner</a:t>
            </a:r>
            <a:r>
              <a:rPr dirty="0" sz="1400" spc="-15" b="1">
                <a:solidFill>
                  <a:srgbClr val="D13B09"/>
                </a:solidFill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50" b="1">
                <a:latin typeface="Calibri"/>
                <a:cs typeface="Calibri"/>
              </a:rPr>
              <a:t>X</a:t>
            </a:r>
            <a:endParaRPr sz="1400">
              <a:latin typeface="Calibri"/>
              <a:cs typeface="Calibri"/>
            </a:endParaRPr>
          </a:p>
          <a:p>
            <a:pPr marL="101600">
              <a:lnSpc>
                <a:spcPts val="2490"/>
              </a:lnSpc>
              <a:spcBef>
                <a:spcPts val="595"/>
              </a:spcBef>
            </a:pPr>
            <a:r>
              <a:rPr dirty="0" sz="2300">
                <a:solidFill>
                  <a:srgbClr val="0055D6"/>
                </a:solidFill>
                <a:latin typeface="Calibri"/>
                <a:cs typeface="Calibri"/>
              </a:rPr>
              <a:t>CPU</a:t>
            </a:r>
            <a:r>
              <a:rPr dirty="0" sz="2300" spc="-1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300" spc="-50">
                <a:solidFill>
                  <a:srgbClr val="0055D6"/>
                </a:solidFill>
                <a:latin typeface="Calibri"/>
                <a:cs typeface="Calibri"/>
              </a:rPr>
              <a:t>2</a:t>
            </a:r>
            <a:endParaRPr sz="2300">
              <a:latin typeface="Calibri"/>
              <a:cs typeface="Calibri"/>
            </a:endParaRPr>
          </a:p>
          <a:p>
            <a:pPr marL="89535">
              <a:lnSpc>
                <a:spcPts val="2355"/>
              </a:lnSpc>
            </a:pPr>
            <a:r>
              <a:rPr dirty="0" sz="2400">
                <a:solidFill>
                  <a:srgbClr val="77BB41"/>
                </a:solidFill>
                <a:latin typeface="Calibri"/>
                <a:cs typeface="Calibri"/>
              </a:rPr>
              <a:t>CPU</a:t>
            </a:r>
            <a:r>
              <a:rPr dirty="0" sz="2400" spc="-60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400" spc="-50">
                <a:solidFill>
                  <a:srgbClr val="77BB41"/>
                </a:solidFill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93345">
              <a:lnSpc>
                <a:spcPts val="2685"/>
              </a:lnSpc>
            </a:pPr>
            <a:r>
              <a:rPr dirty="0" sz="2450">
                <a:solidFill>
                  <a:srgbClr val="E32400"/>
                </a:solidFill>
                <a:latin typeface="Calibri"/>
                <a:cs typeface="Calibri"/>
              </a:rPr>
              <a:t>CPU</a:t>
            </a:r>
            <a:r>
              <a:rPr dirty="0" sz="2450" spc="-1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450" spc="-50">
                <a:solidFill>
                  <a:srgbClr val="E32400"/>
                </a:solidFill>
                <a:latin typeface="Calibri"/>
                <a:cs typeface="Calibri"/>
              </a:rPr>
              <a:t>1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458" y="0"/>
            <a:ext cx="4694478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566937" y="1833354"/>
            <a:ext cx="4028440" cy="3435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0"/>
              </a:spcBef>
            </a:pPr>
            <a:r>
              <a:rPr dirty="0" sz="1800">
                <a:latin typeface="Calibri"/>
                <a:cs typeface="Calibri"/>
              </a:rPr>
              <a:t>“computers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execute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operations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a </a:t>
            </a:r>
            <a:r>
              <a:rPr dirty="0" sz="1800" b="1">
                <a:latin typeface="Calibri"/>
                <a:cs typeface="Calibri"/>
              </a:rPr>
              <a:t>different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order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specified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>
                <a:latin typeface="Calibri"/>
                <a:cs typeface="Calibri"/>
              </a:rPr>
              <a:t>program.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correct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execution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achieved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if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results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produced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same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as </a:t>
            </a:r>
            <a:r>
              <a:rPr dirty="0" sz="1800">
                <a:latin typeface="Calibri"/>
                <a:cs typeface="Calibri"/>
              </a:rPr>
              <a:t>would be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produced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executing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>
                <a:latin typeface="Calibri"/>
                <a:cs typeface="Calibri"/>
              </a:rPr>
              <a:t>program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steps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order.</a:t>
            </a:r>
            <a:r>
              <a:rPr dirty="0" sz="1800" spc="3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a </a:t>
            </a:r>
            <a:r>
              <a:rPr dirty="0" sz="1800">
                <a:latin typeface="Calibri"/>
                <a:cs typeface="Calibri"/>
              </a:rPr>
              <a:t>multiprocessor </a:t>
            </a:r>
            <a:r>
              <a:rPr dirty="0" sz="1800" spc="-10">
                <a:latin typeface="Calibri"/>
                <a:cs typeface="Calibri"/>
              </a:rPr>
              <a:t>computer,</a:t>
            </a:r>
            <a:r>
              <a:rPr dirty="0" sz="1800">
                <a:latin typeface="Calibri"/>
                <a:cs typeface="Calibri"/>
              </a:rPr>
              <a:t> such a </a:t>
            </a:r>
            <a:r>
              <a:rPr dirty="0" sz="1800" spc="-10">
                <a:latin typeface="Calibri"/>
                <a:cs typeface="Calibri"/>
              </a:rPr>
              <a:t>correct </a:t>
            </a:r>
            <a:r>
              <a:rPr dirty="0" sz="1800">
                <a:latin typeface="Calibri"/>
                <a:cs typeface="Calibri"/>
              </a:rPr>
              <a:t>execution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each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processor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does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not </a:t>
            </a:r>
            <a:r>
              <a:rPr dirty="0" sz="1800" b="1">
                <a:latin typeface="Calibri"/>
                <a:cs typeface="Calibri"/>
              </a:rPr>
              <a:t>guarantee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correct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execution of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the </a:t>
            </a:r>
            <a:r>
              <a:rPr dirty="0" sz="1800" b="1">
                <a:latin typeface="Calibri"/>
                <a:cs typeface="Calibri"/>
              </a:rPr>
              <a:t>entire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program</a:t>
            </a:r>
            <a:r>
              <a:rPr dirty="0" sz="1800" spc="-10">
                <a:latin typeface="Calibri"/>
                <a:cs typeface="Calibri"/>
              </a:rPr>
              <a:t>.”</a:t>
            </a:r>
            <a:endParaRPr sz="1800">
              <a:latin typeface="Calibri"/>
              <a:cs typeface="Calibri"/>
            </a:endParaRPr>
          </a:p>
          <a:p>
            <a:pPr marL="522605" marR="347345">
              <a:lnSpc>
                <a:spcPct val="103600"/>
              </a:lnSpc>
              <a:spcBef>
                <a:spcPts val="1375"/>
              </a:spcBef>
            </a:pPr>
            <a:r>
              <a:rPr dirty="0" sz="950" b="1">
                <a:latin typeface="Calibri"/>
                <a:cs typeface="Calibri"/>
              </a:rPr>
              <a:t>Excerpt</a:t>
            </a:r>
            <a:r>
              <a:rPr dirty="0" sz="950" spc="4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from</a:t>
            </a:r>
            <a:r>
              <a:rPr dirty="0" sz="950" spc="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“How</a:t>
            </a:r>
            <a:r>
              <a:rPr dirty="0" sz="950" spc="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to</a:t>
            </a:r>
            <a:r>
              <a:rPr dirty="0" sz="950" spc="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Make</a:t>
            </a:r>
            <a:r>
              <a:rPr dirty="0" sz="950" spc="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</a:t>
            </a:r>
            <a:r>
              <a:rPr dirty="0" sz="950" spc="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Multiprocessor</a:t>
            </a:r>
            <a:r>
              <a:rPr dirty="0" sz="950" spc="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Computer</a:t>
            </a:r>
            <a:r>
              <a:rPr dirty="0" sz="950" spc="50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That</a:t>
            </a:r>
            <a:r>
              <a:rPr dirty="0" sz="950" b="1">
                <a:latin typeface="Calibri"/>
                <a:cs typeface="Calibri"/>
              </a:rPr>
              <a:t> Correctly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Executes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Multiprocess</a:t>
            </a:r>
            <a:r>
              <a:rPr dirty="0" sz="950" spc="7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Program”</a:t>
            </a:r>
            <a:endParaRPr sz="950">
              <a:latin typeface="Calibri"/>
              <a:cs typeface="Calibri"/>
            </a:endParaRPr>
          </a:p>
          <a:p>
            <a:pPr marL="522605">
              <a:lnSpc>
                <a:spcPct val="100000"/>
              </a:lnSpc>
              <a:spcBef>
                <a:spcPts val="40"/>
              </a:spcBef>
            </a:pPr>
            <a:r>
              <a:rPr dirty="0" sz="950" b="1">
                <a:latin typeface="Calibri"/>
                <a:cs typeface="Calibri"/>
              </a:rPr>
              <a:t>LESLIE</a:t>
            </a:r>
            <a:r>
              <a:rPr dirty="0" sz="950" spc="2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LAMPORT,</a:t>
            </a:r>
            <a:r>
              <a:rPr dirty="0" sz="950" spc="25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1979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317039" y="1833355"/>
            <a:ext cx="4047490" cy="28117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0"/>
              </a:spcBef>
            </a:pPr>
            <a:r>
              <a:rPr dirty="0" sz="1800">
                <a:latin typeface="Calibri"/>
                <a:cs typeface="Calibri"/>
              </a:rPr>
              <a:t>“The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memory</a:t>
            </a:r>
            <a:r>
              <a:rPr dirty="0" sz="1800" spc="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consistency</a:t>
            </a:r>
            <a:r>
              <a:rPr dirty="0" sz="1800" spc="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model</a:t>
            </a:r>
            <a:r>
              <a:rPr dirty="0" sz="1800" spc="5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a </a:t>
            </a:r>
            <a:r>
              <a:rPr dirty="0" sz="1800">
                <a:latin typeface="Calibri"/>
                <a:cs typeface="Calibri"/>
              </a:rPr>
              <a:t>shared-memory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system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specifies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order </a:t>
            </a:r>
            <a:r>
              <a:rPr dirty="0" sz="1800" b="1">
                <a:latin typeface="Calibri"/>
                <a:cs typeface="Calibri"/>
              </a:rPr>
              <a:t>in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which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memory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operations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will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appear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execute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programmer.</a:t>
            </a:r>
            <a:r>
              <a:rPr dirty="0" sz="1800" spc="345" b="1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>
                <a:latin typeface="Calibri"/>
                <a:cs typeface="Calibri"/>
              </a:rPr>
              <a:t>memory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consistency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model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affects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>
                <a:latin typeface="Calibri"/>
                <a:cs typeface="Calibri"/>
              </a:rPr>
              <a:t>process of writing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parallel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programs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forms 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integral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part 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entire</a:t>
            </a:r>
            <a:r>
              <a:rPr dirty="0" sz="1800" spc="5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system,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including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architecture,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compiler,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 the </a:t>
            </a:r>
            <a:r>
              <a:rPr dirty="0" sz="1800" spc="-10">
                <a:latin typeface="Calibri"/>
                <a:cs typeface="Calibri"/>
              </a:rPr>
              <a:t>programming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800" spc="-10">
                <a:latin typeface="Calibri"/>
                <a:cs typeface="Calibri"/>
              </a:rPr>
              <a:t>language.”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7402" y="4793851"/>
            <a:ext cx="2887980" cy="4756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90"/>
              </a:spcBef>
            </a:pPr>
            <a:r>
              <a:rPr dirty="0" sz="950" b="1">
                <a:latin typeface="Calibri"/>
                <a:cs typeface="Calibri"/>
              </a:rPr>
              <a:t>Excerpt</a:t>
            </a:r>
            <a:r>
              <a:rPr dirty="0" sz="950" spc="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from</a:t>
            </a:r>
            <a:r>
              <a:rPr dirty="0" sz="950" spc="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“Recent</a:t>
            </a:r>
            <a:r>
              <a:rPr dirty="0" sz="950" spc="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Advances</a:t>
            </a:r>
            <a:r>
              <a:rPr dirty="0" sz="950" spc="5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in</a:t>
            </a:r>
            <a:r>
              <a:rPr dirty="0" sz="950" spc="5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Memory</a:t>
            </a:r>
            <a:r>
              <a:rPr dirty="0" sz="950" spc="55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Consistency </a:t>
            </a:r>
            <a:r>
              <a:rPr dirty="0" sz="950" b="1">
                <a:latin typeface="Calibri"/>
                <a:cs typeface="Calibri"/>
              </a:rPr>
              <a:t>Models</a:t>
            </a:r>
            <a:r>
              <a:rPr dirty="0" sz="950" spc="6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for</a:t>
            </a:r>
            <a:r>
              <a:rPr dirty="0" sz="950" spc="7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Hardware</a:t>
            </a:r>
            <a:r>
              <a:rPr dirty="0" sz="950" spc="7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Shared-Memory</a:t>
            </a:r>
            <a:r>
              <a:rPr dirty="0" sz="950" spc="70" b="1">
                <a:latin typeface="Calibri"/>
                <a:cs typeface="Calibri"/>
              </a:rPr>
              <a:t> </a:t>
            </a:r>
            <a:r>
              <a:rPr dirty="0" sz="950" spc="-10" b="1">
                <a:latin typeface="Calibri"/>
                <a:cs typeface="Calibri"/>
              </a:rPr>
              <a:t>Systems”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950" b="1">
                <a:latin typeface="Calibri"/>
                <a:cs typeface="Calibri"/>
              </a:rPr>
              <a:t>Sarita</a:t>
            </a:r>
            <a:r>
              <a:rPr dirty="0" sz="950" spc="30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Adve,</a:t>
            </a:r>
            <a:r>
              <a:rPr dirty="0" sz="950" spc="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et</a:t>
            </a:r>
            <a:r>
              <a:rPr dirty="0" sz="950" spc="35" b="1">
                <a:latin typeface="Calibri"/>
                <a:cs typeface="Calibri"/>
              </a:rPr>
              <a:t> </a:t>
            </a:r>
            <a:r>
              <a:rPr dirty="0" sz="950" b="1">
                <a:latin typeface="Calibri"/>
                <a:cs typeface="Calibri"/>
              </a:rPr>
              <a:t>al,</a:t>
            </a:r>
            <a:r>
              <a:rPr dirty="0" sz="950" spc="30" b="1">
                <a:latin typeface="Calibri"/>
                <a:cs typeface="Calibri"/>
              </a:rPr>
              <a:t> </a:t>
            </a:r>
            <a:r>
              <a:rPr dirty="0" sz="950" spc="-20" b="1">
                <a:latin typeface="Calibri"/>
                <a:cs typeface="Calibri"/>
              </a:rPr>
              <a:t>1999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662" y="0"/>
            <a:ext cx="51434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55" y="3245255"/>
            <a:ext cx="6410325" cy="9258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900"/>
              <a:t>Memory</a:t>
            </a:r>
            <a:r>
              <a:rPr dirty="0" sz="5900" spc="-10"/>
              <a:t> Consistency</a:t>
            </a:r>
            <a:endParaRPr sz="59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3533" y="247548"/>
            <a:ext cx="6410325" cy="1736089"/>
          </a:xfrm>
          <a:prstGeom prst="rect"/>
        </p:spPr>
        <p:txBody>
          <a:bodyPr wrap="square" lIns="0" tIns="114300" rIns="0" bIns="0" rtlCol="0" vert="horz">
            <a:spAutoFit/>
          </a:bodyPr>
          <a:lstStyle/>
          <a:p>
            <a:pPr marL="12700" marR="5080">
              <a:lnSpc>
                <a:spcPts val="6380"/>
              </a:lnSpc>
              <a:spcBef>
                <a:spcPts val="900"/>
              </a:spcBef>
            </a:pPr>
            <a:r>
              <a:rPr dirty="0" sz="5900"/>
              <a:t>Memory</a:t>
            </a:r>
            <a:r>
              <a:rPr dirty="0" sz="5900" spc="-10"/>
              <a:t> </a:t>
            </a:r>
            <a:r>
              <a:rPr dirty="0" sz="5900" spc="-20"/>
              <a:t>Consistency </a:t>
            </a:r>
            <a:r>
              <a:rPr dirty="0" sz="5900" spc="-10"/>
              <a:t>Model</a:t>
            </a:r>
            <a:endParaRPr sz="5900"/>
          </a:p>
        </p:txBody>
      </p:sp>
      <p:sp>
        <p:nvSpPr>
          <p:cNvPr id="3" name="object 3" descr=""/>
          <p:cNvSpPr txBox="1"/>
          <p:nvPr/>
        </p:nvSpPr>
        <p:spPr>
          <a:xfrm>
            <a:off x="1677918" y="2185084"/>
            <a:ext cx="8418830" cy="4317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Informal</a:t>
            </a:r>
            <a:r>
              <a:rPr dirty="0" sz="2950" spc="-11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Definition: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Calibri"/>
              <a:cs typeface="Calibri"/>
            </a:endParaRPr>
          </a:p>
          <a:p>
            <a:pPr marL="738505" marR="771525">
              <a:lnSpc>
                <a:spcPct val="100000"/>
              </a:lnSpc>
            </a:pPr>
            <a:r>
              <a:rPr dirty="0" sz="2950">
                <a:latin typeface="Calibri"/>
                <a:cs typeface="Calibri"/>
              </a:rPr>
              <a:t>“Defines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value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read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operation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may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read </a:t>
            </a:r>
            <a:r>
              <a:rPr dirty="0" sz="2950">
                <a:latin typeface="Calibri"/>
                <a:cs typeface="Calibri"/>
              </a:rPr>
              <a:t>at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each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point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during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execution”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Calibri"/>
              <a:cs typeface="Calibri"/>
            </a:endParaRPr>
          </a:p>
          <a:p>
            <a:pPr marL="196215" marR="5080">
              <a:lnSpc>
                <a:spcPct val="100000"/>
              </a:lnSpc>
            </a:pPr>
            <a:r>
              <a:rPr dirty="0" sz="2950">
                <a:latin typeface="Calibri"/>
                <a:cs typeface="Calibri"/>
              </a:rPr>
              <a:t>“Defines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set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of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legal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observable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orders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of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memory </a:t>
            </a:r>
            <a:r>
              <a:rPr dirty="0" sz="2950">
                <a:latin typeface="Calibri"/>
                <a:cs typeface="Calibri"/>
              </a:rPr>
              <a:t>operations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during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an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execution”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Calibri"/>
              <a:cs typeface="Calibri"/>
            </a:endParaRPr>
          </a:p>
          <a:p>
            <a:pPr marL="497205" marR="297180">
              <a:lnSpc>
                <a:spcPct val="100000"/>
              </a:lnSpc>
            </a:pPr>
            <a:r>
              <a:rPr dirty="0" sz="2950">
                <a:latin typeface="Calibri"/>
                <a:cs typeface="Calibri"/>
              </a:rPr>
              <a:t>“Defines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which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reorderings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of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memory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operations </a:t>
            </a:r>
            <a:r>
              <a:rPr dirty="0" sz="2950">
                <a:latin typeface="Calibri"/>
                <a:cs typeface="Calibri"/>
              </a:rPr>
              <a:t>are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permitted”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8412" rIns="0" bIns="0" rtlCol="0" vert="horz">
            <a:spAutoFit/>
          </a:bodyPr>
          <a:lstStyle/>
          <a:p>
            <a:pPr marL="833755">
              <a:lnSpc>
                <a:spcPct val="100000"/>
              </a:lnSpc>
              <a:spcBef>
                <a:spcPts val="105"/>
              </a:spcBef>
            </a:pPr>
            <a:r>
              <a:rPr dirty="0" sz="5900"/>
              <a:t>Coherence</a:t>
            </a:r>
            <a:r>
              <a:rPr dirty="0" sz="5900" spc="-80"/>
              <a:t> </a:t>
            </a:r>
            <a:r>
              <a:rPr dirty="0" sz="5900"/>
              <a:t>is</a:t>
            </a:r>
            <a:r>
              <a:rPr dirty="0" sz="5900" spc="-60"/>
              <a:t> </a:t>
            </a:r>
            <a:r>
              <a:rPr dirty="0" sz="5900" spc="-10"/>
              <a:t>Ordering</a:t>
            </a:r>
            <a:endParaRPr sz="5900"/>
          </a:p>
        </p:txBody>
      </p:sp>
      <p:sp>
        <p:nvSpPr>
          <p:cNvPr id="3" name="object 3" descr=""/>
          <p:cNvSpPr txBox="1"/>
          <p:nvPr/>
        </p:nvSpPr>
        <p:spPr>
          <a:xfrm>
            <a:off x="1952319" y="2359213"/>
            <a:ext cx="7581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950" spc="-9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756116" y="3046799"/>
            <a:ext cx="7581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950" spc="-9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950" spc="-50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588791" y="4522886"/>
            <a:ext cx="6638290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Coherence</a:t>
            </a:r>
            <a:r>
              <a:rPr dirty="0" sz="2950" spc="-6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defines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set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of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legal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orders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 spc="-25">
                <a:latin typeface="Calibri"/>
                <a:cs typeface="Calibri"/>
              </a:rPr>
              <a:t>of </a:t>
            </a:r>
            <a:r>
              <a:rPr dirty="0" sz="2950">
                <a:latin typeface="Calibri"/>
                <a:cs typeface="Calibri"/>
              </a:rPr>
              <a:t>accesses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to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solidFill>
                  <a:srgbClr val="FF4013"/>
                </a:solidFill>
                <a:latin typeface="Calibri"/>
                <a:cs typeface="Calibri"/>
              </a:rPr>
              <a:t>single</a:t>
            </a:r>
            <a:r>
              <a:rPr dirty="0" sz="2950" spc="-15">
                <a:solidFill>
                  <a:srgbClr val="FF4013"/>
                </a:solidFill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memory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location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26250" y="3046799"/>
            <a:ext cx="7581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950" spc="-9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469313" y="2234197"/>
            <a:ext cx="7581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950" spc="-9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950" spc="-50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81414" y="2649428"/>
            <a:ext cx="476884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latin typeface="Calibri"/>
                <a:cs typeface="Calibri"/>
              </a:rPr>
              <a:t>OR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8412" rIns="0" bIns="0" rtlCol="0" vert="horz">
            <a:spAutoFit/>
          </a:bodyPr>
          <a:lstStyle/>
          <a:p>
            <a:pPr marL="717550">
              <a:lnSpc>
                <a:spcPct val="100000"/>
              </a:lnSpc>
              <a:spcBef>
                <a:spcPts val="105"/>
              </a:spcBef>
            </a:pPr>
            <a:r>
              <a:rPr dirty="0" sz="5900"/>
              <a:t>Consistency</a:t>
            </a:r>
            <a:r>
              <a:rPr dirty="0" sz="5900" spc="-105"/>
              <a:t> </a:t>
            </a:r>
            <a:r>
              <a:rPr dirty="0" sz="5900"/>
              <a:t>is</a:t>
            </a:r>
            <a:r>
              <a:rPr dirty="0" sz="5900" spc="-90"/>
              <a:t> </a:t>
            </a:r>
            <a:r>
              <a:rPr dirty="0" sz="5900" spc="-10"/>
              <a:t>Ordering</a:t>
            </a:r>
            <a:endParaRPr sz="5900"/>
          </a:p>
        </p:txBody>
      </p:sp>
      <p:sp>
        <p:nvSpPr>
          <p:cNvPr id="3" name="object 3" descr=""/>
          <p:cNvSpPr txBox="1"/>
          <p:nvPr/>
        </p:nvSpPr>
        <p:spPr>
          <a:xfrm>
            <a:off x="1952319" y="2359213"/>
            <a:ext cx="7581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950" spc="-9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03730" y="3046799"/>
            <a:ext cx="74612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950" spc="-9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950" spc="-50">
                <a:solidFill>
                  <a:srgbClr val="0055D6"/>
                </a:solidFill>
                <a:latin typeface="Calibri"/>
                <a:cs typeface="Calibri"/>
              </a:rPr>
              <a:t>Y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588791" y="4522886"/>
            <a:ext cx="6805930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0055D6"/>
                </a:solidFill>
                <a:latin typeface="Calibri"/>
                <a:cs typeface="Calibri"/>
              </a:rPr>
              <a:t>Consistency</a:t>
            </a:r>
            <a:r>
              <a:rPr dirty="0" sz="2950" spc="-7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defines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set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of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legal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orders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 spc="-25">
                <a:latin typeface="Calibri"/>
                <a:cs typeface="Calibri"/>
              </a:rPr>
              <a:t>of </a:t>
            </a:r>
            <a:r>
              <a:rPr dirty="0" sz="2950">
                <a:latin typeface="Calibri"/>
                <a:cs typeface="Calibri"/>
              </a:rPr>
              <a:t>accesses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to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solidFill>
                  <a:srgbClr val="0055D6"/>
                </a:solidFill>
                <a:latin typeface="Calibri"/>
                <a:cs typeface="Calibri"/>
              </a:rPr>
              <a:t>multiple</a:t>
            </a:r>
            <a:r>
              <a:rPr dirty="0" sz="2950" spc="-2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memory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locations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26250" y="3046799"/>
            <a:ext cx="75819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950" spc="-9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95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16926" y="2234197"/>
            <a:ext cx="74612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950" spc="-9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950" spc="-50">
                <a:solidFill>
                  <a:srgbClr val="0055D6"/>
                </a:solidFill>
                <a:latin typeface="Calibri"/>
                <a:cs typeface="Calibri"/>
              </a:rPr>
              <a:t>Y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281414" y="2649428"/>
            <a:ext cx="476884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25">
                <a:latin typeface="Calibri"/>
                <a:cs typeface="Calibri"/>
              </a:rPr>
              <a:t>OR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46000" y="6501545"/>
            <a:ext cx="5504180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i="1">
                <a:latin typeface="Calibri"/>
                <a:cs typeface="Calibri"/>
              </a:rPr>
              <a:t>Right</a:t>
            </a:r>
            <a:r>
              <a:rPr dirty="0" sz="1300" spc="45" i="1">
                <a:latin typeface="Calibri"/>
                <a:cs typeface="Calibri"/>
              </a:rPr>
              <a:t> </a:t>
            </a:r>
            <a:r>
              <a:rPr dirty="0" sz="1300" i="1">
                <a:latin typeface="Calibri"/>
                <a:cs typeface="Calibri"/>
              </a:rPr>
              <a:t>Figure</a:t>
            </a:r>
            <a:r>
              <a:rPr dirty="0" sz="1300" spc="50" i="1">
                <a:latin typeface="Calibri"/>
                <a:cs typeface="Calibri"/>
              </a:rPr>
              <a:t> </a:t>
            </a:r>
            <a:r>
              <a:rPr dirty="0" sz="1300" i="1">
                <a:latin typeface="Calibri"/>
                <a:cs typeface="Calibri"/>
              </a:rPr>
              <a:t>from</a:t>
            </a:r>
            <a:r>
              <a:rPr dirty="0" sz="1300" spc="50" i="1">
                <a:latin typeface="Calibri"/>
                <a:cs typeface="Calibri"/>
              </a:rPr>
              <a:t> </a:t>
            </a:r>
            <a:r>
              <a:rPr dirty="0" sz="1300" i="1">
                <a:latin typeface="Calibri"/>
                <a:cs typeface="Calibri"/>
              </a:rPr>
              <a:t>“Optimizing</a:t>
            </a:r>
            <a:r>
              <a:rPr dirty="0" sz="1300" spc="50" i="1">
                <a:latin typeface="Calibri"/>
                <a:cs typeface="Calibri"/>
              </a:rPr>
              <a:t> </a:t>
            </a:r>
            <a:r>
              <a:rPr dirty="0" sz="1300" i="1">
                <a:latin typeface="Calibri"/>
                <a:cs typeface="Calibri"/>
              </a:rPr>
              <a:t>Cache</a:t>
            </a:r>
            <a:r>
              <a:rPr dirty="0" sz="1300" spc="50" i="1">
                <a:latin typeface="Calibri"/>
                <a:cs typeface="Calibri"/>
              </a:rPr>
              <a:t> </a:t>
            </a:r>
            <a:r>
              <a:rPr dirty="0" sz="1300" i="1">
                <a:latin typeface="Calibri"/>
                <a:cs typeface="Calibri"/>
              </a:rPr>
              <a:t>Performance</a:t>
            </a:r>
            <a:r>
              <a:rPr dirty="0" sz="1300" spc="50" i="1">
                <a:latin typeface="Calibri"/>
                <a:cs typeface="Calibri"/>
              </a:rPr>
              <a:t> </a:t>
            </a:r>
            <a:r>
              <a:rPr dirty="0" sz="1300" i="1">
                <a:latin typeface="Calibri"/>
                <a:cs typeface="Calibri"/>
              </a:rPr>
              <a:t>for</a:t>
            </a:r>
            <a:r>
              <a:rPr dirty="0" sz="1300" spc="50" i="1">
                <a:latin typeface="Calibri"/>
                <a:cs typeface="Calibri"/>
              </a:rPr>
              <a:t> </a:t>
            </a:r>
            <a:r>
              <a:rPr dirty="0" sz="1300" i="1">
                <a:latin typeface="Calibri"/>
                <a:cs typeface="Calibri"/>
              </a:rPr>
              <a:t>Graph</a:t>
            </a:r>
            <a:r>
              <a:rPr dirty="0" sz="1300" spc="45" i="1">
                <a:latin typeface="Calibri"/>
                <a:cs typeface="Calibri"/>
              </a:rPr>
              <a:t> </a:t>
            </a:r>
            <a:r>
              <a:rPr dirty="0" sz="1300" i="1">
                <a:latin typeface="Calibri"/>
                <a:cs typeface="Calibri"/>
              </a:rPr>
              <a:t>Analytics”</a:t>
            </a:r>
            <a:r>
              <a:rPr dirty="0" sz="1300" spc="50" i="1">
                <a:latin typeface="Calibri"/>
                <a:cs typeface="Calibri"/>
              </a:rPr>
              <a:t> </a:t>
            </a:r>
            <a:r>
              <a:rPr dirty="0" sz="1300" i="1">
                <a:latin typeface="Calibri"/>
                <a:cs typeface="Calibri"/>
              </a:rPr>
              <a:t>ArXiv</a:t>
            </a:r>
            <a:r>
              <a:rPr dirty="0" sz="1300" spc="50" i="1">
                <a:latin typeface="Calibri"/>
                <a:cs typeface="Calibri"/>
              </a:rPr>
              <a:t> </a:t>
            </a:r>
            <a:r>
              <a:rPr dirty="0" sz="1300" spc="-25" i="1">
                <a:latin typeface="Calibri"/>
                <a:cs typeface="Calibri"/>
              </a:rPr>
              <a:t>v1;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167" y="2203367"/>
            <a:ext cx="5905831" cy="298498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256467" y="1736492"/>
            <a:ext cx="40284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0" b="1">
                <a:latin typeface="Calibri"/>
                <a:cs typeface="Calibri"/>
              </a:rPr>
              <a:t>Cycles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130" b="1">
                <a:latin typeface="Calibri"/>
                <a:cs typeface="Calibri"/>
              </a:rPr>
              <a:t>stalled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225" b="1">
                <a:latin typeface="Calibri"/>
                <a:cs typeface="Calibri"/>
              </a:rPr>
              <a:t>on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320" b="1">
                <a:latin typeface="Calibri"/>
                <a:cs typeface="Calibri"/>
              </a:rPr>
              <a:t>DRAM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spc="-204" b="1">
                <a:latin typeface="Calibri"/>
                <a:cs typeface="Calibri"/>
              </a:rPr>
              <a:t>/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spc="-185" b="1">
                <a:latin typeface="Calibri"/>
                <a:cs typeface="Calibri"/>
              </a:rPr>
              <a:t>Total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spc="-125" b="1">
                <a:latin typeface="Calibri"/>
                <a:cs typeface="Calibri"/>
              </a:rPr>
              <a:t>Cycles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052478" y="1736492"/>
            <a:ext cx="194881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0" b="1">
                <a:latin typeface="Calibri"/>
                <a:cs typeface="Calibri"/>
              </a:rPr>
              <a:t>LLC</a:t>
            </a:r>
            <a:r>
              <a:rPr dirty="0" sz="2400" spc="-105" b="1">
                <a:latin typeface="Calibri"/>
                <a:cs typeface="Calibri"/>
              </a:rPr>
              <a:t> </a:t>
            </a:r>
            <a:r>
              <a:rPr dirty="0" sz="2400" spc="-215" b="1">
                <a:latin typeface="Calibri"/>
                <a:cs typeface="Calibri"/>
              </a:rPr>
              <a:t>Miss</a:t>
            </a:r>
            <a:r>
              <a:rPr dirty="0" sz="2400" spc="-25" b="1">
                <a:latin typeface="Calibri"/>
                <a:cs typeface="Calibri"/>
              </a:rPr>
              <a:t> </a:t>
            </a:r>
            <a:r>
              <a:rPr dirty="0" sz="2400" spc="-180" b="1">
                <a:latin typeface="Calibri"/>
                <a:cs typeface="Calibri"/>
              </a:rPr>
              <a:t>Rate</a:t>
            </a:r>
            <a:r>
              <a:rPr dirty="0" sz="2400" spc="-25" b="1">
                <a:latin typeface="Calibri"/>
                <a:cs typeface="Calibri"/>
              </a:rPr>
              <a:t> (%)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531" y="2299169"/>
            <a:ext cx="5036212" cy="2515693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5708112" y="3155129"/>
            <a:ext cx="402590" cy="353060"/>
            <a:chOff x="5708112" y="3155129"/>
            <a:chExt cx="402590" cy="353060"/>
          </a:xfrm>
        </p:grpSpPr>
        <p:sp>
          <p:nvSpPr>
            <p:cNvPr id="8" name="object 8" descr=""/>
            <p:cNvSpPr/>
            <p:nvPr/>
          </p:nvSpPr>
          <p:spPr>
            <a:xfrm>
              <a:off x="5722399" y="3169417"/>
              <a:ext cx="374015" cy="324485"/>
            </a:xfrm>
            <a:custGeom>
              <a:avLst/>
              <a:gdLst/>
              <a:ahLst/>
              <a:cxnLst/>
              <a:rect l="l" t="t" r="r" b="b"/>
              <a:pathLst>
                <a:path w="374014" h="324485">
                  <a:moveTo>
                    <a:pt x="211399" y="324399"/>
                  </a:moveTo>
                  <a:lnTo>
                    <a:pt x="211399" y="243299"/>
                  </a:lnTo>
                  <a:lnTo>
                    <a:pt x="0" y="243299"/>
                  </a:lnTo>
                  <a:lnTo>
                    <a:pt x="0" y="81099"/>
                  </a:lnTo>
                  <a:lnTo>
                    <a:pt x="211399" y="81099"/>
                  </a:lnTo>
                  <a:lnTo>
                    <a:pt x="211399" y="0"/>
                  </a:lnTo>
                  <a:lnTo>
                    <a:pt x="373599" y="162199"/>
                  </a:lnTo>
                  <a:lnTo>
                    <a:pt x="211399" y="3243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722399" y="3169417"/>
              <a:ext cx="374015" cy="324485"/>
            </a:xfrm>
            <a:custGeom>
              <a:avLst/>
              <a:gdLst/>
              <a:ahLst/>
              <a:cxnLst/>
              <a:rect l="l" t="t" r="r" b="b"/>
              <a:pathLst>
                <a:path w="374014" h="324485">
                  <a:moveTo>
                    <a:pt x="0" y="81099"/>
                  </a:moveTo>
                  <a:lnTo>
                    <a:pt x="211399" y="81099"/>
                  </a:lnTo>
                  <a:lnTo>
                    <a:pt x="211399" y="0"/>
                  </a:lnTo>
                  <a:lnTo>
                    <a:pt x="373599" y="162199"/>
                  </a:lnTo>
                  <a:lnTo>
                    <a:pt x="211399" y="324399"/>
                  </a:lnTo>
                  <a:lnTo>
                    <a:pt x="211399" y="243299"/>
                  </a:lnTo>
                  <a:lnTo>
                    <a:pt x="0" y="243299"/>
                  </a:lnTo>
                  <a:lnTo>
                    <a:pt x="0" y="81099"/>
                  </a:lnTo>
                  <a:close/>
                </a:path>
              </a:pathLst>
            </a:custGeom>
            <a:ln w="28574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7238" rIns="0" bIns="0" rtlCol="0" vert="horz">
            <a:spAutoFit/>
          </a:bodyPr>
          <a:lstStyle/>
          <a:p>
            <a:pPr marL="854710">
              <a:lnSpc>
                <a:spcPct val="100000"/>
              </a:lnSpc>
              <a:spcBef>
                <a:spcPts val="114"/>
              </a:spcBef>
            </a:pPr>
            <a:r>
              <a:rPr dirty="0" sz="4250" spc="-265"/>
              <a:t>Irregular</a:t>
            </a:r>
            <a:r>
              <a:rPr dirty="0" sz="4250" spc="-165"/>
              <a:t> </a:t>
            </a:r>
            <a:r>
              <a:rPr dirty="0" sz="4250" spc="-325"/>
              <a:t>Accesses</a:t>
            </a:r>
            <a:r>
              <a:rPr dirty="0" sz="4250" spc="-50"/>
              <a:t> </a:t>
            </a:r>
            <a:r>
              <a:rPr dirty="0" sz="4250" spc="-325"/>
              <a:t>Lead</a:t>
            </a:r>
            <a:r>
              <a:rPr dirty="0" sz="4250" spc="-50"/>
              <a:t> </a:t>
            </a:r>
            <a:r>
              <a:rPr dirty="0" sz="4250" spc="-345"/>
              <a:t>to</a:t>
            </a:r>
            <a:r>
              <a:rPr dirty="0" sz="4250" spc="-55"/>
              <a:t> </a:t>
            </a:r>
            <a:r>
              <a:rPr dirty="0" sz="4250" spc="-385"/>
              <a:t>Poor</a:t>
            </a:r>
            <a:r>
              <a:rPr dirty="0" sz="4250" spc="-50"/>
              <a:t> </a:t>
            </a:r>
            <a:r>
              <a:rPr dirty="0" sz="4250" spc="-200"/>
              <a:t>Locality</a:t>
            </a:r>
            <a:endParaRPr sz="4250"/>
          </a:p>
        </p:txBody>
      </p:sp>
      <p:sp>
        <p:nvSpPr>
          <p:cNvPr id="11" name="object 11" descr=""/>
          <p:cNvSpPr/>
          <p:nvPr/>
        </p:nvSpPr>
        <p:spPr>
          <a:xfrm>
            <a:off x="1662199" y="5334232"/>
            <a:ext cx="9232900" cy="844550"/>
          </a:xfrm>
          <a:custGeom>
            <a:avLst/>
            <a:gdLst/>
            <a:ahLst/>
            <a:cxnLst/>
            <a:rect l="l" t="t" r="r" b="b"/>
            <a:pathLst>
              <a:path w="9232900" h="844550">
                <a:moveTo>
                  <a:pt x="0" y="140736"/>
                </a:moveTo>
                <a:lnTo>
                  <a:pt x="7174" y="96252"/>
                </a:lnTo>
                <a:lnTo>
                  <a:pt x="27153" y="57619"/>
                </a:lnTo>
                <a:lnTo>
                  <a:pt x="57619" y="27153"/>
                </a:lnTo>
                <a:lnTo>
                  <a:pt x="96252" y="7174"/>
                </a:lnTo>
                <a:lnTo>
                  <a:pt x="140736" y="0"/>
                </a:lnTo>
                <a:lnTo>
                  <a:pt x="9092063" y="0"/>
                </a:lnTo>
                <a:lnTo>
                  <a:pt x="9145921" y="10712"/>
                </a:lnTo>
                <a:lnTo>
                  <a:pt x="9191579" y="41220"/>
                </a:lnTo>
                <a:lnTo>
                  <a:pt x="9222087" y="86878"/>
                </a:lnTo>
                <a:lnTo>
                  <a:pt x="9232799" y="140736"/>
                </a:lnTo>
                <a:lnTo>
                  <a:pt x="9232799" y="703663"/>
                </a:lnTo>
                <a:lnTo>
                  <a:pt x="9225625" y="748147"/>
                </a:lnTo>
                <a:lnTo>
                  <a:pt x="9205646" y="786780"/>
                </a:lnTo>
                <a:lnTo>
                  <a:pt x="9175180" y="817246"/>
                </a:lnTo>
                <a:lnTo>
                  <a:pt x="9136547" y="837225"/>
                </a:lnTo>
                <a:lnTo>
                  <a:pt x="9092063" y="844399"/>
                </a:lnTo>
                <a:lnTo>
                  <a:pt x="140736" y="844399"/>
                </a:lnTo>
                <a:lnTo>
                  <a:pt x="96252" y="837225"/>
                </a:lnTo>
                <a:lnTo>
                  <a:pt x="57619" y="817246"/>
                </a:lnTo>
                <a:lnTo>
                  <a:pt x="27153" y="786780"/>
                </a:lnTo>
                <a:lnTo>
                  <a:pt x="7174" y="748147"/>
                </a:lnTo>
                <a:lnTo>
                  <a:pt x="0" y="703663"/>
                </a:lnTo>
                <a:lnTo>
                  <a:pt x="0" y="140736"/>
                </a:lnTo>
                <a:close/>
              </a:path>
            </a:pathLst>
          </a:custGeom>
          <a:ln w="19049">
            <a:solidFill>
              <a:srgbClr val="4454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894358" y="5407828"/>
            <a:ext cx="10032365" cy="11156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36575" marR="1268095" indent="-524510">
              <a:lnSpc>
                <a:spcPct val="101600"/>
              </a:lnSpc>
              <a:spcBef>
                <a:spcPts val="90"/>
              </a:spcBef>
            </a:pPr>
            <a:r>
              <a:rPr dirty="0" sz="2100" b="1">
                <a:latin typeface="Calibri"/>
                <a:cs typeface="Calibri"/>
              </a:rPr>
              <a:t>Problem:</a:t>
            </a:r>
            <a:r>
              <a:rPr dirty="0" sz="2100" spc="30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Sparse</a:t>
            </a:r>
            <a:r>
              <a:rPr dirty="0" sz="2100" spc="30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representations</a:t>
            </a:r>
            <a:r>
              <a:rPr dirty="0" sz="2100" spc="30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make</a:t>
            </a:r>
            <a:r>
              <a:rPr dirty="0" sz="2100" spc="30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processing</a:t>
            </a:r>
            <a:r>
              <a:rPr dirty="0" sz="2100" spc="295" b="1">
                <a:latin typeface="Calibri"/>
                <a:cs typeface="Calibri"/>
              </a:rPr>
              <a:t> </a:t>
            </a:r>
            <a:r>
              <a:rPr dirty="0" sz="2100" spc="60" b="1">
                <a:solidFill>
                  <a:srgbClr val="00B050"/>
                </a:solidFill>
                <a:latin typeface="Calibri"/>
                <a:cs typeface="Calibri"/>
              </a:rPr>
              <a:t>large</a:t>
            </a:r>
            <a:r>
              <a:rPr dirty="0" sz="2100" spc="305" b="1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B050"/>
                </a:solidFill>
                <a:latin typeface="Calibri"/>
                <a:cs typeface="Calibri"/>
              </a:rPr>
              <a:t>graphs</a:t>
            </a:r>
            <a:r>
              <a:rPr dirty="0" sz="2100" spc="305" b="1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B050"/>
                </a:solidFill>
                <a:latin typeface="Calibri"/>
                <a:cs typeface="Calibri"/>
              </a:rPr>
              <a:t>feasible</a:t>
            </a:r>
            <a:r>
              <a:rPr dirty="0" sz="2100" b="1">
                <a:latin typeface="Calibri"/>
                <a:cs typeface="Calibri"/>
              </a:rPr>
              <a:t>,</a:t>
            </a:r>
            <a:r>
              <a:rPr dirty="0" sz="2100" spc="90" b="1">
                <a:latin typeface="Calibri"/>
                <a:cs typeface="Calibri"/>
              </a:rPr>
              <a:t> </a:t>
            </a:r>
            <a:r>
              <a:rPr dirty="0" sz="2100" spc="-25" b="1">
                <a:latin typeface="Calibri"/>
                <a:cs typeface="Calibri"/>
              </a:rPr>
              <a:t>but </a:t>
            </a:r>
            <a:r>
              <a:rPr dirty="0" sz="2100" b="1">
                <a:latin typeface="Calibri"/>
                <a:cs typeface="Calibri"/>
              </a:rPr>
              <a:t>graph</a:t>
            </a:r>
            <a:r>
              <a:rPr dirty="0" sz="2100" spc="20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processing</a:t>
            </a:r>
            <a:r>
              <a:rPr dirty="0" sz="2100" spc="200" b="1">
                <a:latin typeface="Calibri"/>
                <a:cs typeface="Calibri"/>
              </a:rPr>
              <a:t> </a:t>
            </a:r>
            <a:r>
              <a:rPr dirty="0" sz="2100" spc="65" b="1">
                <a:latin typeface="Calibri"/>
                <a:cs typeface="Calibri"/>
              </a:rPr>
              <a:t>still</a:t>
            </a:r>
            <a:r>
              <a:rPr dirty="0" sz="2100" spc="204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entails</a:t>
            </a:r>
            <a:r>
              <a:rPr dirty="0" sz="2100" spc="20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a</a:t>
            </a:r>
            <a:r>
              <a:rPr dirty="0" sz="2100" spc="200" b="1">
                <a:latin typeface="Calibri"/>
                <a:cs typeface="Calibri"/>
              </a:rPr>
              <a:t> </a:t>
            </a:r>
            <a:r>
              <a:rPr dirty="0" sz="2100" spc="60" b="1">
                <a:solidFill>
                  <a:srgbClr val="FF0000"/>
                </a:solidFill>
                <a:latin typeface="Calibri"/>
                <a:cs typeface="Calibri"/>
              </a:rPr>
              <a:t>large</a:t>
            </a:r>
            <a:r>
              <a:rPr dirty="0" sz="21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working</a:t>
            </a:r>
            <a:r>
              <a:rPr dirty="0" sz="2100" spc="204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set</a:t>
            </a:r>
            <a:r>
              <a:rPr dirty="0" sz="2100" spc="1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dirty="0" sz="2100" spc="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FF0000"/>
                </a:solidFill>
                <a:latin typeface="Calibri"/>
                <a:cs typeface="Calibri"/>
              </a:rPr>
              <a:t>poor</a:t>
            </a:r>
            <a:r>
              <a:rPr dirty="0" sz="2100" spc="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FF0000"/>
                </a:solidFill>
                <a:latin typeface="Calibri"/>
                <a:cs typeface="Calibri"/>
              </a:rPr>
              <a:t>locality</a:t>
            </a:r>
            <a:endParaRPr sz="21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550"/>
              </a:spcBef>
            </a:pPr>
            <a:r>
              <a:rPr dirty="0" sz="1600" spc="10"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806" y="197723"/>
            <a:ext cx="7191375" cy="1238885"/>
          </a:xfrm>
          <a:prstGeom prst="rect"/>
        </p:spPr>
        <p:txBody>
          <a:bodyPr wrap="square" lIns="0" tIns="1524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5050"/>
              <a:t>Sequential</a:t>
            </a:r>
            <a:r>
              <a:rPr dirty="0" sz="5050" spc="-140"/>
              <a:t> </a:t>
            </a:r>
            <a:r>
              <a:rPr dirty="0" sz="5050"/>
              <a:t>Consistency</a:t>
            </a:r>
            <a:r>
              <a:rPr dirty="0" sz="5050" spc="-130"/>
              <a:t> </a:t>
            </a:r>
            <a:r>
              <a:rPr dirty="0" sz="5050" spc="-20"/>
              <a:t>(SC)</a:t>
            </a:r>
            <a:endParaRPr sz="5050"/>
          </a:p>
          <a:p>
            <a:pPr marL="2187575">
              <a:lnSpc>
                <a:spcPct val="100000"/>
              </a:lnSpc>
              <a:spcBef>
                <a:spcPts val="405"/>
              </a:spcBef>
            </a:pPr>
            <a:r>
              <a:rPr dirty="0" sz="1650"/>
              <a:t>The</a:t>
            </a:r>
            <a:r>
              <a:rPr dirty="0" sz="1650" spc="60"/>
              <a:t> </a:t>
            </a:r>
            <a:r>
              <a:rPr dirty="0" sz="1650"/>
              <a:t>simplest,</a:t>
            </a:r>
            <a:r>
              <a:rPr dirty="0" sz="1650" spc="65"/>
              <a:t> </a:t>
            </a:r>
            <a:r>
              <a:rPr dirty="0" sz="1650"/>
              <a:t>most</a:t>
            </a:r>
            <a:r>
              <a:rPr dirty="0" sz="1650" spc="60"/>
              <a:t> </a:t>
            </a:r>
            <a:r>
              <a:rPr dirty="0" sz="1650"/>
              <a:t>intuitive</a:t>
            </a:r>
            <a:r>
              <a:rPr dirty="0" sz="1650" spc="65"/>
              <a:t> </a:t>
            </a:r>
            <a:r>
              <a:rPr dirty="0" sz="1650"/>
              <a:t>memory</a:t>
            </a:r>
            <a:r>
              <a:rPr dirty="0" sz="1650" spc="60"/>
              <a:t> </a:t>
            </a:r>
            <a:r>
              <a:rPr dirty="0" sz="1650"/>
              <a:t>consistency</a:t>
            </a:r>
            <a:r>
              <a:rPr dirty="0" sz="1650" spc="65"/>
              <a:t> </a:t>
            </a:r>
            <a:r>
              <a:rPr dirty="0" sz="1650" spc="-10"/>
              <a:t>model</a:t>
            </a:r>
            <a:endParaRPr sz="1650"/>
          </a:p>
        </p:txBody>
      </p:sp>
      <p:sp>
        <p:nvSpPr>
          <p:cNvPr id="3" name="object 3" descr=""/>
          <p:cNvSpPr txBox="1"/>
          <p:nvPr/>
        </p:nvSpPr>
        <p:spPr>
          <a:xfrm>
            <a:off x="4192537" y="2591385"/>
            <a:ext cx="319087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Two</a:t>
            </a:r>
            <a:r>
              <a:rPr dirty="0" sz="2950" spc="-1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Invariants</a:t>
            </a:r>
            <a:r>
              <a:rPr dirty="0" sz="2950" spc="-114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to</a:t>
            </a:r>
            <a:r>
              <a:rPr dirty="0" sz="2950" spc="-114">
                <a:latin typeface="Calibri"/>
                <a:cs typeface="Calibri"/>
              </a:rPr>
              <a:t> </a:t>
            </a:r>
            <a:r>
              <a:rPr dirty="0" sz="2950" spc="-25">
                <a:latin typeface="Calibri"/>
                <a:cs typeface="Calibri"/>
              </a:rPr>
              <a:t>SC: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42235" y="3943370"/>
            <a:ext cx="3154045" cy="1825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 b="1">
                <a:latin typeface="Calibri"/>
                <a:cs typeface="Calibri"/>
              </a:rPr>
              <a:t>Invariant</a:t>
            </a:r>
            <a:r>
              <a:rPr dirty="0" sz="2950" spc="-150" b="1">
                <a:latin typeface="Calibri"/>
                <a:cs typeface="Calibri"/>
              </a:rPr>
              <a:t> </a:t>
            </a:r>
            <a:r>
              <a:rPr dirty="0" sz="2950" spc="-25" b="1">
                <a:latin typeface="Calibri"/>
                <a:cs typeface="Calibri"/>
              </a:rPr>
              <a:t>#1: </a:t>
            </a:r>
            <a:r>
              <a:rPr dirty="0" sz="2950">
                <a:latin typeface="Calibri"/>
                <a:cs typeface="Calibri"/>
              </a:rPr>
              <a:t>Instructions</a:t>
            </a:r>
            <a:r>
              <a:rPr dirty="0" sz="2950" spc="-85">
                <a:latin typeface="Calibri"/>
                <a:cs typeface="Calibri"/>
              </a:rPr>
              <a:t> </a:t>
            </a:r>
            <a:r>
              <a:rPr dirty="0" sz="2950" spc="-25">
                <a:latin typeface="Calibri"/>
                <a:cs typeface="Calibri"/>
              </a:rPr>
              <a:t>are </a:t>
            </a:r>
            <a:r>
              <a:rPr dirty="0" sz="2950" spc="-10">
                <a:latin typeface="Calibri"/>
                <a:cs typeface="Calibri"/>
              </a:rPr>
              <a:t>executed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in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program </a:t>
            </a:r>
            <a:r>
              <a:rPr dirty="0" sz="2950" spc="-10">
                <a:latin typeface="Calibri"/>
                <a:cs typeface="Calibri"/>
              </a:rPr>
              <a:t>order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69279" y="3943370"/>
            <a:ext cx="3280410" cy="1825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b="1">
                <a:latin typeface="Calibri"/>
                <a:cs typeface="Calibri"/>
              </a:rPr>
              <a:t>Invariant</a:t>
            </a:r>
            <a:r>
              <a:rPr dirty="0" sz="2950" spc="-150" b="1">
                <a:latin typeface="Calibri"/>
                <a:cs typeface="Calibri"/>
              </a:rPr>
              <a:t> </a:t>
            </a:r>
            <a:r>
              <a:rPr dirty="0" sz="2950" spc="-25" b="1">
                <a:latin typeface="Calibri"/>
                <a:cs typeface="Calibri"/>
              </a:rPr>
              <a:t>#2:</a:t>
            </a:r>
            <a:endParaRPr sz="2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950">
                <a:latin typeface="Calibri"/>
                <a:cs typeface="Calibri"/>
              </a:rPr>
              <a:t>All</a:t>
            </a:r>
            <a:r>
              <a:rPr dirty="0" sz="2950" spc="-8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processors</a:t>
            </a:r>
            <a:r>
              <a:rPr dirty="0" sz="2950" spc="-75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agree </a:t>
            </a:r>
            <a:r>
              <a:rPr dirty="0" sz="2950">
                <a:latin typeface="Calibri"/>
                <a:cs typeface="Calibri"/>
              </a:rPr>
              <a:t>on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a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total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order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 spc="-25">
                <a:latin typeface="Calibri"/>
                <a:cs typeface="Calibri"/>
              </a:rPr>
              <a:t>of </a:t>
            </a:r>
            <a:r>
              <a:rPr dirty="0" sz="2950" spc="-10">
                <a:latin typeface="Calibri"/>
                <a:cs typeface="Calibri"/>
              </a:rPr>
              <a:t>executed</a:t>
            </a:r>
            <a:r>
              <a:rPr dirty="0" sz="2950" spc="-11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instructions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183" y="866487"/>
            <a:ext cx="4173220" cy="7969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50"/>
              <a:t>The</a:t>
            </a:r>
            <a:r>
              <a:rPr dirty="0" sz="5050" spc="-15"/>
              <a:t> </a:t>
            </a:r>
            <a:r>
              <a:rPr dirty="0" sz="5050"/>
              <a:t>SC</a:t>
            </a:r>
            <a:r>
              <a:rPr dirty="0" sz="5050" spc="-5"/>
              <a:t> </a:t>
            </a:r>
            <a:r>
              <a:rPr dirty="0" sz="5050" spc="-10"/>
              <a:t>“Switch”</a:t>
            </a:r>
            <a:endParaRPr sz="5050"/>
          </a:p>
        </p:txBody>
      </p:sp>
      <p:sp>
        <p:nvSpPr>
          <p:cNvPr id="3" name="object 3" descr=""/>
          <p:cNvSpPr/>
          <p:nvPr/>
        </p:nvSpPr>
        <p:spPr>
          <a:xfrm>
            <a:off x="3372444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8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8" y="0"/>
                </a:lnTo>
                <a:lnTo>
                  <a:pt x="892968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595937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9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9" y="0"/>
                </a:lnTo>
                <a:lnTo>
                  <a:pt x="892969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372444" y="1616274"/>
            <a:ext cx="893444" cy="1419860"/>
          </a:xfrm>
          <a:prstGeom prst="rect">
            <a:avLst/>
          </a:prstGeom>
          <a:ln w="50799">
            <a:solidFill>
              <a:srgbClr val="E32400"/>
            </a:solidFill>
          </a:ln>
        </p:spPr>
        <p:txBody>
          <a:bodyPr wrap="square" lIns="0" tIns="9715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765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39065">
              <a:lnSpc>
                <a:spcPct val="100000"/>
              </a:lnSpc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95937" y="1616274"/>
            <a:ext cx="893444" cy="1419860"/>
          </a:xfrm>
          <a:prstGeom prst="rect">
            <a:avLst/>
          </a:prstGeom>
          <a:ln w="50799">
            <a:solidFill>
              <a:srgbClr val="0055D6"/>
            </a:solidFill>
          </a:ln>
        </p:spPr>
        <p:txBody>
          <a:bodyPr wrap="square" lIns="0" tIns="17780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400"/>
              </a:spcBef>
            </a:pP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Calibri"/>
              <a:cs typeface="Calibri"/>
            </a:endParaRPr>
          </a:p>
          <a:p>
            <a:pPr marL="108585">
              <a:lnSpc>
                <a:spcPct val="100000"/>
              </a:lnSpc>
              <a:spcBef>
                <a:spcPts val="5"/>
              </a:spcBef>
            </a:pP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819429" y="1616274"/>
            <a:ext cx="893444" cy="1419860"/>
          </a:xfrm>
          <a:prstGeom prst="rect">
            <a:avLst/>
          </a:prstGeom>
          <a:ln w="50799">
            <a:solidFill>
              <a:srgbClr val="77BB41"/>
            </a:solidFill>
          </a:ln>
        </p:spPr>
        <p:txBody>
          <a:bodyPr wrap="square" lIns="0" tIns="1778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400"/>
              </a:spcBef>
            </a:pPr>
            <a:r>
              <a:rPr dirty="0" sz="250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77BB41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16694" y="3551326"/>
            <a:ext cx="15093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Execution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183" y="866487"/>
            <a:ext cx="4173220" cy="7969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50"/>
              <a:t>The</a:t>
            </a:r>
            <a:r>
              <a:rPr dirty="0" sz="5050" spc="-15"/>
              <a:t> </a:t>
            </a:r>
            <a:r>
              <a:rPr dirty="0" sz="5050"/>
              <a:t>SC</a:t>
            </a:r>
            <a:r>
              <a:rPr dirty="0" sz="5050" spc="-5"/>
              <a:t> </a:t>
            </a:r>
            <a:r>
              <a:rPr dirty="0" sz="5050" spc="-10"/>
              <a:t>“Switch”</a:t>
            </a:r>
            <a:endParaRPr sz="5050"/>
          </a:p>
        </p:txBody>
      </p:sp>
      <p:sp>
        <p:nvSpPr>
          <p:cNvPr id="3" name="object 3" descr=""/>
          <p:cNvSpPr/>
          <p:nvPr/>
        </p:nvSpPr>
        <p:spPr>
          <a:xfrm>
            <a:off x="3372444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8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8" y="0"/>
                </a:lnTo>
                <a:lnTo>
                  <a:pt x="892968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595937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9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9" y="0"/>
                </a:lnTo>
                <a:lnTo>
                  <a:pt x="892969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372444" y="1616274"/>
            <a:ext cx="893444" cy="1419860"/>
          </a:xfrm>
          <a:prstGeom prst="rect">
            <a:avLst/>
          </a:prstGeom>
          <a:ln w="50799">
            <a:solidFill>
              <a:srgbClr val="E32400"/>
            </a:solidFill>
          </a:ln>
        </p:spPr>
        <p:txBody>
          <a:bodyPr wrap="square" lIns="0" tIns="9715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765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39065">
              <a:lnSpc>
                <a:spcPct val="100000"/>
              </a:lnSpc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95937" y="1616274"/>
            <a:ext cx="893444" cy="1419860"/>
          </a:xfrm>
          <a:prstGeom prst="rect">
            <a:avLst/>
          </a:prstGeom>
          <a:ln w="50799">
            <a:solidFill>
              <a:srgbClr val="0055D6"/>
            </a:solidFill>
          </a:ln>
        </p:spPr>
        <p:txBody>
          <a:bodyPr wrap="square" lIns="0" tIns="17780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400"/>
              </a:spcBef>
            </a:pP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Calibri"/>
              <a:cs typeface="Calibri"/>
            </a:endParaRPr>
          </a:p>
          <a:p>
            <a:pPr marL="108585">
              <a:lnSpc>
                <a:spcPct val="100000"/>
              </a:lnSpc>
              <a:spcBef>
                <a:spcPts val="5"/>
              </a:spcBef>
            </a:pP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819429" y="1616274"/>
            <a:ext cx="893444" cy="1419860"/>
          </a:xfrm>
          <a:prstGeom prst="rect">
            <a:avLst/>
          </a:prstGeom>
          <a:ln w="50799">
            <a:solidFill>
              <a:srgbClr val="77BB41"/>
            </a:solidFill>
          </a:ln>
        </p:spPr>
        <p:txBody>
          <a:bodyPr wrap="square" lIns="0" tIns="1778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400"/>
              </a:spcBef>
            </a:pPr>
            <a:r>
              <a:rPr dirty="0" sz="250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77BB41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16694" y="3551326"/>
            <a:ext cx="1509395" cy="825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415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Execution</a:t>
            </a:r>
            <a:endParaRPr sz="2950">
              <a:latin typeface="Calibri"/>
              <a:cs typeface="Calibri"/>
            </a:endParaRPr>
          </a:p>
          <a:p>
            <a:pPr marL="512445">
              <a:lnSpc>
                <a:spcPts val="2875"/>
              </a:lnSpc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183" y="866487"/>
            <a:ext cx="4173220" cy="7969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50"/>
              <a:t>The</a:t>
            </a:r>
            <a:r>
              <a:rPr dirty="0" sz="5050" spc="-15"/>
              <a:t> </a:t>
            </a:r>
            <a:r>
              <a:rPr dirty="0" sz="5050"/>
              <a:t>SC</a:t>
            </a:r>
            <a:r>
              <a:rPr dirty="0" sz="5050" spc="-5"/>
              <a:t> </a:t>
            </a:r>
            <a:r>
              <a:rPr dirty="0" sz="5050" spc="-10"/>
              <a:t>“Switch”</a:t>
            </a:r>
            <a:endParaRPr sz="5050"/>
          </a:p>
        </p:txBody>
      </p:sp>
      <p:sp>
        <p:nvSpPr>
          <p:cNvPr id="3" name="object 3" descr=""/>
          <p:cNvSpPr/>
          <p:nvPr/>
        </p:nvSpPr>
        <p:spPr>
          <a:xfrm>
            <a:off x="3372444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8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8" y="0"/>
                </a:lnTo>
                <a:lnTo>
                  <a:pt x="892968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595937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9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9" y="0"/>
                </a:lnTo>
                <a:lnTo>
                  <a:pt x="892969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372444" y="1616274"/>
            <a:ext cx="893444" cy="1419860"/>
          </a:xfrm>
          <a:prstGeom prst="rect">
            <a:avLst/>
          </a:prstGeom>
          <a:ln w="50799">
            <a:solidFill>
              <a:srgbClr val="E32400"/>
            </a:solidFill>
          </a:ln>
        </p:spPr>
        <p:txBody>
          <a:bodyPr wrap="square" lIns="0" tIns="9715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765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39065">
              <a:lnSpc>
                <a:spcPct val="100000"/>
              </a:lnSpc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95937" y="1616274"/>
            <a:ext cx="893444" cy="1419860"/>
          </a:xfrm>
          <a:prstGeom prst="rect">
            <a:avLst/>
          </a:prstGeom>
          <a:ln w="50799">
            <a:solidFill>
              <a:srgbClr val="0055D6"/>
            </a:solidFill>
          </a:ln>
        </p:spPr>
        <p:txBody>
          <a:bodyPr wrap="square" lIns="0" tIns="17780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400"/>
              </a:spcBef>
            </a:pP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Calibri"/>
              <a:cs typeface="Calibri"/>
            </a:endParaRPr>
          </a:p>
          <a:p>
            <a:pPr marL="108585">
              <a:lnSpc>
                <a:spcPct val="100000"/>
              </a:lnSpc>
              <a:spcBef>
                <a:spcPts val="5"/>
              </a:spcBef>
            </a:pP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819429" y="1616274"/>
            <a:ext cx="893444" cy="1419860"/>
          </a:xfrm>
          <a:prstGeom prst="rect">
            <a:avLst/>
          </a:prstGeom>
          <a:ln w="50799">
            <a:solidFill>
              <a:srgbClr val="77BB41"/>
            </a:solidFill>
          </a:ln>
        </p:spPr>
        <p:txBody>
          <a:bodyPr wrap="square" lIns="0" tIns="1778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400"/>
              </a:spcBef>
            </a:pPr>
            <a:r>
              <a:rPr dirty="0" sz="250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77BB41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16694" y="3551326"/>
            <a:ext cx="1509395" cy="1173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415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Execution</a:t>
            </a:r>
            <a:endParaRPr sz="2950">
              <a:latin typeface="Calibri"/>
              <a:cs typeface="Calibri"/>
            </a:endParaRPr>
          </a:p>
          <a:p>
            <a:pPr marL="601980" marR="326390" indent="-89535">
              <a:lnSpc>
                <a:spcPts val="2740"/>
              </a:lnSpc>
              <a:spcBef>
                <a:spcPts val="185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X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183" y="866487"/>
            <a:ext cx="4173220" cy="7969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50"/>
              <a:t>The</a:t>
            </a:r>
            <a:r>
              <a:rPr dirty="0" sz="5050" spc="-15"/>
              <a:t> </a:t>
            </a:r>
            <a:r>
              <a:rPr dirty="0" sz="5050"/>
              <a:t>SC</a:t>
            </a:r>
            <a:r>
              <a:rPr dirty="0" sz="5050" spc="-5"/>
              <a:t> </a:t>
            </a:r>
            <a:r>
              <a:rPr dirty="0" sz="5050" spc="-10"/>
              <a:t>“Switch”</a:t>
            </a:r>
            <a:endParaRPr sz="5050"/>
          </a:p>
        </p:txBody>
      </p:sp>
      <p:sp>
        <p:nvSpPr>
          <p:cNvPr id="3" name="object 3" descr=""/>
          <p:cNvSpPr/>
          <p:nvPr/>
        </p:nvSpPr>
        <p:spPr>
          <a:xfrm>
            <a:off x="3372444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8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8" y="0"/>
                </a:lnTo>
                <a:lnTo>
                  <a:pt x="892968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595937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9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9" y="0"/>
                </a:lnTo>
                <a:lnTo>
                  <a:pt x="892969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372444" y="1616274"/>
            <a:ext cx="893444" cy="1419860"/>
          </a:xfrm>
          <a:prstGeom prst="rect">
            <a:avLst/>
          </a:prstGeom>
          <a:ln w="50799">
            <a:solidFill>
              <a:srgbClr val="E32400"/>
            </a:solidFill>
          </a:ln>
        </p:spPr>
        <p:txBody>
          <a:bodyPr wrap="square" lIns="0" tIns="9715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765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39065">
              <a:lnSpc>
                <a:spcPct val="100000"/>
              </a:lnSpc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95937" y="1616274"/>
            <a:ext cx="893444" cy="1419860"/>
          </a:xfrm>
          <a:prstGeom prst="rect">
            <a:avLst/>
          </a:prstGeom>
          <a:ln w="50799">
            <a:solidFill>
              <a:srgbClr val="0055D6"/>
            </a:solidFill>
          </a:ln>
        </p:spPr>
        <p:txBody>
          <a:bodyPr wrap="square" lIns="0" tIns="17780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400"/>
              </a:spcBef>
            </a:pP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Calibri"/>
              <a:cs typeface="Calibri"/>
            </a:endParaRPr>
          </a:p>
          <a:p>
            <a:pPr marL="108585">
              <a:lnSpc>
                <a:spcPct val="100000"/>
              </a:lnSpc>
              <a:spcBef>
                <a:spcPts val="5"/>
              </a:spcBef>
            </a:pP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819429" y="1616274"/>
            <a:ext cx="893444" cy="1419860"/>
          </a:xfrm>
          <a:prstGeom prst="rect">
            <a:avLst/>
          </a:prstGeom>
          <a:ln w="50799">
            <a:solidFill>
              <a:srgbClr val="77BB41"/>
            </a:solidFill>
          </a:ln>
        </p:spPr>
        <p:txBody>
          <a:bodyPr wrap="square" lIns="0" tIns="1778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400"/>
              </a:spcBef>
            </a:pPr>
            <a:r>
              <a:rPr dirty="0" sz="250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77BB41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16694" y="3551326"/>
            <a:ext cx="1509395" cy="148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415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Execution</a:t>
            </a:r>
            <a:endParaRPr sz="2950">
              <a:latin typeface="Calibri"/>
              <a:cs typeface="Calibri"/>
            </a:endParaRPr>
          </a:p>
          <a:p>
            <a:pPr algn="just" marL="548005" marR="326390" indent="-36195">
              <a:lnSpc>
                <a:spcPct val="86700"/>
              </a:lnSpc>
              <a:spcBef>
                <a:spcPts val="275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X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Y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183" y="866487"/>
            <a:ext cx="4173220" cy="7969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50"/>
              <a:t>The</a:t>
            </a:r>
            <a:r>
              <a:rPr dirty="0" sz="5050" spc="-15"/>
              <a:t> </a:t>
            </a:r>
            <a:r>
              <a:rPr dirty="0" sz="5050"/>
              <a:t>SC</a:t>
            </a:r>
            <a:r>
              <a:rPr dirty="0" sz="5050" spc="-5"/>
              <a:t> </a:t>
            </a:r>
            <a:r>
              <a:rPr dirty="0" sz="5050" spc="-10"/>
              <a:t>“Switch”</a:t>
            </a:r>
            <a:endParaRPr sz="5050"/>
          </a:p>
        </p:txBody>
      </p:sp>
      <p:sp>
        <p:nvSpPr>
          <p:cNvPr id="3" name="object 3" descr=""/>
          <p:cNvSpPr/>
          <p:nvPr/>
        </p:nvSpPr>
        <p:spPr>
          <a:xfrm>
            <a:off x="3372444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8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8" y="0"/>
                </a:lnTo>
                <a:lnTo>
                  <a:pt x="892968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595937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9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9" y="0"/>
                </a:lnTo>
                <a:lnTo>
                  <a:pt x="892969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372444" y="1616274"/>
            <a:ext cx="893444" cy="1419860"/>
          </a:xfrm>
          <a:prstGeom prst="rect">
            <a:avLst/>
          </a:prstGeom>
          <a:ln w="50799">
            <a:solidFill>
              <a:srgbClr val="E32400"/>
            </a:solidFill>
          </a:ln>
        </p:spPr>
        <p:txBody>
          <a:bodyPr wrap="square" lIns="0" tIns="9715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765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39065">
              <a:lnSpc>
                <a:spcPct val="100000"/>
              </a:lnSpc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95937" y="1616274"/>
            <a:ext cx="893444" cy="1419860"/>
          </a:xfrm>
          <a:prstGeom prst="rect">
            <a:avLst/>
          </a:prstGeom>
          <a:ln w="50799">
            <a:solidFill>
              <a:srgbClr val="0055D6"/>
            </a:solidFill>
          </a:ln>
        </p:spPr>
        <p:txBody>
          <a:bodyPr wrap="square" lIns="0" tIns="17780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400"/>
              </a:spcBef>
            </a:pP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Calibri"/>
              <a:cs typeface="Calibri"/>
            </a:endParaRPr>
          </a:p>
          <a:p>
            <a:pPr marL="108585">
              <a:lnSpc>
                <a:spcPct val="100000"/>
              </a:lnSpc>
              <a:spcBef>
                <a:spcPts val="5"/>
              </a:spcBef>
            </a:pP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819429" y="1616274"/>
            <a:ext cx="893444" cy="1419860"/>
          </a:xfrm>
          <a:prstGeom prst="rect">
            <a:avLst/>
          </a:prstGeom>
          <a:ln w="50799">
            <a:solidFill>
              <a:srgbClr val="77BB41"/>
            </a:solidFill>
          </a:ln>
        </p:spPr>
        <p:txBody>
          <a:bodyPr wrap="square" lIns="0" tIns="1778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400"/>
              </a:spcBef>
            </a:pPr>
            <a:r>
              <a:rPr dirty="0" sz="250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77BB41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16694" y="3551326"/>
            <a:ext cx="1509395" cy="1771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415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Execution</a:t>
            </a:r>
            <a:endParaRPr sz="2950">
              <a:latin typeface="Calibri"/>
              <a:cs typeface="Calibri"/>
            </a:endParaRPr>
          </a:p>
          <a:p>
            <a:pPr algn="just" marL="548005" marR="326390" indent="-36195">
              <a:lnSpc>
                <a:spcPct val="82800"/>
              </a:lnSpc>
              <a:spcBef>
                <a:spcPts val="390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X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Y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Y </a:t>
            </a:r>
            <a:r>
              <a:rPr dirty="0" sz="250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77BB41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183" y="866487"/>
            <a:ext cx="4173220" cy="7969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50"/>
              <a:t>The</a:t>
            </a:r>
            <a:r>
              <a:rPr dirty="0" sz="5050" spc="-15"/>
              <a:t> </a:t>
            </a:r>
            <a:r>
              <a:rPr dirty="0" sz="5050"/>
              <a:t>SC</a:t>
            </a:r>
            <a:r>
              <a:rPr dirty="0" sz="5050" spc="-5"/>
              <a:t> </a:t>
            </a:r>
            <a:r>
              <a:rPr dirty="0" sz="5050" spc="-10"/>
              <a:t>“Switch”</a:t>
            </a:r>
            <a:endParaRPr sz="5050"/>
          </a:p>
        </p:txBody>
      </p:sp>
      <p:sp>
        <p:nvSpPr>
          <p:cNvPr id="3" name="object 3" descr=""/>
          <p:cNvSpPr/>
          <p:nvPr/>
        </p:nvSpPr>
        <p:spPr>
          <a:xfrm>
            <a:off x="3372444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8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8" y="0"/>
                </a:lnTo>
                <a:lnTo>
                  <a:pt x="892968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595937" y="1616274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9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9" y="0"/>
                </a:lnTo>
                <a:lnTo>
                  <a:pt x="892969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372444" y="1616274"/>
            <a:ext cx="893444" cy="1419860"/>
          </a:xfrm>
          <a:prstGeom prst="rect">
            <a:avLst/>
          </a:prstGeom>
          <a:ln w="50799">
            <a:solidFill>
              <a:srgbClr val="E32400"/>
            </a:solidFill>
          </a:ln>
        </p:spPr>
        <p:txBody>
          <a:bodyPr wrap="square" lIns="0" tIns="97155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765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139065">
              <a:lnSpc>
                <a:spcPct val="100000"/>
              </a:lnSpc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95937" y="1616274"/>
            <a:ext cx="893444" cy="1419860"/>
          </a:xfrm>
          <a:prstGeom prst="rect">
            <a:avLst/>
          </a:prstGeom>
          <a:ln w="50799">
            <a:solidFill>
              <a:srgbClr val="0055D6"/>
            </a:solidFill>
          </a:ln>
        </p:spPr>
        <p:txBody>
          <a:bodyPr wrap="square" lIns="0" tIns="17780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400"/>
              </a:spcBef>
            </a:pP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Calibri"/>
              <a:cs typeface="Calibri"/>
            </a:endParaRPr>
          </a:p>
          <a:p>
            <a:pPr marL="108585">
              <a:lnSpc>
                <a:spcPct val="100000"/>
              </a:lnSpc>
              <a:spcBef>
                <a:spcPts val="5"/>
              </a:spcBef>
            </a:pP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819429" y="1616274"/>
            <a:ext cx="893444" cy="1419860"/>
          </a:xfrm>
          <a:prstGeom prst="rect">
            <a:avLst/>
          </a:prstGeom>
          <a:ln w="50799">
            <a:solidFill>
              <a:srgbClr val="77BB41"/>
            </a:solidFill>
          </a:ln>
        </p:spPr>
        <p:txBody>
          <a:bodyPr wrap="square" lIns="0" tIns="1778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400"/>
              </a:spcBef>
            </a:pPr>
            <a:r>
              <a:rPr dirty="0" sz="250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77BB41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16694" y="3551326"/>
            <a:ext cx="1509395" cy="2102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415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Execution</a:t>
            </a:r>
            <a:endParaRPr sz="2950">
              <a:latin typeface="Calibri"/>
              <a:cs typeface="Calibri"/>
            </a:endParaRPr>
          </a:p>
          <a:p>
            <a:pPr algn="just" marL="548005" marR="326390" indent="-36195">
              <a:lnSpc>
                <a:spcPct val="83800"/>
              </a:lnSpc>
              <a:spcBef>
                <a:spcPts val="360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X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Y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Y </a:t>
            </a:r>
            <a:r>
              <a:rPr dirty="0" sz="250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77BB41"/>
                </a:solidFill>
                <a:latin typeface="Calibri"/>
                <a:cs typeface="Calibri"/>
              </a:rPr>
              <a:t>X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922" y="627602"/>
            <a:ext cx="5619115" cy="7969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50"/>
              <a:t>Why</a:t>
            </a:r>
            <a:r>
              <a:rPr dirty="0" sz="5050" spc="-55"/>
              <a:t> </a:t>
            </a:r>
            <a:r>
              <a:rPr dirty="0" sz="5050"/>
              <a:t>is</a:t>
            </a:r>
            <a:r>
              <a:rPr dirty="0" sz="5050" spc="-35"/>
              <a:t> </a:t>
            </a:r>
            <a:r>
              <a:rPr dirty="0" sz="5050"/>
              <a:t>SC</a:t>
            </a:r>
            <a:r>
              <a:rPr dirty="0" sz="5050" spc="-35"/>
              <a:t> </a:t>
            </a:r>
            <a:r>
              <a:rPr dirty="0" sz="5050" spc="-10"/>
              <a:t>Important?</a:t>
            </a:r>
            <a:endParaRPr sz="5050"/>
          </a:p>
        </p:txBody>
      </p:sp>
      <p:sp>
        <p:nvSpPr>
          <p:cNvPr id="3" name="object 3" descr=""/>
          <p:cNvSpPr txBox="1"/>
          <p:nvPr/>
        </p:nvSpPr>
        <p:spPr>
          <a:xfrm>
            <a:off x="5799335" y="3304342"/>
            <a:ext cx="687705" cy="1688464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algn="just" marL="48260" marR="5080" indent="-36195">
              <a:lnSpc>
                <a:spcPct val="83800"/>
              </a:lnSpc>
              <a:spcBef>
                <a:spcPts val="615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X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Y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Y </a:t>
            </a:r>
            <a:r>
              <a:rPr dirty="0" sz="250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77BB41"/>
                </a:solidFill>
                <a:latin typeface="Calibri"/>
                <a:cs typeface="Calibri"/>
              </a:rPr>
              <a:t>X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388945" y="3206115"/>
            <a:ext cx="687705" cy="1786889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just" marL="12700" marR="5080" indent="88900">
              <a:lnSpc>
                <a:spcPts val="2810"/>
              </a:lnSpc>
              <a:spcBef>
                <a:spcPts val="380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Y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  <a:p>
            <a:pPr algn="just" marL="48260" marR="13335" indent="8890">
              <a:lnSpc>
                <a:spcPct val="80900"/>
              </a:lnSpc>
              <a:spcBef>
                <a:spcPts val="680"/>
              </a:spcBef>
            </a:pP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60">
                <a:solidFill>
                  <a:srgbClr val="0055D6"/>
                </a:solidFill>
                <a:latin typeface="Calibri"/>
                <a:cs typeface="Calibri"/>
              </a:rPr>
              <a:t>X </a:t>
            </a:r>
            <a:r>
              <a:rPr dirty="0" sz="250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77BB41"/>
                </a:solidFill>
                <a:latin typeface="Calibri"/>
                <a:cs typeface="Calibri"/>
              </a:rPr>
              <a:t>X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20242" y="1736823"/>
            <a:ext cx="7729220" cy="1619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SC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is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the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most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complex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model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that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we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can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 spc="-25">
                <a:latin typeface="Calibri"/>
                <a:cs typeface="Calibri"/>
              </a:rPr>
              <a:t>ask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950" spc="-10" b="1">
                <a:latin typeface="Calibri"/>
                <a:cs typeface="Calibri"/>
              </a:rPr>
              <a:t>programmers</a:t>
            </a:r>
            <a:r>
              <a:rPr dirty="0" sz="2950" spc="-45" b="1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to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think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about.</a:t>
            </a:r>
            <a:endParaRPr sz="2950">
              <a:latin typeface="Calibri"/>
              <a:cs typeface="Calibri"/>
            </a:endParaRPr>
          </a:p>
          <a:p>
            <a:pPr marL="3691254">
              <a:lnSpc>
                <a:spcPct val="100000"/>
              </a:lnSpc>
              <a:spcBef>
                <a:spcPts val="1925"/>
              </a:spcBef>
            </a:pPr>
            <a:r>
              <a:rPr dirty="0" sz="2750" spc="-10">
                <a:latin typeface="Calibri"/>
                <a:cs typeface="Calibri"/>
              </a:rPr>
              <a:t>Intuitive</a:t>
            </a:r>
            <a:r>
              <a:rPr dirty="0" sz="2750" spc="-70">
                <a:latin typeface="Calibri"/>
                <a:cs typeface="Calibri"/>
              </a:rPr>
              <a:t> </a:t>
            </a:r>
            <a:r>
              <a:rPr dirty="0" sz="2750">
                <a:latin typeface="Calibri"/>
                <a:cs typeface="Calibri"/>
              </a:rPr>
              <a:t>(SC)</a:t>
            </a:r>
            <a:r>
              <a:rPr dirty="0" baseline="-1883" sz="4425">
                <a:latin typeface="Calibri"/>
                <a:cs typeface="Calibri"/>
              </a:rPr>
              <a:t>Weird</a:t>
            </a:r>
            <a:r>
              <a:rPr dirty="0" baseline="-1883" sz="4425" spc="-112">
                <a:latin typeface="Calibri"/>
                <a:cs typeface="Calibri"/>
              </a:rPr>
              <a:t> </a:t>
            </a:r>
            <a:r>
              <a:rPr dirty="0" baseline="-1883" sz="4425">
                <a:latin typeface="Calibri"/>
                <a:cs typeface="Calibri"/>
              </a:rPr>
              <a:t>(not</a:t>
            </a:r>
            <a:r>
              <a:rPr dirty="0" baseline="-1883" sz="4425" spc="-112">
                <a:latin typeface="Calibri"/>
                <a:cs typeface="Calibri"/>
              </a:rPr>
              <a:t> </a:t>
            </a:r>
            <a:r>
              <a:rPr dirty="0" baseline="-1883" sz="4425" spc="-37">
                <a:latin typeface="Calibri"/>
                <a:cs typeface="Calibri"/>
              </a:rPr>
              <a:t>SC)</a:t>
            </a:r>
            <a:endParaRPr baseline="-1883" sz="4425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686123" y="3448248"/>
            <a:ext cx="2792730" cy="1470660"/>
            <a:chOff x="1686123" y="3448248"/>
            <a:chExt cx="2792730" cy="1470660"/>
          </a:xfrm>
        </p:grpSpPr>
        <p:sp>
          <p:nvSpPr>
            <p:cNvPr id="7" name="object 7" descr=""/>
            <p:cNvSpPr/>
            <p:nvPr/>
          </p:nvSpPr>
          <p:spPr>
            <a:xfrm>
              <a:off x="1711523" y="3473648"/>
              <a:ext cx="893444" cy="1419860"/>
            </a:xfrm>
            <a:custGeom>
              <a:avLst/>
              <a:gdLst/>
              <a:ahLst/>
              <a:cxnLst/>
              <a:rect l="l" t="t" r="r" b="b"/>
              <a:pathLst>
                <a:path w="893444" h="1419860">
                  <a:moveTo>
                    <a:pt x="0" y="0"/>
                  </a:moveTo>
                  <a:lnTo>
                    <a:pt x="892968" y="0"/>
                  </a:lnTo>
                  <a:lnTo>
                    <a:pt x="892968" y="1419819"/>
                  </a:lnTo>
                  <a:lnTo>
                    <a:pt x="0" y="1419819"/>
                  </a:lnTo>
                  <a:lnTo>
                    <a:pt x="0" y="0"/>
                  </a:lnTo>
                  <a:close/>
                </a:path>
              </a:pathLst>
            </a:custGeom>
            <a:ln w="50799">
              <a:solidFill>
                <a:srgbClr val="E324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640211" y="3473648"/>
              <a:ext cx="893444" cy="1419860"/>
            </a:xfrm>
            <a:custGeom>
              <a:avLst/>
              <a:gdLst/>
              <a:ahLst/>
              <a:cxnLst/>
              <a:rect l="l" t="t" r="r" b="b"/>
              <a:pathLst>
                <a:path w="893445" h="1419860">
                  <a:moveTo>
                    <a:pt x="0" y="0"/>
                  </a:moveTo>
                  <a:lnTo>
                    <a:pt x="892968" y="0"/>
                  </a:lnTo>
                  <a:lnTo>
                    <a:pt x="892968" y="1419819"/>
                  </a:lnTo>
                  <a:lnTo>
                    <a:pt x="0" y="1419819"/>
                  </a:lnTo>
                  <a:lnTo>
                    <a:pt x="0" y="0"/>
                  </a:lnTo>
                  <a:close/>
                </a:path>
              </a:pathLst>
            </a:custGeom>
            <a:ln w="50799">
              <a:solidFill>
                <a:srgbClr val="0055D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559969" y="3473648"/>
              <a:ext cx="893444" cy="1419860"/>
            </a:xfrm>
            <a:custGeom>
              <a:avLst/>
              <a:gdLst/>
              <a:ahLst/>
              <a:cxnLst/>
              <a:rect l="l" t="t" r="r" b="b"/>
              <a:pathLst>
                <a:path w="893445" h="1419860">
                  <a:moveTo>
                    <a:pt x="0" y="0"/>
                  </a:moveTo>
                  <a:lnTo>
                    <a:pt x="892968" y="0"/>
                  </a:lnTo>
                  <a:lnTo>
                    <a:pt x="892968" y="1419819"/>
                  </a:lnTo>
                  <a:lnTo>
                    <a:pt x="0" y="1419819"/>
                  </a:lnTo>
                  <a:lnTo>
                    <a:pt x="0" y="0"/>
                  </a:lnTo>
                  <a:close/>
                </a:path>
              </a:pathLst>
            </a:custGeom>
            <a:ln w="50799">
              <a:solidFill>
                <a:srgbClr val="77BB4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753131" y="3554374"/>
            <a:ext cx="64071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850882" y="4224100"/>
            <a:ext cx="58547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E32400"/>
                </a:solidFill>
                <a:latin typeface="Calibri"/>
                <a:cs typeface="Calibri"/>
              </a:rPr>
              <a:t>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749152" y="4304467"/>
            <a:ext cx="59563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727456" y="3634741"/>
            <a:ext cx="170053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923290" algn="l"/>
              </a:tabLst>
            </a:pP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Wr</a:t>
            </a:r>
            <a:r>
              <a:rPr dirty="0" sz="2500" spc="-4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0055D6"/>
                </a:solidFill>
                <a:latin typeface="Calibri"/>
                <a:cs typeface="Calibri"/>
              </a:rPr>
              <a:t>Y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	</a:t>
            </a:r>
            <a:r>
              <a:rPr dirty="0" sz="2500">
                <a:solidFill>
                  <a:srgbClr val="77BB41"/>
                </a:solidFill>
                <a:latin typeface="Calibri"/>
                <a:cs typeface="Calibri"/>
              </a:rPr>
              <a:t>Rd</a:t>
            </a:r>
            <a:r>
              <a:rPr dirty="0" sz="2500" spc="25">
                <a:solidFill>
                  <a:srgbClr val="77BB41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77BB41"/>
                </a:solidFill>
                <a:latin typeface="Calibri"/>
                <a:cs typeface="Calibri"/>
              </a:rPr>
              <a:t>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77963" y="5658734"/>
            <a:ext cx="818832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SC</a:t>
            </a:r>
            <a:r>
              <a:rPr dirty="0" sz="2950" spc="-7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prohibits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 b="1">
                <a:latin typeface="Calibri"/>
                <a:cs typeface="Calibri"/>
              </a:rPr>
              <a:t>all</a:t>
            </a:r>
            <a:r>
              <a:rPr dirty="0" sz="2950" spc="-70" b="1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reordering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of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instructions</a:t>
            </a:r>
            <a:r>
              <a:rPr dirty="0" sz="2950" spc="-6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(Invariant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 spc="-25">
                <a:latin typeface="Calibri"/>
                <a:cs typeface="Calibri"/>
              </a:rPr>
              <a:t>1)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1667" y="2257344"/>
            <a:ext cx="8613775" cy="7969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50"/>
              <a:t>Why</a:t>
            </a:r>
            <a:r>
              <a:rPr dirty="0" sz="5050" spc="-100"/>
              <a:t> </a:t>
            </a:r>
            <a:r>
              <a:rPr dirty="0" sz="5050"/>
              <a:t>are</a:t>
            </a:r>
            <a:r>
              <a:rPr dirty="0" sz="5050" spc="-100"/>
              <a:t> </a:t>
            </a:r>
            <a:r>
              <a:rPr dirty="0" sz="5050"/>
              <a:t>Instructions</a:t>
            </a:r>
            <a:r>
              <a:rPr dirty="0" sz="5050" spc="-95"/>
              <a:t> </a:t>
            </a:r>
            <a:r>
              <a:rPr dirty="0" sz="5050" spc="-10"/>
              <a:t>Reordered?</a:t>
            </a:r>
            <a:endParaRPr sz="5050"/>
          </a:p>
        </p:txBody>
      </p:sp>
      <p:sp>
        <p:nvSpPr>
          <p:cNvPr id="3" name="object 3" descr=""/>
          <p:cNvSpPr txBox="1"/>
          <p:nvPr/>
        </p:nvSpPr>
        <p:spPr>
          <a:xfrm>
            <a:off x="1789905" y="2930923"/>
            <a:ext cx="5173345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>
                <a:latin typeface="Calibri"/>
                <a:cs typeface="Calibri"/>
              </a:rPr>
              <a:t>Examples?</a:t>
            </a:r>
            <a:r>
              <a:rPr dirty="0" sz="1650" spc="4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When</a:t>
            </a:r>
            <a:r>
              <a:rPr dirty="0" sz="1650" spc="5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does</a:t>
            </a:r>
            <a:r>
              <a:rPr dirty="0" sz="1650" spc="5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it</a:t>
            </a:r>
            <a:r>
              <a:rPr dirty="0" sz="1650" spc="4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matter?</a:t>
            </a:r>
            <a:r>
              <a:rPr dirty="0" sz="1650" spc="5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When</a:t>
            </a:r>
            <a:r>
              <a:rPr dirty="0" sz="1650" spc="5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does</a:t>
            </a:r>
            <a:r>
              <a:rPr dirty="0" sz="1650" spc="4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it</a:t>
            </a:r>
            <a:r>
              <a:rPr dirty="0" sz="1650" spc="5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not</a:t>
            </a:r>
            <a:r>
              <a:rPr dirty="0" sz="1650" spc="5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matter?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Reordering</a:t>
            </a:r>
            <a:r>
              <a:rPr dirty="0" spc="-155"/>
              <a:t> </a:t>
            </a:r>
            <a:r>
              <a:rPr dirty="0"/>
              <a:t>#1:</a:t>
            </a:r>
            <a:r>
              <a:rPr dirty="0" spc="-150"/>
              <a:t> </a:t>
            </a:r>
            <a:r>
              <a:rPr dirty="0"/>
              <a:t>Write</a:t>
            </a:r>
            <a:r>
              <a:rPr dirty="0" spc="-150"/>
              <a:t> </a:t>
            </a:r>
            <a:r>
              <a:rPr dirty="0" spc="-30"/>
              <a:t>Buffers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631530" y="2357438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9" y="1419820"/>
                </a:moveTo>
                <a:lnTo>
                  <a:pt x="0" y="1419820"/>
                </a:lnTo>
                <a:lnTo>
                  <a:pt x="0" y="0"/>
                </a:lnTo>
                <a:lnTo>
                  <a:pt x="892969" y="0"/>
                </a:lnTo>
                <a:lnTo>
                  <a:pt x="892969" y="1419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408039" y="4402335"/>
            <a:ext cx="893444" cy="500380"/>
          </a:xfrm>
          <a:prstGeom prst="rect">
            <a:avLst/>
          </a:prstGeom>
          <a:ln w="50799">
            <a:solidFill>
              <a:srgbClr val="E324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dirty="0" sz="2800" spc="1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4631530" y="4393405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2969" y="500062"/>
                </a:moveTo>
                <a:lnTo>
                  <a:pt x="0" y="500062"/>
                </a:lnTo>
                <a:lnTo>
                  <a:pt x="0" y="0"/>
                </a:lnTo>
                <a:lnTo>
                  <a:pt x="892969" y="0"/>
                </a:lnTo>
                <a:lnTo>
                  <a:pt x="892969" y="500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4606130" y="2332038"/>
          <a:ext cx="1111885" cy="253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/>
                <a:gridCol w="357505"/>
                <a:gridCol w="359409"/>
              </a:tblGrid>
              <a:tr h="1419225">
                <a:tc gridSpan="3"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26364" marR="85090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dirty="0" sz="2500" spc="-25">
                          <a:latin typeface="Calibri"/>
                          <a:cs typeface="Calibri"/>
                        </a:rPr>
                        <a:t>CPU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dirty="0" sz="1600" spc="-25">
                          <a:latin typeface="Calibri"/>
                          <a:cs typeface="Calibri"/>
                        </a:rPr>
                        <a:t>Wri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69545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9545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9545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422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69545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6379766" y="2589609"/>
            <a:ext cx="3376929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CPU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can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read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its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write </a:t>
            </a:r>
            <a:r>
              <a:rPr dirty="0" sz="2950" spc="-40">
                <a:latin typeface="Calibri"/>
                <a:cs typeface="Calibri"/>
              </a:rPr>
              <a:t>buffer,</a:t>
            </a:r>
            <a:r>
              <a:rPr dirty="0" sz="2950" spc="-5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but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not</a:t>
            </a:r>
            <a:r>
              <a:rPr dirty="0" sz="2950" spc="-4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others’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102446" y="5487293"/>
            <a:ext cx="6983095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Buffered</a:t>
            </a:r>
            <a:r>
              <a:rPr dirty="0" sz="2950" spc="-6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writes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eventually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end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up</a:t>
            </a:r>
            <a:r>
              <a:rPr dirty="0" sz="2950" spc="-5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in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coherent </a:t>
            </a:r>
            <a:r>
              <a:rPr dirty="0" sz="2950">
                <a:latin typeface="Calibri"/>
                <a:cs typeface="Calibri"/>
              </a:rPr>
              <a:t>shared</a:t>
            </a:r>
            <a:r>
              <a:rPr dirty="0" sz="2950" spc="-7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memory</a:t>
            </a:r>
            <a:endParaRPr sz="295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663228" y="3755628"/>
            <a:ext cx="382905" cy="650875"/>
            <a:chOff x="2663228" y="3755628"/>
            <a:chExt cx="382905" cy="650875"/>
          </a:xfrm>
        </p:grpSpPr>
        <p:sp>
          <p:nvSpPr>
            <p:cNvPr id="10" name="object 10" descr=""/>
            <p:cNvSpPr/>
            <p:nvPr/>
          </p:nvSpPr>
          <p:spPr>
            <a:xfrm>
              <a:off x="2675928" y="3768328"/>
              <a:ext cx="357505" cy="625475"/>
            </a:xfrm>
            <a:custGeom>
              <a:avLst/>
              <a:gdLst/>
              <a:ahLst/>
              <a:cxnLst/>
              <a:rect l="l" t="t" r="r" b="b"/>
              <a:pathLst>
                <a:path w="357505" h="625475">
                  <a:moveTo>
                    <a:pt x="357187" y="625078"/>
                  </a:moveTo>
                  <a:lnTo>
                    <a:pt x="0" y="625078"/>
                  </a:lnTo>
                  <a:lnTo>
                    <a:pt x="0" y="0"/>
                  </a:lnTo>
                  <a:lnTo>
                    <a:pt x="357187" y="0"/>
                  </a:lnTo>
                  <a:lnTo>
                    <a:pt x="357187" y="6250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675928" y="3768328"/>
              <a:ext cx="357505" cy="625475"/>
            </a:xfrm>
            <a:custGeom>
              <a:avLst/>
              <a:gdLst/>
              <a:ahLst/>
              <a:cxnLst/>
              <a:rect l="l" t="t" r="r" b="b"/>
              <a:pathLst>
                <a:path w="357505" h="625475">
                  <a:moveTo>
                    <a:pt x="0" y="0"/>
                  </a:moveTo>
                  <a:lnTo>
                    <a:pt x="357187" y="0"/>
                  </a:lnTo>
                  <a:lnTo>
                    <a:pt x="357187" y="625078"/>
                  </a:lnTo>
                  <a:lnTo>
                    <a:pt x="0" y="625078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693788" y="3866554"/>
              <a:ext cx="333375" cy="384175"/>
            </a:xfrm>
            <a:custGeom>
              <a:avLst/>
              <a:gdLst/>
              <a:ahLst/>
              <a:cxnLst/>
              <a:rect l="l" t="t" r="r" b="b"/>
              <a:pathLst>
                <a:path w="333375" h="384175">
                  <a:moveTo>
                    <a:pt x="0" y="193475"/>
                  </a:moveTo>
                  <a:lnTo>
                    <a:pt x="333375" y="193476"/>
                  </a:lnTo>
                </a:path>
                <a:path w="333375" h="384175">
                  <a:moveTo>
                    <a:pt x="0" y="383976"/>
                  </a:moveTo>
                  <a:lnTo>
                    <a:pt x="333375" y="383977"/>
                  </a:lnTo>
                </a:path>
                <a:path w="333375" h="38417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397250" y="4596422"/>
            <a:ext cx="1068070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50" spc="-10">
                <a:latin typeface="Calibri"/>
                <a:cs typeface="Calibri"/>
              </a:rPr>
              <a:t>Coherent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408039" y="2357438"/>
            <a:ext cx="893444" cy="1419860"/>
          </a:xfrm>
          <a:prstGeom prst="rect">
            <a:avLst/>
          </a:prstGeom>
          <a:ln w="50799">
            <a:solidFill>
              <a:srgbClr val="E324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25095">
              <a:lnSpc>
                <a:spcPct val="100000"/>
              </a:lnSpc>
              <a:spcBef>
                <a:spcPts val="1510"/>
              </a:spcBef>
            </a:pPr>
            <a:r>
              <a:rPr dirty="0" sz="2500" spc="-25">
                <a:latin typeface="Calibri"/>
                <a:cs typeface="Calibri"/>
              </a:rPr>
              <a:t>CPU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595534" y="3932272"/>
            <a:ext cx="752475" cy="2724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00">
                <a:latin typeface="Calibri"/>
                <a:cs typeface="Calibri"/>
              </a:rPr>
              <a:t>te</a:t>
            </a:r>
            <a:r>
              <a:rPr dirty="0" sz="1600" spc="-10">
                <a:latin typeface="Calibri"/>
                <a:cs typeface="Calibri"/>
              </a:rPr>
              <a:t> Buffer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040063" y="3936737"/>
            <a:ext cx="1047115" cy="2724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600">
                <a:latin typeface="Calibri"/>
                <a:cs typeface="Calibri"/>
              </a:rPr>
              <a:t>Write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Buffer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5" y="253702"/>
            <a:ext cx="10897870" cy="67627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250" spc="-315"/>
              <a:t>Even</a:t>
            </a:r>
            <a:r>
              <a:rPr dirty="0" sz="4250" spc="-55"/>
              <a:t> </a:t>
            </a:r>
            <a:r>
              <a:rPr dirty="0" sz="4250" spc="-215"/>
              <a:t>Building</a:t>
            </a:r>
            <a:r>
              <a:rPr dirty="0" sz="4250" spc="-50"/>
              <a:t> </a:t>
            </a:r>
            <a:r>
              <a:rPr dirty="0" sz="4250" spc="-330"/>
              <a:t>the</a:t>
            </a:r>
            <a:r>
              <a:rPr dirty="0" sz="4250" spc="-55"/>
              <a:t> </a:t>
            </a:r>
            <a:r>
              <a:rPr dirty="0" sz="4250" spc="-245"/>
              <a:t>CSR</a:t>
            </a:r>
            <a:r>
              <a:rPr dirty="0" sz="4250" spc="-50"/>
              <a:t> </a:t>
            </a:r>
            <a:r>
              <a:rPr dirty="0" sz="4250" spc="-395"/>
              <a:t>/</a:t>
            </a:r>
            <a:r>
              <a:rPr dirty="0" sz="4250" spc="-55"/>
              <a:t> </a:t>
            </a:r>
            <a:r>
              <a:rPr dirty="0" sz="4250" spc="-260"/>
              <a:t>CSC</a:t>
            </a:r>
            <a:r>
              <a:rPr dirty="0" sz="4250" spc="-190"/>
              <a:t> </a:t>
            </a:r>
            <a:r>
              <a:rPr dirty="0" sz="4250" spc="-114"/>
              <a:t>is</a:t>
            </a:r>
            <a:r>
              <a:rPr dirty="0" sz="4250" spc="-55"/>
              <a:t> </a:t>
            </a:r>
            <a:r>
              <a:rPr dirty="0" sz="4250" spc="-365"/>
              <a:t>an</a:t>
            </a:r>
            <a:r>
              <a:rPr dirty="0" sz="4250" spc="-50"/>
              <a:t> </a:t>
            </a:r>
            <a:r>
              <a:rPr dirty="0" sz="4250" spc="-265"/>
              <a:t>Irregular</a:t>
            </a:r>
            <a:r>
              <a:rPr dirty="0" sz="4250" spc="-170"/>
              <a:t> </a:t>
            </a:r>
            <a:r>
              <a:rPr dirty="0" sz="4250" spc="-340"/>
              <a:t>Access</a:t>
            </a:r>
            <a:r>
              <a:rPr dirty="0" sz="4250" spc="-55"/>
              <a:t> </a:t>
            </a:r>
            <a:r>
              <a:rPr dirty="0" sz="4250" spc="-340"/>
              <a:t>Pattern!</a:t>
            </a:r>
            <a:endParaRPr sz="425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438" y="1809362"/>
            <a:ext cx="3163705" cy="243397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787545" y="1500176"/>
            <a:ext cx="1021080" cy="209550"/>
            <a:chOff x="787545" y="1500176"/>
            <a:chExt cx="1021080" cy="209550"/>
          </a:xfrm>
        </p:grpSpPr>
        <p:sp>
          <p:nvSpPr>
            <p:cNvPr id="5" name="object 5" descr=""/>
            <p:cNvSpPr/>
            <p:nvPr/>
          </p:nvSpPr>
          <p:spPr>
            <a:xfrm>
              <a:off x="792307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5" h="200025">
                  <a:moveTo>
                    <a:pt x="202199" y="199499"/>
                  </a:moveTo>
                  <a:lnTo>
                    <a:pt x="0" y="199499"/>
                  </a:lnTo>
                  <a:lnTo>
                    <a:pt x="0" y="0"/>
                  </a:lnTo>
                  <a:lnTo>
                    <a:pt x="202199" y="0"/>
                  </a:lnTo>
                  <a:lnTo>
                    <a:pt x="202199" y="199499"/>
                  </a:lnTo>
                  <a:close/>
                </a:path>
              </a:pathLst>
            </a:custGeom>
            <a:solidFill>
              <a:srgbClr val="E0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92307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5" h="200025">
                  <a:moveTo>
                    <a:pt x="0" y="0"/>
                  </a:moveTo>
                  <a:lnTo>
                    <a:pt x="202199" y="0"/>
                  </a:lnTo>
                  <a:lnTo>
                    <a:pt x="202199" y="199499"/>
                  </a:lnTo>
                  <a:lnTo>
                    <a:pt x="0" y="199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94640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5" h="200025">
                  <a:moveTo>
                    <a:pt x="202199" y="199499"/>
                  </a:moveTo>
                  <a:lnTo>
                    <a:pt x="0" y="199499"/>
                  </a:lnTo>
                  <a:lnTo>
                    <a:pt x="0" y="0"/>
                  </a:lnTo>
                  <a:lnTo>
                    <a:pt x="202199" y="0"/>
                  </a:lnTo>
                  <a:lnTo>
                    <a:pt x="202199" y="199499"/>
                  </a:lnTo>
                  <a:close/>
                </a:path>
              </a:pathLst>
            </a:custGeom>
            <a:solidFill>
              <a:srgbClr val="6C9E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94640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5" h="200025">
                  <a:moveTo>
                    <a:pt x="0" y="0"/>
                  </a:moveTo>
                  <a:lnTo>
                    <a:pt x="202199" y="0"/>
                  </a:lnTo>
                  <a:lnTo>
                    <a:pt x="202199" y="199499"/>
                  </a:lnTo>
                  <a:lnTo>
                    <a:pt x="0" y="199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96973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5" h="200025">
                  <a:moveTo>
                    <a:pt x="202199" y="199499"/>
                  </a:moveTo>
                  <a:lnTo>
                    <a:pt x="0" y="199499"/>
                  </a:lnTo>
                  <a:lnTo>
                    <a:pt x="0" y="0"/>
                  </a:lnTo>
                  <a:lnTo>
                    <a:pt x="202199" y="0"/>
                  </a:lnTo>
                  <a:lnTo>
                    <a:pt x="202199" y="199499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96973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5" h="200025">
                  <a:moveTo>
                    <a:pt x="0" y="0"/>
                  </a:moveTo>
                  <a:lnTo>
                    <a:pt x="202199" y="0"/>
                  </a:lnTo>
                  <a:lnTo>
                    <a:pt x="202199" y="199499"/>
                  </a:lnTo>
                  <a:lnTo>
                    <a:pt x="0" y="199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99306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5" h="200025">
                  <a:moveTo>
                    <a:pt x="202199" y="199499"/>
                  </a:moveTo>
                  <a:lnTo>
                    <a:pt x="0" y="199499"/>
                  </a:lnTo>
                  <a:lnTo>
                    <a:pt x="0" y="0"/>
                  </a:lnTo>
                  <a:lnTo>
                    <a:pt x="202199" y="0"/>
                  </a:lnTo>
                  <a:lnTo>
                    <a:pt x="202199" y="1994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399306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5" h="200025">
                  <a:moveTo>
                    <a:pt x="0" y="0"/>
                  </a:moveTo>
                  <a:lnTo>
                    <a:pt x="202199" y="0"/>
                  </a:lnTo>
                  <a:lnTo>
                    <a:pt x="202199" y="199499"/>
                  </a:lnTo>
                  <a:lnTo>
                    <a:pt x="0" y="199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601639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4" h="200025">
                  <a:moveTo>
                    <a:pt x="202199" y="199499"/>
                  </a:moveTo>
                  <a:lnTo>
                    <a:pt x="0" y="199499"/>
                  </a:lnTo>
                  <a:lnTo>
                    <a:pt x="0" y="0"/>
                  </a:lnTo>
                  <a:lnTo>
                    <a:pt x="202199" y="0"/>
                  </a:lnTo>
                  <a:lnTo>
                    <a:pt x="202199" y="1994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601639" y="1504938"/>
              <a:ext cx="202565" cy="200025"/>
            </a:xfrm>
            <a:custGeom>
              <a:avLst/>
              <a:gdLst/>
              <a:ahLst/>
              <a:cxnLst/>
              <a:rect l="l" t="t" r="r" b="b"/>
              <a:pathLst>
                <a:path w="202564" h="200025">
                  <a:moveTo>
                    <a:pt x="0" y="0"/>
                  </a:moveTo>
                  <a:lnTo>
                    <a:pt x="202199" y="0"/>
                  </a:lnTo>
                  <a:lnTo>
                    <a:pt x="202199" y="199499"/>
                  </a:lnTo>
                  <a:lnTo>
                    <a:pt x="0" y="199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862" y="4367963"/>
            <a:ext cx="1350409" cy="703414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4395934" y="1208124"/>
            <a:ext cx="6486525" cy="923925"/>
          </a:xfrm>
          <a:prstGeom prst="rect">
            <a:avLst/>
          </a:prstGeom>
          <a:ln w="19049">
            <a:solidFill>
              <a:srgbClr val="1155CC"/>
            </a:solidFill>
          </a:ln>
        </p:spPr>
        <p:txBody>
          <a:bodyPr wrap="square" lIns="0" tIns="73660" rIns="0" bIns="0" rtlCol="0" vert="horz">
            <a:spAutoFit/>
          </a:bodyPr>
          <a:lstStyle/>
          <a:p>
            <a:pPr marL="451484" marR="357505" indent="-365760">
              <a:lnSpc>
                <a:spcPct val="100000"/>
              </a:lnSpc>
              <a:spcBef>
                <a:spcPts val="580"/>
              </a:spcBef>
            </a:pPr>
            <a:r>
              <a:rPr dirty="0" sz="2400">
                <a:latin typeface="Courier New"/>
                <a:cs typeface="Courier New"/>
              </a:rPr>
              <a:t>for</a:t>
            </a:r>
            <a:r>
              <a:rPr dirty="0" sz="2400" spc="-35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e</a:t>
            </a:r>
            <a:r>
              <a:rPr dirty="0" sz="2400" spc="-35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in</a:t>
            </a:r>
            <a:r>
              <a:rPr dirty="0" sz="2400" spc="-35">
                <a:latin typeface="Courier New"/>
                <a:cs typeface="Courier New"/>
              </a:rPr>
              <a:t> </a:t>
            </a:r>
            <a:r>
              <a:rPr dirty="0" sz="2400" spc="-25">
                <a:latin typeface="Courier New"/>
                <a:cs typeface="Courier New"/>
              </a:rPr>
              <a:t>EL: </a:t>
            </a:r>
            <a:r>
              <a:rPr dirty="0" sz="2400">
                <a:latin typeface="Courier New"/>
                <a:cs typeface="Courier New"/>
              </a:rPr>
              <a:t>neigh_count[</a:t>
            </a:r>
            <a:r>
              <a:rPr dirty="0" sz="2400" b="1">
                <a:solidFill>
                  <a:srgbClr val="FF0000"/>
                </a:solidFill>
                <a:latin typeface="Courier New"/>
                <a:cs typeface="Courier New"/>
              </a:rPr>
              <a:t>e.dst</a:t>
            </a:r>
            <a:r>
              <a:rPr dirty="0" sz="2400">
                <a:latin typeface="Courier New"/>
                <a:cs typeface="Courier New"/>
              </a:rPr>
              <a:t>]++;</a:t>
            </a:r>
            <a:r>
              <a:rPr dirty="0" sz="2400" spc="-310">
                <a:latin typeface="Courier New"/>
                <a:cs typeface="Courier New"/>
              </a:rPr>
              <a:t> </a:t>
            </a:r>
            <a:r>
              <a:rPr dirty="0" sz="2400" spc="-10">
                <a:latin typeface="Courier New"/>
                <a:cs typeface="Courier New"/>
              </a:rPr>
              <a:t>/*e.src*/</a:t>
            </a:r>
            <a:endParaRPr sz="2400">
              <a:latin typeface="Courier New"/>
              <a:cs typeface="Courier New"/>
            </a:endParaRPr>
          </a:p>
        </p:txBody>
      </p:sp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4594571" y="2407861"/>
          <a:ext cx="3079115" cy="554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805"/>
                <a:gridCol w="598805"/>
                <a:gridCol w="598804"/>
                <a:gridCol w="598805"/>
                <a:gridCol w="598805"/>
              </a:tblGrid>
              <a:tr h="55435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9525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C9EEB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44546A"/>
                      </a:solidFill>
                      <a:prstDash val="solid"/>
                    </a:lnL>
                    <a:lnR w="12700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44546A"/>
                      </a:solidFill>
                      <a:prstDash val="solid"/>
                    </a:lnL>
                    <a:lnR w="9525">
                      <a:solidFill>
                        <a:srgbClr val="44546A"/>
                      </a:solidFill>
                      <a:prstDash val="solid"/>
                    </a:lnR>
                    <a:lnT w="9525">
                      <a:solidFill>
                        <a:srgbClr val="44546A"/>
                      </a:solidFill>
                      <a:prstDash val="solid"/>
                    </a:lnT>
                    <a:lnB w="9525">
                      <a:solidFill>
                        <a:srgbClr val="44546A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 descr=""/>
          <p:cNvSpPr txBox="1"/>
          <p:nvPr/>
        </p:nvSpPr>
        <p:spPr>
          <a:xfrm>
            <a:off x="7910737" y="2477220"/>
            <a:ext cx="12033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neigh_count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781332" y="3783982"/>
            <a:ext cx="5546090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alibri"/>
                <a:cs typeface="Calibri"/>
              </a:rPr>
              <a:t>Updates</a:t>
            </a:r>
            <a:r>
              <a:rPr dirty="0" sz="3600" spc="-6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to</a:t>
            </a:r>
            <a:r>
              <a:rPr dirty="0" sz="3600" spc="-5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the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neigh_count </a:t>
            </a:r>
            <a:r>
              <a:rPr dirty="0" sz="3600">
                <a:latin typeface="Calibri"/>
                <a:cs typeface="Calibri"/>
              </a:rPr>
              <a:t>array</a:t>
            </a:r>
            <a:r>
              <a:rPr dirty="0" sz="3600" spc="-10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are</a:t>
            </a:r>
            <a:r>
              <a:rPr dirty="0" sz="3600" spc="-9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to</a:t>
            </a:r>
            <a:r>
              <a:rPr dirty="0" sz="3600" spc="-9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random</a:t>
            </a:r>
            <a:r>
              <a:rPr dirty="0" sz="3600" spc="-9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elements </a:t>
            </a:r>
            <a:r>
              <a:rPr dirty="0" sz="3600">
                <a:latin typeface="Calibri"/>
                <a:cs typeface="Calibri"/>
              </a:rPr>
              <a:t>determined</a:t>
            </a:r>
            <a:r>
              <a:rPr dirty="0" sz="3600" spc="-65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by</a:t>
            </a:r>
            <a:r>
              <a:rPr dirty="0" sz="3600" spc="-5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order</a:t>
            </a:r>
            <a:r>
              <a:rPr dirty="0" sz="3600" spc="-5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of</a:t>
            </a:r>
            <a:r>
              <a:rPr dirty="0" sz="3600" spc="-5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edges </a:t>
            </a:r>
            <a:r>
              <a:rPr dirty="0" sz="3600">
                <a:latin typeface="Calibri"/>
                <a:cs typeface="Calibri"/>
              </a:rPr>
              <a:t>in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edge</a:t>
            </a:r>
            <a:r>
              <a:rPr dirty="0" sz="3600" spc="-30">
                <a:latin typeface="Calibri"/>
                <a:cs typeface="Calibri"/>
              </a:rPr>
              <a:t> </a:t>
            </a:r>
            <a:r>
              <a:rPr dirty="0" sz="3600" spc="-20">
                <a:latin typeface="Calibri"/>
                <a:cs typeface="Calibri"/>
              </a:rPr>
              <a:t>list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Reordering</a:t>
            </a:r>
            <a:r>
              <a:rPr dirty="0" spc="-155"/>
              <a:t> </a:t>
            </a:r>
            <a:r>
              <a:rPr dirty="0"/>
              <a:t>#1:</a:t>
            </a:r>
            <a:r>
              <a:rPr dirty="0" spc="-150"/>
              <a:t> </a:t>
            </a:r>
            <a:r>
              <a:rPr dirty="0"/>
              <a:t>Write</a:t>
            </a:r>
            <a:r>
              <a:rPr dirty="0" spc="-150"/>
              <a:t> </a:t>
            </a:r>
            <a:r>
              <a:rPr dirty="0" spc="-30"/>
              <a:t>Buffers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06957" y="3125749"/>
            <a:ext cx="514984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264851" y="3795475"/>
            <a:ext cx="61722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739391" y="3107889"/>
            <a:ext cx="50482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669420" y="3777616"/>
            <a:ext cx="62738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0055D6"/>
                </a:solidFill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256233" y="2491383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4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E32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479726" y="2491383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8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8" y="0"/>
                </a:lnTo>
                <a:lnTo>
                  <a:pt x="892968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256233" y="4536280"/>
            <a:ext cx="893444" cy="500380"/>
          </a:xfrm>
          <a:prstGeom prst="rect">
            <a:avLst/>
          </a:prstGeom>
          <a:ln w="50799">
            <a:solidFill>
              <a:srgbClr val="E324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dirty="0" sz="2800" spc="1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479726" y="4527351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2968" y="500062"/>
                </a:moveTo>
                <a:lnTo>
                  <a:pt x="0" y="500062"/>
                </a:lnTo>
                <a:lnTo>
                  <a:pt x="0" y="0"/>
                </a:lnTo>
                <a:lnTo>
                  <a:pt x="892968" y="0"/>
                </a:lnTo>
                <a:lnTo>
                  <a:pt x="892968" y="500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4454326" y="2465983"/>
          <a:ext cx="1020444" cy="253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/>
                <a:gridCol w="357505"/>
                <a:gridCol w="267969"/>
              </a:tblGrid>
              <a:tr h="1419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422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12" name="object 12" descr=""/>
          <p:cNvGrpSpPr/>
          <p:nvPr/>
        </p:nvGrpSpPr>
        <p:grpSpPr>
          <a:xfrm>
            <a:off x="2511425" y="3889573"/>
            <a:ext cx="382905" cy="650875"/>
            <a:chOff x="2511425" y="3889573"/>
            <a:chExt cx="382905" cy="650875"/>
          </a:xfrm>
        </p:grpSpPr>
        <p:sp>
          <p:nvSpPr>
            <p:cNvPr id="13" name="object 13" descr=""/>
            <p:cNvSpPr/>
            <p:nvPr/>
          </p:nvSpPr>
          <p:spPr>
            <a:xfrm>
              <a:off x="2524125" y="3902273"/>
              <a:ext cx="357505" cy="625475"/>
            </a:xfrm>
            <a:custGeom>
              <a:avLst/>
              <a:gdLst/>
              <a:ahLst/>
              <a:cxnLst/>
              <a:rect l="l" t="t" r="r" b="b"/>
              <a:pathLst>
                <a:path w="357505" h="625475">
                  <a:moveTo>
                    <a:pt x="357187" y="625078"/>
                  </a:moveTo>
                  <a:lnTo>
                    <a:pt x="0" y="625078"/>
                  </a:lnTo>
                  <a:lnTo>
                    <a:pt x="0" y="0"/>
                  </a:lnTo>
                  <a:lnTo>
                    <a:pt x="357187" y="0"/>
                  </a:lnTo>
                  <a:lnTo>
                    <a:pt x="357187" y="6250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524125" y="3902273"/>
              <a:ext cx="357505" cy="625475"/>
            </a:xfrm>
            <a:custGeom>
              <a:avLst/>
              <a:gdLst/>
              <a:ahLst/>
              <a:cxnLst/>
              <a:rect l="l" t="t" r="r" b="b"/>
              <a:pathLst>
                <a:path w="357505" h="625475">
                  <a:moveTo>
                    <a:pt x="0" y="0"/>
                  </a:moveTo>
                  <a:lnTo>
                    <a:pt x="357187" y="0"/>
                  </a:lnTo>
                  <a:lnTo>
                    <a:pt x="357187" y="625078"/>
                  </a:lnTo>
                  <a:lnTo>
                    <a:pt x="0" y="625078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541984" y="4000500"/>
              <a:ext cx="333375" cy="384175"/>
            </a:xfrm>
            <a:custGeom>
              <a:avLst/>
              <a:gdLst/>
              <a:ahLst/>
              <a:cxnLst/>
              <a:rect l="l" t="t" r="r" b="b"/>
              <a:pathLst>
                <a:path w="333375" h="384175">
                  <a:moveTo>
                    <a:pt x="0" y="193475"/>
                  </a:moveTo>
                  <a:lnTo>
                    <a:pt x="333375" y="193476"/>
                  </a:lnTo>
                </a:path>
                <a:path w="333375" h="384175">
                  <a:moveTo>
                    <a:pt x="0" y="383976"/>
                  </a:moveTo>
                  <a:lnTo>
                    <a:pt x="333375" y="383977"/>
                  </a:lnTo>
                </a:path>
                <a:path w="333375" h="38417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6111875" y="1960928"/>
            <a:ext cx="2872740" cy="998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0">
              <a:lnSpc>
                <a:spcPct val="1082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Program </a:t>
            </a:r>
            <a:r>
              <a:rPr dirty="0" sz="2950">
                <a:latin typeface="Calibri"/>
                <a:cs typeface="Calibri"/>
              </a:rPr>
              <a:t>Initially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X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Y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138789" y="4335363"/>
            <a:ext cx="2127250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Is</a:t>
            </a:r>
            <a:r>
              <a:rPr dirty="0" sz="2950" spc="-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r1==r2==0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950">
                <a:latin typeface="Calibri"/>
                <a:cs typeface="Calibri"/>
              </a:rPr>
              <a:t>a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valid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result?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Reordering</a:t>
            </a:r>
            <a:r>
              <a:rPr dirty="0" spc="-155"/>
              <a:t> </a:t>
            </a:r>
            <a:r>
              <a:rPr dirty="0"/>
              <a:t>#1:</a:t>
            </a:r>
            <a:r>
              <a:rPr dirty="0" spc="-150"/>
              <a:t> </a:t>
            </a:r>
            <a:r>
              <a:rPr dirty="0"/>
              <a:t>Write</a:t>
            </a:r>
            <a:r>
              <a:rPr dirty="0" spc="-150"/>
              <a:t> </a:t>
            </a:r>
            <a:r>
              <a:rPr dirty="0" spc="-30"/>
              <a:t>Buffers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06957" y="3125749"/>
            <a:ext cx="514984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264851" y="3795475"/>
            <a:ext cx="61722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739391" y="3107889"/>
            <a:ext cx="50482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669420" y="3777616"/>
            <a:ext cx="62738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0055D6"/>
                </a:solidFill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256233" y="2491383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4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E32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479726" y="2491383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8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8" y="0"/>
                </a:lnTo>
                <a:lnTo>
                  <a:pt x="892968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256233" y="4536280"/>
            <a:ext cx="893444" cy="500380"/>
          </a:xfrm>
          <a:prstGeom prst="rect">
            <a:avLst/>
          </a:prstGeom>
          <a:ln w="50799">
            <a:solidFill>
              <a:srgbClr val="E324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dirty="0" sz="2800" spc="1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479726" y="4527351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2968" y="500062"/>
                </a:moveTo>
                <a:lnTo>
                  <a:pt x="0" y="500062"/>
                </a:lnTo>
                <a:lnTo>
                  <a:pt x="0" y="0"/>
                </a:lnTo>
                <a:lnTo>
                  <a:pt x="892968" y="0"/>
                </a:lnTo>
                <a:lnTo>
                  <a:pt x="892968" y="500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4454326" y="2465983"/>
          <a:ext cx="1020444" cy="253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/>
                <a:gridCol w="357505"/>
                <a:gridCol w="267969"/>
              </a:tblGrid>
              <a:tr h="1419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422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12" name="object 12" descr=""/>
          <p:cNvGrpSpPr/>
          <p:nvPr/>
        </p:nvGrpSpPr>
        <p:grpSpPr>
          <a:xfrm>
            <a:off x="2511425" y="3889573"/>
            <a:ext cx="382905" cy="650875"/>
            <a:chOff x="2511425" y="3889573"/>
            <a:chExt cx="382905" cy="650875"/>
          </a:xfrm>
        </p:grpSpPr>
        <p:sp>
          <p:nvSpPr>
            <p:cNvPr id="13" name="object 13" descr=""/>
            <p:cNvSpPr/>
            <p:nvPr/>
          </p:nvSpPr>
          <p:spPr>
            <a:xfrm>
              <a:off x="2524125" y="3902273"/>
              <a:ext cx="357505" cy="625475"/>
            </a:xfrm>
            <a:custGeom>
              <a:avLst/>
              <a:gdLst/>
              <a:ahLst/>
              <a:cxnLst/>
              <a:rect l="l" t="t" r="r" b="b"/>
              <a:pathLst>
                <a:path w="357505" h="625475">
                  <a:moveTo>
                    <a:pt x="357187" y="625078"/>
                  </a:moveTo>
                  <a:lnTo>
                    <a:pt x="0" y="625078"/>
                  </a:lnTo>
                  <a:lnTo>
                    <a:pt x="0" y="0"/>
                  </a:lnTo>
                  <a:lnTo>
                    <a:pt x="357187" y="0"/>
                  </a:lnTo>
                  <a:lnTo>
                    <a:pt x="357187" y="6250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524125" y="3902273"/>
              <a:ext cx="357505" cy="625475"/>
            </a:xfrm>
            <a:custGeom>
              <a:avLst/>
              <a:gdLst/>
              <a:ahLst/>
              <a:cxnLst/>
              <a:rect l="l" t="t" r="r" b="b"/>
              <a:pathLst>
                <a:path w="357505" h="625475">
                  <a:moveTo>
                    <a:pt x="0" y="0"/>
                  </a:moveTo>
                  <a:lnTo>
                    <a:pt x="357187" y="0"/>
                  </a:lnTo>
                  <a:lnTo>
                    <a:pt x="357187" y="625078"/>
                  </a:lnTo>
                  <a:lnTo>
                    <a:pt x="0" y="625078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541984" y="4000500"/>
              <a:ext cx="333375" cy="384175"/>
            </a:xfrm>
            <a:custGeom>
              <a:avLst/>
              <a:gdLst/>
              <a:ahLst/>
              <a:cxnLst/>
              <a:rect l="l" t="t" r="r" b="b"/>
              <a:pathLst>
                <a:path w="333375" h="384175">
                  <a:moveTo>
                    <a:pt x="0" y="193475"/>
                  </a:moveTo>
                  <a:lnTo>
                    <a:pt x="333375" y="193476"/>
                  </a:lnTo>
                </a:path>
                <a:path w="333375" h="384175">
                  <a:moveTo>
                    <a:pt x="0" y="383976"/>
                  </a:moveTo>
                  <a:lnTo>
                    <a:pt x="333375" y="383977"/>
                  </a:lnTo>
                </a:path>
                <a:path w="333375" h="38417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6111875" y="1960928"/>
            <a:ext cx="2872740" cy="998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0">
              <a:lnSpc>
                <a:spcPct val="1082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Program </a:t>
            </a:r>
            <a:r>
              <a:rPr dirty="0" sz="2950">
                <a:latin typeface="Calibri"/>
                <a:cs typeface="Calibri"/>
              </a:rPr>
              <a:t>Initially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X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Y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138789" y="4335363"/>
            <a:ext cx="2127250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Is</a:t>
            </a:r>
            <a:r>
              <a:rPr dirty="0" sz="2950" spc="-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r1==r2==0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950">
                <a:latin typeface="Calibri"/>
                <a:cs typeface="Calibri"/>
              </a:rPr>
              <a:t>a</a:t>
            </a:r>
            <a:r>
              <a:rPr dirty="0" sz="2950" spc="-4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valid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result?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754188" y="5761940"/>
            <a:ext cx="8119745" cy="4330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50">
                <a:latin typeface="Calibri"/>
                <a:cs typeface="Calibri"/>
              </a:rPr>
              <a:t>r1</a:t>
            </a:r>
            <a:r>
              <a:rPr dirty="0" sz="2650" spc="-2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==</a:t>
            </a:r>
            <a:r>
              <a:rPr dirty="0" sz="2650" spc="-1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r2</a:t>
            </a:r>
            <a:r>
              <a:rPr dirty="0" sz="2650" spc="-1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==</a:t>
            </a:r>
            <a:r>
              <a:rPr dirty="0" sz="2650" spc="-1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0</a:t>
            </a:r>
            <a:r>
              <a:rPr dirty="0" sz="2650" spc="-1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is</a:t>
            </a:r>
            <a:r>
              <a:rPr dirty="0" sz="2650" spc="5">
                <a:latin typeface="Calibri"/>
                <a:cs typeface="Calibri"/>
              </a:rPr>
              <a:t> </a:t>
            </a:r>
            <a:r>
              <a:rPr dirty="0" sz="2650" b="1">
                <a:latin typeface="Calibri"/>
                <a:cs typeface="Calibri"/>
              </a:rPr>
              <a:t>not</a:t>
            </a:r>
            <a:r>
              <a:rPr dirty="0" sz="2650" spc="-10" b="1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SC,</a:t>
            </a:r>
            <a:r>
              <a:rPr dirty="0" sz="2650" spc="-1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but</a:t>
            </a:r>
            <a:r>
              <a:rPr dirty="0" sz="2650" spc="-1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it</a:t>
            </a:r>
            <a:r>
              <a:rPr dirty="0" sz="2650" spc="-1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can</a:t>
            </a:r>
            <a:r>
              <a:rPr dirty="0" sz="2650" spc="-1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happen</a:t>
            </a:r>
            <a:r>
              <a:rPr dirty="0" sz="2650" spc="-10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with</a:t>
            </a:r>
            <a:r>
              <a:rPr dirty="0" sz="2650" spc="-15">
                <a:latin typeface="Calibri"/>
                <a:cs typeface="Calibri"/>
              </a:rPr>
              <a:t> </a:t>
            </a:r>
            <a:r>
              <a:rPr dirty="0" sz="2650">
                <a:latin typeface="Calibri"/>
                <a:cs typeface="Calibri"/>
              </a:rPr>
              <a:t>write</a:t>
            </a:r>
            <a:r>
              <a:rPr dirty="0" sz="2650" spc="-10">
                <a:latin typeface="Calibri"/>
                <a:cs typeface="Calibri"/>
              </a:rPr>
              <a:t> buffers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Reordering</a:t>
            </a:r>
            <a:r>
              <a:rPr dirty="0" spc="-155"/>
              <a:t> </a:t>
            </a:r>
            <a:r>
              <a:rPr dirty="0"/>
              <a:t>#1:</a:t>
            </a:r>
            <a:r>
              <a:rPr dirty="0" spc="-150"/>
              <a:t> </a:t>
            </a:r>
            <a:r>
              <a:rPr dirty="0"/>
              <a:t>Write</a:t>
            </a:r>
            <a:r>
              <a:rPr dirty="0" spc="-150"/>
              <a:t> </a:t>
            </a:r>
            <a:r>
              <a:rPr dirty="0" spc="-30"/>
              <a:t>Buffers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35242" y="4622888"/>
            <a:ext cx="15093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Execution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264851" y="3795475"/>
            <a:ext cx="61722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11875" y="1960928"/>
            <a:ext cx="3131820" cy="1558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64160" indent="1276350">
              <a:lnSpc>
                <a:spcPct val="1082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Program </a:t>
            </a:r>
            <a:r>
              <a:rPr dirty="0" sz="2950">
                <a:latin typeface="Calibri"/>
                <a:cs typeface="Calibri"/>
              </a:rPr>
              <a:t>Initially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X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Y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400"/>
              </a:spcBef>
            </a:pP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669420" y="3777616"/>
            <a:ext cx="62738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0055D6"/>
                </a:solidFill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4479726" y="2491383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8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8" y="0"/>
                </a:lnTo>
                <a:lnTo>
                  <a:pt x="892968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479726" y="4527351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2968" y="500062"/>
                </a:moveTo>
                <a:lnTo>
                  <a:pt x="0" y="500062"/>
                </a:lnTo>
                <a:lnTo>
                  <a:pt x="0" y="0"/>
                </a:lnTo>
                <a:lnTo>
                  <a:pt x="892968" y="0"/>
                </a:lnTo>
                <a:lnTo>
                  <a:pt x="892968" y="500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4454326" y="2465983"/>
          <a:ext cx="1020444" cy="253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/>
                <a:gridCol w="357505"/>
                <a:gridCol w="267969"/>
              </a:tblGrid>
              <a:tr h="1419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422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0" name="object 10" descr=""/>
          <p:cNvSpPr/>
          <p:nvPr/>
        </p:nvSpPr>
        <p:spPr>
          <a:xfrm>
            <a:off x="2524125" y="3902273"/>
            <a:ext cx="357505" cy="625475"/>
          </a:xfrm>
          <a:custGeom>
            <a:avLst/>
            <a:gdLst/>
            <a:ahLst/>
            <a:cxnLst/>
            <a:rect l="l" t="t" r="r" b="b"/>
            <a:pathLst>
              <a:path w="357505" h="625475">
                <a:moveTo>
                  <a:pt x="357187" y="625078"/>
                </a:moveTo>
                <a:lnTo>
                  <a:pt x="0" y="625078"/>
                </a:lnTo>
                <a:lnTo>
                  <a:pt x="0" y="0"/>
                </a:lnTo>
                <a:lnTo>
                  <a:pt x="357187" y="0"/>
                </a:lnTo>
                <a:lnTo>
                  <a:pt x="357187" y="6250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2230833" y="2465983"/>
          <a:ext cx="1020444" cy="2543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/>
                <a:gridCol w="357505"/>
                <a:gridCol w="267969"/>
              </a:tblGrid>
              <a:tr h="1419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dirty="0" sz="250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X=1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517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Reordering</a:t>
            </a:r>
            <a:r>
              <a:rPr dirty="0" spc="-155"/>
              <a:t> </a:t>
            </a:r>
            <a:r>
              <a:rPr dirty="0"/>
              <a:t>#1:</a:t>
            </a:r>
            <a:r>
              <a:rPr dirty="0" spc="-150"/>
              <a:t> </a:t>
            </a:r>
            <a:r>
              <a:rPr dirty="0"/>
              <a:t>Write</a:t>
            </a:r>
            <a:r>
              <a:rPr dirty="0" spc="-150"/>
              <a:t> </a:t>
            </a:r>
            <a:r>
              <a:rPr dirty="0" spc="-30"/>
              <a:t>Buffers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35242" y="4622888"/>
            <a:ext cx="15093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Execution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264851" y="3795475"/>
            <a:ext cx="61722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669420" y="3777616"/>
            <a:ext cx="62738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0055D6"/>
                </a:solidFill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479726" y="2491383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8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8" y="0"/>
                </a:lnTo>
                <a:lnTo>
                  <a:pt x="892968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479726" y="4527351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2968" y="500062"/>
                </a:moveTo>
                <a:lnTo>
                  <a:pt x="0" y="500062"/>
                </a:lnTo>
                <a:lnTo>
                  <a:pt x="0" y="0"/>
                </a:lnTo>
                <a:lnTo>
                  <a:pt x="892968" y="0"/>
                </a:lnTo>
                <a:lnTo>
                  <a:pt x="892968" y="500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4454326" y="2465983"/>
          <a:ext cx="1020444" cy="253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/>
                <a:gridCol w="357505"/>
                <a:gridCol w="267969"/>
              </a:tblGrid>
              <a:tr h="1419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dirty="0" sz="250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Y=1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422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9" name="object 9" descr=""/>
          <p:cNvSpPr/>
          <p:nvPr/>
        </p:nvSpPr>
        <p:spPr>
          <a:xfrm>
            <a:off x="2524125" y="3902273"/>
            <a:ext cx="357505" cy="625475"/>
          </a:xfrm>
          <a:custGeom>
            <a:avLst/>
            <a:gdLst/>
            <a:ahLst/>
            <a:cxnLst/>
            <a:rect l="l" t="t" r="r" b="b"/>
            <a:pathLst>
              <a:path w="357505" h="625475">
                <a:moveTo>
                  <a:pt x="357187" y="625078"/>
                </a:moveTo>
                <a:lnTo>
                  <a:pt x="0" y="625078"/>
                </a:lnTo>
                <a:lnTo>
                  <a:pt x="0" y="0"/>
                </a:lnTo>
                <a:lnTo>
                  <a:pt x="357187" y="0"/>
                </a:lnTo>
                <a:lnTo>
                  <a:pt x="357187" y="6250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2230833" y="2465983"/>
          <a:ext cx="1240790" cy="2543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/>
                <a:gridCol w="367030"/>
                <a:gridCol w="267969"/>
              </a:tblGrid>
              <a:tr h="1419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250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1400"/>
                        </a:lnSpc>
                      </a:pPr>
                      <a:r>
                        <a:rPr dirty="0" sz="2500" spc="-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517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1" name="object 11" descr=""/>
          <p:cNvSpPr txBox="1"/>
          <p:nvPr/>
        </p:nvSpPr>
        <p:spPr>
          <a:xfrm>
            <a:off x="6111875" y="1960928"/>
            <a:ext cx="2872740" cy="998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0">
              <a:lnSpc>
                <a:spcPct val="1082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Program </a:t>
            </a:r>
            <a:r>
              <a:rPr dirty="0" sz="2950">
                <a:latin typeface="Calibri"/>
                <a:cs typeface="Calibri"/>
              </a:rPr>
              <a:t>Initially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X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Y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Reordering</a:t>
            </a:r>
            <a:r>
              <a:rPr dirty="0" spc="-155"/>
              <a:t> </a:t>
            </a:r>
            <a:r>
              <a:rPr dirty="0"/>
              <a:t>#1:</a:t>
            </a:r>
            <a:r>
              <a:rPr dirty="0" spc="-150"/>
              <a:t> </a:t>
            </a:r>
            <a:r>
              <a:rPr dirty="0"/>
              <a:t>Write</a:t>
            </a:r>
            <a:r>
              <a:rPr dirty="0" spc="-150"/>
              <a:t> </a:t>
            </a:r>
            <a:r>
              <a:rPr dirty="0" spc="-30"/>
              <a:t>Buffers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35242" y="4622888"/>
            <a:ext cx="15093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Execution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264851" y="3795475"/>
            <a:ext cx="61722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669420" y="3777616"/>
            <a:ext cx="62738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0">
                <a:solidFill>
                  <a:srgbClr val="0055D6"/>
                </a:solidFill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479726" y="2491383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8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8" y="0"/>
                </a:lnTo>
                <a:lnTo>
                  <a:pt x="892968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479726" y="4527351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2968" y="500062"/>
                </a:moveTo>
                <a:lnTo>
                  <a:pt x="0" y="500062"/>
                </a:lnTo>
                <a:lnTo>
                  <a:pt x="0" y="0"/>
                </a:lnTo>
                <a:lnTo>
                  <a:pt x="892968" y="0"/>
                </a:lnTo>
                <a:lnTo>
                  <a:pt x="892968" y="500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4454326" y="2465983"/>
          <a:ext cx="1268095" cy="253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"/>
                <a:gridCol w="385445"/>
                <a:gridCol w="267969"/>
              </a:tblGrid>
              <a:tr h="1419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250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Y=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1400"/>
                        </a:lnSpc>
                      </a:pPr>
                      <a:r>
                        <a:rPr dirty="0" sz="2500" spc="-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422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9" name="object 9" descr=""/>
          <p:cNvSpPr/>
          <p:nvPr/>
        </p:nvSpPr>
        <p:spPr>
          <a:xfrm>
            <a:off x="2524125" y="3902273"/>
            <a:ext cx="357505" cy="625475"/>
          </a:xfrm>
          <a:custGeom>
            <a:avLst/>
            <a:gdLst/>
            <a:ahLst/>
            <a:cxnLst/>
            <a:rect l="l" t="t" r="r" b="b"/>
            <a:pathLst>
              <a:path w="357505" h="625475">
                <a:moveTo>
                  <a:pt x="357187" y="625078"/>
                </a:moveTo>
                <a:lnTo>
                  <a:pt x="0" y="625078"/>
                </a:lnTo>
                <a:lnTo>
                  <a:pt x="0" y="0"/>
                </a:lnTo>
                <a:lnTo>
                  <a:pt x="357187" y="0"/>
                </a:lnTo>
                <a:lnTo>
                  <a:pt x="357187" y="6250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2230833" y="2465983"/>
          <a:ext cx="1240790" cy="2543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/>
                <a:gridCol w="367030"/>
                <a:gridCol w="267969"/>
              </a:tblGrid>
              <a:tr h="1419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250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1400"/>
                        </a:lnSpc>
                      </a:pPr>
                      <a:r>
                        <a:rPr dirty="0" sz="2500" spc="-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517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1" name="object 11" descr=""/>
          <p:cNvSpPr txBox="1"/>
          <p:nvPr/>
        </p:nvSpPr>
        <p:spPr>
          <a:xfrm>
            <a:off x="6111875" y="1960928"/>
            <a:ext cx="2872740" cy="998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0">
              <a:lnSpc>
                <a:spcPct val="1082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Program </a:t>
            </a:r>
            <a:r>
              <a:rPr dirty="0" sz="2950">
                <a:latin typeface="Calibri"/>
                <a:cs typeface="Calibri"/>
              </a:rPr>
              <a:t>Initially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X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Y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Reordering</a:t>
            </a:r>
            <a:r>
              <a:rPr dirty="0" spc="-155"/>
              <a:t> </a:t>
            </a:r>
            <a:r>
              <a:rPr dirty="0"/>
              <a:t>#1:</a:t>
            </a:r>
            <a:r>
              <a:rPr dirty="0" spc="-150"/>
              <a:t> </a:t>
            </a:r>
            <a:r>
              <a:rPr dirty="0"/>
              <a:t>Write</a:t>
            </a:r>
            <a:r>
              <a:rPr dirty="0" spc="-150"/>
              <a:t> </a:t>
            </a:r>
            <a:r>
              <a:rPr dirty="0" spc="-30"/>
              <a:t>Buffers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111875" y="1960928"/>
            <a:ext cx="3185160" cy="3137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7500" indent="1276350">
              <a:lnSpc>
                <a:spcPct val="1082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Program </a:t>
            </a:r>
            <a:r>
              <a:rPr dirty="0" sz="2950">
                <a:latin typeface="Calibri"/>
                <a:cs typeface="Calibri"/>
              </a:rPr>
              <a:t>Initially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X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Y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2500" spc="-20">
                <a:solidFill>
                  <a:srgbClr val="0055D6"/>
                </a:solidFill>
                <a:latin typeface="Calibri"/>
                <a:cs typeface="Calibri"/>
              </a:rPr>
              <a:t>r2=X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Calibri"/>
              <a:cs typeface="Calibri"/>
            </a:endParaRPr>
          </a:p>
          <a:p>
            <a:pPr marL="1235710">
              <a:lnSpc>
                <a:spcPct val="100000"/>
              </a:lnSpc>
            </a:pPr>
            <a:r>
              <a:rPr dirty="0" sz="2950" spc="-10">
                <a:latin typeface="Calibri"/>
                <a:cs typeface="Calibri"/>
              </a:rPr>
              <a:t>Execution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479726" y="2491383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8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8" y="0"/>
                </a:lnTo>
                <a:lnTo>
                  <a:pt x="892968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479726" y="4527351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2968" y="500062"/>
                </a:moveTo>
                <a:lnTo>
                  <a:pt x="0" y="500062"/>
                </a:lnTo>
                <a:lnTo>
                  <a:pt x="0" y="0"/>
                </a:lnTo>
                <a:lnTo>
                  <a:pt x="892968" y="0"/>
                </a:lnTo>
                <a:lnTo>
                  <a:pt x="892968" y="500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4454326" y="2465983"/>
          <a:ext cx="1268095" cy="253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"/>
                <a:gridCol w="385445"/>
                <a:gridCol w="267969"/>
              </a:tblGrid>
              <a:tr h="1419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250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Y=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1400"/>
                        </a:lnSpc>
                      </a:pPr>
                      <a:r>
                        <a:rPr dirty="0" sz="2500" spc="-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422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 descr=""/>
          <p:cNvSpPr/>
          <p:nvPr/>
        </p:nvSpPr>
        <p:spPr>
          <a:xfrm>
            <a:off x="2524125" y="3902273"/>
            <a:ext cx="357505" cy="625475"/>
          </a:xfrm>
          <a:custGeom>
            <a:avLst/>
            <a:gdLst/>
            <a:ahLst/>
            <a:cxnLst/>
            <a:rect l="l" t="t" r="r" b="b"/>
            <a:pathLst>
              <a:path w="357505" h="625475">
                <a:moveTo>
                  <a:pt x="357187" y="625078"/>
                </a:moveTo>
                <a:lnTo>
                  <a:pt x="0" y="625078"/>
                </a:lnTo>
                <a:lnTo>
                  <a:pt x="0" y="0"/>
                </a:lnTo>
                <a:lnTo>
                  <a:pt x="357187" y="0"/>
                </a:lnTo>
                <a:lnTo>
                  <a:pt x="357187" y="6250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2230833" y="2465983"/>
          <a:ext cx="1240790" cy="2543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/>
                <a:gridCol w="367030"/>
                <a:gridCol w="267969"/>
              </a:tblGrid>
              <a:tr h="1419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dirty="0" sz="2500" spc="-2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r1=Y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250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1400"/>
                        </a:lnSpc>
                      </a:pPr>
                      <a:r>
                        <a:rPr dirty="0" sz="2500" spc="-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517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Reordering</a:t>
            </a:r>
            <a:r>
              <a:rPr dirty="0" spc="-155"/>
              <a:t> </a:t>
            </a:r>
            <a:r>
              <a:rPr dirty="0"/>
              <a:t>#1:</a:t>
            </a:r>
            <a:r>
              <a:rPr dirty="0" spc="-150"/>
              <a:t> </a:t>
            </a:r>
            <a:r>
              <a:rPr dirty="0"/>
              <a:t>Write</a:t>
            </a:r>
            <a:r>
              <a:rPr dirty="0" spc="-150"/>
              <a:t> </a:t>
            </a:r>
            <a:r>
              <a:rPr dirty="0" spc="-30"/>
              <a:t>Buffers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35242" y="4622888"/>
            <a:ext cx="150939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Execution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479726" y="2491383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8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8" y="0"/>
                </a:lnTo>
                <a:lnTo>
                  <a:pt x="892968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479726" y="4527351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2968" y="500062"/>
                </a:moveTo>
                <a:lnTo>
                  <a:pt x="0" y="500062"/>
                </a:lnTo>
                <a:lnTo>
                  <a:pt x="0" y="0"/>
                </a:lnTo>
                <a:lnTo>
                  <a:pt x="892968" y="0"/>
                </a:lnTo>
                <a:lnTo>
                  <a:pt x="892968" y="500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4454326" y="2465983"/>
          <a:ext cx="1268095" cy="253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"/>
                <a:gridCol w="385445"/>
                <a:gridCol w="267969"/>
              </a:tblGrid>
              <a:tr h="1419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2500" spc="-20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r2=X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250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Y=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1400"/>
                        </a:lnSpc>
                      </a:pPr>
                      <a:r>
                        <a:rPr dirty="0" sz="2500" spc="-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422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 descr=""/>
          <p:cNvSpPr/>
          <p:nvPr/>
        </p:nvSpPr>
        <p:spPr>
          <a:xfrm>
            <a:off x="2524125" y="3902273"/>
            <a:ext cx="357505" cy="625475"/>
          </a:xfrm>
          <a:custGeom>
            <a:avLst/>
            <a:gdLst/>
            <a:ahLst/>
            <a:cxnLst/>
            <a:rect l="l" t="t" r="r" b="b"/>
            <a:pathLst>
              <a:path w="357505" h="625475">
                <a:moveTo>
                  <a:pt x="357187" y="625078"/>
                </a:moveTo>
                <a:lnTo>
                  <a:pt x="0" y="625078"/>
                </a:lnTo>
                <a:lnTo>
                  <a:pt x="0" y="0"/>
                </a:lnTo>
                <a:lnTo>
                  <a:pt x="357187" y="0"/>
                </a:lnTo>
                <a:lnTo>
                  <a:pt x="357187" y="6250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2230833" y="2465983"/>
          <a:ext cx="1240790" cy="2543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/>
                <a:gridCol w="367030"/>
                <a:gridCol w="267969"/>
              </a:tblGrid>
              <a:tr h="1419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dirty="0" sz="2500" spc="-20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r1=Y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250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1400"/>
                        </a:lnSpc>
                      </a:pPr>
                      <a:r>
                        <a:rPr dirty="0" sz="2500" spc="-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517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6111875" y="1960928"/>
            <a:ext cx="2872740" cy="998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0">
              <a:lnSpc>
                <a:spcPct val="1082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Program </a:t>
            </a:r>
            <a:r>
              <a:rPr dirty="0" sz="2950">
                <a:latin typeface="Calibri"/>
                <a:cs typeface="Calibri"/>
              </a:rPr>
              <a:t>Initially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X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Y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Reordering</a:t>
            </a:r>
            <a:r>
              <a:rPr dirty="0" spc="-155"/>
              <a:t> </a:t>
            </a:r>
            <a:r>
              <a:rPr dirty="0"/>
              <a:t>#1:</a:t>
            </a:r>
            <a:r>
              <a:rPr dirty="0" spc="-150"/>
              <a:t> </a:t>
            </a:r>
            <a:r>
              <a:rPr dirty="0"/>
              <a:t>Write</a:t>
            </a:r>
            <a:r>
              <a:rPr dirty="0" spc="-150"/>
              <a:t> </a:t>
            </a:r>
            <a:r>
              <a:rPr dirty="0" spc="-30"/>
              <a:t>Buffers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278699" y="4622888"/>
            <a:ext cx="1727200" cy="869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Execution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[r1</a:t>
            </a:r>
            <a:r>
              <a:rPr dirty="0" sz="2500" spc="2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479726" y="2491383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8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8" y="0"/>
                </a:lnTo>
                <a:lnTo>
                  <a:pt x="892968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479726" y="4527351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2968" y="500062"/>
                </a:moveTo>
                <a:lnTo>
                  <a:pt x="0" y="500062"/>
                </a:lnTo>
                <a:lnTo>
                  <a:pt x="0" y="0"/>
                </a:lnTo>
                <a:lnTo>
                  <a:pt x="892968" y="0"/>
                </a:lnTo>
                <a:lnTo>
                  <a:pt x="892968" y="500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4454326" y="2465983"/>
          <a:ext cx="1268095" cy="253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"/>
                <a:gridCol w="385445"/>
                <a:gridCol w="267969"/>
              </a:tblGrid>
              <a:tr h="1419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2500" spc="-20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r2=X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250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Y=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1400"/>
                        </a:lnSpc>
                      </a:pPr>
                      <a:r>
                        <a:rPr dirty="0" sz="2500" spc="-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422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 descr=""/>
          <p:cNvSpPr/>
          <p:nvPr/>
        </p:nvSpPr>
        <p:spPr>
          <a:xfrm>
            <a:off x="2524125" y="3902273"/>
            <a:ext cx="357505" cy="625475"/>
          </a:xfrm>
          <a:custGeom>
            <a:avLst/>
            <a:gdLst/>
            <a:ahLst/>
            <a:cxnLst/>
            <a:rect l="l" t="t" r="r" b="b"/>
            <a:pathLst>
              <a:path w="357505" h="625475">
                <a:moveTo>
                  <a:pt x="357187" y="625078"/>
                </a:moveTo>
                <a:lnTo>
                  <a:pt x="0" y="625078"/>
                </a:lnTo>
                <a:lnTo>
                  <a:pt x="0" y="0"/>
                </a:lnTo>
                <a:lnTo>
                  <a:pt x="357187" y="0"/>
                </a:lnTo>
                <a:lnTo>
                  <a:pt x="357187" y="6250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2230833" y="2465983"/>
          <a:ext cx="1240790" cy="2543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/>
                <a:gridCol w="367030"/>
                <a:gridCol w="267969"/>
              </a:tblGrid>
              <a:tr h="1419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250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1400"/>
                        </a:lnSpc>
                      </a:pPr>
                      <a:r>
                        <a:rPr dirty="0" sz="2500" spc="-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517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6111875" y="1960928"/>
            <a:ext cx="2872740" cy="998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0">
              <a:lnSpc>
                <a:spcPct val="1082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Program </a:t>
            </a:r>
            <a:r>
              <a:rPr dirty="0" sz="2950">
                <a:latin typeface="Calibri"/>
                <a:cs typeface="Calibri"/>
              </a:rPr>
              <a:t>Initially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X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Y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Reordering</a:t>
            </a:r>
            <a:r>
              <a:rPr dirty="0" spc="-155"/>
              <a:t> </a:t>
            </a:r>
            <a:r>
              <a:rPr dirty="0"/>
              <a:t>#1:</a:t>
            </a:r>
            <a:r>
              <a:rPr dirty="0" spc="-150"/>
              <a:t> </a:t>
            </a:r>
            <a:r>
              <a:rPr dirty="0"/>
              <a:t>Write</a:t>
            </a:r>
            <a:r>
              <a:rPr dirty="0" spc="-150"/>
              <a:t> </a:t>
            </a:r>
            <a:r>
              <a:rPr dirty="0" spc="-30"/>
              <a:t>Buffers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263447" y="4622888"/>
            <a:ext cx="1742439" cy="1263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1755">
              <a:lnSpc>
                <a:spcPct val="102899"/>
              </a:lnSpc>
            </a:pPr>
            <a:r>
              <a:rPr dirty="0" sz="2950" spc="-10">
                <a:latin typeface="Calibri"/>
                <a:cs typeface="Calibri"/>
              </a:rPr>
              <a:t>Execution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[r1</a:t>
            </a:r>
            <a:r>
              <a:rPr dirty="0" sz="2500" spc="2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0]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r2=X</a:t>
            </a:r>
            <a:r>
              <a:rPr dirty="0" sz="2500" spc="2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[r2</a:t>
            </a:r>
            <a:r>
              <a:rPr dirty="0" sz="2500" spc="2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479726" y="2491383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8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8" y="0"/>
                </a:lnTo>
                <a:lnTo>
                  <a:pt x="892968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479726" y="4527351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2968" y="500062"/>
                </a:moveTo>
                <a:lnTo>
                  <a:pt x="0" y="500062"/>
                </a:lnTo>
                <a:lnTo>
                  <a:pt x="0" y="0"/>
                </a:lnTo>
                <a:lnTo>
                  <a:pt x="892968" y="0"/>
                </a:lnTo>
                <a:lnTo>
                  <a:pt x="892968" y="500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4454326" y="2465983"/>
          <a:ext cx="1268095" cy="253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680"/>
                <a:gridCol w="385445"/>
                <a:gridCol w="267969"/>
              </a:tblGrid>
              <a:tr h="1419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2500" spc="-2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Y=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ts val="1400"/>
                        </a:lnSpc>
                      </a:pPr>
                      <a:r>
                        <a:rPr dirty="0" sz="2500" spc="-5">
                          <a:solidFill>
                            <a:srgbClr val="0055D6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422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 descr=""/>
          <p:cNvSpPr/>
          <p:nvPr/>
        </p:nvSpPr>
        <p:spPr>
          <a:xfrm>
            <a:off x="2524125" y="3902273"/>
            <a:ext cx="357505" cy="625475"/>
          </a:xfrm>
          <a:custGeom>
            <a:avLst/>
            <a:gdLst/>
            <a:ahLst/>
            <a:cxnLst/>
            <a:rect l="l" t="t" r="r" b="b"/>
            <a:pathLst>
              <a:path w="357505" h="625475">
                <a:moveTo>
                  <a:pt x="357187" y="625078"/>
                </a:moveTo>
                <a:lnTo>
                  <a:pt x="0" y="625078"/>
                </a:lnTo>
                <a:lnTo>
                  <a:pt x="0" y="0"/>
                </a:lnTo>
                <a:lnTo>
                  <a:pt x="357187" y="0"/>
                </a:lnTo>
                <a:lnTo>
                  <a:pt x="357187" y="6250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2230833" y="2465983"/>
          <a:ext cx="1240790" cy="2543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790"/>
                <a:gridCol w="367030"/>
                <a:gridCol w="267969"/>
              </a:tblGrid>
              <a:tr h="1419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2500" spc="-2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X=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ts val="1400"/>
                        </a:lnSpc>
                      </a:pPr>
                      <a:r>
                        <a:rPr dirty="0" sz="2500" spc="-5">
                          <a:solidFill>
                            <a:srgbClr val="E324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1517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97155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E32400"/>
                      </a:solidFill>
                      <a:prstDash val="solid"/>
                    </a:lnL>
                    <a:lnR w="57150">
                      <a:solidFill>
                        <a:srgbClr val="E32400"/>
                      </a:solidFill>
                      <a:prstDash val="solid"/>
                    </a:lnR>
                    <a:lnT w="57150">
                      <a:solidFill>
                        <a:srgbClr val="E32400"/>
                      </a:solidFill>
                      <a:prstDash val="solid"/>
                    </a:lnT>
                    <a:lnB w="57150">
                      <a:solidFill>
                        <a:srgbClr val="E324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6111875" y="1960928"/>
            <a:ext cx="2872740" cy="998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0">
              <a:lnSpc>
                <a:spcPct val="1082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Program </a:t>
            </a:r>
            <a:r>
              <a:rPr dirty="0" sz="2950">
                <a:latin typeface="Calibri"/>
                <a:cs typeface="Calibri"/>
              </a:rPr>
              <a:t>Initially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X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Y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63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Reordering</a:t>
            </a:r>
            <a:r>
              <a:rPr dirty="0" spc="-155"/>
              <a:t> </a:t>
            </a:r>
            <a:r>
              <a:rPr dirty="0"/>
              <a:t>#1:</a:t>
            </a:r>
            <a:r>
              <a:rPr dirty="0" spc="-150"/>
              <a:t> </a:t>
            </a:r>
            <a:r>
              <a:rPr dirty="0"/>
              <a:t>Write</a:t>
            </a:r>
            <a:r>
              <a:rPr dirty="0" spc="-150"/>
              <a:t> </a:t>
            </a:r>
            <a:r>
              <a:rPr dirty="0" spc="-30"/>
              <a:t>Buffers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263447" y="4622888"/>
            <a:ext cx="1742439" cy="1263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1755">
              <a:lnSpc>
                <a:spcPct val="102899"/>
              </a:lnSpc>
            </a:pPr>
            <a:r>
              <a:rPr dirty="0" sz="2950" spc="-10">
                <a:latin typeface="Calibri"/>
                <a:cs typeface="Calibri"/>
              </a:rPr>
              <a:t>Execution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r1=Y</a:t>
            </a:r>
            <a:r>
              <a:rPr dirty="0" sz="2500" spc="25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[r1</a:t>
            </a:r>
            <a:r>
              <a:rPr dirty="0" sz="2500" spc="2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E32400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E32400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E32400"/>
                </a:solidFill>
                <a:latin typeface="Calibri"/>
                <a:cs typeface="Calibri"/>
              </a:rPr>
              <a:t>0]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r2=X</a:t>
            </a:r>
            <a:r>
              <a:rPr dirty="0" sz="2500" spc="25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[r2</a:t>
            </a:r>
            <a:r>
              <a:rPr dirty="0" sz="2500" spc="2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0055D6"/>
                </a:solidFill>
                <a:latin typeface="Calibri"/>
                <a:cs typeface="Calibri"/>
              </a:rPr>
              <a:t>&lt;-</a:t>
            </a:r>
            <a:r>
              <a:rPr dirty="0" sz="2500" spc="30">
                <a:solidFill>
                  <a:srgbClr val="0055D6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0]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256233" y="2491383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4" h="1419860">
                <a:moveTo>
                  <a:pt x="0" y="0"/>
                </a:moveTo>
                <a:lnTo>
                  <a:pt x="892968" y="0"/>
                </a:lnTo>
                <a:lnTo>
                  <a:pt x="892968" y="1419819"/>
                </a:lnTo>
                <a:lnTo>
                  <a:pt x="0" y="1419819"/>
                </a:lnTo>
                <a:lnTo>
                  <a:pt x="0" y="0"/>
                </a:lnTo>
                <a:close/>
              </a:path>
            </a:pathLst>
          </a:custGeom>
          <a:ln w="50799">
            <a:solidFill>
              <a:srgbClr val="E324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479726" y="2491383"/>
            <a:ext cx="893444" cy="1419860"/>
          </a:xfrm>
          <a:custGeom>
            <a:avLst/>
            <a:gdLst/>
            <a:ahLst/>
            <a:cxnLst/>
            <a:rect l="l" t="t" r="r" b="b"/>
            <a:pathLst>
              <a:path w="893445" h="1419860">
                <a:moveTo>
                  <a:pt x="892968" y="1419819"/>
                </a:moveTo>
                <a:lnTo>
                  <a:pt x="0" y="1419819"/>
                </a:lnTo>
                <a:lnTo>
                  <a:pt x="0" y="0"/>
                </a:lnTo>
                <a:lnTo>
                  <a:pt x="892968" y="0"/>
                </a:lnTo>
                <a:lnTo>
                  <a:pt x="892968" y="1419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256233" y="4536280"/>
            <a:ext cx="893444" cy="500380"/>
          </a:xfrm>
          <a:prstGeom prst="rect">
            <a:avLst/>
          </a:prstGeom>
          <a:ln w="50799">
            <a:solidFill>
              <a:srgbClr val="E32400"/>
            </a:solidFill>
          </a:ln>
        </p:spPr>
        <p:txBody>
          <a:bodyPr wrap="square" lIns="0" tIns="228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80"/>
              </a:spcBef>
            </a:pPr>
            <a:r>
              <a:rPr dirty="0" sz="2800" spc="1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4479726" y="4527351"/>
            <a:ext cx="893444" cy="500380"/>
          </a:xfrm>
          <a:custGeom>
            <a:avLst/>
            <a:gdLst/>
            <a:ahLst/>
            <a:cxnLst/>
            <a:rect l="l" t="t" r="r" b="b"/>
            <a:pathLst>
              <a:path w="893445" h="500379">
                <a:moveTo>
                  <a:pt x="892968" y="500062"/>
                </a:moveTo>
                <a:lnTo>
                  <a:pt x="0" y="500062"/>
                </a:lnTo>
                <a:lnTo>
                  <a:pt x="0" y="0"/>
                </a:lnTo>
                <a:lnTo>
                  <a:pt x="892968" y="0"/>
                </a:lnTo>
                <a:lnTo>
                  <a:pt x="892968" y="500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4454326" y="2465983"/>
          <a:ext cx="1020444" cy="253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970"/>
                <a:gridCol w="357505"/>
                <a:gridCol w="267969"/>
              </a:tblGrid>
              <a:tr h="14192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9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1422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</a:tr>
              <a:tr h="49974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2800">
                          <a:latin typeface="Calibri"/>
                          <a:cs typeface="Calibri"/>
                        </a:rPr>
                        <a:t>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57150">
                      <a:solidFill>
                        <a:srgbClr val="0055D6"/>
                      </a:solidFill>
                      <a:prstDash val="solid"/>
                    </a:lnL>
                    <a:lnR w="57150">
                      <a:solidFill>
                        <a:srgbClr val="0055D6"/>
                      </a:solidFill>
                      <a:prstDash val="solid"/>
                    </a:lnR>
                    <a:lnT w="57150">
                      <a:solidFill>
                        <a:srgbClr val="0055D6"/>
                      </a:solidFill>
                      <a:prstDash val="solid"/>
                    </a:lnT>
                    <a:lnB w="57150">
                      <a:solidFill>
                        <a:srgbClr val="0055D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9" name="object 9" descr=""/>
          <p:cNvGrpSpPr/>
          <p:nvPr/>
        </p:nvGrpSpPr>
        <p:grpSpPr>
          <a:xfrm>
            <a:off x="2511425" y="3889573"/>
            <a:ext cx="382905" cy="650875"/>
            <a:chOff x="2511425" y="3889573"/>
            <a:chExt cx="382905" cy="650875"/>
          </a:xfrm>
        </p:grpSpPr>
        <p:sp>
          <p:nvSpPr>
            <p:cNvPr id="10" name="object 10" descr=""/>
            <p:cNvSpPr/>
            <p:nvPr/>
          </p:nvSpPr>
          <p:spPr>
            <a:xfrm>
              <a:off x="2524125" y="3902273"/>
              <a:ext cx="357505" cy="625475"/>
            </a:xfrm>
            <a:custGeom>
              <a:avLst/>
              <a:gdLst/>
              <a:ahLst/>
              <a:cxnLst/>
              <a:rect l="l" t="t" r="r" b="b"/>
              <a:pathLst>
                <a:path w="357505" h="625475">
                  <a:moveTo>
                    <a:pt x="357187" y="625078"/>
                  </a:moveTo>
                  <a:lnTo>
                    <a:pt x="0" y="625078"/>
                  </a:lnTo>
                  <a:lnTo>
                    <a:pt x="0" y="0"/>
                  </a:lnTo>
                  <a:lnTo>
                    <a:pt x="357187" y="0"/>
                  </a:lnTo>
                  <a:lnTo>
                    <a:pt x="357187" y="6250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524125" y="3902273"/>
              <a:ext cx="357505" cy="625475"/>
            </a:xfrm>
            <a:custGeom>
              <a:avLst/>
              <a:gdLst/>
              <a:ahLst/>
              <a:cxnLst/>
              <a:rect l="l" t="t" r="r" b="b"/>
              <a:pathLst>
                <a:path w="357505" h="625475">
                  <a:moveTo>
                    <a:pt x="0" y="0"/>
                  </a:moveTo>
                  <a:lnTo>
                    <a:pt x="357187" y="0"/>
                  </a:lnTo>
                  <a:lnTo>
                    <a:pt x="357187" y="625078"/>
                  </a:lnTo>
                  <a:lnTo>
                    <a:pt x="0" y="625078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541984" y="4000500"/>
              <a:ext cx="333375" cy="384175"/>
            </a:xfrm>
            <a:custGeom>
              <a:avLst/>
              <a:gdLst/>
              <a:ahLst/>
              <a:cxnLst/>
              <a:rect l="l" t="t" r="r" b="b"/>
              <a:pathLst>
                <a:path w="333375" h="384175">
                  <a:moveTo>
                    <a:pt x="0" y="193475"/>
                  </a:moveTo>
                  <a:lnTo>
                    <a:pt x="333375" y="193476"/>
                  </a:lnTo>
                </a:path>
                <a:path w="333375" h="384175">
                  <a:moveTo>
                    <a:pt x="0" y="383976"/>
                  </a:moveTo>
                  <a:lnTo>
                    <a:pt x="333375" y="383977"/>
                  </a:lnTo>
                </a:path>
                <a:path w="333375" h="38417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6111875" y="1960928"/>
            <a:ext cx="2872740" cy="998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0">
              <a:lnSpc>
                <a:spcPct val="108200"/>
              </a:lnSpc>
              <a:spcBef>
                <a:spcPts val="100"/>
              </a:spcBef>
            </a:pPr>
            <a:r>
              <a:rPr dirty="0" sz="2950" spc="-10">
                <a:latin typeface="Calibri"/>
                <a:cs typeface="Calibri"/>
              </a:rPr>
              <a:t>Program </a:t>
            </a:r>
            <a:r>
              <a:rPr dirty="0" sz="2950">
                <a:latin typeface="Calibri"/>
                <a:cs typeface="Calibri"/>
              </a:rPr>
              <a:t>Initially</a:t>
            </a:r>
            <a:r>
              <a:rPr dirty="0" sz="2950" spc="-2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X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Y</a:t>
            </a:r>
            <a:r>
              <a:rPr dirty="0" sz="2950" spc="-1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==</a:t>
            </a:r>
            <a:r>
              <a:rPr dirty="0" sz="2950" spc="-10">
                <a:latin typeface="Calibri"/>
                <a:cs typeface="Calibri"/>
              </a:rPr>
              <a:t> </a:t>
            </a:r>
            <a:r>
              <a:rPr dirty="0" sz="2950" spc="-50">
                <a:latin typeface="Calibri"/>
                <a:cs typeface="Calibri"/>
              </a:rPr>
              <a:t>0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953578" y="6206491"/>
            <a:ext cx="50482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25">
                <a:solidFill>
                  <a:srgbClr val="0055D6"/>
                </a:solidFill>
                <a:latin typeface="Calibri"/>
                <a:cs typeface="Calibri"/>
              </a:rPr>
              <a:t>Y=1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915565" y="5984518"/>
            <a:ext cx="2068830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59765" algn="l"/>
              </a:tabLst>
            </a:pPr>
            <a:r>
              <a:rPr dirty="0" baseline="31111" sz="3750" spc="-37">
                <a:solidFill>
                  <a:srgbClr val="E32400"/>
                </a:solidFill>
                <a:latin typeface="Calibri"/>
                <a:cs typeface="Calibri"/>
              </a:rPr>
              <a:t>X=1</a:t>
            </a:r>
            <a:r>
              <a:rPr dirty="0" baseline="31111" sz="3750">
                <a:solidFill>
                  <a:srgbClr val="E32400"/>
                </a:solidFill>
                <a:latin typeface="Calibri"/>
                <a:cs typeface="Calibri"/>
              </a:rPr>
              <a:t>	</a:t>
            </a:r>
            <a:r>
              <a:rPr dirty="0" sz="2950">
                <a:latin typeface="Calibri"/>
                <a:cs typeface="Calibri"/>
              </a:rPr>
              <a:t>(Not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 spc="-20">
                <a:latin typeface="Calibri"/>
                <a:cs typeface="Calibri"/>
              </a:rPr>
              <a:t>SC!)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526283" y="5496222"/>
            <a:ext cx="3021965" cy="925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950">
                <a:latin typeface="Calibri"/>
                <a:cs typeface="Calibri"/>
              </a:rPr>
              <a:t>WBs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let</a:t>
            </a:r>
            <a:r>
              <a:rPr dirty="0" sz="2950" spc="-35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reads</a:t>
            </a:r>
            <a:r>
              <a:rPr dirty="0" sz="2950" spc="-30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finish </a:t>
            </a:r>
            <a:r>
              <a:rPr dirty="0" sz="2950">
                <a:latin typeface="Calibri"/>
                <a:cs typeface="Calibri"/>
              </a:rPr>
              <a:t>before</a:t>
            </a:r>
            <a:r>
              <a:rPr dirty="0" sz="2950" spc="-90">
                <a:latin typeface="Calibri"/>
                <a:cs typeface="Calibri"/>
              </a:rPr>
              <a:t> </a:t>
            </a:r>
            <a:r>
              <a:rPr dirty="0" sz="2950">
                <a:latin typeface="Calibri"/>
                <a:cs typeface="Calibri"/>
              </a:rPr>
              <a:t>older</a:t>
            </a:r>
            <a:r>
              <a:rPr dirty="0" sz="2950" spc="-85">
                <a:latin typeface="Calibri"/>
                <a:cs typeface="Calibri"/>
              </a:rPr>
              <a:t> </a:t>
            </a:r>
            <a:r>
              <a:rPr dirty="0" sz="2950" spc="-10">
                <a:latin typeface="Calibri"/>
                <a:cs typeface="Calibri"/>
              </a:rPr>
              <a:t>writes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lecture_1819</dc:title>
  <dcterms:created xsi:type="dcterms:W3CDTF">2023-11-08T21:50:25Z</dcterms:created>
  <dcterms:modified xsi:type="dcterms:W3CDTF">2023-11-08T21:50:25Z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