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83" r:id="rId2"/>
    <p:sldId id="257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08" y="5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81530" y="1103503"/>
            <a:ext cx="8028939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363845" y="1155953"/>
            <a:ext cx="5247640" cy="4373245"/>
          </a:xfrm>
          <a:custGeom>
            <a:avLst/>
            <a:gdLst/>
            <a:ahLst/>
            <a:cxnLst/>
            <a:rect l="l" t="t" r="r" b="b"/>
            <a:pathLst>
              <a:path w="5247640" h="4373245">
                <a:moveTo>
                  <a:pt x="5247640" y="4315968"/>
                </a:moveTo>
                <a:lnTo>
                  <a:pt x="5209540" y="4296918"/>
                </a:lnTo>
                <a:lnTo>
                  <a:pt x="5133340" y="4258818"/>
                </a:lnTo>
                <a:lnTo>
                  <a:pt x="5133340" y="4296918"/>
                </a:lnTo>
                <a:lnTo>
                  <a:pt x="70751" y="4296918"/>
                </a:lnTo>
                <a:lnTo>
                  <a:pt x="76174" y="114350"/>
                </a:lnTo>
                <a:lnTo>
                  <a:pt x="114300" y="114427"/>
                </a:lnTo>
                <a:lnTo>
                  <a:pt x="104736" y="95250"/>
                </a:lnTo>
                <a:lnTo>
                  <a:pt x="57277" y="0"/>
                </a:lnTo>
                <a:lnTo>
                  <a:pt x="0" y="114173"/>
                </a:lnTo>
                <a:lnTo>
                  <a:pt x="38074" y="114261"/>
                </a:lnTo>
                <a:lnTo>
                  <a:pt x="32639" y="4315980"/>
                </a:lnTo>
                <a:lnTo>
                  <a:pt x="51689" y="4315980"/>
                </a:lnTo>
                <a:lnTo>
                  <a:pt x="51689" y="4335018"/>
                </a:lnTo>
                <a:lnTo>
                  <a:pt x="5133340" y="4335018"/>
                </a:lnTo>
                <a:lnTo>
                  <a:pt x="5133340" y="4373118"/>
                </a:lnTo>
                <a:lnTo>
                  <a:pt x="5209540" y="4335018"/>
                </a:lnTo>
                <a:lnTo>
                  <a:pt x="5247640" y="4315968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258050" y="2926841"/>
            <a:ext cx="3011170" cy="10160"/>
          </a:xfrm>
          <a:custGeom>
            <a:avLst/>
            <a:gdLst/>
            <a:ahLst/>
            <a:cxnLst/>
            <a:rect l="l" t="t" r="r" b="b"/>
            <a:pathLst>
              <a:path w="3011170" h="10160">
                <a:moveTo>
                  <a:pt x="0" y="9652"/>
                </a:moveTo>
                <a:lnTo>
                  <a:pt x="3011170" y="0"/>
                </a:lnTo>
              </a:path>
            </a:pathLst>
          </a:custGeom>
          <a:ln w="285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42966" y="2935986"/>
            <a:ext cx="2527300" cy="2279650"/>
          </a:xfrm>
          <a:custGeom>
            <a:avLst/>
            <a:gdLst/>
            <a:ahLst/>
            <a:cxnLst/>
            <a:rect l="l" t="t" r="r" b="b"/>
            <a:pathLst>
              <a:path w="2527300" h="2279650">
                <a:moveTo>
                  <a:pt x="0" y="2279650"/>
                </a:moveTo>
                <a:lnTo>
                  <a:pt x="2526791" y="0"/>
                </a:lnTo>
              </a:path>
            </a:pathLst>
          </a:custGeom>
          <a:ln w="28575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968996" y="1339595"/>
            <a:ext cx="635" cy="4084954"/>
          </a:xfrm>
          <a:custGeom>
            <a:avLst/>
            <a:gdLst/>
            <a:ahLst/>
            <a:cxnLst/>
            <a:rect l="l" t="t" r="r" b="b"/>
            <a:pathLst>
              <a:path w="634" h="4084954">
                <a:moveTo>
                  <a:pt x="0" y="0"/>
                </a:moveTo>
                <a:lnTo>
                  <a:pt x="380" y="4084447"/>
                </a:lnTo>
              </a:path>
            </a:pathLst>
          </a:custGeom>
          <a:ln w="9525">
            <a:solidFill>
              <a:srgbClr val="44536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121396" y="1889759"/>
            <a:ext cx="561340" cy="426720"/>
          </a:xfrm>
          <a:custGeom>
            <a:avLst/>
            <a:gdLst/>
            <a:ahLst/>
            <a:cxnLst/>
            <a:rect l="l" t="t" r="r" b="b"/>
            <a:pathLst>
              <a:path w="561340" h="426719">
                <a:moveTo>
                  <a:pt x="347472" y="0"/>
                </a:moveTo>
                <a:lnTo>
                  <a:pt x="347472" y="106679"/>
                </a:lnTo>
                <a:lnTo>
                  <a:pt x="0" y="106679"/>
                </a:lnTo>
                <a:lnTo>
                  <a:pt x="0" y="320039"/>
                </a:lnTo>
                <a:lnTo>
                  <a:pt x="347472" y="320039"/>
                </a:lnTo>
                <a:lnTo>
                  <a:pt x="347472" y="426719"/>
                </a:lnTo>
                <a:lnTo>
                  <a:pt x="560831" y="213360"/>
                </a:lnTo>
                <a:lnTo>
                  <a:pt x="347472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121396" y="1889759"/>
            <a:ext cx="561340" cy="426720"/>
          </a:xfrm>
          <a:custGeom>
            <a:avLst/>
            <a:gdLst/>
            <a:ahLst/>
            <a:cxnLst/>
            <a:rect l="l" t="t" r="r" b="b"/>
            <a:pathLst>
              <a:path w="561340" h="426719">
                <a:moveTo>
                  <a:pt x="0" y="106679"/>
                </a:moveTo>
                <a:lnTo>
                  <a:pt x="347472" y="106679"/>
                </a:lnTo>
                <a:lnTo>
                  <a:pt x="347472" y="0"/>
                </a:lnTo>
                <a:lnTo>
                  <a:pt x="560831" y="213360"/>
                </a:lnTo>
                <a:lnTo>
                  <a:pt x="347472" y="426719"/>
                </a:lnTo>
                <a:lnTo>
                  <a:pt x="347472" y="320039"/>
                </a:lnTo>
                <a:lnTo>
                  <a:pt x="0" y="320039"/>
                </a:lnTo>
                <a:lnTo>
                  <a:pt x="0" y="106679"/>
                </a:lnTo>
                <a:close/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257288" y="1889759"/>
            <a:ext cx="561340" cy="426720"/>
          </a:xfrm>
          <a:custGeom>
            <a:avLst/>
            <a:gdLst/>
            <a:ahLst/>
            <a:cxnLst/>
            <a:rect l="l" t="t" r="r" b="b"/>
            <a:pathLst>
              <a:path w="561340" h="426719">
                <a:moveTo>
                  <a:pt x="213359" y="0"/>
                </a:moveTo>
                <a:lnTo>
                  <a:pt x="0" y="213360"/>
                </a:lnTo>
                <a:lnTo>
                  <a:pt x="213359" y="426719"/>
                </a:lnTo>
                <a:lnTo>
                  <a:pt x="213359" y="320039"/>
                </a:lnTo>
                <a:lnTo>
                  <a:pt x="560831" y="320039"/>
                </a:lnTo>
                <a:lnTo>
                  <a:pt x="560831" y="106679"/>
                </a:lnTo>
                <a:lnTo>
                  <a:pt x="213359" y="106679"/>
                </a:lnTo>
                <a:lnTo>
                  <a:pt x="213359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257288" y="1889759"/>
            <a:ext cx="561340" cy="426720"/>
          </a:xfrm>
          <a:custGeom>
            <a:avLst/>
            <a:gdLst/>
            <a:ahLst/>
            <a:cxnLst/>
            <a:rect l="l" t="t" r="r" b="b"/>
            <a:pathLst>
              <a:path w="561340" h="426719">
                <a:moveTo>
                  <a:pt x="560831" y="320039"/>
                </a:moveTo>
                <a:lnTo>
                  <a:pt x="213359" y="320039"/>
                </a:lnTo>
                <a:lnTo>
                  <a:pt x="213359" y="426719"/>
                </a:lnTo>
                <a:lnTo>
                  <a:pt x="0" y="213360"/>
                </a:lnTo>
                <a:lnTo>
                  <a:pt x="213359" y="0"/>
                </a:lnTo>
                <a:lnTo>
                  <a:pt x="213359" y="106679"/>
                </a:lnTo>
                <a:lnTo>
                  <a:pt x="560831" y="106679"/>
                </a:lnTo>
                <a:lnTo>
                  <a:pt x="560831" y="320039"/>
                </a:lnTo>
                <a:close/>
              </a:path>
            </a:pathLst>
          </a:custGeom>
          <a:ln w="9525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231089"/>
            <a:ext cx="12034520" cy="67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66007" y="1197990"/>
            <a:ext cx="6899275" cy="193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44934" y="6246997"/>
            <a:ext cx="414020" cy="294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685800" y="0"/>
            <a:ext cx="11125200" cy="6860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4200" y="152400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Fall</a:t>
            </a:r>
            <a:r>
              <a:rPr lang="en-US" sz="2400" spc="-8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2023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3134710" y="3352800"/>
            <a:ext cx="8382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Lecture 16: Sparsity, </a:t>
            </a:r>
            <a:r>
              <a:rPr lang="en-US" sz="2400" b="1" i="1" dirty="0" err="1">
                <a:latin typeface="Calibri"/>
                <a:cs typeface="Calibri"/>
              </a:rPr>
              <a:t>cont</a:t>
            </a:r>
            <a:endParaRPr lang="en-US" sz="2400" b="1" i="1" dirty="0">
              <a:latin typeface="Calibri"/>
              <a:cs typeface="Calibri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6324600" y="6324600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Credit: Brandon Lucia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238" y="179959"/>
            <a:ext cx="8983345" cy="12617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685"/>
              </a:spcBef>
            </a:pPr>
            <a:r>
              <a:rPr spc="-315" dirty="0"/>
              <a:t>Propagation</a:t>
            </a:r>
            <a:r>
              <a:rPr spc="-75" dirty="0"/>
              <a:t> </a:t>
            </a:r>
            <a:r>
              <a:rPr spc="-250" dirty="0"/>
              <a:t>Blocking:</a:t>
            </a:r>
            <a:r>
              <a:rPr spc="-65" dirty="0"/>
              <a:t> </a:t>
            </a:r>
            <a:r>
              <a:rPr spc="-305" dirty="0"/>
              <a:t>Reorganize</a:t>
            </a:r>
            <a:r>
              <a:rPr spc="-50" dirty="0"/>
              <a:t> </a:t>
            </a:r>
            <a:r>
              <a:rPr spc="-295" dirty="0"/>
              <a:t>Input</a:t>
            </a:r>
            <a:r>
              <a:rPr spc="-35" dirty="0"/>
              <a:t> </a:t>
            </a:r>
            <a:r>
              <a:rPr spc="-355" dirty="0"/>
              <a:t>to</a:t>
            </a:r>
            <a:r>
              <a:rPr spc="-50" dirty="0"/>
              <a:t> </a:t>
            </a:r>
            <a:r>
              <a:rPr spc="-505" dirty="0"/>
              <a:t>Make </a:t>
            </a:r>
            <a:r>
              <a:rPr spc="-495" dirty="0"/>
              <a:t>Memory</a:t>
            </a:r>
            <a:r>
              <a:rPr spc="-220" dirty="0"/>
              <a:t> </a:t>
            </a:r>
            <a:r>
              <a:rPr spc="-254" dirty="0"/>
              <a:t>Being</a:t>
            </a:r>
            <a:r>
              <a:rPr spc="-65" dirty="0"/>
              <a:t> </a:t>
            </a:r>
            <a:r>
              <a:rPr spc="-350" dirty="0"/>
              <a:t>Randomly</a:t>
            </a:r>
            <a:r>
              <a:rPr spc="-265" dirty="0"/>
              <a:t> </a:t>
            </a:r>
            <a:r>
              <a:rPr spc="-400" dirty="0"/>
              <a:t>Written</a:t>
            </a:r>
            <a:r>
              <a:rPr spc="-40" dirty="0"/>
              <a:t> </a:t>
            </a:r>
            <a:r>
              <a:rPr spc="-170" dirty="0"/>
              <a:t>Fit</a:t>
            </a:r>
            <a:r>
              <a:rPr spc="-35" dirty="0"/>
              <a:t> </a:t>
            </a:r>
            <a:r>
              <a:rPr spc="-215" dirty="0"/>
              <a:t>in</a:t>
            </a:r>
            <a:r>
              <a:rPr spc="-60" dirty="0"/>
              <a:t> </a:t>
            </a:r>
            <a:r>
              <a:rPr spc="-350" dirty="0"/>
              <a:t>Cache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963156" y="3144011"/>
            <a:ext cx="3345179" cy="920750"/>
            <a:chOff x="6963156" y="3144011"/>
            <a:chExt cx="3345179" cy="920750"/>
          </a:xfrm>
        </p:grpSpPr>
        <p:sp>
          <p:nvSpPr>
            <p:cNvPr id="4" name="object 4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323088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23088" y="335280"/>
                  </a:lnTo>
                  <a:lnTo>
                    <a:pt x="323088" y="0"/>
                  </a:lnTo>
                  <a:close/>
                </a:path>
                <a:path w="1228725" h="335279">
                  <a:moveTo>
                    <a:pt x="1228344" y="0"/>
                  </a:moveTo>
                  <a:lnTo>
                    <a:pt x="922007" y="0"/>
                  </a:lnTo>
                  <a:lnTo>
                    <a:pt x="922007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3139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13944" y="335280"/>
                  </a:lnTo>
                  <a:lnTo>
                    <a:pt x="313944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912876" y="0"/>
                  </a:lnTo>
                  <a:lnTo>
                    <a:pt x="912876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60180" y="3349751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598931" y="554736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60180" y="3349751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6"/>
                  </a:moveTo>
                  <a:lnTo>
                    <a:pt x="598931" y="554736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6361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6361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191565" y="4516945"/>
          <a:ext cx="300926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70" y="2758849"/>
            <a:ext cx="856577" cy="201964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339085" y="2691129"/>
            <a:ext cx="1137920" cy="1995805"/>
            <a:chOff x="2339085" y="2691129"/>
            <a:chExt cx="1137920" cy="1995805"/>
          </a:xfrm>
        </p:grpSpPr>
        <p:sp>
          <p:nvSpPr>
            <p:cNvPr id="16" name="object 16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664965" y="2691129"/>
            <a:ext cx="1137920" cy="1995805"/>
            <a:chOff x="3664965" y="2691129"/>
            <a:chExt cx="1137920" cy="1995805"/>
          </a:xfrm>
        </p:grpSpPr>
        <p:sp>
          <p:nvSpPr>
            <p:cNvPr id="19" name="object 19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986273" y="2700273"/>
            <a:ext cx="1137920" cy="1995805"/>
            <a:chOff x="4986273" y="2700273"/>
            <a:chExt cx="1137920" cy="1995805"/>
          </a:xfrm>
        </p:grpSpPr>
        <p:sp>
          <p:nvSpPr>
            <p:cNvPr id="22" name="object 22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470404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5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42717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0: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0-</a:t>
            </a:r>
            <a:r>
              <a:rPr sz="1800" b="1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71976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69789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2: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4-</a:t>
            </a:r>
            <a:r>
              <a:rPr sz="1800" b="1" spc="-5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27875" y="5107457"/>
            <a:ext cx="440563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89810" y="5898438"/>
            <a:ext cx="37515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10" dirty="0">
                <a:latin typeface="Calibri"/>
                <a:cs typeface="Calibri"/>
              </a:rPr>
              <a:t>Execute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kernel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25" name="object 25"/>
          <p:cNvSpPr txBox="1"/>
          <p:nvPr/>
        </p:nvSpPr>
        <p:spPr>
          <a:xfrm>
            <a:off x="2467355" y="3447288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67355" y="4044696"/>
            <a:ext cx="881380" cy="431800"/>
          </a:xfrm>
          <a:prstGeom prst="rect">
            <a:avLst/>
          </a:prstGeom>
          <a:solidFill>
            <a:srgbClr val="4471C4"/>
          </a:solidFill>
          <a:ln w="76200">
            <a:solidFill>
              <a:srgbClr val="2E528F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9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11523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14571" y="3473196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22191" y="4044696"/>
            <a:ext cx="879475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500"/>
              </a:spcBef>
              <a:tabLst>
                <a:tab pos="54356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17591" y="2929127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63156" y="3144011"/>
            <a:ext cx="3345179" cy="92075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Times New Roman"/>
              <a:cs typeface="Times New Roman"/>
            </a:endParaRPr>
          </a:p>
          <a:p>
            <a:pPr marL="692785">
              <a:lnSpc>
                <a:spcPct val="100000"/>
              </a:lnSpc>
              <a:spcBef>
                <a:spcPts val="5"/>
              </a:spcBef>
              <a:tabLst>
                <a:tab pos="2189480" algn="l"/>
              </a:tabLst>
            </a:pPr>
            <a:r>
              <a:rPr sz="2400" b="1" spc="-50" dirty="0">
                <a:latin typeface="Calibri"/>
                <a:cs typeface="Calibri"/>
              </a:rPr>
              <a:t>0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3600" b="1" spc="-75" baseline="2314" dirty="0">
                <a:latin typeface="Calibri"/>
                <a:cs typeface="Calibri"/>
              </a:rPr>
              <a:t>0</a:t>
            </a:r>
            <a:endParaRPr sz="3600" baseline="2314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84769" y="2789935"/>
            <a:ext cx="274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hit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238" y="179959"/>
            <a:ext cx="8983345" cy="12617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685"/>
              </a:spcBef>
            </a:pPr>
            <a:r>
              <a:rPr spc="-315" dirty="0"/>
              <a:t>Propagation</a:t>
            </a:r>
            <a:r>
              <a:rPr spc="-75" dirty="0"/>
              <a:t> </a:t>
            </a:r>
            <a:r>
              <a:rPr spc="-250" dirty="0"/>
              <a:t>Blocking:</a:t>
            </a:r>
            <a:r>
              <a:rPr spc="-65" dirty="0"/>
              <a:t> </a:t>
            </a:r>
            <a:r>
              <a:rPr spc="-305" dirty="0"/>
              <a:t>Reorganize</a:t>
            </a:r>
            <a:r>
              <a:rPr spc="-50" dirty="0"/>
              <a:t> </a:t>
            </a:r>
            <a:r>
              <a:rPr spc="-295" dirty="0"/>
              <a:t>Input</a:t>
            </a:r>
            <a:r>
              <a:rPr spc="-35" dirty="0"/>
              <a:t> </a:t>
            </a:r>
            <a:r>
              <a:rPr spc="-355" dirty="0"/>
              <a:t>to</a:t>
            </a:r>
            <a:r>
              <a:rPr spc="-50" dirty="0"/>
              <a:t> </a:t>
            </a:r>
            <a:r>
              <a:rPr spc="-505" dirty="0"/>
              <a:t>Make </a:t>
            </a:r>
            <a:r>
              <a:rPr spc="-495" dirty="0"/>
              <a:t>Memory</a:t>
            </a:r>
            <a:r>
              <a:rPr spc="-220" dirty="0"/>
              <a:t> </a:t>
            </a:r>
            <a:r>
              <a:rPr spc="-254" dirty="0"/>
              <a:t>Being</a:t>
            </a:r>
            <a:r>
              <a:rPr spc="-65" dirty="0"/>
              <a:t> </a:t>
            </a:r>
            <a:r>
              <a:rPr spc="-350" dirty="0"/>
              <a:t>Randomly</a:t>
            </a:r>
            <a:r>
              <a:rPr spc="-265" dirty="0"/>
              <a:t> </a:t>
            </a:r>
            <a:r>
              <a:rPr spc="-400" dirty="0"/>
              <a:t>Written</a:t>
            </a:r>
            <a:r>
              <a:rPr spc="-40" dirty="0"/>
              <a:t> </a:t>
            </a:r>
            <a:r>
              <a:rPr spc="-170" dirty="0"/>
              <a:t>Fit</a:t>
            </a:r>
            <a:r>
              <a:rPr spc="-35" dirty="0"/>
              <a:t> </a:t>
            </a:r>
            <a:r>
              <a:rPr spc="-215" dirty="0"/>
              <a:t>in</a:t>
            </a:r>
            <a:r>
              <a:rPr spc="-60" dirty="0"/>
              <a:t> </a:t>
            </a:r>
            <a:r>
              <a:rPr spc="-350" dirty="0"/>
              <a:t>Cache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963156" y="3144011"/>
            <a:ext cx="3345179" cy="920750"/>
            <a:chOff x="6963156" y="3144011"/>
            <a:chExt cx="3345179" cy="920750"/>
          </a:xfrm>
        </p:grpSpPr>
        <p:sp>
          <p:nvSpPr>
            <p:cNvPr id="4" name="object 4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353568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53568" y="335280"/>
                  </a:lnTo>
                  <a:lnTo>
                    <a:pt x="353568" y="0"/>
                  </a:lnTo>
                  <a:close/>
                </a:path>
                <a:path w="1228725" h="335279">
                  <a:moveTo>
                    <a:pt x="1228344" y="0"/>
                  </a:moveTo>
                  <a:lnTo>
                    <a:pt x="952500" y="0"/>
                  </a:lnTo>
                  <a:lnTo>
                    <a:pt x="952500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3139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13944" y="335280"/>
                  </a:lnTo>
                  <a:lnTo>
                    <a:pt x="313944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912876" y="0"/>
                  </a:lnTo>
                  <a:lnTo>
                    <a:pt x="912876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60180" y="3349751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598931" y="554736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60180" y="3349751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6"/>
                  </a:moveTo>
                  <a:lnTo>
                    <a:pt x="598931" y="554736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9409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9409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191565" y="4516945"/>
          <a:ext cx="300926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70" y="2758849"/>
            <a:ext cx="856577" cy="201964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339085" y="2691129"/>
            <a:ext cx="1137920" cy="1995805"/>
            <a:chOff x="2339085" y="2691129"/>
            <a:chExt cx="1137920" cy="1995805"/>
          </a:xfrm>
        </p:grpSpPr>
        <p:sp>
          <p:nvSpPr>
            <p:cNvPr id="16" name="object 16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664965" y="2691129"/>
            <a:ext cx="1137920" cy="1995805"/>
            <a:chOff x="3664965" y="2691129"/>
            <a:chExt cx="1137920" cy="1995805"/>
          </a:xfrm>
        </p:grpSpPr>
        <p:sp>
          <p:nvSpPr>
            <p:cNvPr id="19" name="object 19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986273" y="2700273"/>
            <a:ext cx="1137920" cy="1995805"/>
            <a:chOff x="4986273" y="2700273"/>
            <a:chExt cx="1137920" cy="1995805"/>
          </a:xfrm>
        </p:grpSpPr>
        <p:sp>
          <p:nvSpPr>
            <p:cNvPr id="22" name="object 22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470404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5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42717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0: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0-</a:t>
            </a:r>
            <a:r>
              <a:rPr sz="1800" b="1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71976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69789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2: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4-</a:t>
            </a:r>
            <a:r>
              <a:rPr sz="1800" b="1" spc="-5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27875" y="5107457"/>
            <a:ext cx="440563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89810" y="5898438"/>
            <a:ext cx="37515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10" dirty="0">
                <a:latin typeface="Calibri"/>
                <a:cs typeface="Calibri"/>
              </a:rPr>
              <a:t>Execute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kernel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25" name="object 25"/>
          <p:cNvSpPr txBox="1"/>
          <p:nvPr/>
        </p:nvSpPr>
        <p:spPr>
          <a:xfrm>
            <a:off x="2467355" y="3447288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67355" y="4044696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9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11523" y="2901695"/>
            <a:ext cx="881380" cy="431800"/>
          </a:xfrm>
          <a:prstGeom prst="rect">
            <a:avLst/>
          </a:prstGeom>
          <a:solidFill>
            <a:srgbClr val="4471C4"/>
          </a:solidFill>
          <a:ln w="762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14571" y="3473196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22191" y="4044696"/>
            <a:ext cx="879475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500"/>
              </a:spcBef>
              <a:tabLst>
                <a:tab pos="54356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17591" y="2929127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63156" y="3144011"/>
            <a:ext cx="3345179" cy="92075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Times New Roman"/>
              <a:cs typeface="Times New Roman"/>
            </a:endParaRPr>
          </a:p>
          <a:p>
            <a:pPr marL="723900">
              <a:lnSpc>
                <a:spcPct val="100000"/>
              </a:lnSpc>
              <a:spcBef>
                <a:spcPts val="5"/>
              </a:spcBef>
              <a:tabLst>
                <a:tab pos="2189480" algn="l"/>
              </a:tabLst>
            </a:pPr>
            <a:r>
              <a:rPr sz="2400" b="1" spc="-50" dirty="0">
                <a:latin typeface="Calibri"/>
                <a:cs typeface="Calibri"/>
              </a:rPr>
              <a:t>0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3600" b="1" spc="-75" baseline="2314" dirty="0">
                <a:latin typeface="Calibri"/>
                <a:cs typeface="Calibri"/>
              </a:rPr>
              <a:t>0</a:t>
            </a:r>
            <a:endParaRPr sz="3600" baseline="231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238" y="179959"/>
            <a:ext cx="8983345" cy="12617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685"/>
              </a:spcBef>
            </a:pPr>
            <a:r>
              <a:rPr spc="-315" dirty="0"/>
              <a:t>Propagation</a:t>
            </a:r>
            <a:r>
              <a:rPr spc="-75" dirty="0"/>
              <a:t> </a:t>
            </a:r>
            <a:r>
              <a:rPr spc="-250" dirty="0"/>
              <a:t>Blocking:</a:t>
            </a:r>
            <a:r>
              <a:rPr spc="-65" dirty="0"/>
              <a:t> </a:t>
            </a:r>
            <a:r>
              <a:rPr spc="-305" dirty="0"/>
              <a:t>Reorganize</a:t>
            </a:r>
            <a:r>
              <a:rPr spc="-50" dirty="0"/>
              <a:t> </a:t>
            </a:r>
            <a:r>
              <a:rPr spc="-295" dirty="0"/>
              <a:t>Input</a:t>
            </a:r>
            <a:r>
              <a:rPr spc="-35" dirty="0"/>
              <a:t> </a:t>
            </a:r>
            <a:r>
              <a:rPr spc="-355" dirty="0"/>
              <a:t>to</a:t>
            </a:r>
            <a:r>
              <a:rPr spc="-50" dirty="0"/>
              <a:t> </a:t>
            </a:r>
            <a:r>
              <a:rPr spc="-505" dirty="0"/>
              <a:t>Make </a:t>
            </a:r>
            <a:r>
              <a:rPr spc="-495" dirty="0"/>
              <a:t>Memory</a:t>
            </a:r>
            <a:r>
              <a:rPr spc="-220" dirty="0"/>
              <a:t> </a:t>
            </a:r>
            <a:r>
              <a:rPr spc="-254" dirty="0"/>
              <a:t>Being</a:t>
            </a:r>
            <a:r>
              <a:rPr spc="-65" dirty="0"/>
              <a:t> </a:t>
            </a:r>
            <a:r>
              <a:rPr spc="-350" dirty="0"/>
              <a:t>Randomly</a:t>
            </a:r>
            <a:r>
              <a:rPr spc="-265" dirty="0"/>
              <a:t> </a:t>
            </a:r>
            <a:r>
              <a:rPr spc="-400" dirty="0"/>
              <a:t>Written</a:t>
            </a:r>
            <a:r>
              <a:rPr spc="-40" dirty="0"/>
              <a:t> </a:t>
            </a:r>
            <a:r>
              <a:rPr spc="-170" dirty="0"/>
              <a:t>Fit</a:t>
            </a:r>
            <a:r>
              <a:rPr spc="-35" dirty="0"/>
              <a:t> </a:t>
            </a:r>
            <a:r>
              <a:rPr spc="-215" dirty="0"/>
              <a:t>in</a:t>
            </a:r>
            <a:r>
              <a:rPr spc="-60" dirty="0"/>
              <a:t> </a:t>
            </a:r>
            <a:r>
              <a:rPr spc="-350" dirty="0"/>
              <a:t>Cache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963156" y="3144011"/>
            <a:ext cx="3345179" cy="920750"/>
            <a:chOff x="6963156" y="3144011"/>
            <a:chExt cx="3345179" cy="920750"/>
          </a:xfrm>
        </p:grpSpPr>
        <p:sp>
          <p:nvSpPr>
            <p:cNvPr id="4" name="object 4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353568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53568" y="335280"/>
                  </a:lnTo>
                  <a:lnTo>
                    <a:pt x="353568" y="0"/>
                  </a:lnTo>
                  <a:close/>
                </a:path>
                <a:path w="1228725" h="335279">
                  <a:moveTo>
                    <a:pt x="1228344" y="0"/>
                  </a:moveTo>
                  <a:lnTo>
                    <a:pt x="952500" y="0"/>
                  </a:lnTo>
                  <a:lnTo>
                    <a:pt x="952500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3520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52044" y="335280"/>
                  </a:lnTo>
                  <a:lnTo>
                    <a:pt x="352044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949439" y="0"/>
                  </a:lnTo>
                  <a:lnTo>
                    <a:pt x="949439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9409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9409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98280" y="3349751"/>
              <a:ext cx="597535" cy="554990"/>
            </a:xfrm>
            <a:custGeom>
              <a:avLst/>
              <a:gdLst/>
              <a:ahLst/>
              <a:cxnLst/>
              <a:rect l="l" t="t" r="r" b="b"/>
              <a:pathLst>
                <a:path w="597534" h="554989">
                  <a:moveTo>
                    <a:pt x="597407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597407" y="554736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98280" y="3349751"/>
              <a:ext cx="597535" cy="554990"/>
            </a:xfrm>
            <a:custGeom>
              <a:avLst/>
              <a:gdLst/>
              <a:ahLst/>
              <a:cxnLst/>
              <a:rect l="l" t="t" r="r" b="b"/>
              <a:pathLst>
                <a:path w="597534" h="554989">
                  <a:moveTo>
                    <a:pt x="0" y="554736"/>
                  </a:moveTo>
                  <a:lnTo>
                    <a:pt x="597407" y="554736"/>
                  </a:lnTo>
                  <a:lnTo>
                    <a:pt x="5974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191565" y="4516945"/>
          <a:ext cx="300926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70" y="2758849"/>
            <a:ext cx="856577" cy="201964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339085" y="2691129"/>
            <a:ext cx="1137920" cy="1995805"/>
            <a:chOff x="2339085" y="2691129"/>
            <a:chExt cx="1137920" cy="1995805"/>
          </a:xfrm>
        </p:grpSpPr>
        <p:sp>
          <p:nvSpPr>
            <p:cNvPr id="16" name="object 16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664965" y="2691129"/>
            <a:ext cx="1137920" cy="1995805"/>
            <a:chOff x="3664965" y="2691129"/>
            <a:chExt cx="1137920" cy="1995805"/>
          </a:xfrm>
        </p:grpSpPr>
        <p:sp>
          <p:nvSpPr>
            <p:cNvPr id="19" name="object 19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986273" y="2700273"/>
            <a:ext cx="1137920" cy="1995805"/>
            <a:chOff x="4986273" y="2700273"/>
            <a:chExt cx="1137920" cy="1995805"/>
          </a:xfrm>
        </p:grpSpPr>
        <p:sp>
          <p:nvSpPr>
            <p:cNvPr id="22" name="object 22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470404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5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42717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0: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0-</a:t>
            </a:r>
            <a:r>
              <a:rPr sz="1800" b="1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71976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69789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2: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4-</a:t>
            </a:r>
            <a:r>
              <a:rPr sz="1800" b="1" spc="-5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27875" y="5107457"/>
            <a:ext cx="440563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89810" y="5898438"/>
            <a:ext cx="37515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10" dirty="0">
                <a:latin typeface="Calibri"/>
                <a:cs typeface="Calibri"/>
              </a:rPr>
              <a:t>Execute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kernel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5" name="object 25"/>
          <p:cNvSpPr txBox="1"/>
          <p:nvPr/>
        </p:nvSpPr>
        <p:spPr>
          <a:xfrm>
            <a:off x="2467355" y="3447288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67355" y="4044696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9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11523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14571" y="3473196"/>
            <a:ext cx="881380" cy="431800"/>
          </a:xfrm>
          <a:prstGeom prst="rect">
            <a:avLst/>
          </a:prstGeom>
          <a:solidFill>
            <a:srgbClr val="4471C4"/>
          </a:solidFill>
          <a:ln w="762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22191" y="4044696"/>
            <a:ext cx="879475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500"/>
              </a:spcBef>
              <a:tabLst>
                <a:tab pos="54356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17591" y="2929127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63156" y="3144011"/>
            <a:ext cx="3345179" cy="92075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Times New Roman"/>
              <a:cs typeface="Times New Roman"/>
            </a:endParaRPr>
          </a:p>
          <a:p>
            <a:pPr marL="723900">
              <a:lnSpc>
                <a:spcPct val="100000"/>
              </a:lnSpc>
              <a:spcBef>
                <a:spcPts val="5"/>
              </a:spcBef>
              <a:tabLst>
                <a:tab pos="2226945" algn="l"/>
              </a:tabLst>
            </a:pPr>
            <a:r>
              <a:rPr sz="2400" b="1" spc="-50" dirty="0">
                <a:latin typeface="Calibri"/>
                <a:cs typeface="Calibri"/>
              </a:rPr>
              <a:t>0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3600" b="1" spc="-75" baseline="2314" dirty="0">
                <a:latin typeface="Calibri"/>
                <a:cs typeface="Calibri"/>
              </a:rPr>
              <a:t>0</a:t>
            </a:r>
            <a:endParaRPr sz="3600" baseline="231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238" y="179959"/>
            <a:ext cx="8983345" cy="12617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685"/>
              </a:spcBef>
            </a:pPr>
            <a:r>
              <a:rPr spc="-315" dirty="0"/>
              <a:t>Propagation</a:t>
            </a:r>
            <a:r>
              <a:rPr spc="-75" dirty="0"/>
              <a:t> </a:t>
            </a:r>
            <a:r>
              <a:rPr spc="-250" dirty="0"/>
              <a:t>Blocking:</a:t>
            </a:r>
            <a:r>
              <a:rPr spc="-65" dirty="0"/>
              <a:t> </a:t>
            </a:r>
            <a:r>
              <a:rPr spc="-305" dirty="0"/>
              <a:t>Reorganize</a:t>
            </a:r>
            <a:r>
              <a:rPr spc="-50" dirty="0"/>
              <a:t> </a:t>
            </a:r>
            <a:r>
              <a:rPr spc="-295" dirty="0"/>
              <a:t>Input</a:t>
            </a:r>
            <a:r>
              <a:rPr spc="-35" dirty="0"/>
              <a:t> </a:t>
            </a:r>
            <a:r>
              <a:rPr spc="-355" dirty="0"/>
              <a:t>to</a:t>
            </a:r>
            <a:r>
              <a:rPr spc="-50" dirty="0"/>
              <a:t> </a:t>
            </a:r>
            <a:r>
              <a:rPr spc="-505" dirty="0"/>
              <a:t>Make </a:t>
            </a:r>
            <a:r>
              <a:rPr spc="-495" dirty="0"/>
              <a:t>Memory</a:t>
            </a:r>
            <a:r>
              <a:rPr spc="-220" dirty="0"/>
              <a:t> </a:t>
            </a:r>
            <a:r>
              <a:rPr spc="-254" dirty="0"/>
              <a:t>Being</a:t>
            </a:r>
            <a:r>
              <a:rPr spc="-65" dirty="0"/>
              <a:t> </a:t>
            </a:r>
            <a:r>
              <a:rPr spc="-350" dirty="0"/>
              <a:t>Randomly</a:t>
            </a:r>
            <a:r>
              <a:rPr spc="-265" dirty="0"/>
              <a:t> </a:t>
            </a:r>
            <a:r>
              <a:rPr spc="-400" dirty="0"/>
              <a:t>Written</a:t>
            </a:r>
            <a:r>
              <a:rPr spc="-40" dirty="0"/>
              <a:t> </a:t>
            </a:r>
            <a:r>
              <a:rPr spc="-170" dirty="0"/>
              <a:t>Fit</a:t>
            </a:r>
            <a:r>
              <a:rPr spc="-35" dirty="0"/>
              <a:t> </a:t>
            </a:r>
            <a:r>
              <a:rPr spc="-215" dirty="0"/>
              <a:t>in</a:t>
            </a:r>
            <a:r>
              <a:rPr spc="-60" dirty="0"/>
              <a:t> </a:t>
            </a:r>
            <a:r>
              <a:rPr spc="-350" dirty="0"/>
              <a:t>Cache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963156" y="3144011"/>
            <a:ext cx="3345179" cy="920750"/>
            <a:chOff x="6963156" y="3144011"/>
            <a:chExt cx="3345179" cy="920750"/>
          </a:xfrm>
        </p:grpSpPr>
        <p:sp>
          <p:nvSpPr>
            <p:cNvPr id="4" name="object 4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353568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53568" y="335280"/>
                  </a:lnTo>
                  <a:lnTo>
                    <a:pt x="353568" y="0"/>
                  </a:lnTo>
                  <a:close/>
                </a:path>
                <a:path w="1228725" h="335279">
                  <a:moveTo>
                    <a:pt x="1228344" y="0"/>
                  </a:moveTo>
                  <a:lnTo>
                    <a:pt x="952500" y="0"/>
                  </a:lnTo>
                  <a:lnTo>
                    <a:pt x="952500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3520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52044" y="335280"/>
                  </a:lnTo>
                  <a:lnTo>
                    <a:pt x="352044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949439" y="0"/>
                  </a:lnTo>
                  <a:lnTo>
                    <a:pt x="949439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9409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9409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98280" y="3349751"/>
              <a:ext cx="597535" cy="554990"/>
            </a:xfrm>
            <a:custGeom>
              <a:avLst/>
              <a:gdLst/>
              <a:ahLst/>
              <a:cxnLst/>
              <a:rect l="l" t="t" r="r" b="b"/>
              <a:pathLst>
                <a:path w="597534" h="554989">
                  <a:moveTo>
                    <a:pt x="597407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597407" y="554736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98280" y="3349751"/>
              <a:ext cx="597535" cy="554990"/>
            </a:xfrm>
            <a:custGeom>
              <a:avLst/>
              <a:gdLst/>
              <a:ahLst/>
              <a:cxnLst/>
              <a:rect l="l" t="t" r="r" b="b"/>
              <a:pathLst>
                <a:path w="597534" h="554989">
                  <a:moveTo>
                    <a:pt x="0" y="554736"/>
                  </a:moveTo>
                  <a:lnTo>
                    <a:pt x="597407" y="554736"/>
                  </a:lnTo>
                  <a:lnTo>
                    <a:pt x="5974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191565" y="4516945"/>
          <a:ext cx="300926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7127875" y="5031181"/>
            <a:ext cx="4405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70" y="2758849"/>
            <a:ext cx="856577" cy="201964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289810" y="5841288"/>
            <a:ext cx="37515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Execute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kernel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39085" y="2691129"/>
            <a:ext cx="1137920" cy="1995805"/>
            <a:chOff x="2339085" y="2691129"/>
            <a:chExt cx="1137920" cy="1995805"/>
          </a:xfrm>
        </p:grpSpPr>
        <p:sp>
          <p:nvSpPr>
            <p:cNvPr id="18" name="object 18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664965" y="2691129"/>
            <a:ext cx="1137920" cy="1995805"/>
            <a:chOff x="3664965" y="2691129"/>
            <a:chExt cx="1137920" cy="1995805"/>
          </a:xfrm>
        </p:grpSpPr>
        <p:sp>
          <p:nvSpPr>
            <p:cNvPr id="21" name="object 21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986273" y="2700273"/>
            <a:ext cx="1137920" cy="1995805"/>
            <a:chOff x="4986273" y="2700273"/>
            <a:chExt cx="1137920" cy="1995805"/>
          </a:xfrm>
        </p:grpSpPr>
        <p:sp>
          <p:nvSpPr>
            <p:cNvPr id="24" name="object 24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442717" y="4770882"/>
            <a:ext cx="668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0: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0-</a:t>
            </a:r>
            <a:r>
              <a:rPr sz="1800" b="1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27" name="object 27"/>
          <p:cNvSpPr txBox="1"/>
          <p:nvPr/>
        </p:nvSpPr>
        <p:spPr>
          <a:xfrm>
            <a:off x="3871976" y="4770882"/>
            <a:ext cx="668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69789" y="4770882"/>
            <a:ext cx="668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2: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4-</a:t>
            </a:r>
            <a:r>
              <a:rPr sz="1800" b="1" spc="-5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70404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5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67355" y="3447288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67355" y="4044696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9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11523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14571" y="3473196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22191" y="4044696"/>
            <a:ext cx="879475" cy="431800"/>
          </a:xfrm>
          <a:prstGeom prst="rect">
            <a:avLst/>
          </a:prstGeom>
          <a:solidFill>
            <a:srgbClr val="4471C4"/>
          </a:solidFill>
          <a:ln w="762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500"/>
              </a:spcBef>
              <a:tabLst>
                <a:tab pos="54356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17591" y="2929127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63156" y="3144011"/>
            <a:ext cx="3345179" cy="92075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Times New Roman"/>
              <a:cs typeface="Times New Roman"/>
            </a:endParaRPr>
          </a:p>
          <a:p>
            <a:pPr marL="723900">
              <a:lnSpc>
                <a:spcPct val="100000"/>
              </a:lnSpc>
              <a:spcBef>
                <a:spcPts val="5"/>
              </a:spcBef>
              <a:tabLst>
                <a:tab pos="2226945" algn="l"/>
              </a:tabLst>
            </a:pPr>
            <a:r>
              <a:rPr sz="2400" b="1" spc="-50" dirty="0">
                <a:latin typeface="Calibri"/>
                <a:cs typeface="Calibri"/>
              </a:rPr>
              <a:t>0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3600" b="1" spc="-75" baseline="2314" dirty="0">
                <a:latin typeface="Calibri"/>
                <a:cs typeface="Calibri"/>
              </a:rPr>
              <a:t>0</a:t>
            </a:r>
            <a:endParaRPr sz="3600" baseline="2314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83751" y="2779014"/>
            <a:ext cx="274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hit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238" y="179959"/>
            <a:ext cx="8983345" cy="12617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685"/>
              </a:spcBef>
            </a:pPr>
            <a:r>
              <a:rPr spc="-315" dirty="0"/>
              <a:t>Propagation</a:t>
            </a:r>
            <a:r>
              <a:rPr spc="-75" dirty="0"/>
              <a:t> </a:t>
            </a:r>
            <a:r>
              <a:rPr spc="-250" dirty="0"/>
              <a:t>Blocking:</a:t>
            </a:r>
            <a:r>
              <a:rPr spc="-65" dirty="0"/>
              <a:t> </a:t>
            </a:r>
            <a:r>
              <a:rPr spc="-305" dirty="0"/>
              <a:t>Reorganize</a:t>
            </a:r>
            <a:r>
              <a:rPr spc="-50" dirty="0"/>
              <a:t> </a:t>
            </a:r>
            <a:r>
              <a:rPr spc="-295" dirty="0"/>
              <a:t>Input</a:t>
            </a:r>
            <a:r>
              <a:rPr spc="-35" dirty="0"/>
              <a:t> </a:t>
            </a:r>
            <a:r>
              <a:rPr spc="-355" dirty="0"/>
              <a:t>to</a:t>
            </a:r>
            <a:r>
              <a:rPr spc="-50" dirty="0"/>
              <a:t> </a:t>
            </a:r>
            <a:r>
              <a:rPr spc="-505" dirty="0"/>
              <a:t>Make </a:t>
            </a:r>
            <a:r>
              <a:rPr spc="-495" dirty="0"/>
              <a:t>Memory</a:t>
            </a:r>
            <a:r>
              <a:rPr spc="-220" dirty="0"/>
              <a:t> </a:t>
            </a:r>
            <a:r>
              <a:rPr spc="-254" dirty="0"/>
              <a:t>Being</a:t>
            </a:r>
            <a:r>
              <a:rPr spc="-65" dirty="0"/>
              <a:t> </a:t>
            </a:r>
            <a:r>
              <a:rPr spc="-350" dirty="0"/>
              <a:t>Randomly</a:t>
            </a:r>
            <a:r>
              <a:rPr spc="-265" dirty="0"/>
              <a:t> </a:t>
            </a:r>
            <a:r>
              <a:rPr spc="-400" dirty="0"/>
              <a:t>Written</a:t>
            </a:r>
            <a:r>
              <a:rPr spc="-40" dirty="0"/>
              <a:t> </a:t>
            </a:r>
            <a:r>
              <a:rPr spc="-170" dirty="0"/>
              <a:t>Fit</a:t>
            </a:r>
            <a:r>
              <a:rPr spc="-35" dirty="0"/>
              <a:t> </a:t>
            </a:r>
            <a:r>
              <a:rPr spc="-215" dirty="0"/>
              <a:t>in</a:t>
            </a:r>
            <a:r>
              <a:rPr spc="-60" dirty="0"/>
              <a:t> </a:t>
            </a:r>
            <a:r>
              <a:rPr spc="-350" dirty="0"/>
              <a:t>Cache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963156" y="3144011"/>
            <a:ext cx="3345179" cy="920750"/>
            <a:chOff x="6963156" y="3144011"/>
            <a:chExt cx="3345179" cy="920750"/>
          </a:xfrm>
        </p:grpSpPr>
        <p:sp>
          <p:nvSpPr>
            <p:cNvPr id="4" name="object 4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353568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53568" y="335280"/>
                  </a:lnTo>
                  <a:lnTo>
                    <a:pt x="353568" y="0"/>
                  </a:lnTo>
                  <a:close/>
                </a:path>
                <a:path w="1228725" h="335279">
                  <a:moveTo>
                    <a:pt x="1228344" y="0"/>
                  </a:moveTo>
                  <a:lnTo>
                    <a:pt x="952500" y="0"/>
                  </a:lnTo>
                  <a:lnTo>
                    <a:pt x="952500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3520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52044" y="335280"/>
                  </a:lnTo>
                  <a:lnTo>
                    <a:pt x="352044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949439" y="0"/>
                  </a:lnTo>
                  <a:lnTo>
                    <a:pt x="949439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9409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9409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98280" y="3349751"/>
              <a:ext cx="597535" cy="554990"/>
            </a:xfrm>
            <a:custGeom>
              <a:avLst/>
              <a:gdLst/>
              <a:ahLst/>
              <a:cxnLst/>
              <a:rect l="l" t="t" r="r" b="b"/>
              <a:pathLst>
                <a:path w="597534" h="554989">
                  <a:moveTo>
                    <a:pt x="597407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597407" y="554736"/>
                  </a:lnTo>
                  <a:lnTo>
                    <a:pt x="597407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98280" y="3349751"/>
              <a:ext cx="597535" cy="554990"/>
            </a:xfrm>
            <a:custGeom>
              <a:avLst/>
              <a:gdLst/>
              <a:ahLst/>
              <a:cxnLst/>
              <a:rect l="l" t="t" r="r" b="b"/>
              <a:pathLst>
                <a:path w="597534" h="554989">
                  <a:moveTo>
                    <a:pt x="0" y="554736"/>
                  </a:moveTo>
                  <a:lnTo>
                    <a:pt x="597407" y="554736"/>
                  </a:lnTo>
                  <a:lnTo>
                    <a:pt x="597407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191565" y="4516945"/>
          <a:ext cx="3095625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7127875" y="5031181"/>
            <a:ext cx="4405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70" y="2758849"/>
            <a:ext cx="856577" cy="201964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329688" y="5636463"/>
            <a:ext cx="38531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decide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many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vertices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go</a:t>
            </a:r>
            <a:r>
              <a:rPr sz="1800" b="1" spc="-25" dirty="0">
                <a:latin typeface="Calibri"/>
                <a:cs typeface="Calibri"/>
              </a:rPr>
              <a:t> in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each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your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Propagation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Blocker’s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bins?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39085" y="2691129"/>
            <a:ext cx="1137920" cy="1995805"/>
            <a:chOff x="2339085" y="2691129"/>
            <a:chExt cx="1137920" cy="1995805"/>
          </a:xfrm>
        </p:grpSpPr>
        <p:sp>
          <p:nvSpPr>
            <p:cNvPr id="18" name="object 18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664965" y="2691129"/>
            <a:ext cx="1137920" cy="1995805"/>
            <a:chOff x="3664965" y="2691129"/>
            <a:chExt cx="1137920" cy="1995805"/>
          </a:xfrm>
        </p:grpSpPr>
        <p:sp>
          <p:nvSpPr>
            <p:cNvPr id="21" name="object 21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986273" y="2700273"/>
            <a:ext cx="1137920" cy="1995805"/>
            <a:chOff x="4986273" y="2700273"/>
            <a:chExt cx="1137920" cy="1995805"/>
          </a:xfrm>
        </p:grpSpPr>
        <p:sp>
          <p:nvSpPr>
            <p:cNvPr id="24" name="object 24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442717" y="4770882"/>
            <a:ext cx="668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0: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0-</a:t>
            </a:r>
            <a:r>
              <a:rPr sz="1800" b="1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27" name="object 27"/>
          <p:cNvSpPr txBox="1"/>
          <p:nvPr/>
        </p:nvSpPr>
        <p:spPr>
          <a:xfrm>
            <a:off x="3871976" y="4770882"/>
            <a:ext cx="668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69789" y="4770882"/>
            <a:ext cx="668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2: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4-</a:t>
            </a:r>
            <a:r>
              <a:rPr sz="1800" b="1" spc="-5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70404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5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67355" y="3447288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67355" y="4044696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9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11523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14571" y="3473196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22191" y="4044696"/>
            <a:ext cx="879475" cy="431800"/>
          </a:xfrm>
          <a:prstGeom prst="rect">
            <a:avLst/>
          </a:prstGeom>
          <a:solidFill>
            <a:srgbClr val="4471C4"/>
          </a:solidFill>
          <a:ln w="762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500"/>
              </a:spcBef>
              <a:tabLst>
                <a:tab pos="54356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17591" y="2929127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63156" y="3144011"/>
            <a:ext cx="3345179" cy="92075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Times New Roman"/>
              <a:cs typeface="Times New Roman"/>
            </a:endParaRPr>
          </a:p>
          <a:p>
            <a:pPr marL="723900">
              <a:lnSpc>
                <a:spcPct val="100000"/>
              </a:lnSpc>
              <a:spcBef>
                <a:spcPts val="5"/>
              </a:spcBef>
              <a:tabLst>
                <a:tab pos="2226945" algn="l"/>
              </a:tabLst>
            </a:pPr>
            <a:r>
              <a:rPr sz="2400" b="1" spc="-50" dirty="0">
                <a:latin typeface="Calibri"/>
                <a:cs typeface="Calibri"/>
              </a:rPr>
              <a:t>0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3600" b="1" spc="-75" baseline="2314" dirty="0">
                <a:latin typeface="Calibri"/>
                <a:cs typeface="Calibri"/>
              </a:rPr>
              <a:t>0</a:t>
            </a:r>
            <a:endParaRPr sz="3600" baseline="2314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83751" y="2779014"/>
            <a:ext cx="274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hit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78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238" y="179959"/>
            <a:ext cx="8983345" cy="12617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685"/>
              </a:spcBef>
            </a:pPr>
            <a:r>
              <a:rPr spc="-315" dirty="0"/>
              <a:t>Propagation</a:t>
            </a:r>
            <a:r>
              <a:rPr spc="-75" dirty="0"/>
              <a:t> </a:t>
            </a:r>
            <a:r>
              <a:rPr spc="-250" dirty="0"/>
              <a:t>Blocking:</a:t>
            </a:r>
            <a:r>
              <a:rPr spc="-65" dirty="0"/>
              <a:t> </a:t>
            </a:r>
            <a:r>
              <a:rPr spc="-305" dirty="0"/>
              <a:t>Reorganize</a:t>
            </a:r>
            <a:r>
              <a:rPr spc="-50" dirty="0"/>
              <a:t> </a:t>
            </a:r>
            <a:r>
              <a:rPr spc="-295" dirty="0"/>
              <a:t>Input</a:t>
            </a:r>
            <a:r>
              <a:rPr spc="-35" dirty="0"/>
              <a:t> </a:t>
            </a:r>
            <a:r>
              <a:rPr spc="-355" dirty="0"/>
              <a:t>to</a:t>
            </a:r>
            <a:r>
              <a:rPr spc="-50" dirty="0"/>
              <a:t> </a:t>
            </a:r>
            <a:r>
              <a:rPr spc="-505" dirty="0"/>
              <a:t>Make </a:t>
            </a:r>
            <a:r>
              <a:rPr spc="-495" dirty="0"/>
              <a:t>Memory</a:t>
            </a:r>
            <a:r>
              <a:rPr spc="-220" dirty="0"/>
              <a:t> </a:t>
            </a:r>
            <a:r>
              <a:rPr spc="-254" dirty="0"/>
              <a:t>Being</a:t>
            </a:r>
            <a:r>
              <a:rPr spc="-65" dirty="0"/>
              <a:t> </a:t>
            </a:r>
            <a:r>
              <a:rPr spc="-350" dirty="0"/>
              <a:t>Randomly</a:t>
            </a:r>
            <a:r>
              <a:rPr spc="-265" dirty="0"/>
              <a:t> </a:t>
            </a:r>
            <a:r>
              <a:rPr spc="-400" dirty="0"/>
              <a:t>Written</a:t>
            </a:r>
            <a:r>
              <a:rPr spc="-40" dirty="0"/>
              <a:t> </a:t>
            </a:r>
            <a:r>
              <a:rPr spc="-170" dirty="0"/>
              <a:t>Fit</a:t>
            </a:r>
            <a:r>
              <a:rPr spc="-35" dirty="0"/>
              <a:t> </a:t>
            </a:r>
            <a:r>
              <a:rPr spc="-215" dirty="0"/>
              <a:t>in</a:t>
            </a:r>
            <a:r>
              <a:rPr spc="-60" dirty="0"/>
              <a:t> </a:t>
            </a:r>
            <a:r>
              <a:rPr spc="-350" dirty="0"/>
              <a:t>Cache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963156" y="3144011"/>
            <a:ext cx="4787265" cy="920750"/>
            <a:chOff x="6963156" y="3144011"/>
            <a:chExt cx="4787265" cy="920750"/>
          </a:xfrm>
        </p:grpSpPr>
        <p:sp>
          <p:nvSpPr>
            <p:cNvPr id="5" name="object 5"/>
            <p:cNvSpPr/>
            <p:nvPr/>
          </p:nvSpPr>
          <p:spPr>
            <a:xfrm>
              <a:off x="6963156" y="3144011"/>
              <a:ext cx="4787265" cy="920750"/>
            </a:xfrm>
            <a:custGeom>
              <a:avLst/>
              <a:gdLst/>
              <a:ahLst/>
              <a:cxnLst/>
              <a:rect l="l" t="t" r="r" b="b"/>
              <a:pathLst>
                <a:path w="4787265" h="920750">
                  <a:moveTo>
                    <a:pt x="4786884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4786884" y="920495"/>
                  </a:lnTo>
                  <a:lnTo>
                    <a:pt x="47868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353568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53568" y="335280"/>
                  </a:lnTo>
                  <a:lnTo>
                    <a:pt x="353568" y="0"/>
                  </a:lnTo>
                  <a:close/>
                </a:path>
                <a:path w="1228725" h="335279">
                  <a:moveTo>
                    <a:pt x="1228344" y="0"/>
                  </a:moveTo>
                  <a:lnTo>
                    <a:pt x="952500" y="0"/>
                  </a:lnTo>
                  <a:lnTo>
                    <a:pt x="952500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327660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27660" y="335280"/>
                  </a:lnTo>
                  <a:lnTo>
                    <a:pt x="327660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926592" y="0"/>
                  </a:lnTo>
                  <a:lnTo>
                    <a:pt x="926592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9409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9409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84892" y="3451859"/>
              <a:ext cx="1228725" cy="337185"/>
            </a:xfrm>
            <a:custGeom>
              <a:avLst/>
              <a:gdLst/>
              <a:ahLst/>
              <a:cxnLst/>
              <a:rect l="l" t="t" r="r" b="b"/>
              <a:pathLst>
                <a:path w="1228725" h="337185">
                  <a:moveTo>
                    <a:pt x="313944" y="0"/>
                  </a:moveTo>
                  <a:lnTo>
                    <a:pt x="0" y="0"/>
                  </a:lnTo>
                  <a:lnTo>
                    <a:pt x="0" y="336804"/>
                  </a:lnTo>
                  <a:lnTo>
                    <a:pt x="313944" y="336804"/>
                  </a:lnTo>
                  <a:lnTo>
                    <a:pt x="313944" y="0"/>
                  </a:lnTo>
                  <a:close/>
                </a:path>
                <a:path w="1228725" h="337185">
                  <a:moveTo>
                    <a:pt x="1228344" y="0"/>
                  </a:moveTo>
                  <a:lnTo>
                    <a:pt x="912863" y="0"/>
                  </a:lnTo>
                  <a:lnTo>
                    <a:pt x="912863" y="336804"/>
                  </a:lnTo>
                  <a:lnTo>
                    <a:pt x="1228344" y="336804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84892" y="3451859"/>
              <a:ext cx="1228725" cy="337185"/>
            </a:xfrm>
            <a:custGeom>
              <a:avLst/>
              <a:gdLst/>
              <a:ahLst/>
              <a:cxnLst/>
              <a:rect l="l" t="t" r="r" b="b"/>
              <a:pathLst>
                <a:path w="1228725" h="337185">
                  <a:moveTo>
                    <a:pt x="0" y="336803"/>
                  </a:moveTo>
                  <a:lnTo>
                    <a:pt x="1228344" y="336803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68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73896" y="334670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598931" y="554736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73896" y="334670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6"/>
                  </a:moveTo>
                  <a:lnTo>
                    <a:pt x="598931" y="554736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498836" y="3332987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598931" y="554736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98836" y="3332987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6"/>
                  </a:moveTo>
                  <a:lnTo>
                    <a:pt x="598931" y="554736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191565" y="4516945"/>
          <a:ext cx="300926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7127875" y="5031181"/>
            <a:ext cx="4405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70" y="2758849"/>
            <a:ext cx="856577" cy="201964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329688" y="5636463"/>
            <a:ext cx="43313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Match</a:t>
            </a:r>
            <a:r>
              <a:rPr sz="1800" b="1" spc="-10" dirty="0">
                <a:latin typeface="Calibri"/>
                <a:cs typeface="Calibri"/>
              </a:rPr>
              <a:t> destinations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number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of </a:t>
            </a:r>
            <a:r>
              <a:rPr sz="1800" b="1" dirty="0">
                <a:latin typeface="Calibri"/>
                <a:cs typeface="Calibri"/>
              </a:rPr>
              <a:t>vertices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worth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dstData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cache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20" dirty="0">
                <a:latin typeface="Calibri"/>
                <a:cs typeface="Calibri"/>
              </a:rPr>
              <a:t> time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39085" y="2691129"/>
            <a:ext cx="2230120" cy="1995805"/>
            <a:chOff x="2339085" y="2691129"/>
            <a:chExt cx="2230120" cy="1995805"/>
          </a:xfrm>
        </p:grpSpPr>
        <p:sp>
          <p:nvSpPr>
            <p:cNvPr id="23" name="object 23"/>
            <p:cNvSpPr/>
            <p:nvPr/>
          </p:nvSpPr>
          <p:spPr>
            <a:xfrm>
              <a:off x="2345435" y="2697479"/>
              <a:ext cx="2217420" cy="1983105"/>
            </a:xfrm>
            <a:custGeom>
              <a:avLst/>
              <a:gdLst/>
              <a:ahLst/>
              <a:cxnLst/>
              <a:rect l="l" t="t" r="r" b="b"/>
              <a:pathLst>
                <a:path w="2217420" h="1983104">
                  <a:moveTo>
                    <a:pt x="2217419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2217419" y="1982724"/>
                  </a:lnTo>
                  <a:lnTo>
                    <a:pt x="2217419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45435" y="2697479"/>
              <a:ext cx="2217420" cy="1983105"/>
            </a:xfrm>
            <a:custGeom>
              <a:avLst/>
              <a:gdLst/>
              <a:ahLst/>
              <a:cxnLst/>
              <a:rect l="l" t="t" r="r" b="b"/>
              <a:pathLst>
                <a:path w="2217420" h="1983104">
                  <a:moveTo>
                    <a:pt x="0" y="1982724"/>
                  </a:moveTo>
                  <a:lnTo>
                    <a:pt x="2217419" y="1982724"/>
                  </a:lnTo>
                  <a:lnTo>
                    <a:pt x="2217419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730241" y="2691129"/>
            <a:ext cx="1137920" cy="1995805"/>
            <a:chOff x="4730241" y="2691129"/>
            <a:chExt cx="1137920" cy="1995805"/>
          </a:xfrm>
        </p:grpSpPr>
        <p:sp>
          <p:nvSpPr>
            <p:cNvPr id="26" name="object 26"/>
            <p:cNvSpPr/>
            <p:nvPr/>
          </p:nvSpPr>
          <p:spPr>
            <a:xfrm>
              <a:off x="4736591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36591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442717" y="4770882"/>
            <a:ext cx="668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0: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0-</a:t>
            </a:r>
            <a:r>
              <a:rPr sz="1800" b="1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37252" y="4770882"/>
            <a:ext cx="669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3-</a:t>
            </a:r>
            <a:r>
              <a:rPr sz="1800" b="1" spc="-5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70404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5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67355" y="3447288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67355" y="4044696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9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76244" y="2901695"/>
            <a:ext cx="879475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5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81371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76800" y="3464052"/>
            <a:ext cx="881380" cy="4330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9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63156" y="3144011"/>
            <a:ext cx="4787265" cy="92075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264795" rIns="0" bIns="0" rtlCol="0">
            <a:spAutoFit/>
          </a:bodyPr>
          <a:lstStyle/>
          <a:p>
            <a:pPr marL="723900">
              <a:lnSpc>
                <a:spcPct val="100000"/>
              </a:lnSpc>
              <a:spcBef>
                <a:spcPts val="2085"/>
              </a:spcBef>
              <a:tabLst>
                <a:tab pos="2202815" algn="l"/>
                <a:tab pos="3629025" algn="l"/>
              </a:tabLst>
            </a:pPr>
            <a:r>
              <a:rPr sz="3600" b="1" spc="-75" baseline="-4629" dirty="0">
                <a:latin typeface="Calibri"/>
                <a:cs typeface="Calibri"/>
              </a:rPr>
              <a:t>0</a:t>
            </a:r>
            <a:r>
              <a:rPr sz="3600" b="1" baseline="-4629" dirty="0">
                <a:latin typeface="Calibri"/>
                <a:cs typeface="Calibri"/>
              </a:rPr>
              <a:t>	</a:t>
            </a:r>
            <a:r>
              <a:rPr sz="3600" b="1" spc="-75" baseline="-2314" dirty="0">
                <a:latin typeface="Calibri"/>
                <a:cs typeface="Calibri"/>
              </a:rPr>
              <a:t>0</a:t>
            </a:r>
            <a:r>
              <a:rPr sz="3600" b="1" baseline="-2314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83751" y="2779014"/>
            <a:ext cx="274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hit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76800" y="4093464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79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238" y="472262"/>
            <a:ext cx="8187690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315" dirty="0"/>
              <a:t>Propagation</a:t>
            </a:r>
            <a:r>
              <a:rPr spc="-45" dirty="0"/>
              <a:t> </a:t>
            </a:r>
            <a:r>
              <a:rPr spc="-250" dirty="0"/>
              <a:t>Blocking:</a:t>
            </a:r>
            <a:r>
              <a:rPr spc="-45" dirty="0"/>
              <a:t> </a:t>
            </a:r>
            <a:r>
              <a:rPr spc="-380" dirty="0"/>
              <a:t>Performance</a:t>
            </a:r>
            <a:r>
              <a:rPr spc="-155" dirty="0"/>
              <a:t> </a:t>
            </a:r>
            <a:r>
              <a:rPr spc="-185" dirty="0"/>
              <a:t>Analysis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963156" y="3144011"/>
            <a:ext cx="4787265" cy="920750"/>
            <a:chOff x="6963156" y="3144011"/>
            <a:chExt cx="4787265" cy="920750"/>
          </a:xfrm>
        </p:grpSpPr>
        <p:sp>
          <p:nvSpPr>
            <p:cNvPr id="5" name="object 5"/>
            <p:cNvSpPr/>
            <p:nvPr/>
          </p:nvSpPr>
          <p:spPr>
            <a:xfrm>
              <a:off x="6963156" y="3144011"/>
              <a:ext cx="4787265" cy="920750"/>
            </a:xfrm>
            <a:custGeom>
              <a:avLst/>
              <a:gdLst/>
              <a:ahLst/>
              <a:cxnLst/>
              <a:rect l="l" t="t" r="r" b="b"/>
              <a:pathLst>
                <a:path w="4787265" h="920750">
                  <a:moveTo>
                    <a:pt x="4786884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4786884" y="920495"/>
                  </a:lnTo>
                  <a:lnTo>
                    <a:pt x="47868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353568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53568" y="335280"/>
                  </a:lnTo>
                  <a:lnTo>
                    <a:pt x="353568" y="0"/>
                  </a:lnTo>
                  <a:close/>
                </a:path>
                <a:path w="1228725" h="335279">
                  <a:moveTo>
                    <a:pt x="1228344" y="0"/>
                  </a:moveTo>
                  <a:lnTo>
                    <a:pt x="952500" y="0"/>
                  </a:lnTo>
                  <a:lnTo>
                    <a:pt x="952500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327660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27660" y="335280"/>
                  </a:lnTo>
                  <a:lnTo>
                    <a:pt x="327660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926592" y="0"/>
                  </a:lnTo>
                  <a:lnTo>
                    <a:pt x="926592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9409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9409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84892" y="3451859"/>
              <a:ext cx="1228725" cy="337185"/>
            </a:xfrm>
            <a:custGeom>
              <a:avLst/>
              <a:gdLst/>
              <a:ahLst/>
              <a:cxnLst/>
              <a:rect l="l" t="t" r="r" b="b"/>
              <a:pathLst>
                <a:path w="1228725" h="337185">
                  <a:moveTo>
                    <a:pt x="313944" y="0"/>
                  </a:moveTo>
                  <a:lnTo>
                    <a:pt x="0" y="0"/>
                  </a:lnTo>
                  <a:lnTo>
                    <a:pt x="0" y="336804"/>
                  </a:lnTo>
                  <a:lnTo>
                    <a:pt x="313944" y="336804"/>
                  </a:lnTo>
                  <a:lnTo>
                    <a:pt x="313944" y="0"/>
                  </a:lnTo>
                  <a:close/>
                </a:path>
                <a:path w="1228725" h="337185">
                  <a:moveTo>
                    <a:pt x="1228344" y="0"/>
                  </a:moveTo>
                  <a:lnTo>
                    <a:pt x="912863" y="0"/>
                  </a:lnTo>
                  <a:lnTo>
                    <a:pt x="912863" y="336804"/>
                  </a:lnTo>
                  <a:lnTo>
                    <a:pt x="1228344" y="336804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84892" y="3451859"/>
              <a:ext cx="1228725" cy="337185"/>
            </a:xfrm>
            <a:custGeom>
              <a:avLst/>
              <a:gdLst/>
              <a:ahLst/>
              <a:cxnLst/>
              <a:rect l="l" t="t" r="r" b="b"/>
              <a:pathLst>
                <a:path w="1228725" h="337185">
                  <a:moveTo>
                    <a:pt x="0" y="336803"/>
                  </a:moveTo>
                  <a:lnTo>
                    <a:pt x="1228344" y="336803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68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73896" y="334670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598931" y="554736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73896" y="334670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6"/>
                  </a:moveTo>
                  <a:lnTo>
                    <a:pt x="598931" y="554736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498836" y="3332987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598931" y="554736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98836" y="3332987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6"/>
                  </a:moveTo>
                  <a:lnTo>
                    <a:pt x="598931" y="554736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191565" y="4516945"/>
          <a:ext cx="300926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7127875" y="5031181"/>
            <a:ext cx="4405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56170" y="2758849"/>
            <a:ext cx="887730" cy="2019935"/>
            <a:chOff x="556170" y="2758849"/>
            <a:chExt cx="887730" cy="201993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170" y="2758849"/>
              <a:ext cx="856577" cy="201964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72159" y="2759964"/>
              <a:ext cx="171450" cy="1500505"/>
            </a:xfrm>
            <a:custGeom>
              <a:avLst/>
              <a:gdLst/>
              <a:ahLst/>
              <a:cxnLst/>
              <a:rect l="l" t="t" r="r" b="b"/>
              <a:pathLst>
                <a:path w="171450" h="1500504">
                  <a:moveTo>
                    <a:pt x="57150" y="1328928"/>
                  </a:moveTo>
                  <a:lnTo>
                    <a:pt x="0" y="1328928"/>
                  </a:lnTo>
                  <a:lnTo>
                    <a:pt x="85725" y="1500378"/>
                  </a:lnTo>
                  <a:lnTo>
                    <a:pt x="157162" y="1357503"/>
                  </a:lnTo>
                  <a:lnTo>
                    <a:pt x="57150" y="1357503"/>
                  </a:lnTo>
                  <a:lnTo>
                    <a:pt x="57150" y="1328928"/>
                  </a:lnTo>
                  <a:close/>
                </a:path>
                <a:path w="171450" h="1500504">
                  <a:moveTo>
                    <a:pt x="114300" y="0"/>
                  </a:moveTo>
                  <a:lnTo>
                    <a:pt x="57150" y="0"/>
                  </a:lnTo>
                  <a:lnTo>
                    <a:pt x="57150" y="1357503"/>
                  </a:lnTo>
                  <a:lnTo>
                    <a:pt x="114300" y="1357503"/>
                  </a:lnTo>
                  <a:lnTo>
                    <a:pt x="114300" y="0"/>
                  </a:lnTo>
                  <a:close/>
                </a:path>
                <a:path w="171450" h="1500504">
                  <a:moveTo>
                    <a:pt x="171450" y="1328928"/>
                  </a:moveTo>
                  <a:lnTo>
                    <a:pt x="114300" y="1328928"/>
                  </a:lnTo>
                  <a:lnTo>
                    <a:pt x="114300" y="1357503"/>
                  </a:lnTo>
                  <a:lnTo>
                    <a:pt x="157162" y="1357503"/>
                  </a:lnTo>
                  <a:lnTo>
                    <a:pt x="171450" y="132892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99896" y="1850263"/>
            <a:ext cx="408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Traverse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edge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list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twice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instead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once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345435" y="2697479"/>
            <a:ext cx="2217420" cy="1983105"/>
            <a:chOff x="2345435" y="2697479"/>
            <a:chExt cx="2217420" cy="1983105"/>
          </a:xfrm>
        </p:grpSpPr>
        <p:sp>
          <p:nvSpPr>
            <p:cNvPr id="25" name="object 25"/>
            <p:cNvSpPr/>
            <p:nvPr/>
          </p:nvSpPr>
          <p:spPr>
            <a:xfrm>
              <a:off x="2345435" y="2697479"/>
              <a:ext cx="2217420" cy="1983105"/>
            </a:xfrm>
            <a:custGeom>
              <a:avLst/>
              <a:gdLst/>
              <a:ahLst/>
              <a:cxnLst/>
              <a:rect l="l" t="t" r="r" b="b"/>
              <a:pathLst>
                <a:path w="2217420" h="1983104">
                  <a:moveTo>
                    <a:pt x="2217419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2217419" y="1982724"/>
                  </a:lnTo>
                  <a:lnTo>
                    <a:pt x="2217419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70403" y="2901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880871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880871" y="431291"/>
                  </a:lnTo>
                  <a:lnTo>
                    <a:pt x="8808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70403" y="2901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0" y="431291"/>
                  </a:moveTo>
                  <a:lnTo>
                    <a:pt x="880871" y="431291"/>
                  </a:lnTo>
                  <a:lnTo>
                    <a:pt x="880871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67355" y="3447287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880871" y="0"/>
                  </a:moveTo>
                  <a:lnTo>
                    <a:pt x="0" y="0"/>
                  </a:lnTo>
                  <a:lnTo>
                    <a:pt x="0" y="431292"/>
                  </a:lnTo>
                  <a:lnTo>
                    <a:pt x="880871" y="431292"/>
                  </a:lnTo>
                  <a:lnTo>
                    <a:pt x="8808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67355" y="3447287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0" y="431292"/>
                  </a:moveTo>
                  <a:lnTo>
                    <a:pt x="880871" y="431292"/>
                  </a:lnTo>
                  <a:lnTo>
                    <a:pt x="880871" y="0"/>
                  </a:lnTo>
                  <a:lnTo>
                    <a:pt x="0" y="0"/>
                  </a:lnTo>
                  <a:lnTo>
                    <a:pt x="0" y="4312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67355" y="4044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880871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880871" y="431291"/>
                  </a:lnTo>
                  <a:lnTo>
                    <a:pt x="8808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67355" y="4044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0" y="431291"/>
                  </a:moveTo>
                  <a:lnTo>
                    <a:pt x="880871" y="431291"/>
                  </a:lnTo>
                  <a:lnTo>
                    <a:pt x="880871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736591" y="2697479"/>
            <a:ext cx="1125220" cy="1983105"/>
            <a:chOff x="4736591" y="2697479"/>
            <a:chExt cx="1125220" cy="1983105"/>
          </a:xfrm>
        </p:grpSpPr>
        <p:sp>
          <p:nvSpPr>
            <p:cNvPr id="33" name="object 33"/>
            <p:cNvSpPr/>
            <p:nvPr/>
          </p:nvSpPr>
          <p:spPr>
            <a:xfrm>
              <a:off x="4736591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81371" y="2901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880872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880872" y="431291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81371" y="2901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0" y="431291"/>
                  </a:moveTo>
                  <a:lnTo>
                    <a:pt x="880872" y="431291"/>
                  </a:lnTo>
                  <a:lnTo>
                    <a:pt x="880872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76799" y="3464051"/>
              <a:ext cx="881380" cy="433070"/>
            </a:xfrm>
            <a:custGeom>
              <a:avLst/>
              <a:gdLst/>
              <a:ahLst/>
              <a:cxnLst/>
              <a:rect l="l" t="t" r="r" b="b"/>
              <a:pathLst>
                <a:path w="881379" h="433070">
                  <a:moveTo>
                    <a:pt x="880872" y="0"/>
                  </a:moveTo>
                  <a:lnTo>
                    <a:pt x="0" y="0"/>
                  </a:lnTo>
                  <a:lnTo>
                    <a:pt x="0" y="432816"/>
                  </a:lnTo>
                  <a:lnTo>
                    <a:pt x="880872" y="432816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76799" y="3464051"/>
              <a:ext cx="881380" cy="433070"/>
            </a:xfrm>
            <a:custGeom>
              <a:avLst/>
              <a:gdLst/>
              <a:ahLst/>
              <a:cxnLst/>
              <a:rect l="l" t="t" r="r" b="b"/>
              <a:pathLst>
                <a:path w="881379" h="433070">
                  <a:moveTo>
                    <a:pt x="0" y="432816"/>
                  </a:moveTo>
                  <a:lnTo>
                    <a:pt x="880872" y="432816"/>
                  </a:lnTo>
                  <a:lnTo>
                    <a:pt x="880872" y="0"/>
                  </a:lnTo>
                  <a:lnTo>
                    <a:pt x="0" y="0"/>
                  </a:lnTo>
                  <a:lnTo>
                    <a:pt x="0" y="432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76799" y="4093463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880872" y="0"/>
                  </a:moveTo>
                  <a:lnTo>
                    <a:pt x="0" y="0"/>
                  </a:lnTo>
                  <a:lnTo>
                    <a:pt x="0" y="431292"/>
                  </a:lnTo>
                  <a:lnTo>
                    <a:pt x="880872" y="431292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76799" y="4093463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0" y="431292"/>
                  </a:moveTo>
                  <a:lnTo>
                    <a:pt x="880872" y="431292"/>
                  </a:lnTo>
                  <a:lnTo>
                    <a:pt x="880872" y="0"/>
                  </a:lnTo>
                  <a:lnTo>
                    <a:pt x="0" y="0"/>
                  </a:lnTo>
                  <a:lnTo>
                    <a:pt x="0" y="4312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442717" y="4770882"/>
            <a:ext cx="668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0: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0-</a:t>
            </a:r>
            <a:r>
              <a:rPr sz="1800" b="1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37252" y="4770882"/>
            <a:ext cx="669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3-</a:t>
            </a:r>
            <a:r>
              <a:rPr sz="1800" b="1" spc="-5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45435" y="2697479"/>
            <a:ext cx="2217420" cy="19831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343535">
              <a:lnSpc>
                <a:spcPct val="100000"/>
              </a:lnSpc>
              <a:spcBef>
                <a:spcPts val="5"/>
              </a:spcBef>
              <a:tabLst>
                <a:tab pos="66929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Calibri"/>
              <a:cs typeface="Calibri"/>
            </a:endParaRPr>
          </a:p>
          <a:p>
            <a:pPr marL="340360">
              <a:lnSpc>
                <a:spcPct val="100000"/>
              </a:lnSpc>
              <a:tabLst>
                <a:tab pos="66611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Calibri"/>
              <a:cs typeface="Calibri"/>
            </a:endParaRPr>
          </a:p>
          <a:p>
            <a:pPr marL="340360">
              <a:lnSpc>
                <a:spcPct val="100000"/>
              </a:lnSpc>
              <a:spcBef>
                <a:spcPts val="5"/>
              </a:spcBef>
              <a:tabLst>
                <a:tab pos="66611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76244" y="2901695"/>
            <a:ext cx="879475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5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36591" y="2697479"/>
            <a:ext cx="1125220" cy="19831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363855">
              <a:lnSpc>
                <a:spcPct val="100000"/>
              </a:lnSpc>
              <a:spcBef>
                <a:spcPts val="5"/>
              </a:spcBef>
              <a:tabLst>
                <a:tab pos="68961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Calibri"/>
              <a:cs typeface="Calibri"/>
            </a:endParaRPr>
          </a:p>
          <a:p>
            <a:pPr marL="359410">
              <a:lnSpc>
                <a:spcPct val="100000"/>
              </a:lnSpc>
              <a:tabLst>
                <a:tab pos="68516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Calibri"/>
              <a:cs typeface="Calibri"/>
            </a:endParaRPr>
          </a:p>
          <a:p>
            <a:pPr marL="359410">
              <a:lnSpc>
                <a:spcPct val="100000"/>
              </a:lnSpc>
              <a:tabLst>
                <a:tab pos="68516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63156" y="3144011"/>
            <a:ext cx="4787265" cy="92075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264795" rIns="0" bIns="0" rtlCol="0">
            <a:spAutoFit/>
          </a:bodyPr>
          <a:lstStyle/>
          <a:p>
            <a:pPr marL="723900">
              <a:lnSpc>
                <a:spcPct val="100000"/>
              </a:lnSpc>
              <a:spcBef>
                <a:spcPts val="2085"/>
              </a:spcBef>
              <a:tabLst>
                <a:tab pos="2202815" algn="l"/>
                <a:tab pos="3629025" algn="l"/>
              </a:tabLst>
            </a:pPr>
            <a:r>
              <a:rPr sz="3600" b="1" spc="-75" baseline="-4629" dirty="0">
                <a:latin typeface="Calibri"/>
                <a:cs typeface="Calibri"/>
              </a:rPr>
              <a:t>0</a:t>
            </a:r>
            <a:r>
              <a:rPr sz="3600" b="1" baseline="-4629" dirty="0">
                <a:latin typeface="Calibri"/>
                <a:cs typeface="Calibri"/>
              </a:rPr>
              <a:t>	</a:t>
            </a:r>
            <a:r>
              <a:rPr sz="3600" b="1" spc="-75" baseline="-2314" dirty="0">
                <a:latin typeface="Calibri"/>
                <a:cs typeface="Calibri"/>
              </a:rPr>
              <a:t>0</a:t>
            </a:r>
            <a:r>
              <a:rPr sz="3600" b="1" baseline="-2314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06488" y="2145538"/>
            <a:ext cx="4323715" cy="933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locations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written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cache!</a:t>
            </a:r>
            <a:r>
              <a:rPr sz="1800" b="1" spc="3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Compulsory </a:t>
            </a:r>
            <a:r>
              <a:rPr sz="1800" b="1" dirty="0">
                <a:latin typeface="Calibri"/>
                <a:cs typeface="Calibri"/>
              </a:rPr>
              <a:t>misses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 </a:t>
            </a:r>
            <a:r>
              <a:rPr sz="1800" b="1" spc="-10" dirty="0">
                <a:latin typeface="Calibri"/>
                <a:cs typeface="Calibri"/>
              </a:rPr>
              <a:t>dstData[]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only: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rest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hit.</a:t>
            </a:r>
            <a:endParaRPr sz="1800">
              <a:latin typeface="Calibri"/>
              <a:cs typeface="Calibri"/>
            </a:endParaRPr>
          </a:p>
          <a:p>
            <a:pPr marL="1989455">
              <a:lnSpc>
                <a:spcPct val="100000"/>
              </a:lnSpc>
              <a:spcBef>
                <a:spcPts val="665"/>
              </a:spcBef>
            </a:pPr>
            <a:r>
              <a:rPr sz="1800" spc="-25" dirty="0">
                <a:latin typeface="Calibri"/>
                <a:cs typeface="Calibri"/>
              </a:rPr>
              <a:t>hit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832735" y="2887979"/>
            <a:ext cx="171450" cy="1500505"/>
          </a:xfrm>
          <a:custGeom>
            <a:avLst/>
            <a:gdLst/>
            <a:ahLst/>
            <a:cxnLst/>
            <a:rect l="l" t="t" r="r" b="b"/>
            <a:pathLst>
              <a:path w="171450" h="1500504">
                <a:moveTo>
                  <a:pt x="57150" y="1328928"/>
                </a:moveTo>
                <a:lnTo>
                  <a:pt x="0" y="1328928"/>
                </a:lnTo>
                <a:lnTo>
                  <a:pt x="85725" y="1500378"/>
                </a:lnTo>
                <a:lnTo>
                  <a:pt x="157162" y="1357503"/>
                </a:lnTo>
                <a:lnTo>
                  <a:pt x="57150" y="1357503"/>
                </a:lnTo>
                <a:lnTo>
                  <a:pt x="57150" y="1328928"/>
                </a:lnTo>
                <a:close/>
              </a:path>
              <a:path w="171450" h="1500504">
                <a:moveTo>
                  <a:pt x="114300" y="0"/>
                </a:moveTo>
                <a:lnTo>
                  <a:pt x="57150" y="0"/>
                </a:lnTo>
                <a:lnTo>
                  <a:pt x="57150" y="1357503"/>
                </a:lnTo>
                <a:lnTo>
                  <a:pt x="114300" y="1357503"/>
                </a:lnTo>
                <a:lnTo>
                  <a:pt x="114300" y="0"/>
                </a:lnTo>
                <a:close/>
              </a:path>
              <a:path w="171450" h="1500504">
                <a:moveTo>
                  <a:pt x="171450" y="1328928"/>
                </a:moveTo>
                <a:lnTo>
                  <a:pt x="114300" y="1328928"/>
                </a:lnTo>
                <a:lnTo>
                  <a:pt x="114300" y="1357503"/>
                </a:lnTo>
                <a:lnTo>
                  <a:pt x="157162" y="1357503"/>
                </a:lnTo>
                <a:lnTo>
                  <a:pt x="171450" y="1328928"/>
                </a:lnTo>
                <a:close/>
              </a:path>
            </a:pathLst>
          </a:custGeom>
          <a:solidFill>
            <a:srgbClr val="ACB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46751" y="2976372"/>
            <a:ext cx="171450" cy="1500505"/>
          </a:xfrm>
          <a:custGeom>
            <a:avLst/>
            <a:gdLst/>
            <a:ahLst/>
            <a:cxnLst/>
            <a:rect l="l" t="t" r="r" b="b"/>
            <a:pathLst>
              <a:path w="171450" h="1500504">
                <a:moveTo>
                  <a:pt x="57150" y="1328927"/>
                </a:moveTo>
                <a:lnTo>
                  <a:pt x="0" y="1328927"/>
                </a:lnTo>
                <a:lnTo>
                  <a:pt x="85725" y="1500377"/>
                </a:lnTo>
                <a:lnTo>
                  <a:pt x="157162" y="1357502"/>
                </a:lnTo>
                <a:lnTo>
                  <a:pt x="57150" y="1357502"/>
                </a:lnTo>
                <a:lnTo>
                  <a:pt x="57150" y="1328927"/>
                </a:lnTo>
                <a:close/>
              </a:path>
              <a:path w="171450" h="1500504">
                <a:moveTo>
                  <a:pt x="114300" y="0"/>
                </a:moveTo>
                <a:lnTo>
                  <a:pt x="57150" y="0"/>
                </a:lnTo>
                <a:lnTo>
                  <a:pt x="57150" y="1357502"/>
                </a:lnTo>
                <a:lnTo>
                  <a:pt x="114300" y="1357502"/>
                </a:lnTo>
                <a:lnTo>
                  <a:pt x="114300" y="0"/>
                </a:lnTo>
                <a:close/>
              </a:path>
              <a:path w="171450" h="1500504">
                <a:moveTo>
                  <a:pt x="171450" y="1328927"/>
                </a:moveTo>
                <a:lnTo>
                  <a:pt x="114300" y="1328927"/>
                </a:lnTo>
                <a:lnTo>
                  <a:pt x="114300" y="1357502"/>
                </a:lnTo>
                <a:lnTo>
                  <a:pt x="157162" y="1357502"/>
                </a:lnTo>
                <a:lnTo>
                  <a:pt x="171450" y="1328927"/>
                </a:lnTo>
                <a:close/>
              </a:path>
            </a:pathLst>
          </a:custGeom>
          <a:solidFill>
            <a:srgbClr val="ACB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96569" y="2328164"/>
            <a:ext cx="744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Binning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55238" y="2293746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Read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80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238" y="472262"/>
            <a:ext cx="8187690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315" dirty="0"/>
              <a:t>Propagation</a:t>
            </a:r>
            <a:r>
              <a:rPr spc="-45" dirty="0"/>
              <a:t> </a:t>
            </a:r>
            <a:r>
              <a:rPr spc="-250" dirty="0"/>
              <a:t>Blocking:</a:t>
            </a:r>
            <a:r>
              <a:rPr spc="-45" dirty="0"/>
              <a:t> </a:t>
            </a:r>
            <a:r>
              <a:rPr spc="-380" dirty="0"/>
              <a:t>Performance</a:t>
            </a:r>
            <a:r>
              <a:rPr spc="-155" dirty="0"/>
              <a:t> </a:t>
            </a:r>
            <a:r>
              <a:rPr spc="-185" dirty="0"/>
              <a:t>Analysis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963156" y="3144011"/>
            <a:ext cx="4787265" cy="920750"/>
            <a:chOff x="6963156" y="3144011"/>
            <a:chExt cx="4787265" cy="920750"/>
          </a:xfrm>
        </p:grpSpPr>
        <p:sp>
          <p:nvSpPr>
            <p:cNvPr id="5" name="object 5"/>
            <p:cNvSpPr/>
            <p:nvPr/>
          </p:nvSpPr>
          <p:spPr>
            <a:xfrm>
              <a:off x="6963156" y="3144011"/>
              <a:ext cx="4787265" cy="920750"/>
            </a:xfrm>
            <a:custGeom>
              <a:avLst/>
              <a:gdLst/>
              <a:ahLst/>
              <a:cxnLst/>
              <a:rect l="l" t="t" r="r" b="b"/>
              <a:pathLst>
                <a:path w="4787265" h="920750">
                  <a:moveTo>
                    <a:pt x="4786884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4786884" y="920495"/>
                  </a:lnTo>
                  <a:lnTo>
                    <a:pt x="47868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353568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53568" y="335280"/>
                  </a:lnTo>
                  <a:lnTo>
                    <a:pt x="353568" y="0"/>
                  </a:lnTo>
                  <a:close/>
                </a:path>
                <a:path w="1228725" h="335279">
                  <a:moveTo>
                    <a:pt x="1228344" y="0"/>
                  </a:moveTo>
                  <a:lnTo>
                    <a:pt x="952500" y="0"/>
                  </a:lnTo>
                  <a:lnTo>
                    <a:pt x="952500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327660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27660" y="335280"/>
                  </a:lnTo>
                  <a:lnTo>
                    <a:pt x="327660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926592" y="0"/>
                  </a:lnTo>
                  <a:lnTo>
                    <a:pt x="926592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9409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9409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84892" y="3451859"/>
              <a:ext cx="1228725" cy="337185"/>
            </a:xfrm>
            <a:custGeom>
              <a:avLst/>
              <a:gdLst/>
              <a:ahLst/>
              <a:cxnLst/>
              <a:rect l="l" t="t" r="r" b="b"/>
              <a:pathLst>
                <a:path w="1228725" h="337185">
                  <a:moveTo>
                    <a:pt x="313944" y="0"/>
                  </a:moveTo>
                  <a:lnTo>
                    <a:pt x="0" y="0"/>
                  </a:lnTo>
                  <a:lnTo>
                    <a:pt x="0" y="336804"/>
                  </a:lnTo>
                  <a:lnTo>
                    <a:pt x="313944" y="336804"/>
                  </a:lnTo>
                  <a:lnTo>
                    <a:pt x="313944" y="0"/>
                  </a:lnTo>
                  <a:close/>
                </a:path>
                <a:path w="1228725" h="337185">
                  <a:moveTo>
                    <a:pt x="1228344" y="0"/>
                  </a:moveTo>
                  <a:lnTo>
                    <a:pt x="912863" y="0"/>
                  </a:lnTo>
                  <a:lnTo>
                    <a:pt x="912863" y="336804"/>
                  </a:lnTo>
                  <a:lnTo>
                    <a:pt x="1228344" y="336804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84892" y="3451859"/>
              <a:ext cx="1228725" cy="337185"/>
            </a:xfrm>
            <a:custGeom>
              <a:avLst/>
              <a:gdLst/>
              <a:ahLst/>
              <a:cxnLst/>
              <a:rect l="l" t="t" r="r" b="b"/>
              <a:pathLst>
                <a:path w="1228725" h="337185">
                  <a:moveTo>
                    <a:pt x="0" y="336803"/>
                  </a:moveTo>
                  <a:lnTo>
                    <a:pt x="1228344" y="336803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68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73896" y="334670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598931" y="554736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73896" y="334670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6"/>
                  </a:moveTo>
                  <a:lnTo>
                    <a:pt x="598931" y="554736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498836" y="3332987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598931" y="554736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98836" y="3332987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6"/>
                  </a:moveTo>
                  <a:lnTo>
                    <a:pt x="598931" y="554736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191565" y="4516945"/>
          <a:ext cx="300926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7127875" y="5031181"/>
            <a:ext cx="4405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56170" y="2758849"/>
            <a:ext cx="887730" cy="2019935"/>
            <a:chOff x="556170" y="2758849"/>
            <a:chExt cx="887730" cy="201993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170" y="2758849"/>
              <a:ext cx="856577" cy="201964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72159" y="2759964"/>
              <a:ext cx="171450" cy="1500505"/>
            </a:xfrm>
            <a:custGeom>
              <a:avLst/>
              <a:gdLst/>
              <a:ahLst/>
              <a:cxnLst/>
              <a:rect l="l" t="t" r="r" b="b"/>
              <a:pathLst>
                <a:path w="171450" h="1500504">
                  <a:moveTo>
                    <a:pt x="57150" y="1328928"/>
                  </a:moveTo>
                  <a:lnTo>
                    <a:pt x="0" y="1328928"/>
                  </a:lnTo>
                  <a:lnTo>
                    <a:pt x="85725" y="1500378"/>
                  </a:lnTo>
                  <a:lnTo>
                    <a:pt x="157162" y="1357503"/>
                  </a:lnTo>
                  <a:lnTo>
                    <a:pt x="57150" y="1357503"/>
                  </a:lnTo>
                  <a:lnTo>
                    <a:pt x="57150" y="1328928"/>
                  </a:lnTo>
                  <a:close/>
                </a:path>
                <a:path w="171450" h="1500504">
                  <a:moveTo>
                    <a:pt x="114300" y="0"/>
                  </a:moveTo>
                  <a:lnTo>
                    <a:pt x="57150" y="0"/>
                  </a:lnTo>
                  <a:lnTo>
                    <a:pt x="57150" y="1357503"/>
                  </a:lnTo>
                  <a:lnTo>
                    <a:pt x="114300" y="1357503"/>
                  </a:lnTo>
                  <a:lnTo>
                    <a:pt x="114300" y="0"/>
                  </a:lnTo>
                  <a:close/>
                </a:path>
                <a:path w="171450" h="1500504">
                  <a:moveTo>
                    <a:pt x="171450" y="1328928"/>
                  </a:moveTo>
                  <a:lnTo>
                    <a:pt x="114300" y="1328928"/>
                  </a:lnTo>
                  <a:lnTo>
                    <a:pt x="114300" y="1357503"/>
                  </a:lnTo>
                  <a:lnTo>
                    <a:pt x="157162" y="1357503"/>
                  </a:lnTo>
                  <a:lnTo>
                    <a:pt x="171450" y="132892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99896" y="1850263"/>
            <a:ext cx="408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Traverse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edge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list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twice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instead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once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345435" y="2697479"/>
            <a:ext cx="2217420" cy="1983105"/>
            <a:chOff x="2345435" y="2697479"/>
            <a:chExt cx="2217420" cy="1983105"/>
          </a:xfrm>
        </p:grpSpPr>
        <p:sp>
          <p:nvSpPr>
            <p:cNvPr id="25" name="object 25"/>
            <p:cNvSpPr/>
            <p:nvPr/>
          </p:nvSpPr>
          <p:spPr>
            <a:xfrm>
              <a:off x="2345435" y="2697479"/>
              <a:ext cx="2217420" cy="1983105"/>
            </a:xfrm>
            <a:custGeom>
              <a:avLst/>
              <a:gdLst/>
              <a:ahLst/>
              <a:cxnLst/>
              <a:rect l="l" t="t" r="r" b="b"/>
              <a:pathLst>
                <a:path w="2217420" h="1983104">
                  <a:moveTo>
                    <a:pt x="2217419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2217419" y="1982724"/>
                  </a:lnTo>
                  <a:lnTo>
                    <a:pt x="2217419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70403" y="2901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880871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880871" y="431291"/>
                  </a:lnTo>
                  <a:lnTo>
                    <a:pt x="8808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70403" y="2901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0" y="431291"/>
                  </a:moveTo>
                  <a:lnTo>
                    <a:pt x="880871" y="431291"/>
                  </a:lnTo>
                  <a:lnTo>
                    <a:pt x="880871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67355" y="3447287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880871" y="0"/>
                  </a:moveTo>
                  <a:lnTo>
                    <a:pt x="0" y="0"/>
                  </a:lnTo>
                  <a:lnTo>
                    <a:pt x="0" y="431292"/>
                  </a:lnTo>
                  <a:lnTo>
                    <a:pt x="880871" y="431292"/>
                  </a:lnTo>
                  <a:lnTo>
                    <a:pt x="8808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67355" y="3447287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0" y="431292"/>
                  </a:moveTo>
                  <a:lnTo>
                    <a:pt x="880871" y="431292"/>
                  </a:lnTo>
                  <a:lnTo>
                    <a:pt x="880871" y="0"/>
                  </a:lnTo>
                  <a:lnTo>
                    <a:pt x="0" y="0"/>
                  </a:lnTo>
                  <a:lnTo>
                    <a:pt x="0" y="4312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67355" y="4044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880871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880871" y="431291"/>
                  </a:lnTo>
                  <a:lnTo>
                    <a:pt x="8808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67355" y="4044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0" y="431291"/>
                  </a:moveTo>
                  <a:lnTo>
                    <a:pt x="880871" y="431291"/>
                  </a:lnTo>
                  <a:lnTo>
                    <a:pt x="880871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736591" y="2697479"/>
            <a:ext cx="1125220" cy="1983105"/>
            <a:chOff x="4736591" y="2697479"/>
            <a:chExt cx="1125220" cy="1983105"/>
          </a:xfrm>
        </p:grpSpPr>
        <p:sp>
          <p:nvSpPr>
            <p:cNvPr id="33" name="object 33"/>
            <p:cNvSpPr/>
            <p:nvPr/>
          </p:nvSpPr>
          <p:spPr>
            <a:xfrm>
              <a:off x="4736591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81371" y="2901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880872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880872" y="431291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81371" y="2901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0" y="431291"/>
                  </a:moveTo>
                  <a:lnTo>
                    <a:pt x="880872" y="431291"/>
                  </a:lnTo>
                  <a:lnTo>
                    <a:pt x="880872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76799" y="3464051"/>
              <a:ext cx="881380" cy="433070"/>
            </a:xfrm>
            <a:custGeom>
              <a:avLst/>
              <a:gdLst/>
              <a:ahLst/>
              <a:cxnLst/>
              <a:rect l="l" t="t" r="r" b="b"/>
              <a:pathLst>
                <a:path w="881379" h="433070">
                  <a:moveTo>
                    <a:pt x="880872" y="0"/>
                  </a:moveTo>
                  <a:lnTo>
                    <a:pt x="0" y="0"/>
                  </a:lnTo>
                  <a:lnTo>
                    <a:pt x="0" y="432816"/>
                  </a:lnTo>
                  <a:lnTo>
                    <a:pt x="880872" y="432816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76799" y="3464051"/>
              <a:ext cx="881380" cy="433070"/>
            </a:xfrm>
            <a:custGeom>
              <a:avLst/>
              <a:gdLst/>
              <a:ahLst/>
              <a:cxnLst/>
              <a:rect l="l" t="t" r="r" b="b"/>
              <a:pathLst>
                <a:path w="881379" h="433070">
                  <a:moveTo>
                    <a:pt x="0" y="432816"/>
                  </a:moveTo>
                  <a:lnTo>
                    <a:pt x="880872" y="432816"/>
                  </a:lnTo>
                  <a:lnTo>
                    <a:pt x="880872" y="0"/>
                  </a:lnTo>
                  <a:lnTo>
                    <a:pt x="0" y="0"/>
                  </a:lnTo>
                  <a:lnTo>
                    <a:pt x="0" y="432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76799" y="4093463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880872" y="0"/>
                  </a:moveTo>
                  <a:lnTo>
                    <a:pt x="0" y="0"/>
                  </a:lnTo>
                  <a:lnTo>
                    <a:pt x="0" y="431292"/>
                  </a:lnTo>
                  <a:lnTo>
                    <a:pt x="880872" y="431292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76799" y="4093463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0" y="431292"/>
                  </a:moveTo>
                  <a:lnTo>
                    <a:pt x="880872" y="431292"/>
                  </a:lnTo>
                  <a:lnTo>
                    <a:pt x="880872" y="0"/>
                  </a:lnTo>
                  <a:lnTo>
                    <a:pt x="0" y="0"/>
                  </a:lnTo>
                  <a:lnTo>
                    <a:pt x="0" y="4312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442717" y="4770882"/>
            <a:ext cx="668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0: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0-</a:t>
            </a:r>
            <a:r>
              <a:rPr sz="1800" b="1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37252" y="4770882"/>
            <a:ext cx="669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3-</a:t>
            </a:r>
            <a:r>
              <a:rPr sz="1800" b="1" spc="-5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45435" y="2697479"/>
            <a:ext cx="2217420" cy="19831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343535">
              <a:lnSpc>
                <a:spcPct val="100000"/>
              </a:lnSpc>
              <a:spcBef>
                <a:spcPts val="5"/>
              </a:spcBef>
              <a:tabLst>
                <a:tab pos="66929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Calibri"/>
              <a:cs typeface="Calibri"/>
            </a:endParaRPr>
          </a:p>
          <a:p>
            <a:pPr marL="340360">
              <a:lnSpc>
                <a:spcPct val="100000"/>
              </a:lnSpc>
              <a:tabLst>
                <a:tab pos="66611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Calibri"/>
              <a:cs typeface="Calibri"/>
            </a:endParaRPr>
          </a:p>
          <a:p>
            <a:pPr marL="340360">
              <a:lnSpc>
                <a:spcPct val="100000"/>
              </a:lnSpc>
              <a:spcBef>
                <a:spcPts val="5"/>
              </a:spcBef>
              <a:tabLst>
                <a:tab pos="66611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76244" y="2901695"/>
            <a:ext cx="879475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5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36591" y="2697479"/>
            <a:ext cx="1125220" cy="19831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363855">
              <a:lnSpc>
                <a:spcPct val="100000"/>
              </a:lnSpc>
              <a:spcBef>
                <a:spcPts val="5"/>
              </a:spcBef>
              <a:tabLst>
                <a:tab pos="68961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Calibri"/>
              <a:cs typeface="Calibri"/>
            </a:endParaRPr>
          </a:p>
          <a:p>
            <a:pPr marL="359410">
              <a:lnSpc>
                <a:spcPct val="100000"/>
              </a:lnSpc>
              <a:tabLst>
                <a:tab pos="68516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Calibri"/>
              <a:cs typeface="Calibri"/>
            </a:endParaRPr>
          </a:p>
          <a:p>
            <a:pPr marL="359410">
              <a:lnSpc>
                <a:spcPct val="100000"/>
              </a:lnSpc>
              <a:tabLst>
                <a:tab pos="68516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63156" y="3144011"/>
            <a:ext cx="4787265" cy="92075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264795" rIns="0" bIns="0" rtlCol="0">
            <a:spAutoFit/>
          </a:bodyPr>
          <a:lstStyle/>
          <a:p>
            <a:pPr marL="723900">
              <a:lnSpc>
                <a:spcPct val="100000"/>
              </a:lnSpc>
              <a:spcBef>
                <a:spcPts val="2085"/>
              </a:spcBef>
              <a:tabLst>
                <a:tab pos="2202815" algn="l"/>
                <a:tab pos="3629025" algn="l"/>
              </a:tabLst>
            </a:pPr>
            <a:r>
              <a:rPr sz="3600" b="1" spc="-75" baseline="-4629" dirty="0">
                <a:latin typeface="Calibri"/>
                <a:cs typeface="Calibri"/>
              </a:rPr>
              <a:t>0</a:t>
            </a:r>
            <a:r>
              <a:rPr sz="3600" b="1" baseline="-4629" dirty="0">
                <a:latin typeface="Calibri"/>
                <a:cs typeface="Calibri"/>
              </a:rPr>
              <a:t>	</a:t>
            </a:r>
            <a:r>
              <a:rPr sz="3600" b="1" spc="-75" baseline="-2314" dirty="0">
                <a:latin typeface="Calibri"/>
                <a:cs typeface="Calibri"/>
              </a:rPr>
              <a:t>0</a:t>
            </a:r>
            <a:r>
              <a:rPr sz="3600" b="1" baseline="-2314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06488" y="2145538"/>
            <a:ext cx="4323715" cy="933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locations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written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cache!</a:t>
            </a:r>
            <a:r>
              <a:rPr sz="1800" b="1" spc="3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Compulsory </a:t>
            </a:r>
            <a:r>
              <a:rPr sz="1800" b="1" dirty="0">
                <a:latin typeface="Calibri"/>
                <a:cs typeface="Calibri"/>
              </a:rPr>
              <a:t>misses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 </a:t>
            </a:r>
            <a:r>
              <a:rPr sz="1800" b="1" spc="-10" dirty="0">
                <a:latin typeface="Calibri"/>
                <a:cs typeface="Calibri"/>
              </a:rPr>
              <a:t>dstData[]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only: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rest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hit.</a:t>
            </a:r>
            <a:endParaRPr sz="1800">
              <a:latin typeface="Calibri"/>
              <a:cs typeface="Calibri"/>
            </a:endParaRPr>
          </a:p>
          <a:p>
            <a:pPr marL="1989455">
              <a:lnSpc>
                <a:spcPct val="100000"/>
              </a:lnSpc>
              <a:spcBef>
                <a:spcPts val="665"/>
              </a:spcBef>
            </a:pPr>
            <a:r>
              <a:rPr sz="1800" spc="-25" dirty="0">
                <a:latin typeface="Calibri"/>
                <a:cs typeface="Calibri"/>
              </a:rPr>
              <a:t>hit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832735" y="2887979"/>
            <a:ext cx="171450" cy="1500505"/>
          </a:xfrm>
          <a:custGeom>
            <a:avLst/>
            <a:gdLst/>
            <a:ahLst/>
            <a:cxnLst/>
            <a:rect l="l" t="t" r="r" b="b"/>
            <a:pathLst>
              <a:path w="171450" h="1500504">
                <a:moveTo>
                  <a:pt x="57150" y="1328928"/>
                </a:moveTo>
                <a:lnTo>
                  <a:pt x="0" y="1328928"/>
                </a:lnTo>
                <a:lnTo>
                  <a:pt x="85725" y="1500378"/>
                </a:lnTo>
                <a:lnTo>
                  <a:pt x="157162" y="1357503"/>
                </a:lnTo>
                <a:lnTo>
                  <a:pt x="57150" y="1357503"/>
                </a:lnTo>
                <a:lnTo>
                  <a:pt x="57150" y="1328928"/>
                </a:lnTo>
                <a:close/>
              </a:path>
              <a:path w="171450" h="1500504">
                <a:moveTo>
                  <a:pt x="114300" y="0"/>
                </a:moveTo>
                <a:lnTo>
                  <a:pt x="57150" y="0"/>
                </a:lnTo>
                <a:lnTo>
                  <a:pt x="57150" y="1357503"/>
                </a:lnTo>
                <a:lnTo>
                  <a:pt x="114300" y="1357503"/>
                </a:lnTo>
                <a:lnTo>
                  <a:pt x="114300" y="0"/>
                </a:lnTo>
                <a:close/>
              </a:path>
              <a:path w="171450" h="1500504">
                <a:moveTo>
                  <a:pt x="171450" y="1328928"/>
                </a:moveTo>
                <a:lnTo>
                  <a:pt x="114300" y="1328928"/>
                </a:lnTo>
                <a:lnTo>
                  <a:pt x="114300" y="1357503"/>
                </a:lnTo>
                <a:lnTo>
                  <a:pt x="157162" y="1357503"/>
                </a:lnTo>
                <a:lnTo>
                  <a:pt x="171450" y="1328928"/>
                </a:lnTo>
                <a:close/>
              </a:path>
            </a:pathLst>
          </a:custGeom>
          <a:solidFill>
            <a:srgbClr val="ACB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46751" y="2976372"/>
            <a:ext cx="171450" cy="1500505"/>
          </a:xfrm>
          <a:custGeom>
            <a:avLst/>
            <a:gdLst/>
            <a:ahLst/>
            <a:cxnLst/>
            <a:rect l="l" t="t" r="r" b="b"/>
            <a:pathLst>
              <a:path w="171450" h="1500504">
                <a:moveTo>
                  <a:pt x="57150" y="1328927"/>
                </a:moveTo>
                <a:lnTo>
                  <a:pt x="0" y="1328927"/>
                </a:lnTo>
                <a:lnTo>
                  <a:pt x="85725" y="1500377"/>
                </a:lnTo>
                <a:lnTo>
                  <a:pt x="157162" y="1357502"/>
                </a:lnTo>
                <a:lnTo>
                  <a:pt x="57150" y="1357502"/>
                </a:lnTo>
                <a:lnTo>
                  <a:pt x="57150" y="1328927"/>
                </a:lnTo>
                <a:close/>
              </a:path>
              <a:path w="171450" h="1500504">
                <a:moveTo>
                  <a:pt x="114300" y="0"/>
                </a:moveTo>
                <a:lnTo>
                  <a:pt x="57150" y="0"/>
                </a:lnTo>
                <a:lnTo>
                  <a:pt x="57150" y="1357502"/>
                </a:lnTo>
                <a:lnTo>
                  <a:pt x="114300" y="1357502"/>
                </a:lnTo>
                <a:lnTo>
                  <a:pt x="114300" y="0"/>
                </a:lnTo>
                <a:close/>
              </a:path>
              <a:path w="171450" h="1500504">
                <a:moveTo>
                  <a:pt x="171450" y="1328927"/>
                </a:moveTo>
                <a:lnTo>
                  <a:pt x="114300" y="1328927"/>
                </a:lnTo>
                <a:lnTo>
                  <a:pt x="114300" y="1357502"/>
                </a:lnTo>
                <a:lnTo>
                  <a:pt x="157162" y="1357502"/>
                </a:lnTo>
                <a:lnTo>
                  <a:pt x="171450" y="1328927"/>
                </a:lnTo>
                <a:close/>
              </a:path>
            </a:pathLst>
          </a:custGeom>
          <a:solidFill>
            <a:srgbClr val="ACB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96569" y="2328164"/>
            <a:ext cx="744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Binning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55238" y="2293746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Read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06551" y="5803798"/>
            <a:ext cx="4179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about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performance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reading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the </a:t>
            </a:r>
            <a:r>
              <a:rPr sz="1800" b="1" dirty="0">
                <a:latin typeface="Calibri"/>
                <a:cs typeface="Calibri"/>
              </a:rPr>
              <a:t>edge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list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during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binning?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81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238" y="467105"/>
            <a:ext cx="818769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315" dirty="0"/>
              <a:t>Propagation</a:t>
            </a:r>
            <a:r>
              <a:rPr spc="-55" dirty="0"/>
              <a:t> </a:t>
            </a:r>
            <a:r>
              <a:rPr spc="-250" dirty="0"/>
              <a:t>Blocking:</a:t>
            </a:r>
            <a:r>
              <a:rPr spc="-55" dirty="0"/>
              <a:t> </a:t>
            </a:r>
            <a:r>
              <a:rPr spc="-375" dirty="0"/>
              <a:t>Performance</a:t>
            </a:r>
            <a:r>
              <a:rPr spc="-165" dirty="0"/>
              <a:t> </a:t>
            </a:r>
            <a:r>
              <a:rPr spc="-190" dirty="0"/>
              <a:t>Analysis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956806" y="2328417"/>
            <a:ext cx="4799965" cy="1748789"/>
            <a:chOff x="6956806" y="2328417"/>
            <a:chExt cx="4799965" cy="1748789"/>
          </a:xfrm>
        </p:grpSpPr>
        <p:sp>
          <p:nvSpPr>
            <p:cNvPr id="5" name="object 5"/>
            <p:cNvSpPr/>
            <p:nvPr/>
          </p:nvSpPr>
          <p:spPr>
            <a:xfrm>
              <a:off x="6963156" y="2334767"/>
              <a:ext cx="4787265" cy="1736089"/>
            </a:xfrm>
            <a:custGeom>
              <a:avLst/>
              <a:gdLst/>
              <a:ahLst/>
              <a:cxnLst/>
              <a:rect l="l" t="t" r="r" b="b"/>
              <a:pathLst>
                <a:path w="4787265" h="1736089">
                  <a:moveTo>
                    <a:pt x="4786884" y="0"/>
                  </a:moveTo>
                  <a:lnTo>
                    <a:pt x="0" y="0"/>
                  </a:lnTo>
                  <a:lnTo>
                    <a:pt x="0" y="1735835"/>
                  </a:lnTo>
                  <a:lnTo>
                    <a:pt x="4786884" y="1735835"/>
                  </a:lnTo>
                  <a:lnTo>
                    <a:pt x="47868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63156" y="2334767"/>
              <a:ext cx="4787265" cy="1736089"/>
            </a:xfrm>
            <a:custGeom>
              <a:avLst/>
              <a:gdLst/>
              <a:ahLst/>
              <a:cxnLst/>
              <a:rect l="l" t="t" r="r" b="b"/>
              <a:pathLst>
                <a:path w="4787265" h="1736089">
                  <a:moveTo>
                    <a:pt x="0" y="1735835"/>
                  </a:moveTo>
                  <a:lnTo>
                    <a:pt x="4786884" y="1735835"/>
                  </a:lnTo>
                  <a:lnTo>
                    <a:pt x="4786884" y="0"/>
                  </a:lnTo>
                  <a:lnTo>
                    <a:pt x="0" y="0"/>
                  </a:lnTo>
                  <a:lnTo>
                    <a:pt x="0" y="17358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353568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53568" y="335280"/>
                  </a:lnTo>
                  <a:lnTo>
                    <a:pt x="353568" y="0"/>
                  </a:lnTo>
                  <a:close/>
                </a:path>
                <a:path w="1228725" h="335279">
                  <a:moveTo>
                    <a:pt x="1228344" y="0"/>
                  </a:moveTo>
                  <a:lnTo>
                    <a:pt x="952500" y="0"/>
                  </a:lnTo>
                  <a:lnTo>
                    <a:pt x="952500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327660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27660" y="335280"/>
                  </a:lnTo>
                  <a:lnTo>
                    <a:pt x="327660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926592" y="0"/>
                  </a:lnTo>
                  <a:lnTo>
                    <a:pt x="926592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9409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9409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191565" y="4516945"/>
          <a:ext cx="300926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7127875" y="5031181"/>
            <a:ext cx="4405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56170" y="2758849"/>
            <a:ext cx="887730" cy="2019935"/>
            <a:chOff x="556170" y="2758849"/>
            <a:chExt cx="887730" cy="201993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170" y="2758849"/>
              <a:ext cx="856577" cy="20196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72159" y="2759964"/>
              <a:ext cx="171450" cy="1500505"/>
            </a:xfrm>
            <a:custGeom>
              <a:avLst/>
              <a:gdLst/>
              <a:ahLst/>
              <a:cxnLst/>
              <a:rect l="l" t="t" r="r" b="b"/>
              <a:pathLst>
                <a:path w="171450" h="1500504">
                  <a:moveTo>
                    <a:pt x="57150" y="1328928"/>
                  </a:moveTo>
                  <a:lnTo>
                    <a:pt x="0" y="1328928"/>
                  </a:lnTo>
                  <a:lnTo>
                    <a:pt x="85725" y="1500378"/>
                  </a:lnTo>
                  <a:lnTo>
                    <a:pt x="157162" y="1357503"/>
                  </a:lnTo>
                  <a:lnTo>
                    <a:pt x="57150" y="1357503"/>
                  </a:lnTo>
                  <a:lnTo>
                    <a:pt x="57150" y="1328928"/>
                  </a:lnTo>
                  <a:close/>
                </a:path>
                <a:path w="171450" h="1500504">
                  <a:moveTo>
                    <a:pt x="114300" y="0"/>
                  </a:moveTo>
                  <a:lnTo>
                    <a:pt x="57150" y="0"/>
                  </a:lnTo>
                  <a:lnTo>
                    <a:pt x="57150" y="1357503"/>
                  </a:lnTo>
                  <a:lnTo>
                    <a:pt x="114300" y="1357503"/>
                  </a:lnTo>
                  <a:lnTo>
                    <a:pt x="114300" y="0"/>
                  </a:lnTo>
                  <a:close/>
                </a:path>
                <a:path w="171450" h="1500504">
                  <a:moveTo>
                    <a:pt x="171450" y="1328928"/>
                  </a:moveTo>
                  <a:lnTo>
                    <a:pt x="114300" y="1328928"/>
                  </a:lnTo>
                  <a:lnTo>
                    <a:pt x="114300" y="1357503"/>
                  </a:lnTo>
                  <a:lnTo>
                    <a:pt x="157162" y="1357503"/>
                  </a:lnTo>
                  <a:lnTo>
                    <a:pt x="171450" y="132892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99896" y="1581734"/>
            <a:ext cx="10220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306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Usually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save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little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space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cache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for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430645" algn="l"/>
              </a:tabLst>
            </a:pPr>
            <a:r>
              <a:rPr sz="2700" b="1" spc="-37" baseline="1543" dirty="0">
                <a:latin typeface="Calibri"/>
                <a:cs typeface="Calibri"/>
              </a:rPr>
              <a:t>Traverse</a:t>
            </a:r>
            <a:r>
              <a:rPr sz="2700" b="1" spc="-75" baseline="1543" dirty="0">
                <a:latin typeface="Calibri"/>
                <a:cs typeface="Calibri"/>
              </a:rPr>
              <a:t> </a:t>
            </a:r>
            <a:r>
              <a:rPr sz="2700" b="1" baseline="1543" dirty="0">
                <a:latin typeface="Calibri"/>
                <a:cs typeface="Calibri"/>
              </a:rPr>
              <a:t>the</a:t>
            </a:r>
            <a:r>
              <a:rPr sz="2700" b="1" spc="-44" baseline="1543" dirty="0">
                <a:latin typeface="Calibri"/>
                <a:cs typeface="Calibri"/>
              </a:rPr>
              <a:t> </a:t>
            </a:r>
            <a:r>
              <a:rPr sz="2700" b="1" baseline="1543" dirty="0">
                <a:latin typeface="Calibri"/>
                <a:cs typeface="Calibri"/>
              </a:rPr>
              <a:t>edge</a:t>
            </a:r>
            <a:r>
              <a:rPr sz="2700" b="1" spc="-60" baseline="1543" dirty="0">
                <a:latin typeface="Calibri"/>
                <a:cs typeface="Calibri"/>
              </a:rPr>
              <a:t> </a:t>
            </a:r>
            <a:r>
              <a:rPr sz="2700" b="1" baseline="1543" dirty="0">
                <a:latin typeface="Calibri"/>
                <a:cs typeface="Calibri"/>
              </a:rPr>
              <a:t>list</a:t>
            </a:r>
            <a:r>
              <a:rPr sz="2700" b="1" spc="-52" baseline="1543" dirty="0">
                <a:latin typeface="Calibri"/>
                <a:cs typeface="Calibri"/>
              </a:rPr>
              <a:t> </a:t>
            </a:r>
            <a:r>
              <a:rPr sz="2700" b="1" baseline="1543" dirty="0">
                <a:latin typeface="Calibri"/>
                <a:cs typeface="Calibri"/>
              </a:rPr>
              <a:t>twice</a:t>
            </a:r>
            <a:r>
              <a:rPr sz="2700" b="1" spc="-60" baseline="1543" dirty="0">
                <a:latin typeface="Calibri"/>
                <a:cs typeface="Calibri"/>
              </a:rPr>
              <a:t> </a:t>
            </a:r>
            <a:r>
              <a:rPr sz="2700" b="1" baseline="1543" dirty="0">
                <a:latin typeface="Calibri"/>
                <a:cs typeface="Calibri"/>
              </a:rPr>
              <a:t>instead</a:t>
            </a:r>
            <a:r>
              <a:rPr sz="2700" b="1" spc="-82" baseline="1543" dirty="0">
                <a:latin typeface="Calibri"/>
                <a:cs typeface="Calibri"/>
              </a:rPr>
              <a:t> </a:t>
            </a:r>
            <a:r>
              <a:rPr sz="2700" b="1" baseline="1543" dirty="0">
                <a:latin typeface="Calibri"/>
                <a:cs typeface="Calibri"/>
              </a:rPr>
              <a:t>of</a:t>
            </a:r>
            <a:r>
              <a:rPr sz="2700" b="1" spc="-22" baseline="1543" dirty="0">
                <a:latin typeface="Calibri"/>
                <a:cs typeface="Calibri"/>
              </a:rPr>
              <a:t> </a:t>
            </a:r>
            <a:r>
              <a:rPr sz="2700" b="1" spc="-30" baseline="1543" dirty="0">
                <a:latin typeface="Calibri"/>
                <a:cs typeface="Calibri"/>
              </a:rPr>
              <a:t>once</a:t>
            </a:r>
            <a:r>
              <a:rPr sz="2700" b="1" baseline="1543" dirty="0">
                <a:latin typeface="Calibri"/>
                <a:cs typeface="Calibri"/>
              </a:rPr>
              <a:t>	</a:t>
            </a:r>
            <a:r>
              <a:rPr sz="1800" b="1" i="1" dirty="0">
                <a:latin typeface="Calibri"/>
                <a:cs typeface="Calibri"/>
              </a:rPr>
              <a:t>streaming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edge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list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data.</a:t>
            </a:r>
            <a:r>
              <a:rPr sz="1800" b="1" spc="3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Easy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cache.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345435" y="2697479"/>
            <a:ext cx="2217420" cy="1983105"/>
            <a:chOff x="2345435" y="2697479"/>
            <a:chExt cx="2217420" cy="1983105"/>
          </a:xfrm>
        </p:grpSpPr>
        <p:sp>
          <p:nvSpPr>
            <p:cNvPr id="20" name="object 20"/>
            <p:cNvSpPr/>
            <p:nvPr/>
          </p:nvSpPr>
          <p:spPr>
            <a:xfrm>
              <a:off x="2345435" y="2697479"/>
              <a:ext cx="2217420" cy="1983105"/>
            </a:xfrm>
            <a:custGeom>
              <a:avLst/>
              <a:gdLst/>
              <a:ahLst/>
              <a:cxnLst/>
              <a:rect l="l" t="t" r="r" b="b"/>
              <a:pathLst>
                <a:path w="2217420" h="1983104">
                  <a:moveTo>
                    <a:pt x="2217419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2217419" y="1982724"/>
                  </a:lnTo>
                  <a:lnTo>
                    <a:pt x="2217419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70403" y="2901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880871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880871" y="431291"/>
                  </a:lnTo>
                  <a:lnTo>
                    <a:pt x="8808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70403" y="2901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0" y="431291"/>
                  </a:moveTo>
                  <a:lnTo>
                    <a:pt x="880871" y="431291"/>
                  </a:lnTo>
                  <a:lnTo>
                    <a:pt x="880871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67355" y="3447287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880871" y="0"/>
                  </a:moveTo>
                  <a:lnTo>
                    <a:pt x="0" y="0"/>
                  </a:lnTo>
                  <a:lnTo>
                    <a:pt x="0" y="431292"/>
                  </a:lnTo>
                  <a:lnTo>
                    <a:pt x="880871" y="431292"/>
                  </a:lnTo>
                  <a:lnTo>
                    <a:pt x="8808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67355" y="3447287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0" y="431292"/>
                  </a:moveTo>
                  <a:lnTo>
                    <a:pt x="880871" y="431292"/>
                  </a:lnTo>
                  <a:lnTo>
                    <a:pt x="880871" y="0"/>
                  </a:lnTo>
                  <a:lnTo>
                    <a:pt x="0" y="0"/>
                  </a:lnTo>
                  <a:lnTo>
                    <a:pt x="0" y="4312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67355" y="4044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880871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880871" y="431291"/>
                  </a:lnTo>
                  <a:lnTo>
                    <a:pt x="8808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67355" y="4044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0" y="431291"/>
                  </a:moveTo>
                  <a:lnTo>
                    <a:pt x="880871" y="431291"/>
                  </a:lnTo>
                  <a:lnTo>
                    <a:pt x="880871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736591" y="2697479"/>
            <a:ext cx="1125220" cy="1983105"/>
            <a:chOff x="4736591" y="2697479"/>
            <a:chExt cx="1125220" cy="1983105"/>
          </a:xfrm>
        </p:grpSpPr>
        <p:sp>
          <p:nvSpPr>
            <p:cNvPr id="28" name="object 28"/>
            <p:cNvSpPr/>
            <p:nvPr/>
          </p:nvSpPr>
          <p:spPr>
            <a:xfrm>
              <a:off x="4736591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81371" y="2901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880872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880872" y="431291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81371" y="2901695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0" y="431291"/>
                  </a:moveTo>
                  <a:lnTo>
                    <a:pt x="880872" y="431291"/>
                  </a:lnTo>
                  <a:lnTo>
                    <a:pt x="880872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76799" y="3464051"/>
              <a:ext cx="881380" cy="433070"/>
            </a:xfrm>
            <a:custGeom>
              <a:avLst/>
              <a:gdLst/>
              <a:ahLst/>
              <a:cxnLst/>
              <a:rect l="l" t="t" r="r" b="b"/>
              <a:pathLst>
                <a:path w="881379" h="433070">
                  <a:moveTo>
                    <a:pt x="880872" y="0"/>
                  </a:moveTo>
                  <a:lnTo>
                    <a:pt x="0" y="0"/>
                  </a:lnTo>
                  <a:lnTo>
                    <a:pt x="0" y="432816"/>
                  </a:lnTo>
                  <a:lnTo>
                    <a:pt x="880872" y="432816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76799" y="3464051"/>
              <a:ext cx="881380" cy="433070"/>
            </a:xfrm>
            <a:custGeom>
              <a:avLst/>
              <a:gdLst/>
              <a:ahLst/>
              <a:cxnLst/>
              <a:rect l="l" t="t" r="r" b="b"/>
              <a:pathLst>
                <a:path w="881379" h="433070">
                  <a:moveTo>
                    <a:pt x="0" y="432816"/>
                  </a:moveTo>
                  <a:lnTo>
                    <a:pt x="880872" y="432816"/>
                  </a:lnTo>
                  <a:lnTo>
                    <a:pt x="880872" y="0"/>
                  </a:lnTo>
                  <a:lnTo>
                    <a:pt x="0" y="0"/>
                  </a:lnTo>
                  <a:lnTo>
                    <a:pt x="0" y="432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76799" y="4093463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880872" y="0"/>
                  </a:moveTo>
                  <a:lnTo>
                    <a:pt x="0" y="0"/>
                  </a:lnTo>
                  <a:lnTo>
                    <a:pt x="0" y="431292"/>
                  </a:lnTo>
                  <a:lnTo>
                    <a:pt x="880872" y="431292"/>
                  </a:lnTo>
                  <a:lnTo>
                    <a:pt x="8808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76799" y="4093463"/>
              <a:ext cx="881380" cy="431800"/>
            </a:xfrm>
            <a:custGeom>
              <a:avLst/>
              <a:gdLst/>
              <a:ahLst/>
              <a:cxnLst/>
              <a:rect l="l" t="t" r="r" b="b"/>
              <a:pathLst>
                <a:path w="881379" h="431800">
                  <a:moveTo>
                    <a:pt x="0" y="431292"/>
                  </a:moveTo>
                  <a:lnTo>
                    <a:pt x="880872" y="431292"/>
                  </a:lnTo>
                  <a:lnTo>
                    <a:pt x="880872" y="0"/>
                  </a:lnTo>
                  <a:lnTo>
                    <a:pt x="0" y="0"/>
                  </a:lnTo>
                  <a:lnTo>
                    <a:pt x="0" y="4312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442717" y="4770882"/>
            <a:ext cx="668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0: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0-</a:t>
            </a:r>
            <a:r>
              <a:rPr sz="1800" b="1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37252" y="4770882"/>
            <a:ext cx="669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3-</a:t>
            </a:r>
            <a:r>
              <a:rPr sz="1800" b="1" spc="-5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45435" y="2697479"/>
            <a:ext cx="2217420" cy="19831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343535">
              <a:lnSpc>
                <a:spcPct val="100000"/>
              </a:lnSpc>
              <a:spcBef>
                <a:spcPts val="5"/>
              </a:spcBef>
              <a:tabLst>
                <a:tab pos="66929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Calibri"/>
              <a:cs typeface="Calibri"/>
            </a:endParaRPr>
          </a:p>
          <a:p>
            <a:pPr marL="340360">
              <a:lnSpc>
                <a:spcPct val="100000"/>
              </a:lnSpc>
              <a:tabLst>
                <a:tab pos="66611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Calibri"/>
              <a:cs typeface="Calibri"/>
            </a:endParaRPr>
          </a:p>
          <a:p>
            <a:pPr marL="340360">
              <a:lnSpc>
                <a:spcPct val="100000"/>
              </a:lnSpc>
              <a:spcBef>
                <a:spcPts val="5"/>
              </a:spcBef>
              <a:tabLst>
                <a:tab pos="66611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76244" y="2901695"/>
            <a:ext cx="879475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5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36591" y="2697479"/>
            <a:ext cx="1125220" cy="19831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marL="363855">
              <a:lnSpc>
                <a:spcPct val="100000"/>
              </a:lnSpc>
              <a:spcBef>
                <a:spcPts val="5"/>
              </a:spcBef>
              <a:tabLst>
                <a:tab pos="68961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Calibri"/>
              <a:cs typeface="Calibri"/>
            </a:endParaRPr>
          </a:p>
          <a:p>
            <a:pPr marL="359410">
              <a:lnSpc>
                <a:spcPct val="100000"/>
              </a:lnSpc>
              <a:tabLst>
                <a:tab pos="68516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Calibri"/>
              <a:cs typeface="Calibri"/>
            </a:endParaRPr>
          </a:p>
          <a:p>
            <a:pPr marL="359410">
              <a:lnSpc>
                <a:spcPct val="100000"/>
              </a:lnSpc>
              <a:tabLst>
                <a:tab pos="68516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98854" y="3453638"/>
            <a:ext cx="589915" cy="322580"/>
          </a:xfrm>
          <a:prstGeom prst="rect">
            <a:avLst/>
          </a:prstGeom>
          <a:solidFill>
            <a:srgbClr val="6AA84F"/>
          </a:solidFill>
        </p:spPr>
        <p:txBody>
          <a:bodyPr vert="horz" wrap="square" lIns="0" tIns="0" rIns="0" bIns="0" rtlCol="0">
            <a:spAutoFit/>
          </a:bodyPr>
          <a:lstStyle/>
          <a:p>
            <a:pPr marL="87630">
              <a:lnSpc>
                <a:spcPts val="2540"/>
              </a:lnSpc>
            </a:pPr>
            <a:r>
              <a:rPr sz="2400" b="1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9069133" y="3341941"/>
            <a:ext cx="2350770" cy="564515"/>
            <a:chOff x="9069133" y="3341941"/>
            <a:chExt cx="2350770" cy="564515"/>
          </a:xfrm>
        </p:grpSpPr>
        <p:sp>
          <p:nvSpPr>
            <p:cNvPr id="42" name="object 42"/>
            <p:cNvSpPr/>
            <p:nvPr/>
          </p:nvSpPr>
          <p:spPr>
            <a:xfrm>
              <a:off x="10184892" y="3451859"/>
              <a:ext cx="1228725" cy="337185"/>
            </a:xfrm>
            <a:custGeom>
              <a:avLst/>
              <a:gdLst/>
              <a:ahLst/>
              <a:cxnLst/>
              <a:rect l="l" t="t" r="r" b="b"/>
              <a:pathLst>
                <a:path w="1228725" h="337185">
                  <a:moveTo>
                    <a:pt x="313944" y="0"/>
                  </a:moveTo>
                  <a:lnTo>
                    <a:pt x="0" y="0"/>
                  </a:lnTo>
                  <a:lnTo>
                    <a:pt x="0" y="336804"/>
                  </a:lnTo>
                  <a:lnTo>
                    <a:pt x="313944" y="336804"/>
                  </a:lnTo>
                  <a:lnTo>
                    <a:pt x="313944" y="0"/>
                  </a:lnTo>
                  <a:close/>
                </a:path>
                <a:path w="1228725" h="337185">
                  <a:moveTo>
                    <a:pt x="1228344" y="0"/>
                  </a:moveTo>
                  <a:lnTo>
                    <a:pt x="912863" y="0"/>
                  </a:lnTo>
                  <a:lnTo>
                    <a:pt x="912863" y="336804"/>
                  </a:lnTo>
                  <a:lnTo>
                    <a:pt x="1228344" y="336804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184891" y="3451859"/>
              <a:ext cx="1228725" cy="337185"/>
            </a:xfrm>
            <a:custGeom>
              <a:avLst/>
              <a:gdLst/>
              <a:ahLst/>
              <a:cxnLst/>
              <a:rect l="l" t="t" r="r" b="b"/>
              <a:pathLst>
                <a:path w="1228725" h="337185">
                  <a:moveTo>
                    <a:pt x="0" y="336803"/>
                  </a:moveTo>
                  <a:lnTo>
                    <a:pt x="1228344" y="336803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68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73895" y="334670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598931" y="554736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073895" y="3346703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6"/>
                  </a:moveTo>
                  <a:lnTo>
                    <a:pt x="598931" y="554736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9078658" y="3453638"/>
            <a:ext cx="589915" cy="322580"/>
          </a:xfrm>
          <a:prstGeom prst="rect">
            <a:avLst/>
          </a:prstGeom>
          <a:solidFill>
            <a:srgbClr val="DF6666"/>
          </a:solidFill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ts val="2540"/>
              </a:lnSpc>
            </a:pPr>
            <a:r>
              <a:rPr sz="2400" b="1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0494073" y="3328225"/>
            <a:ext cx="608965" cy="564515"/>
            <a:chOff x="10494073" y="3328225"/>
            <a:chExt cx="608965" cy="564515"/>
          </a:xfrm>
        </p:grpSpPr>
        <p:sp>
          <p:nvSpPr>
            <p:cNvPr id="48" name="object 48"/>
            <p:cNvSpPr/>
            <p:nvPr/>
          </p:nvSpPr>
          <p:spPr>
            <a:xfrm>
              <a:off x="10498835" y="3332988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598931" y="554736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98835" y="3332988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6"/>
                  </a:moveTo>
                  <a:lnTo>
                    <a:pt x="598931" y="554736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0503598" y="3458209"/>
            <a:ext cx="589915" cy="324485"/>
          </a:xfrm>
          <a:prstGeom prst="rect">
            <a:avLst/>
          </a:prstGeom>
          <a:solidFill>
            <a:srgbClr val="6C9EEB"/>
          </a:solidFill>
        </p:spPr>
        <p:txBody>
          <a:bodyPr vert="horz" wrap="square" lIns="0" tIns="0" rIns="0" bIns="0" rtlCol="0">
            <a:spAutoFit/>
          </a:bodyPr>
          <a:lstStyle/>
          <a:p>
            <a:pPr marL="88265">
              <a:lnSpc>
                <a:spcPts val="2490"/>
              </a:lnSpc>
            </a:pPr>
            <a:r>
              <a:rPr sz="2400" b="1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832735" y="2887979"/>
            <a:ext cx="171450" cy="1500505"/>
          </a:xfrm>
          <a:custGeom>
            <a:avLst/>
            <a:gdLst/>
            <a:ahLst/>
            <a:cxnLst/>
            <a:rect l="l" t="t" r="r" b="b"/>
            <a:pathLst>
              <a:path w="171450" h="1500504">
                <a:moveTo>
                  <a:pt x="57150" y="1328928"/>
                </a:moveTo>
                <a:lnTo>
                  <a:pt x="0" y="1328928"/>
                </a:lnTo>
                <a:lnTo>
                  <a:pt x="85725" y="1500378"/>
                </a:lnTo>
                <a:lnTo>
                  <a:pt x="157162" y="1357503"/>
                </a:lnTo>
                <a:lnTo>
                  <a:pt x="57150" y="1357503"/>
                </a:lnTo>
                <a:lnTo>
                  <a:pt x="57150" y="1328928"/>
                </a:lnTo>
                <a:close/>
              </a:path>
              <a:path w="171450" h="1500504">
                <a:moveTo>
                  <a:pt x="114300" y="0"/>
                </a:moveTo>
                <a:lnTo>
                  <a:pt x="57150" y="0"/>
                </a:lnTo>
                <a:lnTo>
                  <a:pt x="57150" y="1357503"/>
                </a:lnTo>
                <a:lnTo>
                  <a:pt x="114300" y="1357503"/>
                </a:lnTo>
                <a:lnTo>
                  <a:pt x="114300" y="0"/>
                </a:lnTo>
                <a:close/>
              </a:path>
              <a:path w="171450" h="1500504">
                <a:moveTo>
                  <a:pt x="171450" y="1328928"/>
                </a:moveTo>
                <a:lnTo>
                  <a:pt x="114300" y="1328928"/>
                </a:lnTo>
                <a:lnTo>
                  <a:pt x="114300" y="1357503"/>
                </a:lnTo>
                <a:lnTo>
                  <a:pt x="157162" y="1357503"/>
                </a:lnTo>
                <a:lnTo>
                  <a:pt x="171450" y="1328928"/>
                </a:lnTo>
                <a:close/>
              </a:path>
            </a:pathLst>
          </a:custGeom>
          <a:solidFill>
            <a:srgbClr val="ACB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46751" y="2976372"/>
            <a:ext cx="171450" cy="1500505"/>
          </a:xfrm>
          <a:custGeom>
            <a:avLst/>
            <a:gdLst/>
            <a:ahLst/>
            <a:cxnLst/>
            <a:rect l="l" t="t" r="r" b="b"/>
            <a:pathLst>
              <a:path w="171450" h="1500504">
                <a:moveTo>
                  <a:pt x="57150" y="1328927"/>
                </a:moveTo>
                <a:lnTo>
                  <a:pt x="0" y="1328927"/>
                </a:lnTo>
                <a:lnTo>
                  <a:pt x="85725" y="1500377"/>
                </a:lnTo>
                <a:lnTo>
                  <a:pt x="157162" y="1357502"/>
                </a:lnTo>
                <a:lnTo>
                  <a:pt x="57150" y="1357502"/>
                </a:lnTo>
                <a:lnTo>
                  <a:pt x="57150" y="1328927"/>
                </a:lnTo>
                <a:close/>
              </a:path>
              <a:path w="171450" h="1500504">
                <a:moveTo>
                  <a:pt x="114300" y="0"/>
                </a:moveTo>
                <a:lnTo>
                  <a:pt x="57150" y="0"/>
                </a:lnTo>
                <a:lnTo>
                  <a:pt x="57150" y="1357502"/>
                </a:lnTo>
                <a:lnTo>
                  <a:pt x="114300" y="1357502"/>
                </a:lnTo>
                <a:lnTo>
                  <a:pt x="114300" y="0"/>
                </a:lnTo>
                <a:close/>
              </a:path>
              <a:path w="171450" h="1500504">
                <a:moveTo>
                  <a:pt x="171450" y="1328927"/>
                </a:moveTo>
                <a:lnTo>
                  <a:pt x="114300" y="1328927"/>
                </a:lnTo>
                <a:lnTo>
                  <a:pt x="114300" y="1357502"/>
                </a:lnTo>
                <a:lnTo>
                  <a:pt x="157162" y="1357502"/>
                </a:lnTo>
                <a:lnTo>
                  <a:pt x="171450" y="1328927"/>
                </a:lnTo>
                <a:close/>
              </a:path>
            </a:pathLst>
          </a:custGeom>
          <a:solidFill>
            <a:srgbClr val="ACB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96569" y="2328164"/>
            <a:ext cx="744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Binning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55238" y="2293746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Read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06551" y="6052515"/>
            <a:ext cx="5066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about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propagation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blocking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irregular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reads?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232650" y="2409063"/>
            <a:ext cx="4279265" cy="578485"/>
            <a:chOff x="7232650" y="2409063"/>
            <a:chExt cx="4279265" cy="578485"/>
          </a:xfrm>
        </p:grpSpPr>
        <p:sp>
          <p:nvSpPr>
            <p:cNvPr id="57" name="object 57"/>
            <p:cNvSpPr/>
            <p:nvPr/>
          </p:nvSpPr>
          <p:spPr>
            <a:xfrm>
              <a:off x="7239000" y="2638044"/>
              <a:ext cx="1228725" cy="337185"/>
            </a:xfrm>
            <a:custGeom>
              <a:avLst/>
              <a:gdLst/>
              <a:ahLst/>
              <a:cxnLst/>
              <a:rect l="l" t="t" r="r" b="b"/>
              <a:pathLst>
                <a:path w="1228725" h="337185">
                  <a:moveTo>
                    <a:pt x="1228344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1228344" y="336803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239000" y="2638044"/>
              <a:ext cx="1228725" cy="337185"/>
            </a:xfrm>
            <a:custGeom>
              <a:avLst/>
              <a:gdLst/>
              <a:ahLst/>
              <a:cxnLst/>
              <a:rect l="l" t="t" r="r" b="b"/>
              <a:pathLst>
                <a:path w="1228725" h="337185">
                  <a:moveTo>
                    <a:pt x="0" y="336803"/>
                  </a:moveTo>
                  <a:lnTo>
                    <a:pt x="1228344" y="336803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68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744711" y="2638044"/>
              <a:ext cx="1226820" cy="337185"/>
            </a:xfrm>
            <a:custGeom>
              <a:avLst/>
              <a:gdLst/>
              <a:ahLst/>
              <a:cxnLst/>
              <a:rect l="l" t="t" r="r" b="b"/>
              <a:pathLst>
                <a:path w="1226820" h="337185">
                  <a:moveTo>
                    <a:pt x="1226820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1226820" y="336803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744711" y="2638044"/>
              <a:ext cx="1226820" cy="337185"/>
            </a:xfrm>
            <a:custGeom>
              <a:avLst/>
              <a:gdLst/>
              <a:ahLst/>
              <a:cxnLst/>
              <a:rect l="l" t="t" r="r" b="b"/>
              <a:pathLst>
                <a:path w="1226820" h="337185">
                  <a:moveTo>
                    <a:pt x="0" y="336803"/>
                  </a:moveTo>
                  <a:lnTo>
                    <a:pt x="1226820" y="336803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68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183367" y="2644140"/>
              <a:ext cx="1228725" cy="337185"/>
            </a:xfrm>
            <a:custGeom>
              <a:avLst/>
              <a:gdLst/>
              <a:ahLst/>
              <a:cxnLst/>
              <a:rect l="l" t="t" r="r" b="b"/>
              <a:pathLst>
                <a:path w="1228725" h="337185">
                  <a:moveTo>
                    <a:pt x="1228344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1228344" y="336803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183367" y="2644140"/>
              <a:ext cx="1228725" cy="337185"/>
            </a:xfrm>
            <a:custGeom>
              <a:avLst/>
              <a:gdLst/>
              <a:ahLst/>
              <a:cxnLst/>
              <a:rect l="l" t="t" r="r" b="b"/>
              <a:pathLst>
                <a:path w="1228725" h="337185">
                  <a:moveTo>
                    <a:pt x="0" y="336803"/>
                  </a:moveTo>
                  <a:lnTo>
                    <a:pt x="1228344" y="336803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68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8184" y="2717292"/>
              <a:ext cx="475487" cy="21031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90660" y="2734056"/>
              <a:ext cx="457200" cy="19964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68940" y="2697480"/>
              <a:ext cx="457200" cy="21488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286243" y="2409063"/>
              <a:ext cx="4225925" cy="171450"/>
            </a:xfrm>
            <a:custGeom>
              <a:avLst/>
              <a:gdLst/>
              <a:ahLst/>
              <a:cxnLst/>
              <a:rect l="l" t="t" r="r" b="b"/>
              <a:pathLst>
                <a:path w="4225925" h="171450">
                  <a:moveTo>
                    <a:pt x="4054094" y="0"/>
                  </a:moveTo>
                  <a:lnTo>
                    <a:pt x="4054094" y="171450"/>
                  </a:lnTo>
                  <a:lnTo>
                    <a:pt x="4168394" y="114300"/>
                  </a:lnTo>
                  <a:lnTo>
                    <a:pt x="4082669" y="114300"/>
                  </a:lnTo>
                  <a:lnTo>
                    <a:pt x="4082669" y="57150"/>
                  </a:lnTo>
                  <a:lnTo>
                    <a:pt x="4168394" y="57150"/>
                  </a:lnTo>
                  <a:lnTo>
                    <a:pt x="4054094" y="0"/>
                  </a:lnTo>
                  <a:close/>
                </a:path>
                <a:path w="4225925" h="171450">
                  <a:moveTo>
                    <a:pt x="4054094" y="57150"/>
                  </a:moveTo>
                  <a:lnTo>
                    <a:pt x="0" y="57150"/>
                  </a:lnTo>
                  <a:lnTo>
                    <a:pt x="0" y="114300"/>
                  </a:lnTo>
                  <a:lnTo>
                    <a:pt x="4054094" y="114300"/>
                  </a:lnTo>
                  <a:lnTo>
                    <a:pt x="4054094" y="57150"/>
                  </a:lnTo>
                  <a:close/>
                </a:path>
                <a:path w="4225925" h="171450">
                  <a:moveTo>
                    <a:pt x="4168394" y="57150"/>
                  </a:moveTo>
                  <a:lnTo>
                    <a:pt x="4082669" y="57150"/>
                  </a:lnTo>
                  <a:lnTo>
                    <a:pt x="4082669" y="114300"/>
                  </a:lnTo>
                  <a:lnTo>
                    <a:pt x="4168394" y="114300"/>
                  </a:lnTo>
                  <a:lnTo>
                    <a:pt x="4225544" y="85725"/>
                  </a:lnTo>
                  <a:lnTo>
                    <a:pt x="4168394" y="57150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718042" y="2309240"/>
            <a:ext cx="993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Streaming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630159" y="3817366"/>
            <a:ext cx="3448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Random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Access,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always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cache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93902"/>
            <a:ext cx="400431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315" dirty="0"/>
              <a:t>Propagation</a:t>
            </a:r>
            <a:r>
              <a:rPr spc="-55" dirty="0"/>
              <a:t> </a:t>
            </a:r>
            <a:r>
              <a:rPr spc="-210" dirty="0"/>
              <a:t>Blocking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5188" y="3978026"/>
            <a:ext cx="6017337" cy="14319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89761" y="2033778"/>
            <a:ext cx="9961245" cy="446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PropagationBlocking_EdgeCount(EdgeList</a:t>
            </a:r>
            <a:r>
              <a:rPr sz="1800" b="1" spc="4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E){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Bins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spc="-20" dirty="0">
                <a:latin typeface="Courier New"/>
                <a:cs typeface="Courier New"/>
              </a:rPr>
              <a:t>B[];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for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edge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in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E{</a:t>
            </a:r>
            <a:endParaRPr sz="1800">
              <a:latin typeface="Courier New"/>
              <a:cs typeface="Courier New"/>
            </a:endParaRPr>
          </a:p>
          <a:p>
            <a:pPr marL="559435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add_to_bin</a:t>
            </a:r>
            <a:r>
              <a:rPr sz="1800" dirty="0">
                <a:latin typeface="Courier New"/>
                <a:cs typeface="Courier New"/>
              </a:rPr>
              <a:t>(</a:t>
            </a:r>
            <a:r>
              <a:rPr sz="1800" spc="-13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find_bin</a:t>
            </a:r>
            <a:r>
              <a:rPr sz="1800" dirty="0">
                <a:latin typeface="Courier New"/>
                <a:cs typeface="Courier New"/>
              </a:rPr>
              <a:t>(edge)</a:t>
            </a:r>
            <a:r>
              <a:rPr sz="1800" spc="-114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)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Courier New"/>
              <a:cs typeface="Courier New"/>
            </a:endParaRPr>
          </a:p>
          <a:p>
            <a:pPr marL="559435" marR="7615555" indent="-27305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for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bin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in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B{ </a:t>
            </a:r>
            <a:r>
              <a:rPr sz="1800" dirty="0">
                <a:latin typeface="Courier New"/>
                <a:cs typeface="Courier New"/>
              </a:rPr>
              <a:t>for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e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in</a:t>
            </a:r>
            <a:r>
              <a:rPr sz="1800" spc="-10" dirty="0">
                <a:latin typeface="Courier New"/>
                <a:cs typeface="Courier New"/>
              </a:rPr>
              <a:t> </a:t>
            </a:r>
            <a:r>
              <a:rPr sz="1800" spc="-20" dirty="0">
                <a:latin typeface="Courier New"/>
                <a:cs typeface="Courier New"/>
              </a:rPr>
              <a:t>bin{</a:t>
            </a:r>
            <a:endParaRPr sz="1800">
              <a:latin typeface="Courier New"/>
              <a:cs typeface="Courier New"/>
            </a:endParaRPr>
          </a:p>
          <a:p>
            <a:pPr marL="832485">
              <a:lnSpc>
                <a:spcPct val="100000"/>
              </a:lnSpc>
            </a:pPr>
            <a:r>
              <a:rPr sz="1800" spc="-10" dirty="0">
                <a:latin typeface="Courier New"/>
                <a:cs typeface="Courier New"/>
              </a:rPr>
              <a:t>dstData[e.dst]++</a:t>
            </a:r>
            <a:endParaRPr sz="1800">
              <a:latin typeface="Courier New"/>
              <a:cs typeface="Courier New"/>
            </a:endParaRPr>
          </a:p>
          <a:p>
            <a:pPr marL="559435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 marL="438784">
              <a:lnSpc>
                <a:spcPct val="100000"/>
              </a:lnSpc>
              <a:spcBef>
                <a:spcPts val="370"/>
              </a:spcBef>
            </a:pPr>
            <a:r>
              <a:rPr sz="1800" dirty="0">
                <a:latin typeface="Calibri"/>
                <a:cs typeface="Calibri"/>
              </a:rPr>
              <a:t>Application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Propagation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Blocking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Graph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Applications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(Page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only,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first)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discovered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2017</a:t>
            </a:r>
            <a:endParaRPr sz="1800">
              <a:latin typeface="Calibri"/>
              <a:cs typeface="Calibri"/>
            </a:endParaRPr>
          </a:p>
          <a:p>
            <a:pPr marL="438784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(Prior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“radix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partitioning” applied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idea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 domains, but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10" dirty="0">
                <a:latin typeface="Calibri"/>
                <a:cs typeface="Calibri"/>
              </a:rPr>
              <a:t> graphs)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4520"/>
            <a:ext cx="53105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5" dirty="0">
                <a:latin typeface="Calibri Light"/>
                <a:cs typeface="Calibri Light"/>
              </a:rPr>
              <a:t>Today:</a:t>
            </a:r>
            <a:r>
              <a:rPr sz="4400" b="0" spc="-1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Sparse</a:t>
            </a:r>
            <a:r>
              <a:rPr sz="4400" b="0" spc="-14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Problems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9654540" cy="529632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Hardware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software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strategies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optimizing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sparse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problems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8853" y="6507886"/>
            <a:ext cx="10603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(with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acknowledgements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Vignesh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Balaji,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CMU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ECE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2021,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now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Nvidia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 </a:t>
            </a:r>
            <a:r>
              <a:rPr sz="1800" b="1" spc="-10" dirty="0">
                <a:latin typeface="Calibri"/>
                <a:cs typeface="Calibri"/>
              </a:rPr>
              <a:t>contributions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material)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768" y="2645486"/>
            <a:ext cx="11582400" cy="14160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763905" marR="5080" indent="-751840">
              <a:lnSpc>
                <a:spcPts val="5190"/>
              </a:lnSpc>
              <a:spcBef>
                <a:spcPts val="750"/>
              </a:spcBef>
            </a:pPr>
            <a:r>
              <a:rPr sz="4800" b="0" dirty="0">
                <a:latin typeface="Calibri Light"/>
                <a:cs typeface="Calibri Light"/>
              </a:rPr>
              <a:t>Cache</a:t>
            </a:r>
            <a:r>
              <a:rPr sz="4800" b="0" spc="-95" dirty="0">
                <a:latin typeface="Calibri Light"/>
                <a:cs typeface="Calibri Light"/>
              </a:rPr>
              <a:t> </a:t>
            </a:r>
            <a:r>
              <a:rPr sz="4800" b="0" dirty="0">
                <a:latin typeface="Calibri Light"/>
                <a:cs typeface="Calibri Light"/>
              </a:rPr>
              <a:t>Locality</a:t>
            </a:r>
            <a:r>
              <a:rPr sz="4800" b="0" spc="-80" dirty="0">
                <a:latin typeface="Calibri Light"/>
                <a:cs typeface="Calibri Light"/>
              </a:rPr>
              <a:t> </a:t>
            </a:r>
            <a:r>
              <a:rPr sz="4800" b="0" dirty="0">
                <a:latin typeface="Calibri Light"/>
                <a:cs typeface="Calibri Light"/>
              </a:rPr>
              <a:t>determines</a:t>
            </a:r>
            <a:r>
              <a:rPr sz="4800" b="0" spc="-60" dirty="0">
                <a:latin typeface="Calibri Light"/>
                <a:cs typeface="Calibri Light"/>
              </a:rPr>
              <a:t> </a:t>
            </a:r>
            <a:r>
              <a:rPr sz="4800" b="0" dirty="0">
                <a:latin typeface="Calibri Light"/>
                <a:cs typeface="Calibri Light"/>
              </a:rPr>
              <a:t>Overall</a:t>
            </a:r>
            <a:r>
              <a:rPr sz="4800" b="0" spc="-90" dirty="0">
                <a:latin typeface="Calibri Light"/>
                <a:cs typeface="Calibri Light"/>
              </a:rPr>
              <a:t> </a:t>
            </a:r>
            <a:r>
              <a:rPr sz="4800" b="0" spc="-20" dirty="0">
                <a:latin typeface="Calibri Light"/>
                <a:cs typeface="Calibri Light"/>
              </a:rPr>
              <a:t>Performance </a:t>
            </a:r>
            <a:r>
              <a:rPr sz="4800" b="0" dirty="0">
                <a:latin typeface="Calibri Light"/>
                <a:cs typeface="Calibri Light"/>
              </a:rPr>
              <a:t>What</a:t>
            </a:r>
            <a:r>
              <a:rPr sz="4800" b="0" spc="-85" dirty="0">
                <a:latin typeface="Calibri Light"/>
                <a:cs typeface="Calibri Light"/>
              </a:rPr>
              <a:t> </a:t>
            </a:r>
            <a:r>
              <a:rPr sz="4800" b="0" dirty="0">
                <a:latin typeface="Calibri Light"/>
                <a:cs typeface="Calibri Light"/>
              </a:rPr>
              <a:t>about</a:t>
            </a:r>
            <a:r>
              <a:rPr sz="4800" b="0" spc="-80" dirty="0">
                <a:latin typeface="Calibri Light"/>
                <a:cs typeface="Calibri Light"/>
              </a:rPr>
              <a:t> </a:t>
            </a:r>
            <a:r>
              <a:rPr sz="4800" b="0" dirty="0">
                <a:latin typeface="Calibri Light"/>
                <a:cs typeface="Calibri Light"/>
              </a:rPr>
              <a:t>better</a:t>
            </a:r>
            <a:r>
              <a:rPr sz="4800" b="0" spc="-85" dirty="0">
                <a:latin typeface="Calibri Light"/>
                <a:cs typeface="Calibri Light"/>
              </a:rPr>
              <a:t> </a:t>
            </a:r>
            <a:r>
              <a:rPr sz="4800" b="0" dirty="0">
                <a:latin typeface="Calibri Light"/>
                <a:cs typeface="Calibri Light"/>
              </a:rPr>
              <a:t>replacement</a:t>
            </a:r>
            <a:r>
              <a:rPr sz="4800" b="0" spc="-60" dirty="0">
                <a:latin typeface="Calibri Light"/>
                <a:cs typeface="Calibri Light"/>
              </a:rPr>
              <a:t> </a:t>
            </a:r>
            <a:r>
              <a:rPr sz="4800" b="0" spc="-10" dirty="0">
                <a:latin typeface="Calibri Light"/>
                <a:cs typeface="Calibri Light"/>
              </a:rPr>
              <a:t>policies?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39498" y="625795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83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65935">
              <a:lnSpc>
                <a:spcPct val="100000"/>
              </a:lnSpc>
              <a:spcBef>
                <a:spcPts val="125"/>
              </a:spcBef>
            </a:pPr>
            <a:r>
              <a:rPr spc="-190" dirty="0"/>
              <a:t>Existing</a:t>
            </a:r>
            <a:r>
              <a:rPr spc="-70" dirty="0"/>
              <a:t> </a:t>
            </a:r>
            <a:r>
              <a:rPr spc="-350" dirty="0"/>
              <a:t>Replacement</a:t>
            </a:r>
            <a:r>
              <a:rPr spc="-40" dirty="0"/>
              <a:t> </a:t>
            </a:r>
            <a:r>
              <a:rPr spc="-229" dirty="0"/>
              <a:t>Policies</a:t>
            </a:r>
            <a:r>
              <a:rPr spc="-175" dirty="0"/>
              <a:t> </a:t>
            </a:r>
            <a:r>
              <a:rPr spc="-385" dirty="0"/>
              <a:t>Are</a:t>
            </a:r>
            <a:r>
              <a:rPr spc="-15" dirty="0"/>
              <a:t> </a:t>
            </a:r>
            <a:r>
              <a:rPr spc="-204" dirty="0"/>
              <a:t>Insufficient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098" y="1221486"/>
            <a:ext cx="10373360" cy="5335905"/>
            <a:chOff x="26098" y="1221486"/>
            <a:chExt cx="10373360" cy="5335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4794" y="1547529"/>
              <a:ext cx="8068132" cy="49190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02511" y="1231011"/>
              <a:ext cx="8587105" cy="5316855"/>
            </a:xfrm>
            <a:custGeom>
              <a:avLst/>
              <a:gdLst/>
              <a:ahLst/>
              <a:cxnLst/>
              <a:rect l="l" t="t" r="r" b="b"/>
              <a:pathLst>
                <a:path w="8587105" h="5316855">
                  <a:moveTo>
                    <a:pt x="0" y="5316474"/>
                  </a:moveTo>
                  <a:lnTo>
                    <a:pt x="8586977" y="5316474"/>
                  </a:lnTo>
                  <a:lnTo>
                    <a:pt x="8586977" y="0"/>
                  </a:lnTo>
                  <a:lnTo>
                    <a:pt x="0" y="0"/>
                  </a:lnTo>
                  <a:lnTo>
                    <a:pt x="0" y="53164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386" y="2951225"/>
              <a:ext cx="1927225" cy="1078230"/>
            </a:xfrm>
            <a:custGeom>
              <a:avLst/>
              <a:gdLst/>
              <a:ahLst/>
              <a:cxnLst/>
              <a:rect l="l" t="t" r="r" b="b"/>
              <a:pathLst>
                <a:path w="1927225" h="1078229">
                  <a:moveTo>
                    <a:pt x="1461516" y="0"/>
                  </a:moveTo>
                  <a:lnTo>
                    <a:pt x="0" y="0"/>
                  </a:lnTo>
                  <a:lnTo>
                    <a:pt x="0" y="807719"/>
                  </a:lnTo>
                  <a:lnTo>
                    <a:pt x="852551" y="807719"/>
                  </a:lnTo>
                  <a:lnTo>
                    <a:pt x="1926970" y="1077849"/>
                  </a:lnTo>
                  <a:lnTo>
                    <a:pt x="1217930" y="807719"/>
                  </a:lnTo>
                  <a:lnTo>
                    <a:pt x="1461516" y="807719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386" y="2951225"/>
              <a:ext cx="1927225" cy="1078230"/>
            </a:xfrm>
            <a:custGeom>
              <a:avLst/>
              <a:gdLst/>
              <a:ahLst/>
              <a:cxnLst/>
              <a:rect l="l" t="t" r="r" b="b"/>
              <a:pathLst>
                <a:path w="1927225" h="1078229">
                  <a:moveTo>
                    <a:pt x="0" y="0"/>
                  </a:moveTo>
                  <a:lnTo>
                    <a:pt x="852551" y="0"/>
                  </a:lnTo>
                  <a:lnTo>
                    <a:pt x="1217930" y="0"/>
                  </a:lnTo>
                  <a:lnTo>
                    <a:pt x="1461516" y="0"/>
                  </a:lnTo>
                  <a:lnTo>
                    <a:pt x="1461516" y="471170"/>
                  </a:lnTo>
                  <a:lnTo>
                    <a:pt x="1461516" y="673100"/>
                  </a:lnTo>
                  <a:lnTo>
                    <a:pt x="1461516" y="807719"/>
                  </a:lnTo>
                  <a:lnTo>
                    <a:pt x="1217930" y="807719"/>
                  </a:lnTo>
                  <a:lnTo>
                    <a:pt x="1926970" y="1077849"/>
                  </a:lnTo>
                  <a:lnTo>
                    <a:pt x="852551" y="807719"/>
                  </a:lnTo>
                  <a:lnTo>
                    <a:pt x="0" y="807719"/>
                  </a:lnTo>
                  <a:lnTo>
                    <a:pt x="0" y="673100"/>
                  </a:lnTo>
                  <a:lnTo>
                    <a:pt x="0" y="47117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2910" y="2959353"/>
            <a:ext cx="10953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5080" indent="-1358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Lower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Better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65935">
              <a:lnSpc>
                <a:spcPct val="100000"/>
              </a:lnSpc>
              <a:spcBef>
                <a:spcPts val="125"/>
              </a:spcBef>
            </a:pPr>
            <a:r>
              <a:rPr spc="-190" dirty="0"/>
              <a:t>Existing</a:t>
            </a:r>
            <a:r>
              <a:rPr spc="-70" dirty="0"/>
              <a:t> </a:t>
            </a:r>
            <a:r>
              <a:rPr spc="-350" dirty="0"/>
              <a:t>Replacement</a:t>
            </a:r>
            <a:r>
              <a:rPr spc="-40" dirty="0"/>
              <a:t> </a:t>
            </a:r>
            <a:r>
              <a:rPr spc="-229" dirty="0"/>
              <a:t>Policies</a:t>
            </a:r>
            <a:r>
              <a:rPr spc="-175" dirty="0"/>
              <a:t> </a:t>
            </a:r>
            <a:r>
              <a:rPr spc="-385" dirty="0"/>
              <a:t>Are</a:t>
            </a:r>
            <a:r>
              <a:rPr spc="-15" dirty="0"/>
              <a:t> </a:t>
            </a:r>
            <a:r>
              <a:rPr spc="-204" dirty="0"/>
              <a:t>Insufficient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2985" y="1221486"/>
            <a:ext cx="10342880" cy="5335905"/>
            <a:chOff x="1792985" y="1221486"/>
            <a:chExt cx="10342880" cy="5335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4793" y="1547529"/>
              <a:ext cx="8068132" cy="49190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02510" y="1231011"/>
              <a:ext cx="8587105" cy="5316855"/>
            </a:xfrm>
            <a:custGeom>
              <a:avLst/>
              <a:gdLst/>
              <a:ahLst/>
              <a:cxnLst/>
              <a:rect l="l" t="t" r="r" b="b"/>
              <a:pathLst>
                <a:path w="8587105" h="5316855">
                  <a:moveTo>
                    <a:pt x="0" y="5316474"/>
                  </a:moveTo>
                  <a:lnTo>
                    <a:pt x="8586977" y="5316474"/>
                  </a:lnTo>
                  <a:lnTo>
                    <a:pt x="8586977" y="0"/>
                  </a:lnTo>
                  <a:lnTo>
                    <a:pt x="0" y="0"/>
                  </a:lnTo>
                  <a:lnTo>
                    <a:pt x="0" y="53164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17313" y="2052066"/>
              <a:ext cx="5614670" cy="4119879"/>
            </a:xfrm>
            <a:custGeom>
              <a:avLst/>
              <a:gdLst/>
              <a:ahLst/>
              <a:cxnLst/>
              <a:rect l="l" t="t" r="r" b="b"/>
              <a:pathLst>
                <a:path w="5614670" h="4119879">
                  <a:moveTo>
                    <a:pt x="4927854" y="0"/>
                  </a:moveTo>
                  <a:lnTo>
                    <a:pt x="686562" y="0"/>
                  </a:lnTo>
                  <a:lnTo>
                    <a:pt x="637525" y="1723"/>
                  </a:lnTo>
                  <a:lnTo>
                    <a:pt x="589419" y="6816"/>
                  </a:lnTo>
                  <a:lnTo>
                    <a:pt x="542362" y="15164"/>
                  </a:lnTo>
                  <a:lnTo>
                    <a:pt x="496467" y="26648"/>
                  </a:lnTo>
                  <a:lnTo>
                    <a:pt x="451853" y="41154"/>
                  </a:lnTo>
                  <a:lnTo>
                    <a:pt x="408634" y="58566"/>
                  </a:lnTo>
                  <a:lnTo>
                    <a:pt x="366928" y="78766"/>
                  </a:lnTo>
                  <a:lnTo>
                    <a:pt x="326849" y="101640"/>
                  </a:lnTo>
                  <a:lnTo>
                    <a:pt x="288515" y="127071"/>
                  </a:lnTo>
                  <a:lnTo>
                    <a:pt x="252041" y="154942"/>
                  </a:lnTo>
                  <a:lnTo>
                    <a:pt x="217544" y="185139"/>
                  </a:lnTo>
                  <a:lnTo>
                    <a:pt x="185139" y="217544"/>
                  </a:lnTo>
                  <a:lnTo>
                    <a:pt x="154942" y="252041"/>
                  </a:lnTo>
                  <a:lnTo>
                    <a:pt x="127071" y="288515"/>
                  </a:lnTo>
                  <a:lnTo>
                    <a:pt x="101640" y="326849"/>
                  </a:lnTo>
                  <a:lnTo>
                    <a:pt x="78766" y="366928"/>
                  </a:lnTo>
                  <a:lnTo>
                    <a:pt x="58566" y="408634"/>
                  </a:lnTo>
                  <a:lnTo>
                    <a:pt x="41154" y="451853"/>
                  </a:lnTo>
                  <a:lnTo>
                    <a:pt x="26648" y="496467"/>
                  </a:lnTo>
                  <a:lnTo>
                    <a:pt x="15164" y="542362"/>
                  </a:lnTo>
                  <a:lnTo>
                    <a:pt x="6816" y="589419"/>
                  </a:lnTo>
                  <a:lnTo>
                    <a:pt x="1723" y="637525"/>
                  </a:lnTo>
                  <a:lnTo>
                    <a:pt x="0" y="686562"/>
                  </a:lnTo>
                  <a:lnTo>
                    <a:pt x="0" y="3432810"/>
                  </a:lnTo>
                  <a:lnTo>
                    <a:pt x="1723" y="3481840"/>
                  </a:lnTo>
                  <a:lnTo>
                    <a:pt x="6816" y="3529941"/>
                  </a:lnTo>
                  <a:lnTo>
                    <a:pt x="15164" y="3576994"/>
                  </a:lnTo>
                  <a:lnTo>
                    <a:pt x="26648" y="3622885"/>
                  </a:lnTo>
                  <a:lnTo>
                    <a:pt x="41154" y="3667498"/>
                  </a:lnTo>
                  <a:lnTo>
                    <a:pt x="58566" y="3710715"/>
                  </a:lnTo>
                  <a:lnTo>
                    <a:pt x="78766" y="3752421"/>
                  </a:lnTo>
                  <a:lnTo>
                    <a:pt x="101640" y="3792499"/>
                  </a:lnTo>
                  <a:lnTo>
                    <a:pt x="127071" y="3830834"/>
                  </a:lnTo>
                  <a:lnTo>
                    <a:pt x="154942" y="3867309"/>
                  </a:lnTo>
                  <a:lnTo>
                    <a:pt x="185139" y="3901808"/>
                  </a:lnTo>
                  <a:lnTo>
                    <a:pt x="217544" y="3934214"/>
                  </a:lnTo>
                  <a:lnTo>
                    <a:pt x="252041" y="3964413"/>
                  </a:lnTo>
                  <a:lnTo>
                    <a:pt x="288515" y="3992286"/>
                  </a:lnTo>
                  <a:lnTo>
                    <a:pt x="326849" y="4017719"/>
                  </a:lnTo>
                  <a:lnTo>
                    <a:pt x="366928" y="4040595"/>
                  </a:lnTo>
                  <a:lnTo>
                    <a:pt x="408634" y="4060798"/>
                  </a:lnTo>
                  <a:lnTo>
                    <a:pt x="451853" y="4078211"/>
                  </a:lnTo>
                  <a:lnTo>
                    <a:pt x="496467" y="4092719"/>
                  </a:lnTo>
                  <a:lnTo>
                    <a:pt x="542362" y="4104205"/>
                  </a:lnTo>
                  <a:lnTo>
                    <a:pt x="589419" y="4112553"/>
                  </a:lnTo>
                  <a:lnTo>
                    <a:pt x="637525" y="4117648"/>
                  </a:lnTo>
                  <a:lnTo>
                    <a:pt x="686562" y="4119372"/>
                  </a:lnTo>
                  <a:lnTo>
                    <a:pt x="4927854" y="4119372"/>
                  </a:lnTo>
                  <a:lnTo>
                    <a:pt x="4976890" y="4117648"/>
                  </a:lnTo>
                  <a:lnTo>
                    <a:pt x="5024996" y="4112553"/>
                  </a:lnTo>
                  <a:lnTo>
                    <a:pt x="5072053" y="4104205"/>
                  </a:lnTo>
                  <a:lnTo>
                    <a:pt x="5117948" y="4092719"/>
                  </a:lnTo>
                  <a:lnTo>
                    <a:pt x="5162562" y="4078211"/>
                  </a:lnTo>
                  <a:lnTo>
                    <a:pt x="5205781" y="4060798"/>
                  </a:lnTo>
                  <a:lnTo>
                    <a:pt x="5247487" y="4040595"/>
                  </a:lnTo>
                  <a:lnTo>
                    <a:pt x="5287566" y="4017719"/>
                  </a:lnTo>
                  <a:lnTo>
                    <a:pt x="5325900" y="3992286"/>
                  </a:lnTo>
                  <a:lnTo>
                    <a:pt x="5362374" y="3964413"/>
                  </a:lnTo>
                  <a:lnTo>
                    <a:pt x="5396871" y="3934214"/>
                  </a:lnTo>
                  <a:lnTo>
                    <a:pt x="5429276" y="3901808"/>
                  </a:lnTo>
                  <a:lnTo>
                    <a:pt x="5459473" y="3867309"/>
                  </a:lnTo>
                  <a:lnTo>
                    <a:pt x="5487344" y="3830834"/>
                  </a:lnTo>
                  <a:lnTo>
                    <a:pt x="5512775" y="3792499"/>
                  </a:lnTo>
                  <a:lnTo>
                    <a:pt x="5535649" y="3752421"/>
                  </a:lnTo>
                  <a:lnTo>
                    <a:pt x="5555849" y="3710715"/>
                  </a:lnTo>
                  <a:lnTo>
                    <a:pt x="5573261" y="3667498"/>
                  </a:lnTo>
                  <a:lnTo>
                    <a:pt x="5587767" y="3622885"/>
                  </a:lnTo>
                  <a:lnTo>
                    <a:pt x="5599251" y="3576994"/>
                  </a:lnTo>
                  <a:lnTo>
                    <a:pt x="5607599" y="3529941"/>
                  </a:lnTo>
                  <a:lnTo>
                    <a:pt x="5612692" y="3481840"/>
                  </a:lnTo>
                  <a:lnTo>
                    <a:pt x="5614416" y="3432810"/>
                  </a:lnTo>
                  <a:lnTo>
                    <a:pt x="5614416" y="686562"/>
                  </a:lnTo>
                  <a:lnTo>
                    <a:pt x="5612692" y="637525"/>
                  </a:lnTo>
                  <a:lnTo>
                    <a:pt x="5607599" y="589419"/>
                  </a:lnTo>
                  <a:lnTo>
                    <a:pt x="5599251" y="542362"/>
                  </a:lnTo>
                  <a:lnTo>
                    <a:pt x="5587767" y="496467"/>
                  </a:lnTo>
                  <a:lnTo>
                    <a:pt x="5573261" y="451853"/>
                  </a:lnTo>
                  <a:lnTo>
                    <a:pt x="5555849" y="408634"/>
                  </a:lnTo>
                  <a:lnTo>
                    <a:pt x="5535649" y="366928"/>
                  </a:lnTo>
                  <a:lnTo>
                    <a:pt x="5512775" y="326849"/>
                  </a:lnTo>
                  <a:lnTo>
                    <a:pt x="5487344" y="288515"/>
                  </a:lnTo>
                  <a:lnTo>
                    <a:pt x="5459473" y="252041"/>
                  </a:lnTo>
                  <a:lnTo>
                    <a:pt x="5429276" y="217544"/>
                  </a:lnTo>
                  <a:lnTo>
                    <a:pt x="5396871" y="185139"/>
                  </a:lnTo>
                  <a:lnTo>
                    <a:pt x="5362374" y="154942"/>
                  </a:lnTo>
                  <a:lnTo>
                    <a:pt x="5325900" y="127071"/>
                  </a:lnTo>
                  <a:lnTo>
                    <a:pt x="5287566" y="101640"/>
                  </a:lnTo>
                  <a:lnTo>
                    <a:pt x="5247487" y="78766"/>
                  </a:lnTo>
                  <a:lnTo>
                    <a:pt x="5205781" y="58566"/>
                  </a:lnTo>
                  <a:lnTo>
                    <a:pt x="5162562" y="41154"/>
                  </a:lnTo>
                  <a:lnTo>
                    <a:pt x="5117948" y="26648"/>
                  </a:lnTo>
                  <a:lnTo>
                    <a:pt x="5072053" y="15164"/>
                  </a:lnTo>
                  <a:lnTo>
                    <a:pt x="5024996" y="6816"/>
                  </a:lnTo>
                  <a:lnTo>
                    <a:pt x="4976890" y="1723"/>
                  </a:lnTo>
                  <a:lnTo>
                    <a:pt x="4927854" y="0"/>
                  </a:lnTo>
                  <a:close/>
                </a:path>
              </a:pathLst>
            </a:custGeom>
            <a:solidFill>
              <a:srgbClr val="F89F9F">
                <a:alpha val="125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7313" y="2052066"/>
              <a:ext cx="5614670" cy="4119879"/>
            </a:xfrm>
            <a:custGeom>
              <a:avLst/>
              <a:gdLst/>
              <a:ahLst/>
              <a:cxnLst/>
              <a:rect l="l" t="t" r="r" b="b"/>
              <a:pathLst>
                <a:path w="5614670" h="4119879">
                  <a:moveTo>
                    <a:pt x="0" y="686562"/>
                  </a:moveTo>
                  <a:lnTo>
                    <a:pt x="1723" y="637525"/>
                  </a:lnTo>
                  <a:lnTo>
                    <a:pt x="6816" y="589419"/>
                  </a:lnTo>
                  <a:lnTo>
                    <a:pt x="15164" y="542362"/>
                  </a:lnTo>
                  <a:lnTo>
                    <a:pt x="26648" y="496467"/>
                  </a:lnTo>
                  <a:lnTo>
                    <a:pt x="41154" y="451853"/>
                  </a:lnTo>
                  <a:lnTo>
                    <a:pt x="58566" y="408634"/>
                  </a:lnTo>
                  <a:lnTo>
                    <a:pt x="78766" y="366928"/>
                  </a:lnTo>
                  <a:lnTo>
                    <a:pt x="101640" y="326849"/>
                  </a:lnTo>
                  <a:lnTo>
                    <a:pt x="127071" y="288515"/>
                  </a:lnTo>
                  <a:lnTo>
                    <a:pt x="154942" y="252041"/>
                  </a:lnTo>
                  <a:lnTo>
                    <a:pt x="185139" y="217544"/>
                  </a:lnTo>
                  <a:lnTo>
                    <a:pt x="217544" y="185139"/>
                  </a:lnTo>
                  <a:lnTo>
                    <a:pt x="252041" y="154942"/>
                  </a:lnTo>
                  <a:lnTo>
                    <a:pt x="288515" y="127071"/>
                  </a:lnTo>
                  <a:lnTo>
                    <a:pt x="326849" y="101640"/>
                  </a:lnTo>
                  <a:lnTo>
                    <a:pt x="366928" y="78766"/>
                  </a:lnTo>
                  <a:lnTo>
                    <a:pt x="408634" y="58566"/>
                  </a:lnTo>
                  <a:lnTo>
                    <a:pt x="451853" y="41154"/>
                  </a:lnTo>
                  <a:lnTo>
                    <a:pt x="496467" y="26648"/>
                  </a:lnTo>
                  <a:lnTo>
                    <a:pt x="542362" y="15164"/>
                  </a:lnTo>
                  <a:lnTo>
                    <a:pt x="589419" y="6816"/>
                  </a:lnTo>
                  <a:lnTo>
                    <a:pt x="637525" y="1723"/>
                  </a:lnTo>
                  <a:lnTo>
                    <a:pt x="686562" y="0"/>
                  </a:lnTo>
                  <a:lnTo>
                    <a:pt x="4927854" y="0"/>
                  </a:lnTo>
                  <a:lnTo>
                    <a:pt x="4976890" y="1723"/>
                  </a:lnTo>
                  <a:lnTo>
                    <a:pt x="5024996" y="6816"/>
                  </a:lnTo>
                  <a:lnTo>
                    <a:pt x="5072053" y="15164"/>
                  </a:lnTo>
                  <a:lnTo>
                    <a:pt x="5117948" y="26648"/>
                  </a:lnTo>
                  <a:lnTo>
                    <a:pt x="5162562" y="41154"/>
                  </a:lnTo>
                  <a:lnTo>
                    <a:pt x="5205781" y="58566"/>
                  </a:lnTo>
                  <a:lnTo>
                    <a:pt x="5247487" y="78766"/>
                  </a:lnTo>
                  <a:lnTo>
                    <a:pt x="5287566" y="101640"/>
                  </a:lnTo>
                  <a:lnTo>
                    <a:pt x="5325900" y="127071"/>
                  </a:lnTo>
                  <a:lnTo>
                    <a:pt x="5362374" y="154942"/>
                  </a:lnTo>
                  <a:lnTo>
                    <a:pt x="5396871" y="185139"/>
                  </a:lnTo>
                  <a:lnTo>
                    <a:pt x="5429276" y="217544"/>
                  </a:lnTo>
                  <a:lnTo>
                    <a:pt x="5459473" y="252041"/>
                  </a:lnTo>
                  <a:lnTo>
                    <a:pt x="5487344" y="288515"/>
                  </a:lnTo>
                  <a:lnTo>
                    <a:pt x="5512775" y="326849"/>
                  </a:lnTo>
                  <a:lnTo>
                    <a:pt x="5535649" y="366928"/>
                  </a:lnTo>
                  <a:lnTo>
                    <a:pt x="5555849" y="408634"/>
                  </a:lnTo>
                  <a:lnTo>
                    <a:pt x="5573261" y="451853"/>
                  </a:lnTo>
                  <a:lnTo>
                    <a:pt x="5587767" y="496467"/>
                  </a:lnTo>
                  <a:lnTo>
                    <a:pt x="5599251" y="542362"/>
                  </a:lnTo>
                  <a:lnTo>
                    <a:pt x="5607599" y="589419"/>
                  </a:lnTo>
                  <a:lnTo>
                    <a:pt x="5612692" y="637525"/>
                  </a:lnTo>
                  <a:lnTo>
                    <a:pt x="5614416" y="686562"/>
                  </a:lnTo>
                  <a:lnTo>
                    <a:pt x="5614416" y="3432810"/>
                  </a:lnTo>
                  <a:lnTo>
                    <a:pt x="5612692" y="3481840"/>
                  </a:lnTo>
                  <a:lnTo>
                    <a:pt x="5607599" y="3529941"/>
                  </a:lnTo>
                  <a:lnTo>
                    <a:pt x="5599251" y="3576994"/>
                  </a:lnTo>
                  <a:lnTo>
                    <a:pt x="5587767" y="3622885"/>
                  </a:lnTo>
                  <a:lnTo>
                    <a:pt x="5573261" y="3667498"/>
                  </a:lnTo>
                  <a:lnTo>
                    <a:pt x="5555849" y="3710715"/>
                  </a:lnTo>
                  <a:lnTo>
                    <a:pt x="5535649" y="3752421"/>
                  </a:lnTo>
                  <a:lnTo>
                    <a:pt x="5512775" y="3792499"/>
                  </a:lnTo>
                  <a:lnTo>
                    <a:pt x="5487344" y="3830834"/>
                  </a:lnTo>
                  <a:lnTo>
                    <a:pt x="5459473" y="3867309"/>
                  </a:lnTo>
                  <a:lnTo>
                    <a:pt x="5429276" y="3901808"/>
                  </a:lnTo>
                  <a:lnTo>
                    <a:pt x="5396871" y="3934214"/>
                  </a:lnTo>
                  <a:lnTo>
                    <a:pt x="5362374" y="3964413"/>
                  </a:lnTo>
                  <a:lnTo>
                    <a:pt x="5325900" y="3992286"/>
                  </a:lnTo>
                  <a:lnTo>
                    <a:pt x="5287566" y="4017719"/>
                  </a:lnTo>
                  <a:lnTo>
                    <a:pt x="5247487" y="4040595"/>
                  </a:lnTo>
                  <a:lnTo>
                    <a:pt x="5205781" y="4060798"/>
                  </a:lnTo>
                  <a:lnTo>
                    <a:pt x="5162562" y="4078211"/>
                  </a:lnTo>
                  <a:lnTo>
                    <a:pt x="5117948" y="4092719"/>
                  </a:lnTo>
                  <a:lnTo>
                    <a:pt x="5072053" y="4104205"/>
                  </a:lnTo>
                  <a:lnTo>
                    <a:pt x="5024996" y="4112553"/>
                  </a:lnTo>
                  <a:lnTo>
                    <a:pt x="4976890" y="4117648"/>
                  </a:lnTo>
                  <a:lnTo>
                    <a:pt x="4927854" y="4119372"/>
                  </a:lnTo>
                  <a:lnTo>
                    <a:pt x="686562" y="4119372"/>
                  </a:lnTo>
                  <a:lnTo>
                    <a:pt x="637525" y="4117648"/>
                  </a:lnTo>
                  <a:lnTo>
                    <a:pt x="589419" y="4112553"/>
                  </a:lnTo>
                  <a:lnTo>
                    <a:pt x="542362" y="4104205"/>
                  </a:lnTo>
                  <a:lnTo>
                    <a:pt x="496467" y="4092719"/>
                  </a:lnTo>
                  <a:lnTo>
                    <a:pt x="451853" y="4078211"/>
                  </a:lnTo>
                  <a:lnTo>
                    <a:pt x="408634" y="4060798"/>
                  </a:lnTo>
                  <a:lnTo>
                    <a:pt x="366928" y="4040595"/>
                  </a:lnTo>
                  <a:lnTo>
                    <a:pt x="326849" y="4017719"/>
                  </a:lnTo>
                  <a:lnTo>
                    <a:pt x="288515" y="3992286"/>
                  </a:lnTo>
                  <a:lnTo>
                    <a:pt x="252041" y="3964413"/>
                  </a:lnTo>
                  <a:lnTo>
                    <a:pt x="217544" y="3934214"/>
                  </a:lnTo>
                  <a:lnTo>
                    <a:pt x="185139" y="3901808"/>
                  </a:lnTo>
                  <a:lnTo>
                    <a:pt x="154942" y="3867309"/>
                  </a:lnTo>
                  <a:lnTo>
                    <a:pt x="127071" y="3830834"/>
                  </a:lnTo>
                  <a:lnTo>
                    <a:pt x="101640" y="3792499"/>
                  </a:lnTo>
                  <a:lnTo>
                    <a:pt x="78766" y="3752421"/>
                  </a:lnTo>
                  <a:lnTo>
                    <a:pt x="58566" y="3710715"/>
                  </a:lnTo>
                  <a:lnTo>
                    <a:pt x="41154" y="3667498"/>
                  </a:lnTo>
                  <a:lnTo>
                    <a:pt x="26648" y="3622885"/>
                  </a:lnTo>
                  <a:lnTo>
                    <a:pt x="15164" y="3576994"/>
                  </a:lnTo>
                  <a:lnTo>
                    <a:pt x="6816" y="3529941"/>
                  </a:lnTo>
                  <a:lnTo>
                    <a:pt x="1723" y="3481840"/>
                  </a:lnTo>
                  <a:lnTo>
                    <a:pt x="0" y="3432810"/>
                  </a:lnTo>
                  <a:lnTo>
                    <a:pt x="0" y="6865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9" y="3747515"/>
              <a:ext cx="693420" cy="7132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6403" y="3758184"/>
              <a:ext cx="693420" cy="6934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664572" y="3429762"/>
              <a:ext cx="2456815" cy="1007744"/>
            </a:xfrm>
            <a:custGeom>
              <a:avLst/>
              <a:gdLst/>
              <a:ahLst/>
              <a:cxnLst/>
              <a:rect l="l" t="t" r="r" b="b"/>
              <a:pathLst>
                <a:path w="2456815" h="1007745">
                  <a:moveTo>
                    <a:pt x="2456560" y="0"/>
                  </a:moveTo>
                  <a:lnTo>
                    <a:pt x="111125" y="0"/>
                  </a:lnTo>
                  <a:lnTo>
                    <a:pt x="111125" y="807719"/>
                  </a:lnTo>
                  <a:lnTo>
                    <a:pt x="502030" y="807719"/>
                  </a:lnTo>
                  <a:lnTo>
                    <a:pt x="0" y="1007490"/>
                  </a:lnTo>
                  <a:lnTo>
                    <a:pt x="1088390" y="807719"/>
                  </a:lnTo>
                  <a:lnTo>
                    <a:pt x="2456560" y="807719"/>
                  </a:lnTo>
                  <a:lnTo>
                    <a:pt x="2456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64572" y="3429762"/>
              <a:ext cx="2456815" cy="1007744"/>
            </a:xfrm>
            <a:custGeom>
              <a:avLst/>
              <a:gdLst/>
              <a:ahLst/>
              <a:cxnLst/>
              <a:rect l="l" t="t" r="r" b="b"/>
              <a:pathLst>
                <a:path w="2456815" h="1007745">
                  <a:moveTo>
                    <a:pt x="111125" y="0"/>
                  </a:moveTo>
                  <a:lnTo>
                    <a:pt x="502030" y="0"/>
                  </a:lnTo>
                  <a:lnTo>
                    <a:pt x="1088390" y="0"/>
                  </a:lnTo>
                  <a:lnTo>
                    <a:pt x="2456560" y="0"/>
                  </a:lnTo>
                  <a:lnTo>
                    <a:pt x="2456560" y="471169"/>
                  </a:lnTo>
                  <a:lnTo>
                    <a:pt x="2456560" y="673100"/>
                  </a:lnTo>
                  <a:lnTo>
                    <a:pt x="2456560" y="807719"/>
                  </a:lnTo>
                  <a:lnTo>
                    <a:pt x="1088390" y="807719"/>
                  </a:lnTo>
                  <a:lnTo>
                    <a:pt x="0" y="1007490"/>
                  </a:lnTo>
                  <a:lnTo>
                    <a:pt x="502030" y="807719"/>
                  </a:lnTo>
                  <a:lnTo>
                    <a:pt x="111125" y="807719"/>
                  </a:lnTo>
                  <a:lnTo>
                    <a:pt x="111125" y="673100"/>
                  </a:lnTo>
                  <a:lnTo>
                    <a:pt x="111125" y="471169"/>
                  </a:lnTo>
                  <a:lnTo>
                    <a:pt x="111125" y="0"/>
                  </a:lnTo>
                  <a:close/>
                </a:path>
              </a:pathLst>
            </a:custGeom>
            <a:ln w="28574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95713" y="3438270"/>
            <a:ext cx="2104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latin typeface="Calibri"/>
                <a:cs typeface="Calibri"/>
              </a:rPr>
              <a:t>State-</a:t>
            </a:r>
            <a:r>
              <a:rPr sz="2400" dirty="0">
                <a:latin typeface="Calibri"/>
                <a:cs typeface="Calibri"/>
              </a:rPr>
              <a:t>of-the-</a:t>
            </a:r>
            <a:r>
              <a:rPr sz="2400" spc="-25" dirty="0">
                <a:latin typeface="Calibri"/>
                <a:cs typeface="Calibri"/>
              </a:rPr>
              <a:t>Art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36732" y="3804030"/>
            <a:ext cx="1021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>
                <a:latin typeface="Calibri"/>
                <a:cs typeface="Calibri"/>
              </a:rPr>
              <a:t>Policies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4406" y="2936938"/>
            <a:ext cx="1720850" cy="1106805"/>
            <a:chOff x="204406" y="2936938"/>
            <a:chExt cx="1720850" cy="1106805"/>
          </a:xfrm>
        </p:grpSpPr>
        <p:sp>
          <p:nvSpPr>
            <p:cNvPr id="15" name="object 15"/>
            <p:cNvSpPr/>
            <p:nvPr/>
          </p:nvSpPr>
          <p:spPr>
            <a:xfrm>
              <a:off x="218693" y="2951226"/>
              <a:ext cx="1692275" cy="1078230"/>
            </a:xfrm>
            <a:custGeom>
              <a:avLst/>
              <a:gdLst/>
              <a:ahLst/>
              <a:cxnLst/>
              <a:rect l="l" t="t" r="r" b="b"/>
              <a:pathLst>
                <a:path w="1692275" h="1078229">
                  <a:moveTo>
                    <a:pt x="1283208" y="0"/>
                  </a:moveTo>
                  <a:lnTo>
                    <a:pt x="0" y="0"/>
                  </a:lnTo>
                  <a:lnTo>
                    <a:pt x="0" y="807719"/>
                  </a:lnTo>
                  <a:lnTo>
                    <a:pt x="748538" y="807719"/>
                  </a:lnTo>
                  <a:lnTo>
                    <a:pt x="1691894" y="1077849"/>
                  </a:lnTo>
                  <a:lnTo>
                    <a:pt x="1069340" y="807719"/>
                  </a:lnTo>
                  <a:lnTo>
                    <a:pt x="1283208" y="807719"/>
                  </a:lnTo>
                  <a:lnTo>
                    <a:pt x="1283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8693" y="2951226"/>
              <a:ext cx="1692275" cy="1078230"/>
            </a:xfrm>
            <a:custGeom>
              <a:avLst/>
              <a:gdLst/>
              <a:ahLst/>
              <a:cxnLst/>
              <a:rect l="l" t="t" r="r" b="b"/>
              <a:pathLst>
                <a:path w="1692275" h="1078229">
                  <a:moveTo>
                    <a:pt x="0" y="0"/>
                  </a:moveTo>
                  <a:lnTo>
                    <a:pt x="748538" y="0"/>
                  </a:lnTo>
                  <a:lnTo>
                    <a:pt x="1069340" y="0"/>
                  </a:lnTo>
                  <a:lnTo>
                    <a:pt x="1283208" y="0"/>
                  </a:lnTo>
                  <a:lnTo>
                    <a:pt x="1283208" y="471170"/>
                  </a:lnTo>
                  <a:lnTo>
                    <a:pt x="1283208" y="673100"/>
                  </a:lnTo>
                  <a:lnTo>
                    <a:pt x="1283208" y="807719"/>
                  </a:lnTo>
                  <a:lnTo>
                    <a:pt x="1069340" y="807719"/>
                  </a:lnTo>
                  <a:lnTo>
                    <a:pt x="1691894" y="1077849"/>
                  </a:lnTo>
                  <a:lnTo>
                    <a:pt x="748538" y="807719"/>
                  </a:lnTo>
                  <a:lnTo>
                    <a:pt x="0" y="807719"/>
                  </a:lnTo>
                  <a:lnTo>
                    <a:pt x="0" y="673100"/>
                  </a:lnTo>
                  <a:lnTo>
                    <a:pt x="0" y="47117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48462" y="2776473"/>
            <a:ext cx="8216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Lower </a:t>
            </a:r>
            <a:r>
              <a:rPr sz="2400" spc="55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Better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765935">
              <a:lnSpc>
                <a:spcPct val="100000"/>
              </a:lnSpc>
              <a:spcBef>
                <a:spcPts val="125"/>
              </a:spcBef>
            </a:pPr>
            <a:r>
              <a:rPr spc="-190" dirty="0"/>
              <a:t>Existing</a:t>
            </a:r>
            <a:r>
              <a:rPr spc="-70" dirty="0"/>
              <a:t> </a:t>
            </a:r>
            <a:r>
              <a:rPr spc="-350" dirty="0"/>
              <a:t>Replacement</a:t>
            </a:r>
            <a:r>
              <a:rPr spc="-40" dirty="0"/>
              <a:t> </a:t>
            </a:r>
            <a:r>
              <a:rPr spc="-229" dirty="0"/>
              <a:t>Policies</a:t>
            </a:r>
            <a:r>
              <a:rPr spc="-175" dirty="0"/>
              <a:t> </a:t>
            </a:r>
            <a:r>
              <a:rPr spc="-385" dirty="0"/>
              <a:t>Are</a:t>
            </a:r>
            <a:r>
              <a:rPr spc="-15" dirty="0"/>
              <a:t> </a:t>
            </a:r>
            <a:r>
              <a:rPr spc="-204" dirty="0"/>
              <a:t>Insufficient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2985" y="1221486"/>
            <a:ext cx="10342880" cy="5335905"/>
            <a:chOff x="1792985" y="1221486"/>
            <a:chExt cx="10342880" cy="5335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4793" y="1547529"/>
              <a:ext cx="8068132" cy="49190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02510" y="1231011"/>
              <a:ext cx="8587105" cy="5316855"/>
            </a:xfrm>
            <a:custGeom>
              <a:avLst/>
              <a:gdLst/>
              <a:ahLst/>
              <a:cxnLst/>
              <a:rect l="l" t="t" r="r" b="b"/>
              <a:pathLst>
                <a:path w="8587105" h="5316855">
                  <a:moveTo>
                    <a:pt x="0" y="5316474"/>
                  </a:moveTo>
                  <a:lnTo>
                    <a:pt x="8586977" y="5316474"/>
                  </a:lnTo>
                  <a:lnTo>
                    <a:pt x="8586977" y="0"/>
                  </a:lnTo>
                  <a:lnTo>
                    <a:pt x="0" y="0"/>
                  </a:lnTo>
                  <a:lnTo>
                    <a:pt x="0" y="53164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17313" y="2052066"/>
              <a:ext cx="5614670" cy="4119879"/>
            </a:xfrm>
            <a:custGeom>
              <a:avLst/>
              <a:gdLst/>
              <a:ahLst/>
              <a:cxnLst/>
              <a:rect l="l" t="t" r="r" b="b"/>
              <a:pathLst>
                <a:path w="5614670" h="4119879">
                  <a:moveTo>
                    <a:pt x="4927854" y="0"/>
                  </a:moveTo>
                  <a:lnTo>
                    <a:pt x="686562" y="0"/>
                  </a:lnTo>
                  <a:lnTo>
                    <a:pt x="637525" y="1723"/>
                  </a:lnTo>
                  <a:lnTo>
                    <a:pt x="589419" y="6816"/>
                  </a:lnTo>
                  <a:lnTo>
                    <a:pt x="542362" y="15164"/>
                  </a:lnTo>
                  <a:lnTo>
                    <a:pt x="496467" y="26648"/>
                  </a:lnTo>
                  <a:lnTo>
                    <a:pt x="451853" y="41154"/>
                  </a:lnTo>
                  <a:lnTo>
                    <a:pt x="408634" y="58566"/>
                  </a:lnTo>
                  <a:lnTo>
                    <a:pt x="366928" y="78766"/>
                  </a:lnTo>
                  <a:lnTo>
                    <a:pt x="326849" y="101640"/>
                  </a:lnTo>
                  <a:lnTo>
                    <a:pt x="288515" y="127071"/>
                  </a:lnTo>
                  <a:lnTo>
                    <a:pt x="252041" y="154942"/>
                  </a:lnTo>
                  <a:lnTo>
                    <a:pt x="217544" y="185139"/>
                  </a:lnTo>
                  <a:lnTo>
                    <a:pt x="185139" y="217544"/>
                  </a:lnTo>
                  <a:lnTo>
                    <a:pt x="154942" y="252041"/>
                  </a:lnTo>
                  <a:lnTo>
                    <a:pt x="127071" y="288515"/>
                  </a:lnTo>
                  <a:lnTo>
                    <a:pt x="101640" y="326849"/>
                  </a:lnTo>
                  <a:lnTo>
                    <a:pt x="78766" y="366928"/>
                  </a:lnTo>
                  <a:lnTo>
                    <a:pt x="58566" y="408634"/>
                  </a:lnTo>
                  <a:lnTo>
                    <a:pt x="41154" y="451853"/>
                  </a:lnTo>
                  <a:lnTo>
                    <a:pt x="26648" y="496467"/>
                  </a:lnTo>
                  <a:lnTo>
                    <a:pt x="15164" y="542362"/>
                  </a:lnTo>
                  <a:lnTo>
                    <a:pt x="6816" y="589419"/>
                  </a:lnTo>
                  <a:lnTo>
                    <a:pt x="1723" y="637525"/>
                  </a:lnTo>
                  <a:lnTo>
                    <a:pt x="0" y="686562"/>
                  </a:lnTo>
                  <a:lnTo>
                    <a:pt x="0" y="3432810"/>
                  </a:lnTo>
                  <a:lnTo>
                    <a:pt x="1723" y="3481840"/>
                  </a:lnTo>
                  <a:lnTo>
                    <a:pt x="6816" y="3529941"/>
                  </a:lnTo>
                  <a:lnTo>
                    <a:pt x="15164" y="3576994"/>
                  </a:lnTo>
                  <a:lnTo>
                    <a:pt x="26648" y="3622885"/>
                  </a:lnTo>
                  <a:lnTo>
                    <a:pt x="41154" y="3667498"/>
                  </a:lnTo>
                  <a:lnTo>
                    <a:pt x="58566" y="3710715"/>
                  </a:lnTo>
                  <a:lnTo>
                    <a:pt x="78766" y="3752421"/>
                  </a:lnTo>
                  <a:lnTo>
                    <a:pt x="101640" y="3792499"/>
                  </a:lnTo>
                  <a:lnTo>
                    <a:pt x="127071" y="3830834"/>
                  </a:lnTo>
                  <a:lnTo>
                    <a:pt x="154942" y="3867309"/>
                  </a:lnTo>
                  <a:lnTo>
                    <a:pt x="185139" y="3901808"/>
                  </a:lnTo>
                  <a:lnTo>
                    <a:pt x="217544" y="3934214"/>
                  </a:lnTo>
                  <a:lnTo>
                    <a:pt x="252041" y="3964413"/>
                  </a:lnTo>
                  <a:lnTo>
                    <a:pt x="288515" y="3992286"/>
                  </a:lnTo>
                  <a:lnTo>
                    <a:pt x="326849" y="4017719"/>
                  </a:lnTo>
                  <a:lnTo>
                    <a:pt x="366928" y="4040595"/>
                  </a:lnTo>
                  <a:lnTo>
                    <a:pt x="408634" y="4060798"/>
                  </a:lnTo>
                  <a:lnTo>
                    <a:pt x="451853" y="4078211"/>
                  </a:lnTo>
                  <a:lnTo>
                    <a:pt x="496467" y="4092719"/>
                  </a:lnTo>
                  <a:lnTo>
                    <a:pt x="542362" y="4104205"/>
                  </a:lnTo>
                  <a:lnTo>
                    <a:pt x="589419" y="4112553"/>
                  </a:lnTo>
                  <a:lnTo>
                    <a:pt x="637525" y="4117648"/>
                  </a:lnTo>
                  <a:lnTo>
                    <a:pt x="686562" y="4119372"/>
                  </a:lnTo>
                  <a:lnTo>
                    <a:pt x="4927854" y="4119372"/>
                  </a:lnTo>
                  <a:lnTo>
                    <a:pt x="4976890" y="4117648"/>
                  </a:lnTo>
                  <a:lnTo>
                    <a:pt x="5024996" y="4112553"/>
                  </a:lnTo>
                  <a:lnTo>
                    <a:pt x="5072053" y="4104205"/>
                  </a:lnTo>
                  <a:lnTo>
                    <a:pt x="5117948" y="4092719"/>
                  </a:lnTo>
                  <a:lnTo>
                    <a:pt x="5162562" y="4078211"/>
                  </a:lnTo>
                  <a:lnTo>
                    <a:pt x="5205781" y="4060798"/>
                  </a:lnTo>
                  <a:lnTo>
                    <a:pt x="5247487" y="4040595"/>
                  </a:lnTo>
                  <a:lnTo>
                    <a:pt x="5287566" y="4017719"/>
                  </a:lnTo>
                  <a:lnTo>
                    <a:pt x="5325900" y="3992286"/>
                  </a:lnTo>
                  <a:lnTo>
                    <a:pt x="5362374" y="3964413"/>
                  </a:lnTo>
                  <a:lnTo>
                    <a:pt x="5396871" y="3934214"/>
                  </a:lnTo>
                  <a:lnTo>
                    <a:pt x="5429276" y="3901808"/>
                  </a:lnTo>
                  <a:lnTo>
                    <a:pt x="5459473" y="3867309"/>
                  </a:lnTo>
                  <a:lnTo>
                    <a:pt x="5487344" y="3830834"/>
                  </a:lnTo>
                  <a:lnTo>
                    <a:pt x="5512775" y="3792499"/>
                  </a:lnTo>
                  <a:lnTo>
                    <a:pt x="5535649" y="3752421"/>
                  </a:lnTo>
                  <a:lnTo>
                    <a:pt x="5555849" y="3710715"/>
                  </a:lnTo>
                  <a:lnTo>
                    <a:pt x="5573261" y="3667498"/>
                  </a:lnTo>
                  <a:lnTo>
                    <a:pt x="5587767" y="3622885"/>
                  </a:lnTo>
                  <a:lnTo>
                    <a:pt x="5599251" y="3576994"/>
                  </a:lnTo>
                  <a:lnTo>
                    <a:pt x="5607599" y="3529941"/>
                  </a:lnTo>
                  <a:lnTo>
                    <a:pt x="5612692" y="3481840"/>
                  </a:lnTo>
                  <a:lnTo>
                    <a:pt x="5614416" y="3432810"/>
                  </a:lnTo>
                  <a:lnTo>
                    <a:pt x="5614416" y="686562"/>
                  </a:lnTo>
                  <a:lnTo>
                    <a:pt x="5612692" y="637525"/>
                  </a:lnTo>
                  <a:lnTo>
                    <a:pt x="5607599" y="589419"/>
                  </a:lnTo>
                  <a:lnTo>
                    <a:pt x="5599251" y="542362"/>
                  </a:lnTo>
                  <a:lnTo>
                    <a:pt x="5587767" y="496467"/>
                  </a:lnTo>
                  <a:lnTo>
                    <a:pt x="5573261" y="451853"/>
                  </a:lnTo>
                  <a:lnTo>
                    <a:pt x="5555849" y="408634"/>
                  </a:lnTo>
                  <a:lnTo>
                    <a:pt x="5535649" y="366928"/>
                  </a:lnTo>
                  <a:lnTo>
                    <a:pt x="5512775" y="326849"/>
                  </a:lnTo>
                  <a:lnTo>
                    <a:pt x="5487344" y="288515"/>
                  </a:lnTo>
                  <a:lnTo>
                    <a:pt x="5459473" y="252041"/>
                  </a:lnTo>
                  <a:lnTo>
                    <a:pt x="5429276" y="217544"/>
                  </a:lnTo>
                  <a:lnTo>
                    <a:pt x="5396871" y="185139"/>
                  </a:lnTo>
                  <a:lnTo>
                    <a:pt x="5362374" y="154942"/>
                  </a:lnTo>
                  <a:lnTo>
                    <a:pt x="5325900" y="127071"/>
                  </a:lnTo>
                  <a:lnTo>
                    <a:pt x="5287566" y="101640"/>
                  </a:lnTo>
                  <a:lnTo>
                    <a:pt x="5247487" y="78766"/>
                  </a:lnTo>
                  <a:lnTo>
                    <a:pt x="5205781" y="58566"/>
                  </a:lnTo>
                  <a:lnTo>
                    <a:pt x="5162562" y="41154"/>
                  </a:lnTo>
                  <a:lnTo>
                    <a:pt x="5117948" y="26648"/>
                  </a:lnTo>
                  <a:lnTo>
                    <a:pt x="5072053" y="15164"/>
                  </a:lnTo>
                  <a:lnTo>
                    <a:pt x="5024996" y="6816"/>
                  </a:lnTo>
                  <a:lnTo>
                    <a:pt x="4976890" y="1723"/>
                  </a:lnTo>
                  <a:lnTo>
                    <a:pt x="4927854" y="0"/>
                  </a:lnTo>
                  <a:close/>
                </a:path>
              </a:pathLst>
            </a:custGeom>
            <a:solidFill>
              <a:srgbClr val="F89F9F">
                <a:alpha val="125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7313" y="2052066"/>
              <a:ext cx="5614670" cy="4119879"/>
            </a:xfrm>
            <a:custGeom>
              <a:avLst/>
              <a:gdLst/>
              <a:ahLst/>
              <a:cxnLst/>
              <a:rect l="l" t="t" r="r" b="b"/>
              <a:pathLst>
                <a:path w="5614670" h="4119879">
                  <a:moveTo>
                    <a:pt x="0" y="686562"/>
                  </a:moveTo>
                  <a:lnTo>
                    <a:pt x="1723" y="637525"/>
                  </a:lnTo>
                  <a:lnTo>
                    <a:pt x="6816" y="589419"/>
                  </a:lnTo>
                  <a:lnTo>
                    <a:pt x="15164" y="542362"/>
                  </a:lnTo>
                  <a:lnTo>
                    <a:pt x="26648" y="496467"/>
                  </a:lnTo>
                  <a:lnTo>
                    <a:pt x="41154" y="451853"/>
                  </a:lnTo>
                  <a:lnTo>
                    <a:pt x="58566" y="408634"/>
                  </a:lnTo>
                  <a:lnTo>
                    <a:pt x="78766" y="366928"/>
                  </a:lnTo>
                  <a:lnTo>
                    <a:pt x="101640" y="326849"/>
                  </a:lnTo>
                  <a:lnTo>
                    <a:pt x="127071" y="288515"/>
                  </a:lnTo>
                  <a:lnTo>
                    <a:pt x="154942" y="252041"/>
                  </a:lnTo>
                  <a:lnTo>
                    <a:pt x="185139" y="217544"/>
                  </a:lnTo>
                  <a:lnTo>
                    <a:pt x="217544" y="185139"/>
                  </a:lnTo>
                  <a:lnTo>
                    <a:pt x="252041" y="154942"/>
                  </a:lnTo>
                  <a:lnTo>
                    <a:pt x="288515" y="127071"/>
                  </a:lnTo>
                  <a:lnTo>
                    <a:pt x="326849" y="101640"/>
                  </a:lnTo>
                  <a:lnTo>
                    <a:pt x="366928" y="78766"/>
                  </a:lnTo>
                  <a:lnTo>
                    <a:pt x="408634" y="58566"/>
                  </a:lnTo>
                  <a:lnTo>
                    <a:pt x="451853" y="41154"/>
                  </a:lnTo>
                  <a:lnTo>
                    <a:pt x="496467" y="26648"/>
                  </a:lnTo>
                  <a:lnTo>
                    <a:pt x="542362" y="15164"/>
                  </a:lnTo>
                  <a:lnTo>
                    <a:pt x="589419" y="6816"/>
                  </a:lnTo>
                  <a:lnTo>
                    <a:pt x="637525" y="1723"/>
                  </a:lnTo>
                  <a:lnTo>
                    <a:pt x="686562" y="0"/>
                  </a:lnTo>
                  <a:lnTo>
                    <a:pt x="4927854" y="0"/>
                  </a:lnTo>
                  <a:lnTo>
                    <a:pt x="4976890" y="1723"/>
                  </a:lnTo>
                  <a:lnTo>
                    <a:pt x="5024996" y="6816"/>
                  </a:lnTo>
                  <a:lnTo>
                    <a:pt x="5072053" y="15164"/>
                  </a:lnTo>
                  <a:lnTo>
                    <a:pt x="5117948" y="26648"/>
                  </a:lnTo>
                  <a:lnTo>
                    <a:pt x="5162562" y="41154"/>
                  </a:lnTo>
                  <a:lnTo>
                    <a:pt x="5205781" y="58566"/>
                  </a:lnTo>
                  <a:lnTo>
                    <a:pt x="5247487" y="78766"/>
                  </a:lnTo>
                  <a:lnTo>
                    <a:pt x="5287566" y="101640"/>
                  </a:lnTo>
                  <a:lnTo>
                    <a:pt x="5325900" y="127071"/>
                  </a:lnTo>
                  <a:lnTo>
                    <a:pt x="5362374" y="154942"/>
                  </a:lnTo>
                  <a:lnTo>
                    <a:pt x="5396871" y="185139"/>
                  </a:lnTo>
                  <a:lnTo>
                    <a:pt x="5429276" y="217544"/>
                  </a:lnTo>
                  <a:lnTo>
                    <a:pt x="5459473" y="252041"/>
                  </a:lnTo>
                  <a:lnTo>
                    <a:pt x="5487344" y="288515"/>
                  </a:lnTo>
                  <a:lnTo>
                    <a:pt x="5512775" y="326849"/>
                  </a:lnTo>
                  <a:lnTo>
                    <a:pt x="5535649" y="366928"/>
                  </a:lnTo>
                  <a:lnTo>
                    <a:pt x="5555849" y="408634"/>
                  </a:lnTo>
                  <a:lnTo>
                    <a:pt x="5573261" y="451853"/>
                  </a:lnTo>
                  <a:lnTo>
                    <a:pt x="5587767" y="496467"/>
                  </a:lnTo>
                  <a:lnTo>
                    <a:pt x="5599251" y="542362"/>
                  </a:lnTo>
                  <a:lnTo>
                    <a:pt x="5607599" y="589419"/>
                  </a:lnTo>
                  <a:lnTo>
                    <a:pt x="5612692" y="637525"/>
                  </a:lnTo>
                  <a:lnTo>
                    <a:pt x="5614416" y="686562"/>
                  </a:lnTo>
                  <a:lnTo>
                    <a:pt x="5614416" y="3432810"/>
                  </a:lnTo>
                  <a:lnTo>
                    <a:pt x="5612692" y="3481840"/>
                  </a:lnTo>
                  <a:lnTo>
                    <a:pt x="5607599" y="3529941"/>
                  </a:lnTo>
                  <a:lnTo>
                    <a:pt x="5599251" y="3576994"/>
                  </a:lnTo>
                  <a:lnTo>
                    <a:pt x="5587767" y="3622885"/>
                  </a:lnTo>
                  <a:lnTo>
                    <a:pt x="5573261" y="3667498"/>
                  </a:lnTo>
                  <a:lnTo>
                    <a:pt x="5555849" y="3710715"/>
                  </a:lnTo>
                  <a:lnTo>
                    <a:pt x="5535649" y="3752421"/>
                  </a:lnTo>
                  <a:lnTo>
                    <a:pt x="5512775" y="3792499"/>
                  </a:lnTo>
                  <a:lnTo>
                    <a:pt x="5487344" y="3830834"/>
                  </a:lnTo>
                  <a:lnTo>
                    <a:pt x="5459473" y="3867309"/>
                  </a:lnTo>
                  <a:lnTo>
                    <a:pt x="5429276" y="3901808"/>
                  </a:lnTo>
                  <a:lnTo>
                    <a:pt x="5396871" y="3934214"/>
                  </a:lnTo>
                  <a:lnTo>
                    <a:pt x="5362374" y="3964413"/>
                  </a:lnTo>
                  <a:lnTo>
                    <a:pt x="5325900" y="3992286"/>
                  </a:lnTo>
                  <a:lnTo>
                    <a:pt x="5287566" y="4017719"/>
                  </a:lnTo>
                  <a:lnTo>
                    <a:pt x="5247487" y="4040595"/>
                  </a:lnTo>
                  <a:lnTo>
                    <a:pt x="5205781" y="4060798"/>
                  </a:lnTo>
                  <a:lnTo>
                    <a:pt x="5162562" y="4078211"/>
                  </a:lnTo>
                  <a:lnTo>
                    <a:pt x="5117948" y="4092719"/>
                  </a:lnTo>
                  <a:lnTo>
                    <a:pt x="5072053" y="4104205"/>
                  </a:lnTo>
                  <a:lnTo>
                    <a:pt x="5024996" y="4112553"/>
                  </a:lnTo>
                  <a:lnTo>
                    <a:pt x="4976890" y="4117648"/>
                  </a:lnTo>
                  <a:lnTo>
                    <a:pt x="4927854" y="4119372"/>
                  </a:lnTo>
                  <a:lnTo>
                    <a:pt x="686562" y="4119372"/>
                  </a:lnTo>
                  <a:lnTo>
                    <a:pt x="637525" y="4117648"/>
                  </a:lnTo>
                  <a:lnTo>
                    <a:pt x="589419" y="4112553"/>
                  </a:lnTo>
                  <a:lnTo>
                    <a:pt x="542362" y="4104205"/>
                  </a:lnTo>
                  <a:lnTo>
                    <a:pt x="496467" y="4092719"/>
                  </a:lnTo>
                  <a:lnTo>
                    <a:pt x="451853" y="4078211"/>
                  </a:lnTo>
                  <a:lnTo>
                    <a:pt x="408634" y="4060798"/>
                  </a:lnTo>
                  <a:lnTo>
                    <a:pt x="366928" y="4040595"/>
                  </a:lnTo>
                  <a:lnTo>
                    <a:pt x="326849" y="4017719"/>
                  </a:lnTo>
                  <a:lnTo>
                    <a:pt x="288515" y="3992286"/>
                  </a:lnTo>
                  <a:lnTo>
                    <a:pt x="252041" y="3964413"/>
                  </a:lnTo>
                  <a:lnTo>
                    <a:pt x="217544" y="3934214"/>
                  </a:lnTo>
                  <a:lnTo>
                    <a:pt x="185139" y="3901808"/>
                  </a:lnTo>
                  <a:lnTo>
                    <a:pt x="154942" y="3867309"/>
                  </a:lnTo>
                  <a:lnTo>
                    <a:pt x="127071" y="3830834"/>
                  </a:lnTo>
                  <a:lnTo>
                    <a:pt x="101640" y="3792499"/>
                  </a:lnTo>
                  <a:lnTo>
                    <a:pt x="78766" y="3752421"/>
                  </a:lnTo>
                  <a:lnTo>
                    <a:pt x="58566" y="3710715"/>
                  </a:lnTo>
                  <a:lnTo>
                    <a:pt x="41154" y="3667498"/>
                  </a:lnTo>
                  <a:lnTo>
                    <a:pt x="26648" y="3622885"/>
                  </a:lnTo>
                  <a:lnTo>
                    <a:pt x="15164" y="3576994"/>
                  </a:lnTo>
                  <a:lnTo>
                    <a:pt x="6816" y="3529941"/>
                  </a:lnTo>
                  <a:lnTo>
                    <a:pt x="1723" y="3481840"/>
                  </a:lnTo>
                  <a:lnTo>
                    <a:pt x="0" y="3432810"/>
                  </a:lnTo>
                  <a:lnTo>
                    <a:pt x="0" y="6865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9" y="3747515"/>
              <a:ext cx="693420" cy="7132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6403" y="3758184"/>
              <a:ext cx="693420" cy="6934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713726" y="2052066"/>
              <a:ext cx="273050" cy="447040"/>
            </a:xfrm>
            <a:custGeom>
              <a:avLst/>
              <a:gdLst/>
              <a:ahLst/>
              <a:cxnLst/>
              <a:rect l="l" t="t" r="r" b="b"/>
              <a:pathLst>
                <a:path w="273050" h="447039">
                  <a:moveTo>
                    <a:pt x="136398" y="0"/>
                  </a:moveTo>
                  <a:lnTo>
                    <a:pt x="0" y="136398"/>
                  </a:lnTo>
                  <a:lnTo>
                    <a:pt x="68199" y="136398"/>
                  </a:lnTo>
                  <a:lnTo>
                    <a:pt x="68199" y="310134"/>
                  </a:lnTo>
                  <a:lnTo>
                    <a:pt x="0" y="310134"/>
                  </a:lnTo>
                  <a:lnTo>
                    <a:pt x="136398" y="446532"/>
                  </a:lnTo>
                  <a:lnTo>
                    <a:pt x="272796" y="310134"/>
                  </a:lnTo>
                  <a:lnTo>
                    <a:pt x="204597" y="310134"/>
                  </a:lnTo>
                  <a:lnTo>
                    <a:pt x="204597" y="136398"/>
                  </a:lnTo>
                  <a:lnTo>
                    <a:pt x="272796" y="136398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13726" y="2052066"/>
              <a:ext cx="273050" cy="447040"/>
            </a:xfrm>
            <a:custGeom>
              <a:avLst/>
              <a:gdLst/>
              <a:ahLst/>
              <a:cxnLst/>
              <a:rect l="l" t="t" r="r" b="b"/>
              <a:pathLst>
                <a:path w="273050" h="447039">
                  <a:moveTo>
                    <a:pt x="0" y="136398"/>
                  </a:moveTo>
                  <a:lnTo>
                    <a:pt x="136398" y="0"/>
                  </a:lnTo>
                  <a:lnTo>
                    <a:pt x="272796" y="136398"/>
                  </a:lnTo>
                  <a:lnTo>
                    <a:pt x="204597" y="136398"/>
                  </a:lnTo>
                  <a:lnTo>
                    <a:pt x="204597" y="310134"/>
                  </a:lnTo>
                  <a:lnTo>
                    <a:pt x="272796" y="310134"/>
                  </a:lnTo>
                  <a:lnTo>
                    <a:pt x="136398" y="446532"/>
                  </a:lnTo>
                  <a:lnTo>
                    <a:pt x="0" y="310134"/>
                  </a:lnTo>
                  <a:lnTo>
                    <a:pt x="68199" y="310134"/>
                  </a:lnTo>
                  <a:lnTo>
                    <a:pt x="68199" y="136398"/>
                  </a:lnTo>
                  <a:lnTo>
                    <a:pt x="0" y="136398"/>
                  </a:lnTo>
                  <a:close/>
                </a:path>
              </a:pathLst>
            </a:custGeom>
            <a:ln w="2857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10217" y="3429762"/>
              <a:ext cx="2511425" cy="1007744"/>
            </a:xfrm>
            <a:custGeom>
              <a:avLst/>
              <a:gdLst/>
              <a:ahLst/>
              <a:cxnLst/>
              <a:rect l="l" t="t" r="r" b="b"/>
              <a:pathLst>
                <a:path w="2511425" h="1007745">
                  <a:moveTo>
                    <a:pt x="2510916" y="0"/>
                  </a:moveTo>
                  <a:lnTo>
                    <a:pt x="113664" y="0"/>
                  </a:lnTo>
                  <a:lnTo>
                    <a:pt x="113664" y="807719"/>
                  </a:lnTo>
                  <a:lnTo>
                    <a:pt x="513206" y="807719"/>
                  </a:lnTo>
                  <a:lnTo>
                    <a:pt x="0" y="1007490"/>
                  </a:lnTo>
                  <a:lnTo>
                    <a:pt x="1112519" y="807719"/>
                  </a:lnTo>
                  <a:lnTo>
                    <a:pt x="2510916" y="807719"/>
                  </a:lnTo>
                  <a:lnTo>
                    <a:pt x="25109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10217" y="3429762"/>
              <a:ext cx="2511425" cy="1007744"/>
            </a:xfrm>
            <a:custGeom>
              <a:avLst/>
              <a:gdLst/>
              <a:ahLst/>
              <a:cxnLst/>
              <a:rect l="l" t="t" r="r" b="b"/>
              <a:pathLst>
                <a:path w="2511425" h="1007745">
                  <a:moveTo>
                    <a:pt x="113664" y="0"/>
                  </a:moveTo>
                  <a:lnTo>
                    <a:pt x="513206" y="0"/>
                  </a:lnTo>
                  <a:lnTo>
                    <a:pt x="1112519" y="0"/>
                  </a:lnTo>
                  <a:lnTo>
                    <a:pt x="2510916" y="0"/>
                  </a:lnTo>
                  <a:lnTo>
                    <a:pt x="2510916" y="471169"/>
                  </a:lnTo>
                  <a:lnTo>
                    <a:pt x="2510916" y="673100"/>
                  </a:lnTo>
                  <a:lnTo>
                    <a:pt x="2510916" y="807719"/>
                  </a:lnTo>
                  <a:lnTo>
                    <a:pt x="1112519" y="807719"/>
                  </a:lnTo>
                  <a:lnTo>
                    <a:pt x="0" y="1007490"/>
                  </a:lnTo>
                  <a:lnTo>
                    <a:pt x="513206" y="807719"/>
                  </a:lnTo>
                  <a:lnTo>
                    <a:pt x="113664" y="807719"/>
                  </a:lnTo>
                  <a:lnTo>
                    <a:pt x="113664" y="673100"/>
                  </a:lnTo>
                  <a:lnTo>
                    <a:pt x="113664" y="471169"/>
                  </a:lnTo>
                  <a:lnTo>
                    <a:pt x="113664" y="0"/>
                  </a:lnTo>
                  <a:close/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870693" y="3438270"/>
            <a:ext cx="2104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5" dirty="0">
                <a:latin typeface="Calibri"/>
                <a:cs typeface="Calibri"/>
              </a:rPr>
              <a:t>State-</a:t>
            </a:r>
            <a:r>
              <a:rPr sz="2400" dirty="0">
                <a:latin typeface="Calibri"/>
                <a:cs typeface="Calibri"/>
              </a:rPr>
              <a:t>of-the-</a:t>
            </a:r>
            <a:r>
              <a:rPr sz="2400" spc="-25" dirty="0">
                <a:latin typeface="Calibri"/>
                <a:cs typeface="Calibri"/>
              </a:rPr>
              <a:t>Art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11714" y="3804030"/>
            <a:ext cx="1021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>
                <a:latin typeface="Calibri"/>
                <a:cs typeface="Calibri"/>
              </a:rPr>
              <a:t>Policies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994332" y="1076134"/>
            <a:ext cx="3391535" cy="1198880"/>
            <a:chOff x="7994332" y="1076134"/>
            <a:chExt cx="3391535" cy="1198880"/>
          </a:xfrm>
        </p:grpSpPr>
        <p:sp>
          <p:nvSpPr>
            <p:cNvPr id="17" name="object 17"/>
            <p:cNvSpPr/>
            <p:nvPr/>
          </p:nvSpPr>
          <p:spPr>
            <a:xfrm>
              <a:off x="8008619" y="1090422"/>
              <a:ext cx="3362960" cy="1170305"/>
            </a:xfrm>
            <a:custGeom>
              <a:avLst/>
              <a:gdLst/>
              <a:ahLst/>
              <a:cxnLst/>
              <a:rect l="l" t="t" r="r" b="b"/>
              <a:pathLst>
                <a:path w="3362959" h="1170305">
                  <a:moveTo>
                    <a:pt x="3362705" y="0"/>
                  </a:moveTo>
                  <a:lnTo>
                    <a:pt x="374141" y="0"/>
                  </a:lnTo>
                  <a:lnTo>
                    <a:pt x="374141" y="806195"/>
                  </a:lnTo>
                  <a:lnTo>
                    <a:pt x="872235" y="806195"/>
                  </a:lnTo>
                  <a:lnTo>
                    <a:pt x="0" y="1170304"/>
                  </a:lnTo>
                  <a:lnTo>
                    <a:pt x="1619377" y="806195"/>
                  </a:lnTo>
                  <a:lnTo>
                    <a:pt x="3362705" y="806195"/>
                  </a:lnTo>
                  <a:lnTo>
                    <a:pt x="3362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08619" y="1090422"/>
              <a:ext cx="3362960" cy="1170305"/>
            </a:xfrm>
            <a:custGeom>
              <a:avLst/>
              <a:gdLst/>
              <a:ahLst/>
              <a:cxnLst/>
              <a:rect l="l" t="t" r="r" b="b"/>
              <a:pathLst>
                <a:path w="3362959" h="1170305">
                  <a:moveTo>
                    <a:pt x="374141" y="0"/>
                  </a:moveTo>
                  <a:lnTo>
                    <a:pt x="872235" y="0"/>
                  </a:lnTo>
                  <a:lnTo>
                    <a:pt x="1619377" y="0"/>
                  </a:lnTo>
                  <a:lnTo>
                    <a:pt x="3362705" y="0"/>
                  </a:lnTo>
                  <a:lnTo>
                    <a:pt x="3362705" y="470280"/>
                  </a:lnTo>
                  <a:lnTo>
                    <a:pt x="3362705" y="671829"/>
                  </a:lnTo>
                  <a:lnTo>
                    <a:pt x="3362705" y="806195"/>
                  </a:lnTo>
                  <a:lnTo>
                    <a:pt x="1619377" y="806195"/>
                  </a:lnTo>
                  <a:lnTo>
                    <a:pt x="0" y="1170304"/>
                  </a:lnTo>
                  <a:lnTo>
                    <a:pt x="872235" y="806195"/>
                  </a:lnTo>
                  <a:lnTo>
                    <a:pt x="374141" y="806195"/>
                  </a:lnTo>
                  <a:lnTo>
                    <a:pt x="374141" y="671829"/>
                  </a:lnTo>
                  <a:lnTo>
                    <a:pt x="374141" y="470280"/>
                  </a:lnTo>
                  <a:lnTo>
                    <a:pt x="374141" y="0"/>
                  </a:lnTo>
                  <a:close/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780526" y="1097660"/>
            <a:ext cx="21907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6095" marR="5080" indent="-49403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Marginal</a:t>
            </a:r>
            <a:r>
              <a:rPr sz="2400" spc="3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Benefit </a:t>
            </a:r>
            <a:r>
              <a:rPr sz="2400" dirty="0">
                <a:latin typeface="Calibri"/>
                <a:cs typeface="Calibri"/>
              </a:rPr>
              <a:t>over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90" dirty="0">
                <a:latin typeface="Calibri"/>
                <a:cs typeface="Calibri"/>
              </a:rPr>
              <a:t>LRU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8102" y="2936938"/>
            <a:ext cx="1913255" cy="1106805"/>
            <a:chOff x="58102" y="2936938"/>
            <a:chExt cx="1913255" cy="1106805"/>
          </a:xfrm>
        </p:grpSpPr>
        <p:sp>
          <p:nvSpPr>
            <p:cNvPr id="21" name="object 21"/>
            <p:cNvSpPr/>
            <p:nvPr/>
          </p:nvSpPr>
          <p:spPr>
            <a:xfrm>
              <a:off x="72389" y="2951226"/>
              <a:ext cx="1884680" cy="1078230"/>
            </a:xfrm>
            <a:custGeom>
              <a:avLst/>
              <a:gdLst/>
              <a:ahLst/>
              <a:cxnLst/>
              <a:rect l="l" t="t" r="r" b="b"/>
              <a:pathLst>
                <a:path w="1884680" h="1078229">
                  <a:moveTo>
                    <a:pt x="1429512" y="0"/>
                  </a:moveTo>
                  <a:lnTo>
                    <a:pt x="0" y="0"/>
                  </a:lnTo>
                  <a:lnTo>
                    <a:pt x="0" y="807719"/>
                  </a:lnTo>
                  <a:lnTo>
                    <a:pt x="833882" y="807719"/>
                  </a:lnTo>
                  <a:lnTo>
                    <a:pt x="1884680" y="1077849"/>
                  </a:lnTo>
                  <a:lnTo>
                    <a:pt x="1191260" y="807719"/>
                  </a:lnTo>
                  <a:lnTo>
                    <a:pt x="1429512" y="807719"/>
                  </a:lnTo>
                  <a:lnTo>
                    <a:pt x="1429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389" y="2951226"/>
              <a:ext cx="1884680" cy="1078230"/>
            </a:xfrm>
            <a:custGeom>
              <a:avLst/>
              <a:gdLst/>
              <a:ahLst/>
              <a:cxnLst/>
              <a:rect l="l" t="t" r="r" b="b"/>
              <a:pathLst>
                <a:path w="1884680" h="1078229">
                  <a:moveTo>
                    <a:pt x="0" y="0"/>
                  </a:moveTo>
                  <a:lnTo>
                    <a:pt x="833882" y="0"/>
                  </a:lnTo>
                  <a:lnTo>
                    <a:pt x="1191260" y="0"/>
                  </a:lnTo>
                  <a:lnTo>
                    <a:pt x="1429512" y="0"/>
                  </a:lnTo>
                  <a:lnTo>
                    <a:pt x="1429512" y="471170"/>
                  </a:lnTo>
                  <a:lnTo>
                    <a:pt x="1429512" y="673100"/>
                  </a:lnTo>
                  <a:lnTo>
                    <a:pt x="1429512" y="807719"/>
                  </a:lnTo>
                  <a:lnTo>
                    <a:pt x="1191260" y="807719"/>
                  </a:lnTo>
                  <a:lnTo>
                    <a:pt x="1884680" y="1077849"/>
                  </a:lnTo>
                  <a:lnTo>
                    <a:pt x="833882" y="807719"/>
                  </a:lnTo>
                  <a:lnTo>
                    <a:pt x="0" y="807719"/>
                  </a:lnTo>
                  <a:lnTo>
                    <a:pt x="0" y="673100"/>
                  </a:lnTo>
                  <a:lnTo>
                    <a:pt x="0" y="47117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37845" y="2959353"/>
            <a:ext cx="10953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5080" indent="-1371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Lower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Better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162" y="234017"/>
            <a:ext cx="11501120" cy="629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0345" algn="ctr">
              <a:lnSpc>
                <a:spcPct val="100000"/>
              </a:lnSpc>
              <a:spcBef>
                <a:spcPts val="100"/>
              </a:spcBef>
            </a:pPr>
            <a:r>
              <a:rPr sz="4250" spc="-190" dirty="0">
                <a:latin typeface="Calibri"/>
                <a:cs typeface="Calibri"/>
              </a:rPr>
              <a:t>Existing</a:t>
            </a:r>
            <a:r>
              <a:rPr sz="4250" spc="-70" dirty="0">
                <a:latin typeface="Calibri"/>
                <a:cs typeface="Calibri"/>
              </a:rPr>
              <a:t> </a:t>
            </a:r>
            <a:r>
              <a:rPr sz="4250" spc="-350" dirty="0">
                <a:latin typeface="Calibri"/>
                <a:cs typeface="Calibri"/>
              </a:rPr>
              <a:t>Replacement</a:t>
            </a:r>
            <a:r>
              <a:rPr sz="4250" spc="-40" dirty="0">
                <a:latin typeface="Calibri"/>
                <a:cs typeface="Calibri"/>
              </a:rPr>
              <a:t> </a:t>
            </a:r>
            <a:r>
              <a:rPr sz="4250" spc="-229" dirty="0">
                <a:latin typeface="Calibri"/>
                <a:cs typeface="Calibri"/>
              </a:rPr>
              <a:t>Policies</a:t>
            </a:r>
            <a:r>
              <a:rPr sz="4250" spc="-175" dirty="0">
                <a:latin typeface="Calibri"/>
                <a:cs typeface="Calibri"/>
              </a:rPr>
              <a:t> </a:t>
            </a:r>
            <a:r>
              <a:rPr sz="4250" spc="-385" dirty="0">
                <a:latin typeface="Calibri"/>
                <a:cs typeface="Calibri"/>
              </a:rPr>
              <a:t>Are</a:t>
            </a:r>
            <a:r>
              <a:rPr sz="4250" spc="-15" dirty="0">
                <a:latin typeface="Calibri"/>
                <a:cs typeface="Calibri"/>
              </a:rPr>
              <a:t> </a:t>
            </a:r>
            <a:r>
              <a:rPr sz="4250" spc="-135" dirty="0">
                <a:latin typeface="Calibri"/>
                <a:cs typeface="Calibri"/>
              </a:rPr>
              <a:t>Insufficient</a:t>
            </a:r>
            <a:endParaRPr sz="4250">
              <a:latin typeface="Calibri"/>
              <a:cs typeface="Calibri"/>
            </a:endParaRPr>
          </a:p>
          <a:p>
            <a:pPr marL="8825865" marR="995680" indent="-494030">
              <a:lnSpc>
                <a:spcPct val="100000"/>
              </a:lnSpc>
              <a:spcBef>
                <a:spcPts val="1700"/>
              </a:spcBef>
            </a:pPr>
            <a:r>
              <a:rPr sz="2400" dirty="0">
                <a:latin typeface="Calibri"/>
                <a:cs typeface="Calibri"/>
              </a:rPr>
              <a:t>Marginal</a:t>
            </a:r>
            <a:r>
              <a:rPr sz="2400" spc="3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Benefit </a:t>
            </a:r>
            <a:r>
              <a:rPr sz="2400" dirty="0">
                <a:latin typeface="Calibri"/>
                <a:cs typeface="Calibri"/>
              </a:rPr>
              <a:t>over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90" dirty="0">
                <a:latin typeface="Calibri"/>
                <a:cs typeface="Calibri"/>
              </a:rPr>
              <a:t>LRU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Calibri"/>
              <a:cs typeface="Calibri"/>
            </a:endParaRPr>
          </a:p>
          <a:p>
            <a:pPr marL="889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Lower</a:t>
            </a:r>
            <a:endParaRPr sz="2400">
              <a:latin typeface="Calibri"/>
              <a:cs typeface="Calibri"/>
            </a:endParaRPr>
          </a:p>
          <a:p>
            <a:pPr marL="292100">
              <a:lnSpc>
                <a:spcPts val="2435"/>
              </a:lnSpc>
              <a:spcBef>
                <a:spcPts val="890"/>
              </a:spcBef>
              <a:tabLst>
                <a:tab pos="9815830" algn="l"/>
              </a:tabLst>
            </a:pPr>
            <a:r>
              <a:rPr sz="3600" spc="82" baseline="20833" dirty="0">
                <a:latin typeface="Calibri"/>
                <a:cs typeface="Calibri"/>
              </a:rPr>
              <a:t>is</a:t>
            </a:r>
            <a:r>
              <a:rPr sz="3600" baseline="20833" dirty="0">
                <a:latin typeface="Calibri"/>
                <a:cs typeface="Calibri"/>
              </a:rPr>
              <a:t>	</a:t>
            </a:r>
            <a:r>
              <a:rPr sz="2400" spc="55" dirty="0">
                <a:latin typeface="Calibri"/>
                <a:cs typeface="Calibri"/>
              </a:rPr>
              <a:t>State-</a:t>
            </a:r>
            <a:r>
              <a:rPr sz="2400" dirty="0">
                <a:latin typeface="Calibri"/>
                <a:cs typeface="Calibri"/>
              </a:rPr>
              <a:t>of-</a:t>
            </a:r>
            <a:r>
              <a:rPr sz="2400" spc="-20" dirty="0">
                <a:latin typeface="Calibri"/>
                <a:cs typeface="Calibri"/>
              </a:rPr>
              <a:t>the-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2230"/>
              </a:lnSpc>
              <a:tabLst>
                <a:tab pos="10460990" algn="l"/>
              </a:tabLst>
            </a:pPr>
            <a:r>
              <a:rPr sz="2400" spc="-10" dirty="0">
                <a:latin typeface="Calibri"/>
                <a:cs typeface="Calibri"/>
              </a:rPr>
              <a:t>Better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3600" spc="-37" baseline="-20833" dirty="0">
                <a:latin typeface="Calibri"/>
                <a:cs typeface="Calibri"/>
              </a:rPr>
              <a:t>Art</a:t>
            </a:r>
            <a:endParaRPr sz="3600" baseline="-20833">
              <a:latin typeface="Calibri"/>
              <a:cs typeface="Calibri"/>
            </a:endParaRPr>
          </a:p>
          <a:p>
            <a:pPr marL="8403590">
              <a:lnSpc>
                <a:spcPts val="4235"/>
              </a:lnSpc>
              <a:tabLst>
                <a:tab pos="10158730" algn="l"/>
              </a:tabLst>
            </a:pPr>
            <a:r>
              <a:rPr sz="5550" spc="-75" baseline="-6006" dirty="0">
                <a:latin typeface="Segoe UI Emoji"/>
                <a:cs typeface="Segoe UI Emoji"/>
              </a:rPr>
              <a:t>🏆</a:t>
            </a:r>
            <a:r>
              <a:rPr sz="5550" baseline="-6006" dirty="0">
                <a:latin typeface="Segoe UI Emoji"/>
                <a:cs typeface="Segoe UI Emoji"/>
              </a:rPr>
              <a:t>	</a:t>
            </a:r>
            <a:r>
              <a:rPr sz="2400" spc="50" dirty="0">
                <a:latin typeface="Calibri"/>
                <a:cs typeface="Calibri"/>
              </a:rPr>
              <a:t>Policies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650">
              <a:latin typeface="Calibri"/>
              <a:cs typeface="Calibri"/>
            </a:endParaRPr>
          </a:p>
          <a:p>
            <a:pPr marR="46355" algn="r">
              <a:lnSpc>
                <a:spcPct val="100000"/>
              </a:lnSpc>
            </a:pPr>
            <a:r>
              <a:rPr sz="1600" spc="-25" dirty="0">
                <a:latin typeface="Trebuchet MS"/>
                <a:cs typeface="Trebuchet MS"/>
              </a:rPr>
              <a:t>87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4406" y="1076134"/>
            <a:ext cx="11931015" cy="5481320"/>
            <a:chOff x="204406" y="1076134"/>
            <a:chExt cx="11931015" cy="54813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2035" y="1240536"/>
              <a:ext cx="8567927" cy="52974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02510" y="1231011"/>
              <a:ext cx="8587105" cy="5316855"/>
            </a:xfrm>
            <a:custGeom>
              <a:avLst/>
              <a:gdLst/>
              <a:ahLst/>
              <a:cxnLst/>
              <a:rect l="l" t="t" r="r" b="b"/>
              <a:pathLst>
                <a:path w="8587105" h="5316855">
                  <a:moveTo>
                    <a:pt x="0" y="5316474"/>
                  </a:moveTo>
                  <a:lnTo>
                    <a:pt x="8586977" y="5316474"/>
                  </a:lnTo>
                  <a:lnTo>
                    <a:pt x="8586977" y="0"/>
                  </a:lnTo>
                  <a:lnTo>
                    <a:pt x="0" y="0"/>
                  </a:lnTo>
                  <a:lnTo>
                    <a:pt x="0" y="531647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17314" y="2052066"/>
              <a:ext cx="5614670" cy="4119879"/>
            </a:xfrm>
            <a:custGeom>
              <a:avLst/>
              <a:gdLst/>
              <a:ahLst/>
              <a:cxnLst/>
              <a:rect l="l" t="t" r="r" b="b"/>
              <a:pathLst>
                <a:path w="5614670" h="4119879">
                  <a:moveTo>
                    <a:pt x="4927854" y="0"/>
                  </a:moveTo>
                  <a:lnTo>
                    <a:pt x="686562" y="0"/>
                  </a:lnTo>
                  <a:lnTo>
                    <a:pt x="637525" y="1723"/>
                  </a:lnTo>
                  <a:lnTo>
                    <a:pt x="589419" y="6816"/>
                  </a:lnTo>
                  <a:lnTo>
                    <a:pt x="542362" y="15164"/>
                  </a:lnTo>
                  <a:lnTo>
                    <a:pt x="496467" y="26648"/>
                  </a:lnTo>
                  <a:lnTo>
                    <a:pt x="451853" y="41154"/>
                  </a:lnTo>
                  <a:lnTo>
                    <a:pt x="408634" y="58566"/>
                  </a:lnTo>
                  <a:lnTo>
                    <a:pt x="366928" y="78766"/>
                  </a:lnTo>
                  <a:lnTo>
                    <a:pt x="326849" y="101640"/>
                  </a:lnTo>
                  <a:lnTo>
                    <a:pt x="288515" y="127071"/>
                  </a:lnTo>
                  <a:lnTo>
                    <a:pt x="252041" y="154942"/>
                  </a:lnTo>
                  <a:lnTo>
                    <a:pt x="217544" y="185139"/>
                  </a:lnTo>
                  <a:lnTo>
                    <a:pt x="185139" y="217544"/>
                  </a:lnTo>
                  <a:lnTo>
                    <a:pt x="154942" y="252041"/>
                  </a:lnTo>
                  <a:lnTo>
                    <a:pt x="127071" y="288515"/>
                  </a:lnTo>
                  <a:lnTo>
                    <a:pt x="101640" y="326849"/>
                  </a:lnTo>
                  <a:lnTo>
                    <a:pt x="78766" y="366928"/>
                  </a:lnTo>
                  <a:lnTo>
                    <a:pt x="58566" y="408634"/>
                  </a:lnTo>
                  <a:lnTo>
                    <a:pt x="41154" y="451853"/>
                  </a:lnTo>
                  <a:lnTo>
                    <a:pt x="26648" y="496467"/>
                  </a:lnTo>
                  <a:lnTo>
                    <a:pt x="15164" y="542362"/>
                  </a:lnTo>
                  <a:lnTo>
                    <a:pt x="6816" y="589419"/>
                  </a:lnTo>
                  <a:lnTo>
                    <a:pt x="1723" y="637525"/>
                  </a:lnTo>
                  <a:lnTo>
                    <a:pt x="0" y="686562"/>
                  </a:lnTo>
                  <a:lnTo>
                    <a:pt x="0" y="3432810"/>
                  </a:lnTo>
                  <a:lnTo>
                    <a:pt x="1723" y="3481840"/>
                  </a:lnTo>
                  <a:lnTo>
                    <a:pt x="6816" y="3529941"/>
                  </a:lnTo>
                  <a:lnTo>
                    <a:pt x="15164" y="3576994"/>
                  </a:lnTo>
                  <a:lnTo>
                    <a:pt x="26648" y="3622885"/>
                  </a:lnTo>
                  <a:lnTo>
                    <a:pt x="41154" y="3667498"/>
                  </a:lnTo>
                  <a:lnTo>
                    <a:pt x="58566" y="3710715"/>
                  </a:lnTo>
                  <a:lnTo>
                    <a:pt x="78766" y="3752421"/>
                  </a:lnTo>
                  <a:lnTo>
                    <a:pt x="101640" y="3792499"/>
                  </a:lnTo>
                  <a:lnTo>
                    <a:pt x="127071" y="3830834"/>
                  </a:lnTo>
                  <a:lnTo>
                    <a:pt x="154942" y="3867309"/>
                  </a:lnTo>
                  <a:lnTo>
                    <a:pt x="185139" y="3901808"/>
                  </a:lnTo>
                  <a:lnTo>
                    <a:pt x="217544" y="3934214"/>
                  </a:lnTo>
                  <a:lnTo>
                    <a:pt x="252041" y="3964413"/>
                  </a:lnTo>
                  <a:lnTo>
                    <a:pt x="288515" y="3992286"/>
                  </a:lnTo>
                  <a:lnTo>
                    <a:pt x="326849" y="4017719"/>
                  </a:lnTo>
                  <a:lnTo>
                    <a:pt x="366928" y="4040595"/>
                  </a:lnTo>
                  <a:lnTo>
                    <a:pt x="408634" y="4060798"/>
                  </a:lnTo>
                  <a:lnTo>
                    <a:pt x="451853" y="4078211"/>
                  </a:lnTo>
                  <a:lnTo>
                    <a:pt x="496467" y="4092719"/>
                  </a:lnTo>
                  <a:lnTo>
                    <a:pt x="542362" y="4104205"/>
                  </a:lnTo>
                  <a:lnTo>
                    <a:pt x="589419" y="4112553"/>
                  </a:lnTo>
                  <a:lnTo>
                    <a:pt x="637525" y="4117648"/>
                  </a:lnTo>
                  <a:lnTo>
                    <a:pt x="686562" y="4119372"/>
                  </a:lnTo>
                  <a:lnTo>
                    <a:pt x="4927854" y="4119372"/>
                  </a:lnTo>
                  <a:lnTo>
                    <a:pt x="4976890" y="4117648"/>
                  </a:lnTo>
                  <a:lnTo>
                    <a:pt x="5024996" y="4112553"/>
                  </a:lnTo>
                  <a:lnTo>
                    <a:pt x="5072053" y="4104205"/>
                  </a:lnTo>
                  <a:lnTo>
                    <a:pt x="5117948" y="4092719"/>
                  </a:lnTo>
                  <a:lnTo>
                    <a:pt x="5162562" y="4078211"/>
                  </a:lnTo>
                  <a:lnTo>
                    <a:pt x="5205781" y="4060798"/>
                  </a:lnTo>
                  <a:lnTo>
                    <a:pt x="5247487" y="4040595"/>
                  </a:lnTo>
                  <a:lnTo>
                    <a:pt x="5287566" y="4017719"/>
                  </a:lnTo>
                  <a:lnTo>
                    <a:pt x="5325900" y="3992286"/>
                  </a:lnTo>
                  <a:lnTo>
                    <a:pt x="5362374" y="3964413"/>
                  </a:lnTo>
                  <a:lnTo>
                    <a:pt x="5396871" y="3934214"/>
                  </a:lnTo>
                  <a:lnTo>
                    <a:pt x="5429276" y="3901808"/>
                  </a:lnTo>
                  <a:lnTo>
                    <a:pt x="5459473" y="3867309"/>
                  </a:lnTo>
                  <a:lnTo>
                    <a:pt x="5487344" y="3830834"/>
                  </a:lnTo>
                  <a:lnTo>
                    <a:pt x="5512775" y="3792499"/>
                  </a:lnTo>
                  <a:lnTo>
                    <a:pt x="5535649" y="3752421"/>
                  </a:lnTo>
                  <a:lnTo>
                    <a:pt x="5555849" y="3710715"/>
                  </a:lnTo>
                  <a:lnTo>
                    <a:pt x="5573261" y="3667498"/>
                  </a:lnTo>
                  <a:lnTo>
                    <a:pt x="5587767" y="3622885"/>
                  </a:lnTo>
                  <a:lnTo>
                    <a:pt x="5599251" y="3576994"/>
                  </a:lnTo>
                  <a:lnTo>
                    <a:pt x="5607599" y="3529941"/>
                  </a:lnTo>
                  <a:lnTo>
                    <a:pt x="5612692" y="3481840"/>
                  </a:lnTo>
                  <a:lnTo>
                    <a:pt x="5614416" y="3432810"/>
                  </a:lnTo>
                  <a:lnTo>
                    <a:pt x="5614416" y="686562"/>
                  </a:lnTo>
                  <a:lnTo>
                    <a:pt x="5612692" y="637525"/>
                  </a:lnTo>
                  <a:lnTo>
                    <a:pt x="5607599" y="589419"/>
                  </a:lnTo>
                  <a:lnTo>
                    <a:pt x="5599251" y="542362"/>
                  </a:lnTo>
                  <a:lnTo>
                    <a:pt x="5587767" y="496467"/>
                  </a:lnTo>
                  <a:lnTo>
                    <a:pt x="5573261" y="451853"/>
                  </a:lnTo>
                  <a:lnTo>
                    <a:pt x="5555849" y="408634"/>
                  </a:lnTo>
                  <a:lnTo>
                    <a:pt x="5535649" y="366928"/>
                  </a:lnTo>
                  <a:lnTo>
                    <a:pt x="5512775" y="326849"/>
                  </a:lnTo>
                  <a:lnTo>
                    <a:pt x="5487344" y="288515"/>
                  </a:lnTo>
                  <a:lnTo>
                    <a:pt x="5459473" y="252041"/>
                  </a:lnTo>
                  <a:lnTo>
                    <a:pt x="5429276" y="217544"/>
                  </a:lnTo>
                  <a:lnTo>
                    <a:pt x="5396871" y="185139"/>
                  </a:lnTo>
                  <a:lnTo>
                    <a:pt x="5362374" y="154942"/>
                  </a:lnTo>
                  <a:lnTo>
                    <a:pt x="5325900" y="127071"/>
                  </a:lnTo>
                  <a:lnTo>
                    <a:pt x="5287566" y="101640"/>
                  </a:lnTo>
                  <a:lnTo>
                    <a:pt x="5247487" y="78766"/>
                  </a:lnTo>
                  <a:lnTo>
                    <a:pt x="5205781" y="58566"/>
                  </a:lnTo>
                  <a:lnTo>
                    <a:pt x="5162562" y="41154"/>
                  </a:lnTo>
                  <a:lnTo>
                    <a:pt x="5117948" y="26648"/>
                  </a:lnTo>
                  <a:lnTo>
                    <a:pt x="5072053" y="15164"/>
                  </a:lnTo>
                  <a:lnTo>
                    <a:pt x="5024996" y="6816"/>
                  </a:lnTo>
                  <a:lnTo>
                    <a:pt x="4976890" y="1723"/>
                  </a:lnTo>
                  <a:lnTo>
                    <a:pt x="4927854" y="0"/>
                  </a:lnTo>
                  <a:close/>
                </a:path>
              </a:pathLst>
            </a:custGeom>
            <a:solidFill>
              <a:srgbClr val="F89F9F">
                <a:alpha val="125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7314" y="2052066"/>
              <a:ext cx="5614670" cy="4119879"/>
            </a:xfrm>
            <a:custGeom>
              <a:avLst/>
              <a:gdLst/>
              <a:ahLst/>
              <a:cxnLst/>
              <a:rect l="l" t="t" r="r" b="b"/>
              <a:pathLst>
                <a:path w="5614670" h="4119879">
                  <a:moveTo>
                    <a:pt x="0" y="686562"/>
                  </a:moveTo>
                  <a:lnTo>
                    <a:pt x="1723" y="637525"/>
                  </a:lnTo>
                  <a:lnTo>
                    <a:pt x="6816" y="589419"/>
                  </a:lnTo>
                  <a:lnTo>
                    <a:pt x="15164" y="542362"/>
                  </a:lnTo>
                  <a:lnTo>
                    <a:pt x="26648" y="496467"/>
                  </a:lnTo>
                  <a:lnTo>
                    <a:pt x="41154" y="451853"/>
                  </a:lnTo>
                  <a:lnTo>
                    <a:pt x="58566" y="408634"/>
                  </a:lnTo>
                  <a:lnTo>
                    <a:pt x="78766" y="366928"/>
                  </a:lnTo>
                  <a:lnTo>
                    <a:pt x="101640" y="326849"/>
                  </a:lnTo>
                  <a:lnTo>
                    <a:pt x="127071" y="288515"/>
                  </a:lnTo>
                  <a:lnTo>
                    <a:pt x="154942" y="252041"/>
                  </a:lnTo>
                  <a:lnTo>
                    <a:pt x="185139" y="217544"/>
                  </a:lnTo>
                  <a:lnTo>
                    <a:pt x="217544" y="185139"/>
                  </a:lnTo>
                  <a:lnTo>
                    <a:pt x="252041" y="154942"/>
                  </a:lnTo>
                  <a:lnTo>
                    <a:pt x="288515" y="127071"/>
                  </a:lnTo>
                  <a:lnTo>
                    <a:pt x="326849" y="101640"/>
                  </a:lnTo>
                  <a:lnTo>
                    <a:pt x="366928" y="78766"/>
                  </a:lnTo>
                  <a:lnTo>
                    <a:pt x="408634" y="58566"/>
                  </a:lnTo>
                  <a:lnTo>
                    <a:pt x="451853" y="41154"/>
                  </a:lnTo>
                  <a:lnTo>
                    <a:pt x="496467" y="26648"/>
                  </a:lnTo>
                  <a:lnTo>
                    <a:pt x="542362" y="15164"/>
                  </a:lnTo>
                  <a:lnTo>
                    <a:pt x="589419" y="6816"/>
                  </a:lnTo>
                  <a:lnTo>
                    <a:pt x="637525" y="1723"/>
                  </a:lnTo>
                  <a:lnTo>
                    <a:pt x="686562" y="0"/>
                  </a:lnTo>
                  <a:lnTo>
                    <a:pt x="4927854" y="0"/>
                  </a:lnTo>
                  <a:lnTo>
                    <a:pt x="4976890" y="1723"/>
                  </a:lnTo>
                  <a:lnTo>
                    <a:pt x="5024996" y="6816"/>
                  </a:lnTo>
                  <a:lnTo>
                    <a:pt x="5072053" y="15164"/>
                  </a:lnTo>
                  <a:lnTo>
                    <a:pt x="5117948" y="26648"/>
                  </a:lnTo>
                  <a:lnTo>
                    <a:pt x="5162562" y="41154"/>
                  </a:lnTo>
                  <a:lnTo>
                    <a:pt x="5205781" y="58566"/>
                  </a:lnTo>
                  <a:lnTo>
                    <a:pt x="5247487" y="78766"/>
                  </a:lnTo>
                  <a:lnTo>
                    <a:pt x="5287566" y="101640"/>
                  </a:lnTo>
                  <a:lnTo>
                    <a:pt x="5325900" y="127071"/>
                  </a:lnTo>
                  <a:lnTo>
                    <a:pt x="5362374" y="154942"/>
                  </a:lnTo>
                  <a:lnTo>
                    <a:pt x="5396871" y="185139"/>
                  </a:lnTo>
                  <a:lnTo>
                    <a:pt x="5429276" y="217544"/>
                  </a:lnTo>
                  <a:lnTo>
                    <a:pt x="5459473" y="252041"/>
                  </a:lnTo>
                  <a:lnTo>
                    <a:pt x="5487344" y="288515"/>
                  </a:lnTo>
                  <a:lnTo>
                    <a:pt x="5512775" y="326849"/>
                  </a:lnTo>
                  <a:lnTo>
                    <a:pt x="5535649" y="366928"/>
                  </a:lnTo>
                  <a:lnTo>
                    <a:pt x="5555849" y="408634"/>
                  </a:lnTo>
                  <a:lnTo>
                    <a:pt x="5573261" y="451853"/>
                  </a:lnTo>
                  <a:lnTo>
                    <a:pt x="5587767" y="496467"/>
                  </a:lnTo>
                  <a:lnTo>
                    <a:pt x="5599251" y="542362"/>
                  </a:lnTo>
                  <a:lnTo>
                    <a:pt x="5607599" y="589419"/>
                  </a:lnTo>
                  <a:lnTo>
                    <a:pt x="5612692" y="637525"/>
                  </a:lnTo>
                  <a:lnTo>
                    <a:pt x="5614416" y="686562"/>
                  </a:lnTo>
                  <a:lnTo>
                    <a:pt x="5614416" y="3432810"/>
                  </a:lnTo>
                  <a:lnTo>
                    <a:pt x="5612692" y="3481840"/>
                  </a:lnTo>
                  <a:lnTo>
                    <a:pt x="5607599" y="3529941"/>
                  </a:lnTo>
                  <a:lnTo>
                    <a:pt x="5599251" y="3576994"/>
                  </a:lnTo>
                  <a:lnTo>
                    <a:pt x="5587767" y="3622885"/>
                  </a:lnTo>
                  <a:lnTo>
                    <a:pt x="5573261" y="3667498"/>
                  </a:lnTo>
                  <a:lnTo>
                    <a:pt x="5555849" y="3710715"/>
                  </a:lnTo>
                  <a:lnTo>
                    <a:pt x="5535649" y="3752421"/>
                  </a:lnTo>
                  <a:lnTo>
                    <a:pt x="5512775" y="3792499"/>
                  </a:lnTo>
                  <a:lnTo>
                    <a:pt x="5487344" y="3830834"/>
                  </a:lnTo>
                  <a:lnTo>
                    <a:pt x="5459473" y="3867309"/>
                  </a:lnTo>
                  <a:lnTo>
                    <a:pt x="5429276" y="3901808"/>
                  </a:lnTo>
                  <a:lnTo>
                    <a:pt x="5396871" y="3934214"/>
                  </a:lnTo>
                  <a:lnTo>
                    <a:pt x="5362374" y="3964413"/>
                  </a:lnTo>
                  <a:lnTo>
                    <a:pt x="5325900" y="3992286"/>
                  </a:lnTo>
                  <a:lnTo>
                    <a:pt x="5287566" y="4017719"/>
                  </a:lnTo>
                  <a:lnTo>
                    <a:pt x="5247487" y="4040595"/>
                  </a:lnTo>
                  <a:lnTo>
                    <a:pt x="5205781" y="4060798"/>
                  </a:lnTo>
                  <a:lnTo>
                    <a:pt x="5162562" y="4078211"/>
                  </a:lnTo>
                  <a:lnTo>
                    <a:pt x="5117948" y="4092719"/>
                  </a:lnTo>
                  <a:lnTo>
                    <a:pt x="5072053" y="4104205"/>
                  </a:lnTo>
                  <a:lnTo>
                    <a:pt x="5024996" y="4112553"/>
                  </a:lnTo>
                  <a:lnTo>
                    <a:pt x="4976890" y="4117648"/>
                  </a:lnTo>
                  <a:lnTo>
                    <a:pt x="4927854" y="4119372"/>
                  </a:lnTo>
                  <a:lnTo>
                    <a:pt x="686562" y="4119372"/>
                  </a:lnTo>
                  <a:lnTo>
                    <a:pt x="637525" y="4117648"/>
                  </a:lnTo>
                  <a:lnTo>
                    <a:pt x="589419" y="4112553"/>
                  </a:lnTo>
                  <a:lnTo>
                    <a:pt x="542362" y="4104205"/>
                  </a:lnTo>
                  <a:lnTo>
                    <a:pt x="496467" y="4092719"/>
                  </a:lnTo>
                  <a:lnTo>
                    <a:pt x="451853" y="4078211"/>
                  </a:lnTo>
                  <a:lnTo>
                    <a:pt x="408634" y="4060798"/>
                  </a:lnTo>
                  <a:lnTo>
                    <a:pt x="366928" y="4040595"/>
                  </a:lnTo>
                  <a:lnTo>
                    <a:pt x="326849" y="4017719"/>
                  </a:lnTo>
                  <a:lnTo>
                    <a:pt x="288515" y="3992286"/>
                  </a:lnTo>
                  <a:lnTo>
                    <a:pt x="252041" y="3964413"/>
                  </a:lnTo>
                  <a:lnTo>
                    <a:pt x="217544" y="3934214"/>
                  </a:lnTo>
                  <a:lnTo>
                    <a:pt x="185139" y="3901808"/>
                  </a:lnTo>
                  <a:lnTo>
                    <a:pt x="154942" y="3867309"/>
                  </a:lnTo>
                  <a:lnTo>
                    <a:pt x="127071" y="3830834"/>
                  </a:lnTo>
                  <a:lnTo>
                    <a:pt x="101640" y="3792499"/>
                  </a:lnTo>
                  <a:lnTo>
                    <a:pt x="78766" y="3752421"/>
                  </a:lnTo>
                  <a:lnTo>
                    <a:pt x="58566" y="3710715"/>
                  </a:lnTo>
                  <a:lnTo>
                    <a:pt x="41154" y="3667498"/>
                  </a:lnTo>
                  <a:lnTo>
                    <a:pt x="26648" y="3622885"/>
                  </a:lnTo>
                  <a:lnTo>
                    <a:pt x="15164" y="3576994"/>
                  </a:lnTo>
                  <a:lnTo>
                    <a:pt x="6816" y="3529941"/>
                  </a:lnTo>
                  <a:lnTo>
                    <a:pt x="1723" y="3481840"/>
                  </a:lnTo>
                  <a:lnTo>
                    <a:pt x="0" y="3432810"/>
                  </a:lnTo>
                  <a:lnTo>
                    <a:pt x="0" y="68656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13725" y="2052066"/>
              <a:ext cx="273050" cy="447040"/>
            </a:xfrm>
            <a:custGeom>
              <a:avLst/>
              <a:gdLst/>
              <a:ahLst/>
              <a:cxnLst/>
              <a:rect l="l" t="t" r="r" b="b"/>
              <a:pathLst>
                <a:path w="273050" h="447039">
                  <a:moveTo>
                    <a:pt x="136398" y="0"/>
                  </a:moveTo>
                  <a:lnTo>
                    <a:pt x="0" y="136398"/>
                  </a:lnTo>
                  <a:lnTo>
                    <a:pt x="68199" y="136398"/>
                  </a:lnTo>
                  <a:lnTo>
                    <a:pt x="68199" y="310134"/>
                  </a:lnTo>
                  <a:lnTo>
                    <a:pt x="0" y="310134"/>
                  </a:lnTo>
                  <a:lnTo>
                    <a:pt x="136398" y="446532"/>
                  </a:lnTo>
                  <a:lnTo>
                    <a:pt x="272796" y="310134"/>
                  </a:lnTo>
                  <a:lnTo>
                    <a:pt x="204597" y="310134"/>
                  </a:lnTo>
                  <a:lnTo>
                    <a:pt x="204597" y="136398"/>
                  </a:lnTo>
                  <a:lnTo>
                    <a:pt x="272796" y="136398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13725" y="2052066"/>
              <a:ext cx="273050" cy="447040"/>
            </a:xfrm>
            <a:custGeom>
              <a:avLst/>
              <a:gdLst/>
              <a:ahLst/>
              <a:cxnLst/>
              <a:rect l="l" t="t" r="r" b="b"/>
              <a:pathLst>
                <a:path w="273050" h="447039">
                  <a:moveTo>
                    <a:pt x="0" y="136398"/>
                  </a:moveTo>
                  <a:lnTo>
                    <a:pt x="136398" y="0"/>
                  </a:lnTo>
                  <a:lnTo>
                    <a:pt x="272796" y="136398"/>
                  </a:lnTo>
                  <a:lnTo>
                    <a:pt x="204597" y="136398"/>
                  </a:lnTo>
                  <a:lnTo>
                    <a:pt x="204597" y="310134"/>
                  </a:lnTo>
                  <a:lnTo>
                    <a:pt x="272796" y="310134"/>
                  </a:lnTo>
                  <a:lnTo>
                    <a:pt x="136398" y="446532"/>
                  </a:lnTo>
                  <a:lnTo>
                    <a:pt x="0" y="310134"/>
                  </a:lnTo>
                  <a:lnTo>
                    <a:pt x="68199" y="310134"/>
                  </a:lnTo>
                  <a:lnTo>
                    <a:pt x="68199" y="136398"/>
                  </a:lnTo>
                  <a:lnTo>
                    <a:pt x="0" y="136398"/>
                  </a:lnTo>
                  <a:close/>
                </a:path>
              </a:pathLst>
            </a:custGeom>
            <a:ln w="2857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22077" y="3429761"/>
              <a:ext cx="2099310" cy="1007744"/>
            </a:xfrm>
            <a:custGeom>
              <a:avLst/>
              <a:gdLst/>
              <a:ahLst/>
              <a:cxnLst/>
              <a:rect l="l" t="t" r="r" b="b"/>
              <a:pathLst>
                <a:path w="2099309" h="1007745">
                  <a:moveTo>
                    <a:pt x="2099055" y="0"/>
                  </a:moveTo>
                  <a:lnTo>
                    <a:pt x="94996" y="0"/>
                  </a:lnTo>
                  <a:lnTo>
                    <a:pt x="94996" y="807719"/>
                  </a:lnTo>
                  <a:lnTo>
                    <a:pt x="429005" y="807719"/>
                  </a:lnTo>
                  <a:lnTo>
                    <a:pt x="0" y="1007490"/>
                  </a:lnTo>
                  <a:lnTo>
                    <a:pt x="930021" y="807719"/>
                  </a:lnTo>
                  <a:lnTo>
                    <a:pt x="2099055" y="807719"/>
                  </a:lnTo>
                  <a:lnTo>
                    <a:pt x="2099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022077" y="3429761"/>
              <a:ext cx="2099310" cy="1007744"/>
            </a:xfrm>
            <a:custGeom>
              <a:avLst/>
              <a:gdLst/>
              <a:ahLst/>
              <a:cxnLst/>
              <a:rect l="l" t="t" r="r" b="b"/>
              <a:pathLst>
                <a:path w="2099309" h="1007745">
                  <a:moveTo>
                    <a:pt x="94996" y="0"/>
                  </a:moveTo>
                  <a:lnTo>
                    <a:pt x="429005" y="0"/>
                  </a:lnTo>
                  <a:lnTo>
                    <a:pt x="930021" y="0"/>
                  </a:lnTo>
                  <a:lnTo>
                    <a:pt x="2099055" y="0"/>
                  </a:lnTo>
                  <a:lnTo>
                    <a:pt x="2099055" y="471169"/>
                  </a:lnTo>
                  <a:lnTo>
                    <a:pt x="2099055" y="673100"/>
                  </a:lnTo>
                  <a:lnTo>
                    <a:pt x="2099055" y="807719"/>
                  </a:lnTo>
                  <a:lnTo>
                    <a:pt x="930021" y="807719"/>
                  </a:lnTo>
                  <a:lnTo>
                    <a:pt x="0" y="1007490"/>
                  </a:lnTo>
                  <a:lnTo>
                    <a:pt x="429005" y="807719"/>
                  </a:lnTo>
                  <a:lnTo>
                    <a:pt x="94996" y="807719"/>
                  </a:lnTo>
                  <a:lnTo>
                    <a:pt x="94996" y="673100"/>
                  </a:lnTo>
                  <a:lnTo>
                    <a:pt x="94996" y="471169"/>
                  </a:lnTo>
                  <a:lnTo>
                    <a:pt x="94996" y="0"/>
                  </a:lnTo>
                  <a:close/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08620" y="1090422"/>
              <a:ext cx="3362960" cy="1170305"/>
            </a:xfrm>
            <a:custGeom>
              <a:avLst/>
              <a:gdLst/>
              <a:ahLst/>
              <a:cxnLst/>
              <a:rect l="l" t="t" r="r" b="b"/>
              <a:pathLst>
                <a:path w="3362959" h="1170305">
                  <a:moveTo>
                    <a:pt x="3362705" y="0"/>
                  </a:moveTo>
                  <a:lnTo>
                    <a:pt x="374141" y="0"/>
                  </a:lnTo>
                  <a:lnTo>
                    <a:pt x="374141" y="806195"/>
                  </a:lnTo>
                  <a:lnTo>
                    <a:pt x="872235" y="806195"/>
                  </a:lnTo>
                  <a:lnTo>
                    <a:pt x="0" y="1170304"/>
                  </a:lnTo>
                  <a:lnTo>
                    <a:pt x="1619377" y="806195"/>
                  </a:lnTo>
                  <a:lnTo>
                    <a:pt x="3362705" y="806195"/>
                  </a:lnTo>
                  <a:lnTo>
                    <a:pt x="3362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08620" y="1090422"/>
              <a:ext cx="3362960" cy="1170305"/>
            </a:xfrm>
            <a:custGeom>
              <a:avLst/>
              <a:gdLst/>
              <a:ahLst/>
              <a:cxnLst/>
              <a:rect l="l" t="t" r="r" b="b"/>
              <a:pathLst>
                <a:path w="3362959" h="1170305">
                  <a:moveTo>
                    <a:pt x="374141" y="0"/>
                  </a:moveTo>
                  <a:lnTo>
                    <a:pt x="872235" y="0"/>
                  </a:lnTo>
                  <a:lnTo>
                    <a:pt x="1619377" y="0"/>
                  </a:lnTo>
                  <a:lnTo>
                    <a:pt x="3362705" y="0"/>
                  </a:lnTo>
                  <a:lnTo>
                    <a:pt x="3362705" y="470280"/>
                  </a:lnTo>
                  <a:lnTo>
                    <a:pt x="3362705" y="671829"/>
                  </a:lnTo>
                  <a:lnTo>
                    <a:pt x="3362705" y="806195"/>
                  </a:lnTo>
                  <a:lnTo>
                    <a:pt x="1619377" y="806195"/>
                  </a:lnTo>
                  <a:lnTo>
                    <a:pt x="0" y="1170304"/>
                  </a:lnTo>
                  <a:lnTo>
                    <a:pt x="872235" y="806195"/>
                  </a:lnTo>
                  <a:lnTo>
                    <a:pt x="374141" y="806195"/>
                  </a:lnTo>
                  <a:lnTo>
                    <a:pt x="374141" y="671829"/>
                  </a:lnTo>
                  <a:lnTo>
                    <a:pt x="374141" y="470280"/>
                  </a:lnTo>
                  <a:lnTo>
                    <a:pt x="374141" y="0"/>
                  </a:lnTo>
                  <a:close/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693" y="2951226"/>
              <a:ext cx="1692275" cy="1078230"/>
            </a:xfrm>
            <a:custGeom>
              <a:avLst/>
              <a:gdLst/>
              <a:ahLst/>
              <a:cxnLst/>
              <a:rect l="l" t="t" r="r" b="b"/>
              <a:pathLst>
                <a:path w="1692275" h="1078229">
                  <a:moveTo>
                    <a:pt x="1283208" y="0"/>
                  </a:moveTo>
                  <a:lnTo>
                    <a:pt x="0" y="0"/>
                  </a:lnTo>
                  <a:lnTo>
                    <a:pt x="0" y="807719"/>
                  </a:lnTo>
                  <a:lnTo>
                    <a:pt x="748538" y="807719"/>
                  </a:lnTo>
                  <a:lnTo>
                    <a:pt x="1691894" y="1077849"/>
                  </a:lnTo>
                  <a:lnTo>
                    <a:pt x="1069340" y="807719"/>
                  </a:lnTo>
                  <a:lnTo>
                    <a:pt x="1283208" y="807719"/>
                  </a:lnTo>
                  <a:lnTo>
                    <a:pt x="1283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8693" y="2951226"/>
              <a:ext cx="1692275" cy="1078230"/>
            </a:xfrm>
            <a:custGeom>
              <a:avLst/>
              <a:gdLst/>
              <a:ahLst/>
              <a:cxnLst/>
              <a:rect l="l" t="t" r="r" b="b"/>
              <a:pathLst>
                <a:path w="1692275" h="1078229">
                  <a:moveTo>
                    <a:pt x="0" y="0"/>
                  </a:moveTo>
                  <a:lnTo>
                    <a:pt x="748538" y="0"/>
                  </a:lnTo>
                  <a:lnTo>
                    <a:pt x="1069340" y="0"/>
                  </a:lnTo>
                  <a:lnTo>
                    <a:pt x="1283208" y="0"/>
                  </a:lnTo>
                  <a:lnTo>
                    <a:pt x="1283208" y="471170"/>
                  </a:lnTo>
                  <a:lnTo>
                    <a:pt x="1283208" y="673100"/>
                  </a:lnTo>
                  <a:lnTo>
                    <a:pt x="1283208" y="807719"/>
                  </a:lnTo>
                  <a:lnTo>
                    <a:pt x="1069340" y="807719"/>
                  </a:lnTo>
                  <a:lnTo>
                    <a:pt x="1691894" y="1077849"/>
                  </a:lnTo>
                  <a:lnTo>
                    <a:pt x="748538" y="807719"/>
                  </a:lnTo>
                  <a:lnTo>
                    <a:pt x="0" y="807719"/>
                  </a:lnTo>
                  <a:lnTo>
                    <a:pt x="0" y="673100"/>
                  </a:lnTo>
                  <a:lnTo>
                    <a:pt x="0" y="47117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5255" y="3823715"/>
            <a:ext cx="731520" cy="731519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0" y="0"/>
            <a:ext cx="12192000" cy="6842759"/>
          </a:xfrm>
          <a:custGeom>
            <a:avLst/>
            <a:gdLst/>
            <a:ahLst/>
            <a:cxnLst/>
            <a:rect l="l" t="t" r="r" b="b"/>
            <a:pathLst>
              <a:path w="12192000" h="6842759">
                <a:moveTo>
                  <a:pt x="0" y="0"/>
                </a:moveTo>
                <a:lnTo>
                  <a:pt x="0" y="6842759"/>
                </a:lnTo>
                <a:lnTo>
                  <a:pt x="12191999" y="6842759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473963" y="2927604"/>
            <a:ext cx="11230610" cy="1812289"/>
            <a:chOff x="473963" y="2927604"/>
            <a:chExt cx="11230610" cy="1812289"/>
          </a:xfrm>
        </p:grpSpPr>
        <p:sp>
          <p:nvSpPr>
            <p:cNvPr id="19" name="object 19"/>
            <p:cNvSpPr/>
            <p:nvPr/>
          </p:nvSpPr>
          <p:spPr>
            <a:xfrm>
              <a:off x="493013" y="2946654"/>
              <a:ext cx="11192510" cy="1774189"/>
            </a:xfrm>
            <a:custGeom>
              <a:avLst/>
              <a:gdLst/>
              <a:ahLst/>
              <a:cxnLst/>
              <a:rect l="l" t="t" r="r" b="b"/>
              <a:pathLst>
                <a:path w="11192510" h="1774189">
                  <a:moveTo>
                    <a:pt x="10896600" y="0"/>
                  </a:moveTo>
                  <a:lnTo>
                    <a:pt x="295656" y="0"/>
                  </a:lnTo>
                  <a:lnTo>
                    <a:pt x="247699" y="3868"/>
                  </a:lnTo>
                  <a:lnTo>
                    <a:pt x="202206" y="15069"/>
                  </a:lnTo>
                  <a:lnTo>
                    <a:pt x="159786" y="32993"/>
                  </a:lnTo>
                  <a:lnTo>
                    <a:pt x="121046" y="57034"/>
                  </a:lnTo>
                  <a:lnTo>
                    <a:pt x="86596" y="86582"/>
                  </a:lnTo>
                  <a:lnTo>
                    <a:pt x="57045" y="121029"/>
                  </a:lnTo>
                  <a:lnTo>
                    <a:pt x="33001" y="159769"/>
                  </a:lnTo>
                  <a:lnTo>
                    <a:pt x="15072" y="202192"/>
                  </a:lnTo>
                  <a:lnTo>
                    <a:pt x="3869" y="247690"/>
                  </a:lnTo>
                  <a:lnTo>
                    <a:pt x="0" y="295656"/>
                  </a:lnTo>
                  <a:lnTo>
                    <a:pt x="0" y="1478280"/>
                  </a:lnTo>
                  <a:lnTo>
                    <a:pt x="3869" y="1526245"/>
                  </a:lnTo>
                  <a:lnTo>
                    <a:pt x="15072" y="1571743"/>
                  </a:lnTo>
                  <a:lnTo>
                    <a:pt x="33001" y="1614166"/>
                  </a:lnTo>
                  <a:lnTo>
                    <a:pt x="57045" y="1652906"/>
                  </a:lnTo>
                  <a:lnTo>
                    <a:pt x="86596" y="1687353"/>
                  </a:lnTo>
                  <a:lnTo>
                    <a:pt x="121046" y="1716901"/>
                  </a:lnTo>
                  <a:lnTo>
                    <a:pt x="159786" y="1740942"/>
                  </a:lnTo>
                  <a:lnTo>
                    <a:pt x="202206" y="1758866"/>
                  </a:lnTo>
                  <a:lnTo>
                    <a:pt x="247699" y="1770067"/>
                  </a:lnTo>
                  <a:lnTo>
                    <a:pt x="295656" y="1773936"/>
                  </a:lnTo>
                  <a:lnTo>
                    <a:pt x="10896600" y="1773936"/>
                  </a:lnTo>
                  <a:lnTo>
                    <a:pt x="10944565" y="1770067"/>
                  </a:lnTo>
                  <a:lnTo>
                    <a:pt x="10990063" y="1758866"/>
                  </a:lnTo>
                  <a:lnTo>
                    <a:pt x="11032486" y="1740942"/>
                  </a:lnTo>
                  <a:lnTo>
                    <a:pt x="11071226" y="1716901"/>
                  </a:lnTo>
                  <a:lnTo>
                    <a:pt x="11105673" y="1687353"/>
                  </a:lnTo>
                  <a:lnTo>
                    <a:pt x="11135221" y="1652906"/>
                  </a:lnTo>
                  <a:lnTo>
                    <a:pt x="11159262" y="1614166"/>
                  </a:lnTo>
                  <a:lnTo>
                    <a:pt x="11177186" y="1571743"/>
                  </a:lnTo>
                  <a:lnTo>
                    <a:pt x="11188387" y="1526245"/>
                  </a:lnTo>
                  <a:lnTo>
                    <a:pt x="11192256" y="1478280"/>
                  </a:lnTo>
                  <a:lnTo>
                    <a:pt x="11192256" y="295656"/>
                  </a:lnTo>
                  <a:lnTo>
                    <a:pt x="11188387" y="247690"/>
                  </a:lnTo>
                  <a:lnTo>
                    <a:pt x="11177186" y="202192"/>
                  </a:lnTo>
                  <a:lnTo>
                    <a:pt x="11159262" y="159769"/>
                  </a:lnTo>
                  <a:lnTo>
                    <a:pt x="11135221" y="121029"/>
                  </a:lnTo>
                  <a:lnTo>
                    <a:pt x="11105673" y="86582"/>
                  </a:lnTo>
                  <a:lnTo>
                    <a:pt x="11071226" y="57034"/>
                  </a:lnTo>
                  <a:lnTo>
                    <a:pt x="11032486" y="32993"/>
                  </a:lnTo>
                  <a:lnTo>
                    <a:pt x="10990063" y="15069"/>
                  </a:lnTo>
                  <a:lnTo>
                    <a:pt x="10944565" y="3868"/>
                  </a:lnTo>
                  <a:lnTo>
                    <a:pt x="10896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3013" y="2946654"/>
              <a:ext cx="11192510" cy="1774189"/>
            </a:xfrm>
            <a:custGeom>
              <a:avLst/>
              <a:gdLst/>
              <a:ahLst/>
              <a:cxnLst/>
              <a:rect l="l" t="t" r="r" b="b"/>
              <a:pathLst>
                <a:path w="11192510" h="1774189">
                  <a:moveTo>
                    <a:pt x="0" y="295656"/>
                  </a:moveTo>
                  <a:lnTo>
                    <a:pt x="3869" y="247690"/>
                  </a:lnTo>
                  <a:lnTo>
                    <a:pt x="15072" y="202192"/>
                  </a:lnTo>
                  <a:lnTo>
                    <a:pt x="33001" y="159769"/>
                  </a:lnTo>
                  <a:lnTo>
                    <a:pt x="57045" y="121029"/>
                  </a:lnTo>
                  <a:lnTo>
                    <a:pt x="86596" y="86582"/>
                  </a:lnTo>
                  <a:lnTo>
                    <a:pt x="121046" y="57034"/>
                  </a:lnTo>
                  <a:lnTo>
                    <a:pt x="159786" y="32993"/>
                  </a:lnTo>
                  <a:lnTo>
                    <a:pt x="202206" y="15069"/>
                  </a:lnTo>
                  <a:lnTo>
                    <a:pt x="247699" y="3868"/>
                  </a:lnTo>
                  <a:lnTo>
                    <a:pt x="295656" y="0"/>
                  </a:lnTo>
                  <a:lnTo>
                    <a:pt x="10896600" y="0"/>
                  </a:lnTo>
                  <a:lnTo>
                    <a:pt x="10944565" y="3868"/>
                  </a:lnTo>
                  <a:lnTo>
                    <a:pt x="10990063" y="15069"/>
                  </a:lnTo>
                  <a:lnTo>
                    <a:pt x="11032486" y="32993"/>
                  </a:lnTo>
                  <a:lnTo>
                    <a:pt x="11071226" y="57034"/>
                  </a:lnTo>
                  <a:lnTo>
                    <a:pt x="11105673" y="86582"/>
                  </a:lnTo>
                  <a:lnTo>
                    <a:pt x="11135221" y="121029"/>
                  </a:lnTo>
                  <a:lnTo>
                    <a:pt x="11159262" y="159769"/>
                  </a:lnTo>
                  <a:lnTo>
                    <a:pt x="11177186" y="202192"/>
                  </a:lnTo>
                  <a:lnTo>
                    <a:pt x="11188387" y="247690"/>
                  </a:lnTo>
                  <a:lnTo>
                    <a:pt x="11192256" y="295656"/>
                  </a:lnTo>
                  <a:lnTo>
                    <a:pt x="11192256" y="1478280"/>
                  </a:lnTo>
                  <a:lnTo>
                    <a:pt x="11188387" y="1526245"/>
                  </a:lnTo>
                  <a:lnTo>
                    <a:pt x="11177186" y="1571743"/>
                  </a:lnTo>
                  <a:lnTo>
                    <a:pt x="11159262" y="1614166"/>
                  </a:lnTo>
                  <a:lnTo>
                    <a:pt x="11135221" y="1652906"/>
                  </a:lnTo>
                  <a:lnTo>
                    <a:pt x="11105673" y="1687353"/>
                  </a:lnTo>
                  <a:lnTo>
                    <a:pt x="11071226" y="1716901"/>
                  </a:lnTo>
                  <a:lnTo>
                    <a:pt x="11032486" y="1740942"/>
                  </a:lnTo>
                  <a:lnTo>
                    <a:pt x="10990063" y="1758866"/>
                  </a:lnTo>
                  <a:lnTo>
                    <a:pt x="10944565" y="1770067"/>
                  </a:lnTo>
                  <a:lnTo>
                    <a:pt x="10896600" y="1773936"/>
                  </a:lnTo>
                  <a:lnTo>
                    <a:pt x="295656" y="1773936"/>
                  </a:lnTo>
                  <a:lnTo>
                    <a:pt x="247699" y="1770067"/>
                  </a:lnTo>
                  <a:lnTo>
                    <a:pt x="202206" y="1758866"/>
                  </a:lnTo>
                  <a:lnTo>
                    <a:pt x="159786" y="1740942"/>
                  </a:lnTo>
                  <a:lnTo>
                    <a:pt x="121046" y="1716901"/>
                  </a:lnTo>
                  <a:lnTo>
                    <a:pt x="86596" y="1687353"/>
                  </a:lnTo>
                  <a:lnTo>
                    <a:pt x="57045" y="1652906"/>
                  </a:lnTo>
                  <a:lnTo>
                    <a:pt x="33001" y="1614166"/>
                  </a:lnTo>
                  <a:lnTo>
                    <a:pt x="15072" y="1571743"/>
                  </a:lnTo>
                  <a:lnTo>
                    <a:pt x="3869" y="1526245"/>
                  </a:lnTo>
                  <a:lnTo>
                    <a:pt x="0" y="1478280"/>
                  </a:lnTo>
                  <a:lnTo>
                    <a:pt x="0" y="29565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88237" y="3225800"/>
            <a:ext cx="9999980" cy="1162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5570">
              <a:lnSpc>
                <a:spcPct val="100800"/>
              </a:lnSpc>
              <a:spcBef>
                <a:spcPts val="95"/>
              </a:spcBef>
            </a:pPr>
            <a:r>
              <a:rPr sz="3700" b="1" dirty="0">
                <a:solidFill>
                  <a:srgbClr val="FF0000"/>
                </a:solidFill>
                <a:latin typeface="Calibri"/>
                <a:cs typeface="Calibri"/>
              </a:rPr>
              <a:t>Problem:</a:t>
            </a:r>
            <a:r>
              <a:rPr sz="3700" b="1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700" b="1" spc="60" dirty="0">
                <a:latin typeface="Calibri"/>
                <a:cs typeface="Calibri"/>
              </a:rPr>
              <a:t>Heuristics</a:t>
            </a:r>
            <a:r>
              <a:rPr sz="3700" b="1" spc="170" dirty="0">
                <a:latin typeface="Calibri"/>
                <a:cs typeface="Calibri"/>
              </a:rPr>
              <a:t> </a:t>
            </a:r>
            <a:r>
              <a:rPr sz="3700" b="1" dirty="0">
                <a:latin typeface="Calibri"/>
                <a:cs typeface="Calibri"/>
              </a:rPr>
              <a:t>used</a:t>
            </a:r>
            <a:r>
              <a:rPr sz="3700" b="1" spc="185" dirty="0">
                <a:latin typeface="Calibri"/>
                <a:cs typeface="Calibri"/>
              </a:rPr>
              <a:t> </a:t>
            </a:r>
            <a:r>
              <a:rPr sz="3700" b="1" dirty="0">
                <a:latin typeface="Calibri"/>
                <a:cs typeface="Calibri"/>
              </a:rPr>
              <a:t>by</a:t>
            </a:r>
            <a:r>
              <a:rPr sz="3700" b="1" spc="30" dirty="0">
                <a:latin typeface="Calibri"/>
                <a:cs typeface="Calibri"/>
              </a:rPr>
              <a:t> </a:t>
            </a:r>
            <a:r>
              <a:rPr sz="3700" b="1" dirty="0">
                <a:latin typeface="Calibri"/>
                <a:cs typeface="Calibri"/>
              </a:rPr>
              <a:t>SOTA</a:t>
            </a:r>
            <a:r>
              <a:rPr sz="3700" b="1" spc="-20" dirty="0">
                <a:latin typeface="Calibri"/>
                <a:cs typeface="Calibri"/>
              </a:rPr>
              <a:t> </a:t>
            </a:r>
            <a:r>
              <a:rPr sz="3700" b="1" spc="70" dirty="0">
                <a:latin typeface="Calibri"/>
                <a:cs typeface="Calibri"/>
              </a:rPr>
              <a:t>policies</a:t>
            </a:r>
            <a:r>
              <a:rPr sz="3700" b="1" spc="160" dirty="0">
                <a:latin typeface="Calibri"/>
                <a:cs typeface="Calibri"/>
              </a:rPr>
              <a:t> </a:t>
            </a:r>
            <a:r>
              <a:rPr sz="3700" b="1" spc="70" dirty="0">
                <a:latin typeface="Calibri"/>
                <a:cs typeface="Calibri"/>
              </a:rPr>
              <a:t>fail</a:t>
            </a:r>
            <a:r>
              <a:rPr sz="3700" b="1" spc="175" dirty="0">
                <a:latin typeface="Calibri"/>
                <a:cs typeface="Calibri"/>
              </a:rPr>
              <a:t> </a:t>
            </a:r>
            <a:r>
              <a:rPr sz="3700" b="1" spc="-25" dirty="0">
                <a:latin typeface="Calibri"/>
                <a:cs typeface="Calibri"/>
              </a:rPr>
              <a:t>to </a:t>
            </a:r>
            <a:r>
              <a:rPr sz="3700" b="1" dirty="0">
                <a:latin typeface="Calibri"/>
                <a:cs typeface="Calibri"/>
              </a:rPr>
              <a:t>capture</a:t>
            </a:r>
            <a:r>
              <a:rPr sz="3700" b="1" spc="185" dirty="0">
                <a:latin typeface="Calibri"/>
                <a:cs typeface="Calibri"/>
              </a:rPr>
              <a:t> </a:t>
            </a:r>
            <a:r>
              <a:rPr sz="3700" b="1" dirty="0">
                <a:latin typeface="Calibri"/>
                <a:cs typeface="Calibri"/>
              </a:rPr>
              <a:t>the</a:t>
            </a:r>
            <a:r>
              <a:rPr sz="3700" b="1" spc="185" dirty="0">
                <a:latin typeface="Calibri"/>
                <a:cs typeface="Calibri"/>
              </a:rPr>
              <a:t> </a:t>
            </a:r>
            <a:r>
              <a:rPr sz="3700" b="1" spc="45" dirty="0">
                <a:latin typeface="Calibri"/>
                <a:cs typeface="Calibri"/>
              </a:rPr>
              <a:t>complex</a:t>
            </a:r>
            <a:r>
              <a:rPr sz="3700" b="1" spc="65" dirty="0">
                <a:latin typeface="Calibri"/>
                <a:cs typeface="Calibri"/>
              </a:rPr>
              <a:t> </a:t>
            </a:r>
            <a:r>
              <a:rPr sz="3700" b="1" dirty="0">
                <a:latin typeface="Calibri"/>
                <a:cs typeface="Calibri"/>
              </a:rPr>
              <a:t>reuse</a:t>
            </a:r>
            <a:r>
              <a:rPr sz="3700" b="1" spc="195" dirty="0">
                <a:latin typeface="Calibri"/>
                <a:cs typeface="Calibri"/>
              </a:rPr>
              <a:t> </a:t>
            </a:r>
            <a:r>
              <a:rPr sz="3700" b="1" dirty="0">
                <a:latin typeface="Calibri"/>
                <a:cs typeface="Calibri"/>
              </a:rPr>
              <a:t>patterns</a:t>
            </a:r>
            <a:r>
              <a:rPr sz="3700" b="1" spc="180" dirty="0">
                <a:latin typeface="Calibri"/>
                <a:cs typeface="Calibri"/>
              </a:rPr>
              <a:t> </a:t>
            </a:r>
            <a:r>
              <a:rPr sz="3700" b="1" dirty="0">
                <a:latin typeface="Calibri"/>
                <a:cs typeface="Calibri"/>
              </a:rPr>
              <a:t>of</a:t>
            </a:r>
            <a:r>
              <a:rPr sz="3700" b="1" spc="185" dirty="0">
                <a:latin typeface="Calibri"/>
                <a:cs typeface="Calibri"/>
              </a:rPr>
              <a:t> </a:t>
            </a:r>
            <a:r>
              <a:rPr sz="3700" b="1" spc="50" dirty="0">
                <a:latin typeface="Calibri"/>
                <a:cs typeface="Calibri"/>
              </a:rPr>
              <a:t>graph</a:t>
            </a:r>
            <a:r>
              <a:rPr sz="3700" b="1" spc="190" dirty="0">
                <a:latin typeface="Calibri"/>
                <a:cs typeface="Calibri"/>
              </a:rPr>
              <a:t> </a:t>
            </a:r>
            <a:r>
              <a:rPr sz="3700" b="1" spc="-20" dirty="0">
                <a:latin typeface="Calibri"/>
                <a:cs typeface="Calibri"/>
              </a:rPr>
              <a:t>data</a:t>
            </a:r>
            <a:endParaRPr sz="3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1141" y="2266569"/>
            <a:ext cx="1083310" cy="2459355"/>
            <a:chOff x="2271141" y="2266569"/>
            <a:chExt cx="1083310" cy="2459355"/>
          </a:xfrm>
        </p:grpSpPr>
        <p:sp>
          <p:nvSpPr>
            <p:cNvPr id="3" name="object 3"/>
            <p:cNvSpPr/>
            <p:nvPr/>
          </p:nvSpPr>
          <p:spPr>
            <a:xfrm>
              <a:off x="2280666" y="2276094"/>
              <a:ext cx="1064260" cy="2440305"/>
            </a:xfrm>
            <a:custGeom>
              <a:avLst/>
              <a:gdLst/>
              <a:ahLst/>
              <a:cxnLst/>
              <a:rect l="l" t="t" r="r" b="b"/>
              <a:pathLst>
                <a:path w="1064260" h="2440304">
                  <a:moveTo>
                    <a:pt x="886459" y="0"/>
                  </a:moveTo>
                  <a:lnTo>
                    <a:pt x="177291" y="0"/>
                  </a:lnTo>
                  <a:lnTo>
                    <a:pt x="130160" y="6332"/>
                  </a:lnTo>
                  <a:lnTo>
                    <a:pt x="87808" y="24205"/>
                  </a:lnTo>
                  <a:lnTo>
                    <a:pt x="51927" y="51927"/>
                  </a:lnTo>
                  <a:lnTo>
                    <a:pt x="24205" y="87808"/>
                  </a:lnTo>
                  <a:lnTo>
                    <a:pt x="6332" y="130160"/>
                  </a:lnTo>
                  <a:lnTo>
                    <a:pt x="0" y="177291"/>
                  </a:lnTo>
                  <a:lnTo>
                    <a:pt x="0" y="2262631"/>
                  </a:lnTo>
                  <a:lnTo>
                    <a:pt x="6332" y="2309763"/>
                  </a:lnTo>
                  <a:lnTo>
                    <a:pt x="24205" y="2352115"/>
                  </a:lnTo>
                  <a:lnTo>
                    <a:pt x="51927" y="2387996"/>
                  </a:lnTo>
                  <a:lnTo>
                    <a:pt x="87808" y="2415718"/>
                  </a:lnTo>
                  <a:lnTo>
                    <a:pt x="130160" y="2433591"/>
                  </a:lnTo>
                  <a:lnTo>
                    <a:pt x="177291" y="2439923"/>
                  </a:lnTo>
                  <a:lnTo>
                    <a:pt x="886459" y="2439923"/>
                  </a:lnTo>
                  <a:lnTo>
                    <a:pt x="933591" y="2433591"/>
                  </a:lnTo>
                  <a:lnTo>
                    <a:pt x="975943" y="2415718"/>
                  </a:lnTo>
                  <a:lnTo>
                    <a:pt x="1011824" y="2387996"/>
                  </a:lnTo>
                  <a:lnTo>
                    <a:pt x="1039546" y="2352115"/>
                  </a:lnTo>
                  <a:lnTo>
                    <a:pt x="1057419" y="2309763"/>
                  </a:lnTo>
                  <a:lnTo>
                    <a:pt x="1063751" y="2262631"/>
                  </a:lnTo>
                  <a:lnTo>
                    <a:pt x="1063751" y="177291"/>
                  </a:lnTo>
                  <a:lnTo>
                    <a:pt x="1057419" y="130160"/>
                  </a:lnTo>
                  <a:lnTo>
                    <a:pt x="1039546" y="87808"/>
                  </a:lnTo>
                  <a:lnTo>
                    <a:pt x="1011824" y="51927"/>
                  </a:lnTo>
                  <a:lnTo>
                    <a:pt x="975943" y="24205"/>
                  </a:lnTo>
                  <a:lnTo>
                    <a:pt x="933591" y="6332"/>
                  </a:lnTo>
                  <a:lnTo>
                    <a:pt x="886459" y="0"/>
                  </a:lnTo>
                  <a:close/>
                </a:path>
              </a:pathLst>
            </a:custGeom>
            <a:solidFill>
              <a:srgbClr val="B6D6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0666" y="2276094"/>
              <a:ext cx="1064260" cy="2440305"/>
            </a:xfrm>
            <a:custGeom>
              <a:avLst/>
              <a:gdLst/>
              <a:ahLst/>
              <a:cxnLst/>
              <a:rect l="l" t="t" r="r" b="b"/>
              <a:pathLst>
                <a:path w="1064260" h="2440304">
                  <a:moveTo>
                    <a:pt x="0" y="177291"/>
                  </a:moveTo>
                  <a:lnTo>
                    <a:pt x="6332" y="130160"/>
                  </a:lnTo>
                  <a:lnTo>
                    <a:pt x="24205" y="87808"/>
                  </a:lnTo>
                  <a:lnTo>
                    <a:pt x="51927" y="51927"/>
                  </a:lnTo>
                  <a:lnTo>
                    <a:pt x="87808" y="24205"/>
                  </a:lnTo>
                  <a:lnTo>
                    <a:pt x="130160" y="6332"/>
                  </a:lnTo>
                  <a:lnTo>
                    <a:pt x="177291" y="0"/>
                  </a:lnTo>
                  <a:lnTo>
                    <a:pt x="886459" y="0"/>
                  </a:lnTo>
                  <a:lnTo>
                    <a:pt x="933591" y="6332"/>
                  </a:lnTo>
                  <a:lnTo>
                    <a:pt x="975943" y="24205"/>
                  </a:lnTo>
                  <a:lnTo>
                    <a:pt x="1011824" y="51927"/>
                  </a:lnTo>
                  <a:lnTo>
                    <a:pt x="1039546" y="87808"/>
                  </a:lnTo>
                  <a:lnTo>
                    <a:pt x="1057419" y="130160"/>
                  </a:lnTo>
                  <a:lnTo>
                    <a:pt x="1063751" y="177291"/>
                  </a:lnTo>
                  <a:lnTo>
                    <a:pt x="1063751" y="2262631"/>
                  </a:lnTo>
                  <a:lnTo>
                    <a:pt x="1057419" y="2309763"/>
                  </a:lnTo>
                  <a:lnTo>
                    <a:pt x="1039546" y="2352115"/>
                  </a:lnTo>
                  <a:lnTo>
                    <a:pt x="1011824" y="2387996"/>
                  </a:lnTo>
                  <a:lnTo>
                    <a:pt x="975943" y="2415718"/>
                  </a:lnTo>
                  <a:lnTo>
                    <a:pt x="933591" y="2433591"/>
                  </a:lnTo>
                  <a:lnTo>
                    <a:pt x="886459" y="2439923"/>
                  </a:lnTo>
                  <a:lnTo>
                    <a:pt x="177291" y="2439923"/>
                  </a:lnTo>
                  <a:lnTo>
                    <a:pt x="130160" y="2433591"/>
                  </a:lnTo>
                  <a:lnTo>
                    <a:pt x="87808" y="2415718"/>
                  </a:lnTo>
                  <a:lnTo>
                    <a:pt x="51927" y="2387996"/>
                  </a:lnTo>
                  <a:lnTo>
                    <a:pt x="24205" y="2352115"/>
                  </a:lnTo>
                  <a:lnTo>
                    <a:pt x="6332" y="2309763"/>
                  </a:lnTo>
                  <a:lnTo>
                    <a:pt x="0" y="2262631"/>
                  </a:lnTo>
                  <a:lnTo>
                    <a:pt x="0" y="177291"/>
                  </a:lnTo>
                  <a:close/>
                </a:path>
              </a:pathLst>
            </a:custGeom>
            <a:ln w="19050">
              <a:solidFill>
                <a:srgbClr val="3876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44320">
              <a:lnSpc>
                <a:spcPct val="100000"/>
              </a:lnSpc>
              <a:spcBef>
                <a:spcPts val="120"/>
              </a:spcBef>
            </a:pPr>
            <a:r>
              <a:rPr b="1" spc="-175" dirty="0">
                <a:latin typeface="Calibri"/>
                <a:cs typeface="Calibri"/>
              </a:rPr>
              <a:t>Is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190" dirty="0">
                <a:latin typeface="Calibri"/>
                <a:cs typeface="Calibri"/>
              </a:rPr>
              <a:t>It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250" dirty="0">
                <a:latin typeface="Calibri"/>
                <a:cs typeface="Calibri"/>
              </a:rPr>
              <a:t>Possible</a:t>
            </a:r>
            <a:r>
              <a:rPr b="1" spc="-229" dirty="0">
                <a:latin typeface="Calibri"/>
                <a:cs typeface="Calibri"/>
              </a:rPr>
              <a:t> </a:t>
            </a:r>
            <a:r>
              <a:rPr b="1" spc="-459" dirty="0">
                <a:latin typeface="Calibri"/>
                <a:cs typeface="Calibri"/>
              </a:rPr>
              <a:t>To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400" dirty="0">
                <a:latin typeface="Calibri"/>
                <a:cs typeface="Calibri"/>
              </a:rPr>
              <a:t>Do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spc="-280" dirty="0">
                <a:latin typeface="Calibri"/>
                <a:cs typeface="Calibri"/>
              </a:rPr>
              <a:t>Better</a:t>
            </a:r>
            <a:r>
              <a:rPr b="1" spc="-150" dirty="0">
                <a:latin typeface="Calibri"/>
                <a:cs typeface="Calibri"/>
              </a:rPr>
              <a:t> </a:t>
            </a:r>
            <a:r>
              <a:rPr b="1" spc="-340" dirty="0">
                <a:latin typeface="Calibri"/>
                <a:cs typeface="Calibri"/>
              </a:rPr>
              <a:t>Cache</a:t>
            </a:r>
            <a:r>
              <a:rPr b="1" spc="-95" dirty="0">
                <a:latin typeface="Calibri"/>
                <a:cs typeface="Calibri"/>
              </a:rPr>
              <a:t> </a:t>
            </a:r>
            <a:r>
              <a:rPr b="1" spc="-355" dirty="0">
                <a:latin typeface="Calibri"/>
                <a:cs typeface="Calibri"/>
              </a:rPr>
              <a:t>Replacement?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97061" y="2397061"/>
            <a:ext cx="807085" cy="53403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6476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09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7" baseline="-20833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7472" y="3711324"/>
            <a:ext cx="420370" cy="263525"/>
          </a:xfrm>
          <a:prstGeom prst="rect">
            <a:avLst/>
          </a:prstGeom>
        </p:spPr>
        <p:txBody>
          <a:bodyPr vert="vert270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400" b="1" spc="-25" dirty="0">
                <a:latin typeface="Calibri"/>
                <a:cs typeface="Calibri"/>
              </a:rPr>
              <a:t>...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6581" y="1257109"/>
            <a:ext cx="868044" cy="62547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184785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455"/>
              </a:spcBef>
            </a:pPr>
            <a:r>
              <a:rPr sz="3600" b="1" spc="-30" baseline="1388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177" y="3072130"/>
            <a:ext cx="890269" cy="675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40" dirty="0">
                <a:latin typeface="Calibri"/>
                <a:cs typeface="Calibri"/>
              </a:rPr>
              <a:t>Elements</a:t>
            </a:r>
            <a:endParaRPr sz="21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spcBef>
                <a:spcPts val="35"/>
              </a:spcBef>
            </a:pPr>
            <a:r>
              <a:rPr sz="2100" spc="-105" dirty="0">
                <a:latin typeface="Calibri"/>
                <a:cs typeface="Calibri"/>
              </a:rPr>
              <a:t>in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95" dirty="0">
                <a:latin typeface="Calibri"/>
                <a:cs typeface="Calibri"/>
              </a:rPr>
              <a:t>Cache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17599" y="2664713"/>
            <a:ext cx="784860" cy="1657350"/>
          </a:xfrm>
          <a:custGeom>
            <a:avLst/>
            <a:gdLst/>
            <a:ahLst/>
            <a:cxnLst/>
            <a:rect l="l" t="t" r="r" b="b"/>
            <a:pathLst>
              <a:path w="784860" h="1657350">
                <a:moveTo>
                  <a:pt x="784606" y="0"/>
                </a:moveTo>
                <a:lnTo>
                  <a:pt x="693547" y="29718"/>
                </a:lnTo>
                <a:lnTo>
                  <a:pt x="713587" y="50063"/>
                </a:lnTo>
                <a:lnTo>
                  <a:pt x="762" y="754507"/>
                </a:lnTo>
                <a:lnTo>
                  <a:pt x="10985" y="764882"/>
                </a:lnTo>
                <a:lnTo>
                  <a:pt x="0" y="774446"/>
                </a:lnTo>
                <a:lnTo>
                  <a:pt x="717638" y="1601546"/>
                </a:lnTo>
                <a:lnTo>
                  <a:pt x="696087" y="1620266"/>
                </a:lnTo>
                <a:lnTo>
                  <a:pt x="784606" y="1656969"/>
                </a:lnTo>
                <a:lnTo>
                  <a:pt x="773099" y="1612265"/>
                </a:lnTo>
                <a:lnTo>
                  <a:pt x="760730" y="1564132"/>
                </a:lnTo>
                <a:lnTo>
                  <a:pt x="739190" y="1582839"/>
                </a:lnTo>
                <a:lnTo>
                  <a:pt x="30187" y="765568"/>
                </a:lnTo>
                <a:lnTo>
                  <a:pt x="733628" y="70408"/>
                </a:lnTo>
                <a:lnTo>
                  <a:pt x="753745" y="90805"/>
                </a:lnTo>
                <a:lnTo>
                  <a:pt x="771004" y="40005"/>
                </a:lnTo>
                <a:lnTo>
                  <a:pt x="784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5615" y="1212849"/>
            <a:ext cx="1354455" cy="67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5080" indent="-280670">
              <a:lnSpc>
                <a:spcPct val="101400"/>
              </a:lnSpc>
              <a:spcBef>
                <a:spcPts val="100"/>
              </a:spcBef>
            </a:pPr>
            <a:r>
              <a:rPr sz="2100" spc="-155" dirty="0">
                <a:latin typeface="Calibri"/>
                <a:cs typeface="Calibri"/>
              </a:rPr>
              <a:t>Element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245" dirty="0">
                <a:latin typeface="Calibri"/>
                <a:cs typeface="Calibri"/>
              </a:rPr>
              <a:t>To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40" dirty="0">
                <a:latin typeface="Calibri"/>
                <a:cs typeface="Calibri"/>
              </a:rPr>
              <a:t>Be </a:t>
            </a:r>
            <a:r>
              <a:rPr sz="2100" spc="-20" dirty="0">
                <a:latin typeface="Calibri"/>
                <a:cs typeface="Calibri"/>
              </a:rPr>
              <a:t>Inserted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43277" y="1527683"/>
            <a:ext cx="528955" cy="85725"/>
          </a:xfrm>
          <a:custGeom>
            <a:avLst/>
            <a:gdLst/>
            <a:ahLst/>
            <a:cxnLst/>
            <a:rect l="l" t="t" r="r" b="b"/>
            <a:pathLst>
              <a:path w="528955" h="85725">
                <a:moveTo>
                  <a:pt x="443103" y="57146"/>
                </a:moveTo>
                <a:lnTo>
                  <a:pt x="443103" y="85725"/>
                </a:lnTo>
                <a:lnTo>
                  <a:pt x="500337" y="57150"/>
                </a:lnTo>
                <a:lnTo>
                  <a:pt x="443103" y="57146"/>
                </a:lnTo>
                <a:close/>
              </a:path>
              <a:path w="528955" h="85725">
                <a:moveTo>
                  <a:pt x="443103" y="28571"/>
                </a:moveTo>
                <a:lnTo>
                  <a:pt x="443103" y="57146"/>
                </a:lnTo>
                <a:lnTo>
                  <a:pt x="457327" y="57150"/>
                </a:lnTo>
                <a:lnTo>
                  <a:pt x="457327" y="28575"/>
                </a:lnTo>
                <a:lnTo>
                  <a:pt x="443103" y="28571"/>
                </a:lnTo>
                <a:close/>
              </a:path>
              <a:path w="528955" h="85725">
                <a:moveTo>
                  <a:pt x="443103" y="0"/>
                </a:moveTo>
                <a:lnTo>
                  <a:pt x="443103" y="28571"/>
                </a:lnTo>
                <a:lnTo>
                  <a:pt x="457327" y="28575"/>
                </a:lnTo>
                <a:lnTo>
                  <a:pt x="457327" y="57150"/>
                </a:lnTo>
                <a:lnTo>
                  <a:pt x="500345" y="57146"/>
                </a:lnTo>
                <a:lnTo>
                  <a:pt x="528828" y="42925"/>
                </a:lnTo>
                <a:lnTo>
                  <a:pt x="443103" y="0"/>
                </a:lnTo>
                <a:close/>
              </a:path>
              <a:path w="528955" h="85725">
                <a:moveTo>
                  <a:pt x="0" y="28447"/>
                </a:moveTo>
                <a:lnTo>
                  <a:pt x="0" y="57022"/>
                </a:lnTo>
                <a:lnTo>
                  <a:pt x="443103" y="57146"/>
                </a:lnTo>
                <a:lnTo>
                  <a:pt x="443103" y="28571"/>
                </a:lnTo>
                <a:lnTo>
                  <a:pt x="0" y="28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97061" y="3055429"/>
            <a:ext cx="807085" cy="53403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6476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09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7" baseline="-2083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2397061" y="4053649"/>
            <a:ext cx="807085" cy="53403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65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7" baseline="-2083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74741" y="1361694"/>
            <a:ext cx="5806440" cy="615950"/>
          </a:xfrm>
          <a:prstGeom prst="rect">
            <a:avLst/>
          </a:prstGeom>
          <a:ln w="28575">
            <a:solidFill>
              <a:srgbClr val="1154CC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400" b="1" spc="-180" dirty="0">
                <a:latin typeface="Calibri"/>
                <a:cs typeface="Calibri"/>
              </a:rPr>
              <a:t>Belady’s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95" dirty="0">
                <a:latin typeface="Calibri"/>
                <a:cs typeface="Calibri"/>
              </a:rPr>
              <a:t>MIN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0" dirty="0">
                <a:latin typeface="Calibri"/>
                <a:cs typeface="Calibri"/>
              </a:rPr>
              <a:t>Replacement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Policy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1141" y="2266569"/>
            <a:ext cx="1083310" cy="2459355"/>
            <a:chOff x="2271141" y="2266569"/>
            <a:chExt cx="1083310" cy="2459355"/>
          </a:xfrm>
        </p:grpSpPr>
        <p:sp>
          <p:nvSpPr>
            <p:cNvPr id="3" name="object 3"/>
            <p:cNvSpPr/>
            <p:nvPr/>
          </p:nvSpPr>
          <p:spPr>
            <a:xfrm>
              <a:off x="2280666" y="2276094"/>
              <a:ext cx="1064260" cy="2440305"/>
            </a:xfrm>
            <a:custGeom>
              <a:avLst/>
              <a:gdLst/>
              <a:ahLst/>
              <a:cxnLst/>
              <a:rect l="l" t="t" r="r" b="b"/>
              <a:pathLst>
                <a:path w="1064260" h="2440304">
                  <a:moveTo>
                    <a:pt x="886459" y="0"/>
                  </a:moveTo>
                  <a:lnTo>
                    <a:pt x="177291" y="0"/>
                  </a:lnTo>
                  <a:lnTo>
                    <a:pt x="130160" y="6332"/>
                  </a:lnTo>
                  <a:lnTo>
                    <a:pt x="87808" y="24205"/>
                  </a:lnTo>
                  <a:lnTo>
                    <a:pt x="51927" y="51927"/>
                  </a:lnTo>
                  <a:lnTo>
                    <a:pt x="24205" y="87808"/>
                  </a:lnTo>
                  <a:lnTo>
                    <a:pt x="6332" y="130160"/>
                  </a:lnTo>
                  <a:lnTo>
                    <a:pt x="0" y="177291"/>
                  </a:lnTo>
                  <a:lnTo>
                    <a:pt x="0" y="2262631"/>
                  </a:lnTo>
                  <a:lnTo>
                    <a:pt x="6332" y="2309763"/>
                  </a:lnTo>
                  <a:lnTo>
                    <a:pt x="24205" y="2352115"/>
                  </a:lnTo>
                  <a:lnTo>
                    <a:pt x="51927" y="2387996"/>
                  </a:lnTo>
                  <a:lnTo>
                    <a:pt x="87808" y="2415718"/>
                  </a:lnTo>
                  <a:lnTo>
                    <a:pt x="130160" y="2433591"/>
                  </a:lnTo>
                  <a:lnTo>
                    <a:pt x="177291" y="2439923"/>
                  </a:lnTo>
                  <a:lnTo>
                    <a:pt x="886459" y="2439923"/>
                  </a:lnTo>
                  <a:lnTo>
                    <a:pt x="933591" y="2433591"/>
                  </a:lnTo>
                  <a:lnTo>
                    <a:pt x="975943" y="2415718"/>
                  </a:lnTo>
                  <a:lnTo>
                    <a:pt x="1011824" y="2387996"/>
                  </a:lnTo>
                  <a:lnTo>
                    <a:pt x="1039546" y="2352115"/>
                  </a:lnTo>
                  <a:lnTo>
                    <a:pt x="1057419" y="2309763"/>
                  </a:lnTo>
                  <a:lnTo>
                    <a:pt x="1063751" y="2262631"/>
                  </a:lnTo>
                  <a:lnTo>
                    <a:pt x="1063751" y="177291"/>
                  </a:lnTo>
                  <a:lnTo>
                    <a:pt x="1057419" y="130160"/>
                  </a:lnTo>
                  <a:lnTo>
                    <a:pt x="1039546" y="87808"/>
                  </a:lnTo>
                  <a:lnTo>
                    <a:pt x="1011824" y="51927"/>
                  </a:lnTo>
                  <a:lnTo>
                    <a:pt x="975943" y="24205"/>
                  </a:lnTo>
                  <a:lnTo>
                    <a:pt x="933591" y="6332"/>
                  </a:lnTo>
                  <a:lnTo>
                    <a:pt x="886459" y="0"/>
                  </a:lnTo>
                  <a:close/>
                </a:path>
              </a:pathLst>
            </a:custGeom>
            <a:solidFill>
              <a:srgbClr val="B6D6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0666" y="2276094"/>
              <a:ext cx="1064260" cy="2440305"/>
            </a:xfrm>
            <a:custGeom>
              <a:avLst/>
              <a:gdLst/>
              <a:ahLst/>
              <a:cxnLst/>
              <a:rect l="l" t="t" r="r" b="b"/>
              <a:pathLst>
                <a:path w="1064260" h="2440304">
                  <a:moveTo>
                    <a:pt x="0" y="177291"/>
                  </a:moveTo>
                  <a:lnTo>
                    <a:pt x="6332" y="130160"/>
                  </a:lnTo>
                  <a:lnTo>
                    <a:pt x="24205" y="87808"/>
                  </a:lnTo>
                  <a:lnTo>
                    <a:pt x="51927" y="51927"/>
                  </a:lnTo>
                  <a:lnTo>
                    <a:pt x="87808" y="24205"/>
                  </a:lnTo>
                  <a:lnTo>
                    <a:pt x="130160" y="6332"/>
                  </a:lnTo>
                  <a:lnTo>
                    <a:pt x="177291" y="0"/>
                  </a:lnTo>
                  <a:lnTo>
                    <a:pt x="886459" y="0"/>
                  </a:lnTo>
                  <a:lnTo>
                    <a:pt x="933591" y="6332"/>
                  </a:lnTo>
                  <a:lnTo>
                    <a:pt x="975943" y="24205"/>
                  </a:lnTo>
                  <a:lnTo>
                    <a:pt x="1011824" y="51927"/>
                  </a:lnTo>
                  <a:lnTo>
                    <a:pt x="1039546" y="87808"/>
                  </a:lnTo>
                  <a:lnTo>
                    <a:pt x="1057419" y="130160"/>
                  </a:lnTo>
                  <a:lnTo>
                    <a:pt x="1063751" y="177291"/>
                  </a:lnTo>
                  <a:lnTo>
                    <a:pt x="1063751" y="2262631"/>
                  </a:lnTo>
                  <a:lnTo>
                    <a:pt x="1057419" y="2309763"/>
                  </a:lnTo>
                  <a:lnTo>
                    <a:pt x="1039546" y="2352115"/>
                  </a:lnTo>
                  <a:lnTo>
                    <a:pt x="1011824" y="2387996"/>
                  </a:lnTo>
                  <a:lnTo>
                    <a:pt x="975943" y="2415718"/>
                  </a:lnTo>
                  <a:lnTo>
                    <a:pt x="933591" y="2433591"/>
                  </a:lnTo>
                  <a:lnTo>
                    <a:pt x="886459" y="2439923"/>
                  </a:lnTo>
                  <a:lnTo>
                    <a:pt x="177291" y="2439923"/>
                  </a:lnTo>
                  <a:lnTo>
                    <a:pt x="130160" y="2433591"/>
                  </a:lnTo>
                  <a:lnTo>
                    <a:pt x="87808" y="2415718"/>
                  </a:lnTo>
                  <a:lnTo>
                    <a:pt x="51927" y="2387996"/>
                  </a:lnTo>
                  <a:lnTo>
                    <a:pt x="24205" y="2352115"/>
                  </a:lnTo>
                  <a:lnTo>
                    <a:pt x="6332" y="2309763"/>
                  </a:lnTo>
                  <a:lnTo>
                    <a:pt x="0" y="2262631"/>
                  </a:lnTo>
                  <a:lnTo>
                    <a:pt x="0" y="177291"/>
                  </a:lnTo>
                  <a:close/>
                </a:path>
              </a:pathLst>
            </a:custGeom>
            <a:ln w="19050">
              <a:solidFill>
                <a:srgbClr val="3876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97061" y="2397061"/>
            <a:ext cx="807085" cy="53403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6476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09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7" baseline="-20833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7472" y="3711324"/>
            <a:ext cx="420370" cy="263525"/>
          </a:xfrm>
          <a:prstGeom prst="rect">
            <a:avLst/>
          </a:prstGeom>
        </p:spPr>
        <p:txBody>
          <a:bodyPr vert="vert270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400" b="1" spc="-25" dirty="0">
                <a:latin typeface="Calibri"/>
                <a:cs typeface="Calibri"/>
              </a:rPr>
              <a:t>...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6581" y="1257109"/>
            <a:ext cx="868044" cy="62547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184785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455"/>
              </a:spcBef>
            </a:pPr>
            <a:r>
              <a:rPr sz="3600" b="1" spc="-30" baseline="1388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177" y="3072130"/>
            <a:ext cx="890269" cy="675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40" dirty="0">
                <a:latin typeface="Calibri"/>
                <a:cs typeface="Calibri"/>
              </a:rPr>
              <a:t>Elements</a:t>
            </a:r>
            <a:endParaRPr sz="21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spcBef>
                <a:spcPts val="35"/>
              </a:spcBef>
            </a:pPr>
            <a:r>
              <a:rPr sz="2100" spc="-105" dirty="0">
                <a:latin typeface="Calibri"/>
                <a:cs typeface="Calibri"/>
              </a:rPr>
              <a:t>in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95" dirty="0">
                <a:latin typeface="Calibri"/>
                <a:cs typeface="Calibri"/>
              </a:rPr>
              <a:t>Cache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17599" y="2664713"/>
            <a:ext cx="784860" cy="1657350"/>
          </a:xfrm>
          <a:custGeom>
            <a:avLst/>
            <a:gdLst/>
            <a:ahLst/>
            <a:cxnLst/>
            <a:rect l="l" t="t" r="r" b="b"/>
            <a:pathLst>
              <a:path w="784860" h="1657350">
                <a:moveTo>
                  <a:pt x="784606" y="0"/>
                </a:moveTo>
                <a:lnTo>
                  <a:pt x="693547" y="29718"/>
                </a:lnTo>
                <a:lnTo>
                  <a:pt x="713587" y="50063"/>
                </a:lnTo>
                <a:lnTo>
                  <a:pt x="762" y="754507"/>
                </a:lnTo>
                <a:lnTo>
                  <a:pt x="10985" y="764882"/>
                </a:lnTo>
                <a:lnTo>
                  <a:pt x="0" y="774446"/>
                </a:lnTo>
                <a:lnTo>
                  <a:pt x="717638" y="1601546"/>
                </a:lnTo>
                <a:lnTo>
                  <a:pt x="696087" y="1620266"/>
                </a:lnTo>
                <a:lnTo>
                  <a:pt x="784606" y="1656969"/>
                </a:lnTo>
                <a:lnTo>
                  <a:pt x="773099" y="1612265"/>
                </a:lnTo>
                <a:lnTo>
                  <a:pt x="760730" y="1564132"/>
                </a:lnTo>
                <a:lnTo>
                  <a:pt x="739190" y="1582839"/>
                </a:lnTo>
                <a:lnTo>
                  <a:pt x="30187" y="765568"/>
                </a:lnTo>
                <a:lnTo>
                  <a:pt x="733628" y="70408"/>
                </a:lnTo>
                <a:lnTo>
                  <a:pt x="753745" y="90805"/>
                </a:lnTo>
                <a:lnTo>
                  <a:pt x="771004" y="40005"/>
                </a:lnTo>
                <a:lnTo>
                  <a:pt x="784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5615" y="1212849"/>
            <a:ext cx="1354455" cy="67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5080" indent="-280670">
              <a:lnSpc>
                <a:spcPct val="101400"/>
              </a:lnSpc>
              <a:spcBef>
                <a:spcPts val="100"/>
              </a:spcBef>
            </a:pPr>
            <a:r>
              <a:rPr sz="2100" spc="-155" dirty="0">
                <a:latin typeface="Calibri"/>
                <a:cs typeface="Calibri"/>
              </a:rPr>
              <a:t>Element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245" dirty="0">
                <a:latin typeface="Calibri"/>
                <a:cs typeface="Calibri"/>
              </a:rPr>
              <a:t>To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40" dirty="0">
                <a:latin typeface="Calibri"/>
                <a:cs typeface="Calibri"/>
              </a:rPr>
              <a:t>Be </a:t>
            </a:r>
            <a:r>
              <a:rPr sz="2100" spc="-20" dirty="0">
                <a:latin typeface="Calibri"/>
                <a:cs typeface="Calibri"/>
              </a:rPr>
              <a:t>Inserted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43277" y="1527683"/>
            <a:ext cx="528955" cy="85725"/>
          </a:xfrm>
          <a:custGeom>
            <a:avLst/>
            <a:gdLst/>
            <a:ahLst/>
            <a:cxnLst/>
            <a:rect l="l" t="t" r="r" b="b"/>
            <a:pathLst>
              <a:path w="528955" h="85725">
                <a:moveTo>
                  <a:pt x="443103" y="57146"/>
                </a:moveTo>
                <a:lnTo>
                  <a:pt x="443103" y="85725"/>
                </a:lnTo>
                <a:lnTo>
                  <a:pt x="500337" y="57150"/>
                </a:lnTo>
                <a:lnTo>
                  <a:pt x="443103" y="57146"/>
                </a:lnTo>
                <a:close/>
              </a:path>
              <a:path w="528955" h="85725">
                <a:moveTo>
                  <a:pt x="443103" y="28571"/>
                </a:moveTo>
                <a:lnTo>
                  <a:pt x="443103" y="57146"/>
                </a:lnTo>
                <a:lnTo>
                  <a:pt x="457327" y="57150"/>
                </a:lnTo>
                <a:lnTo>
                  <a:pt x="457327" y="28575"/>
                </a:lnTo>
                <a:lnTo>
                  <a:pt x="443103" y="28571"/>
                </a:lnTo>
                <a:close/>
              </a:path>
              <a:path w="528955" h="85725">
                <a:moveTo>
                  <a:pt x="443103" y="0"/>
                </a:moveTo>
                <a:lnTo>
                  <a:pt x="443103" y="28571"/>
                </a:lnTo>
                <a:lnTo>
                  <a:pt x="457327" y="28575"/>
                </a:lnTo>
                <a:lnTo>
                  <a:pt x="457327" y="57150"/>
                </a:lnTo>
                <a:lnTo>
                  <a:pt x="500345" y="57146"/>
                </a:lnTo>
                <a:lnTo>
                  <a:pt x="528828" y="42925"/>
                </a:lnTo>
                <a:lnTo>
                  <a:pt x="443103" y="0"/>
                </a:lnTo>
                <a:close/>
              </a:path>
              <a:path w="528955" h="85725">
                <a:moveTo>
                  <a:pt x="0" y="28447"/>
                </a:moveTo>
                <a:lnTo>
                  <a:pt x="0" y="57022"/>
                </a:lnTo>
                <a:lnTo>
                  <a:pt x="443103" y="57146"/>
                </a:lnTo>
                <a:lnTo>
                  <a:pt x="443103" y="28571"/>
                </a:lnTo>
                <a:lnTo>
                  <a:pt x="0" y="28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97061" y="3055429"/>
            <a:ext cx="807085" cy="53403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6476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09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7" baseline="-2083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7061" y="4053649"/>
            <a:ext cx="807085" cy="53403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65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7" baseline="-2083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2400" baseline="-20833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55392" y="2501074"/>
            <a:ext cx="5386070" cy="2990215"/>
            <a:chOff x="2755392" y="2501074"/>
            <a:chExt cx="5386070" cy="2990215"/>
          </a:xfrm>
        </p:grpSpPr>
        <p:sp>
          <p:nvSpPr>
            <p:cNvPr id="15" name="object 15"/>
            <p:cNvSpPr/>
            <p:nvPr/>
          </p:nvSpPr>
          <p:spPr>
            <a:xfrm>
              <a:off x="2774442" y="4987289"/>
              <a:ext cx="5347970" cy="485140"/>
            </a:xfrm>
            <a:custGeom>
              <a:avLst/>
              <a:gdLst/>
              <a:ahLst/>
              <a:cxnLst/>
              <a:rect l="l" t="t" r="r" b="b"/>
              <a:pathLst>
                <a:path w="5347970" h="485139">
                  <a:moveTo>
                    <a:pt x="0" y="121158"/>
                  </a:moveTo>
                  <a:lnTo>
                    <a:pt x="5105400" y="121158"/>
                  </a:lnTo>
                  <a:lnTo>
                    <a:pt x="5105400" y="0"/>
                  </a:lnTo>
                  <a:lnTo>
                    <a:pt x="5347715" y="242316"/>
                  </a:lnTo>
                  <a:lnTo>
                    <a:pt x="5105400" y="484632"/>
                  </a:lnTo>
                  <a:lnTo>
                    <a:pt x="5105400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75482" y="2515361"/>
              <a:ext cx="1316990" cy="300355"/>
            </a:xfrm>
            <a:custGeom>
              <a:avLst/>
              <a:gdLst/>
              <a:ahLst/>
              <a:cxnLst/>
              <a:rect l="l" t="t" r="r" b="b"/>
              <a:pathLst>
                <a:path w="1316989" h="300355">
                  <a:moveTo>
                    <a:pt x="1166621" y="0"/>
                  </a:moveTo>
                  <a:lnTo>
                    <a:pt x="1166621" y="75057"/>
                  </a:lnTo>
                  <a:lnTo>
                    <a:pt x="0" y="75057"/>
                  </a:lnTo>
                  <a:lnTo>
                    <a:pt x="0" y="225171"/>
                  </a:lnTo>
                  <a:lnTo>
                    <a:pt x="1166621" y="225171"/>
                  </a:lnTo>
                  <a:lnTo>
                    <a:pt x="1166621" y="300227"/>
                  </a:lnTo>
                  <a:lnTo>
                    <a:pt x="1316735" y="150113"/>
                  </a:lnTo>
                  <a:lnTo>
                    <a:pt x="116662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5482" y="2515361"/>
              <a:ext cx="1316990" cy="300355"/>
            </a:xfrm>
            <a:custGeom>
              <a:avLst/>
              <a:gdLst/>
              <a:ahLst/>
              <a:cxnLst/>
              <a:rect l="l" t="t" r="r" b="b"/>
              <a:pathLst>
                <a:path w="1316989" h="300355">
                  <a:moveTo>
                    <a:pt x="0" y="75057"/>
                  </a:moveTo>
                  <a:lnTo>
                    <a:pt x="1166621" y="75057"/>
                  </a:lnTo>
                  <a:lnTo>
                    <a:pt x="1166621" y="0"/>
                  </a:lnTo>
                  <a:lnTo>
                    <a:pt x="1316735" y="150113"/>
                  </a:lnTo>
                  <a:lnTo>
                    <a:pt x="1166621" y="300227"/>
                  </a:lnTo>
                  <a:lnTo>
                    <a:pt x="1166621" y="225171"/>
                  </a:lnTo>
                  <a:lnTo>
                    <a:pt x="0" y="225171"/>
                  </a:lnTo>
                  <a:lnTo>
                    <a:pt x="0" y="75057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92218" y="2664713"/>
              <a:ext cx="15240" cy="2702560"/>
            </a:xfrm>
            <a:custGeom>
              <a:avLst/>
              <a:gdLst/>
              <a:ahLst/>
              <a:cxnLst/>
              <a:rect l="l" t="t" r="r" b="b"/>
              <a:pathLst>
                <a:path w="15239" h="2702560">
                  <a:moveTo>
                    <a:pt x="0" y="0"/>
                  </a:moveTo>
                  <a:lnTo>
                    <a:pt x="15240" y="2702433"/>
                  </a:lnTo>
                </a:path>
              </a:pathLst>
            </a:custGeom>
            <a:ln w="19050">
              <a:solidFill>
                <a:srgbClr val="44536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75482" y="3172205"/>
              <a:ext cx="731520" cy="302260"/>
            </a:xfrm>
            <a:custGeom>
              <a:avLst/>
              <a:gdLst/>
              <a:ahLst/>
              <a:cxnLst/>
              <a:rect l="l" t="t" r="r" b="b"/>
              <a:pathLst>
                <a:path w="731520" h="302260">
                  <a:moveTo>
                    <a:pt x="580643" y="0"/>
                  </a:moveTo>
                  <a:lnTo>
                    <a:pt x="580643" y="75438"/>
                  </a:lnTo>
                  <a:lnTo>
                    <a:pt x="0" y="75438"/>
                  </a:lnTo>
                  <a:lnTo>
                    <a:pt x="0" y="226314"/>
                  </a:lnTo>
                  <a:lnTo>
                    <a:pt x="580643" y="226314"/>
                  </a:lnTo>
                  <a:lnTo>
                    <a:pt x="580643" y="301752"/>
                  </a:lnTo>
                  <a:lnTo>
                    <a:pt x="731519" y="150876"/>
                  </a:lnTo>
                  <a:lnTo>
                    <a:pt x="58064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75482" y="3172205"/>
              <a:ext cx="731520" cy="302260"/>
            </a:xfrm>
            <a:custGeom>
              <a:avLst/>
              <a:gdLst/>
              <a:ahLst/>
              <a:cxnLst/>
              <a:rect l="l" t="t" r="r" b="b"/>
              <a:pathLst>
                <a:path w="731520" h="302260">
                  <a:moveTo>
                    <a:pt x="0" y="75438"/>
                  </a:moveTo>
                  <a:lnTo>
                    <a:pt x="580643" y="75438"/>
                  </a:lnTo>
                  <a:lnTo>
                    <a:pt x="580643" y="0"/>
                  </a:lnTo>
                  <a:lnTo>
                    <a:pt x="731519" y="150876"/>
                  </a:lnTo>
                  <a:lnTo>
                    <a:pt x="580643" y="301752"/>
                  </a:lnTo>
                  <a:lnTo>
                    <a:pt x="580643" y="226314"/>
                  </a:lnTo>
                  <a:lnTo>
                    <a:pt x="0" y="226314"/>
                  </a:lnTo>
                  <a:lnTo>
                    <a:pt x="0" y="75438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07002" y="3323081"/>
              <a:ext cx="2301240" cy="2016125"/>
            </a:xfrm>
            <a:custGeom>
              <a:avLst/>
              <a:gdLst/>
              <a:ahLst/>
              <a:cxnLst/>
              <a:rect l="l" t="t" r="r" b="b"/>
              <a:pathLst>
                <a:path w="2301240" h="2016125">
                  <a:moveTo>
                    <a:pt x="0" y="0"/>
                  </a:moveTo>
                  <a:lnTo>
                    <a:pt x="11557" y="2015997"/>
                  </a:lnTo>
                </a:path>
                <a:path w="2301240" h="2016125">
                  <a:moveTo>
                    <a:pt x="2301240" y="998219"/>
                  </a:moveTo>
                  <a:lnTo>
                    <a:pt x="2301240" y="2006218"/>
                  </a:lnTo>
                </a:path>
              </a:pathLst>
            </a:custGeom>
            <a:ln w="19050">
              <a:solidFill>
                <a:srgbClr val="44536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75482" y="4171950"/>
              <a:ext cx="3032760" cy="300355"/>
            </a:xfrm>
            <a:custGeom>
              <a:avLst/>
              <a:gdLst/>
              <a:ahLst/>
              <a:cxnLst/>
              <a:rect l="l" t="t" r="r" b="b"/>
              <a:pathLst>
                <a:path w="3032759" h="300354">
                  <a:moveTo>
                    <a:pt x="2882645" y="0"/>
                  </a:moveTo>
                  <a:lnTo>
                    <a:pt x="2882645" y="75056"/>
                  </a:lnTo>
                  <a:lnTo>
                    <a:pt x="0" y="75056"/>
                  </a:lnTo>
                  <a:lnTo>
                    <a:pt x="0" y="225170"/>
                  </a:lnTo>
                  <a:lnTo>
                    <a:pt x="2882645" y="225170"/>
                  </a:lnTo>
                  <a:lnTo>
                    <a:pt x="2882645" y="300227"/>
                  </a:lnTo>
                  <a:lnTo>
                    <a:pt x="3032760" y="150113"/>
                  </a:lnTo>
                  <a:lnTo>
                    <a:pt x="288264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75482" y="4171950"/>
              <a:ext cx="3032760" cy="300355"/>
            </a:xfrm>
            <a:custGeom>
              <a:avLst/>
              <a:gdLst/>
              <a:ahLst/>
              <a:cxnLst/>
              <a:rect l="l" t="t" r="r" b="b"/>
              <a:pathLst>
                <a:path w="3032759" h="300354">
                  <a:moveTo>
                    <a:pt x="0" y="75056"/>
                  </a:moveTo>
                  <a:lnTo>
                    <a:pt x="2882645" y="75056"/>
                  </a:lnTo>
                  <a:lnTo>
                    <a:pt x="2882645" y="0"/>
                  </a:lnTo>
                  <a:lnTo>
                    <a:pt x="3032760" y="150113"/>
                  </a:lnTo>
                  <a:lnTo>
                    <a:pt x="2882645" y="300227"/>
                  </a:lnTo>
                  <a:lnTo>
                    <a:pt x="2882645" y="225170"/>
                  </a:lnTo>
                  <a:lnTo>
                    <a:pt x="0" y="225170"/>
                  </a:lnTo>
                  <a:lnTo>
                    <a:pt x="0" y="75056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174741" y="1361694"/>
            <a:ext cx="5806440" cy="615950"/>
          </a:xfrm>
          <a:prstGeom prst="rect">
            <a:avLst/>
          </a:prstGeom>
          <a:ln w="28575">
            <a:solidFill>
              <a:srgbClr val="1154CC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400" b="1" spc="-180" dirty="0">
                <a:latin typeface="Calibri"/>
                <a:cs typeface="Calibri"/>
              </a:rPr>
              <a:t>Belady’s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95" dirty="0">
                <a:latin typeface="Calibri"/>
                <a:cs typeface="Calibri"/>
              </a:rPr>
              <a:t>MIN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0" dirty="0">
                <a:latin typeface="Calibri"/>
                <a:cs typeface="Calibri"/>
              </a:rPr>
              <a:t>Replacement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Policy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42706" y="5049692"/>
            <a:ext cx="679450" cy="42037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400" spc="50" dirty="0"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81854" y="5496249"/>
            <a:ext cx="1207135" cy="78676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2400" b="1" spc="-20" dirty="0">
                <a:latin typeface="Calibri"/>
                <a:cs typeface="Calibri"/>
              </a:rPr>
              <a:t>Next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165" dirty="0">
                <a:latin typeface="Calibri"/>
                <a:cs typeface="Calibri"/>
              </a:rPr>
              <a:t>References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44320">
              <a:lnSpc>
                <a:spcPct val="100000"/>
              </a:lnSpc>
              <a:spcBef>
                <a:spcPts val="120"/>
              </a:spcBef>
            </a:pPr>
            <a:r>
              <a:rPr b="1" spc="-175" dirty="0">
                <a:latin typeface="Calibri"/>
                <a:cs typeface="Calibri"/>
              </a:rPr>
              <a:t>Is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190" dirty="0">
                <a:latin typeface="Calibri"/>
                <a:cs typeface="Calibri"/>
              </a:rPr>
              <a:t>It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250" dirty="0">
                <a:latin typeface="Calibri"/>
                <a:cs typeface="Calibri"/>
              </a:rPr>
              <a:t>Possible</a:t>
            </a:r>
            <a:r>
              <a:rPr b="1" spc="-229" dirty="0">
                <a:latin typeface="Calibri"/>
                <a:cs typeface="Calibri"/>
              </a:rPr>
              <a:t> </a:t>
            </a:r>
            <a:r>
              <a:rPr b="1" spc="-459" dirty="0">
                <a:latin typeface="Calibri"/>
                <a:cs typeface="Calibri"/>
              </a:rPr>
              <a:t>To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400" dirty="0">
                <a:latin typeface="Calibri"/>
                <a:cs typeface="Calibri"/>
              </a:rPr>
              <a:t>Do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spc="-280" dirty="0">
                <a:latin typeface="Calibri"/>
                <a:cs typeface="Calibri"/>
              </a:rPr>
              <a:t>Better</a:t>
            </a:r>
            <a:r>
              <a:rPr b="1" spc="-150" dirty="0">
                <a:latin typeface="Calibri"/>
                <a:cs typeface="Calibri"/>
              </a:rPr>
              <a:t> </a:t>
            </a:r>
            <a:r>
              <a:rPr b="1" spc="-340" dirty="0">
                <a:latin typeface="Calibri"/>
                <a:cs typeface="Calibri"/>
              </a:rPr>
              <a:t>Cache</a:t>
            </a:r>
            <a:r>
              <a:rPr b="1" spc="-95" dirty="0">
                <a:latin typeface="Calibri"/>
                <a:cs typeface="Calibri"/>
              </a:rPr>
              <a:t> </a:t>
            </a:r>
            <a:r>
              <a:rPr b="1" spc="-355" dirty="0">
                <a:latin typeface="Calibri"/>
                <a:cs typeface="Calibri"/>
              </a:rPr>
              <a:t>Replacement?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1141" y="2266569"/>
            <a:ext cx="1083310" cy="2459355"/>
            <a:chOff x="2271141" y="2266569"/>
            <a:chExt cx="1083310" cy="2459355"/>
          </a:xfrm>
        </p:grpSpPr>
        <p:sp>
          <p:nvSpPr>
            <p:cNvPr id="3" name="object 3"/>
            <p:cNvSpPr/>
            <p:nvPr/>
          </p:nvSpPr>
          <p:spPr>
            <a:xfrm>
              <a:off x="2280666" y="2276094"/>
              <a:ext cx="1064260" cy="2440305"/>
            </a:xfrm>
            <a:custGeom>
              <a:avLst/>
              <a:gdLst/>
              <a:ahLst/>
              <a:cxnLst/>
              <a:rect l="l" t="t" r="r" b="b"/>
              <a:pathLst>
                <a:path w="1064260" h="2440304">
                  <a:moveTo>
                    <a:pt x="886459" y="0"/>
                  </a:moveTo>
                  <a:lnTo>
                    <a:pt x="177291" y="0"/>
                  </a:lnTo>
                  <a:lnTo>
                    <a:pt x="130160" y="6332"/>
                  </a:lnTo>
                  <a:lnTo>
                    <a:pt x="87808" y="24205"/>
                  </a:lnTo>
                  <a:lnTo>
                    <a:pt x="51927" y="51927"/>
                  </a:lnTo>
                  <a:lnTo>
                    <a:pt x="24205" y="87808"/>
                  </a:lnTo>
                  <a:lnTo>
                    <a:pt x="6332" y="130160"/>
                  </a:lnTo>
                  <a:lnTo>
                    <a:pt x="0" y="177291"/>
                  </a:lnTo>
                  <a:lnTo>
                    <a:pt x="0" y="2262631"/>
                  </a:lnTo>
                  <a:lnTo>
                    <a:pt x="6332" y="2309763"/>
                  </a:lnTo>
                  <a:lnTo>
                    <a:pt x="24205" y="2352115"/>
                  </a:lnTo>
                  <a:lnTo>
                    <a:pt x="51927" y="2387996"/>
                  </a:lnTo>
                  <a:lnTo>
                    <a:pt x="87808" y="2415718"/>
                  </a:lnTo>
                  <a:lnTo>
                    <a:pt x="130160" y="2433591"/>
                  </a:lnTo>
                  <a:lnTo>
                    <a:pt x="177291" y="2439923"/>
                  </a:lnTo>
                  <a:lnTo>
                    <a:pt x="886459" y="2439923"/>
                  </a:lnTo>
                  <a:lnTo>
                    <a:pt x="933591" y="2433591"/>
                  </a:lnTo>
                  <a:lnTo>
                    <a:pt x="975943" y="2415718"/>
                  </a:lnTo>
                  <a:lnTo>
                    <a:pt x="1011824" y="2387996"/>
                  </a:lnTo>
                  <a:lnTo>
                    <a:pt x="1039546" y="2352115"/>
                  </a:lnTo>
                  <a:lnTo>
                    <a:pt x="1057419" y="2309763"/>
                  </a:lnTo>
                  <a:lnTo>
                    <a:pt x="1063751" y="2262631"/>
                  </a:lnTo>
                  <a:lnTo>
                    <a:pt x="1063751" y="177291"/>
                  </a:lnTo>
                  <a:lnTo>
                    <a:pt x="1057419" y="130160"/>
                  </a:lnTo>
                  <a:lnTo>
                    <a:pt x="1039546" y="87808"/>
                  </a:lnTo>
                  <a:lnTo>
                    <a:pt x="1011824" y="51927"/>
                  </a:lnTo>
                  <a:lnTo>
                    <a:pt x="975943" y="24205"/>
                  </a:lnTo>
                  <a:lnTo>
                    <a:pt x="933591" y="6332"/>
                  </a:lnTo>
                  <a:lnTo>
                    <a:pt x="886459" y="0"/>
                  </a:lnTo>
                  <a:close/>
                </a:path>
              </a:pathLst>
            </a:custGeom>
            <a:solidFill>
              <a:srgbClr val="B6D6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0666" y="2276094"/>
              <a:ext cx="1064260" cy="2440305"/>
            </a:xfrm>
            <a:custGeom>
              <a:avLst/>
              <a:gdLst/>
              <a:ahLst/>
              <a:cxnLst/>
              <a:rect l="l" t="t" r="r" b="b"/>
              <a:pathLst>
                <a:path w="1064260" h="2440304">
                  <a:moveTo>
                    <a:pt x="0" y="177291"/>
                  </a:moveTo>
                  <a:lnTo>
                    <a:pt x="6332" y="130160"/>
                  </a:lnTo>
                  <a:lnTo>
                    <a:pt x="24205" y="87808"/>
                  </a:lnTo>
                  <a:lnTo>
                    <a:pt x="51927" y="51927"/>
                  </a:lnTo>
                  <a:lnTo>
                    <a:pt x="87808" y="24205"/>
                  </a:lnTo>
                  <a:lnTo>
                    <a:pt x="130160" y="6332"/>
                  </a:lnTo>
                  <a:lnTo>
                    <a:pt x="177291" y="0"/>
                  </a:lnTo>
                  <a:lnTo>
                    <a:pt x="886459" y="0"/>
                  </a:lnTo>
                  <a:lnTo>
                    <a:pt x="933591" y="6332"/>
                  </a:lnTo>
                  <a:lnTo>
                    <a:pt x="975943" y="24205"/>
                  </a:lnTo>
                  <a:lnTo>
                    <a:pt x="1011824" y="51927"/>
                  </a:lnTo>
                  <a:lnTo>
                    <a:pt x="1039546" y="87808"/>
                  </a:lnTo>
                  <a:lnTo>
                    <a:pt x="1057419" y="130160"/>
                  </a:lnTo>
                  <a:lnTo>
                    <a:pt x="1063751" y="177291"/>
                  </a:lnTo>
                  <a:lnTo>
                    <a:pt x="1063751" y="2262631"/>
                  </a:lnTo>
                  <a:lnTo>
                    <a:pt x="1057419" y="2309763"/>
                  </a:lnTo>
                  <a:lnTo>
                    <a:pt x="1039546" y="2352115"/>
                  </a:lnTo>
                  <a:lnTo>
                    <a:pt x="1011824" y="2387996"/>
                  </a:lnTo>
                  <a:lnTo>
                    <a:pt x="975943" y="2415718"/>
                  </a:lnTo>
                  <a:lnTo>
                    <a:pt x="933591" y="2433591"/>
                  </a:lnTo>
                  <a:lnTo>
                    <a:pt x="886459" y="2439923"/>
                  </a:lnTo>
                  <a:lnTo>
                    <a:pt x="177291" y="2439923"/>
                  </a:lnTo>
                  <a:lnTo>
                    <a:pt x="130160" y="2433591"/>
                  </a:lnTo>
                  <a:lnTo>
                    <a:pt x="87808" y="2415718"/>
                  </a:lnTo>
                  <a:lnTo>
                    <a:pt x="51927" y="2387996"/>
                  </a:lnTo>
                  <a:lnTo>
                    <a:pt x="24205" y="2352115"/>
                  </a:lnTo>
                  <a:lnTo>
                    <a:pt x="6332" y="2309763"/>
                  </a:lnTo>
                  <a:lnTo>
                    <a:pt x="0" y="2262631"/>
                  </a:lnTo>
                  <a:lnTo>
                    <a:pt x="0" y="177291"/>
                  </a:lnTo>
                  <a:close/>
                </a:path>
              </a:pathLst>
            </a:custGeom>
            <a:ln w="19050">
              <a:solidFill>
                <a:srgbClr val="3876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97061" y="2397061"/>
            <a:ext cx="807085" cy="53403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6476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09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7" baseline="-20833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7472" y="3711324"/>
            <a:ext cx="420370" cy="263525"/>
          </a:xfrm>
          <a:prstGeom prst="rect">
            <a:avLst/>
          </a:prstGeom>
        </p:spPr>
        <p:txBody>
          <a:bodyPr vert="vert270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400" b="1" spc="-25" dirty="0">
                <a:latin typeface="Calibri"/>
                <a:cs typeface="Calibri"/>
              </a:rPr>
              <a:t>...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6581" y="1257109"/>
            <a:ext cx="868044" cy="62547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184785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455"/>
              </a:spcBef>
            </a:pPr>
            <a:r>
              <a:rPr sz="3600" b="1" spc="-30" baseline="1388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177" y="3072130"/>
            <a:ext cx="890269" cy="675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40" dirty="0">
                <a:latin typeface="Calibri"/>
                <a:cs typeface="Calibri"/>
              </a:rPr>
              <a:t>Elements</a:t>
            </a:r>
            <a:endParaRPr sz="21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spcBef>
                <a:spcPts val="35"/>
              </a:spcBef>
            </a:pPr>
            <a:r>
              <a:rPr sz="2100" spc="-105" dirty="0">
                <a:latin typeface="Calibri"/>
                <a:cs typeface="Calibri"/>
              </a:rPr>
              <a:t>in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95" dirty="0">
                <a:latin typeface="Calibri"/>
                <a:cs typeface="Calibri"/>
              </a:rPr>
              <a:t>Cache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17599" y="2664713"/>
            <a:ext cx="784860" cy="1657350"/>
          </a:xfrm>
          <a:custGeom>
            <a:avLst/>
            <a:gdLst/>
            <a:ahLst/>
            <a:cxnLst/>
            <a:rect l="l" t="t" r="r" b="b"/>
            <a:pathLst>
              <a:path w="784860" h="1657350">
                <a:moveTo>
                  <a:pt x="784606" y="0"/>
                </a:moveTo>
                <a:lnTo>
                  <a:pt x="693547" y="29718"/>
                </a:lnTo>
                <a:lnTo>
                  <a:pt x="713587" y="50063"/>
                </a:lnTo>
                <a:lnTo>
                  <a:pt x="762" y="754507"/>
                </a:lnTo>
                <a:lnTo>
                  <a:pt x="10985" y="764882"/>
                </a:lnTo>
                <a:lnTo>
                  <a:pt x="0" y="774446"/>
                </a:lnTo>
                <a:lnTo>
                  <a:pt x="717638" y="1601546"/>
                </a:lnTo>
                <a:lnTo>
                  <a:pt x="696087" y="1620266"/>
                </a:lnTo>
                <a:lnTo>
                  <a:pt x="784606" y="1656969"/>
                </a:lnTo>
                <a:lnTo>
                  <a:pt x="773099" y="1612265"/>
                </a:lnTo>
                <a:lnTo>
                  <a:pt x="760730" y="1564132"/>
                </a:lnTo>
                <a:lnTo>
                  <a:pt x="739190" y="1582839"/>
                </a:lnTo>
                <a:lnTo>
                  <a:pt x="30187" y="765568"/>
                </a:lnTo>
                <a:lnTo>
                  <a:pt x="733628" y="70408"/>
                </a:lnTo>
                <a:lnTo>
                  <a:pt x="753745" y="90805"/>
                </a:lnTo>
                <a:lnTo>
                  <a:pt x="771004" y="40005"/>
                </a:lnTo>
                <a:lnTo>
                  <a:pt x="784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5615" y="1212849"/>
            <a:ext cx="1354455" cy="67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5080" indent="-280670">
              <a:lnSpc>
                <a:spcPct val="101400"/>
              </a:lnSpc>
              <a:spcBef>
                <a:spcPts val="100"/>
              </a:spcBef>
            </a:pPr>
            <a:r>
              <a:rPr sz="2100" spc="-155" dirty="0">
                <a:latin typeface="Calibri"/>
                <a:cs typeface="Calibri"/>
              </a:rPr>
              <a:t>Element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245" dirty="0">
                <a:latin typeface="Calibri"/>
                <a:cs typeface="Calibri"/>
              </a:rPr>
              <a:t>To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40" dirty="0">
                <a:latin typeface="Calibri"/>
                <a:cs typeface="Calibri"/>
              </a:rPr>
              <a:t>Be </a:t>
            </a:r>
            <a:r>
              <a:rPr sz="2100" spc="-20" dirty="0">
                <a:latin typeface="Calibri"/>
                <a:cs typeface="Calibri"/>
              </a:rPr>
              <a:t>Inserted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43277" y="1527683"/>
            <a:ext cx="528955" cy="85725"/>
          </a:xfrm>
          <a:custGeom>
            <a:avLst/>
            <a:gdLst/>
            <a:ahLst/>
            <a:cxnLst/>
            <a:rect l="l" t="t" r="r" b="b"/>
            <a:pathLst>
              <a:path w="528955" h="85725">
                <a:moveTo>
                  <a:pt x="443103" y="57146"/>
                </a:moveTo>
                <a:lnTo>
                  <a:pt x="443103" y="85725"/>
                </a:lnTo>
                <a:lnTo>
                  <a:pt x="500337" y="57150"/>
                </a:lnTo>
                <a:lnTo>
                  <a:pt x="443103" y="57146"/>
                </a:lnTo>
                <a:close/>
              </a:path>
              <a:path w="528955" h="85725">
                <a:moveTo>
                  <a:pt x="443103" y="28571"/>
                </a:moveTo>
                <a:lnTo>
                  <a:pt x="443103" y="57146"/>
                </a:lnTo>
                <a:lnTo>
                  <a:pt x="457327" y="57150"/>
                </a:lnTo>
                <a:lnTo>
                  <a:pt x="457327" y="28575"/>
                </a:lnTo>
                <a:lnTo>
                  <a:pt x="443103" y="28571"/>
                </a:lnTo>
                <a:close/>
              </a:path>
              <a:path w="528955" h="85725">
                <a:moveTo>
                  <a:pt x="443103" y="0"/>
                </a:moveTo>
                <a:lnTo>
                  <a:pt x="443103" y="28571"/>
                </a:lnTo>
                <a:lnTo>
                  <a:pt x="457327" y="28575"/>
                </a:lnTo>
                <a:lnTo>
                  <a:pt x="457327" y="57150"/>
                </a:lnTo>
                <a:lnTo>
                  <a:pt x="500345" y="57146"/>
                </a:lnTo>
                <a:lnTo>
                  <a:pt x="528828" y="42925"/>
                </a:lnTo>
                <a:lnTo>
                  <a:pt x="443103" y="0"/>
                </a:lnTo>
                <a:close/>
              </a:path>
              <a:path w="528955" h="85725">
                <a:moveTo>
                  <a:pt x="0" y="28447"/>
                </a:moveTo>
                <a:lnTo>
                  <a:pt x="0" y="57022"/>
                </a:lnTo>
                <a:lnTo>
                  <a:pt x="443103" y="57146"/>
                </a:lnTo>
                <a:lnTo>
                  <a:pt x="443103" y="28571"/>
                </a:lnTo>
                <a:lnTo>
                  <a:pt x="0" y="28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97061" y="3055429"/>
            <a:ext cx="807085" cy="53403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6476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09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7" baseline="-2083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7061" y="4053649"/>
            <a:ext cx="807085" cy="53403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65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7" baseline="-2083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2400" baseline="-20833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55392" y="2402014"/>
            <a:ext cx="6720840" cy="3089275"/>
            <a:chOff x="2755392" y="2402014"/>
            <a:chExt cx="6720840" cy="3089275"/>
          </a:xfrm>
        </p:grpSpPr>
        <p:sp>
          <p:nvSpPr>
            <p:cNvPr id="15" name="object 15"/>
            <p:cNvSpPr/>
            <p:nvPr/>
          </p:nvSpPr>
          <p:spPr>
            <a:xfrm>
              <a:off x="2774442" y="4987289"/>
              <a:ext cx="5347970" cy="485140"/>
            </a:xfrm>
            <a:custGeom>
              <a:avLst/>
              <a:gdLst/>
              <a:ahLst/>
              <a:cxnLst/>
              <a:rect l="l" t="t" r="r" b="b"/>
              <a:pathLst>
                <a:path w="5347970" h="485139">
                  <a:moveTo>
                    <a:pt x="0" y="121158"/>
                  </a:moveTo>
                  <a:lnTo>
                    <a:pt x="5105400" y="121158"/>
                  </a:lnTo>
                  <a:lnTo>
                    <a:pt x="5105400" y="0"/>
                  </a:lnTo>
                  <a:lnTo>
                    <a:pt x="5347715" y="242316"/>
                  </a:lnTo>
                  <a:lnTo>
                    <a:pt x="5105400" y="484632"/>
                  </a:lnTo>
                  <a:lnTo>
                    <a:pt x="5105400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75482" y="2515361"/>
              <a:ext cx="1316990" cy="300355"/>
            </a:xfrm>
            <a:custGeom>
              <a:avLst/>
              <a:gdLst/>
              <a:ahLst/>
              <a:cxnLst/>
              <a:rect l="l" t="t" r="r" b="b"/>
              <a:pathLst>
                <a:path w="1316989" h="300355">
                  <a:moveTo>
                    <a:pt x="1166621" y="0"/>
                  </a:moveTo>
                  <a:lnTo>
                    <a:pt x="1166621" y="75057"/>
                  </a:lnTo>
                  <a:lnTo>
                    <a:pt x="0" y="75057"/>
                  </a:lnTo>
                  <a:lnTo>
                    <a:pt x="0" y="225171"/>
                  </a:lnTo>
                  <a:lnTo>
                    <a:pt x="1166621" y="225171"/>
                  </a:lnTo>
                  <a:lnTo>
                    <a:pt x="1166621" y="300227"/>
                  </a:lnTo>
                  <a:lnTo>
                    <a:pt x="1316735" y="150113"/>
                  </a:lnTo>
                  <a:lnTo>
                    <a:pt x="116662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5482" y="2515361"/>
              <a:ext cx="1316990" cy="300355"/>
            </a:xfrm>
            <a:custGeom>
              <a:avLst/>
              <a:gdLst/>
              <a:ahLst/>
              <a:cxnLst/>
              <a:rect l="l" t="t" r="r" b="b"/>
              <a:pathLst>
                <a:path w="1316989" h="300355">
                  <a:moveTo>
                    <a:pt x="0" y="75057"/>
                  </a:moveTo>
                  <a:lnTo>
                    <a:pt x="1166621" y="75057"/>
                  </a:lnTo>
                  <a:lnTo>
                    <a:pt x="1166621" y="0"/>
                  </a:lnTo>
                  <a:lnTo>
                    <a:pt x="1316735" y="150113"/>
                  </a:lnTo>
                  <a:lnTo>
                    <a:pt x="1166621" y="300227"/>
                  </a:lnTo>
                  <a:lnTo>
                    <a:pt x="1166621" y="225171"/>
                  </a:lnTo>
                  <a:lnTo>
                    <a:pt x="0" y="225171"/>
                  </a:lnTo>
                  <a:lnTo>
                    <a:pt x="0" y="75057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92218" y="2664713"/>
              <a:ext cx="15240" cy="2702560"/>
            </a:xfrm>
            <a:custGeom>
              <a:avLst/>
              <a:gdLst/>
              <a:ahLst/>
              <a:cxnLst/>
              <a:rect l="l" t="t" r="r" b="b"/>
              <a:pathLst>
                <a:path w="15239" h="2702560">
                  <a:moveTo>
                    <a:pt x="0" y="0"/>
                  </a:moveTo>
                  <a:lnTo>
                    <a:pt x="15240" y="2702433"/>
                  </a:lnTo>
                </a:path>
              </a:pathLst>
            </a:custGeom>
            <a:ln w="19050">
              <a:solidFill>
                <a:srgbClr val="44536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75482" y="3172205"/>
              <a:ext cx="731520" cy="302260"/>
            </a:xfrm>
            <a:custGeom>
              <a:avLst/>
              <a:gdLst/>
              <a:ahLst/>
              <a:cxnLst/>
              <a:rect l="l" t="t" r="r" b="b"/>
              <a:pathLst>
                <a:path w="731520" h="302260">
                  <a:moveTo>
                    <a:pt x="580643" y="0"/>
                  </a:moveTo>
                  <a:lnTo>
                    <a:pt x="580643" y="75438"/>
                  </a:lnTo>
                  <a:lnTo>
                    <a:pt x="0" y="75438"/>
                  </a:lnTo>
                  <a:lnTo>
                    <a:pt x="0" y="226314"/>
                  </a:lnTo>
                  <a:lnTo>
                    <a:pt x="580643" y="226314"/>
                  </a:lnTo>
                  <a:lnTo>
                    <a:pt x="580643" y="301752"/>
                  </a:lnTo>
                  <a:lnTo>
                    <a:pt x="731519" y="150876"/>
                  </a:lnTo>
                  <a:lnTo>
                    <a:pt x="58064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75482" y="3172205"/>
              <a:ext cx="731520" cy="302260"/>
            </a:xfrm>
            <a:custGeom>
              <a:avLst/>
              <a:gdLst/>
              <a:ahLst/>
              <a:cxnLst/>
              <a:rect l="l" t="t" r="r" b="b"/>
              <a:pathLst>
                <a:path w="731520" h="302260">
                  <a:moveTo>
                    <a:pt x="0" y="75438"/>
                  </a:moveTo>
                  <a:lnTo>
                    <a:pt x="580643" y="75438"/>
                  </a:lnTo>
                  <a:lnTo>
                    <a:pt x="580643" y="0"/>
                  </a:lnTo>
                  <a:lnTo>
                    <a:pt x="731519" y="150876"/>
                  </a:lnTo>
                  <a:lnTo>
                    <a:pt x="580643" y="301752"/>
                  </a:lnTo>
                  <a:lnTo>
                    <a:pt x="580643" y="226314"/>
                  </a:lnTo>
                  <a:lnTo>
                    <a:pt x="0" y="226314"/>
                  </a:lnTo>
                  <a:lnTo>
                    <a:pt x="0" y="75438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07002" y="3323081"/>
              <a:ext cx="2301240" cy="2016125"/>
            </a:xfrm>
            <a:custGeom>
              <a:avLst/>
              <a:gdLst/>
              <a:ahLst/>
              <a:cxnLst/>
              <a:rect l="l" t="t" r="r" b="b"/>
              <a:pathLst>
                <a:path w="2301240" h="2016125">
                  <a:moveTo>
                    <a:pt x="0" y="0"/>
                  </a:moveTo>
                  <a:lnTo>
                    <a:pt x="11557" y="2015997"/>
                  </a:lnTo>
                </a:path>
                <a:path w="2301240" h="2016125">
                  <a:moveTo>
                    <a:pt x="2301240" y="998219"/>
                  </a:moveTo>
                  <a:lnTo>
                    <a:pt x="2301240" y="2006218"/>
                  </a:lnTo>
                </a:path>
              </a:pathLst>
            </a:custGeom>
            <a:ln w="19050">
              <a:solidFill>
                <a:srgbClr val="44536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65114" y="2416301"/>
              <a:ext cx="3596640" cy="1544320"/>
            </a:xfrm>
            <a:custGeom>
              <a:avLst/>
              <a:gdLst/>
              <a:ahLst/>
              <a:cxnLst/>
              <a:rect l="l" t="t" r="r" b="b"/>
              <a:pathLst>
                <a:path w="3596640" h="1544320">
                  <a:moveTo>
                    <a:pt x="0" y="0"/>
                  </a:moveTo>
                  <a:lnTo>
                    <a:pt x="599439" y="0"/>
                  </a:lnTo>
                  <a:lnTo>
                    <a:pt x="1498600" y="0"/>
                  </a:lnTo>
                  <a:lnTo>
                    <a:pt x="3596640" y="0"/>
                  </a:lnTo>
                  <a:lnTo>
                    <a:pt x="3596640" y="722757"/>
                  </a:lnTo>
                  <a:lnTo>
                    <a:pt x="3596640" y="1032510"/>
                  </a:lnTo>
                  <a:lnTo>
                    <a:pt x="3596640" y="1239012"/>
                  </a:lnTo>
                  <a:lnTo>
                    <a:pt x="1498600" y="1239012"/>
                  </a:lnTo>
                  <a:lnTo>
                    <a:pt x="431291" y="1543812"/>
                  </a:lnTo>
                  <a:lnTo>
                    <a:pt x="599439" y="1239012"/>
                  </a:lnTo>
                  <a:lnTo>
                    <a:pt x="0" y="1239012"/>
                  </a:lnTo>
                  <a:lnTo>
                    <a:pt x="0" y="1032510"/>
                  </a:lnTo>
                  <a:lnTo>
                    <a:pt x="0" y="72275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104890" y="2457450"/>
            <a:ext cx="31159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65" dirty="0">
                <a:latin typeface="Calibri"/>
                <a:cs typeface="Calibri"/>
              </a:rPr>
              <a:t>Evict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element </a:t>
            </a:r>
            <a:r>
              <a:rPr sz="2400" dirty="0">
                <a:latin typeface="Calibri"/>
                <a:cs typeface="Calibri"/>
              </a:rPr>
              <a:t>accessed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furthest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in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b="1" spc="-10" dirty="0">
                <a:solidFill>
                  <a:srgbClr val="990000"/>
                </a:solidFill>
                <a:latin typeface="Calibri"/>
                <a:cs typeface="Calibri"/>
              </a:rPr>
              <a:t>future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61194" y="4157662"/>
            <a:ext cx="3061335" cy="328930"/>
            <a:chOff x="3461194" y="4157662"/>
            <a:chExt cx="3061335" cy="328930"/>
          </a:xfrm>
        </p:grpSpPr>
        <p:sp>
          <p:nvSpPr>
            <p:cNvPr id="25" name="object 25"/>
            <p:cNvSpPr/>
            <p:nvPr/>
          </p:nvSpPr>
          <p:spPr>
            <a:xfrm>
              <a:off x="3475482" y="4171950"/>
              <a:ext cx="3032760" cy="300355"/>
            </a:xfrm>
            <a:custGeom>
              <a:avLst/>
              <a:gdLst/>
              <a:ahLst/>
              <a:cxnLst/>
              <a:rect l="l" t="t" r="r" b="b"/>
              <a:pathLst>
                <a:path w="3032759" h="300354">
                  <a:moveTo>
                    <a:pt x="2882645" y="0"/>
                  </a:moveTo>
                  <a:lnTo>
                    <a:pt x="2882645" y="75056"/>
                  </a:lnTo>
                  <a:lnTo>
                    <a:pt x="0" y="75056"/>
                  </a:lnTo>
                  <a:lnTo>
                    <a:pt x="0" y="225170"/>
                  </a:lnTo>
                  <a:lnTo>
                    <a:pt x="2882645" y="225170"/>
                  </a:lnTo>
                  <a:lnTo>
                    <a:pt x="2882645" y="300227"/>
                  </a:lnTo>
                  <a:lnTo>
                    <a:pt x="3032760" y="150113"/>
                  </a:lnTo>
                  <a:lnTo>
                    <a:pt x="288264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75482" y="4171950"/>
              <a:ext cx="3032760" cy="300355"/>
            </a:xfrm>
            <a:custGeom>
              <a:avLst/>
              <a:gdLst/>
              <a:ahLst/>
              <a:cxnLst/>
              <a:rect l="l" t="t" r="r" b="b"/>
              <a:pathLst>
                <a:path w="3032759" h="300354">
                  <a:moveTo>
                    <a:pt x="0" y="75056"/>
                  </a:moveTo>
                  <a:lnTo>
                    <a:pt x="2882645" y="75056"/>
                  </a:lnTo>
                  <a:lnTo>
                    <a:pt x="2882645" y="0"/>
                  </a:lnTo>
                  <a:lnTo>
                    <a:pt x="3032760" y="150113"/>
                  </a:lnTo>
                  <a:lnTo>
                    <a:pt x="2882645" y="300227"/>
                  </a:lnTo>
                  <a:lnTo>
                    <a:pt x="2882645" y="225170"/>
                  </a:lnTo>
                  <a:lnTo>
                    <a:pt x="0" y="225170"/>
                  </a:lnTo>
                  <a:lnTo>
                    <a:pt x="0" y="75056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174741" y="1361694"/>
            <a:ext cx="5806440" cy="615950"/>
          </a:xfrm>
          <a:prstGeom prst="rect">
            <a:avLst/>
          </a:prstGeom>
          <a:ln w="28575">
            <a:solidFill>
              <a:srgbClr val="1154CC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400" b="1" spc="-180" dirty="0">
                <a:latin typeface="Calibri"/>
                <a:cs typeface="Calibri"/>
              </a:rPr>
              <a:t>Belady’s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95" dirty="0">
                <a:latin typeface="Calibri"/>
                <a:cs typeface="Calibri"/>
              </a:rPr>
              <a:t>MIN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0" dirty="0">
                <a:latin typeface="Calibri"/>
                <a:cs typeface="Calibri"/>
              </a:rPr>
              <a:t>Replacement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Policy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42706" y="5049692"/>
            <a:ext cx="679450" cy="42037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400" spc="50" dirty="0"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81854" y="5496249"/>
            <a:ext cx="1207135" cy="78676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2400" b="1" spc="-20" dirty="0">
                <a:latin typeface="Calibri"/>
                <a:cs typeface="Calibri"/>
              </a:rPr>
              <a:t>Next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165" dirty="0">
                <a:latin typeface="Calibri"/>
                <a:cs typeface="Calibri"/>
              </a:rPr>
              <a:t>References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44320">
              <a:lnSpc>
                <a:spcPct val="100000"/>
              </a:lnSpc>
              <a:spcBef>
                <a:spcPts val="120"/>
              </a:spcBef>
            </a:pPr>
            <a:r>
              <a:rPr b="1" spc="-175" dirty="0">
                <a:latin typeface="Calibri"/>
                <a:cs typeface="Calibri"/>
              </a:rPr>
              <a:t>Is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190" dirty="0">
                <a:latin typeface="Calibri"/>
                <a:cs typeface="Calibri"/>
              </a:rPr>
              <a:t>It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250" dirty="0">
                <a:latin typeface="Calibri"/>
                <a:cs typeface="Calibri"/>
              </a:rPr>
              <a:t>Possible</a:t>
            </a:r>
            <a:r>
              <a:rPr b="1" spc="-229" dirty="0">
                <a:latin typeface="Calibri"/>
                <a:cs typeface="Calibri"/>
              </a:rPr>
              <a:t> </a:t>
            </a:r>
            <a:r>
              <a:rPr b="1" spc="-459" dirty="0">
                <a:latin typeface="Calibri"/>
                <a:cs typeface="Calibri"/>
              </a:rPr>
              <a:t>To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400" dirty="0">
                <a:latin typeface="Calibri"/>
                <a:cs typeface="Calibri"/>
              </a:rPr>
              <a:t>Do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spc="-280" dirty="0">
                <a:latin typeface="Calibri"/>
                <a:cs typeface="Calibri"/>
              </a:rPr>
              <a:t>Better</a:t>
            </a:r>
            <a:r>
              <a:rPr b="1" spc="-150" dirty="0">
                <a:latin typeface="Calibri"/>
                <a:cs typeface="Calibri"/>
              </a:rPr>
              <a:t> </a:t>
            </a:r>
            <a:r>
              <a:rPr b="1" spc="-340" dirty="0">
                <a:latin typeface="Calibri"/>
                <a:cs typeface="Calibri"/>
              </a:rPr>
              <a:t>Cache</a:t>
            </a:r>
            <a:r>
              <a:rPr b="1" spc="-95" dirty="0">
                <a:latin typeface="Calibri"/>
                <a:cs typeface="Calibri"/>
              </a:rPr>
              <a:t> </a:t>
            </a:r>
            <a:r>
              <a:rPr b="1" spc="-355" dirty="0">
                <a:latin typeface="Calibri"/>
                <a:cs typeface="Calibri"/>
              </a:rPr>
              <a:t>Replacement?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1141" y="2266569"/>
            <a:ext cx="1083310" cy="2459355"/>
            <a:chOff x="2271141" y="2266569"/>
            <a:chExt cx="1083310" cy="2459355"/>
          </a:xfrm>
        </p:grpSpPr>
        <p:sp>
          <p:nvSpPr>
            <p:cNvPr id="3" name="object 3"/>
            <p:cNvSpPr/>
            <p:nvPr/>
          </p:nvSpPr>
          <p:spPr>
            <a:xfrm>
              <a:off x="2280666" y="2276094"/>
              <a:ext cx="1064260" cy="2440305"/>
            </a:xfrm>
            <a:custGeom>
              <a:avLst/>
              <a:gdLst/>
              <a:ahLst/>
              <a:cxnLst/>
              <a:rect l="l" t="t" r="r" b="b"/>
              <a:pathLst>
                <a:path w="1064260" h="2440304">
                  <a:moveTo>
                    <a:pt x="886459" y="0"/>
                  </a:moveTo>
                  <a:lnTo>
                    <a:pt x="177291" y="0"/>
                  </a:lnTo>
                  <a:lnTo>
                    <a:pt x="130160" y="6332"/>
                  </a:lnTo>
                  <a:lnTo>
                    <a:pt x="87808" y="24205"/>
                  </a:lnTo>
                  <a:lnTo>
                    <a:pt x="51927" y="51927"/>
                  </a:lnTo>
                  <a:lnTo>
                    <a:pt x="24205" y="87808"/>
                  </a:lnTo>
                  <a:lnTo>
                    <a:pt x="6332" y="130160"/>
                  </a:lnTo>
                  <a:lnTo>
                    <a:pt x="0" y="177291"/>
                  </a:lnTo>
                  <a:lnTo>
                    <a:pt x="0" y="2262631"/>
                  </a:lnTo>
                  <a:lnTo>
                    <a:pt x="6332" y="2309763"/>
                  </a:lnTo>
                  <a:lnTo>
                    <a:pt x="24205" y="2352115"/>
                  </a:lnTo>
                  <a:lnTo>
                    <a:pt x="51927" y="2387996"/>
                  </a:lnTo>
                  <a:lnTo>
                    <a:pt x="87808" y="2415718"/>
                  </a:lnTo>
                  <a:lnTo>
                    <a:pt x="130160" y="2433591"/>
                  </a:lnTo>
                  <a:lnTo>
                    <a:pt x="177291" y="2439923"/>
                  </a:lnTo>
                  <a:lnTo>
                    <a:pt x="886459" y="2439923"/>
                  </a:lnTo>
                  <a:lnTo>
                    <a:pt x="933591" y="2433591"/>
                  </a:lnTo>
                  <a:lnTo>
                    <a:pt x="975943" y="2415718"/>
                  </a:lnTo>
                  <a:lnTo>
                    <a:pt x="1011824" y="2387996"/>
                  </a:lnTo>
                  <a:lnTo>
                    <a:pt x="1039546" y="2352115"/>
                  </a:lnTo>
                  <a:lnTo>
                    <a:pt x="1057419" y="2309763"/>
                  </a:lnTo>
                  <a:lnTo>
                    <a:pt x="1063751" y="2262631"/>
                  </a:lnTo>
                  <a:lnTo>
                    <a:pt x="1063751" y="177291"/>
                  </a:lnTo>
                  <a:lnTo>
                    <a:pt x="1057419" y="130160"/>
                  </a:lnTo>
                  <a:lnTo>
                    <a:pt x="1039546" y="87808"/>
                  </a:lnTo>
                  <a:lnTo>
                    <a:pt x="1011824" y="51927"/>
                  </a:lnTo>
                  <a:lnTo>
                    <a:pt x="975943" y="24205"/>
                  </a:lnTo>
                  <a:lnTo>
                    <a:pt x="933591" y="6332"/>
                  </a:lnTo>
                  <a:lnTo>
                    <a:pt x="886459" y="0"/>
                  </a:lnTo>
                  <a:close/>
                </a:path>
              </a:pathLst>
            </a:custGeom>
            <a:solidFill>
              <a:srgbClr val="B6D6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0666" y="2276094"/>
              <a:ext cx="1064260" cy="2440305"/>
            </a:xfrm>
            <a:custGeom>
              <a:avLst/>
              <a:gdLst/>
              <a:ahLst/>
              <a:cxnLst/>
              <a:rect l="l" t="t" r="r" b="b"/>
              <a:pathLst>
                <a:path w="1064260" h="2440304">
                  <a:moveTo>
                    <a:pt x="0" y="177291"/>
                  </a:moveTo>
                  <a:lnTo>
                    <a:pt x="6332" y="130160"/>
                  </a:lnTo>
                  <a:lnTo>
                    <a:pt x="24205" y="87808"/>
                  </a:lnTo>
                  <a:lnTo>
                    <a:pt x="51927" y="51927"/>
                  </a:lnTo>
                  <a:lnTo>
                    <a:pt x="87808" y="24205"/>
                  </a:lnTo>
                  <a:lnTo>
                    <a:pt x="130160" y="6332"/>
                  </a:lnTo>
                  <a:lnTo>
                    <a:pt x="177291" y="0"/>
                  </a:lnTo>
                  <a:lnTo>
                    <a:pt x="886459" y="0"/>
                  </a:lnTo>
                  <a:lnTo>
                    <a:pt x="933591" y="6332"/>
                  </a:lnTo>
                  <a:lnTo>
                    <a:pt x="975943" y="24205"/>
                  </a:lnTo>
                  <a:lnTo>
                    <a:pt x="1011824" y="51927"/>
                  </a:lnTo>
                  <a:lnTo>
                    <a:pt x="1039546" y="87808"/>
                  </a:lnTo>
                  <a:lnTo>
                    <a:pt x="1057419" y="130160"/>
                  </a:lnTo>
                  <a:lnTo>
                    <a:pt x="1063751" y="177291"/>
                  </a:lnTo>
                  <a:lnTo>
                    <a:pt x="1063751" y="2262631"/>
                  </a:lnTo>
                  <a:lnTo>
                    <a:pt x="1057419" y="2309763"/>
                  </a:lnTo>
                  <a:lnTo>
                    <a:pt x="1039546" y="2352115"/>
                  </a:lnTo>
                  <a:lnTo>
                    <a:pt x="1011824" y="2387996"/>
                  </a:lnTo>
                  <a:lnTo>
                    <a:pt x="975943" y="2415718"/>
                  </a:lnTo>
                  <a:lnTo>
                    <a:pt x="933591" y="2433591"/>
                  </a:lnTo>
                  <a:lnTo>
                    <a:pt x="886459" y="2439923"/>
                  </a:lnTo>
                  <a:lnTo>
                    <a:pt x="177291" y="2439923"/>
                  </a:lnTo>
                  <a:lnTo>
                    <a:pt x="130160" y="2433591"/>
                  </a:lnTo>
                  <a:lnTo>
                    <a:pt x="87808" y="2415718"/>
                  </a:lnTo>
                  <a:lnTo>
                    <a:pt x="51927" y="2387996"/>
                  </a:lnTo>
                  <a:lnTo>
                    <a:pt x="24205" y="2352115"/>
                  </a:lnTo>
                  <a:lnTo>
                    <a:pt x="6332" y="2309763"/>
                  </a:lnTo>
                  <a:lnTo>
                    <a:pt x="0" y="2262631"/>
                  </a:lnTo>
                  <a:lnTo>
                    <a:pt x="0" y="177291"/>
                  </a:lnTo>
                  <a:close/>
                </a:path>
              </a:pathLst>
            </a:custGeom>
            <a:ln w="19050">
              <a:solidFill>
                <a:srgbClr val="3876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97061" y="2397061"/>
            <a:ext cx="807085" cy="53403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6476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09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7" baseline="-20833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7472" y="3711324"/>
            <a:ext cx="420370" cy="263525"/>
          </a:xfrm>
          <a:prstGeom prst="rect">
            <a:avLst/>
          </a:prstGeom>
        </p:spPr>
        <p:txBody>
          <a:bodyPr vert="vert270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400" b="1" spc="-25" dirty="0">
                <a:latin typeface="Calibri"/>
                <a:cs typeface="Calibri"/>
              </a:rPr>
              <a:t>...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6581" y="1257109"/>
            <a:ext cx="868044" cy="62547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184785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455"/>
              </a:spcBef>
            </a:pPr>
            <a:r>
              <a:rPr sz="3600" b="1" spc="-30" baseline="1388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177" y="3072130"/>
            <a:ext cx="890269" cy="675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40" dirty="0">
                <a:latin typeface="Calibri"/>
                <a:cs typeface="Calibri"/>
              </a:rPr>
              <a:t>Elements</a:t>
            </a:r>
            <a:endParaRPr sz="21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spcBef>
                <a:spcPts val="35"/>
              </a:spcBef>
            </a:pPr>
            <a:r>
              <a:rPr sz="2100" spc="-105" dirty="0">
                <a:latin typeface="Calibri"/>
                <a:cs typeface="Calibri"/>
              </a:rPr>
              <a:t>in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95" dirty="0">
                <a:latin typeface="Calibri"/>
                <a:cs typeface="Calibri"/>
              </a:rPr>
              <a:t>Cache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17599" y="2664713"/>
            <a:ext cx="784860" cy="1657350"/>
          </a:xfrm>
          <a:custGeom>
            <a:avLst/>
            <a:gdLst/>
            <a:ahLst/>
            <a:cxnLst/>
            <a:rect l="l" t="t" r="r" b="b"/>
            <a:pathLst>
              <a:path w="784860" h="1657350">
                <a:moveTo>
                  <a:pt x="784606" y="0"/>
                </a:moveTo>
                <a:lnTo>
                  <a:pt x="693547" y="29718"/>
                </a:lnTo>
                <a:lnTo>
                  <a:pt x="713587" y="50063"/>
                </a:lnTo>
                <a:lnTo>
                  <a:pt x="762" y="754507"/>
                </a:lnTo>
                <a:lnTo>
                  <a:pt x="10985" y="764882"/>
                </a:lnTo>
                <a:lnTo>
                  <a:pt x="0" y="774446"/>
                </a:lnTo>
                <a:lnTo>
                  <a:pt x="717638" y="1601546"/>
                </a:lnTo>
                <a:lnTo>
                  <a:pt x="696087" y="1620266"/>
                </a:lnTo>
                <a:lnTo>
                  <a:pt x="784606" y="1656969"/>
                </a:lnTo>
                <a:lnTo>
                  <a:pt x="773099" y="1612265"/>
                </a:lnTo>
                <a:lnTo>
                  <a:pt x="760730" y="1564132"/>
                </a:lnTo>
                <a:lnTo>
                  <a:pt x="739190" y="1582839"/>
                </a:lnTo>
                <a:lnTo>
                  <a:pt x="30187" y="765568"/>
                </a:lnTo>
                <a:lnTo>
                  <a:pt x="733628" y="70408"/>
                </a:lnTo>
                <a:lnTo>
                  <a:pt x="753745" y="90805"/>
                </a:lnTo>
                <a:lnTo>
                  <a:pt x="771004" y="40005"/>
                </a:lnTo>
                <a:lnTo>
                  <a:pt x="784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5615" y="1212849"/>
            <a:ext cx="1354455" cy="67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5080" indent="-280670">
              <a:lnSpc>
                <a:spcPct val="101400"/>
              </a:lnSpc>
              <a:spcBef>
                <a:spcPts val="100"/>
              </a:spcBef>
            </a:pPr>
            <a:r>
              <a:rPr sz="2100" spc="-155" dirty="0">
                <a:latin typeface="Calibri"/>
                <a:cs typeface="Calibri"/>
              </a:rPr>
              <a:t>Element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245" dirty="0">
                <a:latin typeface="Calibri"/>
                <a:cs typeface="Calibri"/>
              </a:rPr>
              <a:t>To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40" dirty="0">
                <a:latin typeface="Calibri"/>
                <a:cs typeface="Calibri"/>
              </a:rPr>
              <a:t>Be </a:t>
            </a:r>
            <a:r>
              <a:rPr sz="2100" spc="-20" dirty="0">
                <a:latin typeface="Calibri"/>
                <a:cs typeface="Calibri"/>
              </a:rPr>
              <a:t>Inserted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43277" y="1527683"/>
            <a:ext cx="528955" cy="85725"/>
          </a:xfrm>
          <a:custGeom>
            <a:avLst/>
            <a:gdLst/>
            <a:ahLst/>
            <a:cxnLst/>
            <a:rect l="l" t="t" r="r" b="b"/>
            <a:pathLst>
              <a:path w="528955" h="85725">
                <a:moveTo>
                  <a:pt x="443103" y="57146"/>
                </a:moveTo>
                <a:lnTo>
                  <a:pt x="443103" y="85725"/>
                </a:lnTo>
                <a:lnTo>
                  <a:pt x="500337" y="57150"/>
                </a:lnTo>
                <a:lnTo>
                  <a:pt x="443103" y="57146"/>
                </a:lnTo>
                <a:close/>
              </a:path>
              <a:path w="528955" h="85725">
                <a:moveTo>
                  <a:pt x="443103" y="28571"/>
                </a:moveTo>
                <a:lnTo>
                  <a:pt x="443103" y="57146"/>
                </a:lnTo>
                <a:lnTo>
                  <a:pt x="457327" y="57150"/>
                </a:lnTo>
                <a:lnTo>
                  <a:pt x="457327" y="28575"/>
                </a:lnTo>
                <a:lnTo>
                  <a:pt x="443103" y="28571"/>
                </a:lnTo>
                <a:close/>
              </a:path>
              <a:path w="528955" h="85725">
                <a:moveTo>
                  <a:pt x="443103" y="0"/>
                </a:moveTo>
                <a:lnTo>
                  <a:pt x="443103" y="28571"/>
                </a:lnTo>
                <a:lnTo>
                  <a:pt x="457327" y="28575"/>
                </a:lnTo>
                <a:lnTo>
                  <a:pt x="457327" y="57150"/>
                </a:lnTo>
                <a:lnTo>
                  <a:pt x="500345" y="57146"/>
                </a:lnTo>
                <a:lnTo>
                  <a:pt x="528828" y="42925"/>
                </a:lnTo>
                <a:lnTo>
                  <a:pt x="443103" y="0"/>
                </a:lnTo>
                <a:close/>
              </a:path>
              <a:path w="528955" h="85725">
                <a:moveTo>
                  <a:pt x="0" y="28447"/>
                </a:moveTo>
                <a:lnTo>
                  <a:pt x="0" y="57022"/>
                </a:lnTo>
                <a:lnTo>
                  <a:pt x="443103" y="57146"/>
                </a:lnTo>
                <a:lnTo>
                  <a:pt x="443103" y="28571"/>
                </a:lnTo>
                <a:lnTo>
                  <a:pt x="0" y="28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97061" y="3055429"/>
            <a:ext cx="807085" cy="53403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6476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09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7" baseline="-2083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7061" y="4053649"/>
            <a:ext cx="807085" cy="53403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65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7" baseline="-2083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2400" baseline="-20833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55392" y="2402014"/>
            <a:ext cx="6720840" cy="3089275"/>
            <a:chOff x="2755392" y="2402014"/>
            <a:chExt cx="6720840" cy="3089275"/>
          </a:xfrm>
        </p:grpSpPr>
        <p:sp>
          <p:nvSpPr>
            <p:cNvPr id="15" name="object 15"/>
            <p:cNvSpPr/>
            <p:nvPr/>
          </p:nvSpPr>
          <p:spPr>
            <a:xfrm>
              <a:off x="2774442" y="4987289"/>
              <a:ext cx="5347970" cy="485140"/>
            </a:xfrm>
            <a:custGeom>
              <a:avLst/>
              <a:gdLst/>
              <a:ahLst/>
              <a:cxnLst/>
              <a:rect l="l" t="t" r="r" b="b"/>
              <a:pathLst>
                <a:path w="5347970" h="485139">
                  <a:moveTo>
                    <a:pt x="0" y="121158"/>
                  </a:moveTo>
                  <a:lnTo>
                    <a:pt x="5105400" y="121158"/>
                  </a:lnTo>
                  <a:lnTo>
                    <a:pt x="5105400" y="0"/>
                  </a:lnTo>
                  <a:lnTo>
                    <a:pt x="5347715" y="242316"/>
                  </a:lnTo>
                  <a:lnTo>
                    <a:pt x="5105400" y="484632"/>
                  </a:lnTo>
                  <a:lnTo>
                    <a:pt x="5105400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75482" y="2515361"/>
              <a:ext cx="1316990" cy="300355"/>
            </a:xfrm>
            <a:custGeom>
              <a:avLst/>
              <a:gdLst/>
              <a:ahLst/>
              <a:cxnLst/>
              <a:rect l="l" t="t" r="r" b="b"/>
              <a:pathLst>
                <a:path w="1316989" h="300355">
                  <a:moveTo>
                    <a:pt x="1166621" y="0"/>
                  </a:moveTo>
                  <a:lnTo>
                    <a:pt x="1166621" y="75057"/>
                  </a:lnTo>
                  <a:lnTo>
                    <a:pt x="0" y="75057"/>
                  </a:lnTo>
                  <a:lnTo>
                    <a:pt x="0" y="225171"/>
                  </a:lnTo>
                  <a:lnTo>
                    <a:pt x="1166621" y="225171"/>
                  </a:lnTo>
                  <a:lnTo>
                    <a:pt x="1166621" y="300227"/>
                  </a:lnTo>
                  <a:lnTo>
                    <a:pt x="1316735" y="150113"/>
                  </a:lnTo>
                  <a:lnTo>
                    <a:pt x="116662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5482" y="2515361"/>
              <a:ext cx="1316990" cy="300355"/>
            </a:xfrm>
            <a:custGeom>
              <a:avLst/>
              <a:gdLst/>
              <a:ahLst/>
              <a:cxnLst/>
              <a:rect l="l" t="t" r="r" b="b"/>
              <a:pathLst>
                <a:path w="1316989" h="300355">
                  <a:moveTo>
                    <a:pt x="0" y="75057"/>
                  </a:moveTo>
                  <a:lnTo>
                    <a:pt x="1166621" y="75057"/>
                  </a:lnTo>
                  <a:lnTo>
                    <a:pt x="1166621" y="0"/>
                  </a:lnTo>
                  <a:lnTo>
                    <a:pt x="1316735" y="150113"/>
                  </a:lnTo>
                  <a:lnTo>
                    <a:pt x="1166621" y="300227"/>
                  </a:lnTo>
                  <a:lnTo>
                    <a:pt x="1166621" y="225171"/>
                  </a:lnTo>
                  <a:lnTo>
                    <a:pt x="0" y="225171"/>
                  </a:lnTo>
                  <a:lnTo>
                    <a:pt x="0" y="75057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92218" y="2664713"/>
              <a:ext cx="15240" cy="2702560"/>
            </a:xfrm>
            <a:custGeom>
              <a:avLst/>
              <a:gdLst/>
              <a:ahLst/>
              <a:cxnLst/>
              <a:rect l="l" t="t" r="r" b="b"/>
              <a:pathLst>
                <a:path w="15239" h="2702560">
                  <a:moveTo>
                    <a:pt x="0" y="0"/>
                  </a:moveTo>
                  <a:lnTo>
                    <a:pt x="15240" y="2702433"/>
                  </a:lnTo>
                </a:path>
              </a:pathLst>
            </a:custGeom>
            <a:ln w="19050">
              <a:solidFill>
                <a:srgbClr val="44536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75482" y="3172205"/>
              <a:ext cx="731520" cy="302260"/>
            </a:xfrm>
            <a:custGeom>
              <a:avLst/>
              <a:gdLst/>
              <a:ahLst/>
              <a:cxnLst/>
              <a:rect l="l" t="t" r="r" b="b"/>
              <a:pathLst>
                <a:path w="731520" h="302260">
                  <a:moveTo>
                    <a:pt x="580643" y="0"/>
                  </a:moveTo>
                  <a:lnTo>
                    <a:pt x="580643" y="75438"/>
                  </a:lnTo>
                  <a:lnTo>
                    <a:pt x="0" y="75438"/>
                  </a:lnTo>
                  <a:lnTo>
                    <a:pt x="0" y="226314"/>
                  </a:lnTo>
                  <a:lnTo>
                    <a:pt x="580643" y="226314"/>
                  </a:lnTo>
                  <a:lnTo>
                    <a:pt x="580643" y="301752"/>
                  </a:lnTo>
                  <a:lnTo>
                    <a:pt x="731519" y="150876"/>
                  </a:lnTo>
                  <a:lnTo>
                    <a:pt x="58064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75482" y="3172205"/>
              <a:ext cx="731520" cy="302260"/>
            </a:xfrm>
            <a:custGeom>
              <a:avLst/>
              <a:gdLst/>
              <a:ahLst/>
              <a:cxnLst/>
              <a:rect l="l" t="t" r="r" b="b"/>
              <a:pathLst>
                <a:path w="731520" h="302260">
                  <a:moveTo>
                    <a:pt x="0" y="75438"/>
                  </a:moveTo>
                  <a:lnTo>
                    <a:pt x="580643" y="75438"/>
                  </a:lnTo>
                  <a:lnTo>
                    <a:pt x="580643" y="0"/>
                  </a:lnTo>
                  <a:lnTo>
                    <a:pt x="731519" y="150876"/>
                  </a:lnTo>
                  <a:lnTo>
                    <a:pt x="580643" y="301752"/>
                  </a:lnTo>
                  <a:lnTo>
                    <a:pt x="580643" y="226314"/>
                  </a:lnTo>
                  <a:lnTo>
                    <a:pt x="0" y="226314"/>
                  </a:lnTo>
                  <a:lnTo>
                    <a:pt x="0" y="75438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07002" y="3323081"/>
              <a:ext cx="2301240" cy="2016125"/>
            </a:xfrm>
            <a:custGeom>
              <a:avLst/>
              <a:gdLst/>
              <a:ahLst/>
              <a:cxnLst/>
              <a:rect l="l" t="t" r="r" b="b"/>
              <a:pathLst>
                <a:path w="2301240" h="2016125">
                  <a:moveTo>
                    <a:pt x="0" y="0"/>
                  </a:moveTo>
                  <a:lnTo>
                    <a:pt x="11557" y="2015997"/>
                  </a:lnTo>
                </a:path>
                <a:path w="2301240" h="2016125">
                  <a:moveTo>
                    <a:pt x="2301240" y="998219"/>
                  </a:moveTo>
                  <a:lnTo>
                    <a:pt x="2301240" y="2006218"/>
                  </a:lnTo>
                </a:path>
              </a:pathLst>
            </a:custGeom>
            <a:ln w="19050">
              <a:solidFill>
                <a:srgbClr val="44536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65114" y="2416301"/>
              <a:ext cx="3596640" cy="1544320"/>
            </a:xfrm>
            <a:custGeom>
              <a:avLst/>
              <a:gdLst/>
              <a:ahLst/>
              <a:cxnLst/>
              <a:rect l="l" t="t" r="r" b="b"/>
              <a:pathLst>
                <a:path w="3596640" h="1544320">
                  <a:moveTo>
                    <a:pt x="0" y="0"/>
                  </a:moveTo>
                  <a:lnTo>
                    <a:pt x="599439" y="0"/>
                  </a:lnTo>
                  <a:lnTo>
                    <a:pt x="1498600" y="0"/>
                  </a:lnTo>
                  <a:lnTo>
                    <a:pt x="3596640" y="0"/>
                  </a:lnTo>
                  <a:lnTo>
                    <a:pt x="3596640" y="722757"/>
                  </a:lnTo>
                  <a:lnTo>
                    <a:pt x="3596640" y="1032510"/>
                  </a:lnTo>
                  <a:lnTo>
                    <a:pt x="3596640" y="1239012"/>
                  </a:lnTo>
                  <a:lnTo>
                    <a:pt x="1498600" y="1239012"/>
                  </a:lnTo>
                  <a:lnTo>
                    <a:pt x="431291" y="1543812"/>
                  </a:lnTo>
                  <a:lnTo>
                    <a:pt x="599439" y="1239012"/>
                  </a:lnTo>
                  <a:lnTo>
                    <a:pt x="0" y="1239012"/>
                  </a:lnTo>
                  <a:lnTo>
                    <a:pt x="0" y="1032510"/>
                  </a:lnTo>
                  <a:lnTo>
                    <a:pt x="0" y="72275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104890" y="2457450"/>
            <a:ext cx="31159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65" dirty="0">
                <a:latin typeface="Calibri"/>
                <a:cs typeface="Calibri"/>
              </a:rPr>
              <a:t>Evict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element </a:t>
            </a:r>
            <a:r>
              <a:rPr sz="2400" dirty="0">
                <a:latin typeface="Calibri"/>
                <a:cs typeface="Calibri"/>
              </a:rPr>
              <a:t>accessed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furthest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in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b="1" spc="-10" dirty="0">
                <a:solidFill>
                  <a:srgbClr val="990000"/>
                </a:solidFill>
                <a:latin typeface="Calibri"/>
                <a:cs typeface="Calibri"/>
              </a:rPr>
              <a:t>future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61194" y="3798125"/>
            <a:ext cx="8635365" cy="1325880"/>
            <a:chOff x="3461194" y="3798125"/>
            <a:chExt cx="8635365" cy="1325880"/>
          </a:xfrm>
        </p:grpSpPr>
        <p:sp>
          <p:nvSpPr>
            <p:cNvPr id="25" name="object 25"/>
            <p:cNvSpPr/>
            <p:nvPr/>
          </p:nvSpPr>
          <p:spPr>
            <a:xfrm>
              <a:off x="3475482" y="4171950"/>
              <a:ext cx="3032760" cy="300355"/>
            </a:xfrm>
            <a:custGeom>
              <a:avLst/>
              <a:gdLst/>
              <a:ahLst/>
              <a:cxnLst/>
              <a:rect l="l" t="t" r="r" b="b"/>
              <a:pathLst>
                <a:path w="3032759" h="300354">
                  <a:moveTo>
                    <a:pt x="2882645" y="0"/>
                  </a:moveTo>
                  <a:lnTo>
                    <a:pt x="2882645" y="75056"/>
                  </a:lnTo>
                  <a:lnTo>
                    <a:pt x="0" y="75056"/>
                  </a:lnTo>
                  <a:lnTo>
                    <a:pt x="0" y="225170"/>
                  </a:lnTo>
                  <a:lnTo>
                    <a:pt x="2882645" y="225170"/>
                  </a:lnTo>
                  <a:lnTo>
                    <a:pt x="2882645" y="300227"/>
                  </a:lnTo>
                  <a:lnTo>
                    <a:pt x="3032760" y="150113"/>
                  </a:lnTo>
                  <a:lnTo>
                    <a:pt x="288264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75482" y="4171950"/>
              <a:ext cx="3032760" cy="300355"/>
            </a:xfrm>
            <a:custGeom>
              <a:avLst/>
              <a:gdLst/>
              <a:ahLst/>
              <a:cxnLst/>
              <a:rect l="l" t="t" r="r" b="b"/>
              <a:pathLst>
                <a:path w="3032759" h="300354">
                  <a:moveTo>
                    <a:pt x="0" y="75056"/>
                  </a:moveTo>
                  <a:lnTo>
                    <a:pt x="2882645" y="75056"/>
                  </a:lnTo>
                  <a:lnTo>
                    <a:pt x="2882645" y="0"/>
                  </a:lnTo>
                  <a:lnTo>
                    <a:pt x="3032760" y="150113"/>
                  </a:lnTo>
                  <a:lnTo>
                    <a:pt x="2882645" y="300227"/>
                  </a:lnTo>
                  <a:lnTo>
                    <a:pt x="2882645" y="225170"/>
                  </a:lnTo>
                  <a:lnTo>
                    <a:pt x="0" y="225170"/>
                  </a:lnTo>
                  <a:lnTo>
                    <a:pt x="0" y="75056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22641" y="3802888"/>
              <a:ext cx="4168775" cy="1316355"/>
            </a:xfrm>
            <a:custGeom>
              <a:avLst/>
              <a:gdLst/>
              <a:ahLst/>
              <a:cxnLst/>
              <a:rect l="l" t="t" r="r" b="b"/>
              <a:pathLst>
                <a:path w="4168775" h="1316354">
                  <a:moveTo>
                    <a:pt x="0" y="0"/>
                  </a:moveTo>
                  <a:lnTo>
                    <a:pt x="1232027" y="592582"/>
                  </a:lnTo>
                  <a:lnTo>
                    <a:pt x="1232027" y="1316228"/>
                  </a:lnTo>
                  <a:lnTo>
                    <a:pt x="4168775" y="1316228"/>
                  </a:lnTo>
                  <a:lnTo>
                    <a:pt x="4168775" y="75692"/>
                  </a:lnTo>
                  <a:lnTo>
                    <a:pt x="1232027" y="75692"/>
                  </a:lnTo>
                  <a:lnTo>
                    <a:pt x="1232027" y="282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22641" y="3802888"/>
              <a:ext cx="4168775" cy="1316355"/>
            </a:xfrm>
            <a:custGeom>
              <a:avLst/>
              <a:gdLst/>
              <a:ahLst/>
              <a:cxnLst/>
              <a:rect l="l" t="t" r="r" b="b"/>
              <a:pathLst>
                <a:path w="4168775" h="1316354">
                  <a:moveTo>
                    <a:pt x="1232027" y="75692"/>
                  </a:moveTo>
                  <a:lnTo>
                    <a:pt x="1721484" y="75692"/>
                  </a:lnTo>
                  <a:lnTo>
                    <a:pt x="2455672" y="75692"/>
                  </a:lnTo>
                  <a:lnTo>
                    <a:pt x="4168775" y="75692"/>
                  </a:lnTo>
                  <a:lnTo>
                    <a:pt x="4168775" y="282448"/>
                  </a:lnTo>
                  <a:lnTo>
                    <a:pt x="4168775" y="592582"/>
                  </a:lnTo>
                  <a:lnTo>
                    <a:pt x="4168775" y="1316228"/>
                  </a:lnTo>
                  <a:lnTo>
                    <a:pt x="2455672" y="1316228"/>
                  </a:lnTo>
                  <a:lnTo>
                    <a:pt x="1721484" y="1316228"/>
                  </a:lnTo>
                  <a:lnTo>
                    <a:pt x="1232027" y="1316228"/>
                  </a:lnTo>
                  <a:lnTo>
                    <a:pt x="1232027" y="592582"/>
                  </a:lnTo>
                  <a:lnTo>
                    <a:pt x="0" y="0"/>
                  </a:lnTo>
                  <a:lnTo>
                    <a:pt x="1232027" y="282448"/>
                  </a:lnTo>
                  <a:lnTo>
                    <a:pt x="1232027" y="75692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174741" y="1361694"/>
            <a:ext cx="5806440" cy="615950"/>
          </a:xfrm>
          <a:prstGeom prst="rect">
            <a:avLst/>
          </a:prstGeom>
          <a:ln w="28575">
            <a:solidFill>
              <a:srgbClr val="1154CC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400" b="1" spc="-180" dirty="0">
                <a:latin typeface="Calibri"/>
                <a:cs typeface="Calibri"/>
              </a:rPr>
              <a:t>Belady’s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95" dirty="0">
                <a:latin typeface="Calibri"/>
                <a:cs typeface="Calibri"/>
              </a:rPr>
              <a:t>MIN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0" dirty="0">
                <a:latin typeface="Calibri"/>
                <a:cs typeface="Calibri"/>
              </a:rPr>
              <a:t>Replacement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Policy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42706" y="5049692"/>
            <a:ext cx="679450" cy="42037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400" spc="50" dirty="0"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81854" y="5496249"/>
            <a:ext cx="1207135" cy="78676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2400" b="1" spc="-20" dirty="0">
                <a:latin typeface="Calibri"/>
                <a:cs typeface="Calibri"/>
              </a:rPr>
              <a:t>Next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165" dirty="0">
                <a:latin typeface="Calibri"/>
                <a:cs typeface="Calibri"/>
              </a:rPr>
              <a:t>References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44320">
              <a:lnSpc>
                <a:spcPct val="100000"/>
              </a:lnSpc>
              <a:spcBef>
                <a:spcPts val="120"/>
              </a:spcBef>
            </a:pPr>
            <a:r>
              <a:rPr b="1" spc="-175" dirty="0">
                <a:latin typeface="Calibri"/>
                <a:cs typeface="Calibri"/>
              </a:rPr>
              <a:t>Is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190" dirty="0">
                <a:latin typeface="Calibri"/>
                <a:cs typeface="Calibri"/>
              </a:rPr>
              <a:t>It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250" dirty="0">
                <a:latin typeface="Calibri"/>
                <a:cs typeface="Calibri"/>
              </a:rPr>
              <a:t>Possible</a:t>
            </a:r>
            <a:r>
              <a:rPr b="1" spc="-229" dirty="0">
                <a:latin typeface="Calibri"/>
                <a:cs typeface="Calibri"/>
              </a:rPr>
              <a:t> </a:t>
            </a:r>
            <a:r>
              <a:rPr b="1" spc="-459" dirty="0">
                <a:latin typeface="Calibri"/>
                <a:cs typeface="Calibri"/>
              </a:rPr>
              <a:t>To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400" dirty="0">
                <a:latin typeface="Calibri"/>
                <a:cs typeface="Calibri"/>
              </a:rPr>
              <a:t>Do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spc="-280" dirty="0">
                <a:latin typeface="Calibri"/>
                <a:cs typeface="Calibri"/>
              </a:rPr>
              <a:t>Better</a:t>
            </a:r>
            <a:r>
              <a:rPr b="1" spc="-150" dirty="0">
                <a:latin typeface="Calibri"/>
                <a:cs typeface="Calibri"/>
              </a:rPr>
              <a:t> </a:t>
            </a:r>
            <a:r>
              <a:rPr b="1" spc="-340" dirty="0">
                <a:latin typeface="Calibri"/>
                <a:cs typeface="Calibri"/>
              </a:rPr>
              <a:t>Cache</a:t>
            </a:r>
            <a:r>
              <a:rPr b="1" spc="-95" dirty="0">
                <a:latin typeface="Calibri"/>
                <a:cs typeface="Calibri"/>
              </a:rPr>
              <a:t> </a:t>
            </a:r>
            <a:r>
              <a:rPr b="1" spc="-355" dirty="0">
                <a:latin typeface="Calibri"/>
                <a:cs typeface="Calibri"/>
              </a:rPr>
              <a:t>Replacement?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400413" y="4104513"/>
            <a:ext cx="24530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  <a:tabLst>
                <a:tab pos="1045844" algn="l"/>
              </a:tabLst>
            </a:pPr>
            <a:r>
              <a:rPr sz="2400" spc="-10" dirty="0">
                <a:latin typeface="Calibri"/>
                <a:cs typeface="Calibri"/>
              </a:rPr>
              <a:t>Recall: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Prescience </a:t>
            </a:r>
            <a:r>
              <a:rPr sz="2400" dirty="0">
                <a:latin typeface="Calibri"/>
                <a:cs typeface="Calibri"/>
              </a:rPr>
              <a:t>required.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1141" y="2266569"/>
            <a:ext cx="1083310" cy="2459355"/>
            <a:chOff x="2271141" y="2266569"/>
            <a:chExt cx="1083310" cy="2459355"/>
          </a:xfrm>
        </p:grpSpPr>
        <p:sp>
          <p:nvSpPr>
            <p:cNvPr id="3" name="object 3"/>
            <p:cNvSpPr/>
            <p:nvPr/>
          </p:nvSpPr>
          <p:spPr>
            <a:xfrm>
              <a:off x="2280666" y="2276094"/>
              <a:ext cx="1064260" cy="2440305"/>
            </a:xfrm>
            <a:custGeom>
              <a:avLst/>
              <a:gdLst/>
              <a:ahLst/>
              <a:cxnLst/>
              <a:rect l="l" t="t" r="r" b="b"/>
              <a:pathLst>
                <a:path w="1064260" h="2440304">
                  <a:moveTo>
                    <a:pt x="886459" y="0"/>
                  </a:moveTo>
                  <a:lnTo>
                    <a:pt x="177291" y="0"/>
                  </a:lnTo>
                  <a:lnTo>
                    <a:pt x="130160" y="6332"/>
                  </a:lnTo>
                  <a:lnTo>
                    <a:pt x="87808" y="24205"/>
                  </a:lnTo>
                  <a:lnTo>
                    <a:pt x="51927" y="51927"/>
                  </a:lnTo>
                  <a:lnTo>
                    <a:pt x="24205" y="87808"/>
                  </a:lnTo>
                  <a:lnTo>
                    <a:pt x="6332" y="130160"/>
                  </a:lnTo>
                  <a:lnTo>
                    <a:pt x="0" y="177291"/>
                  </a:lnTo>
                  <a:lnTo>
                    <a:pt x="0" y="2262631"/>
                  </a:lnTo>
                  <a:lnTo>
                    <a:pt x="6332" y="2309763"/>
                  </a:lnTo>
                  <a:lnTo>
                    <a:pt x="24205" y="2352115"/>
                  </a:lnTo>
                  <a:lnTo>
                    <a:pt x="51927" y="2387996"/>
                  </a:lnTo>
                  <a:lnTo>
                    <a:pt x="87808" y="2415718"/>
                  </a:lnTo>
                  <a:lnTo>
                    <a:pt x="130160" y="2433591"/>
                  </a:lnTo>
                  <a:lnTo>
                    <a:pt x="177291" y="2439923"/>
                  </a:lnTo>
                  <a:lnTo>
                    <a:pt x="886459" y="2439923"/>
                  </a:lnTo>
                  <a:lnTo>
                    <a:pt x="933591" y="2433591"/>
                  </a:lnTo>
                  <a:lnTo>
                    <a:pt x="975943" y="2415718"/>
                  </a:lnTo>
                  <a:lnTo>
                    <a:pt x="1011824" y="2387996"/>
                  </a:lnTo>
                  <a:lnTo>
                    <a:pt x="1039546" y="2352115"/>
                  </a:lnTo>
                  <a:lnTo>
                    <a:pt x="1057419" y="2309763"/>
                  </a:lnTo>
                  <a:lnTo>
                    <a:pt x="1063751" y="2262631"/>
                  </a:lnTo>
                  <a:lnTo>
                    <a:pt x="1063751" y="177291"/>
                  </a:lnTo>
                  <a:lnTo>
                    <a:pt x="1057419" y="130160"/>
                  </a:lnTo>
                  <a:lnTo>
                    <a:pt x="1039546" y="87808"/>
                  </a:lnTo>
                  <a:lnTo>
                    <a:pt x="1011824" y="51927"/>
                  </a:lnTo>
                  <a:lnTo>
                    <a:pt x="975943" y="24205"/>
                  </a:lnTo>
                  <a:lnTo>
                    <a:pt x="933591" y="6332"/>
                  </a:lnTo>
                  <a:lnTo>
                    <a:pt x="886459" y="0"/>
                  </a:lnTo>
                  <a:close/>
                </a:path>
              </a:pathLst>
            </a:custGeom>
            <a:solidFill>
              <a:srgbClr val="B6D6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0666" y="2276094"/>
              <a:ext cx="1064260" cy="2440305"/>
            </a:xfrm>
            <a:custGeom>
              <a:avLst/>
              <a:gdLst/>
              <a:ahLst/>
              <a:cxnLst/>
              <a:rect l="l" t="t" r="r" b="b"/>
              <a:pathLst>
                <a:path w="1064260" h="2440304">
                  <a:moveTo>
                    <a:pt x="0" y="177291"/>
                  </a:moveTo>
                  <a:lnTo>
                    <a:pt x="6332" y="130160"/>
                  </a:lnTo>
                  <a:lnTo>
                    <a:pt x="24205" y="87808"/>
                  </a:lnTo>
                  <a:lnTo>
                    <a:pt x="51927" y="51927"/>
                  </a:lnTo>
                  <a:lnTo>
                    <a:pt x="87808" y="24205"/>
                  </a:lnTo>
                  <a:lnTo>
                    <a:pt x="130160" y="6332"/>
                  </a:lnTo>
                  <a:lnTo>
                    <a:pt x="177291" y="0"/>
                  </a:lnTo>
                  <a:lnTo>
                    <a:pt x="886459" y="0"/>
                  </a:lnTo>
                  <a:lnTo>
                    <a:pt x="933591" y="6332"/>
                  </a:lnTo>
                  <a:lnTo>
                    <a:pt x="975943" y="24205"/>
                  </a:lnTo>
                  <a:lnTo>
                    <a:pt x="1011824" y="51927"/>
                  </a:lnTo>
                  <a:lnTo>
                    <a:pt x="1039546" y="87808"/>
                  </a:lnTo>
                  <a:lnTo>
                    <a:pt x="1057419" y="130160"/>
                  </a:lnTo>
                  <a:lnTo>
                    <a:pt x="1063751" y="177291"/>
                  </a:lnTo>
                  <a:lnTo>
                    <a:pt x="1063751" y="2262631"/>
                  </a:lnTo>
                  <a:lnTo>
                    <a:pt x="1057419" y="2309763"/>
                  </a:lnTo>
                  <a:lnTo>
                    <a:pt x="1039546" y="2352115"/>
                  </a:lnTo>
                  <a:lnTo>
                    <a:pt x="1011824" y="2387996"/>
                  </a:lnTo>
                  <a:lnTo>
                    <a:pt x="975943" y="2415718"/>
                  </a:lnTo>
                  <a:lnTo>
                    <a:pt x="933591" y="2433591"/>
                  </a:lnTo>
                  <a:lnTo>
                    <a:pt x="886459" y="2439923"/>
                  </a:lnTo>
                  <a:lnTo>
                    <a:pt x="177291" y="2439923"/>
                  </a:lnTo>
                  <a:lnTo>
                    <a:pt x="130160" y="2433591"/>
                  </a:lnTo>
                  <a:lnTo>
                    <a:pt x="87808" y="2415718"/>
                  </a:lnTo>
                  <a:lnTo>
                    <a:pt x="51927" y="2387996"/>
                  </a:lnTo>
                  <a:lnTo>
                    <a:pt x="24205" y="2352115"/>
                  </a:lnTo>
                  <a:lnTo>
                    <a:pt x="6332" y="2309763"/>
                  </a:lnTo>
                  <a:lnTo>
                    <a:pt x="0" y="2262631"/>
                  </a:lnTo>
                  <a:lnTo>
                    <a:pt x="0" y="177291"/>
                  </a:lnTo>
                  <a:close/>
                </a:path>
              </a:pathLst>
            </a:custGeom>
            <a:ln w="19050">
              <a:solidFill>
                <a:srgbClr val="3876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97061" y="2397061"/>
            <a:ext cx="807085" cy="53403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6476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09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7" baseline="-20833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7472" y="3711324"/>
            <a:ext cx="420370" cy="263525"/>
          </a:xfrm>
          <a:prstGeom prst="rect">
            <a:avLst/>
          </a:prstGeom>
        </p:spPr>
        <p:txBody>
          <a:bodyPr vert="vert270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400" b="1" spc="-25" dirty="0">
                <a:latin typeface="Calibri"/>
                <a:cs typeface="Calibri"/>
              </a:rPr>
              <a:t>...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6581" y="1257109"/>
            <a:ext cx="868044" cy="62547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184785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1455"/>
              </a:spcBef>
            </a:pPr>
            <a:r>
              <a:rPr sz="3600" b="1" spc="-30" baseline="13888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177" y="3072130"/>
            <a:ext cx="890269" cy="675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40" dirty="0">
                <a:latin typeface="Calibri"/>
                <a:cs typeface="Calibri"/>
              </a:rPr>
              <a:t>Elements</a:t>
            </a:r>
            <a:endParaRPr sz="21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spcBef>
                <a:spcPts val="35"/>
              </a:spcBef>
            </a:pPr>
            <a:r>
              <a:rPr sz="2100" spc="-105" dirty="0">
                <a:latin typeface="Calibri"/>
                <a:cs typeface="Calibri"/>
              </a:rPr>
              <a:t>in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95" dirty="0">
                <a:latin typeface="Calibri"/>
                <a:cs typeface="Calibri"/>
              </a:rPr>
              <a:t>Cache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17599" y="2664713"/>
            <a:ext cx="784860" cy="1657350"/>
          </a:xfrm>
          <a:custGeom>
            <a:avLst/>
            <a:gdLst/>
            <a:ahLst/>
            <a:cxnLst/>
            <a:rect l="l" t="t" r="r" b="b"/>
            <a:pathLst>
              <a:path w="784860" h="1657350">
                <a:moveTo>
                  <a:pt x="784606" y="0"/>
                </a:moveTo>
                <a:lnTo>
                  <a:pt x="693547" y="29718"/>
                </a:lnTo>
                <a:lnTo>
                  <a:pt x="713587" y="50063"/>
                </a:lnTo>
                <a:lnTo>
                  <a:pt x="762" y="754507"/>
                </a:lnTo>
                <a:lnTo>
                  <a:pt x="10985" y="764882"/>
                </a:lnTo>
                <a:lnTo>
                  <a:pt x="0" y="774446"/>
                </a:lnTo>
                <a:lnTo>
                  <a:pt x="717638" y="1601546"/>
                </a:lnTo>
                <a:lnTo>
                  <a:pt x="696087" y="1620266"/>
                </a:lnTo>
                <a:lnTo>
                  <a:pt x="784606" y="1656969"/>
                </a:lnTo>
                <a:lnTo>
                  <a:pt x="773099" y="1612265"/>
                </a:lnTo>
                <a:lnTo>
                  <a:pt x="760730" y="1564132"/>
                </a:lnTo>
                <a:lnTo>
                  <a:pt x="739190" y="1582839"/>
                </a:lnTo>
                <a:lnTo>
                  <a:pt x="30187" y="765568"/>
                </a:lnTo>
                <a:lnTo>
                  <a:pt x="733628" y="70408"/>
                </a:lnTo>
                <a:lnTo>
                  <a:pt x="753745" y="90805"/>
                </a:lnTo>
                <a:lnTo>
                  <a:pt x="771004" y="40005"/>
                </a:lnTo>
                <a:lnTo>
                  <a:pt x="784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5615" y="1212849"/>
            <a:ext cx="1354455" cy="67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marR="5080" indent="-280670">
              <a:lnSpc>
                <a:spcPct val="101400"/>
              </a:lnSpc>
              <a:spcBef>
                <a:spcPts val="100"/>
              </a:spcBef>
            </a:pPr>
            <a:r>
              <a:rPr sz="2100" spc="-155" dirty="0">
                <a:latin typeface="Calibri"/>
                <a:cs typeface="Calibri"/>
              </a:rPr>
              <a:t>Element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245" dirty="0">
                <a:latin typeface="Calibri"/>
                <a:cs typeface="Calibri"/>
              </a:rPr>
              <a:t>To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40" dirty="0">
                <a:latin typeface="Calibri"/>
                <a:cs typeface="Calibri"/>
              </a:rPr>
              <a:t>Be </a:t>
            </a:r>
            <a:r>
              <a:rPr sz="2100" spc="-20" dirty="0">
                <a:latin typeface="Calibri"/>
                <a:cs typeface="Calibri"/>
              </a:rPr>
              <a:t>Inserted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43277" y="1527683"/>
            <a:ext cx="528955" cy="85725"/>
          </a:xfrm>
          <a:custGeom>
            <a:avLst/>
            <a:gdLst/>
            <a:ahLst/>
            <a:cxnLst/>
            <a:rect l="l" t="t" r="r" b="b"/>
            <a:pathLst>
              <a:path w="528955" h="85725">
                <a:moveTo>
                  <a:pt x="443103" y="57146"/>
                </a:moveTo>
                <a:lnTo>
                  <a:pt x="443103" y="85725"/>
                </a:lnTo>
                <a:lnTo>
                  <a:pt x="500337" y="57150"/>
                </a:lnTo>
                <a:lnTo>
                  <a:pt x="443103" y="57146"/>
                </a:lnTo>
                <a:close/>
              </a:path>
              <a:path w="528955" h="85725">
                <a:moveTo>
                  <a:pt x="443103" y="28571"/>
                </a:moveTo>
                <a:lnTo>
                  <a:pt x="443103" y="57146"/>
                </a:lnTo>
                <a:lnTo>
                  <a:pt x="457327" y="57150"/>
                </a:lnTo>
                <a:lnTo>
                  <a:pt x="457327" y="28575"/>
                </a:lnTo>
                <a:lnTo>
                  <a:pt x="443103" y="28571"/>
                </a:lnTo>
                <a:close/>
              </a:path>
              <a:path w="528955" h="85725">
                <a:moveTo>
                  <a:pt x="443103" y="0"/>
                </a:moveTo>
                <a:lnTo>
                  <a:pt x="443103" y="28571"/>
                </a:lnTo>
                <a:lnTo>
                  <a:pt x="457327" y="28575"/>
                </a:lnTo>
                <a:lnTo>
                  <a:pt x="457327" y="57150"/>
                </a:lnTo>
                <a:lnTo>
                  <a:pt x="500345" y="57146"/>
                </a:lnTo>
                <a:lnTo>
                  <a:pt x="528828" y="42925"/>
                </a:lnTo>
                <a:lnTo>
                  <a:pt x="443103" y="0"/>
                </a:lnTo>
                <a:close/>
              </a:path>
              <a:path w="528955" h="85725">
                <a:moveTo>
                  <a:pt x="0" y="28447"/>
                </a:moveTo>
                <a:lnTo>
                  <a:pt x="0" y="57022"/>
                </a:lnTo>
                <a:lnTo>
                  <a:pt x="443103" y="57146"/>
                </a:lnTo>
                <a:lnTo>
                  <a:pt x="443103" y="28571"/>
                </a:lnTo>
                <a:lnTo>
                  <a:pt x="0" y="284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97061" y="3055429"/>
            <a:ext cx="807085" cy="53403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6476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09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7" baseline="-2083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7061" y="4053649"/>
            <a:ext cx="807085" cy="534035"/>
          </a:xfrm>
          <a:prstGeom prst="rect">
            <a:avLst/>
          </a:prstGeom>
          <a:solidFill>
            <a:srgbClr val="274E12"/>
          </a:solidFill>
        </p:spPr>
        <p:txBody>
          <a:bodyPr vert="horz" wrap="square" lIns="0" tIns="65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7" baseline="-20833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2400" baseline="-20833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755392" y="2402014"/>
            <a:ext cx="6720840" cy="3089275"/>
            <a:chOff x="2755392" y="2402014"/>
            <a:chExt cx="6720840" cy="3089275"/>
          </a:xfrm>
        </p:grpSpPr>
        <p:sp>
          <p:nvSpPr>
            <p:cNvPr id="15" name="object 15"/>
            <p:cNvSpPr/>
            <p:nvPr/>
          </p:nvSpPr>
          <p:spPr>
            <a:xfrm>
              <a:off x="2774442" y="4987289"/>
              <a:ext cx="5347970" cy="485140"/>
            </a:xfrm>
            <a:custGeom>
              <a:avLst/>
              <a:gdLst/>
              <a:ahLst/>
              <a:cxnLst/>
              <a:rect l="l" t="t" r="r" b="b"/>
              <a:pathLst>
                <a:path w="5347970" h="485139">
                  <a:moveTo>
                    <a:pt x="0" y="121158"/>
                  </a:moveTo>
                  <a:lnTo>
                    <a:pt x="5105400" y="121158"/>
                  </a:lnTo>
                  <a:lnTo>
                    <a:pt x="5105400" y="0"/>
                  </a:lnTo>
                  <a:lnTo>
                    <a:pt x="5347715" y="242316"/>
                  </a:lnTo>
                  <a:lnTo>
                    <a:pt x="5105400" y="484632"/>
                  </a:lnTo>
                  <a:lnTo>
                    <a:pt x="5105400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75482" y="2515361"/>
              <a:ext cx="1316990" cy="300355"/>
            </a:xfrm>
            <a:custGeom>
              <a:avLst/>
              <a:gdLst/>
              <a:ahLst/>
              <a:cxnLst/>
              <a:rect l="l" t="t" r="r" b="b"/>
              <a:pathLst>
                <a:path w="1316989" h="300355">
                  <a:moveTo>
                    <a:pt x="1166621" y="0"/>
                  </a:moveTo>
                  <a:lnTo>
                    <a:pt x="1166621" y="75057"/>
                  </a:lnTo>
                  <a:lnTo>
                    <a:pt x="0" y="75057"/>
                  </a:lnTo>
                  <a:lnTo>
                    <a:pt x="0" y="225171"/>
                  </a:lnTo>
                  <a:lnTo>
                    <a:pt x="1166621" y="225171"/>
                  </a:lnTo>
                  <a:lnTo>
                    <a:pt x="1166621" y="300227"/>
                  </a:lnTo>
                  <a:lnTo>
                    <a:pt x="1316735" y="150113"/>
                  </a:lnTo>
                  <a:lnTo>
                    <a:pt x="116662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5482" y="2515361"/>
              <a:ext cx="1316990" cy="300355"/>
            </a:xfrm>
            <a:custGeom>
              <a:avLst/>
              <a:gdLst/>
              <a:ahLst/>
              <a:cxnLst/>
              <a:rect l="l" t="t" r="r" b="b"/>
              <a:pathLst>
                <a:path w="1316989" h="300355">
                  <a:moveTo>
                    <a:pt x="0" y="75057"/>
                  </a:moveTo>
                  <a:lnTo>
                    <a:pt x="1166621" y="75057"/>
                  </a:lnTo>
                  <a:lnTo>
                    <a:pt x="1166621" y="0"/>
                  </a:lnTo>
                  <a:lnTo>
                    <a:pt x="1316735" y="150113"/>
                  </a:lnTo>
                  <a:lnTo>
                    <a:pt x="1166621" y="300227"/>
                  </a:lnTo>
                  <a:lnTo>
                    <a:pt x="1166621" y="225171"/>
                  </a:lnTo>
                  <a:lnTo>
                    <a:pt x="0" y="225171"/>
                  </a:lnTo>
                  <a:lnTo>
                    <a:pt x="0" y="75057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92218" y="2664713"/>
              <a:ext cx="15240" cy="2702560"/>
            </a:xfrm>
            <a:custGeom>
              <a:avLst/>
              <a:gdLst/>
              <a:ahLst/>
              <a:cxnLst/>
              <a:rect l="l" t="t" r="r" b="b"/>
              <a:pathLst>
                <a:path w="15239" h="2702560">
                  <a:moveTo>
                    <a:pt x="0" y="0"/>
                  </a:moveTo>
                  <a:lnTo>
                    <a:pt x="15240" y="2702433"/>
                  </a:lnTo>
                </a:path>
              </a:pathLst>
            </a:custGeom>
            <a:ln w="19050">
              <a:solidFill>
                <a:srgbClr val="44536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75482" y="3172205"/>
              <a:ext cx="731520" cy="302260"/>
            </a:xfrm>
            <a:custGeom>
              <a:avLst/>
              <a:gdLst/>
              <a:ahLst/>
              <a:cxnLst/>
              <a:rect l="l" t="t" r="r" b="b"/>
              <a:pathLst>
                <a:path w="731520" h="302260">
                  <a:moveTo>
                    <a:pt x="580643" y="0"/>
                  </a:moveTo>
                  <a:lnTo>
                    <a:pt x="580643" y="75438"/>
                  </a:lnTo>
                  <a:lnTo>
                    <a:pt x="0" y="75438"/>
                  </a:lnTo>
                  <a:lnTo>
                    <a:pt x="0" y="226314"/>
                  </a:lnTo>
                  <a:lnTo>
                    <a:pt x="580643" y="226314"/>
                  </a:lnTo>
                  <a:lnTo>
                    <a:pt x="580643" y="301752"/>
                  </a:lnTo>
                  <a:lnTo>
                    <a:pt x="731519" y="150876"/>
                  </a:lnTo>
                  <a:lnTo>
                    <a:pt x="58064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75482" y="3172205"/>
              <a:ext cx="731520" cy="302260"/>
            </a:xfrm>
            <a:custGeom>
              <a:avLst/>
              <a:gdLst/>
              <a:ahLst/>
              <a:cxnLst/>
              <a:rect l="l" t="t" r="r" b="b"/>
              <a:pathLst>
                <a:path w="731520" h="302260">
                  <a:moveTo>
                    <a:pt x="0" y="75438"/>
                  </a:moveTo>
                  <a:lnTo>
                    <a:pt x="580643" y="75438"/>
                  </a:lnTo>
                  <a:lnTo>
                    <a:pt x="580643" y="0"/>
                  </a:lnTo>
                  <a:lnTo>
                    <a:pt x="731519" y="150876"/>
                  </a:lnTo>
                  <a:lnTo>
                    <a:pt x="580643" y="301752"/>
                  </a:lnTo>
                  <a:lnTo>
                    <a:pt x="580643" y="226314"/>
                  </a:lnTo>
                  <a:lnTo>
                    <a:pt x="0" y="226314"/>
                  </a:lnTo>
                  <a:lnTo>
                    <a:pt x="0" y="75438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07002" y="3323081"/>
              <a:ext cx="2301240" cy="2016125"/>
            </a:xfrm>
            <a:custGeom>
              <a:avLst/>
              <a:gdLst/>
              <a:ahLst/>
              <a:cxnLst/>
              <a:rect l="l" t="t" r="r" b="b"/>
              <a:pathLst>
                <a:path w="2301240" h="2016125">
                  <a:moveTo>
                    <a:pt x="0" y="0"/>
                  </a:moveTo>
                  <a:lnTo>
                    <a:pt x="11557" y="2015997"/>
                  </a:lnTo>
                </a:path>
                <a:path w="2301240" h="2016125">
                  <a:moveTo>
                    <a:pt x="2301240" y="998219"/>
                  </a:moveTo>
                  <a:lnTo>
                    <a:pt x="2301240" y="2006218"/>
                  </a:lnTo>
                </a:path>
              </a:pathLst>
            </a:custGeom>
            <a:ln w="19050">
              <a:solidFill>
                <a:srgbClr val="44536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65114" y="2416301"/>
              <a:ext cx="3596640" cy="1544320"/>
            </a:xfrm>
            <a:custGeom>
              <a:avLst/>
              <a:gdLst/>
              <a:ahLst/>
              <a:cxnLst/>
              <a:rect l="l" t="t" r="r" b="b"/>
              <a:pathLst>
                <a:path w="3596640" h="1544320">
                  <a:moveTo>
                    <a:pt x="0" y="0"/>
                  </a:moveTo>
                  <a:lnTo>
                    <a:pt x="599439" y="0"/>
                  </a:lnTo>
                  <a:lnTo>
                    <a:pt x="1498600" y="0"/>
                  </a:lnTo>
                  <a:lnTo>
                    <a:pt x="3596640" y="0"/>
                  </a:lnTo>
                  <a:lnTo>
                    <a:pt x="3596640" y="722757"/>
                  </a:lnTo>
                  <a:lnTo>
                    <a:pt x="3596640" y="1032510"/>
                  </a:lnTo>
                  <a:lnTo>
                    <a:pt x="3596640" y="1239012"/>
                  </a:lnTo>
                  <a:lnTo>
                    <a:pt x="1498600" y="1239012"/>
                  </a:lnTo>
                  <a:lnTo>
                    <a:pt x="431291" y="1543812"/>
                  </a:lnTo>
                  <a:lnTo>
                    <a:pt x="599439" y="1239012"/>
                  </a:lnTo>
                  <a:lnTo>
                    <a:pt x="0" y="1239012"/>
                  </a:lnTo>
                  <a:lnTo>
                    <a:pt x="0" y="1032510"/>
                  </a:lnTo>
                  <a:lnTo>
                    <a:pt x="0" y="722757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104890" y="2457450"/>
            <a:ext cx="31159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65" dirty="0">
                <a:latin typeface="Calibri"/>
                <a:cs typeface="Calibri"/>
              </a:rPr>
              <a:t>Evict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element </a:t>
            </a:r>
            <a:r>
              <a:rPr sz="2400" dirty="0">
                <a:latin typeface="Calibri"/>
                <a:cs typeface="Calibri"/>
              </a:rPr>
              <a:t>accessed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furthest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in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b="1" spc="-10" dirty="0">
                <a:solidFill>
                  <a:srgbClr val="990000"/>
                </a:solidFill>
                <a:latin typeface="Calibri"/>
                <a:cs typeface="Calibri"/>
              </a:rPr>
              <a:t>future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74320" y="5716523"/>
            <a:ext cx="11645265" cy="1022985"/>
            <a:chOff x="274320" y="5716523"/>
            <a:chExt cx="11645265" cy="1022985"/>
          </a:xfrm>
        </p:grpSpPr>
        <p:sp>
          <p:nvSpPr>
            <p:cNvPr id="25" name="object 25"/>
            <p:cNvSpPr/>
            <p:nvPr/>
          </p:nvSpPr>
          <p:spPr>
            <a:xfrm>
              <a:off x="293370" y="5735573"/>
              <a:ext cx="11607165" cy="984885"/>
            </a:xfrm>
            <a:custGeom>
              <a:avLst/>
              <a:gdLst/>
              <a:ahLst/>
              <a:cxnLst/>
              <a:rect l="l" t="t" r="r" b="b"/>
              <a:pathLst>
                <a:path w="11607165" h="984884">
                  <a:moveTo>
                    <a:pt x="11442700" y="0"/>
                  </a:moveTo>
                  <a:lnTo>
                    <a:pt x="164084" y="0"/>
                  </a:lnTo>
                  <a:lnTo>
                    <a:pt x="120466" y="5861"/>
                  </a:lnTo>
                  <a:lnTo>
                    <a:pt x="81270" y="22403"/>
                  </a:lnTo>
                  <a:lnTo>
                    <a:pt x="48061" y="48061"/>
                  </a:lnTo>
                  <a:lnTo>
                    <a:pt x="22403" y="81270"/>
                  </a:lnTo>
                  <a:lnTo>
                    <a:pt x="5861" y="120466"/>
                  </a:lnTo>
                  <a:lnTo>
                    <a:pt x="0" y="164084"/>
                  </a:lnTo>
                  <a:lnTo>
                    <a:pt x="0" y="820419"/>
                  </a:lnTo>
                  <a:lnTo>
                    <a:pt x="5861" y="864037"/>
                  </a:lnTo>
                  <a:lnTo>
                    <a:pt x="22403" y="903233"/>
                  </a:lnTo>
                  <a:lnTo>
                    <a:pt x="48061" y="936442"/>
                  </a:lnTo>
                  <a:lnTo>
                    <a:pt x="81270" y="962100"/>
                  </a:lnTo>
                  <a:lnTo>
                    <a:pt x="120466" y="978642"/>
                  </a:lnTo>
                  <a:lnTo>
                    <a:pt x="164084" y="984504"/>
                  </a:lnTo>
                  <a:lnTo>
                    <a:pt x="11442700" y="984504"/>
                  </a:lnTo>
                  <a:lnTo>
                    <a:pt x="11486339" y="978642"/>
                  </a:lnTo>
                  <a:lnTo>
                    <a:pt x="11525541" y="962100"/>
                  </a:lnTo>
                  <a:lnTo>
                    <a:pt x="11558746" y="936442"/>
                  </a:lnTo>
                  <a:lnTo>
                    <a:pt x="11584394" y="903233"/>
                  </a:lnTo>
                  <a:lnTo>
                    <a:pt x="11600926" y="864037"/>
                  </a:lnTo>
                  <a:lnTo>
                    <a:pt x="11606784" y="820419"/>
                  </a:lnTo>
                  <a:lnTo>
                    <a:pt x="11606784" y="164084"/>
                  </a:lnTo>
                  <a:lnTo>
                    <a:pt x="11600926" y="120466"/>
                  </a:lnTo>
                  <a:lnTo>
                    <a:pt x="11584394" y="81270"/>
                  </a:lnTo>
                  <a:lnTo>
                    <a:pt x="11558746" y="48061"/>
                  </a:lnTo>
                  <a:lnTo>
                    <a:pt x="11525541" y="22403"/>
                  </a:lnTo>
                  <a:lnTo>
                    <a:pt x="11486339" y="5861"/>
                  </a:lnTo>
                  <a:lnTo>
                    <a:pt x="11442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3370" y="5735573"/>
              <a:ext cx="11607165" cy="984885"/>
            </a:xfrm>
            <a:custGeom>
              <a:avLst/>
              <a:gdLst/>
              <a:ahLst/>
              <a:cxnLst/>
              <a:rect l="l" t="t" r="r" b="b"/>
              <a:pathLst>
                <a:path w="11607165" h="984884">
                  <a:moveTo>
                    <a:pt x="0" y="164084"/>
                  </a:moveTo>
                  <a:lnTo>
                    <a:pt x="5861" y="120466"/>
                  </a:lnTo>
                  <a:lnTo>
                    <a:pt x="22403" y="81270"/>
                  </a:lnTo>
                  <a:lnTo>
                    <a:pt x="48061" y="48061"/>
                  </a:lnTo>
                  <a:lnTo>
                    <a:pt x="81270" y="22403"/>
                  </a:lnTo>
                  <a:lnTo>
                    <a:pt x="120466" y="5861"/>
                  </a:lnTo>
                  <a:lnTo>
                    <a:pt x="164084" y="0"/>
                  </a:lnTo>
                  <a:lnTo>
                    <a:pt x="11442700" y="0"/>
                  </a:lnTo>
                  <a:lnTo>
                    <a:pt x="11486339" y="5861"/>
                  </a:lnTo>
                  <a:lnTo>
                    <a:pt x="11525541" y="22403"/>
                  </a:lnTo>
                  <a:lnTo>
                    <a:pt x="11558746" y="48061"/>
                  </a:lnTo>
                  <a:lnTo>
                    <a:pt x="11584394" y="81270"/>
                  </a:lnTo>
                  <a:lnTo>
                    <a:pt x="11600926" y="120466"/>
                  </a:lnTo>
                  <a:lnTo>
                    <a:pt x="11606784" y="164084"/>
                  </a:lnTo>
                  <a:lnTo>
                    <a:pt x="11606784" y="820419"/>
                  </a:lnTo>
                  <a:lnTo>
                    <a:pt x="11600926" y="864037"/>
                  </a:lnTo>
                  <a:lnTo>
                    <a:pt x="11584394" y="903233"/>
                  </a:lnTo>
                  <a:lnTo>
                    <a:pt x="11558746" y="936442"/>
                  </a:lnTo>
                  <a:lnTo>
                    <a:pt x="11525541" y="962100"/>
                  </a:lnTo>
                  <a:lnTo>
                    <a:pt x="11486339" y="978642"/>
                  </a:lnTo>
                  <a:lnTo>
                    <a:pt x="11442700" y="984504"/>
                  </a:lnTo>
                  <a:lnTo>
                    <a:pt x="164084" y="984504"/>
                  </a:lnTo>
                  <a:lnTo>
                    <a:pt x="120466" y="978642"/>
                  </a:lnTo>
                  <a:lnTo>
                    <a:pt x="81270" y="962100"/>
                  </a:lnTo>
                  <a:lnTo>
                    <a:pt x="48061" y="936442"/>
                  </a:lnTo>
                  <a:lnTo>
                    <a:pt x="22403" y="903233"/>
                  </a:lnTo>
                  <a:lnTo>
                    <a:pt x="5861" y="864037"/>
                  </a:lnTo>
                  <a:lnTo>
                    <a:pt x="0" y="820419"/>
                  </a:lnTo>
                  <a:lnTo>
                    <a:pt x="0" y="164084"/>
                  </a:lnTo>
                  <a:close/>
                </a:path>
              </a:pathLst>
            </a:custGeom>
            <a:ln w="38100">
              <a:solidFill>
                <a:srgbClr val="115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96595" y="5055184"/>
            <a:ext cx="11362055" cy="1370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840990" algn="r">
              <a:lnSpc>
                <a:spcPct val="100000"/>
              </a:lnSpc>
              <a:spcBef>
                <a:spcPts val="100"/>
              </a:spcBef>
            </a:pPr>
            <a:r>
              <a:rPr sz="2400" spc="50" dirty="0"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  <a:tabLst>
                <a:tab pos="11094085" algn="l"/>
              </a:tabLst>
            </a:pPr>
            <a:r>
              <a:rPr sz="2650" b="1" dirty="0">
                <a:latin typeface="Calibri"/>
                <a:cs typeface="Calibri"/>
              </a:rPr>
              <a:t>Key</a:t>
            </a:r>
            <a:r>
              <a:rPr sz="2650" b="1" spc="-2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Observation:</a:t>
            </a:r>
            <a:r>
              <a:rPr sz="2650" b="1" spc="130" dirty="0">
                <a:latin typeface="Calibri"/>
                <a:cs typeface="Calibri"/>
              </a:rPr>
              <a:t> </a:t>
            </a:r>
            <a:r>
              <a:rPr sz="2650" spc="90" dirty="0">
                <a:latin typeface="Calibri"/>
                <a:cs typeface="Calibri"/>
              </a:rPr>
              <a:t>The</a:t>
            </a:r>
            <a:r>
              <a:rPr sz="2650" spc="18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Graph’s</a:t>
            </a:r>
            <a:r>
              <a:rPr sz="2650" spc="125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Transpose</a:t>
            </a:r>
            <a:r>
              <a:rPr sz="2650" spc="215" dirty="0">
                <a:latin typeface="Calibri"/>
                <a:cs typeface="Calibri"/>
              </a:rPr>
              <a:t> </a:t>
            </a:r>
            <a:r>
              <a:rPr sz="2650" spc="70" dirty="0">
                <a:latin typeface="Calibri"/>
                <a:cs typeface="Calibri"/>
              </a:rPr>
              <a:t>Efficiently</a:t>
            </a:r>
            <a:r>
              <a:rPr sz="2650" spc="60" dirty="0">
                <a:latin typeface="Calibri"/>
                <a:cs typeface="Calibri"/>
              </a:rPr>
              <a:t> </a:t>
            </a:r>
            <a:r>
              <a:rPr sz="2650" spc="45" dirty="0">
                <a:latin typeface="Calibri"/>
                <a:cs typeface="Calibri"/>
              </a:rPr>
              <a:t>Encodes</a:t>
            </a:r>
            <a:r>
              <a:rPr sz="2650" spc="190" dirty="0">
                <a:latin typeface="Calibri"/>
                <a:cs typeface="Calibri"/>
              </a:rPr>
              <a:t> </a:t>
            </a:r>
            <a:r>
              <a:rPr sz="2650" dirty="0">
                <a:latin typeface="Calibri"/>
                <a:cs typeface="Calibri"/>
              </a:rPr>
              <a:t>Future</a:t>
            </a:r>
            <a:r>
              <a:rPr sz="2650" spc="85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Accesses</a:t>
            </a:r>
            <a:r>
              <a:rPr sz="2650" dirty="0">
                <a:latin typeface="Calibri"/>
                <a:cs typeface="Calibri"/>
              </a:rPr>
              <a:t>	</a:t>
            </a:r>
            <a:r>
              <a:rPr sz="2400" spc="-37" baseline="-34722" dirty="0">
                <a:latin typeface="Trebuchet MS"/>
                <a:cs typeface="Trebuchet MS"/>
              </a:rPr>
              <a:t>92</a:t>
            </a:r>
            <a:endParaRPr sz="2400" baseline="-34722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461194" y="3798125"/>
            <a:ext cx="8635365" cy="1325880"/>
            <a:chOff x="3461194" y="3798125"/>
            <a:chExt cx="8635365" cy="1325880"/>
          </a:xfrm>
        </p:grpSpPr>
        <p:sp>
          <p:nvSpPr>
            <p:cNvPr id="29" name="object 29"/>
            <p:cNvSpPr/>
            <p:nvPr/>
          </p:nvSpPr>
          <p:spPr>
            <a:xfrm>
              <a:off x="3475482" y="4171950"/>
              <a:ext cx="3032760" cy="300355"/>
            </a:xfrm>
            <a:custGeom>
              <a:avLst/>
              <a:gdLst/>
              <a:ahLst/>
              <a:cxnLst/>
              <a:rect l="l" t="t" r="r" b="b"/>
              <a:pathLst>
                <a:path w="3032759" h="300354">
                  <a:moveTo>
                    <a:pt x="2882645" y="0"/>
                  </a:moveTo>
                  <a:lnTo>
                    <a:pt x="2882645" y="75056"/>
                  </a:lnTo>
                  <a:lnTo>
                    <a:pt x="0" y="75056"/>
                  </a:lnTo>
                  <a:lnTo>
                    <a:pt x="0" y="225170"/>
                  </a:lnTo>
                  <a:lnTo>
                    <a:pt x="2882645" y="225170"/>
                  </a:lnTo>
                  <a:lnTo>
                    <a:pt x="2882645" y="300227"/>
                  </a:lnTo>
                  <a:lnTo>
                    <a:pt x="3032760" y="150113"/>
                  </a:lnTo>
                  <a:lnTo>
                    <a:pt x="288264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75482" y="4171950"/>
              <a:ext cx="3032760" cy="300355"/>
            </a:xfrm>
            <a:custGeom>
              <a:avLst/>
              <a:gdLst/>
              <a:ahLst/>
              <a:cxnLst/>
              <a:rect l="l" t="t" r="r" b="b"/>
              <a:pathLst>
                <a:path w="3032759" h="300354">
                  <a:moveTo>
                    <a:pt x="0" y="75056"/>
                  </a:moveTo>
                  <a:lnTo>
                    <a:pt x="2882645" y="75056"/>
                  </a:lnTo>
                  <a:lnTo>
                    <a:pt x="2882645" y="0"/>
                  </a:lnTo>
                  <a:lnTo>
                    <a:pt x="3032760" y="150113"/>
                  </a:lnTo>
                  <a:lnTo>
                    <a:pt x="2882645" y="300227"/>
                  </a:lnTo>
                  <a:lnTo>
                    <a:pt x="2882645" y="225170"/>
                  </a:lnTo>
                  <a:lnTo>
                    <a:pt x="0" y="225170"/>
                  </a:lnTo>
                  <a:lnTo>
                    <a:pt x="0" y="75056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883652" y="3802888"/>
              <a:ext cx="4208145" cy="1316355"/>
            </a:xfrm>
            <a:custGeom>
              <a:avLst/>
              <a:gdLst/>
              <a:ahLst/>
              <a:cxnLst/>
              <a:rect l="l" t="t" r="r" b="b"/>
              <a:pathLst>
                <a:path w="4208145" h="1316354">
                  <a:moveTo>
                    <a:pt x="0" y="0"/>
                  </a:moveTo>
                  <a:lnTo>
                    <a:pt x="1243583" y="592582"/>
                  </a:lnTo>
                  <a:lnTo>
                    <a:pt x="1243583" y="1316228"/>
                  </a:lnTo>
                  <a:lnTo>
                    <a:pt x="4207764" y="1316228"/>
                  </a:lnTo>
                  <a:lnTo>
                    <a:pt x="4207764" y="75692"/>
                  </a:lnTo>
                  <a:lnTo>
                    <a:pt x="1243583" y="75692"/>
                  </a:lnTo>
                  <a:lnTo>
                    <a:pt x="1243583" y="282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883652" y="3802888"/>
              <a:ext cx="4208145" cy="1316355"/>
            </a:xfrm>
            <a:custGeom>
              <a:avLst/>
              <a:gdLst/>
              <a:ahLst/>
              <a:cxnLst/>
              <a:rect l="l" t="t" r="r" b="b"/>
              <a:pathLst>
                <a:path w="4208145" h="1316354">
                  <a:moveTo>
                    <a:pt x="1243583" y="75692"/>
                  </a:moveTo>
                  <a:lnTo>
                    <a:pt x="1737614" y="75692"/>
                  </a:lnTo>
                  <a:lnTo>
                    <a:pt x="2478658" y="75692"/>
                  </a:lnTo>
                  <a:lnTo>
                    <a:pt x="4207764" y="75692"/>
                  </a:lnTo>
                  <a:lnTo>
                    <a:pt x="4207764" y="282448"/>
                  </a:lnTo>
                  <a:lnTo>
                    <a:pt x="4207764" y="592582"/>
                  </a:lnTo>
                  <a:lnTo>
                    <a:pt x="4207764" y="1316228"/>
                  </a:lnTo>
                  <a:lnTo>
                    <a:pt x="2478658" y="1316228"/>
                  </a:lnTo>
                  <a:lnTo>
                    <a:pt x="1737614" y="1316228"/>
                  </a:lnTo>
                  <a:lnTo>
                    <a:pt x="1243583" y="1316228"/>
                  </a:lnTo>
                  <a:lnTo>
                    <a:pt x="1243583" y="592582"/>
                  </a:lnTo>
                  <a:lnTo>
                    <a:pt x="0" y="0"/>
                  </a:lnTo>
                  <a:lnTo>
                    <a:pt x="1243583" y="282448"/>
                  </a:lnTo>
                  <a:lnTo>
                    <a:pt x="1243583" y="75692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174741" y="1361694"/>
            <a:ext cx="5806440" cy="615950"/>
          </a:xfrm>
          <a:prstGeom prst="rect">
            <a:avLst/>
          </a:prstGeom>
          <a:ln w="28575">
            <a:solidFill>
              <a:srgbClr val="1154CC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400" b="1" spc="-180" dirty="0">
                <a:latin typeface="Calibri"/>
                <a:cs typeface="Calibri"/>
              </a:rPr>
              <a:t>Belady’s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95" dirty="0">
                <a:latin typeface="Calibri"/>
                <a:cs typeface="Calibri"/>
              </a:rPr>
              <a:t>MIN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0" dirty="0">
                <a:latin typeface="Calibri"/>
                <a:cs typeface="Calibri"/>
              </a:rPr>
              <a:t>Replacement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Policy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127861" y="264667"/>
            <a:ext cx="9940290" cy="676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spc="-175" dirty="0">
                <a:latin typeface="Calibri"/>
                <a:cs typeface="Calibri"/>
              </a:rPr>
              <a:t>Is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spc="-190" dirty="0">
                <a:latin typeface="Calibri"/>
                <a:cs typeface="Calibri"/>
              </a:rPr>
              <a:t>It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250" dirty="0">
                <a:latin typeface="Calibri"/>
                <a:cs typeface="Calibri"/>
              </a:rPr>
              <a:t>Possible</a:t>
            </a:r>
            <a:r>
              <a:rPr b="1" spc="-229" dirty="0">
                <a:latin typeface="Calibri"/>
                <a:cs typeface="Calibri"/>
              </a:rPr>
              <a:t> </a:t>
            </a:r>
            <a:r>
              <a:rPr b="1" spc="-459" dirty="0">
                <a:latin typeface="Calibri"/>
                <a:cs typeface="Calibri"/>
              </a:rPr>
              <a:t>To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400" dirty="0">
                <a:latin typeface="Calibri"/>
                <a:cs typeface="Calibri"/>
              </a:rPr>
              <a:t>Do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spc="-280" dirty="0">
                <a:latin typeface="Calibri"/>
                <a:cs typeface="Calibri"/>
              </a:rPr>
              <a:t>Better</a:t>
            </a:r>
            <a:r>
              <a:rPr b="1" spc="-145" dirty="0">
                <a:latin typeface="Calibri"/>
                <a:cs typeface="Calibri"/>
              </a:rPr>
              <a:t> </a:t>
            </a:r>
            <a:r>
              <a:rPr b="1" spc="-340" dirty="0">
                <a:latin typeface="Calibri"/>
                <a:cs typeface="Calibri"/>
              </a:rPr>
              <a:t>Cache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345" dirty="0">
                <a:latin typeface="Calibri"/>
                <a:cs typeface="Calibri"/>
              </a:rPr>
              <a:t>Replacement?</a:t>
            </a:r>
            <a:r>
              <a:rPr b="1" spc="-220" dirty="0">
                <a:latin typeface="Calibri"/>
                <a:cs typeface="Calibri"/>
              </a:rPr>
              <a:t> </a:t>
            </a:r>
            <a:r>
              <a:rPr b="1" spc="-105" dirty="0">
                <a:solidFill>
                  <a:srgbClr val="FF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286747" y="3921632"/>
            <a:ext cx="26466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Prescience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is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flawed</a:t>
            </a:r>
            <a:r>
              <a:rPr sz="2400" spc="3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requirement: </a:t>
            </a:r>
            <a:r>
              <a:rPr sz="2400" dirty="0">
                <a:latin typeface="Calibri"/>
                <a:cs typeface="Calibri"/>
              </a:rPr>
              <a:t>any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hope?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946" y="2961589"/>
            <a:ext cx="7816215" cy="126238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685"/>
              </a:spcBef>
            </a:pPr>
            <a:r>
              <a:rPr spc="-315" dirty="0"/>
              <a:t>Propagation</a:t>
            </a:r>
            <a:r>
              <a:rPr spc="-60" dirty="0"/>
              <a:t> </a:t>
            </a:r>
            <a:r>
              <a:rPr spc="-250" dirty="0"/>
              <a:t>Blocking:</a:t>
            </a:r>
            <a:r>
              <a:rPr spc="-45" dirty="0"/>
              <a:t> </a:t>
            </a:r>
            <a:r>
              <a:rPr spc="-265" dirty="0"/>
              <a:t>Optimizing</a:t>
            </a:r>
            <a:r>
              <a:rPr spc="-50" dirty="0"/>
              <a:t> </a:t>
            </a:r>
            <a:r>
              <a:rPr spc="-300" dirty="0"/>
              <a:t>Sparse </a:t>
            </a:r>
            <a:r>
              <a:rPr spc="-265" dirty="0"/>
              <a:t>Irregular</a:t>
            </a:r>
            <a:r>
              <a:rPr spc="-114" dirty="0"/>
              <a:t> </a:t>
            </a:r>
            <a:r>
              <a:rPr spc="-395" dirty="0"/>
              <a:t>Writes</a:t>
            </a:r>
            <a:r>
              <a:rPr spc="-65" dirty="0"/>
              <a:t> </a:t>
            </a:r>
            <a:r>
              <a:rPr spc="-350" dirty="0"/>
              <a:t>to</a:t>
            </a:r>
            <a:r>
              <a:rPr spc="-55" dirty="0"/>
              <a:t> </a:t>
            </a:r>
            <a:r>
              <a:rPr spc="-355" dirty="0"/>
              <a:t>Improve</a:t>
            </a:r>
            <a:r>
              <a:rPr spc="-70" dirty="0"/>
              <a:t> </a:t>
            </a:r>
            <a:r>
              <a:rPr spc="-340" dirty="0"/>
              <a:t>Cache</a:t>
            </a:r>
            <a:r>
              <a:rPr spc="-40" dirty="0"/>
              <a:t> </a:t>
            </a:r>
            <a:r>
              <a:rPr spc="-204" dirty="0"/>
              <a:t>Locality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93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17855">
              <a:lnSpc>
                <a:spcPct val="100000"/>
              </a:lnSpc>
              <a:spcBef>
                <a:spcPts val="125"/>
              </a:spcBef>
            </a:pPr>
            <a:r>
              <a:rPr spc="-350" dirty="0"/>
              <a:t>Key</a:t>
            </a:r>
            <a:r>
              <a:rPr spc="-195" dirty="0"/>
              <a:t> </a:t>
            </a:r>
            <a:r>
              <a:rPr spc="-409" dirty="0"/>
              <a:t>Graph</a:t>
            </a:r>
            <a:r>
              <a:rPr spc="-165" dirty="0"/>
              <a:t> </a:t>
            </a:r>
            <a:r>
              <a:rPr spc="-270" dirty="0"/>
              <a:t>Application</a:t>
            </a:r>
            <a:r>
              <a:rPr spc="-35" dirty="0"/>
              <a:t> </a:t>
            </a:r>
            <a:r>
              <a:rPr spc="-340" dirty="0"/>
              <a:t>Property</a:t>
            </a:r>
            <a:r>
              <a:rPr spc="-325" dirty="0"/>
              <a:t> </a:t>
            </a:r>
            <a:r>
              <a:rPr spc="-275" dirty="0"/>
              <a:t>That</a:t>
            </a:r>
            <a:r>
              <a:rPr spc="-35" dirty="0"/>
              <a:t> </a:t>
            </a:r>
            <a:r>
              <a:rPr spc="-270" dirty="0"/>
              <a:t>Enables</a:t>
            </a:r>
            <a:r>
              <a:rPr spc="-35" dirty="0"/>
              <a:t> </a:t>
            </a:r>
            <a:r>
              <a:rPr spc="-315" dirty="0"/>
              <a:t>Belady’s</a:t>
            </a:r>
            <a:r>
              <a:rPr spc="-65" dirty="0"/>
              <a:t> </a:t>
            </a:r>
            <a:r>
              <a:rPr spc="-350" dirty="0"/>
              <a:t>OPT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17855">
              <a:lnSpc>
                <a:spcPct val="100000"/>
              </a:lnSpc>
              <a:spcBef>
                <a:spcPts val="125"/>
              </a:spcBef>
            </a:pPr>
            <a:r>
              <a:rPr spc="-350" dirty="0"/>
              <a:t>Key</a:t>
            </a:r>
            <a:r>
              <a:rPr spc="-195" dirty="0"/>
              <a:t> </a:t>
            </a:r>
            <a:r>
              <a:rPr spc="-409" dirty="0"/>
              <a:t>Graph</a:t>
            </a:r>
            <a:r>
              <a:rPr spc="-165" dirty="0"/>
              <a:t> </a:t>
            </a:r>
            <a:r>
              <a:rPr spc="-270" dirty="0"/>
              <a:t>Application</a:t>
            </a:r>
            <a:r>
              <a:rPr spc="-35" dirty="0"/>
              <a:t> </a:t>
            </a:r>
            <a:r>
              <a:rPr spc="-340" dirty="0"/>
              <a:t>Property</a:t>
            </a:r>
            <a:r>
              <a:rPr spc="-325" dirty="0"/>
              <a:t> </a:t>
            </a:r>
            <a:r>
              <a:rPr spc="-275" dirty="0"/>
              <a:t>That</a:t>
            </a:r>
            <a:r>
              <a:rPr spc="-35" dirty="0"/>
              <a:t> </a:t>
            </a:r>
            <a:r>
              <a:rPr spc="-270" dirty="0"/>
              <a:t>Enables</a:t>
            </a:r>
            <a:r>
              <a:rPr spc="-35" dirty="0"/>
              <a:t> </a:t>
            </a:r>
            <a:r>
              <a:rPr spc="-315" dirty="0"/>
              <a:t>Belady’s</a:t>
            </a:r>
            <a:r>
              <a:rPr spc="-65" dirty="0"/>
              <a:t> </a:t>
            </a:r>
            <a:r>
              <a:rPr spc="-350" dirty="0"/>
              <a:t>OPT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94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74870" y="1518666"/>
            <a:ext cx="7374890" cy="1450975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R="4748530" algn="ctr">
              <a:lnSpc>
                <a:spcPct val="100000"/>
              </a:lnSpc>
              <a:spcBef>
                <a:spcPts val="81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R="547370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15" dirty="0"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FF0000"/>
                </a:solidFill>
                <a:latin typeface="Courier New"/>
                <a:cs typeface="Courier New"/>
              </a:rPr>
              <a:t>src</a:t>
            </a:r>
            <a:r>
              <a:rPr sz="2400" spc="-4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urier New"/>
                <a:cs typeface="Courier New"/>
              </a:rPr>
              <a:t>in_neighs</a:t>
            </a:r>
            <a:r>
              <a:rPr sz="2400" spc="-10" dirty="0">
                <a:latin typeface="Courier New"/>
                <a:cs typeface="Courier New"/>
              </a:rPr>
              <a:t>(dst):</a:t>
            </a:r>
            <a:endParaRPr sz="2400">
              <a:latin typeface="Courier New"/>
              <a:cs typeface="Courier New"/>
            </a:endParaRPr>
          </a:p>
          <a:p>
            <a:pPr marL="1638935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</a:t>
            </a:r>
            <a:r>
              <a:rPr sz="2400" spc="-10" dirty="0">
                <a:solidFill>
                  <a:srgbClr val="FF0000"/>
                </a:solidFill>
                <a:latin typeface="Courier New"/>
                <a:cs typeface="Courier New"/>
              </a:rPr>
              <a:t>src</a:t>
            </a:r>
            <a:r>
              <a:rPr sz="2400" spc="-10" dirty="0">
                <a:latin typeface="Courier New"/>
                <a:cs typeface="Courier New"/>
              </a:rPr>
              <a:t>]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6590" y="1122044"/>
            <a:ext cx="34143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Pull</a:t>
            </a:r>
            <a:r>
              <a:rPr sz="2100" b="1" spc="2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Execution</a:t>
            </a:r>
            <a:r>
              <a:rPr sz="2100" b="1" spc="225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(</a:t>
            </a:r>
            <a:r>
              <a:rPr sz="2100" b="1" i="1" spc="55" dirty="0">
                <a:latin typeface="Calibri"/>
                <a:cs typeface="Calibri"/>
              </a:rPr>
              <a:t>CSC</a:t>
            </a:r>
            <a:r>
              <a:rPr sz="2100" b="1" i="1" spc="5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Traversal</a:t>
            </a:r>
            <a:r>
              <a:rPr sz="2100" b="1" spc="-1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124" y="4614489"/>
            <a:ext cx="3673975" cy="12650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88163" y="4595241"/>
            <a:ext cx="367665" cy="1207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35"/>
              </a:spcBef>
            </a:pPr>
            <a:r>
              <a:rPr sz="2100" spc="-25" dirty="0">
                <a:latin typeface="Calibri"/>
                <a:cs typeface="Calibri"/>
              </a:rPr>
              <a:t>OA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25" dirty="0">
                <a:latin typeface="Calibri"/>
                <a:cs typeface="Calibri"/>
              </a:rPr>
              <a:t>NA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5652" y="6033617"/>
            <a:ext cx="47117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CSC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6110" y="1647210"/>
            <a:ext cx="2709545" cy="2620010"/>
            <a:chOff x="676110" y="1647210"/>
            <a:chExt cx="2709545" cy="262001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10" y="1647210"/>
              <a:ext cx="2709308" cy="261990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16379" y="1947671"/>
              <a:ext cx="478790" cy="2307590"/>
            </a:xfrm>
            <a:custGeom>
              <a:avLst/>
              <a:gdLst/>
              <a:ahLst/>
              <a:cxnLst/>
              <a:rect l="l" t="t" r="r" b="b"/>
              <a:pathLst>
                <a:path w="478789" h="2307590">
                  <a:moveTo>
                    <a:pt x="478536" y="0"/>
                  </a:moveTo>
                  <a:lnTo>
                    <a:pt x="0" y="0"/>
                  </a:lnTo>
                  <a:lnTo>
                    <a:pt x="0" y="2307335"/>
                  </a:lnTo>
                  <a:lnTo>
                    <a:pt x="478536" y="2307335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7EDD56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6379" y="1947671"/>
              <a:ext cx="478790" cy="2307590"/>
            </a:xfrm>
            <a:custGeom>
              <a:avLst/>
              <a:gdLst/>
              <a:ahLst/>
              <a:cxnLst/>
              <a:rect l="l" t="t" r="r" b="b"/>
              <a:pathLst>
                <a:path w="478789" h="2307590">
                  <a:moveTo>
                    <a:pt x="0" y="2307335"/>
                  </a:moveTo>
                  <a:lnTo>
                    <a:pt x="478536" y="2307335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2307335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50591" y="1956815"/>
              <a:ext cx="455930" cy="2289175"/>
            </a:xfrm>
            <a:custGeom>
              <a:avLst/>
              <a:gdLst/>
              <a:ahLst/>
              <a:cxnLst/>
              <a:rect l="l" t="t" r="r" b="b"/>
              <a:pathLst>
                <a:path w="455930" h="2289175">
                  <a:moveTo>
                    <a:pt x="455675" y="0"/>
                  </a:moveTo>
                  <a:lnTo>
                    <a:pt x="0" y="0"/>
                  </a:lnTo>
                  <a:lnTo>
                    <a:pt x="0" y="2289048"/>
                  </a:lnTo>
                  <a:lnTo>
                    <a:pt x="455675" y="2289048"/>
                  </a:lnTo>
                  <a:lnTo>
                    <a:pt x="455675" y="0"/>
                  </a:lnTo>
                  <a:close/>
                </a:path>
              </a:pathLst>
            </a:custGeom>
            <a:solidFill>
              <a:srgbClr val="7EDD56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50591" y="1956815"/>
              <a:ext cx="455930" cy="2289175"/>
            </a:xfrm>
            <a:custGeom>
              <a:avLst/>
              <a:gdLst/>
              <a:ahLst/>
              <a:cxnLst/>
              <a:rect l="l" t="t" r="r" b="b"/>
              <a:pathLst>
                <a:path w="455930" h="2289175">
                  <a:moveTo>
                    <a:pt x="0" y="2289048"/>
                  </a:moveTo>
                  <a:lnTo>
                    <a:pt x="455675" y="2289048"/>
                  </a:lnTo>
                  <a:lnTo>
                    <a:pt x="455675" y="0"/>
                  </a:lnTo>
                  <a:lnTo>
                    <a:pt x="0" y="0"/>
                  </a:lnTo>
                  <a:lnTo>
                    <a:pt x="0" y="2289048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479" y="1963017"/>
            <a:ext cx="766952" cy="226676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95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32782" y="1518666"/>
            <a:ext cx="7317105" cy="1450975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R="4690110" algn="ctr">
              <a:lnSpc>
                <a:spcPct val="100000"/>
              </a:lnSpc>
              <a:spcBef>
                <a:spcPts val="81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R="490855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 </a:t>
            </a:r>
            <a:r>
              <a:rPr sz="2400" spc="-10" dirty="0">
                <a:latin typeface="Courier New"/>
                <a:cs typeface="Courier New"/>
              </a:rPr>
              <a:t>in_neighs(dst):</a:t>
            </a:r>
            <a:endParaRPr sz="2400">
              <a:latin typeface="Courier New"/>
              <a:cs typeface="Courier New"/>
            </a:endParaRPr>
          </a:p>
          <a:p>
            <a:pPr marL="1696720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124" y="4614489"/>
            <a:ext cx="3673975" cy="12650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89992" y="4595241"/>
            <a:ext cx="3587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25" dirty="0">
                <a:latin typeface="Calibri"/>
                <a:cs typeface="Calibri"/>
              </a:rPr>
              <a:t>OA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163" y="5451449"/>
            <a:ext cx="36766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25" dirty="0">
                <a:latin typeface="Calibri"/>
                <a:cs typeface="Calibri"/>
              </a:rPr>
              <a:t>NA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5652" y="6033617"/>
            <a:ext cx="47117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CSC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110" y="1647210"/>
            <a:ext cx="2709308" cy="2619905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8926448" y="3462909"/>
          <a:ext cx="1883410" cy="287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28575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28575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8483345" y="4715967"/>
            <a:ext cx="20320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5" dirty="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60130" y="4873497"/>
            <a:ext cx="1238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6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57945" y="5291454"/>
            <a:ext cx="35115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44230" y="5866282"/>
            <a:ext cx="35115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57054" y="6449669"/>
            <a:ext cx="420370" cy="3200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97894" y="4458461"/>
            <a:ext cx="465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69453" y="3085846"/>
            <a:ext cx="3309620" cy="1407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 marR="17780" indent="-315595">
              <a:lnSpc>
                <a:spcPct val="100000"/>
              </a:lnSpc>
              <a:spcBef>
                <a:spcPts val="100"/>
              </a:spcBef>
              <a:tabLst>
                <a:tab pos="944244" algn="l"/>
              </a:tabLst>
            </a:pPr>
            <a:r>
              <a:rPr sz="2400" b="1" spc="-10" dirty="0">
                <a:latin typeface="Calibri"/>
                <a:cs typeface="Calibri"/>
              </a:rPr>
              <a:t>CurrDs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40" dirty="0">
                <a:latin typeface="Calibri"/>
                <a:cs typeface="Calibri"/>
              </a:rPr>
              <a:t>Irregular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95" dirty="0">
                <a:latin typeface="Calibri"/>
                <a:cs typeface="Calibri"/>
              </a:rPr>
              <a:t>Data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85" dirty="0">
                <a:latin typeface="Calibri"/>
                <a:cs typeface="Calibri"/>
              </a:rPr>
              <a:t>Stream 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3150" spc="-37" baseline="-17195" dirty="0">
                <a:latin typeface="Calibri"/>
                <a:cs typeface="Calibri"/>
              </a:rPr>
              <a:t>D</a:t>
            </a:r>
            <a:r>
              <a:rPr sz="2100" spc="-37" baseline="-45634" dirty="0">
                <a:latin typeface="Calibri"/>
                <a:cs typeface="Calibri"/>
              </a:rPr>
              <a:t>0</a:t>
            </a:r>
            <a:endParaRPr sz="2100" baseline="-45634">
              <a:latin typeface="Calibri"/>
              <a:cs typeface="Calibri"/>
            </a:endParaRPr>
          </a:p>
          <a:p>
            <a:pPr marL="426084">
              <a:lnSpc>
                <a:spcPct val="100000"/>
              </a:lnSpc>
              <a:spcBef>
                <a:spcPts val="258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302110" y="491845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28633" y="396794"/>
                </a:moveTo>
                <a:lnTo>
                  <a:pt x="0" y="397510"/>
                </a:lnTo>
                <a:lnTo>
                  <a:pt x="40005" y="472694"/>
                </a:lnTo>
                <a:lnTo>
                  <a:pt x="69700" y="409448"/>
                </a:lnTo>
                <a:lnTo>
                  <a:pt x="28956" y="409448"/>
                </a:lnTo>
                <a:lnTo>
                  <a:pt x="28633" y="396794"/>
                </a:lnTo>
                <a:close/>
              </a:path>
              <a:path w="76200" h="473075">
                <a:moveTo>
                  <a:pt x="47684" y="396317"/>
                </a:moveTo>
                <a:lnTo>
                  <a:pt x="28633" y="396794"/>
                </a:lnTo>
                <a:lnTo>
                  <a:pt x="28956" y="409448"/>
                </a:lnTo>
                <a:lnTo>
                  <a:pt x="48006" y="408940"/>
                </a:lnTo>
                <a:lnTo>
                  <a:pt x="47684" y="396317"/>
                </a:lnTo>
                <a:close/>
              </a:path>
              <a:path w="76200" h="473075">
                <a:moveTo>
                  <a:pt x="76200" y="395605"/>
                </a:moveTo>
                <a:lnTo>
                  <a:pt x="47684" y="396317"/>
                </a:lnTo>
                <a:lnTo>
                  <a:pt x="48006" y="408940"/>
                </a:lnTo>
                <a:lnTo>
                  <a:pt x="28956" y="409448"/>
                </a:lnTo>
                <a:lnTo>
                  <a:pt x="69700" y="409448"/>
                </a:lnTo>
                <a:lnTo>
                  <a:pt x="76200" y="395605"/>
                </a:lnTo>
                <a:close/>
              </a:path>
              <a:path w="76200" h="473075">
                <a:moveTo>
                  <a:pt x="37592" y="0"/>
                </a:moveTo>
                <a:lnTo>
                  <a:pt x="18542" y="508"/>
                </a:lnTo>
                <a:lnTo>
                  <a:pt x="28633" y="396794"/>
                </a:lnTo>
                <a:lnTo>
                  <a:pt x="47684" y="396317"/>
                </a:lnTo>
                <a:lnTo>
                  <a:pt x="3759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479" y="1963017"/>
            <a:ext cx="766952" cy="2266766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17855">
              <a:lnSpc>
                <a:spcPct val="100000"/>
              </a:lnSpc>
              <a:spcBef>
                <a:spcPts val="125"/>
              </a:spcBef>
            </a:pPr>
            <a:r>
              <a:rPr spc="-350" dirty="0"/>
              <a:t>Key</a:t>
            </a:r>
            <a:r>
              <a:rPr spc="-195" dirty="0"/>
              <a:t> </a:t>
            </a:r>
            <a:r>
              <a:rPr spc="-409" dirty="0"/>
              <a:t>Graph</a:t>
            </a:r>
            <a:r>
              <a:rPr spc="-165" dirty="0"/>
              <a:t> </a:t>
            </a:r>
            <a:r>
              <a:rPr spc="-270" dirty="0"/>
              <a:t>Application</a:t>
            </a:r>
            <a:r>
              <a:rPr spc="-35" dirty="0"/>
              <a:t> </a:t>
            </a:r>
            <a:r>
              <a:rPr spc="-340" dirty="0"/>
              <a:t>Property</a:t>
            </a:r>
            <a:r>
              <a:rPr spc="-325" dirty="0"/>
              <a:t> </a:t>
            </a:r>
            <a:r>
              <a:rPr spc="-275" dirty="0"/>
              <a:t>That</a:t>
            </a:r>
            <a:r>
              <a:rPr spc="-35" dirty="0"/>
              <a:t> </a:t>
            </a:r>
            <a:r>
              <a:rPr spc="-270" dirty="0"/>
              <a:t>Enables</a:t>
            </a:r>
            <a:r>
              <a:rPr spc="-35" dirty="0"/>
              <a:t> </a:t>
            </a:r>
            <a:r>
              <a:rPr spc="-315" dirty="0"/>
              <a:t>Belady’s</a:t>
            </a:r>
            <a:r>
              <a:rPr spc="-65" dirty="0"/>
              <a:t> </a:t>
            </a:r>
            <a:r>
              <a:rPr spc="-350" dirty="0"/>
              <a:t>OPT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006590" y="1122044"/>
            <a:ext cx="34143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Pull</a:t>
            </a:r>
            <a:r>
              <a:rPr sz="2100" b="1" spc="2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Execution</a:t>
            </a:r>
            <a:r>
              <a:rPr sz="2100" b="1" spc="225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(</a:t>
            </a:r>
            <a:r>
              <a:rPr sz="2100" b="1" i="1" spc="55" dirty="0">
                <a:latin typeface="Calibri"/>
                <a:cs typeface="Calibri"/>
              </a:rPr>
              <a:t>CSC</a:t>
            </a:r>
            <a:r>
              <a:rPr sz="2100" b="1" i="1" spc="5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Traversal</a:t>
            </a:r>
            <a:r>
              <a:rPr sz="2100" b="1" spc="-1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96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32782" y="1518666"/>
            <a:ext cx="7317105" cy="1450975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R="4690110" algn="ctr">
              <a:lnSpc>
                <a:spcPct val="100000"/>
              </a:lnSpc>
              <a:spcBef>
                <a:spcPts val="81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R="490855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 </a:t>
            </a:r>
            <a:r>
              <a:rPr sz="2400" spc="-10" dirty="0">
                <a:latin typeface="Courier New"/>
                <a:cs typeface="Courier New"/>
              </a:rPr>
              <a:t>in_neighs(dst):</a:t>
            </a:r>
            <a:endParaRPr sz="2400">
              <a:latin typeface="Courier New"/>
              <a:cs typeface="Courier New"/>
            </a:endParaRPr>
          </a:p>
          <a:p>
            <a:pPr marL="1696720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124" y="4614489"/>
            <a:ext cx="3673975" cy="12650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89992" y="4595241"/>
            <a:ext cx="3587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25" dirty="0">
                <a:latin typeface="Calibri"/>
                <a:cs typeface="Calibri"/>
              </a:rPr>
              <a:t>OA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163" y="5451449"/>
            <a:ext cx="36766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25" dirty="0">
                <a:latin typeface="Calibri"/>
                <a:cs typeface="Calibri"/>
              </a:rPr>
              <a:t>NA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5652" y="6033617"/>
            <a:ext cx="47117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CSC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110" y="1647210"/>
            <a:ext cx="2709308" cy="2619905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8926448" y="3462909"/>
          <a:ext cx="1979295" cy="287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28575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28575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8483345" y="4715967"/>
            <a:ext cx="20320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5" dirty="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60130" y="4873497"/>
            <a:ext cx="1238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6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57945" y="5291454"/>
            <a:ext cx="35115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44230" y="5866282"/>
            <a:ext cx="35115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57054" y="6449669"/>
            <a:ext cx="420370" cy="3200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97894" y="4458461"/>
            <a:ext cx="465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302110" y="491845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28633" y="396794"/>
                </a:moveTo>
                <a:lnTo>
                  <a:pt x="0" y="397510"/>
                </a:lnTo>
                <a:lnTo>
                  <a:pt x="40005" y="472694"/>
                </a:lnTo>
                <a:lnTo>
                  <a:pt x="69700" y="409448"/>
                </a:lnTo>
                <a:lnTo>
                  <a:pt x="28956" y="409448"/>
                </a:lnTo>
                <a:lnTo>
                  <a:pt x="28633" y="396794"/>
                </a:lnTo>
                <a:close/>
              </a:path>
              <a:path w="76200" h="473075">
                <a:moveTo>
                  <a:pt x="47684" y="396317"/>
                </a:moveTo>
                <a:lnTo>
                  <a:pt x="28633" y="396794"/>
                </a:lnTo>
                <a:lnTo>
                  <a:pt x="28956" y="409448"/>
                </a:lnTo>
                <a:lnTo>
                  <a:pt x="48006" y="408940"/>
                </a:lnTo>
                <a:lnTo>
                  <a:pt x="47684" y="396317"/>
                </a:lnTo>
                <a:close/>
              </a:path>
              <a:path w="76200" h="473075">
                <a:moveTo>
                  <a:pt x="76200" y="395605"/>
                </a:moveTo>
                <a:lnTo>
                  <a:pt x="47684" y="396317"/>
                </a:lnTo>
                <a:lnTo>
                  <a:pt x="48006" y="408940"/>
                </a:lnTo>
                <a:lnTo>
                  <a:pt x="28956" y="409448"/>
                </a:lnTo>
                <a:lnTo>
                  <a:pt x="69700" y="409448"/>
                </a:lnTo>
                <a:lnTo>
                  <a:pt x="76200" y="395605"/>
                </a:lnTo>
                <a:close/>
              </a:path>
              <a:path w="76200" h="473075">
                <a:moveTo>
                  <a:pt x="37592" y="0"/>
                </a:moveTo>
                <a:lnTo>
                  <a:pt x="18542" y="508"/>
                </a:lnTo>
                <a:lnTo>
                  <a:pt x="28633" y="396794"/>
                </a:lnTo>
                <a:lnTo>
                  <a:pt x="47684" y="396317"/>
                </a:lnTo>
                <a:lnTo>
                  <a:pt x="3759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84014" y="3583685"/>
            <a:ext cx="3674745" cy="1312545"/>
          </a:xfrm>
          <a:custGeom>
            <a:avLst/>
            <a:gdLst/>
            <a:ahLst/>
            <a:cxnLst/>
            <a:rect l="l" t="t" r="r" b="b"/>
            <a:pathLst>
              <a:path w="3674745" h="1312545">
                <a:moveTo>
                  <a:pt x="0" y="0"/>
                </a:moveTo>
                <a:lnTo>
                  <a:pt x="1820671" y="0"/>
                </a:lnTo>
                <a:lnTo>
                  <a:pt x="2600960" y="0"/>
                </a:lnTo>
                <a:lnTo>
                  <a:pt x="3121152" y="0"/>
                </a:lnTo>
                <a:lnTo>
                  <a:pt x="3121152" y="765428"/>
                </a:lnTo>
                <a:lnTo>
                  <a:pt x="3674364" y="1184402"/>
                </a:lnTo>
                <a:lnTo>
                  <a:pt x="3121152" y="1093470"/>
                </a:lnTo>
                <a:lnTo>
                  <a:pt x="3121152" y="1312164"/>
                </a:lnTo>
                <a:lnTo>
                  <a:pt x="2600960" y="1312164"/>
                </a:lnTo>
                <a:lnTo>
                  <a:pt x="1820671" y="1312164"/>
                </a:lnTo>
                <a:lnTo>
                  <a:pt x="0" y="1312164"/>
                </a:lnTo>
                <a:lnTo>
                  <a:pt x="0" y="1093470"/>
                </a:lnTo>
                <a:lnTo>
                  <a:pt x="0" y="76542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97373" y="3724097"/>
            <a:ext cx="269494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1499"/>
              </a:lnSpc>
              <a:spcBef>
                <a:spcPts val="100"/>
              </a:spcBef>
            </a:pPr>
            <a:r>
              <a:rPr sz="2100" b="1" dirty="0">
                <a:latin typeface="Calibri"/>
                <a:cs typeface="Calibri"/>
              </a:rPr>
              <a:t>Key</a:t>
            </a:r>
            <a:r>
              <a:rPr sz="2100" b="1" spc="7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Property:</a:t>
            </a:r>
            <a:r>
              <a:rPr sz="2100" b="1" spc="180" dirty="0">
                <a:latin typeface="Calibri"/>
                <a:cs typeface="Calibri"/>
              </a:rPr>
              <a:t> </a:t>
            </a:r>
            <a:r>
              <a:rPr sz="2100" spc="55" dirty="0">
                <a:latin typeface="Calibri"/>
                <a:cs typeface="Calibri"/>
              </a:rPr>
              <a:t>Dst-</a:t>
            </a:r>
            <a:r>
              <a:rPr sz="2100" spc="60" dirty="0">
                <a:latin typeface="Calibri"/>
                <a:cs typeface="Calibri"/>
              </a:rPr>
              <a:t>IDs </a:t>
            </a:r>
            <a:r>
              <a:rPr sz="2100" dirty="0">
                <a:latin typeface="Calibri"/>
                <a:cs typeface="Calibri"/>
              </a:rPr>
              <a:t>are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spc="70" dirty="0">
                <a:latin typeface="Calibri"/>
                <a:cs typeface="Calibri"/>
              </a:rPr>
              <a:t>like</a:t>
            </a:r>
            <a:r>
              <a:rPr sz="2100" spc="30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timestamps</a:t>
            </a:r>
            <a:r>
              <a:rPr sz="2100" spc="33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for </a:t>
            </a:r>
            <a:r>
              <a:rPr sz="2100" spc="50" dirty="0">
                <a:latin typeface="Calibri"/>
                <a:cs typeface="Calibri"/>
              </a:rPr>
              <a:t>irregular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accesses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479" y="1963017"/>
            <a:ext cx="766952" cy="226676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8082153" y="3085846"/>
            <a:ext cx="3228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6300" algn="l"/>
              </a:tabLst>
            </a:pPr>
            <a:r>
              <a:rPr sz="2400" b="1" spc="-10" dirty="0">
                <a:latin typeface="Calibri"/>
                <a:cs typeface="Calibri"/>
              </a:rPr>
              <a:t>CurrDs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40" dirty="0">
                <a:latin typeface="Calibri"/>
                <a:cs typeface="Calibri"/>
              </a:rPr>
              <a:t>Irregular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95" dirty="0">
                <a:latin typeface="Calibri"/>
                <a:cs typeface="Calibri"/>
              </a:rPr>
              <a:t>Data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70" dirty="0">
                <a:latin typeface="Calibri"/>
                <a:cs typeface="Calibri"/>
              </a:rPr>
              <a:t>Stream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72220" y="3451986"/>
            <a:ext cx="436880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3150" spc="-37" baseline="-17195" dirty="0">
                <a:latin typeface="Calibri"/>
                <a:cs typeface="Calibri"/>
              </a:rPr>
              <a:t>D</a:t>
            </a:r>
            <a:r>
              <a:rPr sz="2100" spc="-37" baseline="-45634" dirty="0">
                <a:latin typeface="Calibri"/>
                <a:cs typeface="Calibri"/>
              </a:rPr>
              <a:t>0</a:t>
            </a:r>
            <a:endParaRPr sz="2100" baseline="-45634">
              <a:latin typeface="Calibri"/>
              <a:cs typeface="Calibri"/>
            </a:endParaRPr>
          </a:p>
          <a:p>
            <a:pPr marL="123825">
              <a:lnSpc>
                <a:spcPct val="100000"/>
              </a:lnSpc>
              <a:spcBef>
                <a:spcPts val="258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17855">
              <a:lnSpc>
                <a:spcPct val="100000"/>
              </a:lnSpc>
              <a:spcBef>
                <a:spcPts val="125"/>
              </a:spcBef>
            </a:pPr>
            <a:r>
              <a:rPr spc="-350" dirty="0"/>
              <a:t>Key</a:t>
            </a:r>
            <a:r>
              <a:rPr spc="-195" dirty="0"/>
              <a:t> </a:t>
            </a:r>
            <a:r>
              <a:rPr spc="-409" dirty="0"/>
              <a:t>Graph</a:t>
            </a:r>
            <a:r>
              <a:rPr spc="-165" dirty="0"/>
              <a:t> </a:t>
            </a:r>
            <a:r>
              <a:rPr spc="-270" dirty="0"/>
              <a:t>Application</a:t>
            </a:r>
            <a:r>
              <a:rPr spc="-35" dirty="0"/>
              <a:t> </a:t>
            </a:r>
            <a:r>
              <a:rPr spc="-340" dirty="0"/>
              <a:t>Property</a:t>
            </a:r>
            <a:r>
              <a:rPr spc="-325" dirty="0"/>
              <a:t> </a:t>
            </a:r>
            <a:r>
              <a:rPr spc="-275" dirty="0"/>
              <a:t>That</a:t>
            </a:r>
            <a:r>
              <a:rPr spc="-35" dirty="0"/>
              <a:t> </a:t>
            </a:r>
            <a:r>
              <a:rPr spc="-270" dirty="0"/>
              <a:t>Enables</a:t>
            </a:r>
            <a:r>
              <a:rPr spc="-35" dirty="0"/>
              <a:t> </a:t>
            </a:r>
            <a:r>
              <a:rPr spc="-315" dirty="0"/>
              <a:t>Belady’s</a:t>
            </a:r>
            <a:r>
              <a:rPr spc="-65" dirty="0"/>
              <a:t> </a:t>
            </a:r>
            <a:r>
              <a:rPr spc="-350" dirty="0"/>
              <a:t>OPT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006590" y="1122044"/>
            <a:ext cx="34143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Pull</a:t>
            </a:r>
            <a:r>
              <a:rPr sz="2100" b="1" spc="2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Execution</a:t>
            </a:r>
            <a:r>
              <a:rPr sz="2100" b="1" spc="225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(</a:t>
            </a:r>
            <a:r>
              <a:rPr sz="2100" b="1" i="1" spc="55" dirty="0">
                <a:latin typeface="Calibri"/>
                <a:cs typeface="Calibri"/>
              </a:rPr>
              <a:t>CSC</a:t>
            </a:r>
            <a:r>
              <a:rPr sz="2100" b="1" i="1" spc="5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Traversal</a:t>
            </a:r>
            <a:r>
              <a:rPr sz="2100" b="1" spc="-1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97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4182" y="1518666"/>
            <a:ext cx="7545705" cy="1450975"/>
          </a:xfrm>
          <a:custGeom>
            <a:avLst/>
            <a:gdLst/>
            <a:ahLst/>
            <a:cxnLst/>
            <a:rect l="l" t="t" r="r" b="b"/>
            <a:pathLst>
              <a:path w="7545705" h="1450975">
                <a:moveTo>
                  <a:pt x="0" y="1450848"/>
                </a:moveTo>
                <a:lnTo>
                  <a:pt x="7545323" y="1450848"/>
                </a:lnTo>
                <a:lnTo>
                  <a:pt x="7545323" y="0"/>
                </a:lnTo>
                <a:lnTo>
                  <a:pt x="0" y="0"/>
                </a:lnTo>
                <a:lnTo>
                  <a:pt x="0" y="1450848"/>
                </a:lnTo>
                <a:close/>
              </a:path>
            </a:pathLst>
          </a:custGeom>
          <a:ln w="381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13528" y="1608835"/>
            <a:ext cx="696658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5866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R="358140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 </a:t>
            </a:r>
            <a:r>
              <a:rPr sz="2400" spc="-10" dirty="0">
                <a:latin typeface="Courier New"/>
                <a:cs typeface="Courier New"/>
              </a:rPr>
              <a:t>in_neighs(dst):</a:t>
            </a:r>
            <a:endParaRPr sz="2400">
              <a:latin typeface="Courier New"/>
              <a:cs typeface="Courier New"/>
            </a:endParaRPr>
          </a:p>
          <a:p>
            <a:pPr marL="1828800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124" y="4614489"/>
            <a:ext cx="3673975" cy="12650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89992" y="4595241"/>
            <a:ext cx="3587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25" dirty="0">
                <a:latin typeface="Calibri"/>
                <a:cs typeface="Calibri"/>
              </a:rPr>
              <a:t>OA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8163" y="5451449"/>
            <a:ext cx="36766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25" dirty="0">
                <a:latin typeface="Calibri"/>
                <a:cs typeface="Calibri"/>
              </a:rPr>
              <a:t>NA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5652" y="6033617"/>
            <a:ext cx="47117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CSC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6110" y="1647210"/>
            <a:ext cx="2709545" cy="2620010"/>
            <a:chOff x="676110" y="1647210"/>
            <a:chExt cx="2709545" cy="262001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10" y="1647210"/>
              <a:ext cx="2709308" cy="261990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62990" y="1958339"/>
              <a:ext cx="482600" cy="2304415"/>
            </a:xfrm>
            <a:custGeom>
              <a:avLst/>
              <a:gdLst/>
              <a:ahLst/>
              <a:cxnLst/>
              <a:rect l="l" t="t" r="r" b="b"/>
              <a:pathLst>
                <a:path w="482600" h="2304415">
                  <a:moveTo>
                    <a:pt x="482346" y="0"/>
                  </a:moveTo>
                  <a:lnTo>
                    <a:pt x="8382" y="0"/>
                  </a:lnTo>
                  <a:lnTo>
                    <a:pt x="8382" y="958481"/>
                  </a:lnTo>
                  <a:lnTo>
                    <a:pt x="5524" y="962710"/>
                  </a:lnTo>
                  <a:lnTo>
                    <a:pt x="0" y="990092"/>
                  </a:lnTo>
                  <a:lnTo>
                    <a:pt x="0" y="1271524"/>
                  </a:lnTo>
                  <a:lnTo>
                    <a:pt x="5524" y="1298917"/>
                  </a:lnTo>
                  <a:lnTo>
                    <a:pt x="8382" y="1303159"/>
                  </a:lnTo>
                  <a:lnTo>
                    <a:pt x="8382" y="2304288"/>
                  </a:lnTo>
                  <a:lnTo>
                    <a:pt x="482346" y="2304288"/>
                  </a:lnTo>
                  <a:lnTo>
                    <a:pt x="482346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2990" y="2878073"/>
              <a:ext cx="474345" cy="422275"/>
            </a:xfrm>
            <a:custGeom>
              <a:avLst/>
              <a:gdLst/>
              <a:ahLst/>
              <a:cxnLst/>
              <a:rect l="l" t="t" r="r" b="b"/>
              <a:pathLst>
                <a:path w="474344" h="422275">
                  <a:moveTo>
                    <a:pt x="0" y="70358"/>
                  </a:moveTo>
                  <a:lnTo>
                    <a:pt x="5528" y="42969"/>
                  </a:lnTo>
                  <a:lnTo>
                    <a:pt x="20605" y="20605"/>
                  </a:lnTo>
                  <a:lnTo>
                    <a:pt x="42969" y="5528"/>
                  </a:lnTo>
                  <a:lnTo>
                    <a:pt x="70357" y="0"/>
                  </a:lnTo>
                  <a:lnTo>
                    <a:pt x="403606" y="0"/>
                  </a:lnTo>
                  <a:lnTo>
                    <a:pt x="430994" y="5528"/>
                  </a:lnTo>
                  <a:lnTo>
                    <a:pt x="453358" y="20605"/>
                  </a:lnTo>
                  <a:lnTo>
                    <a:pt x="468435" y="42969"/>
                  </a:lnTo>
                  <a:lnTo>
                    <a:pt x="473963" y="70358"/>
                  </a:lnTo>
                  <a:lnTo>
                    <a:pt x="473963" y="351789"/>
                  </a:lnTo>
                  <a:lnTo>
                    <a:pt x="468435" y="379178"/>
                  </a:lnTo>
                  <a:lnTo>
                    <a:pt x="453358" y="401542"/>
                  </a:lnTo>
                  <a:lnTo>
                    <a:pt x="430994" y="416619"/>
                  </a:lnTo>
                  <a:lnTo>
                    <a:pt x="403606" y="422148"/>
                  </a:lnTo>
                  <a:lnTo>
                    <a:pt x="70357" y="422148"/>
                  </a:lnTo>
                  <a:lnTo>
                    <a:pt x="42969" y="416619"/>
                  </a:lnTo>
                  <a:lnTo>
                    <a:pt x="20605" y="401542"/>
                  </a:lnTo>
                  <a:lnTo>
                    <a:pt x="5528" y="379178"/>
                  </a:lnTo>
                  <a:lnTo>
                    <a:pt x="0" y="351789"/>
                  </a:lnTo>
                  <a:lnTo>
                    <a:pt x="0" y="7035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8926448" y="3462909"/>
          <a:ext cx="1883410" cy="287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b="1" spc="-15" baseline="-1984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28575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b="1" spc="-15" baseline="-1984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28575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8483345" y="4715967"/>
            <a:ext cx="20320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5" dirty="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60130" y="4873497"/>
            <a:ext cx="1238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6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57945" y="5291454"/>
            <a:ext cx="35115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44230" y="5866282"/>
            <a:ext cx="35115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57054" y="6449669"/>
            <a:ext cx="420370" cy="3200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97894" y="4458461"/>
            <a:ext cx="465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302110" y="491845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28633" y="396794"/>
                </a:moveTo>
                <a:lnTo>
                  <a:pt x="0" y="397510"/>
                </a:lnTo>
                <a:lnTo>
                  <a:pt x="40005" y="472694"/>
                </a:lnTo>
                <a:lnTo>
                  <a:pt x="69700" y="409448"/>
                </a:lnTo>
                <a:lnTo>
                  <a:pt x="28956" y="409448"/>
                </a:lnTo>
                <a:lnTo>
                  <a:pt x="28633" y="396794"/>
                </a:lnTo>
                <a:close/>
              </a:path>
              <a:path w="76200" h="473075">
                <a:moveTo>
                  <a:pt x="47684" y="396317"/>
                </a:moveTo>
                <a:lnTo>
                  <a:pt x="28633" y="396794"/>
                </a:lnTo>
                <a:lnTo>
                  <a:pt x="28956" y="409448"/>
                </a:lnTo>
                <a:lnTo>
                  <a:pt x="48006" y="408940"/>
                </a:lnTo>
                <a:lnTo>
                  <a:pt x="47684" y="396317"/>
                </a:lnTo>
                <a:close/>
              </a:path>
              <a:path w="76200" h="473075">
                <a:moveTo>
                  <a:pt x="76200" y="395605"/>
                </a:moveTo>
                <a:lnTo>
                  <a:pt x="47684" y="396317"/>
                </a:lnTo>
                <a:lnTo>
                  <a:pt x="48006" y="408940"/>
                </a:lnTo>
                <a:lnTo>
                  <a:pt x="28956" y="409448"/>
                </a:lnTo>
                <a:lnTo>
                  <a:pt x="69700" y="409448"/>
                </a:lnTo>
                <a:lnTo>
                  <a:pt x="76200" y="395605"/>
                </a:lnTo>
                <a:close/>
              </a:path>
              <a:path w="76200" h="473075">
                <a:moveTo>
                  <a:pt x="37592" y="0"/>
                </a:moveTo>
                <a:lnTo>
                  <a:pt x="18542" y="508"/>
                </a:lnTo>
                <a:lnTo>
                  <a:pt x="28633" y="396794"/>
                </a:lnTo>
                <a:lnTo>
                  <a:pt x="47684" y="396317"/>
                </a:lnTo>
                <a:lnTo>
                  <a:pt x="3759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6535" y="1813560"/>
            <a:ext cx="1022603" cy="252831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8082153" y="3085846"/>
            <a:ext cx="3284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1544" algn="l"/>
              </a:tabLst>
            </a:pPr>
            <a:r>
              <a:rPr sz="2400" b="1" spc="-10" dirty="0">
                <a:latin typeface="Calibri"/>
                <a:cs typeface="Calibri"/>
              </a:rPr>
              <a:t>CurrDs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40" dirty="0">
                <a:latin typeface="Calibri"/>
                <a:cs typeface="Calibri"/>
              </a:rPr>
              <a:t>Irregular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95" dirty="0">
                <a:latin typeface="Calibri"/>
                <a:cs typeface="Calibri"/>
              </a:rPr>
              <a:t>Data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70" dirty="0">
                <a:latin typeface="Calibri"/>
                <a:cs typeface="Calibri"/>
              </a:rPr>
              <a:t>Stream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72220" y="3451986"/>
            <a:ext cx="438150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3150" spc="-37" baseline="-17195" dirty="0">
                <a:latin typeface="Calibri"/>
                <a:cs typeface="Calibri"/>
              </a:rPr>
              <a:t>D</a:t>
            </a:r>
            <a:r>
              <a:rPr sz="2100" spc="-37" baseline="-45634" dirty="0">
                <a:latin typeface="Calibri"/>
                <a:cs typeface="Calibri"/>
              </a:rPr>
              <a:t>0</a:t>
            </a:r>
            <a:endParaRPr sz="2100" baseline="-45634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  <a:spcBef>
                <a:spcPts val="2585"/>
              </a:spcBef>
            </a:pPr>
            <a:r>
              <a:rPr sz="2100" b="1" spc="45" dirty="0">
                <a:latin typeface="Calibri"/>
                <a:cs typeface="Calibri"/>
              </a:rPr>
              <a:t>D</a:t>
            </a:r>
            <a:r>
              <a:rPr sz="2100" b="1" spc="67" baseline="-19841" dirty="0">
                <a:latin typeface="Calibri"/>
                <a:cs typeface="Calibri"/>
              </a:rPr>
              <a:t>0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17855">
              <a:lnSpc>
                <a:spcPct val="100000"/>
              </a:lnSpc>
              <a:spcBef>
                <a:spcPts val="125"/>
              </a:spcBef>
            </a:pPr>
            <a:r>
              <a:rPr spc="-350" dirty="0"/>
              <a:t>Key</a:t>
            </a:r>
            <a:r>
              <a:rPr spc="-195" dirty="0"/>
              <a:t> </a:t>
            </a:r>
            <a:r>
              <a:rPr spc="-409" dirty="0"/>
              <a:t>Graph</a:t>
            </a:r>
            <a:r>
              <a:rPr spc="-165" dirty="0"/>
              <a:t> </a:t>
            </a:r>
            <a:r>
              <a:rPr spc="-270" dirty="0"/>
              <a:t>Application</a:t>
            </a:r>
            <a:r>
              <a:rPr spc="-35" dirty="0"/>
              <a:t> </a:t>
            </a:r>
            <a:r>
              <a:rPr spc="-340" dirty="0"/>
              <a:t>Property</a:t>
            </a:r>
            <a:r>
              <a:rPr spc="-325" dirty="0"/>
              <a:t> </a:t>
            </a:r>
            <a:r>
              <a:rPr spc="-275" dirty="0"/>
              <a:t>That</a:t>
            </a:r>
            <a:r>
              <a:rPr spc="-35" dirty="0"/>
              <a:t> </a:t>
            </a:r>
            <a:r>
              <a:rPr spc="-270" dirty="0"/>
              <a:t>Enables</a:t>
            </a:r>
            <a:r>
              <a:rPr spc="-35" dirty="0"/>
              <a:t> </a:t>
            </a:r>
            <a:r>
              <a:rPr spc="-315" dirty="0"/>
              <a:t>Belady’s</a:t>
            </a:r>
            <a:r>
              <a:rPr spc="-65" dirty="0"/>
              <a:t> </a:t>
            </a:r>
            <a:r>
              <a:rPr spc="-350" dirty="0"/>
              <a:t>OPT</a:t>
            </a:r>
          </a:p>
        </p:txBody>
      </p:sp>
      <p:sp>
        <p:nvSpPr>
          <p:cNvPr id="29" name="object 29"/>
          <p:cNvSpPr/>
          <p:nvPr/>
        </p:nvSpPr>
        <p:spPr>
          <a:xfrm>
            <a:off x="4684014" y="3583685"/>
            <a:ext cx="3674745" cy="1312545"/>
          </a:xfrm>
          <a:custGeom>
            <a:avLst/>
            <a:gdLst/>
            <a:ahLst/>
            <a:cxnLst/>
            <a:rect l="l" t="t" r="r" b="b"/>
            <a:pathLst>
              <a:path w="3674745" h="1312545">
                <a:moveTo>
                  <a:pt x="0" y="0"/>
                </a:moveTo>
                <a:lnTo>
                  <a:pt x="1820671" y="0"/>
                </a:lnTo>
                <a:lnTo>
                  <a:pt x="2600960" y="0"/>
                </a:lnTo>
                <a:lnTo>
                  <a:pt x="3121152" y="0"/>
                </a:lnTo>
                <a:lnTo>
                  <a:pt x="3121152" y="765428"/>
                </a:lnTo>
                <a:lnTo>
                  <a:pt x="3674364" y="1184402"/>
                </a:lnTo>
                <a:lnTo>
                  <a:pt x="3121152" y="1093470"/>
                </a:lnTo>
                <a:lnTo>
                  <a:pt x="3121152" y="1312164"/>
                </a:lnTo>
                <a:lnTo>
                  <a:pt x="2600960" y="1312164"/>
                </a:lnTo>
                <a:lnTo>
                  <a:pt x="1820671" y="1312164"/>
                </a:lnTo>
                <a:lnTo>
                  <a:pt x="0" y="1312164"/>
                </a:lnTo>
                <a:lnTo>
                  <a:pt x="0" y="1093470"/>
                </a:lnTo>
                <a:lnTo>
                  <a:pt x="0" y="76542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897373" y="3724097"/>
            <a:ext cx="269494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1499"/>
              </a:lnSpc>
              <a:spcBef>
                <a:spcPts val="100"/>
              </a:spcBef>
            </a:pPr>
            <a:r>
              <a:rPr sz="2100" b="1" dirty="0">
                <a:latin typeface="Calibri"/>
                <a:cs typeface="Calibri"/>
              </a:rPr>
              <a:t>Key</a:t>
            </a:r>
            <a:r>
              <a:rPr sz="2100" b="1" spc="7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Property:</a:t>
            </a:r>
            <a:r>
              <a:rPr sz="2100" b="1" spc="180" dirty="0">
                <a:latin typeface="Calibri"/>
                <a:cs typeface="Calibri"/>
              </a:rPr>
              <a:t> </a:t>
            </a:r>
            <a:r>
              <a:rPr sz="2100" spc="55" dirty="0">
                <a:latin typeface="Calibri"/>
                <a:cs typeface="Calibri"/>
              </a:rPr>
              <a:t>Dst-</a:t>
            </a:r>
            <a:r>
              <a:rPr sz="2100" spc="60" dirty="0">
                <a:latin typeface="Calibri"/>
                <a:cs typeface="Calibri"/>
              </a:rPr>
              <a:t>IDs </a:t>
            </a:r>
            <a:r>
              <a:rPr sz="2100" dirty="0">
                <a:latin typeface="Calibri"/>
                <a:cs typeface="Calibri"/>
              </a:rPr>
              <a:t>are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spc="70" dirty="0">
                <a:latin typeface="Calibri"/>
                <a:cs typeface="Calibri"/>
              </a:rPr>
              <a:t>like</a:t>
            </a:r>
            <a:r>
              <a:rPr sz="2100" spc="30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timestamps</a:t>
            </a:r>
            <a:r>
              <a:rPr sz="2100" spc="33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for </a:t>
            </a:r>
            <a:r>
              <a:rPr sz="2100" spc="50" dirty="0">
                <a:latin typeface="Calibri"/>
                <a:cs typeface="Calibri"/>
              </a:rPr>
              <a:t>irregular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accesses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06590" y="1122044"/>
            <a:ext cx="34143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Pull</a:t>
            </a:r>
            <a:r>
              <a:rPr sz="2100" b="1" spc="2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Execution</a:t>
            </a:r>
            <a:r>
              <a:rPr sz="2100" b="1" spc="225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(</a:t>
            </a:r>
            <a:r>
              <a:rPr sz="2100" b="1" i="1" spc="55" dirty="0">
                <a:latin typeface="Calibri"/>
                <a:cs typeface="Calibri"/>
              </a:rPr>
              <a:t>CSC</a:t>
            </a:r>
            <a:r>
              <a:rPr sz="2100" b="1" i="1" spc="5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Traversal</a:t>
            </a:r>
            <a:r>
              <a:rPr sz="2100" b="1" spc="-1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98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24578" y="1518666"/>
            <a:ext cx="7425055" cy="1450975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R="4798695" algn="ctr">
              <a:lnSpc>
                <a:spcPct val="100000"/>
              </a:lnSpc>
              <a:spcBef>
                <a:spcPts val="81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R="598170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 </a:t>
            </a:r>
            <a:r>
              <a:rPr sz="2400" spc="-10" dirty="0">
                <a:latin typeface="Courier New"/>
                <a:cs typeface="Courier New"/>
              </a:rPr>
              <a:t>in_neighs(dst):</a:t>
            </a:r>
            <a:endParaRPr sz="2400">
              <a:latin typeface="Courier New"/>
              <a:cs typeface="Courier New"/>
            </a:endParaRPr>
          </a:p>
          <a:p>
            <a:pPr marL="1589405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124" y="4614489"/>
            <a:ext cx="3673975" cy="12650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89992" y="4595241"/>
            <a:ext cx="3587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25" dirty="0">
                <a:latin typeface="Calibri"/>
                <a:cs typeface="Calibri"/>
              </a:rPr>
              <a:t>OA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163" y="5451449"/>
            <a:ext cx="36766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25" dirty="0">
                <a:latin typeface="Calibri"/>
                <a:cs typeface="Calibri"/>
              </a:rPr>
              <a:t>NA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5652" y="6033617"/>
            <a:ext cx="47117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CSC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6110" y="1647210"/>
            <a:ext cx="2709545" cy="2620010"/>
            <a:chOff x="676110" y="1647210"/>
            <a:chExt cx="2709545" cy="262001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10" y="1647210"/>
              <a:ext cx="2709308" cy="261990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19428" y="1950719"/>
              <a:ext cx="476250" cy="2304415"/>
            </a:xfrm>
            <a:custGeom>
              <a:avLst/>
              <a:gdLst/>
              <a:ahLst/>
              <a:cxnLst/>
              <a:rect l="l" t="t" r="r" b="b"/>
              <a:pathLst>
                <a:path w="476250" h="2304415">
                  <a:moveTo>
                    <a:pt x="476250" y="1011428"/>
                  </a:moveTo>
                  <a:lnTo>
                    <a:pt x="475475" y="1007605"/>
                  </a:lnTo>
                  <a:lnTo>
                    <a:pt x="475475" y="0"/>
                  </a:lnTo>
                  <a:lnTo>
                    <a:pt x="0" y="0"/>
                  </a:lnTo>
                  <a:lnTo>
                    <a:pt x="0" y="2304288"/>
                  </a:lnTo>
                  <a:lnTo>
                    <a:pt x="475475" y="2304288"/>
                  </a:lnTo>
                  <a:lnTo>
                    <a:pt x="475475" y="1296695"/>
                  </a:lnTo>
                  <a:lnTo>
                    <a:pt x="476250" y="1292860"/>
                  </a:lnTo>
                  <a:lnTo>
                    <a:pt x="476250" y="1011428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0190" y="2891789"/>
              <a:ext cx="475615" cy="422275"/>
            </a:xfrm>
            <a:custGeom>
              <a:avLst/>
              <a:gdLst/>
              <a:ahLst/>
              <a:cxnLst/>
              <a:rect l="l" t="t" r="r" b="b"/>
              <a:pathLst>
                <a:path w="475614" h="422275">
                  <a:moveTo>
                    <a:pt x="0" y="70358"/>
                  </a:moveTo>
                  <a:lnTo>
                    <a:pt x="5528" y="42969"/>
                  </a:lnTo>
                  <a:lnTo>
                    <a:pt x="20605" y="20605"/>
                  </a:lnTo>
                  <a:lnTo>
                    <a:pt x="42969" y="5528"/>
                  </a:lnTo>
                  <a:lnTo>
                    <a:pt x="70357" y="0"/>
                  </a:lnTo>
                  <a:lnTo>
                    <a:pt x="405129" y="0"/>
                  </a:lnTo>
                  <a:lnTo>
                    <a:pt x="432518" y="5528"/>
                  </a:lnTo>
                  <a:lnTo>
                    <a:pt x="454882" y="20605"/>
                  </a:lnTo>
                  <a:lnTo>
                    <a:pt x="469959" y="42969"/>
                  </a:lnTo>
                  <a:lnTo>
                    <a:pt x="475487" y="70358"/>
                  </a:lnTo>
                  <a:lnTo>
                    <a:pt x="475487" y="351789"/>
                  </a:lnTo>
                  <a:lnTo>
                    <a:pt x="469959" y="379178"/>
                  </a:lnTo>
                  <a:lnTo>
                    <a:pt x="454882" y="401542"/>
                  </a:lnTo>
                  <a:lnTo>
                    <a:pt x="432518" y="416619"/>
                  </a:lnTo>
                  <a:lnTo>
                    <a:pt x="405129" y="422148"/>
                  </a:lnTo>
                  <a:lnTo>
                    <a:pt x="70357" y="422148"/>
                  </a:lnTo>
                  <a:lnTo>
                    <a:pt x="42969" y="416619"/>
                  </a:lnTo>
                  <a:lnTo>
                    <a:pt x="20605" y="401542"/>
                  </a:lnTo>
                  <a:lnTo>
                    <a:pt x="5528" y="379178"/>
                  </a:lnTo>
                  <a:lnTo>
                    <a:pt x="0" y="351789"/>
                  </a:lnTo>
                  <a:lnTo>
                    <a:pt x="0" y="7035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8926448" y="3462909"/>
          <a:ext cx="1883410" cy="287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b="1" spc="-15" baseline="-1984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28575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b="1" spc="-15" baseline="-1984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28575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8483345" y="4715967"/>
            <a:ext cx="20320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5" dirty="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60130" y="4873497"/>
            <a:ext cx="1238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6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56421" y="5291454"/>
            <a:ext cx="3536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b="1" spc="45" dirty="0">
                <a:latin typeface="Calibri"/>
                <a:cs typeface="Calibri"/>
              </a:rPr>
              <a:t>D</a:t>
            </a:r>
            <a:r>
              <a:rPr sz="2100" b="1" spc="67" baseline="-19841" dirty="0">
                <a:latin typeface="Calibri"/>
                <a:cs typeface="Calibri"/>
              </a:rPr>
              <a:t>1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44230" y="5866282"/>
            <a:ext cx="35115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57054" y="6449669"/>
            <a:ext cx="420370" cy="3200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97894" y="4458461"/>
            <a:ext cx="465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02110" y="491845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28633" y="396794"/>
                </a:moveTo>
                <a:lnTo>
                  <a:pt x="0" y="397510"/>
                </a:lnTo>
                <a:lnTo>
                  <a:pt x="40005" y="472694"/>
                </a:lnTo>
                <a:lnTo>
                  <a:pt x="69700" y="409448"/>
                </a:lnTo>
                <a:lnTo>
                  <a:pt x="28956" y="409448"/>
                </a:lnTo>
                <a:lnTo>
                  <a:pt x="28633" y="396794"/>
                </a:lnTo>
                <a:close/>
              </a:path>
              <a:path w="76200" h="473075">
                <a:moveTo>
                  <a:pt x="47684" y="396317"/>
                </a:moveTo>
                <a:lnTo>
                  <a:pt x="28633" y="396794"/>
                </a:lnTo>
                <a:lnTo>
                  <a:pt x="28956" y="409448"/>
                </a:lnTo>
                <a:lnTo>
                  <a:pt x="48006" y="408940"/>
                </a:lnTo>
                <a:lnTo>
                  <a:pt x="47684" y="396317"/>
                </a:lnTo>
                <a:close/>
              </a:path>
              <a:path w="76200" h="473075">
                <a:moveTo>
                  <a:pt x="76200" y="395605"/>
                </a:moveTo>
                <a:lnTo>
                  <a:pt x="47684" y="396317"/>
                </a:lnTo>
                <a:lnTo>
                  <a:pt x="48006" y="408940"/>
                </a:lnTo>
                <a:lnTo>
                  <a:pt x="28956" y="409448"/>
                </a:lnTo>
                <a:lnTo>
                  <a:pt x="69700" y="409448"/>
                </a:lnTo>
                <a:lnTo>
                  <a:pt x="76200" y="395605"/>
                </a:lnTo>
                <a:close/>
              </a:path>
              <a:path w="76200" h="473075">
                <a:moveTo>
                  <a:pt x="37592" y="0"/>
                </a:moveTo>
                <a:lnTo>
                  <a:pt x="18542" y="508"/>
                </a:lnTo>
                <a:lnTo>
                  <a:pt x="28633" y="396794"/>
                </a:lnTo>
                <a:lnTo>
                  <a:pt x="47684" y="396317"/>
                </a:lnTo>
                <a:lnTo>
                  <a:pt x="3759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7479" y="1963017"/>
            <a:ext cx="766952" cy="226676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082153" y="3085846"/>
            <a:ext cx="3284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1544" algn="l"/>
              </a:tabLst>
            </a:pPr>
            <a:r>
              <a:rPr sz="2400" b="1" spc="-10" dirty="0">
                <a:latin typeface="Calibri"/>
                <a:cs typeface="Calibri"/>
              </a:rPr>
              <a:t>CurrDs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40" dirty="0">
                <a:latin typeface="Calibri"/>
                <a:cs typeface="Calibri"/>
              </a:rPr>
              <a:t>Irregular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95" dirty="0">
                <a:latin typeface="Calibri"/>
                <a:cs typeface="Calibri"/>
              </a:rPr>
              <a:t>Data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70" dirty="0">
                <a:latin typeface="Calibri"/>
                <a:cs typeface="Calibri"/>
              </a:rPr>
              <a:t>Stream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72220" y="3451986"/>
            <a:ext cx="436880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3150" spc="-37" baseline="-17195" dirty="0">
                <a:latin typeface="Calibri"/>
                <a:cs typeface="Calibri"/>
              </a:rPr>
              <a:t>D</a:t>
            </a:r>
            <a:r>
              <a:rPr sz="2100" spc="-37" baseline="-45634" dirty="0">
                <a:latin typeface="Calibri"/>
                <a:cs typeface="Calibri"/>
              </a:rPr>
              <a:t>0</a:t>
            </a:r>
            <a:endParaRPr sz="2100" baseline="-45634">
              <a:latin typeface="Calibri"/>
              <a:cs typeface="Calibri"/>
            </a:endParaRPr>
          </a:p>
          <a:p>
            <a:pPr marL="123825">
              <a:lnSpc>
                <a:spcPct val="100000"/>
              </a:lnSpc>
              <a:spcBef>
                <a:spcPts val="258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17855">
              <a:lnSpc>
                <a:spcPct val="100000"/>
              </a:lnSpc>
              <a:spcBef>
                <a:spcPts val="125"/>
              </a:spcBef>
            </a:pPr>
            <a:r>
              <a:rPr spc="-350" dirty="0"/>
              <a:t>Key</a:t>
            </a:r>
            <a:r>
              <a:rPr spc="-195" dirty="0"/>
              <a:t> </a:t>
            </a:r>
            <a:r>
              <a:rPr spc="-409" dirty="0"/>
              <a:t>Graph</a:t>
            </a:r>
            <a:r>
              <a:rPr spc="-165" dirty="0"/>
              <a:t> </a:t>
            </a:r>
            <a:r>
              <a:rPr spc="-270" dirty="0"/>
              <a:t>Application</a:t>
            </a:r>
            <a:r>
              <a:rPr spc="-35" dirty="0"/>
              <a:t> </a:t>
            </a:r>
            <a:r>
              <a:rPr spc="-340" dirty="0"/>
              <a:t>Property</a:t>
            </a:r>
            <a:r>
              <a:rPr spc="-325" dirty="0"/>
              <a:t> </a:t>
            </a:r>
            <a:r>
              <a:rPr spc="-275" dirty="0"/>
              <a:t>That</a:t>
            </a:r>
            <a:r>
              <a:rPr spc="-35" dirty="0"/>
              <a:t> </a:t>
            </a:r>
            <a:r>
              <a:rPr spc="-270" dirty="0"/>
              <a:t>Enables</a:t>
            </a:r>
            <a:r>
              <a:rPr spc="-35" dirty="0"/>
              <a:t> </a:t>
            </a:r>
            <a:r>
              <a:rPr spc="-315" dirty="0"/>
              <a:t>Belady’s</a:t>
            </a:r>
            <a:r>
              <a:rPr spc="-65" dirty="0"/>
              <a:t> </a:t>
            </a:r>
            <a:r>
              <a:rPr spc="-350" dirty="0"/>
              <a:t>OPT</a:t>
            </a:r>
          </a:p>
        </p:txBody>
      </p:sp>
      <p:sp>
        <p:nvSpPr>
          <p:cNvPr id="28" name="object 28"/>
          <p:cNvSpPr/>
          <p:nvPr/>
        </p:nvSpPr>
        <p:spPr>
          <a:xfrm>
            <a:off x="4684014" y="3583685"/>
            <a:ext cx="3674745" cy="1312545"/>
          </a:xfrm>
          <a:custGeom>
            <a:avLst/>
            <a:gdLst/>
            <a:ahLst/>
            <a:cxnLst/>
            <a:rect l="l" t="t" r="r" b="b"/>
            <a:pathLst>
              <a:path w="3674745" h="1312545">
                <a:moveTo>
                  <a:pt x="0" y="0"/>
                </a:moveTo>
                <a:lnTo>
                  <a:pt x="1820671" y="0"/>
                </a:lnTo>
                <a:lnTo>
                  <a:pt x="2600960" y="0"/>
                </a:lnTo>
                <a:lnTo>
                  <a:pt x="3121152" y="0"/>
                </a:lnTo>
                <a:lnTo>
                  <a:pt x="3121152" y="765428"/>
                </a:lnTo>
                <a:lnTo>
                  <a:pt x="3674364" y="1184402"/>
                </a:lnTo>
                <a:lnTo>
                  <a:pt x="3121152" y="1093470"/>
                </a:lnTo>
                <a:lnTo>
                  <a:pt x="3121152" y="1312164"/>
                </a:lnTo>
                <a:lnTo>
                  <a:pt x="2600960" y="1312164"/>
                </a:lnTo>
                <a:lnTo>
                  <a:pt x="1820671" y="1312164"/>
                </a:lnTo>
                <a:lnTo>
                  <a:pt x="0" y="1312164"/>
                </a:lnTo>
                <a:lnTo>
                  <a:pt x="0" y="1093470"/>
                </a:lnTo>
                <a:lnTo>
                  <a:pt x="0" y="76542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897373" y="3724097"/>
            <a:ext cx="269494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1499"/>
              </a:lnSpc>
              <a:spcBef>
                <a:spcPts val="100"/>
              </a:spcBef>
            </a:pPr>
            <a:r>
              <a:rPr sz="2100" b="1" dirty="0">
                <a:latin typeface="Calibri"/>
                <a:cs typeface="Calibri"/>
              </a:rPr>
              <a:t>Key</a:t>
            </a:r>
            <a:r>
              <a:rPr sz="2100" b="1" spc="7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Property:</a:t>
            </a:r>
            <a:r>
              <a:rPr sz="2100" b="1" spc="180" dirty="0">
                <a:latin typeface="Calibri"/>
                <a:cs typeface="Calibri"/>
              </a:rPr>
              <a:t> </a:t>
            </a:r>
            <a:r>
              <a:rPr sz="2100" spc="55" dirty="0">
                <a:latin typeface="Calibri"/>
                <a:cs typeface="Calibri"/>
              </a:rPr>
              <a:t>Dst-</a:t>
            </a:r>
            <a:r>
              <a:rPr sz="2100" spc="60" dirty="0">
                <a:latin typeface="Calibri"/>
                <a:cs typeface="Calibri"/>
              </a:rPr>
              <a:t>IDs </a:t>
            </a:r>
            <a:r>
              <a:rPr sz="2100" dirty="0">
                <a:latin typeface="Calibri"/>
                <a:cs typeface="Calibri"/>
              </a:rPr>
              <a:t>are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spc="70" dirty="0">
                <a:latin typeface="Calibri"/>
                <a:cs typeface="Calibri"/>
              </a:rPr>
              <a:t>like</a:t>
            </a:r>
            <a:r>
              <a:rPr sz="2100" spc="30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timestamps</a:t>
            </a:r>
            <a:r>
              <a:rPr sz="2100" spc="33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for </a:t>
            </a:r>
            <a:r>
              <a:rPr sz="2100" spc="50" dirty="0">
                <a:latin typeface="Calibri"/>
                <a:cs typeface="Calibri"/>
              </a:rPr>
              <a:t>irregular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accesses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06590" y="1122044"/>
            <a:ext cx="34143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Pull</a:t>
            </a:r>
            <a:r>
              <a:rPr sz="2100" b="1" spc="2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Execution</a:t>
            </a:r>
            <a:r>
              <a:rPr sz="2100" b="1" spc="225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(</a:t>
            </a:r>
            <a:r>
              <a:rPr sz="2100" b="1" i="1" spc="55" dirty="0">
                <a:latin typeface="Calibri"/>
                <a:cs typeface="Calibri"/>
              </a:rPr>
              <a:t>CSC</a:t>
            </a:r>
            <a:r>
              <a:rPr sz="2100" b="1" i="1" spc="5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Traversal</a:t>
            </a:r>
            <a:r>
              <a:rPr sz="2100" b="1" spc="-1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4182" y="1518666"/>
            <a:ext cx="7545705" cy="1450975"/>
          </a:xfrm>
          <a:custGeom>
            <a:avLst/>
            <a:gdLst/>
            <a:ahLst/>
            <a:cxnLst/>
            <a:rect l="l" t="t" r="r" b="b"/>
            <a:pathLst>
              <a:path w="7545705" h="1450975">
                <a:moveTo>
                  <a:pt x="0" y="1450848"/>
                </a:moveTo>
                <a:lnTo>
                  <a:pt x="7545323" y="1450848"/>
                </a:lnTo>
                <a:lnTo>
                  <a:pt x="7545323" y="0"/>
                </a:lnTo>
                <a:lnTo>
                  <a:pt x="0" y="0"/>
                </a:lnTo>
                <a:lnTo>
                  <a:pt x="0" y="1450848"/>
                </a:lnTo>
                <a:close/>
              </a:path>
            </a:pathLst>
          </a:custGeom>
          <a:ln w="381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13528" y="1608835"/>
            <a:ext cx="696658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5866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R="358140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 </a:t>
            </a:r>
            <a:r>
              <a:rPr sz="2400" spc="-10" dirty="0">
                <a:latin typeface="Courier New"/>
                <a:cs typeface="Courier New"/>
              </a:rPr>
              <a:t>in_neighs(dst):</a:t>
            </a:r>
            <a:endParaRPr sz="2400">
              <a:latin typeface="Courier New"/>
              <a:cs typeface="Courier New"/>
            </a:endParaRPr>
          </a:p>
          <a:p>
            <a:pPr marL="1828800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124" y="4614489"/>
            <a:ext cx="3673975" cy="126504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89992" y="4595241"/>
            <a:ext cx="3587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25" dirty="0">
                <a:latin typeface="Calibri"/>
                <a:cs typeface="Calibri"/>
              </a:rPr>
              <a:t>OA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163" y="5451449"/>
            <a:ext cx="36766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25" dirty="0">
                <a:latin typeface="Calibri"/>
                <a:cs typeface="Calibri"/>
              </a:rPr>
              <a:t>NA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5652" y="6033617"/>
            <a:ext cx="47117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CSC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6110" y="1647210"/>
            <a:ext cx="2709545" cy="2620010"/>
            <a:chOff x="676110" y="1647210"/>
            <a:chExt cx="2709545" cy="262001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10" y="1647210"/>
              <a:ext cx="2709308" cy="261990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433828" y="1950719"/>
              <a:ext cx="476250" cy="2304415"/>
            </a:xfrm>
            <a:custGeom>
              <a:avLst/>
              <a:gdLst/>
              <a:ahLst/>
              <a:cxnLst/>
              <a:rect l="l" t="t" r="r" b="b"/>
              <a:pathLst>
                <a:path w="476250" h="2304415">
                  <a:moveTo>
                    <a:pt x="476250" y="1011428"/>
                  </a:moveTo>
                  <a:lnTo>
                    <a:pt x="475475" y="1007605"/>
                  </a:lnTo>
                  <a:lnTo>
                    <a:pt x="475475" y="0"/>
                  </a:lnTo>
                  <a:lnTo>
                    <a:pt x="0" y="0"/>
                  </a:lnTo>
                  <a:lnTo>
                    <a:pt x="0" y="2304288"/>
                  </a:lnTo>
                  <a:lnTo>
                    <a:pt x="475475" y="2304288"/>
                  </a:lnTo>
                  <a:lnTo>
                    <a:pt x="475475" y="1296695"/>
                  </a:lnTo>
                  <a:lnTo>
                    <a:pt x="476250" y="1292860"/>
                  </a:lnTo>
                  <a:lnTo>
                    <a:pt x="476250" y="1011428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34590" y="2891789"/>
              <a:ext cx="475615" cy="422275"/>
            </a:xfrm>
            <a:custGeom>
              <a:avLst/>
              <a:gdLst/>
              <a:ahLst/>
              <a:cxnLst/>
              <a:rect l="l" t="t" r="r" b="b"/>
              <a:pathLst>
                <a:path w="475614" h="422275">
                  <a:moveTo>
                    <a:pt x="0" y="70358"/>
                  </a:moveTo>
                  <a:lnTo>
                    <a:pt x="5528" y="42969"/>
                  </a:lnTo>
                  <a:lnTo>
                    <a:pt x="20605" y="20605"/>
                  </a:lnTo>
                  <a:lnTo>
                    <a:pt x="42969" y="5528"/>
                  </a:lnTo>
                  <a:lnTo>
                    <a:pt x="70358" y="0"/>
                  </a:lnTo>
                  <a:lnTo>
                    <a:pt x="405130" y="0"/>
                  </a:lnTo>
                  <a:lnTo>
                    <a:pt x="432518" y="5528"/>
                  </a:lnTo>
                  <a:lnTo>
                    <a:pt x="454882" y="20605"/>
                  </a:lnTo>
                  <a:lnTo>
                    <a:pt x="469959" y="42969"/>
                  </a:lnTo>
                  <a:lnTo>
                    <a:pt x="475488" y="70358"/>
                  </a:lnTo>
                  <a:lnTo>
                    <a:pt x="475488" y="351789"/>
                  </a:lnTo>
                  <a:lnTo>
                    <a:pt x="469959" y="379178"/>
                  </a:lnTo>
                  <a:lnTo>
                    <a:pt x="454882" y="401542"/>
                  </a:lnTo>
                  <a:lnTo>
                    <a:pt x="432518" y="416619"/>
                  </a:lnTo>
                  <a:lnTo>
                    <a:pt x="405130" y="422148"/>
                  </a:lnTo>
                  <a:lnTo>
                    <a:pt x="70358" y="422148"/>
                  </a:lnTo>
                  <a:lnTo>
                    <a:pt x="42969" y="416619"/>
                  </a:lnTo>
                  <a:lnTo>
                    <a:pt x="20605" y="401542"/>
                  </a:lnTo>
                  <a:lnTo>
                    <a:pt x="5528" y="379178"/>
                  </a:lnTo>
                  <a:lnTo>
                    <a:pt x="0" y="351789"/>
                  </a:lnTo>
                  <a:lnTo>
                    <a:pt x="0" y="7035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8926448" y="3462909"/>
          <a:ext cx="1979295" cy="287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b="1" spc="-15" baseline="-1984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28575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b="1" spc="-15" baseline="-1984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28575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8483345" y="4715967"/>
            <a:ext cx="203200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5" dirty="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60130" y="4873497"/>
            <a:ext cx="1238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6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44230" y="5291454"/>
            <a:ext cx="365125" cy="925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3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endParaRPr sz="2100" baseline="-19841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0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57054" y="6449669"/>
            <a:ext cx="420370" cy="3200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97894" y="4458461"/>
            <a:ext cx="465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302110" y="491845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28633" y="396794"/>
                </a:moveTo>
                <a:lnTo>
                  <a:pt x="0" y="397510"/>
                </a:lnTo>
                <a:lnTo>
                  <a:pt x="40005" y="472694"/>
                </a:lnTo>
                <a:lnTo>
                  <a:pt x="69700" y="409448"/>
                </a:lnTo>
                <a:lnTo>
                  <a:pt x="28956" y="409448"/>
                </a:lnTo>
                <a:lnTo>
                  <a:pt x="28633" y="396794"/>
                </a:lnTo>
                <a:close/>
              </a:path>
              <a:path w="76200" h="473075">
                <a:moveTo>
                  <a:pt x="47684" y="396317"/>
                </a:moveTo>
                <a:lnTo>
                  <a:pt x="28633" y="396794"/>
                </a:lnTo>
                <a:lnTo>
                  <a:pt x="28956" y="409448"/>
                </a:lnTo>
                <a:lnTo>
                  <a:pt x="48006" y="408940"/>
                </a:lnTo>
                <a:lnTo>
                  <a:pt x="47684" y="396317"/>
                </a:lnTo>
                <a:close/>
              </a:path>
              <a:path w="76200" h="473075">
                <a:moveTo>
                  <a:pt x="76200" y="395605"/>
                </a:moveTo>
                <a:lnTo>
                  <a:pt x="47684" y="396317"/>
                </a:lnTo>
                <a:lnTo>
                  <a:pt x="48006" y="408940"/>
                </a:lnTo>
                <a:lnTo>
                  <a:pt x="28956" y="409448"/>
                </a:lnTo>
                <a:lnTo>
                  <a:pt x="69700" y="409448"/>
                </a:lnTo>
                <a:lnTo>
                  <a:pt x="76200" y="395605"/>
                </a:lnTo>
                <a:close/>
              </a:path>
              <a:path w="76200" h="473075">
                <a:moveTo>
                  <a:pt x="37592" y="0"/>
                </a:moveTo>
                <a:lnTo>
                  <a:pt x="18542" y="508"/>
                </a:lnTo>
                <a:lnTo>
                  <a:pt x="28633" y="396794"/>
                </a:lnTo>
                <a:lnTo>
                  <a:pt x="47684" y="396317"/>
                </a:lnTo>
                <a:lnTo>
                  <a:pt x="3759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78729" y="5444490"/>
            <a:ext cx="2956560" cy="902335"/>
          </a:xfrm>
          <a:prstGeom prst="rect">
            <a:avLst/>
          </a:prstGeom>
          <a:ln w="38100">
            <a:solidFill>
              <a:srgbClr val="990000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477520" marR="145415" indent="-325120">
              <a:lnSpc>
                <a:spcPct val="101899"/>
              </a:lnSpc>
              <a:spcBef>
                <a:spcPts val="825"/>
              </a:spcBef>
            </a:pPr>
            <a:r>
              <a:rPr sz="2100" spc="50" dirty="0">
                <a:latin typeface="Calibri"/>
                <a:cs typeface="Calibri"/>
              </a:rPr>
              <a:t>srcData[S</a:t>
            </a:r>
            <a:r>
              <a:rPr sz="2625" spc="75" baseline="-20634" dirty="0">
                <a:latin typeface="Calibri"/>
                <a:cs typeface="Calibri"/>
              </a:rPr>
              <a:t>2</a:t>
            </a:r>
            <a:r>
              <a:rPr sz="2100" spc="50" dirty="0">
                <a:latin typeface="Calibri"/>
                <a:cs typeface="Calibri"/>
              </a:rPr>
              <a:t>]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75" dirty="0">
                <a:latin typeface="Calibri"/>
                <a:cs typeface="Calibri"/>
              </a:rPr>
              <a:t>is</a:t>
            </a:r>
            <a:r>
              <a:rPr sz="2100" spc="1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accessed </a:t>
            </a:r>
            <a:r>
              <a:rPr sz="2100" dirty="0">
                <a:latin typeface="Calibri"/>
                <a:cs typeface="Calibri"/>
              </a:rPr>
              <a:t>at</a:t>
            </a:r>
            <a:r>
              <a:rPr sz="2100" spc="120" dirty="0">
                <a:latin typeface="Calibri"/>
                <a:cs typeface="Calibri"/>
              </a:rPr>
              <a:t> </a:t>
            </a:r>
            <a:r>
              <a:rPr sz="2100" spc="90" dirty="0">
                <a:latin typeface="Calibri"/>
                <a:cs typeface="Calibri"/>
              </a:rPr>
              <a:t>D</a:t>
            </a:r>
            <a:r>
              <a:rPr sz="2625" spc="135" baseline="-20634" dirty="0">
                <a:latin typeface="Calibri"/>
                <a:cs typeface="Calibri"/>
              </a:rPr>
              <a:t>0</a:t>
            </a:r>
            <a:r>
              <a:rPr sz="2625" spc="330" baseline="-20634" dirty="0">
                <a:latin typeface="Calibri"/>
                <a:cs typeface="Calibri"/>
              </a:rPr>
              <a:t> </a:t>
            </a:r>
            <a:r>
              <a:rPr sz="2100" dirty="0">
                <a:latin typeface="Cambria Math"/>
                <a:cs typeface="Cambria Math"/>
              </a:rPr>
              <a:t>⇒</a:t>
            </a:r>
            <a:r>
              <a:rPr sz="2100" spc="130" dirty="0">
                <a:latin typeface="Cambria Math"/>
                <a:cs typeface="Cambria Math"/>
              </a:rPr>
              <a:t> </a:t>
            </a:r>
            <a:r>
              <a:rPr sz="2100" spc="80" dirty="0">
                <a:latin typeface="Calibri"/>
                <a:cs typeface="Calibri"/>
              </a:rPr>
              <a:t>D</a:t>
            </a:r>
            <a:r>
              <a:rPr sz="2925" spc="120" baseline="-19943" dirty="0">
                <a:latin typeface="Calibri"/>
                <a:cs typeface="Calibri"/>
              </a:rPr>
              <a:t>1</a:t>
            </a:r>
            <a:r>
              <a:rPr sz="2925" spc="240" baseline="-19943" dirty="0">
                <a:latin typeface="Calibri"/>
                <a:cs typeface="Calibri"/>
              </a:rPr>
              <a:t> </a:t>
            </a:r>
            <a:r>
              <a:rPr sz="2100" dirty="0">
                <a:latin typeface="Cambria Math"/>
                <a:cs typeface="Cambria Math"/>
              </a:rPr>
              <a:t>⇒</a:t>
            </a:r>
            <a:r>
              <a:rPr sz="2100" spc="135" dirty="0">
                <a:latin typeface="Cambria Math"/>
                <a:cs typeface="Cambria Math"/>
              </a:rPr>
              <a:t> </a:t>
            </a:r>
            <a:r>
              <a:rPr sz="2100" spc="70" dirty="0">
                <a:latin typeface="Calibri"/>
                <a:cs typeface="Calibri"/>
              </a:rPr>
              <a:t>D</a:t>
            </a:r>
            <a:r>
              <a:rPr sz="3150" spc="104" baseline="-21164" dirty="0">
                <a:latin typeface="Calibri"/>
                <a:cs typeface="Calibri"/>
              </a:rPr>
              <a:t>3</a:t>
            </a:r>
            <a:endParaRPr sz="3150" baseline="-21164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6535" y="1813560"/>
            <a:ext cx="1022603" cy="252831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082153" y="3085846"/>
            <a:ext cx="3233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0744" algn="l"/>
              </a:tabLst>
            </a:pPr>
            <a:r>
              <a:rPr sz="2400" b="1" spc="-10" dirty="0">
                <a:latin typeface="Calibri"/>
                <a:cs typeface="Calibri"/>
              </a:rPr>
              <a:t>CurrDs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40" dirty="0">
                <a:latin typeface="Calibri"/>
                <a:cs typeface="Calibri"/>
              </a:rPr>
              <a:t>Irregular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95" dirty="0">
                <a:latin typeface="Calibri"/>
                <a:cs typeface="Calibri"/>
              </a:rPr>
              <a:t>Data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70" dirty="0">
                <a:latin typeface="Calibri"/>
                <a:cs typeface="Calibri"/>
              </a:rPr>
              <a:t>Stream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72220" y="3451986"/>
            <a:ext cx="436880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3150" spc="-37" baseline="-17195" dirty="0">
                <a:latin typeface="Calibri"/>
                <a:cs typeface="Calibri"/>
              </a:rPr>
              <a:t>D</a:t>
            </a:r>
            <a:r>
              <a:rPr sz="2100" spc="-37" baseline="-45634" dirty="0">
                <a:latin typeface="Calibri"/>
                <a:cs typeface="Calibri"/>
              </a:rPr>
              <a:t>0</a:t>
            </a:r>
            <a:endParaRPr sz="2100" baseline="-45634">
              <a:latin typeface="Calibri"/>
              <a:cs typeface="Calibri"/>
            </a:endParaRPr>
          </a:p>
          <a:p>
            <a:pPr marL="123825">
              <a:lnSpc>
                <a:spcPct val="100000"/>
              </a:lnSpc>
              <a:spcBef>
                <a:spcPts val="258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17855">
              <a:lnSpc>
                <a:spcPct val="100000"/>
              </a:lnSpc>
              <a:spcBef>
                <a:spcPts val="125"/>
              </a:spcBef>
            </a:pPr>
            <a:r>
              <a:rPr spc="-350" dirty="0"/>
              <a:t>Key</a:t>
            </a:r>
            <a:r>
              <a:rPr spc="-195" dirty="0"/>
              <a:t> </a:t>
            </a:r>
            <a:r>
              <a:rPr spc="-409" dirty="0"/>
              <a:t>Graph</a:t>
            </a:r>
            <a:r>
              <a:rPr spc="-165" dirty="0"/>
              <a:t> </a:t>
            </a:r>
            <a:r>
              <a:rPr spc="-270" dirty="0"/>
              <a:t>Application</a:t>
            </a:r>
            <a:r>
              <a:rPr spc="-35" dirty="0"/>
              <a:t> </a:t>
            </a:r>
            <a:r>
              <a:rPr spc="-340" dirty="0"/>
              <a:t>Property</a:t>
            </a:r>
            <a:r>
              <a:rPr spc="-325" dirty="0"/>
              <a:t> </a:t>
            </a:r>
            <a:r>
              <a:rPr spc="-275" dirty="0"/>
              <a:t>That</a:t>
            </a:r>
            <a:r>
              <a:rPr spc="-35" dirty="0"/>
              <a:t> </a:t>
            </a:r>
            <a:r>
              <a:rPr spc="-270" dirty="0"/>
              <a:t>Enables</a:t>
            </a:r>
            <a:r>
              <a:rPr spc="-35" dirty="0"/>
              <a:t> </a:t>
            </a:r>
            <a:r>
              <a:rPr spc="-315" dirty="0"/>
              <a:t>Belady’s</a:t>
            </a:r>
            <a:r>
              <a:rPr spc="-65" dirty="0"/>
              <a:t> </a:t>
            </a:r>
            <a:r>
              <a:rPr spc="-350" dirty="0"/>
              <a:t>OPT</a:t>
            </a:r>
          </a:p>
        </p:txBody>
      </p:sp>
      <p:sp>
        <p:nvSpPr>
          <p:cNvPr id="28" name="object 28"/>
          <p:cNvSpPr/>
          <p:nvPr/>
        </p:nvSpPr>
        <p:spPr>
          <a:xfrm>
            <a:off x="4684014" y="3583685"/>
            <a:ext cx="3674745" cy="1312545"/>
          </a:xfrm>
          <a:custGeom>
            <a:avLst/>
            <a:gdLst/>
            <a:ahLst/>
            <a:cxnLst/>
            <a:rect l="l" t="t" r="r" b="b"/>
            <a:pathLst>
              <a:path w="3674745" h="1312545">
                <a:moveTo>
                  <a:pt x="0" y="0"/>
                </a:moveTo>
                <a:lnTo>
                  <a:pt x="1820671" y="0"/>
                </a:lnTo>
                <a:lnTo>
                  <a:pt x="2600960" y="0"/>
                </a:lnTo>
                <a:lnTo>
                  <a:pt x="3121152" y="0"/>
                </a:lnTo>
                <a:lnTo>
                  <a:pt x="3121152" y="765428"/>
                </a:lnTo>
                <a:lnTo>
                  <a:pt x="3674364" y="1184402"/>
                </a:lnTo>
                <a:lnTo>
                  <a:pt x="3121152" y="1093470"/>
                </a:lnTo>
                <a:lnTo>
                  <a:pt x="3121152" y="1312164"/>
                </a:lnTo>
                <a:lnTo>
                  <a:pt x="2600960" y="1312164"/>
                </a:lnTo>
                <a:lnTo>
                  <a:pt x="1820671" y="1312164"/>
                </a:lnTo>
                <a:lnTo>
                  <a:pt x="0" y="1312164"/>
                </a:lnTo>
                <a:lnTo>
                  <a:pt x="0" y="1093470"/>
                </a:lnTo>
                <a:lnTo>
                  <a:pt x="0" y="765428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897373" y="3724097"/>
            <a:ext cx="269494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1499"/>
              </a:lnSpc>
              <a:spcBef>
                <a:spcPts val="100"/>
              </a:spcBef>
            </a:pPr>
            <a:r>
              <a:rPr sz="2100" b="1" dirty="0">
                <a:latin typeface="Calibri"/>
                <a:cs typeface="Calibri"/>
              </a:rPr>
              <a:t>Key</a:t>
            </a:r>
            <a:r>
              <a:rPr sz="2100" b="1" spc="7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Property:</a:t>
            </a:r>
            <a:r>
              <a:rPr sz="2100" b="1" spc="180" dirty="0">
                <a:latin typeface="Calibri"/>
                <a:cs typeface="Calibri"/>
              </a:rPr>
              <a:t> </a:t>
            </a:r>
            <a:r>
              <a:rPr sz="2100" spc="55" dirty="0">
                <a:latin typeface="Calibri"/>
                <a:cs typeface="Calibri"/>
              </a:rPr>
              <a:t>Dst-</a:t>
            </a:r>
            <a:r>
              <a:rPr sz="2100" spc="60" dirty="0">
                <a:latin typeface="Calibri"/>
                <a:cs typeface="Calibri"/>
              </a:rPr>
              <a:t>IDs </a:t>
            </a:r>
            <a:r>
              <a:rPr sz="2100" dirty="0">
                <a:latin typeface="Calibri"/>
                <a:cs typeface="Calibri"/>
              </a:rPr>
              <a:t>are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spc="70" dirty="0">
                <a:latin typeface="Calibri"/>
                <a:cs typeface="Calibri"/>
              </a:rPr>
              <a:t>like</a:t>
            </a:r>
            <a:r>
              <a:rPr sz="2100" spc="30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timestamps</a:t>
            </a:r>
            <a:r>
              <a:rPr sz="2100" spc="33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for </a:t>
            </a:r>
            <a:r>
              <a:rPr sz="2100" spc="50" dirty="0">
                <a:latin typeface="Calibri"/>
                <a:cs typeface="Calibri"/>
              </a:rPr>
              <a:t>irregular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accesses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30" name="object 30"/>
          <p:cNvSpPr txBox="1"/>
          <p:nvPr/>
        </p:nvSpPr>
        <p:spPr>
          <a:xfrm>
            <a:off x="7006590" y="1122044"/>
            <a:ext cx="34143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Pull</a:t>
            </a:r>
            <a:r>
              <a:rPr sz="2100" b="1" spc="2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Execution</a:t>
            </a:r>
            <a:r>
              <a:rPr sz="2100" b="1" spc="225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(</a:t>
            </a:r>
            <a:r>
              <a:rPr sz="2100" b="1" i="1" spc="55" dirty="0">
                <a:latin typeface="Calibri"/>
                <a:cs typeface="Calibri"/>
              </a:rPr>
              <a:t>CSC</a:t>
            </a:r>
            <a:r>
              <a:rPr sz="2100" b="1" i="1" spc="5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Traversal</a:t>
            </a:r>
            <a:r>
              <a:rPr sz="2100" b="1" spc="-1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125"/>
              </a:spcBef>
            </a:pPr>
            <a:r>
              <a:rPr spc="-275" dirty="0"/>
              <a:t>Using</a:t>
            </a:r>
            <a:r>
              <a:rPr spc="-175" dirty="0"/>
              <a:t> </a:t>
            </a:r>
            <a:r>
              <a:rPr spc="-300" dirty="0"/>
              <a:t>The</a:t>
            </a:r>
            <a:r>
              <a:rPr spc="-50" dirty="0"/>
              <a:t> </a:t>
            </a:r>
            <a:r>
              <a:rPr spc="-409" dirty="0"/>
              <a:t>Graph’s</a:t>
            </a:r>
            <a:r>
              <a:rPr spc="-200" dirty="0"/>
              <a:t> </a:t>
            </a:r>
            <a:r>
              <a:rPr spc="-355" dirty="0"/>
              <a:t>Transpose</a:t>
            </a:r>
            <a:r>
              <a:rPr spc="-75" dirty="0"/>
              <a:t> </a:t>
            </a:r>
            <a:r>
              <a:rPr spc="-305" dirty="0"/>
              <a:t>For</a:t>
            </a:r>
            <a:r>
              <a:rPr spc="-65" dirty="0"/>
              <a:t> </a:t>
            </a:r>
            <a:r>
              <a:rPr spc="-315" dirty="0"/>
              <a:t>Optimal</a:t>
            </a:r>
            <a:r>
              <a:rPr spc="-65" dirty="0"/>
              <a:t> </a:t>
            </a:r>
            <a:r>
              <a:rPr spc="-360" dirty="0"/>
              <a:t>Replacement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80965" y="1504950"/>
            <a:ext cx="7348855" cy="1450975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81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L="1950085" marR="278765" indent="-91503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in_neighs(dst): </a:t>
            </a: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110" y="1647210"/>
            <a:ext cx="2709308" cy="2619905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926448" y="3462909"/>
          <a:ext cx="1883410" cy="287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28575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28575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9657054" y="6449669"/>
            <a:ext cx="420370" cy="3200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97894" y="4458461"/>
            <a:ext cx="465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302110" y="491845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28633" y="396794"/>
                </a:moveTo>
                <a:lnTo>
                  <a:pt x="0" y="397510"/>
                </a:lnTo>
                <a:lnTo>
                  <a:pt x="40005" y="472694"/>
                </a:lnTo>
                <a:lnTo>
                  <a:pt x="69700" y="409448"/>
                </a:lnTo>
                <a:lnTo>
                  <a:pt x="28956" y="409448"/>
                </a:lnTo>
                <a:lnTo>
                  <a:pt x="28633" y="396794"/>
                </a:lnTo>
                <a:close/>
              </a:path>
              <a:path w="76200" h="473075">
                <a:moveTo>
                  <a:pt x="47684" y="396317"/>
                </a:moveTo>
                <a:lnTo>
                  <a:pt x="28633" y="396794"/>
                </a:lnTo>
                <a:lnTo>
                  <a:pt x="28956" y="409448"/>
                </a:lnTo>
                <a:lnTo>
                  <a:pt x="48006" y="408940"/>
                </a:lnTo>
                <a:lnTo>
                  <a:pt x="47684" y="396317"/>
                </a:lnTo>
                <a:close/>
              </a:path>
              <a:path w="76200" h="473075">
                <a:moveTo>
                  <a:pt x="76200" y="395605"/>
                </a:moveTo>
                <a:lnTo>
                  <a:pt x="47684" y="396317"/>
                </a:lnTo>
                <a:lnTo>
                  <a:pt x="48006" y="408940"/>
                </a:lnTo>
                <a:lnTo>
                  <a:pt x="28956" y="409448"/>
                </a:lnTo>
                <a:lnTo>
                  <a:pt x="69700" y="409448"/>
                </a:lnTo>
                <a:lnTo>
                  <a:pt x="76200" y="395605"/>
                </a:lnTo>
                <a:close/>
              </a:path>
              <a:path w="76200" h="473075">
                <a:moveTo>
                  <a:pt x="37592" y="0"/>
                </a:moveTo>
                <a:lnTo>
                  <a:pt x="18542" y="508"/>
                </a:lnTo>
                <a:lnTo>
                  <a:pt x="28633" y="396794"/>
                </a:lnTo>
                <a:lnTo>
                  <a:pt x="47684" y="396317"/>
                </a:lnTo>
                <a:lnTo>
                  <a:pt x="3759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44053" y="3085846"/>
            <a:ext cx="3430904" cy="3131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760" marR="30480" indent="-315595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CurrDs</a:t>
            </a:r>
            <a:r>
              <a:rPr sz="2400" b="1" spc="40" dirty="0">
                <a:latin typeface="Calibri"/>
                <a:cs typeface="Calibri"/>
              </a:rPr>
              <a:t>  </a:t>
            </a:r>
            <a:r>
              <a:rPr sz="2400" b="1" spc="-155" dirty="0">
                <a:latin typeface="Calibri"/>
                <a:cs typeface="Calibri"/>
              </a:rPr>
              <a:t>Irregular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225" dirty="0">
                <a:latin typeface="Calibri"/>
                <a:cs typeface="Calibri"/>
              </a:rPr>
              <a:t>Data</a:t>
            </a:r>
            <a:r>
              <a:rPr sz="2400" b="1" spc="90" dirty="0">
                <a:latin typeface="Calibri"/>
                <a:cs typeface="Calibri"/>
              </a:rPr>
              <a:t> </a:t>
            </a:r>
            <a:r>
              <a:rPr sz="2400" b="1" spc="-175" dirty="0">
                <a:latin typeface="Calibri"/>
                <a:cs typeface="Calibri"/>
              </a:rPr>
              <a:t>Stream 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3150" spc="-37" baseline="-17195" dirty="0">
                <a:latin typeface="Calibri"/>
                <a:cs typeface="Calibri"/>
              </a:rPr>
              <a:t>D</a:t>
            </a:r>
            <a:r>
              <a:rPr sz="2100" spc="-37" baseline="-45634" dirty="0">
                <a:latin typeface="Calibri"/>
                <a:cs typeface="Calibri"/>
              </a:rPr>
              <a:t>0</a:t>
            </a:r>
            <a:endParaRPr sz="2100" baseline="-45634">
              <a:latin typeface="Calibri"/>
              <a:cs typeface="Calibri"/>
            </a:endParaRPr>
          </a:p>
          <a:p>
            <a:pPr marL="438150" marR="2696210" indent="13335" algn="just">
              <a:lnSpc>
                <a:spcPct val="179600"/>
              </a:lnSpc>
              <a:spcBef>
                <a:spcPts val="580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 </a:t>
            </a: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 </a:t>
            </a: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 </a:t>
            </a: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endParaRPr sz="2100" baseline="-19841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69644" y="4562665"/>
            <a:ext cx="6821805" cy="1843405"/>
            <a:chOff x="969644" y="4562665"/>
            <a:chExt cx="6821805" cy="1843405"/>
          </a:xfrm>
        </p:grpSpPr>
        <p:sp>
          <p:nvSpPr>
            <p:cNvPr id="14" name="object 14"/>
            <p:cNvSpPr/>
            <p:nvPr/>
          </p:nvSpPr>
          <p:spPr>
            <a:xfrm>
              <a:off x="979169" y="4589526"/>
              <a:ext cx="2330450" cy="1722120"/>
            </a:xfrm>
            <a:custGeom>
              <a:avLst/>
              <a:gdLst/>
              <a:ahLst/>
              <a:cxnLst/>
              <a:rect l="l" t="t" r="r" b="b"/>
              <a:pathLst>
                <a:path w="2330450" h="1722120">
                  <a:moveTo>
                    <a:pt x="0" y="287019"/>
                  </a:moveTo>
                  <a:lnTo>
                    <a:pt x="3756" y="240468"/>
                  </a:lnTo>
                  <a:lnTo>
                    <a:pt x="14633" y="196307"/>
                  </a:lnTo>
                  <a:lnTo>
                    <a:pt x="32038" y="155126"/>
                  </a:lnTo>
                  <a:lnTo>
                    <a:pt x="55381" y="117518"/>
                  </a:lnTo>
                  <a:lnTo>
                    <a:pt x="84070" y="84074"/>
                  </a:lnTo>
                  <a:lnTo>
                    <a:pt x="117515" y="55384"/>
                  </a:lnTo>
                  <a:lnTo>
                    <a:pt x="155125" y="32040"/>
                  </a:lnTo>
                  <a:lnTo>
                    <a:pt x="196309" y="14634"/>
                  </a:lnTo>
                  <a:lnTo>
                    <a:pt x="240475" y="3757"/>
                  </a:lnTo>
                  <a:lnTo>
                    <a:pt x="287032" y="0"/>
                  </a:lnTo>
                  <a:lnTo>
                    <a:pt x="2043176" y="0"/>
                  </a:lnTo>
                  <a:lnTo>
                    <a:pt x="2089727" y="3757"/>
                  </a:lnTo>
                  <a:lnTo>
                    <a:pt x="2133888" y="14634"/>
                  </a:lnTo>
                  <a:lnTo>
                    <a:pt x="2175069" y="32040"/>
                  </a:lnTo>
                  <a:lnTo>
                    <a:pt x="2212677" y="55384"/>
                  </a:lnTo>
                  <a:lnTo>
                    <a:pt x="2246122" y="84074"/>
                  </a:lnTo>
                  <a:lnTo>
                    <a:pt x="2274811" y="117518"/>
                  </a:lnTo>
                  <a:lnTo>
                    <a:pt x="2298155" y="155126"/>
                  </a:lnTo>
                  <a:lnTo>
                    <a:pt x="2315561" y="196307"/>
                  </a:lnTo>
                  <a:lnTo>
                    <a:pt x="2326438" y="240468"/>
                  </a:lnTo>
                  <a:lnTo>
                    <a:pt x="2330196" y="287019"/>
                  </a:lnTo>
                  <a:lnTo>
                    <a:pt x="2330196" y="1435087"/>
                  </a:lnTo>
                  <a:lnTo>
                    <a:pt x="2326438" y="1481644"/>
                  </a:lnTo>
                  <a:lnTo>
                    <a:pt x="2315561" y="1525810"/>
                  </a:lnTo>
                  <a:lnTo>
                    <a:pt x="2298155" y="1566994"/>
                  </a:lnTo>
                  <a:lnTo>
                    <a:pt x="2274811" y="1604604"/>
                  </a:lnTo>
                  <a:lnTo>
                    <a:pt x="2246122" y="1638049"/>
                  </a:lnTo>
                  <a:lnTo>
                    <a:pt x="2212677" y="1666738"/>
                  </a:lnTo>
                  <a:lnTo>
                    <a:pt x="2175069" y="1690081"/>
                  </a:lnTo>
                  <a:lnTo>
                    <a:pt x="2133888" y="1707486"/>
                  </a:lnTo>
                  <a:lnTo>
                    <a:pt x="2089727" y="1718363"/>
                  </a:lnTo>
                  <a:lnTo>
                    <a:pt x="2043176" y="1722120"/>
                  </a:lnTo>
                  <a:lnTo>
                    <a:pt x="287032" y="1722120"/>
                  </a:lnTo>
                  <a:lnTo>
                    <a:pt x="240475" y="1718363"/>
                  </a:lnTo>
                  <a:lnTo>
                    <a:pt x="196309" y="1707486"/>
                  </a:lnTo>
                  <a:lnTo>
                    <a:pt x="155125" y="1690081"/>
                  </a:lnTo>
                  <a:lnTo>
                    <a:pt x="117515" y="1666738"/>
                  </a:lnTo>
                  <a:lnTo>
                    <a:pt x="84070" y="1638049"/>
                  </a:lnTo>
                  <a:lnTo>
                    <a:pt x="55381" y="1604604"/>
                  </a:lnTo>
                  <a:lnTo>
                    <a:pt x="32038" y="1566994"/>
                  </a:lnTo>
                  <a:lnTo>
                    <a:pt x="14633" y="1525810"/>
                  </a:lnTo>
                  <a:lnTo>
                    <a:pt x="3756" y="1481644"/>
                  </a:lnTo>
                  <a:lnTo>
                    <a:pt x="0" y="1435087"/>
                  </a:lnTo>
                  <a:lnTo>
                    <a:pt x="0" y="28701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4053" y="4767834"/>
              <a:ext cx="1884045" cy="573405"/>
            </a:xfrm>
            <a:custGeom>
              <a:avLst/>
              <a:gdLst/>
              <a:ahLst/>
              <a:cxnLst/>
              <a:rect l="l" t="t" r="r" b="b"/>
              <a:pathLst>
                <a:path w="1884045" h="573404">
                  <a:moveTo>
                    <a:pt x="1883664" y="0"/>
                  </a:moveTo>
                  <a:lnTo>
                    <a:pt x="0" y="0"/>
                  </a:lnTo>
                  <a:lnTo>
                    <a:pt x="0" y="573023"/>
                  </a:lnTo>
                  <a:lnTo>
                    <a:pt x="1883664" y="573023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94053" y="4767834"/>
              <a:ext cx="1884045" cy="573405"/>
            </a:xfrm>
            <a:custGeom>
              <a:avLst/>
              <a:gdLst/>
              <a:ahLst/>
              <a:cxnLst/>
              <a:rect l="l" t="t" r="r" b="b"/>
              <a:pathLst>
                <a:path w="1884045" h="573404">
                  <a:moveTo>
                    <a:pt x="0" y="573023"/>
                  </a:moveTo>
                  <a:lnTo>
                    <a:pt x="1883664" y="573023"/>
                  </a:lnTo>
                  <a:lnTo>
                    <a:pt x="1883664" y="0"/>
                  </a:lnTo>
                  <a:lnTo>
                    <a:pt x="0" y="0"/>
                  </a:lnTo>
                  <a:lnTo>
                    <a:pt x="0" y="57302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4053" y="5542026"/>
              <a:ext cx="1884045" cy="574675"/>
            </a:xfrm>
            <a:custGeom>
              <a:avLst/>
              <a:gdLst/>
              <a:ahLst/>
              <a:cxnLst/>
              <a:rect l="l" t="t" r="r" b="b"/>
              <a:pathLst>
                <a:path w="1884045" h="574675">
                  <a:moveTo>
                    <a:pt x="1883664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1883664" y="574548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4053" y="5542026"/>
              <a:ext cx="1884045" cy="574675"/>
            </a:xfrm>
            <a:custGeom>
              <a:avLst/>
              <a:gdLst/>
              <a:ahLst/>
              <a:cxnLst/>
              <a:rect l="l" t="t" r="r" b="b"/>
              <a:pathLst>
                <a:path w="1884045" h="574675">
                  <a:moveTo>
                    <a:pt x="0" y="574548"/>
                  </a:moveTo>
                  <a:lnTo>
                    <a:pt x="1883664" y="574548"/>
                  </a:lnTo>
                  <a:lnTo>
                    <a:pt x="1883664" y="0"/>
                  </a:lnTo>
                  <a:lnTo>
                    <a:pt x="0" y="0"/>
                  </a:lnTo>
                  <a:lnTo>
                    <a:pt x="0" y="57454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43402" y="4567428"/>
              <a:ext cx="4443095" cy="1833880"/>
            </a:xfrm>
            <a:custGeom>
              <a:avLst/>
              <a:gdLst/>
              <a:ahLst/>
              <a:cxnLst/>
              <a:rect l="l" t="t" r="r" b="b"/>
              <a:pathLst>
                <a:path w="4443095" h="1833879">
                  <a:moveTo>
                    <a:pt x="510794" y="0"/>
                  </a:moveTo>
                  <a:lnTo>
                    <a:pt x="1166114" y="0"/>
                  </a:lnTo>
                  <a:lnTo>
                    <a:pt x="2149094" y="0"/>
                  </a:lnTo>
                  <a:lnTo>
                    <a:pt x="4442714" y="0"/>
                  </a:lnTo>
                  <a:lnTo>
                    <a:pt x="4442714" y="1069467"/>
                  </a:lnTo>
                  <a:lnTo>
                    <a:pt x="4442714" y="1527810"/>
                  </a:lnTo>
                  <a:lnTo>
                    <a:pt x="4442714" y="1833372"/>
                  </a:lnTo>
                  <a:lnTo>
                    <a:pt x="2149094" y="1833372"/>
                  </a:lnTo>
                  <a:lnTo>
                    <a:pt x="1166114" y="1833372"/>
                  </a:lnTo>
                  <a:lnTo>
                    <a:pt x="510794" y="1833372"/>
                  </a:lnTo>
                  <a:lnTo>
                    <a:pt x="510794" y="1527810"/>
                  </a:lnTo>
                  <a:lnTo>
                    <a:pt x="0" y="939546"/>
                  </a:lnTo>
                  <a:lnTo>
                    <a:pt x="510794" y="1069467"/>
                  </a:lnTo>
                  <a:lnTo>
                    <a:pt x="510794" y="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963415" y="4806137"/>
            <a:ext cx="3656965" cy="1327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" dirty="0">
                <a:latin typeface="Calibri"/>
                <a:cs typeface="Calibri"/>
              </a:rPr>
              <a:t>Assumptions:</a:t>
            </a:r>
            <a:endParaRPr sz="2100">
              <a:latin typeface="Calibri"/>
              <a:cs typeface="Calibri"/>
            </a:endParaRPr>
          </a:p>
          <a:p>
            <a:pPr marL="621665" indent="-440055">
              <a:lnSpc>
                <a:spcPct val="100000"/>
              </a:lnSpc>
              <a:spcBef>
                <a:spcPts val="40"/>
              </a:spcBef>
              <a:buSzPct val="76190"/>
              <a:buAutoNum type="arabicPeriod"/>
              <a:tabLst>
                <a:tab pos="621665" algn="l"/>
              </a:tabLst>
            </a:pPr>
            <a:r>
              <a:rPr sz="2100" dirty="0">
                <a:latin typeface="Calibri"/>
                <a:cs typeface="Calibri"/>
              </a:rPr>
              <a:t>One</a:t>
            </a:r>
            <a:r>
              <a:rPr sz="2100" spc="140" dirty="0">
                <a:latin typeface="Calibri"/>
                <a:cs typeface="Calibri"/>
              </a:rPr>
              <a:t> </a:t>
            </a:r>
            <a:r>
              <a:rPr sz="2100" spc="45" dirty="0">
                <a:latin typeface="Calibri"/>
                <a:cs typeface="Calibri"/>
              </a:rPr>
              <a:t>srcData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spc="60" dirty="0">
                <a:latin typeface="Calibri"/>
                <a:cs typeface="Calibri"/>
              </a:rPr>
              <a:t>elem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per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55" dirty="0">
                <a:latin typeface="Calibri"/>
                <a:cs typeface="Calibri"/>
              </a:rPr>
              <a:t>line</a:t>
            </a:r>
            <a:endParaRPr sz="2100">
              <a:latin typeface="Calibri"/>
              <a:cs typeface="Calibri"/>
            </a:endParaRPr>
          </a:p>
          <a:p>
            <a:pPr marL="622300" marR="62230" indent="-440690">
              <a:lnSpc>
                <a:spcPts val="2570"/>
              </a:lnSpc>
              <a:spcBef>
                <a:spcPts val="80"/>
              </a:spcBef>
              <a:buSzPct val="76190"/>
              <a:buAutoNum type="arabicPeriod"/>
              <a:tabLst>
                <a:tab pos="622300" algn="l"/>
              </a:tabLst>
            </a:pPr>
            <a:r>
              <a:rPr sz="2100" spc="75" dirty="0">
                <a:latin typeface="Calibri"/>
                <a:cs typeface="Calibri"/>
              </a:rPr>
              <a:t>Only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spc="50" dirty="0">
                <a:latin typeface="Calibri"/>
                <a:cs typeface="Calibri"/>
              </a:rPr>
              <a:t>irregular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data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enters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30" dirty="0">
                <a:latin typeface="Calibri"/>
                <a:cs typeface="Calibri"/>
              </a:rPr>
              <a:t>cache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479" y="1963017"/>
            <a:ext cx="766952" cy="2266766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125"/>
              </a:spcBef>
            </a:pPr>
            <a:r>
              <a:rPr spc="-275" dirty="0"/>
              <a:t>Using</a:t>
            </a:r>
            <a:r>
              <a:rPr spc="-175" dirty="0"/>
              <a:t> </a:t>
            </a:r>
            <a:r>
              <a:rPr spc="-300" dirty="0"/>
              <a:t>The</a:t>
            </a:r>
            <a:r>
              <a:rPr spc="-50" dirty="0"/>
              <a:t> </a:t>
            </a:r>
            <a:r>
              <a:rPr spc="-409" dirty="0"/>
              <a:t>Graph’s</a:t>
            </a:r>
            <a:r>
              <a:rPr spc="-200" dirty="0"/>
              <a:t> </a:t>
            </a:r>
            <a:r>
              <a:rPr spc="-355" dirty="0"/>
              <a:t>Transpose</a:t>
            </a:r>
            <a:r>
              <a:rPr spc="-75" dirty="0"/>
              <a:t> </a:t>
            </a:r>
            <a:r>
              <a:rPr spc="-305" dirty="0"/>
              <a:t>For</a:t>
            </a:r>
            <a:r>
              <a:rPr spc="-65" dirty="0"/>
              <a:t> </a:t>
            </a:r>
            <a:r>
              <a:rPr spc="-315" dirty="0"/>
              <a:t>Optimal</a:t>
            </a:r>
            <a:r>
              <a:rPr spc="-65" dirty="0"/>
              <a:t> </a:t>
            </a:r>
            <a:r>
              <a:rPr spc="-360" dirty="0"/>
              <a:t>Replacement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25" name="object 25"/>
          <p:cNvSpPr txBox="1"/>
          <p:nvPr/>
        </p:nvSpPr>
        <p:spPr>
          <a:xfrm>
            <a:off x="714248" y="6439605"/>
            <a:ext cx="2861945" cy="42037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400" spc="100" dirty="0">
                <a:latin typeface="Calibri"/>
                <a:cs typeface="Calibri"/>
              </a:rPr>
              <a:t>2-</a:t>
            </a:r>
            <a:r>
              <a:rPr sz="2400" dirty="0">
                <a:latin typeface="Calibri"/>
                <a:cs typeface="Calibri"/>
              </a:rPr>
              <a:t>way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Set-</a:t>
            </a:r>
            <a:r>
              <a:rPr sz="2400" spc="35" dirty="0">
                <a:latin typeface="Calibri"/>
                <a:cs typeface="Calibri"/>
              </a:rPr>
              <a:t>Associative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06590" y="1122044"/>
            <a:ext cx="34143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Pull</a:t>
            </a:r>
            <a:r>
              <a:rPr sz="2100" b="1" spc="2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Execution</a:t>
            </a:r>
            <a:r>
              <a:rPr sz="2100" b="1" spc="225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(</a:t>
            </a:r>
            <a:r>
              <a:rPr sz="2100" b="1" i="1" spc="55" dirty="0">
                <a:latin typeface="Calibri"/>
                <a:cs typeface="Calibri"/>
              </a:rPr>
              <a:t>CSC</a:t>
            </a:r>
            <a:r>
              <a:rPr sz="2100" b="1" i="1" spc="5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Traversal</a:t>
            </a:r>
            <a:r>
              <a:rPr sz="2100" b="1" spc="-1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0334" y="6254902"/>
            <a:ext cx="350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102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49902" y="1518666"/>
            <a:ext cx="7499984" cy="1450975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R="4874895" algn="ctr">
              <a:lnSpc>
                <a:spcPct val="100000"/>
              </a:lnSpc>
              <a:spcBef>
                <a:spcPts val="81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R="675005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 </a:t>
            </a:r>
            <a:r>
              <a:rPr sz="2400" spc="-10" dirty="0">
                <a:latin typeface="Courier New"/>
                <a:cs typeface="Courier New"/>
              </a:rPr>
              <a:t>in_neighs(dst):</a:t>
            </a:r>
            <a:endParaRPr sz="2400">
              <a:latin typeface="Courier New"/>
              <a:cs typeface="Courier New"/>
            </a:endParaRPr>
          </a:p>
          <a:p>
            <a:pPr marL="1511935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6110" y="1647210"/>
            <a:ext cx="2709545" cy="2620010"/>
            <a:chOff x="676110" y="1647210"/>
            <a:chExt cx="2709545" cy="262001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110" y="1647210"/>
              <a:ext cx="2709308" cy="26199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71372" y="1958339"/>
              <a:ext cx="474345" cy="2304415"/>
            </a:xfrm>
            <a:custGeom>
              <a:avLst/>
              <a:gdLst/>
              <a:ahLst/>
              <a:cxnLst/>
              <a:rect l="l" t="t" r="r" b="b"/>
              <a:pathLst>
                <a:path w="474344" h="2304415">
                  <a:moveTo>
                    <a:pt x="473964" y="0"/>
                  </a:moveTo>
                  <a:lnTo>
                    <a:pt x="0" y="0"/>
                  </a:lnTo>
                  <a:lnTo>
                    <a:pt x="0" y="2304288"/>
                  </a:lnTo>
                  <a:lnTo>
                    <a:pt x="473964" y="2304288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926448" y="3462909"/>
          <a:ext cx="1979295" cy="287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b="1" spc="-15" baseline="-1984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28575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28575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9657054" y="6449669"/>
            <a:ext cx="420370" cy="3200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97894" y="4458461"/>
            <a:ext cx="465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302110" y="491845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28633" y="396794"/>
                </a:moveTo>
                <a:lnTo>
                  <a:pt x="0" y="397510"/>
                </a:lnTo>
                <a:lnTo>
                  <a:pt x="40005" y="472694"/>
                </a:lnTo>
                <a:lnTo>
                  <a:pt x="69700" y="409448"/>
                </a:lnTo>
                <a:lnTo>
                  <a:pt x="28956" y="409448"/>
                </a:lnTo>
                <a:lnTo>
                  <a:pt x="28633" y="396794"/>
                </a:lnTo>
                <a:close/>
              </a:path>
              <a:path w="76200" h="473075">
                <a:moveTo>
                  <a:pt x="47684" y="396317"/>
                </a:moveTo>
                <a:lnTo>
                  <a:pt x="28633" y="396794"/>
                </a:lnTo>
                <a:lnTo>
                  <a:pt x="28956" y="409448"/>
                </a:lnTo>
                <a:lnTo>
                  <a:pt x="48006" y="408940"/>
                </a:lnTo>
                <a:lnTo>
                  <a:pt x="47684" y="396317"/>
                </a:lnTo>
                <a:close/>
              </a:path>
              <a:path w="76200" h="473075">
                <a:moveTo>
                  <a:pt x="76200" y="395605"/>
                </a:moveTo>
                <a:lnTo>
                  <a:pt x="47684" y="396317"/>
                </a:lnTo>
                <a:lnTo>
                  <a:pt x="48006" y="408940"/>
                </a:lnTo>
                <a:lnTo>
                  <a:pt x="28956" y="409448"/>
                </a:lnTo>
                <a:lnTo>
                  <a:pt x="69700" y="409448"/>
                </a:lnTo>
                <a:lnTo>
                  <a:pt x="76200" y="395605"/>
                </a:lnTo>
                <a:close/>
              </a:path>
              <a:path w="76200" h="473075">
                <a:moveTo>
                  <a:pt x="37592" y="0"/>
                </a:moveTo>
                <a:lnTo>
                  <a:pt x="18542" y="508"/>
                </a:lnTo>
                <a:lnTo>
                  <a:pt x="28633" y="396794"/>
                </a:lnTo>
                <a:lnTo>
                  <a:pt x="47684" y="396317"/>
                </a:lnTo>
                <a:lnTo>
                  <a:pt x="3759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969644" y="4580001"/>
            <a:ext cx="2349500" cy="1741170"/>
            <a:chOff x="969644" y="4580001"/>
            <a:chExt cx="2349500" cy="1741170"/>
          </a:xfrm>
        </p:grpSpPr>
        <p:sp>
          <p:nvSpPr>
            <p:cNvPr id="16" name="object 16"/>
            <p:cNvSpPr/>
            <p:nvPr/>
          </p:nvSpPr>
          <p:spPr>
            <a:xfrm>
              <a:off x="979169" y="4589526"/>
              <a:ext cx="2330450" cy="1722120"/>
            </a:xfrm>
            <a:custGeom>
              <a:avLst/>
              <a:gdLst/>
              <a:ahLst/>
              <a:cxnLst/>
              <a:rect l="l" t="t" r="r" b="b"/>
              <a:pathLst>
                <a:path w="2330450" h="1722120">
                  <a:moveTo>
                    <a:pt x="0" y="287019"/>
                  </a:moveTo>
                  <a:lnTo>
                    <a:pt x="3756" y="240468"/>
                  </a:lnTo>
                  <a:lnTo>
                    <a:pt x="14633" y="196307"/>
                  </a:lnTo>
                  <a:lnTo>
                    <a:pt x="32038" y="155126"/>
                  </a:lnTo>
                  <a:lnTo>
                    <a:pt x="55381" y="117518"/>
                  </a:lnTo>
                  <a:lnTo>
                    <a:pt x="84070" y="84074"/>
                  </a:lnTo>
                  <a:lnTo>
                    <a:pt x="117515" y="55384"/>
                  </a:lnTo>
                  <a:lnTo>
                    <a:pt x="155125" y="32040"/>
                  </a:lnTo>
                  <a:lnTo>
                    <a:pt x="196309" y="14634"/>
                  </a:lnTo>
                  <a:lnTo>
                    <a:pt x="240475" y="3757"/>
                  </a:lnTo>
                  <a:lnTo>
                    <a:pt x="287032" y="0"/>
                  </a:lnTo>
                  <a:lnTo>
                    <a:pt x="2043176" y="0"/>
                  </a:lnTo>
                  <a:lnTo>
                    <a:pt x="2089727" y="3757"/>
                  </a:lnTo>
                  <a:lnTo>
                    <a:pt x="2133888" y="14634"/>
                  </a:lnTo>
                  <a:lnTo>
                    <a:pt x="2175069" y="32040"/>
                  </a:lnTo>
                  <a:lnTo>
                    <a:pt x="2212677" y="55384"/>
                  </a:lnTo>
                  <a:lnTo>
                    <a:pt x="2246122" y="84074"/>
                  </a:lnTo>
                  <a:lnTo>
                    <a:pt x="2274811" y="117518"/>
                  </a:lnTo>
                  <a:lnTo>
                    <a:pt x="2298155" y="155126"/>
                  </a:lnTo>
                  <a:lnTo>
                    <a:pt x="2315561" y="196307"/>
                  </a:lnTo>
                  <a:lnTo>
                    <a:pt x="2326438" y="240468"/>
                  </a:lnTo>
                  <a:lnTo>
                    <a:pt x="2330196" y="287019"/>
                  </a:lnTo>
                  <a:lnTo>
                    <a:pt x="2330196" y="1435087"/>
                  </a:lnTo>
                  <a:lnTo>
                    <a:pt x="2326438" y="1481644"/>
                  </a:lnTo>
                  <a:lnTo>
                    <a:pt x="2315561" y="1525810"/>
                  </a:lnTo>
                  <a:lnTo>
                    <a:pt x="2298155" y="1566994"/>
                  </a:lnTo>
                  <a:lnTo>
                    <a:pt x="2274811" y="1604604"/>
                  </a:lnTo>
                  <a:lnTo>
                    <a:pt x="2246122" y="1638049"/>
                  </a:lnTo>
                  <a:lnTo>
                    <a:pt x="2212677" y="1666738"/>
                  </a:lnTo>
                  <a:lnTo>
                    <a:pt x="2175069" y="1690081"/>
                  </a:lnTo>
                  <a:lnTo>
                    <a:pt x="2133888" y="1707486"/>
                  </a:lnTo>
                  <a:lnTo>
                    <a:pt x="2089727" y="1718363"/>
                  </a:lnTo>
                  <a:lnTo>
                    <a:pt x="2043176" y="1722120"/>
                  </a:lnTo>
                  <a:lnTo>
                    <a:pt x="287032" y="1722120"/>
                  </a:lnTo>
                  <a:lnTo>
                    <a:pt x="240475" y="1718363"/>
                  </a:lnTo>
                  <a:lnTo>
                    <a:pt x="196309" y="1707486"/>
                  </a:lnTo>
                  <a:lnTo>
                    <a:pt x="155125" y="1690081"/>
                  </a:lnTo>
                  <a:lnTo>
                    <a:pt x="117515" y="1666738"/>
                  </a:lnTo>
                  <a:lnTo>
                    <a:pt x="84070" y="1638049"/>
                  </a:lnTo>
                  <a:lnTo>
                    <a:pt x="55381" y="1604604"/>
                  </a:lnTo>
                  <a:lnTo>
                    <a:pt x="32038" y="1566994"/>
                  </a:lnTo>
                  <a:lnTo>
                    <a:pt x="14633" y="1525810"/>
                  </a:lnTo>
                  <a:lnTo>
                    <a:pt x="3756" y="1481644"/>
                  </a:lnTo>
                  <a:lnTo>
                    <a:pt x="0" y="1435087"/>
                  </a:lnTo>
                  <a:lnTo>
                    <a:pt x="0" y="28701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4053" y="4767834"/>
              <a:ext cx="1884045" cy="573405"/>
            </a:xfrm>
            <a:custGeom>
              <a:avLst/>
              <a:gdLst/>
              <a:ahLst/>
              <a:cxnLst/>
              <a:rect l="l" t="t" r="r" b="b"/>
              <a:pathLst>
                <a:path w="1884045" h="573404">
                  <a:moveTo>
                    <a:pt x="1883664" y="0"/>
                  </a:moveTo>
                  <a:lnTo>
                    <a:pt x="0" y="0"/>
                  </a:lnTo>
                  <a:lnTo>
                    <a:pt x="0" y="573023"/>
                  </a:lnTo>
                  <a:lnTo>
                    <a:pt x="1883664" y="573023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4053" y="4767834"/>
              <a:ext cx="1884045" cy="573405"/>
            </a:xfrm>
            <a:custGeom>
              <a:avLst/>
              <a:gdLst/>
              <a:ahLst/>
              <a:cxnLst/>
              <a:rect l="l" t="t" r="r" b="b"/>
              <a:pathLst>
                <a:path w="1884045" h="573404">
                  <a:moveTo>
                    <a:pt x="0" y="573023"/>
                  </a:moveTo>
                  <a:lnTo>
                    <a:pt x="1883664" y="573023"/>
                  </a:lnTo>
                  <a:lnTo>
                    <a:pt x="1883664" y="0"/>
                  </a:lnTo>
                  <a:lnTo>
                    <a:pt x="0" y="0"/>
                  </a:lnTo>
                  <a:lnTo>
                    <a:pt x="0" y="57302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94053" y="5542026"/>
              <a:ext cx="1884045" cy="574675"/>
            </a:xfrm>
            <a:custGeom>
              <a:avLst/>
              <a:gdLst/>
              <a:ahLst/>
              <a:cxnLst/>
              <a:rect l="l" t="t" r="r" b="b"/>
              <a:pathLst>
                <a:path w="1884045" h="574675">
                  <a:moveTo>
                    <a:pt x="1883664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1883664" y="574548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94053" y="5542026"/>
              <a:ext cx="1884045" cy="574675"/>
            </a:xfrm>
            <a:custGeom>
              <a:avLst/>
              <a:gdLst/>
              <a:ahLst/>
              <a:cxnLst/>
              <a:rect l="l" t="t" r="r" b="b"/>
              <a:pathLst>
                <a:path w="1884045" h="574675">
                  <a:moveTo>
                    <a:pt x="0" y="574548"/>
                  </a:moveTo>
                  <a:lnTo>
                    <a:pt x="1883664" y="574548"/>
                  </a:lnTo>
                  <a:lnTo>
                    <a:pt x="1883664" y="0"/>
                  </a:lnTo>
                  <a:lnTo>
                    <a:pt x="0" y="0"/>
                  </a:lnTo>
                  <a:lnTo>
                    <a:pt x="0" y="57454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14248" y="6445097"/>
            <a:ext cx="2861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Calibri"/>
                <a:cs typeface="Calibri"/>
              </a:rPr>
              <a:t>2-</a:t>
            </a:r>
            <a:r>
              <a:rPr sz="2400" dirty="0">
                <a:latin typeface="Calibri"/>
                <a:cs typeface="Calibri"/>
              </a:rPr>
              <a:t>way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Set-</a:t>
            </a:r>
            <a:r>
              <a:rPr sz="2400" spc="35" dirty="0">
                <a:latin typeface="Calibri"/>
                <a:cs typeface="Calibri"/>
              </a:rPr>
              <a:t>Associative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810113" y="3647313"/>
            <a:ext cx="296545" cy="224790"/>
            <a:chOff x="10810113" y="3647313"/>
            <a:chExt cx="296545" cy="224790"/>
          </a:xfrm>
        </p:grpSpPr>
        <p:sp>
          <p:nvSpPr>
            <p:cNvPr id="23" name="object 23"/>
            <p:cNvSpPr/>
            <p:nvPr/>
          </p:nvSpPr>
          <p:spPr>
            <a:xfrm>
              <a:off x="10819638" y="3656838"/>
              <a:ext cx="277495" cy="205740"/>
            </a:xfrm>
            <a:custGeom>
              <a:avLst/>
              <a:gdLst/>
              <a:ahLst/>
              <a:cxnLst/>
              <a:rect l="l" t="t" r="r" b="b"/>
              <a:pathLst>
                <a:path w="277495" h="205739">
                  <a:moveTo>
                    <a:pt x="102869" y="0"/>
                  </a:moveTo>
                  <a:lnTo>
                    <a:pt x="0" y="102869"/>
                  </a:lnTo>
                  <a:lnTo>
                    <a:pt x="102869" y="205739"/>
                  </a:lnTo>
                  <a:lnTo>
                    <a:pt x="102869" y="154305"/>
                  </a:lnTo>
                  <a:lnTo>
                    <a:pt x="277367" y="154305"/>
                  </a:lnTo>
                  <a:lnTo>
                    <a:pt x="277367" y="51435"/>
                  </a:lnTo>
                  <a:lnTo>
                    <a:pt x="102869" y="51435"/>
                  </a:lnTo>
                  <a:lnTo>
                    <a:pt x="1028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819638" y="3656838"/>
              <a:ext cx="277495" cy="205740"/>
            </a:xfrm>
            <a:custGeom>
              <a:avLst/>
              <a:gdLst/>
              <a:ahLst/>
              <a:cxnLst/>
              <a:rect l="l" t="t" r="r" b="b"/>
              <a:pathLst>
                <a:path w="277495" h="205739">
                  <a:moveTo>
                    <a:pt x="0" y="102869"/>
                  </a:moveTo>
                  <a:lnTo>
                    <a:pt x="102869" y="0"/>
                  </a:lnTo>
                  <a:lnTo>
                    <a:pt x="102869" y="51435"/>
                  </a:lnTo>
                  <a:lnTo>
                    <a:pt x="277367" y="51435"/>
                  </a:lnTo>
                  <a:lnTo>
                    <a:pt x="277367" y="154305"/>
                  </a:lnTo>
                  <a:lnTo>
                    <a:pt x="102869" y="154305"/>
                  </a:lnTo>
                  <a:lnTo>
                    <a:pt x="102869" y="205739"/>
                  </a:lnTo>
                  <a:lnTo>
                    <a:pt x="0" y="102869"/>
                  </a:lnTo>
                  <a:close/>
                </a:path>
              </a:pathLst>
            </a:custGeom>
            <a:ln w="1905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6535" y="1813560"/>
            <a:ext cx="1022603" cy="252831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8082153" y="3085846"/>
            <a:ext cx="3210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latin typeface="Calibri"/>
                <a:cs typeface="Calibri"/>
              </a:rPr>
              <a:t>CurrDs</a:t>
            </a:r>
            <a:r>
              <a:rPr sz="2400" b="1" spc="200" dirty="0">
                <a:latin typeface="Calibri"/>
                <a:cs typeface="Calibri"/>
              </a:rPr>
              <a:t> </a:t>
            </a:r>
            <a:r>
              <a:rPr sz="2400" b="1" spc="-140" dirty="0">
                <a:latin typeface="Calibri"/>
                <a:cs typeface="Calibri"/>
              </a:rPr>
              <a:t>Irregular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95" dirty="0">
                <a:latin typeface="Calibri"/>
                <a:cs typeface="Calibri"/>
              </a:rPr>
              <a:t>Data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60" dirty="0">
                <a:latin typeface="Calibri"/>
                <a:cs typeface="Calibri"/>
              </a:rPr>
              <a:t>Stream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72220" y="3451986"/>
            <a:ext cx="438150" cy="2765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3150" b="1" spc="-37" baseline="-17195" dirty="0">
                <a:latin typeface="Calibri"/>
                <a:cs typeface="Calibri"/>
              </a:rPr>
              <a:t>D</a:t>
            </a:r>
            <a:r>
              <a:rPr sz="2100" b="1" spc="-37" baseline="-45634" dirty="0">
                <a:latin typeface="Calibri"/>
                <a:cs typeface="Calibri"/>
              </a:rPr>
              <a:t>0</a:t>
            </a:r>
            <a:endParaRPr sz="2100" baseline="-45634">
              <a:latin typeface="Calibri"/>
              <a:cs typeface="Calibri"/>
            </a:endParaRPr>
          </a:p>
          <a:p>
            <a:pPr marL="109855" marR="31115" indent="13335" algn="just">
              <a:lnSpc>
                <a:spcPct val="179600"/>
              </a:lnSpc>
              <a:spcBef>
                <a:spcPts val="580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 </a:t>
            </a: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 </a:t>
            </a: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 </a:t>
            </a: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125"/>
              </a:spcBef>
            </a:pPr>
            <a:r>
              <a:rPr spc="-275" dirty="0"/>
              <a:t>Using</a:t>
            </a:r>
            <a:r>
              <a:rPr spc="-175" dirty="0"/>
              <a:t> </a:t>
            </a:r>
            <a:r>
              <a:rPr spc="-300" dirty="0"/>
              <a:t>The</a:t>
            </a:r>
            <a:r>
              <a:rPr spc="-50" dirty="0"/>
              <a:t> </a:t>
            </a:r>
            <a:r>
              <a:rPr spc="-409" dirty="0"/>
              <a:t>Graph’s</a:t>
            </a:r>
            <a:r>
              <a:rPr spc="-200" dirty="0"/>
              <a:t> </a:t>
            </a:r>
            <a:r>
              <a:rPr spc="-355" dirty="0"/>
              <a:t>Transpose</a:t>
            </a:r>
            <a:r>
              <a:rPr spc="-75" dirty="0"/>
              <a:t> </a:t>
            </a:r>
            <a:r>
              <a:rPr spc="-305" dirty="0"/>
              <a:t>For</a:t>
            </a:r>
            <a:r>
              <a:rPr spc="-65" dirty="0"/>
              <a:t> </a:t>
            </a:r>
            <a:r>
              <a:rPr spc="-315" dirty="0"/>
              <a:t>Optimal</a:t>
            </a:r>
            <a:r>
              <a:rPr spc="-65" dirty="0"/>
              <a:t> </a:t>
            </a:r>
            <a:r>
              <a:rPr spc="-360" dirty="0"/>
              <a:t>Replacement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006590" y="1122044"/>
            <a:ext cx="34143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Pull</a:t>
            </a:r>
            <a:r>
              <a:rPr sz="2100" b="1" spc="2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Execution</a:t>
            </a:r>
            <a:r>
              <a:rPr sz="2100" b="1" spc="225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(</a:t>
            </a:r>
            <a:r>
              <a:rPr sz="2100" b="1" i="1" spc="55" dirty="0">
                <a:latin typeface="Calibri"/>
                <a:cs typeface="Calibri"/>
              </a:rPr>
              <a:t>CSC</a:t>
            </a:r>
            <a:r>
              <a:rPr sz="2100" b="1" i="1" spc="5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Traversal</a:t>
            </a:r>
            <a:r>
              <a:rPr sz="2100" b="1" spc="-1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67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238" y="179959"/>
            <a:ext cx="8983345" cy="12617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685"/>
              </a:spcBef>
            </a:pPr>
            <a:r>
              <a:rPr spc="-315" dirty="0"/>
              <a:t>Propagation</a:t>
            </a:r>
            <a:r>
              <a:rPr spc="-75" dirty="0"/>
              <a:t> </a:t>
            </a:r>
            <a:r>
              <a:rPr spc="-250" dirty="0"/>
              <a:t>Blocking:</a:t>
            </a:r>
            <a:r>
              <a:rPr spc="-65" dirty="0"/>
              <a:t> </a:t>
            </a:r>
            <a:r>
              <a:rPr spc="-305" dirty="0"/>
              <a:t>Reorganize</a:t>
            </a:r>
            <a:r>
              <a:rPr spc="-50" dirty="0"/>
              <a:t> </a:t>
            </a:r>
            <a:r>
              <a:rPr spc="-295" dirty="0"/>
              <a:t>Input</a:t>
            </a:r>
            <a:r>
              <a:rPr spc="-35" dirty="0"/>
              <a:t> </a:t>
            </a:r>
            <a:r>
              <a:rPr spc="-355" dirty="0"/>
              <a:t>to</a:t>
            </a:r>
            <a:r>
              <a:rPr spc="-50" dirty="0"/>
              <a:t> </a:t>
            </a:r>
            <a:r>
              <a:rPr spc="-505" dirty="0"/>
              <a:t>Make </a:t>
            </a:r>
            <a:r>
              <a:rPr spc="-495" dirty="0"/>
              <a:t>Memory</a:t>
            </a:r>
            <a:r>
              <a:rPr spc="-220" dirty="0"/>
              <a:t> </a:t>
            </a:r>
            <a:r>
              <a:rPr spc="-254" dirty="0"/>
              <a:t>Being</a:t>
            </a:r>
            <a:r>
              <a:rPr spc="-65" dirty="0"/>
              <a:t> </a:t>
            </a:r>
            <a:r>
              <a:rPr spc="-350" dirty="0"/>
              <a:t>Randomly</a:t>
            </a:r>
            <a:r>
              <a:rPr spc="-265" dirty="0"/>
              <a:t> </a:t>
            </a:r>
            <a:r>
              <a:rPr spc="-400" dirty="0"/>
              <a:t>Written</a:t>
            </a:r>
            <a:r>
              <a:rPr spc="-40" dirty="0"/>
              <a:t> </a:t>
            </a:r>
            <a:r>
              <a:rPr spc="-170" dirty="0"/>
              <a:t>Fit</a:t>
            </a:r>
            <a:r>
              <a:rPr spc="-35" dirty="0"/>
              <a:t> </a:t>
            </a:r>
            <a:r>
              <a:rPr spc="-215" dirty="0"/>
              <a:t>in</a:t>
            </a:r>
            <a:r>
              <a:rPr spc="-60" dirty="0"/>
              <a:t> </a:t>
            </a:r>
            <a:r>
              <a:rPr spc="-350" dirty="0"/>
              <a:t>Cache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956806" y="3137661"/>
            <a:ext cx="3357879" cy="933450"/>
            <a:chOff x="6956806" y="3137661"/>
            <a:chExt cx="3357879" cy="933450"/>
          </a:xfrm>
        </p:grpSpPr>
        <p:sp>
          <p:nvSpPr>
            <p:cNvPr id="5" name="object 5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0" y="920495"/>
                  </a:moveTo>
                  <a:lnTo>
                    <a:pt x="3345179" y="920495"/>
                  </a:lnTo>
                  <a:lnTo>
                    <a:pt x="3345179" y="0"/>
                  </a:lnTo>
                  <a:lnTo>
                    <a:pt x="0" y="0"/>
                  </a:lnTo>
                  <a:lnTo>
                    <a:pt x="0" y="9204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12283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1226820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677477" y="3329749"/>
          <a:ext cx="300926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70" y="2758849"/>
            <a:ext cx="856577" cy="201964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294001" y="4291025"/>
            <a:ext cx="430339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Recall: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irregular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accesses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into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vertex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array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e.dst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which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are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essentially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random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5628" y="1840738"/>
            <a:ext cx="5449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Bad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cache: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domain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vertex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data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array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entries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|V|,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75628" y="2572258"/>
            <a:ext cx="4404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cache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holds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only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|C|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&lt;&lt;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|V|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entries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47188" y="2944367"/>
            <a:ext cx="3046730" cy="283845"/>
          </a:xfrm>
          <a:custGeom>
            <a:avLst/>
            <a:gdLst/>
            <a:ahLst/>
            <a:cxnLst/>
            <a:rect l="l" t="t" r="r" b="b"/>
            <a:pathLst>
              <a:path w="3046729" h="283844">
                <a:moveTo>
                  <a:pt x="0" y="283464"/>
                </a:moveTo>
                <a:lnTo>
                  <a:pt x="1851" y="228314"/>
                </a:lnTo>
                <a:lnTo>
                  <a:pt x="6905" y="183261"/>
                </a:lnTo>
                <a:lnTo>
                  <a:pt x="14412" y="152876"/>
                </a:lnTo>
                <a:lnTo>
                  <a:pt x="23622" y="141732"/>
                </a:lnTo>
                <a:lnTo>
                  <a:pt x="1499615" y="141732"/>
                </a:lnTo>
                <a:lnTo>
                  <a:pt x="1508825" y="130587"/>
                </a:lnTo>
                <a:lnTo>
                  <a:pt x="1516332" y="100203"/>
                </a:lnTo>
                <a:lnTo>
                  <a:pt x="1521386" y="55149"/>
                </a:lnTo>
                <a:lnTo>
                  <a:pt x="1523238" y="0"/>
                </a:lnTo>
                <a:lnTo>
                  <a:pt x="1525089" y="55149"/>
                </a:lnTo>
                <a:lnTo>
                  <a:pt x="1530143" y="100203"/>
                </a:lnTo>
                <a:lnTo>
                  <a:pt x="1537650" y="130587"/>
                </a:lnTo>
                <a:lnTo>
                  <a:pt x="1546860" y="141732"/>
                </a:lnTo>
                <a:lnTo>
                  <a:pt x="3022854" y="141732"/>
                </a:lnTo>
                <a:lnTo>
                  <a:pt x="3032063" y="152876"/>
                </a:lnTo>
                <a:lnTo>
                  <a:pt x="3039570" y="183261"/>
                </a:lnTo>
                <a:lnTo>
                  <a:pt x="3044624" y="228314"/>
                </a:lnTo>
                <a:lnTo>
                  <a:pt x="3046476" y="283464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68295" y="2551303"/>
            <a:ext cx="2631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|Domain|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|V|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 </a:t>
            </a:r>
            <a:r>
              <a:rPr sz="1800" spc="-10" dirty="0">
                <a:latin typeface="Calibri"/>
                <a:cs typeface="Calibri"/>
              </a:rPr>
              <a:t>vertices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12507" y="4175759"/>
            <a:ext cx="3046730" cy="283845"/>
          </a:xfrm>
          <a:custGeom>
            <a:avLst/>
            <a:gdLst/>
            <a:ahLst/>
            <a:cxnLst/>
            <a:rect l="l" t="t" r="r" b="b"/>
            <a:pathLst>
              <a:path w="3046729" h="283845">
                <a:moveTo>
                  <a:pt x="3046476" y="0"/>
                </a:moveTo>
                <a:lnTo>
                  <a:pt x="3044624" y="55149"/>
                </a:lnTo>
                <a:lnTo>
                  <a:pt x="3039570" y="100202"/>
                </a:lnTo>
                <a:lnTo>
                  <a:pt x="3032063" y="130587"/>
                </a:lnTo>
                <a:lnTo>
                  <a:pt x="3022854" y="141731"/>
                </a:lnTo>
                <a:lnTo>
                  <a:pt x="1546860" y="141731"/>
                </a:lnTo>
                <a:lnTo>
                  <a:pt x="1537650" y="152876"/>
                </a:lnTo>
                <a:lnTo>
                  <a:pt x="1530143" y="183261"/>
                </a:lnTo>
                <a:lnTo>
                  <a:pt x="1525089" y="228314"/>
                </a:lnTo>
                <a:lnTo>
                  <a:pt x="1523238" y="283463"/>
                </a:lnTo>
                <a:lnTo>
                  <a:pt x="1521386" y="228314"/>
                </a:lnTo>
                <a:lnTo>
                  <a:pt x="1516332" y="183261"/>
                </a:lnTo>
                <a:lnTo>
                  <a:pt x="1508825" y="152876"/>
                </a:lnTo>
                <a:lnTo>
                  <a:pt x="1499616" y="141731"/>
                </a:lnTo>
                <a:lnTo>
                  <a:pt x="23622" y="141731"/>
                </a:lnTo>
                <a:lnTo>
                  <a:pt x="14412" y="130587"/>
                </a:lnTo>
                <a:lnTo>
                  <a:pt x="6905" y="100202"/>
                </a:lnTo>
                <a:lnTo>
                  <a:pt x="1851" y="55149"/>
                </a:lnTo>
                <a:lnTo>
                  <a:pt x="0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55432" y="4527042"/>
            <a:ext cx="1907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|Cache|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 vertices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0334" y="6254902"/>
            <a:ext cx="350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103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8461" y="1518666"/>
            <a:ext cx="7591425" cy="1450975"/>
          </a:xfrm>
          <a:custGeom>
            <a:avLst/>
            <a:gdLst/>
            <a:ahLst/>
            <a:cxnLst/>
            <a:rect l="l" t="t" r="r" b="b"/>
            <a:pathLst>
              <a:path w="7591425" h="1450975">
                <a:moveTo>
                  <a:pt x="0" y="1450848"/>
                </a:moveTo>
                <a:lnTo>
                  <a:pt x="7591044" y="1450848"/>
                </a:lnTo>
                <a:lnTo>
                  <a:pt x="7591044" y="0"/>
                </a:lnTo>
                <a:lnTo>
                  <a:pt x="0" y="0"/>
                </a:lnTo>
                <a:lnTo>
                  <a:pt x="0" y="1450848"/>
                </a:lnTo>
                <a:close/>
              </a:path>
            </a:pathLst>
          </a:custGeom>
          <a:ln w="381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68190" y="1608835"/>
            <a:ext cx="69659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5803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R="358140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 </a:t>
            </a:r>
            <a:r>
              <a:rPr sz="2400" spc="-10" dirty="0">
                <a:latin typeface="Courier New"/>
                <a:cs typeface="Courier New"/>
              </a:rPr>
              <a:t>in_neighs(dst):</a:t>
            </a:r>
            <a:endParaRPr sz="2400">
              <a:latin typeface="Courier New"/>
              <a:cs typeface="Courier New"/>
            </a:endParaRPr>
          </a:p>
          <a:p>
            <a:pPr marL="1828800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6110" y="1647210"/>
            <a:ext cx="2709545" cy="2620010"/>
            <a:chOff x="676110" y="1647210"/>
            <a:chExt cx="2709545" cy="26200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110" y="1647210"/>
              <a:ext cx="2709308" cy="26199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71372" y="1958339"/>
              <a:ext cx="474345" cy="2304415"/>
            </a:xfrm>
            <a:custGeom>
              <a:avLst/>
              <a:gdLst/>
              <a:ahLst/>
              <a:cxnLst/>
              <a:rect l="l" t="t" r="r" b="b"/>
              <a:pathLst>
                <a:path w="474344" h="2304415">
                  <a:moveTo>
                    <a:pt x="473964" y="0"/>
                  </a:moveTo>
                  <a:lnTo>
                    <a:pt x="0" y="0"/>
                  </a:lnTo>
                  <a:lnTo>
                    <a:pt x="0" y="2304288"/>
                  </a:lnTo>
                  <a:lnTo>
                    <a:pt x="473964" y="2304288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926448" y="3462909"/>
          <a:ext cx="1883410" cy="287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b="1" spc="-15" baseline="-1984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28575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28575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9657054" y="6449669"/>
            <a:ext cx="420370" cy="3200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97894" y="4458461"/>
            <a:ext cx="465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302110" y="491845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28633" y="396794"/>
                </a:moveTo>
                <a:lnTo>
                  <a:pt x="0" y="397510"/>
                </a:lnTo>
                <a:lnTo>
                  <a:pt x="40005" y="472694"/>
                </a:lnTo>
                <a:lnTo>
                  <a:pt x="69700" y="409448"/>
                </a:lnTo>
                <a:lnTo>
                  <a:pt x="28956" y="409448"/>
                </a:lnTo>
                <a:lnTo>
                  <a:pt x="28633" y="396794"/>
                </a:lnTo>
                <a:close/>
              </a:path>
              <a:path w="76200" h="473075">
                <a:moveTo>
                  <a:pt x="47684" y="396317"/>
                </a:moveTo>
                <a:lnTo>
                  <a:pt x="28633" y="396794"/>
                </a:lnTo>
                <a:lnTo>
                  <a:pt x="28956" y="409448"/>
                </a:lnTo>
                <a:lnTo>
                  <a:pt x="48006" y="408940"/>
                </a:lnTo>
                <a:lnTo>
                  <a:pt x="47684" y="396317"/>
                </a:lnTo>
                <a:close/>
              </a:path>
              <a:path w="76200" h="473075">
                <a:moveTo>
                  <a:pt x="76200" y="395605"/>
                </a:moveTo>
                <a:lnTo>
                  <a:pt x="47684" y="396317"/>
                </a:lnTo>
                <a:lnTo>
                  <a:pt x="48006" y="408940"/>
                </a:lnTo>
                <a:lnTo>
                  <a:pt x="28956" y="409448"/>
                </a:lnTo>
                <a:lnTo>
                  <a:pt x="69700" y="409448"/>
                </a:lnTo>
                <a:lnTo>
                  <a:pt x="76200" y="395605"/>
                </a:lnTo>
                <a:close/>
              </a:path>
              <a:path w="76200" h="473075">
                <a:moveTo>
                  <a:pt x="37592" y="0"/>
                </a:moveTo>
                <a:lnTo>
                  <a:pt x="18542" y="508"/>
                </a:lnTo>
                <a:lnTo>
                  <a:pt x="28633" y="396794"/>
                </a:lnTo>
                <a:lnTo>
                  <a:pt x="47684" y="396317"/>
                </a:lnTo>
                <a:lnTo>
                  <a:pt x="3759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969644" y="4580001"/>
            <a:ext cx="2349500" cy="1741170"/>
            <a:chOff x="969644" y="4580001"/>
            <a:chExt cx="2349500" cy="1741170"/>
          </a:xfrm>
        </p:grpSpPr>
        <p:sp>
          <p:nvSpPr>
            <p:cNvPr id="17" name="object 17"/>
            <p:cNvSpPr/>
            <p:nvPr/>
          </p:nvSpPr>
          <p:spPr>
            <a:xfrm>
              <a:off x="979169" y="4589526"/>
              <a:ext cx="2330450" cy="1722120"/>
            </a:xfrm>
            <a:custGeom>
              <a:avLst/>
              <a:gdLst/>
              <a:ahLst/>
              <a:cxnLst/>
              <a:rect l="l" t="t" r="r" b="b"/>
              <a:pathLst>
                <a:path w="2330450" h="1722120">
                  <a:moveTo>
                    <a:pt x="0" y="287019"/>
                  </a:moveTo>
                  <a:lnTo>
                    <a:pt x="3756" y="240468"/>
                  </a:lnTo>
                  <a:lnTo>
                    <a:pt x="14633" y="196307"/>
                  </a:lnTo>
                  <a:lnTo>
                    <a:pt x="32038" y="155126"/>
                  </a:lnTo>
                  <a:lnTo>
                    <a:pt x="55381" y="117518"/>
                  </a:lnTo>
                  <a:lnTo>
                    <a:pt x="84070" y="84074"/>
                  </a:lnTo>
                  <a:lnTo>
                    <a:pt x="117515" y="55384"/>
                  </a:lnTo>
                  <a:lnTo>
                    <a:pt x="155125" y="32040"/>
                  </a:lnTo>
                  <a:lnTo>
                    <a:pt x="196309" y="14634"/>
                  </a:lnTo>
                  <a:lnTo>
                    <a:pt x="240475" y="3757"/>
                  </a:lnTo>
                  <a:lnTo>
                    <a:pt x="287032" y="0"/>
                  </a:lnTo>
                  <a:lnTo>
                    <a:pt x="2043176" y="0"/>
                  </a:lnTo>
                  <a:lnTo>
                    <a:pt x="2089727" y="3757"/>
                  </a:lnTo>
                  <a:lnTo>
                    <a:pt x="2133888" y="14634"/>
                  </a:lnTo>
                  <a:lnTo>
                    <a:pt x="2175069" y="32040"/>
                  </a:lnTo>
                  <a:lnTo>
                    <a:pt x="2212677" y="55384"/>
                  </a:lnTo>
                  <a:lnTo>
                    <a:pt x="2246122" y="84074"/>
                  </a:lnTo>
                  <a:lnTo>
                    <a:pt x="2274811" y="117518"/>
                  </a:lnTo>
                  <a:lnTo>
                    <a:pt x="2298155" y="155126"/>
                  </a:lnTo>
                  <a:lnTo>
                    <a:pt x="2315561" y="196307"/>
                  </a:lnTo>
                  <a:lnTo>
                    <a:pt x="2326438" y="240468"/>
                  </a:lnTo>
                  <a:lnTo>
                    <a:pt x="2330196" y="287019"/>
                  </a:lnTo>
                  <a:lnTo>
                    <a:pt x="2330196" y="1435087"/>
                  </a:lnTo>
                  <a:lnTo>
                    <a:pt x="2326438" y="1481644"/>
                  </a:lnTo>
                  <a:lnTo>
                    <a:pt x="2315561" y="1525810"/>
                  </a:lnTo>
                  <a:lnTo>
                    <a:pt x="2298155" y="1566994"/>
                  </a:lnTo>
                  <a:lnTo>
                    <a:pt x="2274811" y="1604604"/>
                  </a:lnTo>
                  <a:lnTo>
                    <a:pt x="2246122" y="1638049"/>
                  </a:lnTo>
                  <a:lnTo>
                    <a:pt x="2212677" y="1666738"/>
                  </a:lnTo>
                  <a:lnTo>
                    <a:pt x="2175069" y="1690081"/>
                  </a:lnTo>
                  <a:lnTo>
                    <a:pt x="2133888" y="1707486"/>
                  </a:lnTo>
                  <a:lnTo>
                    <a:pt x="2089727" y="1718363"/>
                  </a:lnTo>
                  <a:lnTo>
                    <a:pt x="2043176" y="1722120"/>
                  </a:lnTo>
                  <a:lnTo>
                    <a:pt x="287032" y="1722120"/>
                  </a:lnTo>
                  <a:lnTo>
                    <a:pt x="240475" y="1718363"/>
                  </a:lnTo>
                  <a:lnTo>
                    <a:pt x="196309" y="1707486"/>
                  </a:lnTo>
                  <a:lnTo>
                    <a:pt x="155125" y="1690081"/>
                  </a:lnTo>
                  <a:lnTo>
                    <a:pt x="117515" y="1666738"/>
                  </a:lnTo>
                  <a:lnTo>
                    <a:pt x="84070" y="1638049"/>
                  </a:lnTo>
                  <a:lnTo>
                    <a:pt x="55381" y="1604604"/>
                  </a:lnTo>
                  <a:lnTo>
                    <a:pt x="32038" y="1566994"/>
                  </a:lnTo>
                  <a:lnTo>
                    <a:pt x="14633" y="1525810"/>
                  </a:lnTo>
                  <a:lnTo>
                    <a:pt x="3756" y="1481644"/>
                  </a:lnTo>
                  <a:lnTo>
                    <a:pt x="0" y="1435087"/>
                  </a:lnTo>
                  <a:lnTo>
                    <a:pt x="0" y="28701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4053" y="4767834"/>
              <a:ext cx="1884045" cy="573405"/>
            </a:xfrm>
            <a:custGeom>
              <a:avLst/>
              <a:gdLst/>
              <a:ahLst/>
              <a:cxnLst/>
              <a:rect l="l" t="t" r="r" b="b"/>
              <a:pathLst>
                <a:path w="1884045" h="573404">
                  <a:moveTo>
                    <a:pt x="1883664" y="0"/>
                  </a:moveTo>
                  <a:lnTo>
                    <a:pt x="0" y="0"/>
                  </a:lnTo>
                  <a:lnTo>
                    <a:pt x="0" y="573023"/>
                  </a:lnTo>
                  <a:lnTo>
                    <a:pt x="1883664" y="573023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94053" y="4767834"/>
            <a:ext cx="1884045" cy="57340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869"/>
              </a:spcBef>
            </a:pPr>
            <a:r>
              <a:rPr sz="2100" spc="40" dirty="0">
                <a:latin typeface="Calibri"/>
                <a:cs typeface="Calibri"/>
              </a:rPr>
              <a:t>srcData[S</a:t>
            </a:r>
            <a:r>
              <a:rPr sz="2100" spc="60" baseline="-19841" dirty="0">
                <a:latin typeface="Calibri"/>
                <a:cs typeface="Calibri"/>
              </a:rPr>
              <a:t>1</a:t>
            </a:r>
            <a:r>
              <a:rPr sz="2100" spc="40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84528" y="5532501"/>
            <a:ext cx="1903095" cy="593725"/>
            <a:chOff x="1184528" y="5532501"/>
            <a:chExt cx="1903095" cy="593725"/>
          </a:xfrm>
        </p:grpSpPr>
        <p:sp>
          <p:nvSpPr>
            <p:cNvPr id="21" name="object 21"/>
            <p:cNvSpPr/>
            <p:nvPr/>
          </p:nvSpPr>
          <p:spPr>
            <a:xfrm>
              <a:off x="1194053" y="5542026"/>
              <a:ext cx="1884045" cy="574675"/>
            </a:xfrm>
            <a:custGeom>
              <a:avLst/>
              <a:gdLst/>
              <a:ahLst/>
              <a:cxnLst/>
              <a:rect l="l" t="t" r="r" b="b"/>
              <a:pathLst>
                <a:path w="1884045" h="574675">
                  <a:moveTo>
                    <a:pt x="1883664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1883664" y="574548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94053" y="5542026"/>
              <a:ext cx="1884045" cy="574675"/>
            </a:xfrm>
            <a:custGeom>
              <a:avLst/>
              <a:gdLst/>
              <a:ahLst/>
              <a:cxnLst/>
              <a:rect l="l" t="t" r="r" b="b"/>
              <a:pathLst>
                <a:path w="1884045" h="574675">
                  <a:moveTo>
                    <a:pt x="0" y="574548"/>
                  </a:moveTo>
                  <a:lnTo>
                    <a:pt x="1883664" y="574548"/>
                  </a:lnTo>
                  <a:lnTo>
                    <a:pt x="1883664" y="0"/>
                  </a:lnTo>
                  <a:lnTo>
                    <a:pt x="0" y="0"/>
                  </a:lnTo>
                  <a:lnTo>
                    <a:pt x="0" y="57454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14248" y="6445097"/>
            <a:ext cx="2861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Calibri"/>
                <a:cs typeface="Calibri"/>
              </a:rPr>
              <a:t>2-</a:t>
            </a:r>
            <a:r>
              <a:rPr sz="2400" dirty="0">
                <a:latin typeface="Calibri"/>
                <a:cs typeface="Calibri"/>
              </a:rPr>
              <a:t>way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Set-</a:t>
            </a:r>
            <a:r>
              <a:rPr sz="2400" spc="35" dirty="0">
                <a:latin typeface="Calibri"/>
                <a:cs typeface="Calibri"/>
              </a:rPr>
              <a:t>Associative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810113" y="4223384"/>
            <a:ext cx="296545" cy="223520"/>
            <a:chOff x="10810113" y="4223384"/>
            <a:chExt cx="296545" cy="223520"/>
          </a:xfrm>
        </p:grpSpPr>
        <p:sp>
          <p:nvSpPr>
            <p:cNvPr id="25" name="object 25"/>
            <p:cNvSpPr/>
            <p:nvPr/>
          </p:nvSpPr>
          <p:spPr>
            <a:xfrm>
              <a:off x="10819638" y="4232909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102107" y="0"/>
                  </a:moveTo>
                  <a:lnTo>
                    <a:pt x="0" y="102107"/>
                  </a:lnTo>
                  <a:lnTo>
                    <a:pt x="102107" y="204215"/>
                  </a:lnTo>
                  <a:lnTo>
                    <a:pt x="102107" y="153162"/>
                  </a:lnTo>
                  <a:lnTo>
                    <a:pt x="277367" y="153162"/>
                  </a:lnTo>
                  <a:lnTo>
                    <a:pt x="277367" y="51053"/>
                  </a:lnTo>
                  <a:lnTo>
                    <a:pt x="102107" y="51053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819638" y="4232909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0" y="102107"/>
                  </a:moveTo>
                  <a:lnTo>
                    <a:pt x="102107" y="0"/>
                  </a:lnTo>
                  <a:lnTo>
                    <a:pt x="102107" y="51053"/>
                  </a:lnTo>
                  <a:lnTo>
                    <a:pt x="277367" y="51053"/>
                  </a:lnTo>
                  <a:lnTo>
                    <a:pt x="277367" y="153162"/>
                  </a:lnTo>
                  <a:lnTo>
                    <a:pt x="102107" y="153162"/>
                  </a:lnTo>
                  <a:lnTo>
                    <a:pt x="102107" y="204215"/>
                  </a:lnTo>
                  <a:lnTo>
                    <a:pt x="0" y="102107"/>
                  </a:lnTo>
                  <a:close/>
                </a:path>
              </a:pathLst>
            </a:custGeom>
            <a:ln w="1905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6535" y="1813560"/>
            <a:ext cx="1022603" cy="252831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8082153" y="3085846"/>
            <a:ext cx="3284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1544" algn="l"/>
              </a:tabLst>
            </a:pPr>
            <a:r>
              <a:rPr sz="2400" b="1" spc="-10" dirty="0">
                <a:latin typeface="Calibri"/>
                <a:cs typeface="Calibri"/>
              </a:rPr>
              <a:t>CurrDs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40" dirty="0">
                <a:latin typeface="Calibri"/>
                <a:cs typeface="Calibri"/>
              </a:rPr>
              <a:t>Irregular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95" dirty="0">
                <a:latin typeface="Calibri"/>
                <a:cs typeface="Calibri"/>
              </a:rPr>
              <a:t>Data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70" dirty="0">
                <a:latin typeface="Calibri"/>
                <a:cs typeface="Calibri"/>
              </a:rPr>
              <a:t>Stream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72220" y="3451986"/>
            <a:ext cx="438150" cy="2765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3150" spc="-37" baseline="-17195" dirty="0">
                <a:latin typeface="Calibri"/>
                <a:cs typeface="Calibri"/>
              </a:rPr>
              <a:t>D</a:t>
            </a:r>
            <a:r>
              <a:rPr sz="2100" spc="-37" baseline="-45634" dirty="0">
                <a:latin typeface="Calibri"/>
                <a:cs typeface="Calibri"/>
              </a:rPr>
              <a:t>0</a:t>
            </a:r>
            <a:endParaRPr sz="2100" baseline="-45634">
              <a:latin typeface="Calibri"/>
              <a:cs typeface="Calibri"/>
            </a:endParaRPr>
          </a:p>
          <a:p>
            <a:pPr marL="109855" marR="30480" indent="12065" algn="just">
              <a:lnSpc>
                <a:spcPct val="179600"/>
              </a:lnSpc>
              <a:spcBef>
                <a:spcPts val="580"/>
              </a:spcBef>
            </a:pPr>
            <a:r>
              <a:rPr sz="2100" b="1" spc="45" dirty="0">
                <a:latin typeface="Calibri"/>
                <a:cs typeface="Calibri"/>
              </a:rPr>
              <a:t>D</a:t>
            </a:r>
            <a:r>
              <a:rPr sz="2100" b="1" spc="67" baseline="-19841" dirty="0">
                <a:latin typeface="Calibri"/>
                <a:cs typeface="Calibri"/>
              </a:rPr>
              <a:t>0 </a:t>
            </a: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 </a:t>
            </a: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 </a:t>
            </a: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125"/>
              </a:spcBef>
            </a:pPr>
            <a:r>
              <a:rPr spc="-275" dirty="0"/>
              <a:t>Using</a:t>
            </a:r>
            <a:r>
              <a:rPr spc="-175" dirty="0"/>
              <a:t> </a:t>
            </a:r>
            <a:r>
              <a:rPr spc="-300" dirty="0"/>
              <a:t>The</a:t>
            </a:r>
            <a:r>
              <a:rPr spc="-50" dirty="0"/>
              <a:t> </a:t>
            </a:r>
            <a:r>
              <a:rPr spc="-409" dirty="0"/>
              <a:t>Graph’s</a:t>
            </a:r>
            <a:r>
              <a:rPr spc="-200" dirty="0"/>
              <a:t> </a:t>
            </a:r>
            <a:r>
              <a:rPr spc="-355" dirty="0"/>
              <a:t>Transpose</a:t>
            </a:r>
            <a:r>
              <a:rPr spc="-75" dirty="0"/>
              <a:t> </a:t>
            </a:r>
            <a:r>
              <a:rPr spc="-305" dirty="0"/>
              <a:t>For</a:t>
            </a:r>
            <a:r>
              <a:rPr spc="-65" dirty="0"/>
              <a:t> </a:t>
            </a:r>
            <a:r>
              <a:rPr spc="-315" dirty="0"/>
              <a:t>Optimal</a:t>
            </a:r>
            <a:r>
              <a:rPr spc="-65" dirty="0"/>
              <a:t> </a:t>
            </a:r>
            <a:r>
              <a:rPr spc="-360" dirty="0"/>
              <a:t>Replacement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006590" y="1122044"/>
            <a:ext cx="34143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Pull</a:t>
            </a:r>
            <a:r>
              <a:rPr sz="2100" b="1" spc="2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Execution</a:t>
            </a:r>
            <a:r>
              <a:rPr sz="2100" b="1" spc="225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(</a:t>
            </a:r>
            <a:r>
              <a:rPr sz="2100" b="1" i="1" spc="55" dirty="0">
                <a:latin typeface="Calibri"/>
                <a:cs typeface="Calibri"/>
              </a:rPr>
              <a:t>CSC</a:t>
            </a:r>
            <a:r>
              <a:rPr sz="2100" b="1" i="1" spc="5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Traversal</a:t>
            </a:r>
            <a:r>
              <a:rPr sz="2100" b="1" spc="-1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0334" y="6254902"/>
            <a:ext cx="350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104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57521" y="1518666"/>
            <a:ext cx="7492365" cy="1450975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R="4864735" algn="ctr">
              <a:lnSpc>
                <a:spcPct val="100000"/>
              </a:lnSpc>
              <a:spcBef>
                <a:spcPts val="81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R="665480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 </a:t>
            </a:r>
            <a:r>
              <a:rPr sz="2400" spc="-10" dirty="0">
                <a:latin typeface="Courier New"/>
                <a:cs typeface="Courier New"/>
              </a:rPr>
              <a:t>in_neighs(dst):</a:t>
            </a:r>
            <a:endParaRPr sz="2400">
              <a:latin typeface="Courier New"/>
              <a:cs typeface="Courier New"/>
            </a:endParaRPr>
          </a:p>
          <a:p>
            <a:pPr marL="1522095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6110" y="1647210"/>
            <a:ext cx="2709545" cy="2620010"/>
            <a:chOff x="676110" y="1647210"/>
            <a:chExt cx="2709545" cy="262001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110" y="1647210"/>
              <a:ext cx="2709308" cy="26199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71372" y="1958339"/>
              <a:ext cx="474345" cy="2304415"/>
            </a:xfrm>
            <a:custGeom>
              <a:avLst/>
              <a:gdLst/>
              <a:ahLst/>
              <a:cxnLst/>
              <a:rect l="l" t="t" r="r" b="b"/>
              <a:pathLst>
                <a:path w="474344" h="2304415">
                  <a:moveTo>
                    <a:pt x="473964" y="0"/>
                  </a:moveTo>
                  <a:lnTo>
                    <a:pt x="0" y="0"/>
                  </a:lnTo>
                  <a:lnTo>
                    <a:pt x="0" y="2304288"/>
                  </a:lnTo>
                  <a:lnTo>
                    <a:pt x="473964" y="2304288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926448" y="3462909"/>
          <a:ext cx="1979295" cy="287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b="1" spc="-15" baseline="-1984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28575">
                      <a:solidFill>
                        <a:srgbClr val="38761D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28575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8469630" y="5866282"/>
            <a:ext cx="20320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0" dirty="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46414" y="6023254"/>
            <a:ext cx="1238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6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57054" y="6449669"/>
            <a:ext cx="420370" cy="3200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97894" y="4458461"/>
            <a:ext cx="465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302110" y="491845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28633" y="396794"/>
                </a:moveTo>
                <a:lnTo>
                  <a:pt x="0" y="397510"/>
                </a:lnTo>
                <a:lnTo>
                  <a:pt x="40005" y="472694"/>
                </a:lnTo>
                <a:lnTo>
                  <a:pt x="69700" y="409448"/>
                </a:lnTo>
                <a:lnTo>
                  <a:pt x="28956" y="409448"/>
                </a:lnTo>
                <a:lnTo>
                  <a:pt x="28633" y="396794"/>
                </a:lnTo>
                <a:close/>
              </a:path>
              <a:path w="76200" h="473075">
                <a:moveTo>
                  <a:pt x="47684" y="396317"/>
                </a:moveTo>
                <a:lnTo>
                  <a:pt x="28633" y="396794"/>
                </a:lnTo>
                <a:lnTo>
                  <a:pt x="28956" y="409448"/>
                </a:lnTo>
                <a:lnTo>
                  <a:pt x="48006" y="408940"/>
                </a:lnTo>
                <a:lnTo>
                  <a:pt x="47684" y="396317"/>
                </a:lnTo>
                <a:close/>
              </a:path>
              <a:path w="76200" h="473075">
                <a:moveTo>
                  <a:pt x="76200" y="395605"/>
                </a:moveTo>
                <a:lnTo>
                  <a:pt x="47684" y="396317"/>
                </a:lnTo>
                <a:lnTo>
                  <a:pt x="48006" y="408940"/>
                </a:lnTo>
                <a:lnTo>
                  <a:pt x="28956" y="409448"/>
                </a:lnTo>
                <a:lnTo>
                  <a:pt x="69700" y="409448"/>
                </a:lnTo>
                <a:lnTo>
                  <a:pt x="76200" y="395605"/>
                </a:lnTo>
                <a:close/>
              </a:path>
              <a:path w="76200" h="473075">
                <a:moveTo>
                  <a:pt x="37592" y="0"/>
                </a:moveTo>
                <a:lnTo>
                  <a:pt x="18542" y="508"/>
                </a:lnTo>
                <a:lnTo>
                  <a:pt x="28633" y="396794"/>
                </a:lnTo>
                <a:lnTo>
                  <a:pt x="47684" y="396317"/>
                </a:lnTo>
                <a:lnTo>
                  <a:pt x="3759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969644" y="4580001"/>
            <a:ext cx="2349500" cy="1741170"/>
            <a:chOff x="969644" y="4580001"/>
            <a:chExt cx="2349500" cy="1741170"/>
          </a:xfrm>
        </p:grpSpPr>
        <p:sp>
          <p:nvSpPr>
            <p:cNvPr id="18" name="object 18"/>
            <p:cNvSpPr/>
            <p:nvPr/>
          </p:nvSpPr>
          <p:spPr>
            <a:xfrm>
              <a:off x="979169" y="4589526"/>
              <a:ext cx="2330450" cy="1722120"/>
            </a:xfrm>
            <a:custGeom>
              <a:avLst/>
              <a:gdLst/>
              <a:ahLst/>
              <a:cxnLst/>
              <a:rect l="l" t="t" r="r" b="b"/>
              <a:pathLst>
                <a:path w="2330450" h="1722120">
                  <a:moveTo>
                    <a:pt x="0" y="287019"/>
                  </a:moveTo>
                  <a:lnTo>
                    <a:pt x="3756" y="240468"/>
                  </a:lnTo>
                  <a:lnTo>
                    <a:pt x="14633" y="196307"/>
                  </a:lnTo>
                  <a:lnTo>
                    <a:pt x="32038" y="155126"/>
                  </a:lnTo>
                  <a:lnTo>
                    <a:pt x="55381" y="117518"/>
                  </a:lnTo>
                  <a:lnTo>
                    <a:pt x="84070" y="84074"/>
                  </a:lnTo>
                  <a:lnTo>
                    <a:pt x="117515" y="55384"/>
                  </a:lnTo>
                  <a:lnTo>
                    <a:pt x="155125" y="32040"/>
                  </a:lnTo>
                  <a:lnTo>
                    <a:pt x="196309" y="14634"/>
                  </a:lnTo>
                  <a:lnTo>
                    <a:pt x="240475" y="3757"/>
                  </a:lnTo>
                  <a:lnTo>
                    <a:pt x="287032" y="0"/>
                  </a:lnTo>
                  <a:lnTo>
                    <a:pt x="2043176" y="0"/>
                  </a:lnTo>
                  <a:lnTo>
                    <a:pt x="2089727" y="3757"/>
                  </a:lnTo>
                  <a:lnTo>
                    <a:pt x="2133888" y="14634"/>
                  </a:lnTo>
                  <a:lnTo>
                    <a:pt x="2175069" y="32040"/>
                  </a:lnTo>
                  <a:lnTo>
                    <a:pt x="2212677" y="55384"/>
                  </a:lnTo>
                  <a:lnTo>
                    <a:pt x="2246122" y="84074"/>
                  </a:lnTo>
                  <a:lnTo>
                    <a:pt x="2274811" y="117518"/>
                  </a:lnTo>
                  <a:lnTo>
                    <a:pt x="2298155" y="155126"/>
                  </a:lnTo>
                  <a:lnTo>
                    <a:pt x="2315561" y="196307"/>
                  </a:lnTo>
                  <a:lnTo>
                    <a:pt x="2326438" y="240468"/>
                  </a:lnTo>
                  <a:lnTo>
                    <a:pt x="2330196" y="287019"/>
                  </a:lnTo>
                  <a:lnTo>
                    <a:pt x="2330196" y="1435087"/>
                  </a:lnTo>
                  <a:lnTo>
                    <a:pt x="2326438" y="1481644"/>
                  </a:lnTo>
                  <a:lnTo>
                    <a:pt x="2315561" y="1525810"/>
                  </a:lnTo>
                  <a:lnTo>
                    <a:pt x="2298155" y="1566994"/>
                  </a:lnTo>
                  <a:lnTo>
                    <a:pt x="2274811" y="1604604"/>
                  </a:lnTo>
                  <a:lnTo>
                    <a:pt x="2246122" y="1638049"/>
                  </a:lnTo>
                  <a:lnTo>
                    <a:pt x="2212677" y="1666738"/>
                  </a:lnTo>
                  <a:lnTo>
                    <a:pt x="2175069" y="1690081"/>
                  </a:lnTo>
                  <a:lnTo>
                    <a:pt x="2133888" y="1707486"/>
                  </a:lnTo>
                  <a:lnTo>
                    <a:pt x="2089727" y="1718363"/>
                  </a:lnTo>
                  <a:lnTo>
                    <a:pt x="2043176" y="1722120"/>
                  </a:lnTo>
                  <a:lnTo>
                    <a:pt x="287032" y="1722120"/>
                  </a:lnTo>
                  <a:lnTo>
                    <a:pt x="240475" y="1718363"/>
                  </a:lnTo>
                  <a:lnTo>
                    <a:pt x="196309" y="1707486"/>
                  </a:lnTo>
                  <a:lnTo>
                    <a:pt x="155125" y="1690081"/>
                  </a:lnTo>
                  <a:lnTo>
                    <a:pt x="117515" y="1666738"/>
                  </a:lnTo>
                  <a:lnTo>
                    <a:pt x="84070" y="1638049"/>
                  </a:lnTo>
                  <a:lnTo>
                    <a:pt x="55381" y="1604604"/>
                  </a:lnTo>
                  <a:lnTo>
                    <a:pt x="32038" y="1566994"/>
                  </a:lnTo>
                  <a:lnTo>
                    <a:pt x="14633" y="1525810"/>
                  </a:lnTo>
                  <a:lnTo>
                    <a:pt x="3756" y="1481644"/>
                  </a:lnTo>
                  <a:lnTo>
                    <a:pt x="0" y="1435087"/>
                  </a:lnTo>
                  <a:lnTo>
                    <a:pt x="0" y="28701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94053" y="4767834"/>
              <a:ext cx="1884045" cy="573405"/>
            </a:xfrm>
            <a:custGeom>
              <a:avLst/>
              <a:gdLst/>
              <a:ahLst/>
              <a:cxnLst/>
              <a:rect l="l" t="t" r="r" b="b"/>
              <a:pathLst>
                <a:path w="1884045" h="573404">
                  <a:moveTo>
                    <a:pt x="1883664" y="0"/>
                  </a:moveTo>
                  <a:lnTo>
                    <a:pt x="0" y="0"/>
                  </a:lnTo>
                  <a:lnTo>
                    <a:pt x="0" y="573023"/>
                  </a:lnTo>
                  <a:lnTo>
                    <a:pt x="1883664" y="573023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94053" y="4767834"/>
            <a:ext cx="1884045" cy="57340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869"/>
              </a:spcBef>
            </a:pPr>
            <a:r>
              <a:rPr sz="2100" spc="40" dirty="0">
                <a:latin typeface="Calibri"/>
                <a:cs typeface="Calibri"/>
              </a:rPr>
              <a:t>srcData[S</a:t>
            </a:r>
            <a:r>
              <a:rPr sz="2100" spc="60" baseline="-19841" dirty="0">
                <a:latin typeface="Calibri"/>
                <a:cs typeface="Calibri"/>
              </a:rPr>
              <a:t>1</a:t>
            </a:r>
            <a:r>
              <a:rPr sz="2100" spc="40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94053" y="5542026"/>
            <a:ext cx="1884045" cy="574675"/>
          </a:xfrm>
          <a:custGeom>
            <a:avLst/>
            <a:gdLst/>
            <a:ahLst/>
            <a:cxnLst/>
            <a:rect l="l" t="t" r="r" b="b"/>
            <a:pathLst>
              <a:path w="1884045" h="574675">
                <a:moveTo>
                  <a:pt x="1883664" y="0"/>
                </a:moveTo>
                <a:lnTo>
                  <a:pt x="0" y="0"/>
                </a:lnTo>
                <a:lnTo>
                  <a:pt x="0" y="574548"/>
                </a:lnTo>
                <a:lnTo>
                  <a:pt x="1883664" y="574548"/>
                </a:lnTo>
                <a:lnTo>
                  <a:pt x="1883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94053" y="5542026"/>
            <a:ext cx="1884045" cy="57467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880"/>
              </a:spcBef>
            </a:pPr>
            <a:r>
              <a:rPr sz="2100" spc="40" dirty="0">
                <a:latin typeface="Calibri"/>
                <a:cs typeface="Calibri"/>
              </a:rPr>
              <a:t>srcData[S</a:t>
            </a:r>
            <a:r>
              <a:rPr sz="2100" spc="60" baseline="-19841" dirty="0">
                <a:latin typeface="Calibri"/>
                <a:cs typeface="Calibri"/>
              </a:rPr>
              <a:t>2</a:t>
            </a:r>
            <a:r>
              <a:rPr sz="2100" spc="40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4248" y="6445097"/>
            <a:ext cx="2861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Calibri"/>
                <a:cs typeface="Calibri"/>
              </a:rPr>
              <a:t>2-</a:t>
            </a:r>
            <a:r>
              <a:rPr sz="2400" dirty="0">
                <a:latin typeface="Calibri"/>
                <a:cs typeface="Calibri"/>
              </a:rPr>
              <a:t>way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Set-</a:t>
            </a:r>
            <a:r>
              <a:rPr sz="2400" spc="35" dirty="0">
                <a:latin typeface="Calibri"/>
                <a:cs typeface="Calibri"/>
              </a:rPr>
              <a:t>Associative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804017" y="4758309"/>
            <a:ext cx="296545" cy="223520"/>
            <a:chOff x="10804017" y="4758309"/>
            <a:chExt cx="296545" cy="223520"/>
          </a:xfrm>
        </p:grpSpPr>
        <p:sp>
          <p:nvSpPr>
            <p:cNvPr id="25" name="object 25"/>
            <p:cNvSpPr/>
            <p:nvPr/>
          </p:nvSpPr>
          <p:spPr>
            <a:xfrm>
              <a:off x="10813542" y="47678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102107" y="0"/>
                  </a:moveTo>
                  <a:lnTo>
                    <a:pt x="0" y="102108"/>
                  </a:lnTo>
                  <a:lnTo>
                    <a:pt x="102107" y="204216"/>
                  </a:lnTo>
                  <a:lnTo>
                    <a:pt x="102107" y="153162"/>
                  </a:lnTo>
                  <a:lnTo>
                    <a:pt x="277367" y="153162"/>
                  </a:lnTo>
                  <a:lnTo>
                    <a:pt x="277367" y="51054"/>
                  </a:lnTo>
                  <a:lnTo>
                    <a:pt x="102107" y="51054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813542" y="47678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0" y="102108"/>
                  </a:moveTo>
                  <a:lnTo>
                    <a:pt x="102107" y="0"/>
                  </a:lnTo>
                  <a:lnTo>
                    <a:pt x="102107" y="51054"/>
                  </a:lnTo>
                  <a:lnTo>
                    <a:pt x="277367" y="51054"/>
                  </a:lnTo>
                  <a:lnTo>
                    <a:pt x="277367" y="153162"/>
                  </a:lnTo>
                  <a:lnTo>
                    <a:pt x="102107" y="153162"/>
                  </a:lnTo>
                  <a:lnTo>
                    <a:pt x="102107" y="204216"/>
                  </a:lnTo>
                  <a:lnTo>
                    <a:pt x="0" y="102108"/>
                  </a:lnTo>
                  <a:close/>
                </a:path>
              </a:pathLst>
            </a:custGeom>
            <a:ln w="1905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6535" y="1813560"/>
            <a:ext cx="1022603" cy="252831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8082153" y="3085846"/>
            <a:ext cx="3241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9000" algn="l"/>
              </a:tabLst>
            </a:pPr>
            <a:r>
              <a:rPr sz="2400" b="1" spc="-10" dirty="0">
                <a:latin typeface="Calibri"/>
                <a:cs typeface="Calibri"/>
              </a:rPr>
              <a:t>CurrDs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40" dirty="0">
                <a:latin typeface="Calibri"/>
                <a:cs typeface="Calibri"/>
              </a:rPr>
              <a:t>Irregular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95" dirty="0">
                <a:latin typeface="Calibri"/>
                <a:cs typeface="Calibri"/>
              </a:rPr>
              <a:t>Data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70" dirty="0">
                <a:latin typeface="Calibri"/>
                <a:cs typeface="Calibri"/>
              </a:rPr>
              <a:t>Stream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72220" y="3451986"/>
            <a:ext cx="438150" cy="219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3150" spc="-37" baseline="-17195" dirty="0">
                <a:latin typeface="Calibri"/>
                <a:cs typeface="Calibri"/>
              </a:rPr>
              <a:t>D</a:t>
            </a:r>
            <a:r>
              <a:rPr sz="2100" spc="-37" baseline="-45634" dirty="0">
                <a:latin typeface="Calibri"/>
                <a:cs typeface="Calibri"/>
              </a:rPr>
              <a:t>0</a:t>
            </a:r>
            <a:endParaRPr sz="2100" baseline="-45634">
              <a:latin typeface="Calibri"/>
              <a:cs typeface="Calibri"/>
            </a:endParaRPr>
          </a:p>
          <a:p>
            <a:pPr marL="121920" marR="30480" indent="1270" algn="just">
              <a:lnSpc>
                <a:spcPct val="179700"/>
              </a:lnSpc>
              <a:spcBef>
                <a:spcPts val="57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 </a:t>
            </a:r>
            <a:r>
              <a:rPr sz="2100" b="1" spc="45" dirty="0">
                <a:latin typeface="Calibri"/>
                <a:cs typeface="Calibri"/>
              </a:rPr>
              <a:t>D</a:t>
            </a:r>
            <a:r>
              <a:rPr sz="2100" b="1" spc="67" baseline="-19841" dirty="0">
                <a:latin typeface="Calibri"/>
                <a:cs typeface="Calibri"/>
              </a:rPr>
              <a:t>0 </a:t>
            </a: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125"/>
              </a:spcBef>
            </a:pPr>
            <a:r>
              <a:rPr spc="-275" dirty="0"/>
              <a:t>Using</a:t>
            </a:r>
            <a:r>
              <a:rPr spc="-175" dirty="0"/>
              <a:t> </a:t>
            </a:r>
            <a:r>
              <a:rPr spc="-300" dirty="0"/>
              <a:t>The</a:t>
            </a:r>
            <a:r>
              <a:rPr spc="-50" dirty="0"/>
              <a:t> </a:t>
            </a:r>
            <a:r>
              <a:rPr spc="-409" dirty="0"/>
              <a:t>Graph’s</a:t>
            </a:r>
            <a:r>
              <a:rPr spc="-200" dirty="0"/>
              <a:t> </a:t>
            </a:r>
            <a:r>
              <a:rPr spc="-355" dirty="0"/>
              <a:t>Transpose</a:t>
            </a:r>
            <a:r>
              <a:rPr spc="-75" dirty="0"/>
              <a:t> </a:t>
            </a:r>
            <a:r>
              <a:rPr spc="-305" dirty="0"/>
              <a:t>For</a:t>
            </a:r>
            <a:r>
              <a:rPr spc="-65" dirty="0"/>
              <a:t> </a:t>
            </a:r>
            <a:r>
              <a:rPr spc="-315" dirty="0"/>
              <a:t>Optimal</a:t>
            </a:r>
            <a:r>
              <a:rPr spc="-65" dirty="0"/>
              <a:t> </a:t>
            </a:r>
            <a:r>
              <a:rPr spc="-360" dirty="0"/>
              <a:t>Replacement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006590" y="1122044"/>
            <a:ext cx="34143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Pull</a:t>
            </a:r>
            <a:r>
              <a:rPr sz="2100" b="1" spc="2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Execution</a:t>
            </a:r>
            <a:r>
              <a:rPr sz="2100" b="1" spc="225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(</a:t>
            </a:r>
            <a:r>
              <a:rPr sz="2100" b="1" i="1" spc="55" dirty="0">
                <a:latin typeface="Calibri"/>
                <a:cs typeface="Calibri"/>
              </a:rPr>
              <a:t>CSC</a:t>
            </a:r>
            <a:r>
              <a:rPr sz="2100" b="1" i="1" spc="5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Traversal</a:t>
            </a:r>
            <a:r>
              <a:rPr sz="2100" b="1" spc="-1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479" y="1963017"/>
            <a:ext cx="766952" cy="22667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70334" y="6254902"/>
            <a:ext cx="350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105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57521" y="1518666"/>
            <a:ext cx="7492365" cy="1450975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R="4864735" algn="ctr">
              <a:lnSpc>
                <a:spcPct val="100000"/>
              </a:lnSpc>
              <a:spcBef>
                <a:spcPts val="81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R="665480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 </a:t>
            </a:r>
            <a:r>
              <a:rPr sz="2400" spc="-10" dirty="0">
                <a:latin typeface="Courier New"/>
                <a:cs typeface="Courier New"/>
              </a:rPr>
              <a:t>in_neighs(dst):</a:t>
            </a:r>
            <a:endParaRPr sz="2400">
              <a:latin typeface="Courier New"/>
              <a:cs typeface="Courier New"/>
            </a:endParaRPr>
          </a:p>
          <a:p>
            <a:pPr marL="1522095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6110" y="1647210"/>
            <a:ext cx="2709545" cy="2620010"/>
            <a:chOff x="676110" y="1647210"/>
            <a:chExt cx="2709545" cy="262001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10" y="1647210"/>
              <a:ext cx="2709308" cy="26199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71372" y="1958339"/>
              <a:ext cx="474345" cy="2304415"/>
            </a:xfrm>
            <a:custGeom>
              <a:avLst/>
              <a:gdLst/>
              <a:ahLst/>
              <a:cxnLst/>
              <a:rect l="l" t="t" r="r" b="b"/>
              <a:pathLst>
                <a:path w="474344" h="2304415">
                  <a:moveTo>
                    <a:pt x="473964" y="0"/>
                  </a:moveTo>
                  <a:lnTo>
                    <a:pt x="0" y="0"/>
                  </a:lnTo>
                  <a:lnTo>
                    <a:pt x="0" y="2304288"/>
                  </a:lnTo>
                  <a:lnTo>
                    <a:pt x="473964" y="2304288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926448" y="3462909"/>
          <a:ext cx="1883410" cy="287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b="1" spc="-15" baseline="-1984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28575">
                      <a:solidFill>
                        <a:srgbClr val="38761D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28575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8483345" y="5291454"/>
            <a:ext cx="20320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0" dirty="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60130" y="5448401"/>
            <a:ext cx="1238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6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69630" y="5866282"/>
            <a:ext cx="20320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0" dirty="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46414" y="6023254"/>
            <a:ext cx="1238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6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57054" y="6449669"/>
            <a:ext cx="420370" cy="3200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97894" y="4458461"/>
            <a:ext cx="465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302110" y="491845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28633" y="396794"/>
                </a:moveTo>
                <a:lnTo>
                  <a:pt x="0" y="397510"/>
                </a:lnTo>
                <a:lnTo>
                  <a:pt x="40005" y="472694"/>
                </a:lnTo>
                <a:lnTo>
                  <a:pt x="69700" y="409448"/>
                </a:lnTo>
                <a:lnTo>
                  <a:pt x="28956" y="409448"/>
                </a:lnTo>
                <a:lnTo>
                  <a:pt x="28633" y="396794"/>
                </a:lnTo>
                <a:close/>
              </a:path>
              <a:path w="76200" h="473075">
                <a:moveTo>
                  <a:pt x="47684" y="396317"/>
                </a:moveTo>
                <a:lnTo>
                  <a:pt x="28633" y="396794"/>
                </a:lnTo>
                <a:lnTo>
                  <a:pt x="28956" y="409448"/>
                </a:lnTo>
                <a:lnTo>
                  <a:pt x="48006" y="408940"/>
                </a:lnTo>
                <a:lnTo>
                  <a:pt x="47684" y="396317"/>
                </a:lnTo>
                <a:close/>
              </a:path>
              <a:path w="76200" h="473075">
                <a:moveTo>
                  <a:pt x="76200" y="395605"/>
                </a:moveTo>
                <a:lnTo>
                  <a:pt x="47684" y="396317"/>
                </a:lnTo>
                <a:lnTo>
                  <a:pt x="48006" y="408940"/>
                </a:lnTo>
                <a:lnTo>
                  <a:pt x="28956" y="409448"/>
                </a:lnTo>
                <a:lnTo>
                  <a:pt x="69700" y="409448"/>
                </a:lnTo>
                <a:lnTo>
                  <a:pt x="76200" y="395605"/>
                </a:lnTo>
                <a:close/>
              </a:path>
              <a:path w="76200" h="473075">
                <a:moveTo>
                  <a:pt x="37592" y="0"/>
                </a:moveTo>
                <a:lnTo>
                  <a:pt x="18542" y="508"/>
                </a:lnTo>
                <a:lnTo>
                  <a:pt x="28633" y="396794"/>
                </a:lnTo>
                <a:lnTo>
                  <a:pt x="47684" y="396317"/>
                </a:lnTo>
                <a:lnTo>
                  <a:pt x="3759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969644" y="4580001"/>
            <a:ext cx="2349500" cy="1741170"/>
            <a:chOff x="969644" y="4580001"/>
            <a:chExt cx="2349500" cy="1741170"/>
          </a:xfrm>
        </p:grpSpPr>
        <p:sp>
          <p:nvSpPr>
            <p:cNvPr id="21" name="object 21"/>
            <p:cNvSpPr/>
            <p:nvPr/>
          </p:nvSpPr>
          <p:spPr>
            <a:xfrm>
              <a:off x="979169" y="4589526"/>
              <a:ext cx="2330450" cy="1722120"/>
            </a:xfrm>
            <a:custGeom>
              <a:avLst/>
              <a:gdLst/>
              <a:ahLst/>
              <a:cxnLst/>
              <a:rect l="l" t="t" r="r" b="b"/>
              <a:pathLst>
                <a:path w="2330450" h="1722120">
                  <a:moveTo>
                    <a:pt x="0" y="287019"/>
                  </a:moveTo>
                  <a:lnTo>
                    <a:pt x="3756" y="240468"/>
                  </a:lnTo>
                  <a:lnTo>
                    <a:pt x="14633" y="196307"/>
                  </a:lnTo>
                  <a:lnTo>
                    <a:pt x="32038" y="155126"/>
                  </a:lnTo>
                  <a:lnTo>
                    <a:pt x="55381" y="117518"/>
                  </a:lnTo>
                  <a:lnTo>
                    <a:pt x="84070" y="84074"/>
                  </a:lnTo>
                  <a:lnTo>
                    <a:pt x="117515" y="55384"/>
                  </a:lnTo>
                  <a:lnTo>
                    <a:pt x="155125" y="32040"/>
                  </a:lnTo>
                  <a:lnTo>
                    <a:pt x="196309" y="14634"/>
                  </a:lnTo>
                  <a:lnTo>
                    <a:pt x="240475" y="3757"/>
                  </a:lnTo>
                  <a:lnTo>
                    <a:pt x="287032" y="0"/>
                  </a:lnTo>
                  <a:lnTo>
                    <a:pt x="2043176" y="0"/>
                  </a:lnTo>
                  <a:lnTo>
                    <a:pt x="2089727" y="3757"/>
                  </a:lnTo>
                  <a:lnTo>
                    <a:pt x="2133888" y="14634"/>
                  </a:lnTo>
                  <a:lnTo>
                    <a:pt x="2175069" y="32040"/>
                  </a:lnTo>
                  <a:lnTo>
                    <a:pt x="2212677" y="55384"/>
                  </a:lnTo>
                  <a:lnTo>
                    <a:pt x="2246122" y="84074"/>
                  </a:lnTo>
                  <a:lnTo>
                    <a:pt x="2274811" y="117518"/>
                  </a:lnTo>
                  <a:lnTo>
                    <a:pt x="2298155" y="155126"/>
                  </a:lnTo>
                  <a:lnTo>
                    <a:pt x="2315561" y="196307"/>
                  </a:lnTo>
                  <a:lnTo>
                    <a:pt x="2326438" y="240468"/>
                  </a:lnTo>
                  <a:lnTo>
                    <a:pt x="2330196" y="287019"/>
                  </a:lnTo>
                  <a:lnTo>
                    <a:pt x="2330196" y="1435087"/>
                  </a:lnTo>
                  <a:lnTo>
                    <a:pt x="2326438" y="1481644"/>
                  </a:lnTo>
                  <a:lnTo>
                    <a:pt x="2315561" y="1525810"/>
                  </a:lnTo>
                  <a:lnTo>
                    <a:pt x="2298155" y="1566994"/>
                  </a:lnTo>
                  <a:lnTo>
                    <a:pt x="2274811" y="1604604"/>
                  </a:lnTo>
                  <a:lnTo>
                    <a:pt x="2246122" y="1638049"/>
                  </a:lnTo>
                  <a:lnTo>
                    <a:pt x="2212677" y="1666738"/>
                  </a:lnTo>
                  <a:lnTo>
                    <a:pt x="2175069" y="1690081"/>
                  </a:lnTo>
                  <a:lnTo>
                    <a:pt x="2133888" y="1707486"/>
                  </a:lnTo>
                  <a:lnTo>
                    <a:pt x="2089727" y="1718363"/>
                  </a:lnTo>
                  <a:lnTo>
                    <a:pt x="2043176" y="1722120"/>
                  </a:lnTo>
                  <a:lnTo>
                    <a:pt x="287032" y="1722120"/>
                  </a:lnTo>
                  <a:lnTo>
                    <a:pt x="240475" y="1718363"/>
                  </a:lnTo>
                  <a:lnTo>
                    <a:pt x="196309" y="1707486"/>
                  </a:lnTo>
                  <a:lnTo>
                    <a:pt x="155125" y="1690081"/>
                  </a:lnTo>
                  <a:lnTo>
                    <a:pt x="117515" y="1666738"/>
                  </a:lnTo>
                  <a:lnTo>
                    <a:pt x="84070" y="1638049"/>
                  </a:lnTo>
                  <a:lnTo>
                    <a:pt x="55381" y="1604604"/>
                  </a:lnTo>
                  <a:lnTo>
                    <a:pt x="32038" y="1566994"/>
                  </a:lnTo>
                  <a:lnTo>
                    <a:pt x="14633" y="1525810"/>
                  </a:lnTo>
                  <a:lnTo>
                    <a:pt x="3756" y="1481644"/>
                  </a:lnTo>
                  <a:lnTo>
                    <a:pt x="0" y="1435087"/>
                  </a:lnTo>
                  <a:lnTo>
                    <a:pt x="0" y="28701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94053" y="4767834"/>
              <a:ext cx="1884045" cy="573405"/>
            </a:xfrm>
            <a:custGeom>
              <a:avLst/>
              <a:gdLst/>
              <a:ahLst/>
              <a:cxnLst/>
              <a:rect l="l" t="t" r="r" b="b"/>
              <a:pathLst>
                <a:path w="1884045" h="573404">
                  <a:moveTo>
                    <a:pt x="1883664" y="0"/>
                  </a:moveTo>
                  <a:lnTo>
                    <a:pt x="0" y="0"/>
                  </a:lnTo>
                  <a:lnTo>
                    <a:pt x="0" y="573023"/>
                  </a:lnTo>
                  <a:lnTo>
                    <a:pt x="1883664" y="573023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94053" y="4767834"/>
            <a:ext cx="1884045" cy="57340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869"/>
              </a:spcBef>
            </a:pPr>
            <a:r>
              <a:rPr sz="2100" spc="40" dirty="0">
                <a:latin typeface="Calibri"/>
                <a:cs typeface="Calibri"/>
              </a:rPr>
              <a:t>srcData[S</a:t>
            </a:r>
            <a:r>
              <a:rPr sz="2100" spc="60" baseline="-19841" dirty="0">
                <a:latin typeface="Calibri"/>
                <a:cs typeface="Calibri"/>
              </a:rPr>
              <a:t>1</a:t>
            </a:r>
            <a:r>
              <a:rPr sz="2100" spc="40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94053" y="5542026"/>
            <a:ext cx="1884045" cy="574675"/>
          </a:xfrm>
          <a:custGeom>
            <a:avLst/>
            <a:gdLst/>
            <a:ahLst/>
            <a:cxnLst/>
            <a:rect l="l" t="t" r="r" b="b"/>
            <a:pathLst>
              <a:path w="1884045" h="574675">
                <a:moveTo>
                  <a:pt x="1883664" y="0"/>
                </a:moveTo>
                <a:lnTo>
                  <a:pt x="0" y="0"/>
                </a:lnTo>
                <a:lnTo>
                  <a:pt x="0" y="574548"/>
                </a:lnTo>
                <a:lnTo>
                  <a:pt x="1883664" y="574548"/>
                </a:lnTo>
                <a:lnTo>
                  <a:pt x="1883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94053" y="5542026"/>
            <a:ext cx="1884045" cy="57467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880"/>
              </a:spcBef>
            </a:pPr>
            <a:r>
              <a:rPr sz="2100" spc="40" dirty="0">
                <a:latin typeface="Calibri"/>
                <a:cs typeface="Calibri"/>
              </a:rPr>
              <a:t>srcData[S</a:t>
            </a:r>
            <a:r>
              <a:rPr sz="2100" spc="60" baseline="-19841" dirty="0">
                <a:latin typeface="Calibri"/>
                <a:cs typeface="Calibri"/>
              </a:rPr>
              <a:t>2</a:t>
            </a:r>
            <a:r>
              <a:rPr sz="2100" spc="40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4248" y="6445097"/>
            <a:ext cx="2861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Calibri"/>
                <a:cs typeface="Calibri"/>
              </a:rPr>
              <a:t>2-</a:t>
            </a:r>
            <a:r>
              <a:rPr sz="2400" dirty="0">
                <a:latin typeface="Calibri"/>
                <a:cs typeface="Calibri"/>
              </a:rPr>
              <a:t>way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Set-</a:t>
            </a:r>
            <a:r>
              <a:rPr sz="2400" spc="35" dirty="0">
                <a:latin typeface="Calibri"/>
                <a:cs typeface="Calibri"/>
              </a:rPr>
              <a:t>Associative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804017" y="4758309"/>
            <a:ext cx="296545" cy="223520"/>
            <a:chOff x="10804017" y="4758309"/>
            <a:chExt cx="296545" cy="223520"/>
          </a:xfrm>
        </p:grpSpPr>
        <p:sp>
          <p:nvSpPr>
            <p:cNvPr id="28" name="object 28"/>
            <p:cNvSpPr/>
            <p:nvPr/>
          </p:nvSpPr>
          <p:spPr>
            <a:xfrm>
              <a:off x="10813542" y="47678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102107" y="0"/>
                  </a:moveTo>
                  <a:lnTo>
                    <a:pt x="0" y="102108"/>
                  </a:lnTo>
                  <a:lnTo>
                    <a:pt x="102107" y="204216"/>
                  </a:lnTo>
                  <a:lnTo>
                    <a:pt x="102107" y="153162"/>
                  </a:lnTo>
                  <a:lnTo>
                    <a:pt x="277367" y="153162"/>
                  </a:lnTo>
                  <a:lnTo>
                    <a:pt x="277367" y="51054"/>
                  </a:lnTo>
                  <a:lnTo>
                    <a:pt x="102107" y="51054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813542" y="47678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0" y="102108"/>
                  </a:moveTo>
                  <a:lnTo>
                    <a:pt x="102107" y="0"/>
                  </a:lnTo>
                  <a:lnTo>
                    <a:pt x="102107" y="51054"/>
                  </a:lnTo>
                  <a:lnTo>
                    <a:pt x="277367" y="51054"/>
                  </a:lnTo>
                  <a:lnTo>
                    <a:pt x="277367" y="153162"/>
                  </a:lnTo>
                  <a:lnTo>
                    <a:pt x="102107" y="153162"/>
                  </a:lnTo>
                  <a:lnTo>
                    <a:pt x="102107" y="204216"/>
                  </a:lnTo>
                  <a:lnTo>
                    <a:pt x="0" y="102108"/>
                  </a:lnTo>
                  <a:close/>
                </a:path>
              </a:pathLst>
            </a:custGeom>
            <a:ln w="1905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3845814" y="4363973"/>
            <a:ext cx="4472940" cy="1231900"/>
          </a:xfrm>
          <a:custGeom>
            <a:avLst/>
            <a:gdLst/>
            <a:ahLst/>
            <a:cxnLst/>
            <a:rect l="l" t="t" r="r" b="b"/>
            <a:pathLst>
              <a:path w="4472940" h="1231900">
                <a:moveTo>
                  <a:pt x="0" y="1231392"/>
                </a:moveTo>
                <a:lnTo>
                  <a:pt x="4472940" y="1231392"/>
                </a:lnTo>
                <a:lnTo>
                  <a:pt x="4472940" y="0"/>
                </a:lnTo>
                <a:lnTo>
                  <a:pt x="0" y="0"/>
                </a:lnTo>
                <a:lnTo>
                  <a:pt x="0" y="1231392"/>
                </a:lnTo>
                <a:close/>
              </a:path>
            </a:pathLst>
          </a:custGeom>
          <a:ln w="38099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966971" y="4458461"/>
            <a:ext cx="3300729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100" dirty="0">
                <a:latin typeface="Calibri"/>
                <a:cs typeface="Calibri"/>
              </a:rPr>
              <a:t>Which</a:t>
            </a:r>
            <a:r>
              <a:rPr sz="2100" spc="150" dirty="0">
                <a:latin typeface="Calibri"/>
                <a:cs typeface="Calibri"/>
              </a:rPr>
              <a:t> </a:t>
            </a:r>
            <a:r>
              <a:rPr sz="2100" spc="80" dirty="0">
                <a:latin typeface="Calibri"/>
                <a:cs typeface="Calibri"/>
              </a:rPr>
              <a:t>line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spc="65" dirty="0">
                <a:latin typeface="Calibri"/>
                <a:cs typeface="Calibri"/>
              </a:rPr>
              <a:t>should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we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evict?: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10990" y="4783073"/>
            <a:ext cx="1776730" cy="675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65455" indent="-440055">
              <a:lnSpc>
                <a:spcPct val="100000"/>
              </a:lnSpc>
              <a:spcBef>
                <a:spcPts val="135"/>
              </a:spcBef>
              <a:buSzPct val="76190"/>
              <a:buFont typeface="Arial"/>
              <a:buChar char="●"/>
              <a:tabLst>
                <a:tab pos="465455" algn="l"/>
              </a:tabLst>
            </a:pP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1</a:t>
            </a:r>
            <a:r>
              <a:rPr sz="2100" spc="35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  <a:p>
            <a:pPr marL="465455" indent="-440055">
              <a:lnSpc>
                <a:spcPct val="100000"/>
              </a:lnSpc>
              <a:spcBef>
                <a:spcPts val="35"/>
              </a:spcBef>
              <a:buSzPct val="76190"/>
              <a:buFont typeface="Arial"/>
              <a:buChar char="●"/>
              <a:tabLst>
                <a:tab pos="465455" algn="l"/>
              </a:tabLst>
            </a:pP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2</a:t>
            </a:r>
            <a:r>
              <a:rPr sz="2100" spc="35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82153" y="3085846"/>
            <a:ext cx="3206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40" dirty="0">
                <a:latin typeface="Calibri"/>
                <a:cs typeface="Calibri"/>
              </a:rPr>
              <a:t>CurrDs</a:t>
            </a:r>
            <a:r>
              <a:rPr sz="2400" b="1" spc="195" dirty="0">
                <a:latin typeface="Calibri"/>
                <a:cs typeface="Calibri"/>
              </a:rPr>
              <a:t> </a:t>
            </a:r>
            <a:r>
              <a:rPr sz="2400" b="1" spc="-140" dirty="0">
                <a:latin typeface="Calibri"/>
                <a:cs typeface="Calibri"/>
              </a:rPr>
              <a:t>Irregular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95" dirty="0">
                <a:latin typeface="Calibri"/>
                <a:cs typeface="Calibri"/>
              </a:rPr>
              <a:t>Data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60" dirty="0">
                <a:latin typeface="Calibri"/>
                <a:cs typeface="Calibri"/>
              </a:rPr>
              <a:t>Stream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72220" y="3451986"/>
            <a:ext cx="438150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3150" spc="-37" baseline="-17195" dirty="0">
                <a:latin typeface="Calibri"/>
                <a:cs typeface="Calibri"/>
              </a:rPr>
              <a:t>D</a:t>
            </a:r>
            <a:r>
              <a:rPr sz="2100" spc="-37" baseline="-45634" dirty="0">
                <a:latin typeface="Calibri"/>
                <a:cs typeface="Calibri"/>
              </a:rPr>
              <a:t>0</a:t>
            </a:r>
            <a:endParaRPr sz="2100" baseline="-45634">
              <a:latin typeface="Calibri"/>
              <a:cs typeface="Calibri"/>
            </a:endParaRPr>
          </a:p>
          <a:p>
            <a:pPr marL="123825">
              <a:lnSpc>
                <a:spcPct val="100000"/>
              </a:lnSpc>
              <a:spcBef>
                <a:spcPts val="258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</a:t>
            </a:r>
            <a:endParaRPr sz="2100" baseline="-19841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  <a:spcBef>
                <a:spcPts val="2005"/>
              </a:spcBef>
            </a:pPr>
            <a:r>
              <a:rPr sz="2100" b="1" spc="45" dirty="0">
                <a:latin typeface="Calibri"/>
                <a:cs typeface="Calibri"/>
              </a:rPr>
              <a:t>D</a:t>
            </a:r>
            <a:r>
              <a:rPr sz="2100" b="1" spc="67" baseline="-19841" dirty="0">
                <a:latin typeface="Calibri"/>
                <a:cs typeface="Calibri"/>
              </a:rPr>
              <a:t>0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125"/>
              </a:spcBef>
            </a:pPr>
            <a:r>
              <a:rPr spc="-275" dirty="0"/>
              <a:t>Using</a:t>
            </a:r>
            <a:r>
              <a:rPr spc="-175" dirty="0"/>
              <a:t> </a:t>
            </a:r>
            <a:r>
              <a:rPr spc="-300" dirty="0"/>
              <a:t>The</a:t>
            </a:r>
            <a:r>
              <a:rPr spc="-50" dirty="0"/>
              <a:t> </a:t>
            </a:r>
            <a:r>
              <a:rPr spc="-409" dirty="0"/>
              <a:t>Graph’s</a:t>
            </a:r>
            <a:r>
              <a:rPr spc="-200" dirty="0"/>
              <a:t> </a:t>
            </a:r>
            <a:r>
              <a:rPr spc="-355" dirty="0"/>
              <a:t>Transpose</a:t>
            </a:r>
            <a:r>
              <a:rPr spc="-75" dirty="0"/>
              <a:t> </a:t>
            </a:r>
            <a:r>
              <a:rPr spc="-305" dirty="0"/>
              <a:t>For</a:t>
            </a:r>
            <a:r>
              <a:rPr spc="-65" dirty="0"/>
              <a:t> </a:t>
            </a:r>
            <a:r>
              <a:rPr spc="-315" dirty="0"/>
              <a:t>Optimal</a:t>
            </a:r>
            <a:r>
              <a:rPr spc="-65" dirty="0"/>
              <a:t> </a:t>
            </a:r>
            <a:r>
              <a:rPr spc="-360" dirty="0"/>
              <a:t>Replacement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006590" y="1122044"/>
            <a:ext cx="34143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Pull</a:t>
            </a:r>
            <a:r>
              <a:rPr sz="2100" b="1" spc="2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Execution</a:t>
            </a:r>
            <a:r>
              <a:rPr sz="2100" b="1" spc="225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(</a:t>
            </a:r>
            <a:r>
              <a:rPr sz="2100" b="1" i="1" spc="55" dirty="0">
                <a:latin typeface="Calibri"/>
                <a:cs typeface="Calibri"/>
              </a:rPr>
              <a:t>CSC</a:t>
            </a:r>
            <a:r>
              <a:rPr sz="2100" b="1" i="1" spc="5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Traversal</a:t>
            </a:r>
            <a:r>
              <a:rPr sz="2100" b="1" spc="-1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479" y="1963017"/>
            <a:ext cx="766952" cy="22667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70334" y="6254902"/>
            <a:ext cx="350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106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8773" y="1518666"/>
            <a:ext cx="7381240" cy="1450975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R="4753610" algn="ctr">
              <a:lnSpc>
                <a:spcPct val="100000"/>
              </a:lnSpc>
              <a:spcBef>
                <a:spcPts val="81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R="554355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 </a:t>
            </a:r>
            <a:r>
              <a:rPr sz="2400" spc="-10" dirty="0">
                <a:latin typeface="Courier New"/>
                <a:cs typeface="Courier New"/>
              </a:rPr>
              <a:t>in_neighs(dst):</a:t>
            </a:r>
            <a:endParaRPr sz="2400">
              <a:latin typeface="Courier New"/>
              <a:cs typeface="Courier New"/>
            </a:endParaRPr>
          </a:p>
          <a:p>
            <a:pPr marL="1633220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6110" y="1647210"/>
            <a:ext cx="2709545" cy="2620010"/>
            <a:chOff x="676110" y="1647210"/>
            <a:chExt cx="2709545" cy="262001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10" y="1647210"/>
              <a:ext cx="2709308" cy="26199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3177" y="2436113"/>
              <a:ext cx="475615" cy="422275"/>
            </a:xfrm>
            <a:custGeom>
              <a:avLst/>
              <a:gdLst/>
              <a:ahLst/>
              <a:cxnLst/>
              <a:rect l="l" t="t" r="r" b="b"/>
              <a:pathLst>
                <a:path w="475615" h="422275">
                  <a:moveTo>
                    <a:pt x="405130" y="0"/>
                  </a:moveTo>
                  <a:lnTo>
                    <a:pt x="70358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8"/>
                  </a:lnTo>
                  <a:lnTo>
                    <a:pt x="0" y="351789"/>
                  </a:lnTo>
                  <a:lnTo>
                    <a:pt x="5528" y="379178"/>
                  </a:lnTo>
                  <a:lnTo>
                    <a:pt x="20605" y="401542"/>
                  </a:lnTo>
                  <a:lnTo>
                    <a:pt x="42969" y="416619"/>
                  </a:lnTo>
                  <a:lnTo>
                    <a:pt x="70358" y="422148"/>
                  </a:lnTo>
                  <a:lnTo>
                    <a:pt x="405130" y="422148"/>
                  </a:lnTo>
                  <a:lnTo>
                    <a:pt x="432518" y="416619"/>
                  </a:lnTo>
                  <a:lnTo>
                    <a:pt x="454882" y="401542"/>
                  </a:lnTo>
                  <a:lnTo>
                    <a:pt x="469959" y="379178"/>
                  </a:lnTo>
                  <a:lnTo>
                    <a:pt x="475488" y="351789"/>
                  </a:lnTo>
                  <a:lnTo>
                    <a:pt x="475488" y="70358"/>
                  </a:lnTo>
                  <a:lnTo>
                    <a:pt x="469959" y="42969"/>
                  </a:lnTo>
                  <a:lnTo>
                    <a:pt x="454882" y="20605"/>
                  </a:lnTo>
                  <a:lnTo>
                    <a:pt x="432518" y="5528"/>
                  </a:lnTo>
                  <a:lnTo>
                    <a:pt x="405130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3177" y="2436113"/>
              <a:ext cx="475615" cy="422275"/>
            </a:xfrm>
            <a:custGeom>
              <a:avLst/>
              <a:gdLst/>
              <a:ahLst/>
              <a:cxnLst/>
              <a:rect l="l" t="t" r="r" b="b"/>
              <a:pathLst>
                <a:path w="475615" h="422275">
                  <a:moveTo>
                    <a:pt x="0" y="70358"/>
                  </a:moveTo>
                  <a:lnTo>
                    <a:pt x="5528" y="42969"/>
                  </a:lnTo>
                  <a:lnTo>
                    <a:pt x="20605" y="20605"/>
                  </a:lnTo>
                  <a:lnTo>
                    <a:pt x="42969" y="5528"/>
                  </a:lnTo>
                  <a:lnTo>
                    <a:pt x="70358" y="0"/>
                  </a:lnTo>
                  <a:lnTo>
                    <a:pt x="405130" y="0"/>
                  </a:lnTo>
                  <a:lnTo>
                    <a:pt x="432518" y="5528"/>
                  </a:lnTo>
                  <a:lnTo>
                    <a:pt x="454882" y="20605"/>
                  </a:lnTo>
                  <a:lnTo>
                    <a:pt x="469959" y="42969"/>
                  </a:lnTo>
                  <a:lnTo>
                    <a:pt x="475488" y="70358"/>
                  </a:lnTo>
                  <a:lnTo>
                    <a:pt x="475488" y="351789"/>
                  </a:lnTo>
                  <a:lnTo>
                    <a:pt x="469959" y="379178"/>
                  </a:lnTo>
                  <a:lnTo>
                    <a:pt x="454882" y="401542"/>
                  </a:lnTo>
                  <a:lnTo>
                    <a:pt x="432518" y="416619"/>
                  </a:lnTo>
                  <a:lnTo>
                    <a:pt x="405130" y="422148"/>
                  </a:lnTo>
                  <a:lnTo>
                    <a:pt x="70358" y="422148"/>
                  </a:lnTo>
                  <a:lnTo>
                    <a:pt x="42969" y="416619"/>
                  </a:lnTo>
                  <a:lnTo>
                    <a:pt x="20605" y="401542"/>
                  </a:lnTo>
                  <a:lnTo>
                    <a:pt x="5528" y="379178"/>
                  </a:lnTo>
                  <a:lnTo>
                    <a:pt x="0" y="351789"/>
                  </a:lnTo>
                  <a:lnTo>
                    <a:pt x="0" y="7035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18665" y="2532125"/>
              <a:ext cx="1316990" cy="230504"/>
            </a:xfrm>
            <a:custGeom>
              <a:avLst/>
              <a:gdLst/>
              <a:ahLst/>
              <a:cxnLst/>
              <a:rect l="l" t="t" r="r" b="b"/>
              <a:pathLst>
                <a:path w="1316989" h="230505">
                  <a:moveTo>
                    <a:pt x="1201673" y="0"/>
                  </a:moveTo>
                  <a:lnTo>
                    <a:pt x="1201673" y="57531"/>
                  </a:lnTo>
                  <a:lnTo>
                    <a:pt x="0" y="57531"/>
                  </a:lnTo>
                  <a:lnTo>
                    <a:pt x="0" y="172593"/>
                  </a:lnTo>
                  <a:lnTo>
                    <a:pt x="1201673" y="172593"/>
                  </a:lnTo>
                  <a:lnTo>
                    <a:pt x="1201673" y="230124"/>
                  </a:lnTo>
                  <a:lnTo>
                    <a:pt x="1316736" y="115062"/>
                  </a:lnTo>
                  <a:lnTo>
                    <a:pt x="120167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18665" y="2532125"/>
              <a:ext cx="1316990" cy="230504"/>
            </a:xfrm>
            <a:custGeom>
              <a:avLst/>
              <a:gdLst/>
              <a:ahLst/>
              <a:cxnLst/>
              <a:rect l="l" t="t" r="r" b="b"/>
              <a:pathLst>
                <a:path w="1316989" h="230505">
                  <a:moveTo>
                    <a:pt x="0" y="57531"/>
                  </a:moveTo>
                  <a:lnTo>
                    <a:pt x="1201673" y="57531"/>
                  </a:lnTo>
                  <a:lnTo>
                    <a:pt x="1201673" y="0"/>
                  </a:lnTo>
                  <a:lnTo>
                    <a:pt x="1316736" y="115062"/>
                  </a:lnTo>
                  <a:lnTo>
                    <a:pt x="1201673" y="230124"/>
                  </a:lnTo>
                  <a:lnTo>
                    <a:pt x="1201673" y="172593"/>
                  </a:lnTo>
                  <a:lnTo>
                    <a:pt x="0" y="172593"/>
                  </a:lnTo>
                  <a:lnTo>
                    <a:pt x="0" y="57531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71372" y="1958339"/>
              <a:ext cx="2294890" cy="2304415"/>
            </a:xfrm>
            <a:custGeom>
              <a:avLst/>
              <a:gdLst/>
              <a:ahLst/>
              <a:cxnLst/>
              <a:rect l="l" t="t" r="r" b="b"/>
              <a:pathLst>
                <a:path w="2294890" h="2304415">
                  <a:moveTo>
                    <a:pt x="473964" y="0"/>
                  </a:moveTo>
                  <a:lnTo>
                    <a:pt x="0" y="0"/>
                  </a:lnTo>
                  <a:lnTo>
                    <a:pt x="0" y="2304288"/>
                  </a:lnTo>
                  <a:lnTo>
                    <a:pt x="473964" y="2304288"/>
                  </a:lnTo>
                  <a:lnTo>
                    <a:pt x="473964" y="0"/>
                  </a:lnTo>
                  <a:close/>
                </a:path>
                <a:path w="2294890" h="2304415">
                  <a:moveTo>
                    <a:pt x="2294382" y="548132"/>
                  </a:moveTo>
                  <a:lnTo>
                    <a:pt x="2288844" y="520750"/>
                  </a:lnTo>
                  <a:lnTo>
                    <a:pt x="2273770" y="498386"/>
                  </a:lnTo>
                  <a:lnTo>
                    <a:pt x="2251405" y="483311"/>
                  </a:lnTo>
                  <a:lnTo>
                    <a:pt x="2224024" y="477774"/>
                  </a:lnTo>
                  <a:lnTo>
                    <a:pt x="1889252" y="477774"/>
                  </a:lnTo>
                  <a:lnTo>
                    <a:pt x="1861858" y="483311"/>
                  </a:lnTo>
                  <a:lnTo>
                    <a:pt x="1839493" y="498386"/>
                  </a:lnTo>
                  <a:lnTo>
                    <a:pt x="1824418" y="520750"/>
                  </a:lnTo>
                  <a:lnTo>
                    <a:pt x="1818894" y="548132"/>
                  </a:lnTo>
                  <a:lnTo>
                    <a:pt x="1818894" y="829564"/>
                  </a:lnTo>
                  <a:lnTo>
                    <a:pt x="1824418" y="856957"/>
                  </a:lnTo>
                  <a:lnTo>
                    <a:pt x="1839493" y="879322"/>
                  </a:lnTo>
                  <a:lnTo>
                    <a:pt x="1861858" y="894397"/>
                  </a:lnTo>
                  <a:lnTo>
                    <a:pt x="1889252" y="899922"/>
                  </a:lnTo>
                  <a:lnTo>
                    <a:pt x="2224024" y="899922"/>
                  </a:lnTo>
                  <a:lnTo>
                    <a:pt x="2251405" y="894397"/>
                  </a:lnTo>
                  <a:lnTo>
                    <a:pt x="2273770" y="879322"/>
                  </a:lnTo>
                  <a:lnTo>
                    <a:pt x="2288844" y="856957"/>
                  </a:lnTo>
                  <a:lnTo>
                    <a:pt x="2294382" y="829564"/>
                  </a:lnTo>
                  <a:lnTo>
                    <a:pt x="2294382" y="548132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90266" y="2436113"/>
              <a:ext cx="475615" cy="422275"/>
            </a:xfrm>
            <a:custGeom>
              <a:avLst/>
              <a:gdLst/>
              <a:ahLst/>
              <a:cxnLst/>
              <a:rect l="l" t="t" r="r" b="b"/>
              <a:pathLst>
                <a:path w="475614" h="422275">
                  <a:moveTo>
                    <a:pt x="0" y="70358"/>
                  </a:moveTo>
                  <a:lnTo>
                    <a:pt x="5528" y="42969"/>
                  </a:lnTo>
                  <a:lnTo>
                    <a:pt x="20605" y="20605"/>
                  </a:lnTo>
                  <a:lnTo>
                    <a:pt x="42969" y="5528"/>
                  </a:lnTo>
                  <a:lnTo>
                    <a:pt x="70357" y="0"/>
                  </a:lnTo>
                  <a:lnTo>
                    <a:pt x="405130" y="0"/>
                  </a:lnTo>
                  <a:lnTo>
                    <a:pt x="432518" y="5528"/>
                  </a:lnTo>
                  <a:lnTo>
                    <a:pt x="454882" y="20605"/>
                  </a:lnTo>
                  <a:lnTo>
                    <a:pt x="469959" y="42969"/>
                  </a:lnTo>
                  <a:lnTo>
                    <a:pt x="475487" y="70358"/>
                  </a:lnTo>
                  <a:lnTo>
                    <a:pt x="475487" y="351789"/>
                  </a:lnTo>
                  <a:lnTo>
                    <a:pt x="469959" y="379178"/>
                  </a:lnTo>
                  <a:lnTo>
                    <a:pt x="454882" y="401542"/>
                  </a:lnTo>
                  <a:lnTo>
                    <a:pt x="432518" y="416619"/>
                  </a:lnTo>
                  <a:lnTo>
                    <a:pt x="405130" y="422148"/>
                  </a:lnTo>
                  <a:lnTo>
                    <a:pt x="70357" y="422148"/>
                  </a:lnTo>
                  <a:lnTo>
                    <a:pt x="42969" y="416619"/>
                  </a:lnTo>
                  <a:lnTo>
                    <a:pt x="20605" y="401542"/>
                  </a:lnTo>
                  <a:lnTo>
                    <a:pt x="5528" y="379178"/>
                  </a:lnTo>
                  <a:lnTo>
                    <a:pt x="0" y="351789"/>
                  </a:lnTo>
                  <a:lnTo>
                    <a:pt x="0" y="7035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8926448" y="3462909"/>
          <a:ext cx="1979295" cy="287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b="1" spc="-15" baseline="-1984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28575">
                      <a:solidFill>
                        <a:srgbClr val="38761D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28575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8483345" y="5291454"/>
            <a:ext cx="20320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0" dirty="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60130" y="5448401"/>
            <a:ext cx="1238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6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69630" y="5866282"/>
            <a:ext cx="20320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0" dirty="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46414" y="6023254"/>
            <a:ext cx="1238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6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57054" y="6449669"/>
            <a:ext cx="420370" cy="3200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97894" y="4458461"/>
            <a:ext cx="465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302110" y="491845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28633" y="396794"/>
                </a:moveTo>
                <a:lnTo>
                  <a:pt x="0" y="397510"/>
                </a:lnTo>
                <a:lnTo>
                  <a:pt x="40005" y="472694"/>
                </a:lnTo>
                <a:lnTo>
                  <a:pt x="69700" y="409448"/>
                </a:lnTo>
                <a:lnTo>
                  <a:pt x="28956" y="409448"/>
                </a:lnTo>
                <a:lnTo>
                  <a:pt x="28633" y="396794"/>
                </a:lnTo>
                <a:close/>
              </a:path>
              <a:path w="76200" h="473075">
                <a:moveTo>
                  <a:pt x="47684" y="396317"/>
                </a:moveTo>
                <a:lnTo>
                  <a:pt x="28633" y="396794"/>
                </a:lnTo>
                <a:lnTo>
                  <a:pt x="28956" y="409448"/>
                </a:lnTo>
                <a:lnTo>
                  <a:pt x="48006" y="408940"/>
                </a:lnTo>
                <a:lnTo>
                  <a:pt x="47684" y="396317"/>
                </a:lnTo>
                <a:close/>
              </a:path>
              <a:path w="76200" h="473075">
                <a:moveTo>
                  <a:pt x="76200" y="395605"/>
                </a:moveTo>
                <a:lnTo>
                  <a:pt x="47684" y="396317"/>
                </a:lnTo>
                <a:lnTo>
                  <a:pt x="48006" y="408940"/>
                </a:lnTo>
                <a:lnTo>
                  <a:pt x="28956" y="409448"/>
                </a:lnTo>
                <a:lnTo>
                  <a:pt x="69700" y="409448"/>
                </a:lnTo>
                <a:lnTo>
                  <a:pt x="76200" y="395605"/>
                </a:lnTo>
                <a:close/>
              </a:path>
              <a:path w="76200" h="473075">
                <a:moveTo>
                  <a:pt x="37592" y="0"/>
                </a:moveTo>
                <a:lnTo>
                  <a:pt x="18542" y="508"/>
                </a:lnTo>
                <a:lnTo>
                  <a:pt x="28633" y="396794"/>
                </a:lnTo>
                <a:lnTo>
                  <a:pt x="47684" y="396317"/>
                </a:lnTo>
                <a:lnTo>
                  <a:pt x="3759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969644" y="4580001"/>
            <a:ext cx="2349500" cy="1741170"/>
            <a:chOff x="969644" y="4580001"/>
            <a:chExt cx="2349500" cy="1741170"/>
          </a:xfrm>
        </p:grpSpPr>
        <p:sp>
          <p:nvSpPr>
            <p:cNvPr id="26" name="object 26"/>
            <p:cNvSpPr/>
            <p:nvPr/>
          </p:nvSpPr>
          <p:spPr>
            <a:xfrm>
              <a:off x="979169" y="4589526"/>
              <a:ext cx="2330450" cy="1722120"/>
            </a:xfrm>
            <a:custGeom>
              <a:avLst/>
              <a:gdLst/>
              <a:ahLst/>
              <a:cxnLst/>
              <a:rect l="l" t="t" r="r" b="b"/>
              <a:pathLst>
                <a:path w="2330450" h="1722120">
                  <a:moveTo>
                    <a:pt x="0" y="287019"/>
                  </a:moveTo>
                  <a:lnTo>
                    <a:pt x="3756" y="240468"/>
                  </a:lnTo>
                  <a:lnTo>
                    <a:pt x="14633" y="196307"/>
                  </a:lnTo>
                  <a:lnTo>
                    <a:pt x="32038" y="155126"/>
                  </a:lnTo>
                  <a:lnTo>
                    <a:pt x="55381" y="117518"/>
                  </a:lnTo>
                  <a:lnTo>
                    <a:pt x="84070" y="84074"/>
                  </a:lnTo>
                  <a:lnTo>
                    <a:pt x="117515" y="55384"/>
                  </a:lnTo>
                  <a:lnTo>
                    <a:pt x="155125" y="32040"/>
                  </a:lnTo>
                  <a:lnTo>
                    <a:pt x="196309" y="14634"/>
                  </a:lnTo>
                  <a:lnTo>
                    <a:pt x="240475" y="3757"/>
                  </a:lnTo>
                  <a:lnTo>
                    <a:pt x="287032" y="0"/>
                  </a:lnTo>
                  <a:lnTo>
                    <a:pt x="2043176" y="0"/>
                  </a:lnTo>
                  <a:lnTo>
                    <a:pt x="2089727" y="3757"/>
                  </a:lnTo>
                  <a:lnTo>
                    <a:pt x="2133888" y="14634"/>
                  </a:lnTo>
                  <a:lnTo>
                    <a:pt x="2175069" y="32040"/>
                  </a:lnTo>
                  <a:lnTo>
                    <a:pt x="2212677" y="55384"/>
                  </a:lnTo>
                  <a:lnTo>
                    <a:pt x="2246122" y="84074"/>
                  </a:lnTo>
                  <a:lnTo>
                    <a:pt x="2274811" y="117518"/>
                  </a:lnTo>
                  <a:lnTo>
                    <a:pt x="2298155" y="155126"/>
                  </a:lnTo>
                  <a:lnTo>
                    <a:pt x="2315561" y="196307"/>
                  </a:lnTo>
                  <a:lnTo>
                    <a:pt x="2326438" y="240468"/>
                  </a:lnTo>
                  <a:lnTo>
                    <a:pt x="2330196" y="287019"/>
                  </a:lnTo>
                  <a:lnTo>
                    <a:pt x="2330196" y="1435087"/>
                  </a:lnTo>
                  <a:lnTo>
                    <a:pt x="2326438" y="1481644"/>
                  </a:lnTo>
                  <a:lnTo>
                    <a:pt x="2315561" y="1525810"/>
                  </a:lnTo>
                  <a:lnTo>
                    <a:pt x="2298155" y="1566994"/>
                  </a:lnTo>
                  <a:lnTo>
                    <a:pt x="2274811" y="1604604"/>
                  </a:lnTo>
                  <a:lnTo>
                    <a:pt x="2246122" y="1638049"/>
                  </a:lnTo>
                  <a:lnTo>
                    <a:pt x="2212677" y="1666738"/>
                  </a:lnTo>
                  <a:lnTo>
                    <a:pt x="2175069" y="1690081"/>
                  </a:lnTo>
                  <a:lnTo>
                    <a:pt x="2133888" y="1707486"/>
                  </a:lnTo>
                  <a:lnTo>
                    <a:pt x="2089727" y="1718363"/>
                  </a:lnTo>
                  <a:lnTo>
                    <a:pt x="2043176" y="1722120"/>
                  </a:lnTo>
                  <a:lnTo>
                    <a:pt x="287032" y="1722120"/>
                  </a:lnTo>
                  <a:lnTo>
                    <a:pt x="240475" y="1718363"/>
                  </a:lnTo>
                  <a:lnTo>
                    <a:pt x="196309" y="1707486"/>
                  </a:lnTo>
                  <a:lnTo>
                    <a:pt x="155125" y="1690081"/>
                  </a:lnTo>
                  <a:lnTo>
                    <a:pt x="117515" y="1666738"/>
                  </a:lnTo>
                  <a:lnTo>
                    <a:pt x="84070" y="1638049"/>
                  </a:lnTo>
                  <a:lnTo>
                    <a:pt x="55381" y="1604604"/>
                  </a:lnTo>
                  <a:lnTo>
                    <a:pt x="32038" y="1566994"/>
                  </a:lnTo>
                  <a:lnTo>
                    <a:pt x="14633" y="1525810"/>
                  </a:lnTo>
                  <a:lnTo>
                    <a:pt x="3756" y="1481644"/>
                  </a:lnTo>
                  <a:lnTo>
                    <a:pt x="0" y="1435087"/>
                  </a:lnTo>
                  <a:lnTo>
                    <a:pt x="0" y="28701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94053" y="4767834"/>
              <a:ext cx="1884045" cy="573405"/>
            </a:xfrm>
            <a:custGeom>
              <a:avLst/>
              <a:gdLst/>
              <a:ahLst/>
              <a:cxnLst/>
              <a:rect l="l" t="t" r="r" b="b"/>
              <a:pathLst>
                <a:path w="1884045" h="573404">
                  <a:moveTo>
                    <a:pt x="1883664" y="0"/>
                  </a:moveTo>
                  <a:lnTo>
                    <a:pt x="0" y="0"/>
                  </a:lnTo>
                  <a:lnTo>
                    <a:pt x="0" y="573023"/>
                  </a:lnTo>
                  <a:lnTo>
                    <a:pt x="1883664" y="573023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194053" y="4767834"/>
            <a:ext cx="1884045" cy="57340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869"/>
              </a:spcBef>
            </a:pPr>
            <a:r>
              <a:rPr sz="2100" spc="40" dirty="0">
                <a:latin typeface="Calibri"/>
                <a:cs typeface="Calibri"/>
              </a:rPr>
              <a:t>srcData[S</a:t>
            </a:r>
            <a:r>
              <a:rPr sz="2100" spc="60" baseline="-19841" dirty="0">
                <a:latin typeface="Calibri"/>
                <a:cs typeface="Calibri"/>
              </a:rPr>
              <a:t>1</a:t>
            </a:r>
            <a:r>
              <a:rPr sz="2100" spc="40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94053" y="5542026"/>
            <a:ext cx="1884045" cy="574675"/>
          </a:xfrm>
          <a:custGeom>
            <a:avLst/>
            <a:gdLst/>
            <a:ahLst/>
            <a:cxnLst/>
            <a:rect l="l" t="t" r="r" b="b"/>
            <a:pathLst>
              <a:path w="1884045" h="574675">
                <a:moveTo>
                  <a:pt x="1883664" y="0"/>
                </a:moveTo>
                <a:lnTo>
                  <a:pt x="0" y="0"/>
                </a:lnTo>
                <a:lnTo>
                  <a:pt x="0" y="574548"/>
                </a:lnTo>
                <a:lnTo>
                  <a:pt x="1883664" y="574548"/>
                </a:lnTo>
                <a:lnTo>
                  <a:pt x="1883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94053" y="5542026"/>
            <a:ext cx="1884045" cy="57467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880"/>
              </a:spcBef>
            </a:pPr>
            <a:r>
              <a:rPr sz="2100" spc="40" dirty="0">
                <a:latin typeface="Calibri"/>
                <a:cs typeface="Calibri"/>
              </a:rPr>
              <a:t>srcData[S</a:t>
            </a:r>
            <a:r>
              <a:rPr sz="2100" spc="60" baseline="-19841" dirty="0">
                <a:latin typeface="Calibri"/>
                <a:cs typeface="Calibri"/>
              </a:rPr>
              <a:t>2</a:t>
            </a:r>
            <a:r>
              <a:rPr sz="2100" spc="40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4248" y="6445097"/>
            <a:ext cx="2861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Calibri"/>
                <a:cs typeface="Calibri"/>
              </a:rPr>
              <a:t>2-</a:t>
            </a:r>
            <a:r>
              <a:rPr sz="2400" dirty="0">
                <a:latin typeface="Calibri"/>
                <a:cs typeface="Calibri"/>
              </a:rPr>
              <a:t>way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Set-</a:t>
            </a:r>
            <a:r>
              <a:rPr sz="2400" spc="35" dirty="0">
                <a:latin typeface="Calibri"/>
                <a:cs typeface="Calibri"/>
              </a:rPr>
              <a:t>Associative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0804017" y="4758309"/>
            <a:ext cx="296545" cy="223520"/>
            <a:chOff x="10804017" y="4758309"/>
            <a:chExt cx="296545" cy="223520"/>
          </a:xfrm>
        </p:grpSpPr>
        <p:sp>
          <p:nvSpPr>
            <p:cNvPr id="33" name="object 33"/>
            <p:cNvSpPr/>
            <p:nvPr/>
          </p:nvSpPr>
          <p:spPr>
            <a:xfrm>
              <a:off x="10813542" y="47678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102107" y="0"/>
                  </a:moveTo>
                  <a:lnTo>
                    <a:pt x="0" y="102108"/>
                  </a:lnTo>
                  <a:lnTo>
                    <a:pt x="102107" y="204216"/>
                  </a:lnTo>
                  <a:lnTo>
                    <a:pt x="102107" y="153162"/>
                  </a:lnTo>
                  <a:lnTo>
                    <a:pt x="277367" y="153162"/>
                  </a:lnTo>
                  <a:lnTo>
                    <a:pt x="277367" y="51054"/>
                  </a:lnTo>
                  <a:lnTo>
                    <a:pt x="102107" y="51054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813542" y="47678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0" y="102108"/>
                  </a:moveTo>
                  <a:lnTo>
                    <a:pt x="102107" y="0"/>
                  </a:lnTo>
                  <a:lnTo>
                    <a:pt x="102107" y="51054"/>
                  </a:lnTo>
                  <a:lnTo>
                    <a:pt x="277367" y="51054"/>
                  </a:lnTo>
                  <a:lnTo>
                    <a:pt x="277367" y="153162"/>
                  </a:lnTo>
                  <a:lnTo>
                    <a:pt x="102107" y="153162"/>
                  </a:lnTo>
                  <a:lnTo>
                    <a:pt x="102107" y="204216"/>
                  </a:lnTo>
                  <a:lnTo>
                    <a:pt x="0" y="102108"/>
                  </a:lnTo>
                  <a:close/>
                </a:path>
              </a:pathLst>
            </a:custGeom>
            <a:ln w="1905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3845814" y="4363973"/>
            <a:ext cx="4472940" cy="1231900"/>
          </a:xfrm>
          <a:custGeom>
            <a:avLst/>
            <a:gdLst/>
            <a:ahLst/>
            <a:cxnLst/>
            <a:rect l="l" t="t" r="r" b="b"/>
            <a:pathLst>
              <a:path w="4472940" h="1231900">
                <a:moveTo>
                  <a:pt x="0" y="1231392"/>
                </a:moveTo>
                <a:lnTo>
                  <a:pt x="4472940" y="1231392"/>
                </a:lnTo>
                <a:lnTo>
                  <a:pt x="4472940" y="0"/>
                </a:lnTo>
                <a:lnTo>
                  <a:pt x="0" y="0"/>
                </a:lnTo>
                <a:lnTo>
                  <a:pt x="0" y="1231392"/>
                </a:lnTo>
                <a:close/>
              </a:path>
            </a:pathLst>
          </a:custGeom>
          <a:ln w="38099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966971" y="4458461"/>
            <a:ext cx="3300729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100" dirty="0">
                <a:latin typeface="Calibri"/>
                <a:cs typeface="Calibri"/>
              </a:rPr>
              <a:t>Which</a:t>
            </a:r>
            <a:r>
              <a:rPr sz="2100" spc="150" dirty="0">
                <a:latin typeface="Calibri"/>
                <a:cs typeface="Calibri"/>
              </a:rPr>
              <a:t> </a:t>
            </a:r>
            <a:r>
              <a:rPr sz="2100" spc="80" dirty="0">
                <a:latin typeface="Calibri"/>
                <a:cs typeface="Calibri"/>
              </a:rPr>
              <a:t>line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spc="65" dirty="0">
                <a:latin typeface="Calibri"/>
                <a:cs typeface="Calibri"/>
              </a:rPr>
              <a:t>should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we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evict?: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10990" y="4783073"/>
            <a:ext cx="3699510" cy="675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65455" indent="-440055">
              <a:lnSpc>
                <a:spcPct val="100000"/>
              </a:lnSpc>
              <a:spcBef>
                <a:spcPts val="135"/>
              </a:spcBef>
              <a:buSzPct val="76190"/>
              <a:buFont typeface="Arial"/>
              <a:buChar char="●"/>
              <a:tabLst>
                <a:tab pos="465455" algn="l"/>
                <a:tab pos="1887220" algn="l"/>
              </a:tabLst>
            </a:pP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1</a:t>
            </a:r>
            <a:r>
              <a:rPr sz="2100" spc="35" dirty="0">
                <a:latin typeface="Calibri"/>
                <a:cs typeface="Calibri"/>
              </a:rPr>
              <a:t>]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b="1" dirty="0">
                <a:latin typeface="Calibri"/>
                <a:cs typeface="Calibri"/>
              </a:rPr>
              <a:t>(nextRef</a:t>
            </a:r>
            <a:r>
              <a:rPr sz="2100" b="1" spc="204" dirty="0">
                <a:latin typeface="Calibri"/>
                <a:cs typeface="Calibri"/>
              </a:rPr>
              <a:t> </a:t>
            </a:r>
            <a:r>
              <a:rPr sz="2100" b="1" spc="355" dirty="0">
                <a:latin typeface="Calibri"/>
                <a:cs typeface="Calibri"/>
              </a:rPr>
              <a:t>@</a:t>
            </a:r>
            <a:r>
              <a:rPr sz="2100" b="1" spc="155" dirty="0">
                <a:latin typeface="Calibri"/>
                <a:cs typeface="Calibri"/>
              </a:rPr>
              <a:t> </a:t>
            </a:r>
            <a:r>
              <a:rPr sz="2100" b="1" spc="35" dirty="0">
                <a:latin typeface="Calibri"/>
                <a:cs typeface="Calibri"/>
              </a:rPr>
              <a:t>D</a:t>
            </a:r>
            <a:r>
              <a:rPr sz="2100" b="1" spc="52" baseline="-19841" dirty="0">
                <a:latin typeface="Calibri"/>
                <a:cs typeface="Calibri"/>
              </a:rPr>
              <a:t>4</a:t>
            </a:r>
            <a:r>
              <a:rPr sz="2100" b="1" spc="35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  <a:p>
            <a:pPr marL="465455" indent="-440055">
              <a:lnSpc>
                <a:spcPct val="100000"/>
              </a:lnSpc>
              <a:spcBef>
                <a:spcPts val="35"/>
              </a:spcBef>
              <a:buSzPct val="76190"/>
              <a:buFont typeface="Arial"/>
              <a:buChar char="●"/>
              <a:tabLst>
                <a:tab pos="465455" algn="l"/>
              </a:tabLst>
            </a:pP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2</a:t>
            </a:r>
            <a:r>
              <a:rPr sz="2100" spc="35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06617" y="5941314"/>
            <a:ext cx="603885" cy="574675"/>
          </a:xfrm>
          <a:custGeom>
            <a:avLst/>
            <a:gdLst/>
            <a:ahLst/>
            <a:cxnLst/>
            <a:rect l="l" t="t" r="r" b="b"/>
            <a:pathLst>
              <a:path w="603885" h="574675">
                <a:moveTo>
                  <a:pt x="0" y="574548"/>
                </a:moveTo>
                <a:lnTo>
                  <a:pt x="603503" y="574548"/>
                </a:lnTo>
                <a:lnTo>
                  <a:pt x="603503" y="0"/>
                </a:lnTo>
                <a:lnTo>
                  <a:pt x="0" y="0"/>
                </a:lnTo>
                <a:lnTo>
                  <a:pt x="0" y="574548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706617" y="5941314"/>
            <a:ext cx="603885" cy="574675"/>
          </a:xfrm>
          <a:prstGeom prst="rect">
            <a:avLst/>
          </a:prstGeom>
          <a:solidFill>
            <a:srgbClr val="FF9900">
              <a:alpha val="30195"/>
            </a:srgbClr>
          </a:solidFill>
        </p:spPr>
        <p:txBody>
          <a:bodyPr vert="horz" wrap="square" lIns="0" tIns="11112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875"/>
              </a:spcBef>
            </a:pPr>
            <a:r>
              <a:rPr sz="2100" b="1" spc="45" dirty="0">
                <a:latin typeface="Calibri"/>
                <a:cs typeface="Calibri"/>
              </a:rPr>
              <a:t>D</a:t>
            </a:r>
            <a:r>
              <a:rPr sz="2100" b="1" spc="67" baseline="-19841" dirty="0">
                <a:latin typeface="Calibri"/>
                <a:cs typeface="Calibri"/>
              </a:rPr>
              <a:t>0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310121" y="5941314"/>
            <a:ext cx="605155" cy="574675"/>
          </a:xfrm>
          <a:custGeom>
            <a:avLst/>
            <a:gdLst/>
            <a:ahLst/>
            <a:cxnLst/>
            <a:rect l="l" t="t" r="r" b="b"/>
            <a:pathLst>
              <a:path w="605154" h="574675">
                <a:moveTo>
                  <a:pt x="0" y="574548"/>
                </a:moveTo>
                <a:lnTo>
                  <a:pt x="605027" y="574548"/>
                </a:lnTo>
                <a:lnTo>
                  <a:pt x="605027" y="0"/>
                </a:lnTo>
                <a:lnTo>
                  <a:pt x="0" y="0"/>
                </a:lnTo>
                <a:lnTo>
                  <a:pt x="0" y="574548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310121" y="5941314"/>
            <a:ext cx="605155" cy="57467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11125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87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4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89502" y="6006490"/>
            <a:ext cx="1767839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Out-</a:t>
            </a:r>
            <a:r>
              <a:rPr sz="2100" b="1" spc="40" dirty="0">
                <a:latin typeface="Calibri"/>
                <a:cs typeface="Calibri"/>
              </a:rPr>
              <a:t>Neigh(S</a:t>
            </a:r>
            <a:r>
              <a:rPr sz="2100" b="1" spc="60" baseline="-19841" dirty="0">
                <a:latin typeface="Calibri"/>
                <a:cs typeface="Calibri"/>
              </a:rPr>
              <a:t>1</a:t>
            </a:r>
            <a:r>
              <a:rPr sz="2100" b="1" spc="40" dirty="0">
                <a:latin typeface="Calibri"/>
                <a:cs typeface="Calibri"/>
              </a:rPr>
              <a:t>):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291453" y="5758053"/>
            <a:ext cx="389890" cy="1057275"/>
            <a:chOff x="6291453" y="5758053"/>
            <a:chExt cx="389890" cy="1057275"/>
          </a:xfrm>
        </p:grpSpPr>
        <p:sp>
          <p:nvSpPr>
            <p:cNvPr id="44" name="object 44"/>
            <p:cNvSpPr/>
            <p:nvPr/>
          </p:nvSpPr>
          <p:spPr>
            <a:xfrm>
              <a:off x="6300978" y="5767578"/>
              <a:ext cx="12065" cy="972819"/>
            </a:xfrm>
            <a:custGeom>
              <a:avLst/>
              <a:gdLst/>
              <a:ahLst/>
              <a:cxnLst/>
              <a:rect l="l" t="t" r="r" b="b"/>
              <a:pathLst>
                <a:path w="12064" h="972820">
                  <a:moveTo>
                    <a:pt x="0" y="0"/>
                  </a:moveTo>
                  <a:lnTo>
                    <a:pt x="11557" y="972799"/>
                  </a:lnTo>
                </a:path>
              </a:pathLst>
            </a:custGeom>
            <a:ln w="19050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89370" y="65966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175259" y="0"/>
                  </a:moveTo>
                  <a:lnTo>
                    <a:pt x="175259" y="51054"/>
                  </a:lnTo>
                  <a:lnTo>
                    <a:pt x="0" y="51054"/>
                  </a:lnTo>
                  <a:lnTo>
                    <a:pt x="0" y="153160"/>
                  </a:lnTo>
                  <a:lnTo>
                    <a:pt x="175259" y="153160"/>
                  </a:lnTo>
                  <a:lnTo>
                    <a:pt x="175259" y="204214"/>
                  </a:lnTo>
                  <a:lnTo>
                    <a:pt x="277368" y="102108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89370" y="65966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277368" y="102108"/>
                  </a:moveTo>
                  <a:lnTo>
                    <a:pt x="175259" y="204214"/>
                  </a:lnTo>
                  <a:lnTo>
                    <a:pt x="175259" y="153160"/>
                  </a:lnTo>
                  <a:lnTo>
                    <a:pt x="0" y="153160"/>
                  </a:lnTo>
                  <a:lnTo>
                    <a:pt x="0" y="51054"/>
                  </a:lnTo>
                  <a:lnTo>
                    <a:pt x="175259" y="51054"/>
                  </a:lnTo>
                  <a:lnTo>
                    <a:pt x="175259" y="0"/>
                  </a:lnTo>
                  <a:lnTo>
                    <a:pt x="277368" y="102108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8082153" y="3085846"/>
            <a:ext cx="3206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40" dirty="0">
                <a:latin typeface="Calibri"/>
                <a:cs typeface="Calibri"/>
              </a:rPr>
              <a:t>CurrDs</a:t>
            </a:r>
            <a:r>
              <a:rPr sz="2400" b="1" spc="195" dirty="0">
                <a:latin typeface="Calibri"/>
                <a:cs typeface="Calibri"/>
              </a:rPr>
              <a:t> </a:t>
            </a:r>
            <a:r>
              <a:rPr sz="2400" b="1" spc="-140" dirty="0">
                <a:latin typeface="Calibri"/>
                <a:cs typeface="Calibri"/>
              </a:rPr>
              <a:t>Irregular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95" dirty="0">
                <a:latin typeface="Calibri"/>
                <a:cs typeface="Calibri"/>
              </a:rPr>
              <a:t>Data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60" dirty="0">
                <a:latin typeface="Calibri"/>
                <a:cs typeface="Calibri"/>
              </a:rPr>
              <a:t>Stream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372220" y="3451986"/>
            <a:ext cx="438150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3150" spc="-37" baseline="-17195" dirty="0">
                <a:latin typeface="Calibri"/>
                <a:cs typeface="Calibri"/>
              </a:rPr>
              <a:t>D</a:t>
            </a:r>
            <a:r>
              <a:rPr sz="2100" spc="-37" baseline="-45634" dirty="0">
                <a:latin typeface="Calibri"/>
                <a:cs typeface="Calibri"/>
              </a:rPr>
              <a:t>0</a:t>
            </a:r>
            <a:endParaRPr sz="2100" baseline="-45634">
              <a:latin typeface="Calibri"/>
              <a:cs typeface="Calibri"/>
            </a:endParaRPr>
          </a:p>
          <a:p>
            <a:pPr marL="123825">
              <a:lnSpc>
                <a:spcPct val="100000"/>
              </a:lnSpc>
              <a:spcBef>
                <a:spcPts val="258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</a:t>
            </a:r>
            <a:endParaRPr sz="2100" baseline="-19841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  <a:spcBef>
                <a:spcPts val="2005"/>
              </a:spcBef>
            </a:pPr>
            <a:r>
              <a:rPr sz="2100" b="1" spc="45" dirty="0">
                <a:latin typeface="Calibri"/>
                <a:cs typeface="Calibri"/>
              </a:rPr>
              <a:t>D</a:t>
            </a:r>
            <a:r>
              <a:rPr sz="2100" b="1" spc="67" baseline="-19841" dirty="0">
                <a:latin typeface="Calibri"/>
                <a:cs typeface="Calibri"/>
              </a:rPr>
              <a:t>0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125"/>
              </a:spcBef>
            </a:pPr>
            <a:r>
              <a:rPr spc="-275" dirty="0"/>
              <a:t>Using</a:t>
            </a:r>
            <a:r>
              <a:rPr spc="-175" dirty="0"/>
              <a:t> </a:t>
            </a:r>
            <a:r>
              <a:rPr spc="-300" dirty="0"/>
              <a:t>The</a:t>
            </a:r>
            <a:r>
              <a:rPr spc="-50" dirty="0"/>
              <a:t> </a:t>
            </a:r>
            <a:r>
              <a:rPr spc="-409" dirty="0"/>
              <a:t>Graph’s</a:t>
            </a:r>
            <a:r>
              <a:rPr spc="-200" dirty="0"/>
              <a:t> </a:t>
            </a:r>
            <a:r>
              <a:rPr spc="-355" dirty="0"/>
              <a:t>Transpose</a:t>
            </a:r>
            <a:r>
              <a:rPr spc="-75" dirty="0"/>
              <a:t> </a:t>
            </a:r>
            <a:r>
              <a:rPr spc="-305" dirty="0"/>
              <a:t>For</a:t>
            </a:r>
            <a:r>
              <a:rPr spc="-65" dirty="0"/>
              <a:t> </a:t>
            </a:r>
            <a:r>
              <a:rPr spc="-315" dirty="0"/>
              <a:t>Optimal</a:t>
            </a:r>
            <a:r>
              <a:rPr spc="-65" dirty="0"/>
              <a:t> </a:t>
            </a:r>
            <a:r>
              <a:rPr spc="-360" dirty="0"/>
              <a:t>Replacement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085203" y="6025692"/>
            <a:ext cx="297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100"/>
              </a:spcBef>
            </a:pPr>
            <a:r>
              <a:rPr sz="2400" b="1" spc="-155" dirty="0">
                <a:latin typeface="Calibri"/>
                <a:cs typeface="Calibri"/>
              </a:rPr>
              <a:t>CS </a:t>
            </a:r>
            <a:r>
              <a:rPr sz="2400" b="1" spc="-50" dirty="0"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006590" y="1122044"/>
            <a:ext cx="34143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Pull</a:t>
            </a:r>
            <a:r>
              <a:rPr sz="2100" b="1" spc="2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Execution</a:t>
            </a:r>
            <a:r>
              <a:rPr sz="2100" b="1" spc="225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(</a:t>
            </a:r>
            <a:r>
              <a:rPr sz="2100" b="1" i="1" spc="55" dirty="0">
                <a:latin typeface="Calibri"/>
                <a:cs typeface="Calibri"/>
              </a:rPr>
              <a:t>CSC</a:t>
            </a:r>
            <a:r>
              <a:rPr sz="2100" b="1" i="1" spc="5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Traversal</a:t>
            </a:r>
            <a:r>
              <a:rPr sz="2100" b="1" spc="-1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479" y="1963017"/>
            <a:ext cx="766952" cy="22667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70334" y="6254902"/>
            <a:ext cx="350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107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24578" y="1518666"/>
            <a:ext cx="7425055" cy="1450975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R="4798695" algn="ctr">
              <a:lnSpc>
                <a:spcPct val="100000"/>
              </a:lnSpc>
              <a:spcBef>
                <a:spcPts val="81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R="598170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 </a:t>
            </a:r>
            <a:r>
              <a:rPr sz="2400" spc="-10" dirty="0">
                <a:latin typeface="Courier New"/>
                <a:cs typeface="Courier New"/>
              </a:rPr>
              <a:t>in_neighs(dst):</a:t>
            </a:r>
            <a:endParaRPr sz="2400">
              <a:latin typeface="Courier New"/>
              <a:cs typeface="Courier New"/>
            </a:endParaRPr>
          </a:p>
          <a:p>
            <a:pPr marL="1589405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6110" y="1647210"/>
            <a:ext cx="2709545" cy="2620010"/>
            <a:chOff x="676110" y="1647210"/>
            <a:chExt cx="2709545" cy="262001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10" y="1647210"/>
              <a:ext cx="2709308" cy="26199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3177" y="2864357"/>
              <a:ext cx="475615" cy="422275"/>
            </a:xfrm>
            <a:custGeom>
              <a:avLst/>
              <a:gdLst/>
              <a:ahLst/>
              <a:cxnLst/>
              <a:rect l="l" t="t" r="r" b="b"/>
              <a:pathLst>
                <a:path w="475615" h="422275">
                  <a:moveTo>
                    <a:pt x="405130" y="0"/>
                  </a:moveTo>
                  <a:lnTo>
                    <a:pt x="70358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7"/>
                  </a:lnTo>
                  <a:lnTo>
                    <a:pt x="0" y="351789"/>
                  </a:lnTo>
                  <a:lnTo>
                    <a:pt x="5528" y="379178"/>
                  </a:lnTo>
                  <a:lnTo>
                    <a:pt x="20605" y="401542"/>
                  </a:lnTo>
                  <a:lnTo>
                    <a:pt x="42969" y="416619"/>
                  </a:lnTo>
                  <a:lnTo>
                    <a:pt x="70358" y="422147"/>
                  </a:lnTo>
                  <a:lnTo>
                    <a:pt x="405130" y="422147"/>
                  </a:lnTo>
                  <a:lnTo>
                    <a:pt x="432518" y="416619"/>
                  </a:lnTo>
                  <a:lnTo>
                    <a:pt x="454882" y="401542"/>
                  </a:lnTo>
                  <a:lnTo>
                    <a:pt x="469959" y="379178"/>
                  </a:lnTo>
                  <a:lnTo>
                    <a:pt x="475488" y="351789"/>
                  </a:lnTo>
                  <a:lnTo>
                    <a:pt x="475488" y="70357"/>
                  </a:lnTo>
                  <a:lnTo>
                    <a:pt x="469959" y="42969"/>
                  </a:lnTo>
                  <a:lnTo>
                    <a:pt x="454882" y="20605"/>
                  </a:lnTo>
                  <a:lnTo>
                    <a:pt x="432518" y="5528"/>
                  </a:lnTo>
                  <a:lnTo>
                    <a:pt x="405130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3177" y="2864357"/>
              <a:ext cx="475615" cy="422275"/>
            </a:xfrm>
            <a:custGeom>
              <a:avLst/>
              <a:gdLst/>
              <a:ahLst/>
              <a:cxnLst/>
              <a:rect l="l" t="t" r="r" b="b"/>
              <a:pathLst>
                <a:path w="475615" h="422275">
                  <a:moveTo>
                    <a:pt x="0" y="70357"/>
                  </a:moveTo>
                  <a:lnTo>
                    <a:pt x="5528" y="42969"/>
                  </a:lnTo>
                  <a:lnTo>
                    <a:pt x="20605" y="20605"/>
                  </a:lnTo>
                  <a:lnTo>
                    <a:pt x="42969" y="5528"/>
                  </a:lnTo>
                  <a:lnTo>
                    <a:pt x="70358" y="0"/>
                  </a:lnTo>
                  <a:lnTo>
                    <a:pt x="405130" y="0"/>
                  </a:lnTo>
                  <a:lnTo>
                    <a:pt x="432518" y="5528"/>
                  </a:lnTo>
                  <a:lnTo>
                    <a:pt x="454882" y="20605"/>
                  </a:lnTo>
                  <a:lnTo>
                    <a:pt x="469959" y="42969"/>
                  </a:lnTo>
                  <a:lnTo>
                    <a:pt x="475488" y="70357"/>
                  </a:lnTo>
                  <a:lnTo>
                    <a:pt x="475488" y="351789"/>
                  </a:lnTo>
                  <a:lnTo>
                    <a:pt x="469959" y="379178"/>
                  </a:lnTo>
                  <a:lnTo>
                    <a:pt x="454882" y="401542"/>
                  </a:lnTo>
                  <a:lnTo>
                    <a:pt x="432518" y="416619"/>
                  </a:lnTo>
                  <a:lnTo>
                    <a:pt x="405130" y="422147"/>
                  </a:lnTo>
                  <a:lnTo>
                    <a:pt x="70358" y="422147"/>
                  </a:lnTo>
                  <a:lnTo>
                    <a:pt x="42969" y="416619"/>
                  </a:lnTo>
                  <a:lnTo>
                    <a:pt x="20605" y="401542"/>
                  </a:lnTo>
                  <a:lnTo>
                    <a:pt x="5528" y="379178"/>
                  </a:lnTo>
                  <a:lnTo>
                    <a:pt x="0" y="351789"/>
                  </a:lnTo>
                  <a:lnTo>
                    <a:pt x="0" y="7035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18665" y="2864357"/>
              <a:ext cx="474345" cy="422275"/>
            </a:xfrm>
            <a:custGeom>
              <a:avLst/>
              <a:gdLst/>
              <a:ahLst/>
              <a:cxnLst/>
              <a:rect l="l" t="t" r="r" b="b"/>
              <a:pathLst>
                <a:path w="474344" h="422275">
                  <a:moveTo>
                    <a:pt x="403606" y="0"/>
                  </a:moveTo>
                  <a:lnTo>
                    <a:pt x="70358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7"/>
                  </a:lnTo>
                  <a:lnTo>
                    <a:pt x="0" y="351789"/>
                  </a:lnTo>
                  <a:lnTo>
                    <a:pt x="5528" y="379178"/>
                  </a:lnTo>
                  <a:lnTo>
                    <a:pt x="20605" y="401542"/>
                  </a:lnTo>
                  <a:lnTo>
                    <a:pt x="42969" y="416619"/>
                  </a:lnTo>
                  <a:lnTo>
                    <a:pt x="70358" y="422147"/>
                  </a:lnTo>
                  <a:lnTo>
                    <a:pt x="403606" y="422147"/>
                  </a:lnTo>
                  <a:lnTo>
                    <a:pt x="430994" y="416619"/>
                  </a:lnTo>
                  <a:lnTo>
                    <a:pt x="453358" y="401542"/>
                  </a:lnTo>
                  <a:lnTo>
                    <a:pt x="468435" y="379178"/>
                  </a:lnTo>
                  <a:lnTo>
                    <a:pt x="473964" y="351789"/>
                  </a:lnTo>
                  <a:lnTo>
                    <a:pt x="473964" y="70357"/>
                  </a:lnTo>
                  <a:lnTo>
                    <a:pt x="468435" y="42969"/>
                  </a:lnTo>
                  <a:lnTo>
                    <a:pt x="453358" y="20605"/>
                  </a:lnTo>
                  <a:lnTo>
                    <a:pt x="430994" y="5528"/>
                  </a:lnTo>
                  <a:lnTo>
                    <a:pt x="403606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18665" y="2864357"/>
              <a:ext cx="474345" cy="422275"/>
            </a:xfrm>
            <a:custGeom>
              <a:avLst/>
              <a:gdLst/>
              <a:ahLst/>
              <a:cxnLst/>
              <a:rect l="l" t="t" r="r" b="b"/>
              <a:pathLst>
                <a:path w="474344" h="422275">
                  <a:moveTo>
                    <a:pt x="0" y="70357"/>
                  </a:moveTo>
                  <a:lnTo>
                    <a:pt x="5528" y="42969"/>
                  </a:lnTo>
                  <a:lnTo>
                    <a:pt x="20605" y="20605"/>
                  </a:lnTo>
                  <a:lnTo>
                    <a:pt x="42969" y="5528"/>
                  </a:lnTo>
                  <a:lnTo>
                    <a:pt x="70358" y="0"/>
                  </a:lnTo>
                  <a:lnTo>
                    <a:pt x="403606" y="0"/>
                  </a:lnTo>
                  <a:lnTo>
                    <a:pt x="430994" y="5528"/>
                  </a:lnTo>
                  <a:lnTo>
                    <a:pt x="453358" y="20605"/>
                  </a:lnTo>
                  <a:lnTo>
                    <a:pt x="468435" y="42969"/>
                  </a:lnTo>
                  <a:lnTo>
                    <a:pt x="473964" y="70357"/>
                  </a:lnTo>
                  <a:lnTo>
                    <a:pt x="473964" y="351789"/>
                  </a:lnTo>
                  <a:lnTo>
                    <a:pt x="468435" y="379178"/>
                  </a:lnTo>
                  <a:lnTo>
                    <a:pt x="453358" y="401542"/>
                  </a:lnTo>
                  <a:lnTo>
                    <a:pt x="430994" y="416619"/>
                  </a:lnTo>
                  <a:lnTo>
                    <a:pt x="403606" y="422147"/>
                  </a:lnTo>
                  <a:lnTo>
                    <a:pt x="70358" y="422147"/>
                  </a:lnTo>
                  <a:lnTo>
                    <a:pt x="42969" y="416619"/>
                  </a:lnTo>
                  <a:lnTo>
                    <a:pt x="20605" y="401542"/>
                  </a:lnTo>
                  <a:lnTo>
                    <a:pt x="5528" y="379178"/>
                  </a:lnTo>
                  <a:lnTo>
                    <a:pt x="0" y="351789"/>
                  </a:lnTo>
                  <a:lnTo>
                    <a:pt x="0" y="70357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71372" y="1958339"/>
              <a:ext cx="474345" cy="2304415"/>
            </a:xfrm>
            <a:custGeom>
              <a:avLst/>
              <a:gdLst/>
              <a:ahLst/>
              <a:cxnLst/>
              <a:rect l="l" t="t" r="r" b="b"/>
              <a:pathLst>
                <a:path w="474344" h="2304415">
                  <a:moveTo>
                    <a:pt x="473964" y="0"/>
                  </a:moveTo>
                  <a:lnTo>
                    <a:pt x="0" y="0"/>
                  </a:lnTo>
                  <a:lnTo>
                    <a:pt x="0" y="2304288"/>
                  </a:lnTo>
                  <a:lnTo>
                    <a:pt x="473964" y="2304288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9605" y="2963417"/>
              <a:ext cx="225551" cy="23164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19605" y="2963417"/>
              <a:ext cx="226060" cy="231775"/>
            </a:xfrm>
            <a:custGeom>
              <a:avLst/>
              <a:gdLst/>
              <a:ahLst/>
              <a:cxnLst/>
              <a:rect l="l" t="t" r="r" b="b"/>
              <a:pathLst>
                <a:path w="226060" h="231775">
                  <a:moveTo>
                    <a:pt x="0" y="57912"/>
                  </a:moveTo>
                  <a:lnTo>
                    <a:pt x="112775" y="57912"/>
                  </a:lnTo>
                  <a:lnTo>
                    <a:pt x="112775" y="0"/>
                  </a:lnTo>
                  <a:lnTo>
                    <a:pt x="225551" y="115824"/>
                  </a:lnTo>
                  <a:lnTo>
                    <a:pt x="112775" y="231648"/>
                  </a:lnTo>
                  <a:lnTo>
                    <a:pt x="112775" y="173736"/>
                  </a:lnTo>
                  <a:lnTo>
                    <a:pt x="0" y="173736"/>
                  </a:lnTo>
                  <a:lnTo>
                    <a:pt x="0" y="57912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926448" y="3462909"/>
          <a:ext cx="1883410" cy="287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b="1" spc="-15" baseline="-1984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28575">
                      <a:solidFill>
                        <a:srgbClr val="38761D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28575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8483345" y="5291454"/>
            <a:ext cx="20320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0" dirty="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60130" y="5448401"/>
            <a:ext cx="1238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6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69630" y="5866282"/>
            <a:ext cx="20320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0" dirty="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46414" y="6023254"/>
            <a:ext cx="1238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6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57054" y="6449669"/>
            <a:ext cx="420370" cy="3200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97894" y="4458461"/>
            <a:ext cx="465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302110" y="491845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28633" y="396794"/>
                </a:moveTo>
                <a:lnTo>
                  <a:pt x="0" y="397510"/>
                </a:lnTo>
                <a:lnTo>
                  <a:pt x="40005" y="472694"/>
                </a:lnTo>
                <a:lnTo>
                  <a:pt x="69700" y="409448"/>
                </a:lnTo>
                <a:lnTo>
                  <a:pt x="28956" y="409448"/>
                </a:lnTo>
                <a:lnTo>
                  <a:pt x="28633" y="396794"/>
                </a:lnTo>
                <a:close/>
              </a:path>
              <a:path w="76200" h="473075">
                <a:moveTo>
                  <a:pt x="47684" y="396317"/>
                </a:moveTo>
                <a:lnTo>
                  <a:pt x="28633" y="396794"/>
                </a:lnTo>
                <a:lnTo>
                  <a:pt x="28956" y="409448"/>
                </a:lnTo>
                <a:lnTo>
                  <a:pt x="48006" y="408940"/>
                </a:lnTo>
                <a:lnTo>
                  <a:pt x="47684" y="396317"/>
                </a:lnTo>
                <a:close/>
              </a:path>
              <a:path w="76200" h="473075">
                <a:moveTo>
                  <a:pt x="76200" y="395605"/>
                </a:moveTo>
                <a:lnTo>
                  <a:pt x="47684" y="396317"/>
                </a:lnTo>
                <a:lnTo>
                  <a:pt x="48006" y="408940"/>
                </a:lnTo>
                <a:lnTo>
                  <a:pt x="28956" y="409448"/>
                </a:lnTo>
                <a:lnTo>
                  <a:pt x="69700" y="409448"/>
                </a:lnTo>
                <a:lnTo>
                  <a:pt x="76200" y="395605"/>
                </a:lnTo>
                <a:close/>
              </a:path>
              <a:path w="76200" h="473075">
                <a:moveTo>
                  <a:pt x="37592" y="0"/>
                </a:moveTo>
                <a:lnTo>
                  <a:pt x="18542" y="508"/>
                </a:lnTo>
                <a:lnTo>
                  <a:pt x="28633" y="396794"/>
                </a:lnTo>
                <a:lnTo>
                  <a:pt x="47684" y="396317"/>
                </a:lnTo>
                <a:lnTo>
                  <a:pt x="3759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969644" y="4580001"/>
            <a:ext cx="2349500" cy="1741170"/>
            <a:chOff x="969644" y="4580001"/>
            <a:chExt cx="2349500" cy="1741170"/>
          </a:xfrm>
        </p:grpSpPr>
        <p:sp>
          <p:nvSpPr>
            <p:cNvPr id="27" name="object 27"/>
            <p:cNvSpPr/>
            <p:nvPr/>
          </p:nvSpPr>
          <p:spPr>
            <a:xfrm>
              <a:off x="979169" y="4589526"/>
              <a:ext cx="2330450" cy="1722120"/>
            </a:xfrm>
            <a:custGeom>
              <a:avLst/>
              <a:gdLst/>
              <a:ahLst/>
              <a:cxnLst/>
              <a:rect l="l" t="t" r="r" b="b"/>
              <a:pathLst>
                <a:path w="2330450" h="1722120">
                  <a:moveTo>
                    <a:pt x="0" y="287019"/>
                  </a:moveTo>
                  <a:lnTo>
                    <a:pt x="3756" y="240468"/>
                  </a:lnTo>
                  <a:lnTo>
                    <a:pt x="14633" y="196307"/>
                  </a:lnTo>
                  <a:lnTo>
                    <a:pt x="32038" y="155126"/>
                  </a:lnTo>
                  <a:lnTo>
                    <a:pt x="55381" y="117518"/>
                  </a:lnTo>
                  <a:lnTo>
                    <a:pt x="84070" y="84074"/>
                  </a:lnTo>
                  <a:lnTo>
                    <a:pt x="117515" y="55384"/>
                  </a:lnTo>
                  <a:lnTo>
                    <a:pt x="155125" y="32040"/>
                  </a:lnTo>
                  <a:lnTo>
                    <a:pt x="196309" y="14634"/>
                  </a:lnTo>
                  <a:lnTo>
                    <a:pt x="240475" y="3757"/>
                  </a:lnTo>
                  <a:lnTo>
                    <a:pt x="287032" y="0"/>
                  </a:lnTo>
                  <a:lnTo>
                    <a:pt x="2043176" y="0"/>
                  </a:lnTo>
                  <a:lnTo>
                    <a:pt x="2089727" y="3757"/>
                  </a:lnTo>
                  <a:lnTo>
                    <a:pt x="2133888" y="14634"/>
                  </a:lnTo>
                  <a:lnTo>
                    <a:pt x="2175069" y="32040"/>
                  </a:lnTo>
                  <a:lnTo>
                    <a:pt x="2212677" y="55384"/>
                  </a:lnTo>
                  <a:lnTo>
                    <a:pt x="2246122" y="84074"/>
                  </a:lnTo>
                  <a:lnTo>
                    <a:pt x="2274811" y="117518"/>
                  </a:lnTo>
                  <a:lnTo>
                    <a:pt x="2298155" y="155126"/>
                  </a:lnTo>
                  <a:lnTo>
                    <a:pt x="2315561" y="196307"/>
                  </a:lnTo>
                  <a:lnTo>
                    <a:pt x="2326438" y="240468"/>
                  </a:lnTo>
                  <a:lnTo>
                    <a:pt x="2330196" y="287019"/>
                  </a:lnTo>
                  <a:lnTo>
                    <a:pt x="2330196" y="1435087"/>
                  </a:lnTo>
                  <a:lnTo>
                    <a:pt x="2326438" y="1481644"/>
                  </a:lnTo>
                  <a:lnTo>
                    <a:pt x="2315561" y="1525810"/>
                  </a:lnTo>
                  <a:lnTo>
                    <a:pt x="2298155" y="1566994"/>
                  </a:lnTo>
                  <a:lnTo>
                    <a:pt x="2274811" y="1604604"/>
                  </a:lnTo>
                  <a:lnTo>
                    <a:pt x="2246122" y="1638049"/>
                  </a:lnTo>
                  <a:lnTo>
                    <a:pt x="2212677" y="1666738"/>
                  </a:lnTo>
                  <a:lnTo>
                    <a:pt x="2175069" y="1690081"/>
                  </a:lnTo>
                  <a:lnTo>
                    <a:pt x="2133888" y="1707486"/>
                  </a:lnTo>
                  <a:lnTo>
                    <a:pt x="2089727" y="1718363"/>
                  </a:lnTo>
                  <a:lnTo>
                    <a:pt x="2043176" y="1722120"/>
                  </a:lnTo>
                  <a:lnTo>
                    <a:pt x="287032" y="1722120"/>
                  </a:lnTo>
                  <a:lnTo>
                    <a:pt x="240475" y="1718363"/>
                  </a:lnTo>
                  <a:lnTo>
                    <a:pt x="196309" y="1707486"/>
                  </a:lnTo>
                  <a:lnTo>
                    <a:pt x="155125" y="1690081"/>
                  </a:lnTo>
                  <a:lnTo>
                    <a:pt x="117515" y="1666738"/>
                  </a:lnTo>
                  <a:lnTo>
                    <a:pt x="84070" y="1638049"/>
                  </a:lnTo>
                  <a:lnTo>
                    <a:pt x="55381" y="1604604"/>
                  </a:lnTo>
                  <a:lnTo>
                    <a:pt x="32038" y="1566994"/>
                  </a:lnTo>
                  <a:lnTo>
                    <a:pt x="14633" y="1525810"/>
                  </a:lnTo>
                  <a:lnTo>
                    <a:pt x="3756" y="1481644"/>
                  </a:lnTo>
                  <a:lnTo>
                    <a:pt x="0" y="1435087"/>
                  </a:lnTo>
                  <a:lnTo>
                    <a:pt x="0" y="28701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94053" y="4767834"/>
              <a:ext cx="1884045" cy="573405"/>
            </a:xfrm>
            <a:custGeom>
              <a:avLst/>
              <a:gdLst/>
              <a:ahLst/>
              <a:cxnLst/>
              <a:rect l="l" t="t" r="r" b="b"/>
              <a:pathLst>
                <a:path w="1884045" h="573404">
                  <a:moveTo>
                    <a:pt x="1883664" y="0"/>
                  </a:moveTo>
                  <a:lnTo>
                    <a:pt x="0" y="0"/>
                  </a:lnTo>
                  <a:lnTo>
                    <a:pt x="0" y="573023"/>
                  </a:lnTo>
                  <a:lnTo>
                    <a:pt x="1883664" y="573023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94053" y="4767834"/>
            <a:ext cx="1884045" cy="57340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869"/>
              </a:spcBef>
            </a:pPr>
            <a:r>
              <a:rPr sz="2100" spc="40" dirty="0">
                <a:latin typeface="Calibri"/>
                <a:cs typeface="Calibri"/>
              </a:rPr>
              <a:t>srcData[S</a:t>
            </a:r>
            <a:r>
              <a:rPr sz="2100" spc="60" baseline="-19841" dirty="0">
                <a:latin typeface="Calibri"/>
                <a:cs typeface="Calibri"/>
              </a:rPr>
              <a:t>1</a:t>
            </a:r>
            <a:r>
              <a:rPr sz="2100" spc="40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94053" y="5542026"/>
            <a:ext cx="1884045" cy="574675"/>
          </a:xfrm>
          <a:custGeom>
            <a:avLst/>
            <a:gdLst/>
            <a:ahLst/>
            <a:cxnLst/>
            <a:rect l="l" t="t" r="r" b="b"/>
            <a:pathLst>
              <a:path w="1884045" h="574675">
                <a:moveTo>
                  <a:pt x="1883664" y="0"/>
                </a:moveTo>
                <a:lnTo>
                  <a:pt x="0" y="0"/>
                </a:lnTo>
                <a:lnTo>
                  <a:pt x="0" y="574548"/>
                </a:lnTo>
                <a:lnTo>
                  <a:pt x="1883664" y="574548"/>
                </a:lnTo>
                <a:lnTo>
                  <a:pt x="1883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194053" y="5542026"/>
            <a:ext cx="1884045" cy="57467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880"/>
              </a:spcBef>
            </a:pPr>
            <a:r>
              <a:rPr sz="2100" spc="40" dirty="0">
                <a:latin typeface="Calibri"/>
                <a:cs typeface="Calibri"/>
              </a:rPr>
              <a:t>srcData[S</a:t>
            </a:r>
            <a:r>
              <a:rPr sz="2100" spc="60" baseline="-19841" dirty="0">
                <a:latin typeface="Calibri"/>
                <a:cs typeface="Calibri"/>
              </a:rPr>
              <a:t>2</a:t>
            </a:r>
            <a:r>
              <a:rPr sz="2100" spc="40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4248" y="6445097"/>
            <a:ext cx="2861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Calibri"/>
                <a:cs typeface="Calibri"/>
              </a:rPr>
              <a:t>2-</a:t>
            </a:r>
            <a:r>
              <a:rPr sz="2400" dirty="0">
                <a:latin typeface="Calibri"/>
                <a:cs typeface="Calibri"/>
              </a:rPr>
              <a:t>way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Set-</a:t>
            </a:r>
            <a:r>
              <a:rPr sz="2400" spc="35" dirty="0">
                <a:latin typeface="Calibri"/>
                <a:cs typeface="Calibri"/>
              </a:rPr>
              <a:t>Associative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804017" y="4758309"/>
            <a:ext cx="296545" cy="223520"/>
            <a:chOff x="10804017" y="4758309"/>
            <a:chExt cx="296545" cy="223520"/>
          </a:xfrm>
        </p:grpSpPr>
        <p:sp>
          <p:nvSpPr>
            <p:cNvPr id="34" name="object 34"/>
            <p:cNvSpPr/>
            <p:nvPr/>
          </p:nvSpPr>
          <p:spPr>
            <a:xfrm>
              <a:off x="10813542" y="47678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102107" y="0"/>
                  </a:moveTo>
                  <a:lnTo>
                    <a:pt x="0" y="102108"/>
                  </a:lnTo>
                  <a:lnTo>
                    <a:pt x="102107" y="204216"/>
                  </a:lnTo>
                  <a:lnTo>
                    <a:pt x="102107" y="153162"/>
                  </a:lnTo>
                  <a:lnTo>
                    <a:pt x="277367" y="153162"/>
                  </a:lnTo>
                  <a:lnTo>
                    <a:pt x="277367" y="51054"/>
                  </a:lnTo>
                  <a:lnTo>
                    <a:pt x="102107" y="51054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813542" y="47678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0" y="102108"/>
                  </a:moveTo>
                  <a:lnTo>
                    <a:pt x="102107" y="0"/>
                  </a:lnTo>
                  <a:lnTo>
                    <a:pt x="102107" y="51054"/>
                  </a:lnTo>
                  <a:lnTo>
                    <a:pt x="277367" y="51054"/>
                  </a:lnTo>
                  <a:lnTo>
                    <a:pt x="277367" y="153162"/>
                  </a:lnTo>
                  <a:lnTo>
                    <a:pt x="102107" y="153162"/>
                  </a:lnTo>
                  <a:lnTo>
                    <a:pt x="102107" y="204216"/>
                  </a:lnTo>
                  <a:lnTo>
                    <a:pt x="0" y="102108"/>
                  </a:lnTo>
                  <a:close/>
                </a:path>
              </a:pathLst>
            </a:custGeom>
            <a:ln w="1905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3845814" y="4363973"/>
            <a:ext cx="4472940" cy="1231900"/>
          </a:xfrm>
          <a:custGeom>
            <a:avLst/>
            <a:gdLst/>
            <a:ahLst/>
            <a:cxnLst/>
            <a:rect l="l" t="t" r="r" b="b"/>
            <a:pathLst>
              <a:path w="4472940" h="1231900">
                <a:moveTo>
                  <a:pt x="0" y="1231392"/>
                </a:moveTo>
                <a:lnTo>
                  <a:pt x="4472940" y="1231392"/>
                </a:lnTo>
                <a:lnTo>
                  <a:pt x="4472940" y="0"/>
                </a:lnTo>
                <a:lnTo>
                  <a:pt x="0" y="0"/>
                </a:lnTo>
                <a:lnTo>
                  <a:pt x="0" y="1231392"/>
                </a:lnTo>
                <a:close/>
              </a:path>
            </a:pathLst>
          </a:custGeom>
          <a:ln w="38099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966971" y="4458461"/>
            <a:ext cx="3300729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100" dirty="0">
                <a:latin typeface="Calibri"/>
                <a:cs typeface="Calibri"/>
              </a:rPr>
              <a:t>Which</a:t>
            </a:r>
            <a:r>
              <a:rPr sz="2100" spc="150" dirty="0">
                <a:latin typeface="Calibri"/>
                <a:cs typeface="Calibri"/>
              </a:rPr>
              <a:t> </a:t>
            </a:r>
            <a:r>
              <a:rPr sz="2100" spc="80" dirty="0">
                <a:latin typeface="Calibri"/>
                <a:cs typeface="Calibri"/>
              </a:rPr>
              <a:t>line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spc="65" dirty="0">
                <a:latin typeface="Calibri"/>
                <a:cs typeface="Calibri"/>
              </a:rPr>
              <a:t>should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we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evict?: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10990" y="4783073"/>
            <a:ext cx="3699510" cy="675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65455" indent="-440055">
              <a:lnSpc>
                <a:spcPct val="100000"/>
              </a:lnSpc>
              <a:spcBef>
                <a:spcPts val="135"/>
              </a:spcBef>
              <a:buSzPct val="76190"/>
              <a:buFont typeface="Arial"/>
              <a:buChar char="●"/>
              <a:tabLst>
                <a:tab pos="465455" algn="l"/>
                <a:tab pos="1887220" algn="l"/>
              </a:tabLst>
            </a:pP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1</a:t>
            </a:r>
            <a:r>
              <a:rPr sz="2100" spc="35" dirty="0">
                <a:latin typeface="Calibri"/>
                <a:cs typeface="Calibri"/>
              </a:rPr>
              <a:t>]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b="1" dirty="0">
                <a:latin typeface="Calibri"/>
                <a:cs typeface="Calibri"/>
              </a:rPr>
              <a:t>(nextRef</a:t>
            </a:r>
            <a:r>
              <a:rPr sz="2100" b="1" spc="204" dirty="0">
                <a:latin typeface="Calibri"/>
                <a:cs typeface="Calibri"/>
              </a:rPr>
              <a:t> </a:t>
            </a:r>
            <a:r>
              <a:rPr sz="2100" b="1" spc="355" dirty="0">
                <a:latin typeface="Calibri"/>
                <a:cs typeface="Calibri"/>
              </a:rPr>
              <a:t>@</a:t>
            </a:r>
            <a:r>
              <a:rPr sz="2100" b="1" spc="155" dirty="0">
                <a:latin typeface="Calibri"/>
                <a:cs typeface="Calibri"/>
              </a:rPr>
              <a:t> </a:t>
            </a:r>
            <a:r>
              <a:rPr sz="2100" b="1" spc="35" dirty="0">
                <a:latin typeface="Calibri"/>
                <a:cs typeface="Calibri"/>
              </a:rPr>
              <a:t>D</a:t>
            </a:r>
            <a:r>
              <a:rPr sz="2100" b="1" spc="52" baseline="-19841" dirty="0">
                <a:latin typeface="Calibri"/>
                <a:cs typeface="Calibri"/>
              </a:rPr>
              <a:t>4</a:t>
            </a:r>
            <a:r>
              <a:rPr sz="2100" b="1" spc="35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  <a:p>
            <a:pPr marL="465455" indent="-440055">
              <a:lnSpc>
                <a:spcPct val="100000"/>
              </a:lnSpc>
              <a:spcBef>
                <a:spcPts val="35"/>
              </a:spcBef>
              <a:buSzPct val="76190"/>
              <a:buFont typeface="Arial"/>
              <a:buChar char="●"/>
              <a:tabLst>
                <a:tab pos="465455" algn="l"/>
                <a:tab pos="1887220" algn="l"/>
              </a:tabLst>
            </a:pP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2</a:t>
            </a:r>
            <a:r>
              <a:rPr sz="2100" spc="35" dirty="0">
                <a:latin typeface="Calibri"/>
                <a:cs typeface="Calibri"/>
              </a:rPr>
              <a:t>]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b="1" dirty="0">
                <a:latin typeface="Calibri"/>
                <a:cs typeface="Calibri"/>
              </a:rPr>
              <a:t>(nextRef</a:t>
            </a:r>
            <a:r>
              <a:rPr sz="2100" b="1" spc="204" dirty="0">
                <a:latin typeface="Calibri"/>
                <a:cs typeface="Calibri"/>
              </a:rPr>
              <a:t> </a:t>
            </a:r>
            <a:r>
              <a:rPr sz="2100" b="1" spc="355" dirty="0">
                <a:latin typeface="Calibri"/>
                <a:cs typeface="Calibri"/>
              </a:rPr>
              <a:t>@</a:t>
            </a:r>
            <a:r>
              <a:rPr sz="2100" b="1" spc="155" dirty="0">
                <a:latin typeface="Calibri"/>
                <a:cs typeface="Calibri"/>
              </a:rPr>
              <a:t> </a:t>
            </a:r>
            <a:r>
              <a:rPr sz="2100" b="1" spc="35" dirty="0">
                <a:latin typeface="Calibri"/>
                <a:cs typeface="Calibri"/>
              </a:rPr>
              <a:t>D</a:t>
            </a:r>
            <a:r>
              <a:rPr sz="2100" b="1" spc="52" baseline="-19841" dirty="0">
                <a:latin typeface="Calibri"/>
                <a:cs typeface="Calibri"/>
              </a:rPr>
              <a:t>1</a:t>
            </a:r>
            <a:r>
              <a:rPr sz="2100" b="1" spc="35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5692330" y="5758053"/>
          <a:ext cx="1811655" cy="990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44536A"/>
                      </a:solidFill>
                      <a:prstDash val="sysDash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4536A"/>
                      </a:solidFill>
                      <a:prstDash val="sysDash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b="1" spc="4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100" b="1" spc="67" baseline="-19841" dirty="0">
                          <a:latin typeface="Calibri"/>
                          <a:cs typeface="Calibri"/>
                        </a:rPr>
                        <a:t>0</a:t>
                      </a:r>
                      <a:endParaRPr sz="2100" baseline="-19841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44536A"/>
                      </a:solidFill>
                      <a:prstDash val="sysDash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9900">
                        <a:alpha val="3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100" spc="75" baseline="-19841" dirty="0">
                          <a:latin typeface="Calibri"/>
                          <a:cs typeface="Calibri"/>
                        </a:rPr>
                        <a:t>1</a:t>
                      </a:r>
                      <a:endParaRPr sz="2100" baseline="-19841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38100">
                      <a:solidFill>
                        <a:srgbClr val="44536A"/>
                      </a:solidFill>
                      <a:prstDash val="sysDash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100" spc="75" baseline="-19841" dirty="0">
                          <a:latin typeface="Calibri"/>
                          <a:cs typeface="Calibri"/>
                        </a:rPr>
                        <a:t>3</a:t>
                      </a:r>
                      <a:endParaRPr sz="2100" baseline="-19841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44536A"/>
                      </a:solidFill>
                      <a:prstDash val="sysDash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4536A"/>
                      </a:solidFill>
                      <a:prstDash val="sysDash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" name="object 40"/>
          <p:cNvSpPr txBox="1"/>
          <p:nvPr/>
        </p:nvSpPr>
        <p:spPr>
          <a:xfrm>
            <a:off x="3889502" y="6006490"/>
            <a:ext cx="1767839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Out-</a:t>
            </a:r>
            <a:r>
              <a:rPr sz="2100" b="1" spc="40" dirty="0">
                <a:latin typeface="Calibri"/>
                <a:cs typeface="Calibri"/>
              </a:rPr>
              <a:t>Neigh(S</a:t>
            </a:r>
            <a:r>
              <a:rPr sz="2100" b="1" spc="60" baseline="-19841" dirty="0">
                <a:latin typeface="Calibri"/>
                <a:cs typeface="Calibri"/>
              </a:rPr>
              <a:t>2</a:t>
            </a:r>
            <a:r>
              <a:rPr sz="2100" b="1" spc="40" dirty="0">
                <a:latin typeface="Calibri"/>
                <a:cs typeface="Calibri"/>
              </a:rPr>
              <a:t>):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375082" y="6582346"/>
            <a:ext cx="306070" cy="233045"/>
            <a:chOff x="6375082" y="6582346"/>
            <a:chExt cx="306070" cy="233045"/>
          </a:xfrm>
        </p:grpSpPr>
        <p:sp>
          <p:nvSpPr>
            <p:cNvPr id="42" name="object 42"/>
            <p:cNvSpPr/>
            <p:nvPr/>
          </p:nvSpPr>
          <p:spPr>
            <a:xfrm>
              <a:off x="6389370" y="6596633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175259" y="0"/>
                  </a:moveTo>
                  <a:lnTo>
                    <a:pt x="175259" y="51054"/>
                  </a:lnTo>
                  <a:lnTo>
                    <a:pt x="0" y="51054"/>
                  </a:lnTo>
                  <a:lnTo>
                    <a:pt x="0" y="153160"/>
                  </a:lnTo>
                  <a:lnTo>
                    <a:pt x="175259" y="153160"/>
                  </a:lnTo>
                  <a:lnTo>
                    <a:pt x="175259" y="204214"/>
                  </a:lnTo>
                  <a:lnTo>
                    <a:pt x="277368" y="102108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89370" y="6596633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277368" y="102108"/>
                  </a:moveTo>
                  <a:lnTo>
                    <a:pt x="175259" y="204214"/>
                  </a:lnTo>
                  <a:lnTo>
                    <a:pt x="175259" y="153160"/>
                  </a:lnTo>
                  <a:lnTo>
                    <a:pt x="0" y="153160"/>
                  </a:lnTo>
                  <a:lnTo>
                    <a:pt x="0" y="51054"/>
                  </a:lnTo>
                  <a:lnTo>
                    <a:pt x="175259" y="51054"/>
                  </a:lnTo>
                  <a:lnTo>
                    <a:pt x="175259" y="0"/>
                  </a:lnTo>
                  <a:lnTo>
                    <a:pt x="277368" y="102108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082153" y="3085846"/>
            <a:ext cx="3284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1544" algn="l"/>
              </a:tabLst>
            </a:pPr>
            <a:r>
              <a:rPr sz="2400" b="1" spc="-10" dirty="0">
                <a:latin typeface="Calibri"/>
                <a:cs typeface="Calibri"/>
              </a:rPr>
              <a:t>CurrDs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40" dirty="0">
                <a:latin typeface="Calibri"/>
                <a:cs typeface="Calibri"/>
              </a:rPr>
              <a:t>Irregular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95" dirty="0">
                <a:latin typeface="Calibri"/>
                <a:cs typeface="Calibri"/>
              </a:rPr>
              <a:t>Data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70" dirty="0">
                <a:latin typeface="Calibri"/>
                <a:cs typeface="Calibri"/>
              </a:rPr>
              <a:t>Stream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72220" y="3451986"/>
            <a:ext cx="438150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3150" spc="-37" baseline="-17195" dirty="0">
                <a:latin typeface="Calibri"/>
                <a:cs typeface="Calibri"/>
              </a:rPr>
              <a:t>D</a:t>
            </a:r>
            <a:r>
              <a:rPr sz="2100" spc="-37" baseline="-45634" dirty="0">
                <a:latin typeface="Calibri"/>
                <a:cs typeface="Calibri"/>
              </a:rPr>
              <a:t>0</a:t>
            </a:r>
            <a:endParaRPr sz="2100" baseline="-45634">
              <a:latin typeface="Calibri"/>
              <a:cs typeface="Calibri"/>
            </a:endParaRPr>
          </a:p>
          <a:p>
            <a:pPr marL="123825">
              <a:lnSpc>
                <a:spcPct val="100000"/>
              </a:lnSpc>
              <a:spcBef>
                <a:spcPts val="258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</a:t>
            </a:r>
            <a:endParaRPr sz="2100" baseline="-19841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  <a:spcBef>
                <a:spcPts val="2005"/>
              </a:spcBef>
            </a:pPr>
            <a:r>
              <a:rPr sz="2100" b="1" spc="45" dirty="0">
                <a:latin typeface="Calibri"/>
                <a:cs typeface="Calibri"/>
              </a:rPr>
              <a:t>D</a:t>
            </a:r>
            <a:r>
              <a:rPr sz="2100" b="1" spc="67" baseline="-19841" dirty="0">
                <a:latin typeface="Calibri"/>
                <a:cs typeface="Calibri"/>
              </a:rPr>
              <a:t>0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125"/>
              </a:spcBef>
            </a:pPr>
            <a:r>
              <a:rPr spc="-275" dirty="0"/>
              <a:t>Using</a:t>
            </a:r>
            <a:r>
              <a:rPr spc="-175" dirty="0"/>
              <a:t> </a:t>
            </a:r>
            <a:r>
              <a:rPr spc="-300" dirty="0"/>
              <a:t>The</a:t>
            </a:r>
            <a:r>
              <a:rPr spc="-50" dirty="0"/>
              <a:t> </a:t>
            </a:r>
            <a:r>
              <a:rPr spc="-409" dirty="0"/>
              <a:t>Graph’s</a:t>
            </a:r>
            <a:r>
              <a:rPr spc="-200" dirty="0"/>
              <a:t> </a:t>
            </a:r>
            <a:r>
              <a:rPr spc="-355" dirty="0"/>
              <a:t>Transpose</a:t>
            </a:r>
            <a:r>
              <a:rPr spc="-75" dirty="0"/>
              <a:t> </a:t>
            </a:r>
            <a:r>
              <a:rPr spc="-305" dirty="0"/>
              <a:t>For</a:t>
            </a:r>
            <a:r>
              <a:rPr spc="-65" dirty="0"/>
              <a:t> </a:t>
            </a:r>
            <a:r>
              <a:rPr spc="-315" dirty="0"/>
              <a:t>Optimal</a:t>
            </a:r>
            <a:r>
              <a:rPr spc="-65" dirty="0"/>
              <a:t> </a:t>
            </a:r>
            <a:r>
              <a:rPr spc="-360" dirty="0"/>
              <a:t>Replacement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7688706" y="6054344"/>
            <a:ext cx="297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100"/>
              </a:spcBef>
            </a:pPr>
            <a:r>
              <a:rPr sz="2400" b="1" spc="-155" dirty="0">
                <a:latin typeface="Calibri"/>
                <a:cs typeface="Calibri"/>
              </a:rPr>
              <a:t>CS </a:t>
            </a:r>
            <a:r>
              <a:rPr sz="2400" b="1" spc="-50" dirty="0"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06590" y="1122044"/>
            <a:ext cx="34143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Pull</a:t>
            </a:r>
            <a:r>
              <a:rPr sz="2100" b="1" spc="2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Execution</a:t>
            </a:r>
            <a:r>
              <a:rPr sz="2100" b="1" spc="225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(</a:t>
            </a:r>
            <a:r>
              <a:rPr sz="2100" b="1" i="1" spc="55" dirty="0">
                <a:latin typeface="Calibri"/>
                <a:cs typeface="Calibri"/>
              </a:rPr>
              <a:t>CSC</a:t>
            </a:r>
            <a:r>
              <a:rPr sz="2100" b="1" i="1" spc="5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Traversal</a:t>
            </a:r>
            <a:r>
              <a:rPr sz="2100" b="1" spc="-1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479" y="1963017"/>
            <a:ext cx="766952" cy="22667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70334" y="6254902"/>
            <a:ext cx="350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108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49902" y="1518666"/>
            <a:ext cx="7499984" cy="1450975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R="4874895" algn="ctr">
              <a:lnSpc>
                <a:spcPct val="100000"/>
              </a:lnSpc>
              <a:spcBef>
                <a:spcPts val="81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R="675005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 </a:t>
            </a:r>
            <a:r>
              <a:rPr sz="2400" spc="-10" dirty="0">
                <a:latin typeface="Courier New"/>
                <a:cs typeface="Courier New"/>
              </a:rPr>
              <a:t>in_neighs(dst):</a:t>
            </a:r>
            <a:endParaRPr sz="2400">
              <a:latin typeface="Courier New"/>
              <a:cs typeface="Courier New"/>
            </a:endParaRPr>
          </a:p>
          <a:p>
            <a:pPr marL="1511935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6110" y="1647210"/>
            <a:ext cx="2709545" cy="2620010"/>
            <a:chOff x="676110" y="1647210"/>
            <a:chExt cx="2709545" cy="262001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10" y="1647210"/>
              <a:ext cx="2709308" cy="26199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71372" y="1958339"/>
              <a:ext cx="474345" cy="2304415"/>
            </a:xfrm>
            <a:custGeom>
              <a:avLst/>
              <a:gdLst/>
              <a:ahLst/>
              <a:cxnLst/>
              <a:rect l="l" t="t" r="r" b="b"/>
              <a:pathLst>
                <a:path w="474344" h="2304415">
                  <a:moveTo>
                    <a:pt x="473964" y="0"/>
                  </a:moveTo>
                  <a:lnTo>
                    <a:pt x="0" y="0"/>
                  </a:lnTo>
                  <a:lnTo>
                    <a:pt x="0" y="2304288"/>
                  </a:lnTo>
                  <a:lnTo>
                    <a:pt x="473964" y="2304288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9605" y="2963417"/>
              <a:ext cx="225551" cy="2316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19605" y="2963417"/>
              <a:ext cx="226060" cy="231775"/>
            </a:xfrm>
            <a:custGeom>
              <a:avLst/>
              <a:gdLst/>
              <a:ahLst/>
              <a:cxnLst/>
              <a:rect l="l" t="t" r="r" b="b"/>
              <a:pathLst>
                <a:path w="226060" h="231775">
                  <a:moveTo>
                    <a:pt x="0" y="57912"/>
                  </a:moveTo>
                  <a:lnTo>
                    <a:pt x="112775" y="57912"/>
                  </a:lnTo>
                  <a:lnTo>
                    <a:pt x="112775" y="0"/>
                  </a:lnTo>
                  <a:lnTo>
                    <a:pt x="225551" y="115824"/>
                  </a:lnTo>
                  <a:lnTo>
                    <a:pt x="112775" y="231648"/>
                  </a:lnTo>
                  <a:lnTo>
                    <a:pt x="112775" y="173736"/>
                  </a:lnTo>
                  <a:lnTo>
                    <a:pt x="0" y="173736"/>
                  </a:lnTo>
                  <a:lnTo>
                    <a:pt x="0" y="57912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08937" y="2532125"/>
              <a:ext cx="1598930" cy="230504"/>
            </a:xfrm>
            <a:custGeom>
              <a:avLst/>
              <a:gdLst/>
              <a:ahLst/>
              <a:cxnLst/>
              <a:rect l="l" t="t" r="r" b="b"/>
              <a:pathLst>
                <a:path w="1598930" h="230505">
                  <a:moveTo>
                    <a:pt x="1483614" y="0"/>
                  </a:moveTo>
                  <a:lnTo>
                    <a:pt x="1483614" y="57531"/>
                  </a:lnTo>
                  <a:lnTo>
                    <a:pt x="0" y="57531"/>
                  </a:lnTo>
                  <a:lnTo>
                    <a:pt x="0" y="172593"/>
                  </a:lnTo>
                  <a:lnTo>
                    <a:pt x="1483614" y="172593"/>
                  </a:lnTo>
                  <a:lnTo>
                    <a:pt x="1483614" y="230124"/>
                  </a:lnTo>
                  <a:lnTo>
                    <a:pt x="1598676" y="115062"/>
                  </a:lnTo>
                  <a:lnTo>
                    <a:pt x="148361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8937" y="2532125"/>
              <a:ext cx="1598930" cy="230504"/>
            </a:xfrm>
            <a:custGeom>
              <a:avLst/>
              <a:gdLst/>
              <a:ahLst/>
              <a:cxnLst/>
              <a:rect l="l" t="t" r="r" b="b"/>
              <a:pathLst>
                <a:path w="1598930" h="230505">
                  <a:moveTo>
                    <a:pt x="0" y="57531"/>
                  </a:moveTo>
                  <a:lnTo>
                    <a:pt x="1483614" y="57531"/>
                  </a:lnTo>
                  <a:lnTo>
                    <a:pt x="1483614" y="0"/>
                  </a:lnTo>
                  <a:lnTo>
                    <a:pt x="1598676" y="115062"/>
                  </a:lnTo>
                  <a:lnTo>
                    <a:pt x="1483614" y="230124"/>
                  </a:lnTo>
                  <a:lnTo>
                    <a:pt x="1483614" y="172593"/>
                  </a:lnTo>
                  <a:lnTo>
                    <a:pt x="0" y="172593"/>
                  </a:lnTo>
                  <a:lnTo>
                    <a:pt x="0" y="57531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8926448" y="3462909"/>
          <a:ext cx="1883410" cy="287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b="1" spc="-15" baseline="-1984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28575">
                      <a:solidFill>
                        <a:srgbClr val="38761D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28575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8483345" y="5291454"/>
            <a:ext cx="20320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0" dirty="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60130" y="5448401"/>
            <a:ext cx="1238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6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69630" y="5866282"/>
            <a:ext cx="20320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0" dirty="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46414" y="6023254"/>
            <a:ext cx="1238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6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57054" y="6449669"/>
            <a:ext cx="420370" cy="3200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97894" y="4458461"/>
            <a:ext cx="465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02110" y="491845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28633" y="396794"/>
                </a:moveTo>
                <a:lnTo>
                  <a:pt x="0" y="397510"/>
                </a:lnTo>
                <a:lnTo>
                  <a:pt x="40005" y="472694"/>
                </a:lnTo>
                <a:lnTo>
                  <a:pt x="69700" y="409448"/>
                </a:lnTo>
                <a:lnTo>
                  <a:pt x="28956" y="409448"/>
                </a:lnTo>
                <a:lnTo>
                  <a:pt x="28633" y="396794"/>
                </a:lnTo>
                <a:close/>
              </a:path>
              <a:path w="76200" h="473075">
                <a:moveTo>
                  <a:pt x="47684" y="396317"/>
                </a:moveTo>
                <a:lnTo>
                  <a:pt x="28633" y="396794"/>
                </a:lnTo>
                <a:lnTo>
                  <a:pt x="28956" y="409448"/>
                </a:lnTo>
                <a:lnTo>
                  <a:pt x="48006" y="408940"/>
                </a:lnTo>
                <a:lnTo>
                  <a:pt x="47684" y="396317"/>
                </a:lnTo>
                <a:close/>
              </a:path>
              <a:path w="76200" h="473075">
                <a:moveTo>
                  <a:pt x="76200" y="395605"/>
                </a:moveTo>
                <a:lnTo>
                  <a:pt x="47684" y="396317"/>
                </a:lnTo>
                <a:lnTo>
                  <a:pt x="48006" y="408940"/>
                </a:lnTo>
                <a:lnTo>
                  <a:pt x="28956" y="409448"/>
                </a:lnTo>
                <a:lnTo>
                  <a:pt x="69700" y="409448"/>
                </a:lnTo>
                <a:lnTo>
                  <a:pt x="76200" y="395605"/>
                </a:lnTo>
                <a:close/>
              </a:path>
              <a:path w="76200" h="473075">
                <a:moveTo>
                  <a:pt x="37592" y="0"/>
                </a:moveTo>
                <a:lnTo>
                  <a:pt x="18542" y="508"/>
                </a:lnTo>
                <a:lnTo>
                  <a:pt x="28633" y="396794"/>
                </a:lnTo>
                <a:lnTo>
                  <a:pt x="47684" y="396317"/>
                </a:lnTo>
                <a:lnTo>
                  <a:pt x="3759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9169" y="4589526"/>
            <a:ext cx="2330450" cy="1722120"/>
          </a:xfrm>
          <a:custGeom>
            <a:avLst/>
            <a:gdLst/>
            <a:ahLst/>
            <a:cxnLst/>
            <a:rect l="l" t="t" r="r" b="b"/>
            <a:pathLst>
              <a:path w="2330450" h="1722120">
                <a:moveTo>
                  <a:pt x="0" y="287019"/>
                </a:moveTo>
                <a:lnTo>
                  <a:pt x="3756" y="240468"/>
                </a:lnTo>
                <a:lnTo>
                  <a:pt x="14633" y="196307"/>
                </a:lnTo>
                <a:lnTo>
                  <a:pt x="32038" y="155126"/>
                </a:lnTo>
                <a:lnTo>
                  <a:pt x="55381" y="117518"/>
                </a:lnTo>
                <a:lnTo>
                  <a:pt x="84070" y="84074"/>
                </a:lnTo>
                <a:lnTo>
                  <a:pt x="117515" y="55384"/>
                </a:lnTo>
                <a:lnTo>
                  <a:pt x="155125" y="32040"/>
                </a:lnTo>
                <a:lnTo>
                  <a:pt x="196309" y="14634"/>
                </a:lnTo>
                <a:lnTo>
                  <a:pt x="240475" y="3757"/>
                </a:lnTo>
                <a:lnTo>
                  <a:pt x="287032" y="0"/>
                </a:lnTo>
                <a:lnTo>
                  <a:pt x="2043176" y="0"/>
                </a:lnTo>
                <a:lnTo>
                  <a:pt x="2089727" y="3757"/>
                </a:lnTo>
                <a:lnTo>
                  <a:pt x="2133888" y="14634"/>
                </a:lnTo>
                <a:lnTo>
                  <a:pt x="2175069" y="32040"/>
                </a:lnTo>
                <a:lnTo>
                  <a:pt x="2212677" y="55384"/>
                </a:lnTo>
                <a:lnTo>
                  <a:pt x="2246122" y="84074"/>
                </a:lnTo>
                <a:lnTo>
                  <a:pt x="2274811" y="117518"/>
                </a:lnTo>
                <a:lnTo>
                  <a:pt x="2298155" y="155126"/>
                </a:lnTo>
                <a:lnTo>
                  <a:pt x="2315561" y="196307"/>
                </a:lnTo>
                <a:lnTo>
                  <a:pt x="2326438" y="240468"/>
                </a:lnTo>
                <a:lnTo>
                  <a:pt x="2330196" y="287019"/>
                </a:lnTo>
                <a:lnTo>
                  <a:pt x="2330196" y="1435087"/>
                </a:lnTo>
                <a:lnTo>
                  <a:pt x="2326438" y="1481644"/>
                </a:lnTo>
                <a:lnTo>
                  <a:pt x="2315561" y="1525810"/>
                </a:lnTo>
                <a:lnTo>
                  <a:pt x="2298155" y="1566994"/>
                </a:lnTo>
                <a:lnTo>
                  <a:pt x="2274811" y="1604604"/>
                </a:lnTo>
                <a:lnTo>
                  <a:pt x="2246122" y="1638049"/>
                </a:lnTo>
                <a:lnTo>
                  <a:pt x="2212677" y="1666738"/>
                </a:lnTo>
                <a:lnTo>
                  <a:pt x="2175069" y="1690081"/>
                </a:lnTo>
                <a:lnTo>
                  <a:pt x="2133888" y="1707486"/>
                </a:lnTo>
                <a:lnTo>
                  <a:pt x="2089727" y="1718363"/>
                </a:lnTo>
                <a:lnTo>
                  <a:pt x="2043176" y="1722120"/>
                </a:lnTo>
                <a:lnTo>
                  <a:pt x="287032" y="1722120"/>
                </a:lnTo>
                <a:lnTo>
                  <a:pt x="240475" y="1718363"/>
                </a:lnTo>
                <a:lnTo>
                  <a:pt x="196309" y="1707486"/>
                </a:lnTo>
                <a:lnTo>
                  <a:pt x="155125" y="1690081"/>
                </a:lnTo>
                <a:lnTo>
                  <a:pt x="117515" y="1666738"/>
                </a:lnTo>
                <a:lnTo>
                  <a:pt x="84070" y="1638049"/>
                </a:lnTo>
                <a:lnTo>
                  <a:pt x="55381" y="1604604"/>
                </a:lnTo>
                <a:lnTo>
                  <a:pt x="32038" y="1566994"/>
                </a:lnTo>
                <a:lnTo>
                  <a:pt x="14633" y="1525810"/>
                </a:lnTo>
                <a:lnTo>
                  <a:pt x="3756" y="1481644"/>
                </a:lnTo>
                <a:lnTo>
                  <a:pt x="0" y="1435087"/>
                </a:lnTo>
                <a:lnTo>
                  <a:pt x="0" y="28701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94053" y="4767834"/>
            <a:ext cx="1884045" cy="573405"/>
          </a:xfrm>
          <a:prstGeom prst="rect">
            <a:avLst/>
          </a:prstGeom>
          <a:solidFill>
            <a:srgbClr val="666666"/>
          </a:solidFill>
          <a:ln w="19050">
            <a:solidFill>
              <a:srgbClr val="000000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869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srcData[S</a:t>
            </a:r>
            <a:r>
              <a:rPr sz="2100" b="1" spc="-15" baseline="-1984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94053" y="5542026"/>
            <a:ext cx="1884045" cy="574675"/>
          </a:xfrm>
          <a:custGeom>
            <a:avLst/>
            <a:gdLst/>
            <a:ahLst/>
            <a:cxnLst/>
            <a:rect l="l" t="t" r="r" b="b"/>
            <a:pathLst>
              <a:path w="1884045" h="574675">
                <a:moveTo>
                  <a:pt x="1883664" y="0"/>
                </a:moveTo>
                <a:lnTo>
                  <a:pt x="0" y="0"/>
                </a:lnTo>
                <a:lnTo>
                  <a:pt x="0" y="574548"/>
                </a:lnTo>
                <a:lnTo>
                  <a:pt x="1883664" y="574548"/>
                </a:lnTo>
                <a:lnTo>
                  <a:pt x="1883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94053" y="5542026"/>
            <a:ext cx="1884045" cy="57467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880"/>
              </a:spcBef>
            </a:pPr>
            <a:r>
              <a:rPr sz="2100" spc="40" dirty="0">
                <a:latin typeface="Calibri"/>
                <a:cs typeface="Calibri"/>
              </a:rPr>
              <a:t>srcData[S</a:t>
            </a:r>
            <a:r>
              <a:rPr sz="2100" spc="60" baseline="-19841" dirty="0">
                <a:latin typeface="Calibri"/>
                <a:cs typeface="Calibri"/>
              </a:rPr>
              <a:t>2</a:t>
            </a:r>
            <a:r>
              <a:rPr sz="2100" spc="40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4248" y="6445097"/>
            <a:ext cx="2861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Calibri"/>
                <a:cs typeface="Calibri"/>
              </a:rPr>
              <a:t>2-</a:t>
            </a:r>
            <a:r>
              <a:rPr sz="2400" dirty="0">
                <a:latin typeface="Calibri"/>
                <a:cs typeface="Calibri"/>
              </a:rPr>
              <a:t>way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Set-</a:t>
            </a:r>
            <a:r>
              <a:rPr sz="2400" spc="35" dirty="0">
                <a:latin typeface="Calibri"/>
                <a:cs typeface="Calibri"/>
              </a:rPr>
              <a:t>Associative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804017" y="4758309"/>
            <a:ext cx="296545" cy="223520"/>
            <a:chOff x="10804017" y="4758309"/>
            <a:chExt cx="296545" cy="223520"/>
          </a:xfrm>
        </p:grpSpPr>
        <p:sp>
          <p:nvSpPr>
            <p:cNvPr id="30" name="object 30"/>
            <p:cNvSpPr/>
            <p:nvPr/>
          </p:nvSpPr>
          <p:spPr>
            <a:xfrm>
              <a:off x="10813542" y="47678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102107" y="0"/>
                  </a:moveTo>
                  <a:lnTo>
                    <a:pt x="0" y="102108"/>
                  </a:lnTo>
                  <a:lnTo>
                    <a:pt x="102107" y="204216"/>
                  </a:lnTo>
                  <a:lnTo>
                    <a:pt x="102107" y="153162"/>
                  </a:lnTo>
                  <a:lnTo>
                    <a:pt x="277367" y="153162"/>
                  </a:lnTo>
                  <a:lnTo>
                    <a:pt x="277367" y="51054"/>
                  </a:lnTo>
                  <a:lnTo>
                    <a:pt x="102107" y="51054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813542" y="47678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0" y="102108"/>
                  </a:moveTo>
                  <a:lnTo>
                    <a:pt x="102107" y="0"/>
                  </a:lnTo>
                  <a:lnTo>
                    <a:pt x="102107" y="51054"/>
                  </a:lnTo>
                  <a:lnTo>
                    <a:pt x="277367" y="51054"/>
                  </a:lnTo>
                  <a:lnTo>
                    <a:pt x="277367" y="153162"/>
                  </a:lnTo>
                  <a:lnTo>
                    <a:pt x="102107" y="153162"/>
                  </a:lnTo>
                  <a:lnTo>
                    <a:pt x="102107" y="204216"/>
                  </a:lnTo>
                  <a:lnTo>
                    <a:pt x="0" y="102108"/>
                  </a:lnTo>
                  <a:close/>
                </a:path>
              </a:pathLst>
            </a:custGeom>
            <a:ln w="1905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665982" y="4363973"/>
            <a:ext cx="4653280" cy="1231900"/>
          </a:xfrm>
          <a:prstGeom prst="rect">
            <a:avLst/>
          </a:prstGeom>
          <a:ln w="38100">
            <a:solidFill>
              <a:srgbClr val="990000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880"/>
              </a:spcBef>
            </a:pPr>
            <a:r>
              <a:rPr sz="2100" dirty="0">
                <a:latin typeface="Calibri"/>
                <a:cs typeface="Calibri"/>
              </a:rPr>
              <a:t>Which</a:t>
            </a:r>
            <a:r>
              <a:rPr sz="2100" spc="140" dirty="0">
                <a:latin typeface="Calibri"/>
                <a:cs typeface="Calibri"/>
              </a:rPr>
              <a:t> </a:t>
            </a:r>
            <a:r>
              <a:rPr sz="2100" spc="75" dirty="0">
                <a:latin typeface="Calibri"/>
                <a:cs typeface="Calibri"/>
              </a:rPr>
              <a:t>line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spc="55" dirty="0">
                <a:latin typeface="Calibri"/>
                <a:cs typeface="Calibri"/>
              </a:rPr>
              <a:t>should</a:t>
            </a:r>
            <a:r>
              <a:rPr sz="2100" spc="140" dirty="0">
                <a:latin typeface="Calibri"/>
                <a:cs typeface="Calibri"/>
              </a:rPr>
              <a:t> </a:t>
            </a:r>
            <a:r>
              <a:rPr sz="2100" spc="50" dirty="0">
                <a:latin typeface="Calibri"/>
                <a:cs typeface="Calibri"/>
              </a:rPr>
              <a:t>we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evict?:</a:t>
            </a:r>
            <a:endParaRPr sz="2100">
              <a:latin typeface="Calibri"/>
              <a:cs typeface="Calibri"/>
            </a:endParaRPr>
          </a:p>
          <a:p>
            <a:pPr marL="730250" indent="-440690">
              <a:lnSpc>
                <a:spcPct val="100000"/>
              </a:lnSpc>
              <a:spcBef>
                <a:spcPts val="45"/>
              </a:spcBef>
              <a:buSzPct val="76190"/>
              <a:buFont typeface="Arial"/>
              <a:buChar char="●"/>
              <a:tabLst>
                <a:tab pos="730250" algn="l"/>
                <a:tab pos="2152015" algn="l"/>
              </a:tabLst>
            </a:pP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1</a:t>
            </a:r>
            <a:r>
              <a:rPr sz="2100" spc="35" dirty="0">
                <a:latin typeface="Calibri"/>
                <a:cs typeface="Calibri"/>
              </a:rPr>
              <a:t>]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b="1" dirty="0">
                <a:latin typeface="Calibri"/>
                <a:cs typeface="Calibri"/>
              </a:rPr>
              <a:t>(nextRef</a:t>
            </a:r>
            <a:r>
              <a:rPr sz="2100" b="1" spc="220" dirty="0">
                <a:latin typeface="Calibri"/>
                <a:cs typeface="Calibri"/>
              </a:rPr>
              <a:t> </a:t>
            </a:r>
            <a:r>
              <a:rPr sz="2100" b="1" spc="355" dirty="0">
                <a:latin typeface="Calibri"/>
                <a:cs typeface="Calibri"/>
              </a:rPr>
              <a:t>@</a:t>
            </a:r>
            <a:r>
              <a:rPr sz="2100" b="1" spc="185" dirty="0">
                <a:latin typeface="Calibri"/>
                <a:cs typeface="Calibri"/>
              </a:rPr>
              <a:t> </a:t>
            </a:r>
            <a:r>
              <a:rPr sz="2100" b="1" spc="60" dirty="0">
                <a:latin typeface="Calibri"/>
                <a:cs typeface="Calibri"/>
              </a:rPr>
              <a:t>D</a:t>
            </a:r>
            <a:r>
              <a:rPr sz="2100" b="1" spc="89" baseline="-19841" dirty="0">
                <a:latin typeface="Calibri"/>
                <a:cs typeface="Calibri"/>
              </a:rPr>
              <a:t>4</a:t>
            </a:r>
            <a:r>
              <a:rPr sz="2100" b="1" spc="60" dirty="0">
                <a:latin typeface="Calibri"/>
                <a:cs typeface="Calibri"/>
              </a:rPr>
              <a:t>)</a:t>
            </a:r>
            <a:r>
              <a:rPr sz="2100" b="1" spc="180" dirty="0">
                <a:latin typeface="Calibri"/>
                <a:cs typeface="Calibri"/>
              </a:rPr>
              <a:t> </a:t>
            </a:r>
            <a:r>
              <a:rPr sz="2100" spc="-1470" dirty="0">
                <a:latin typeface="Segoe UI Emoji"/>
                <a:cs typeface="Segoe UI Emoji"/>
              </a:rPr>
              <a:t>✔️</a:t>
            </a:r>
            <a:endParaRPr sz="2100">
              <a:latin typeface="Segoe UI Emoji"/>
              <a:cs typeface="Segoe UI Emoji"/>
            </a:endParaRPr>
          </a:p>
          <a:p>
            <a:pPr marL="730250" indent="-440690">
              <a:lnSpc>
                <a:spcPct val="100000"/>
              </a:lnSpc>
              <a:spcBef>
                <a:spcPts val="25"/>
              </a:spcBef>
              <a:buSzPct val="76190"/>
              <a:buFont typeface="Arial"/>
              <a:buChar char="●"/>
              <a:tabLst>
                <a:tab pos="730250" algn="l"/>
                <a:tab pos="2152015" algn="l"/>
              </a:tabLst>
            </a:pP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2</a:t>
            </a:r>
            <a:r>
              <a:rPr sz="2100" spc="35" dirty="0">
                <a:latin typeface="Calibri"/>
                <a:cs typeface="Calibri"/>
              </a:rPr>
              <a:t>]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b="1" dirty="0">
                <a:latin typeface="Calibri"/>
                <a:cs typeface="Calibri"/>
              </a:rPr>
              <a:t>(nextRef</a:t>
            </a:r>
            <a:r>
              <a:rPr sz="2100" b="1" spc="275" dirty="0">
                <a:latin typeface="Calibri"/>
                <a:cs typeface="Calibri"/>
              </a:rPr>
              <a:t> </a:t>
            </a:r>
            <a:r>
              <a:rPr sz="2100" b="1" spc="355" dirty="0">
                <a:latin typeface="Calibri"/>
                <a:cs typeface="Calibri"/>
              </a:rPr>
              <a:t>@</a:t>
            </a:r>
            <a:r>
              <a:rPr sz="2100" b="1" spc="240" dirty="0">
                <a:latin typeface="Calibri"/>
                <a:cs typeface="Calibri"/>
              </a:rPr>
              <a:t> </a:t>
            </a:r>
            <a:r>
              <a:rPr sz="2100" b="1" spc="35" dirty="0">
                <a:latin typeface="Calibri"/>
                <a:cs typeface="Calibri"/>
              </a:rPr>
              <a:t>D</a:t>
            </a:r>
            <a:r>
              <a:rPr sz="2100" b="1" spc="52" baseline="-19841" dirty="0">
                <a:latin typeface="Calibri"/>
                <a:cs typeface="Calibri"/>
              </a:rPr>
              <a:t>1</a:t>
            </a:r>
            <a:r>
              <a:rPr sz="2100" b="1" spc="35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82153" y="3085846"/>
            <a:ext cx="3284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1544" algn="l"/>
              </a:tabLst>
            </a:pPr>
            <a:r>
              <a:rPr sz="2400" b="1" spc="-10" dirty="0">
                <a:latin typeface="Calibri"/>
                <a:cs typeface="Calibri"/>
              </a:rPr>
              <a:t>CurrDs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40" dirty="0">
                <a:latin typeface="Calibri"/>
                <a:cs typeface="Calibri"/>
              </a:rPr>
              <a:t>Irregular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95" dirty="0">
                <a:latin typeface="Calibri"/>
                <a:cs typeface="Calibri"/>
              </a:rPr>
              <a:t>Data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70" dirty="0">
                <a:latin typeface="Calibri"/>
                <a:cs typeface="Calibri"/>
              </a:rPr>
              <a:t>Stream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72220" y="3451986"/>
            <a:ext cx="438150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3150" spc="-37" baseline="-17195" dirty="0">
                <a:latin typeface="Calibri"/>
                <a:cs typeface="Calibri"/>
              </a:rPr>
              <a:t>D</a:t>
            </a:r>
            <a:r>
              <a:rPr sz="2100" spc="-37" baseline="-45634" dirty="0">
                <a:latin typeface="Calibri"/>
                <a:cs typeface="Calibri"/>
              </a:rPr>
              <a:t>0</a:t>
            </a:r>
            <a:endParaRPr sz="2100" baseline="-45634">
              <a:latin typeface="Calibri"/>
              <a:cs typeface="Calibri"/>
            </a:endParaRPr>
          </a:p>
          <a:p>
            <a:pPr marL="123825">
              <a:lnSpc>
                <a:spcPct val="100000"/>
              </a:lnSpc>
              <a:spcBef>
                <a:spcPts val="258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</a:t>
            </a:r>
            <a:endParaRPr sz="2100" baseline="-19841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  <a:spcBef>
                <a:spcPts val="2005"/>
              </a:spcBef>
            </a:pPr>
            <a:r>
              <a:rPr sz="2100" b="1" spc="45" dirty="0">
                <a:latin typeface="Calibri"/>
                <a:cs typeface="Calibri"/>
              </a:rPr>
              <a:t>D</a:t>
            </a:r>
            <a:r>
              <a:rPr sz="2100" b="1" spc="67" baseline="-19841" dirty="0">
                <a:latin typeface="Calibri"/>
                <a:cs typeface="Calibri"/>
              </a:rPr>
              <a:t>0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125"/>
              </a:spcBef>
            </a:pPr>
            <a:r>
              <a:rPr spc="-275" dirty="0"/>
              <a:t>Using</a:t>
            </a:r>
            <a:r>
              <a:rPr spc="-175" dirty="0"/>
              <a:t> </a:t>
            </a:r>
            <a:r>
              <a:rPr spc="-300" dirty="0"/>
              <a:t>The</a:t>
            </a:r>
            <a:r>
              <a:rPr spc="-50" dirty="0"/>
              <a:t> </a:t>
            </a:r>
            <a:r>
              <a:rPr spc="-409" dirty="0"/>
              <a:t>Graph’s</a:t>
            </a:r>
            <a:r>
              <a:rPr spc="-200" dirty="0"/>
              <a:t> </a:t>
            </a:r>
            <a:r>
              <a:rPr spc="-355" dirty="0"/>
              <a:t>Transpose</a:t>
            </a:r>
            <a:r>
              <a:rPr spc="-75" dirty="0"/>
              <a:t> </a:t>
            </a:r>
            <a:r>
              <a:rPr spc="-305" dirty="0"/>
              <a:t>For</a:t>
            </a:r>
            <a:r>
              <a:rPr spc="-65" dirty="0"/>
              <a:t> </a:t>
            </a:r>
            <a:r>
              <a:rPr spc="-315" dirty="0"/>
              <a:t>Optimal</a:t>
            </a:r>
            <a:r>
              <a:rPr spc="-65" dirty="0"/>
              <a:t> </a:t>
            </a:r>
            <a:r>
              <a:rPr spc="-360" dirty="0"/>
              <a:t>Replacement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006590" y="1122044"/>
            <a:ext cx="34143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Pull</a:t>
            </a:r>
            <a:r>
              <a:rPr sz="2100" b="1" spc="2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Execution</a:t>
            </a:r>
            <a:r>
              <a:rPr sz="2100" b="1" spc="225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(</a:t>
            </a:r>
            <a:r>
              <a:rPr sz="2100" b="1" i="1" spc="55" dirty="0">
                <a:latin typeface="Calibri"/>
                <a:cs typeface="Calibri"/>
              </a:rPr>
              <a:t>CSC</a:t>
            </a:r>
            <a:r>
              <a:rPr sz="2100" b="1" i="1" spc="5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Traversal</a:t>
            </a:r>
            <a:r>
              <a:rPr sz="2100" b="1" spc="-1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479" y="1963017"/>
            <a:ext cx="766952" cy="22667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70334" y="6254902"/>
            <a:ext cx="350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109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49902" y="1518666"/>
            <a:ext cx="7499984" cy="1450975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R="4874895" algn="ctr">
              <a:lnSpc>
                <a:spcPct val="100000"/>
              </a:lnSpc>
              <a:spcBef>
                <a:spcPts val="810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R="675005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 </a:t>
            </a:r>
            <a:r>
              <a:rPr sz="2400" spc="-10" dirty="0">
                <a:latin typeface="Courier New"/>
                <a:cs typeface="Courier New"/>
              </a:rPr>
              <a:t>in_neighs(dst):</a:t>
            </a:r>
            <a:endParaRPr sz="2400">
              <a:latin typeface="Courier New"/>
              <a:cs typeface="Courier New"/>
            </a:endParaRPr>
          </a:p>
          <a:p>
            <a:pPr marL="1511935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12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+=</a:t>
            </a:r>
            <a:r>
              <a:rPr sz="2400" spc="-14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6110" y="1647210"/>
            <a:ext cx="2709545" cy="2620010"/>
            <a:chOff x="676110" y="1647210"/>
            <a:chExt cx="2709545" cy="262001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10" y="1647210"/>
              <a:ext cx="2709308" cy="26199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71372" y="1958339"/>
              <a:ext cx="474345" cy="2304415"/>
            </a:xfrm>
            <a:custGeom>
              <a:avLst/>
              <a:gdLst/>
              <a:ahLst/>
              <a:cxnLst/>
              <a:rect l="l" t="t" r="r" b="b"/>
              <a:pathLst>
                <a:path w="474344" h="2304415">
                  <a:moveTo>
                    <a:pt x="473964" y="0"/>
                  </a:moveTo>
                  <a:lnTo>
                    <a:pt x="0" y="0"/>
                  </a:lnTo>
                  <a:lnTo>
                    <a:pt x="0" y="2304288"/>
                  </a:lnTo>
                  <a:lnTo>
                    <a:pt x="473964" y="2304288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9605" y="2963417"/>
              <a:ext cx="225551" cy="2316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19605" y="2963417"/>
              <a:ext cx="226060" cy="231775"/>
            </a:xfrm>
            <a:custGeom>
              <a:avLst/>
              <a:gdLst/>
              <a:ahLst/>
              <a:cxnLst/>
              <a:rect l="l" t="t" r="r" b="b"/>
              <a:pathLst>
                <a:path w="226060" h="231775">
                  <a:moveTo>
                    <a:pt x="0" y="57912"/>
                  </a:moveTo>
                  <a:lnTo>
                    <a:pt x="112775" y="57912"/>
                  </a:lnTo>
                  <a:lnTo>
                    <a:pt x="112775" y="0"/>
                  </a:lnTo>
                  <a:lnTo>
                    <a:pt x="225551" y="115824"/>
                  </a:lnTo>
                  <a:lnTo>
                    <a:pt x="112775" y="231648"/>
                  </a:lnTo>
                  <a:lnTo>
                    <a:pt x="112775" y="173736"/>
                  </a:lnTo>
                  <a:lnTo>
                    <a:pt x="0" y="173736"/>
                  </a:lnTo>
                  <a:lnTo>
                    <a:pt x="0" y="57912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08937" y="2532125"/>
              <a:ext cx="1598930" cy="230504"/>
            </a:xfrm>
            <a:custGeom>
              <a:avLst/>
              <a:gdLst/>
              <a:ahLst/>
              <a:cxnLst/>
              <a:rect l="l" t="t" r="r" b="b"/>
              <a:pathLst>
                <a:path w="1598930" h="230505">
                  <a:moveTo>
                    <a:pt x="1483614" y="0"/>
                  </a:moveTo>
                  <a:lnTo>
                    <a:pt x="1483614" y="57531"/>
                  </a:lnTo>
                  <a:lnTo>
                    <a:pt x="0" y="57531"/>
                  </a:lnTo>
                  <a:lnTo>
                    <a:pt x="0" y="172593"/>
                  </a:lnTo>
                  <a:lnTo>
                    <a:pt x="1483614" y="172593"/>
                  </a:lnTo>
                  <a:lnTo>
                    <a:pt x="1483614" y="230124"/>
                  </a:lnTo>
                  <a:lnTo>
                    <a:pt x="1598676" y="115062"/>
                  </a:lnTo>
                  <a:lnTo>
                    <a:pt x="148361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8937" y="2532125"/>
              <a:ext cx="1598930" cy="230504"/>
            </a:xfrm>
            <a:custGeom>
              <a:avLst/>
              <a:gdLst/>
              <a:ahLst/>
              <a:cxnLst/>
              <a:rect l="l" t="t" r="r" b="b"/>
              <a:pathLst>
                <a:path w="1598930" h="230505">
                  <a:moveTo>
                    <a:pt x="0" y="57531"/>
                  </a:moveTo>
                  <a:lnTo>
                    <a:pt x="1483614" y="57531"/>
                  </a:lnTo>
                  <a:lnTo>
                    <a:pt x="1483614" y="0"/>
                  </a:lnTo>
                  <a:lnTo>
                    <a:pt x="1598676" y="115062"/>
                  </a:lnTo>
                  <a:lnTo>
                    <a:pt x="1483614" y="230124"/>
                  </a:lnTo>
                  <a:lnTo>
                    <a:pt x="1483614" y="172593"/>
                  </a:lnTo>
                  <a:lnTo>
                    <a:pt x="0" y="172593"/>
                  </a:lnTo>
                  <a:lnTo>
                    <a:pt x="0" y="57531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8926448" y="3462909"/>
          <a:ext cx="1979295" cy="287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b="1" spc="-15" baseline="-1984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28575">
                      <a:solidFill>
                        <a:srgbClr val="38761D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28575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2100" spc="35" dirty="0">
                          <a:latin typeface="Calibri"/>
                          <a:cs typeface="Calibri"/>
                        </a:rPr>
                        <a:t>srcData[S</a:t>
                      </a:r>
                      <a:r>
                        <a:rPr sz="2100" spc="52" baseline="-1984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35" dirty="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38761D"/>
                      </a:solidFill>
                      <a:prstDash val="solid"/>
                    </a:lnL>
                    <a:lnR w="19050">
                      <a:solidFill>
                        <a:srgbClr val="38761D"/>
                      </a:solidFill>
                      <a:prstDash val="solid"/>
                    </a:lnR>
                    <a:lnT w="19050">
                      <a:solidFill>
                        <a:srgbClr val="38761D"/>
                      </a:solidFill>
                      <a:prstDash val="solid"/>
                    </a:lnT>
                    <a:lnB w="19050">
                      <a:solidFill>
                        <a:srgbClr val="38761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8483345" y="5291454"/>
            <a:ext cx="20320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0" dirty="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60130" y="5448401"/>
            <a:ext cx="1238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6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69630" y="5866282"/>
            <a:ext cx="20320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00" dirty="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46414" y="6023254"/>
            <a:ext cx="1238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6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57054" y="6449669"/>
            <a:ext cx="420370" cy="3200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97894" y="4458461"/>
            <a:ext cx="465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02110" y="491845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28633" y="396794"/>
                </a:moveTo>
                <a:lnTo>
                  <a:pt x="0" y="397510"/>
                </a:lnTo>
                <a:lnTo>
                  <a:pt x="40005" y="472694"/>
                </a:lnTo>
                <a:lnTo>
                  <a:pt x="69700" y="409448"/>
                </a:lnTo>
                <a:lnTo>
                  <a:pt x="28956" y="409448"/>
                </a:lnTo>
                <a:lnTo>
                  <a:pt x="28633" y="396794"/>
                </a:lnTo>
                <a:close/>
              </a:path>
              <a:path w="76200" h="473075">
                <a:moveTo>
                  <a:pt x="47684" y="396317"/>
                </a:moveTo>
                <a:lnTo>
                  <a:pt x="28633" y="396794"/>
                </a:lnTo>
                <a:lnTo>
                  <a:pt x="28956" y="409448"/>
                </a:lnTo>
                <a:lnTo>
                  <a:pt x="48006" y="408940"/>
                </a:lnTo>
                <a:lnTo>
                  <a:pt x="47684" y="396317"/>
                </a:lnTo>
                <a:close/>
              </a:path>
              <a:path w="76200" h="473075">
                <a:moveTo>
                  <a:pt x="76200" y="395605"/>
                </a:moveTo>
                <a:lnTo>
                  <a:pt x="47684" y="396317"/>
                </a:lnTo>
                <a:lnTo>
                  <a:pt x="48006" y="408940"/>
                </a:lnTo>
                <a:lnTo>
                  <a:pt x="28956" y="409448"/>
                </a:lnTo>
                <a:lnTo>
                  <a:pt x="69700" y="409448"/>
                </a:lnTo>
                <a:lnTo>
                  <a:pt x="76200" y="395605"/>
                </a:lnTo>
                <a:close/>
              </a:path>
              <a:path w="76200" h="473075">
                <a:moveTo>
                  <a:pt x="37592" y="0"/>
                </a:moveTo>
                <a:lnTo>
                  <a:pt x="18542" y="508"/>
                </a:lnTo>
                <a:lnTo>
                  <a:pt x="28633" y="396794"/>
                </a:lnTo>
                <a:lnTo>
                  <a:pt x="47684" y="396317"/>
                </a:lnTo>
                <a:lnTo>
                  <a:pt x="3759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79169" y="4589526"/>
            <a:ext cx="2330450" cy="1722120"/>
          </a:xfrm>
          <a:custGeom>
            <a:avLst/>
            <a:gdLst/>
            <a:ahLst/>
            <a:cxnLst/>
            <a:rect l="l" t="t" r="r" b="b"/>
            <a:pathLst>
              <a:path w="2330450" h="1722120">
                <a:moveTo>
                  <a:pt x="0" y="287019"/>
                </a:moveTo>
                <a:lnTo>
                  <a:pt x="3756" y="240468"/>
                </a:lnTo>
                <a:lnTo>
                  <a:pt x="14633" y="196307"/>
                </a:lnTo>
                <a:lnTo>
                  <a:pt x="32038" y="155126"/>
                </a:lnTo>
                <a:lnTo>
                  <a:pt x="55381" y="117518"/>
                </a:lnTo>
                <a:lnTo>
                  <a:pt x="84070" y="84074"/>
                </a:lnTo>
                <a:lnTo>
                  <a:pt x="117515" y="55384"/>
                </a:lnTo>
                <a:lnTo>
                  <a:pt x="155125" y="32040"/>
                </a:lnTo>
                <a:lnTo>
                  <a:pt x="196309" y="14634"/>
                </a:lnTo>
                <a:lnTo>
                  <a:pt x="240475" y="3757"/>
                </a:lnTo>
                <a:lnTo>
                  <a:pt x="287032" y="0"/>
                </a:lnTo>
                <a:lnTo>
                  <a:pt x="2043176" y="0"/>
                </a:lnTo>
                <a:lnTo>
                  <a:pt x="2089727" y="3757"/>
                </a:lnTo>
                <a:lnTo>
                  <a:pt x="2133888" y="14634"/>
                </a:lnTo>
                <a:lnTo>
                  <a:pt x="2175069" y="32040"/>
                </a:lnTo>
                <a:lnTo>
                  <a:pt x="2212677" y="55384"/>
                </a:lnTo>
                <a:lnTo>
                  <a:pt x="2246122" y="84074"/>
                </a:lnTo>
                <a:lnTo>
                  <a:pt x="2274811" y="117518"/>
                </a:lnTo>
                <a:lnTo>
                  <a:pt x="2298155" y="155126"/>
                </a:lnTo>
                <a:lnTo>
                  <a:pt x="2315561" y="196307"/>
                </a:lnTo>
                <a:lnTo>
                  <a:pt x="2326438" y="240468"/>
                </a:lnTo>
                <a:lnTo>
                  <a:pt x="2330196" y="287019"/>
                </a:lnTo>
                <a:lnTo>
                  <a:pt x="2330196" y="1435087"/>
                </a:lnTo>
                <a:lnTo>
                  <a:pt x="2326438" y="1481644"/>
                </a:lnTo>
                <a:lnTo>
                  <a:pt x="2315561" y="1525810"/>
                </a:lnTo>
                <a:lnTo>
                  <a:pt x="2298155" y="1566994"/>
                </a:lnTo>
                <a:lnTo>
                  <a:pt x="2274811" y="1604604"/>
                </a:lnTo>
                <a:lnTo>
                  <a:pt x="2246122" y="1638049"/>
                </a:lnTo>
                <a:lnTo>
                  <a:pt x="2212677" y="1666738"/>
                </a:lnTo>
                <a:lnTo>
                  <a:pt x="2175069" y="1690081"/>
                </a:lnTo>
                <a:lnTo>
                  <a:pt x="2133888" y="1707486"/>
                </a:lnTo>
                <a:lnTo>
                  <a:pt x="2089727" y="1718363"/>
                </a:lnTo>
                <a:lnTo>
                  <a:pt x="2043176" y="1722120"/>
                </a:lnTo>
                <a:lnTo>
                  <a:pt x="287032" y="1722120"/>
                </a:lnTo>
                <a:lnTo>
                  <a:pt x="240475" y="1718363"/>
                </a:lnTo>
                <a:lnTo>
                  <a:pt x="196309" y="1707486"/>
                </a:lnTo>
                <a:lnTo>
                  <a:pt x="155125" y="1690081"/>
                </a:lnTo>
                <a:lnTo>
                  <a:pt x="117515" y="1666738"/>
                </a:lnTo>
                <a:lnTo>
                  <a:pt x="84070" y="1638049"/>
                </a:lnTo>
                <a:lnTo>
                  <a:pt x="55381" y="1604604"/>
                </a:lnTo>
                <a:lnTo>
                  <a:pt x="32038" y="1566994"/>
                </a:lnTo>
                <a:lnTo>
                  <a:pt x="14633" y="1525810"/>
                </a:lnTo>
                <a:lnTo>
                  <a:pt x="3756" y="1481644"/>
                </a:lnTo>
                <a:lnTo>
                  <a:pt x="0" y="1435087"/>
                </a:lnTo>
                <a:lnTo>
                  <a:pt x="0" y="28701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94053" y="4767834"/>
            <a:ext cx="1884045" cy="573405"/>
          </a:xfrm>
          <a:prstGeom prst="rect">
            <a:avLst/>
          </a:prstGeom>
          <a:solidFill>
            <a:srgbClr val="666666"/>
          </a:solidFill>
          <a:ln w="19050">
            <a:solidFill>
              <a:srgbClr val="000000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869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srcData[S</a:t>
            </a:r>
            <a:r>
              <a:rPr sz="2100" b="1" spc="-15" baseline="-1984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94053" y="5542026"/>
            <a:ext cx="1884045" cy="574675"/>
          </a:xfrm>
          <a:custGeom>
            <a:avLst/>
            <a:gdLst/>
            <a:ahLst/>
            <a:cxnLst/>
            <a:rect l="l" t="t" r="r" b="b"/>
            <a:pathLst>
              <a:path w="1884045" h="574675">
                <a:moveTo>
                  <a:pt x="1883664" y="0"/>
                </a:moveTo>
                <a:lnTo>
                  <a:pt x="0" y="0"/>
                </a:lnTo>
                <a:lnTo>
                  <a:pt x="0" y="574548"/>
                </a:lnTo>
                <a:lnTo>
                  <a:pt x="1883664" y="574548"/>
                </a:lnTo>
                <a:lnTo>
                  <a:pt x="1883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94053" y="5542026"/>
            <a:ext cx="1884045" cy="57467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880"/>
              </a:spcBef>
            </a:pPr>
            <a:r>
              <a:rPr sz="2100" spc="40" dirty="0">
                <a:latin typeface="Calibri"/>
                <a:cs typeface="Calibri"/>
              </a:rPr>
              <a:t>srcData[S</a:t>
            </a:r>
            <a:r>
              <a:rPr sz="2100" spc="60" baseline="-19841" dirty="0">
                <a:latin typeface="Calibri"/>
                <a:cs typeface="Calibri"/>
              </a:rPr>
              <a:t>2</a:t>
            </a:r>
            <a:r>
              <a:rPr sz="2100" spc="40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2055" y="6445097"/>
            <a:ext cx="28854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Calibri"/>
                <a:cs typeface="Calibri"/>
              </a:rPr>
              <a:t>2-</a:t>
            </a:r>
            <a:r>
              <a:rPr sz="2400" dirty="0">
                <a:latin typeface="Calibri"/>
                <a:cs typeface="Calibri"/>
              </a:rPr>
              <a:t>way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Set-</a:t>
            </a:r>
            <a:r>
              <a:rPr sz="2400" spc="-10" dirty="0">
                <a:latin typeface="Calibri"/>
                <a:cs typeface="Calibri"/>
              </a:rPr>
              <a:t>Associative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804017" y="4758309"/>
            <a:ext cx="296545" cy="223520"/>
            <a:chOff x="10804017" y="4758309"/>
            <a:chExt cx="296545" cy="223520"/>
          </a:xfrm>
        </p:grpSpPr>
        <p:sp>
          <p:nvSpPr>
            <p:cNvPr id="30" name="object 30"/>
            <p:cNvSpPr/>
            <p:nvPr/>
          </p:nvSpPr>
          <p:spPr>
            <a:xfrm>
              <a:off x="10813542" y="47678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102107" y="0"/>
                  </a:moveTo>
                  <a:lnTo>
                    <a:pt x="0" y="102108"/>
                  </a:lnTo>
                  <a:lnTo>
                    <a:pt x="102107" y="204216"/>
                  </a:lnTo>
                  <a:lnTo>
                    <a:pt x="102107" y="153162"/>
                  </a:lnTo>
                  <a:lnTo>
                    <a:pt x="277367" y="153162"/>
                  </a:lnTo>
                  <a:lnTo>
                    <a:pt x="277367" y="51054"/>
                  </a:lnTo>
                  <a:lnTo>
                    <a:pt x="102107" y="51054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813542" y="47678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0" y="102108"/>
                  </a:moveTo>
                  <a:lnTo>
                    <a:pt x="102107" y="0"/>
                  </a:lnTo>
                  <a:lnTo>
                    <a:pt x="102107" y="51054"/>
                  </a:lnTo>
                  <a:lnTo>
                    <a:pt x="277367" y="51054"/>
                  </a:lnTo>
                  <a:lnTo>
                    <a:pt x="277367" y="153162"/>
                  </a:lnTo>
                  <a:lnTo>
                    <a:pt x="102107" y="153162"/>
                  </a:lnTo>
                  <a:lnTo>
                    <a:pt x="102107" y="204216"/>
                  </a:lnTo>
                  <a:lnTo>
                    <a:pt x="0" y="102108"/>
                  </a:lnTo>
                  <a:close/>
                </a:path>
              </a:pathLst>
            </a:custGeom>
            <a:ln w="1905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600450" y="4363973"/>
            <a:ext cx="4613275" cy="1231900"/>
          </a:xfrm>
          <a:prstGeom prst="rect">
            <a:avLst/>
          </a:prstGeom>
          <a:ln w="38100">
            <a:solidFill>
              <a:srgbClr val="990000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880"/>
              </a:spcBef>
            </a:pPr>
            <a:r>
              <a:rPr sz="2100" dirty="0">
                <a:latin typeface="Calibri"/>
                <a:cs typeface="Calibri"/>
              </a:rPr>
              <a:t>Which</a:t>
            </a:r>
            <a:r>
              <a:rPr sz="2100" spc="140" dirty="0">
                <a:latin typeface="Calibri"/>
                <a:cs typeface="Calibri"/>
              </a:rPr>
              <a:t> </a:t>
            </a:r>
            <a:r>
              <a:rPr sz="2100" spc="75" dirty="0">
                <a:latin typeface="Calibri"/>
                <a:cs typeface="Calibri"/>
              </a:rPr>
              <a:t>line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spc="55" dirty="0">
                <a:latin typeface="Calibri"/>
                <a:cs typeface="Calibri"/>
              </a:rPr>
              <a:t>should</a:t>
            </a:r>
            <a:r>
              <a:rPr sz="2100" spc="140" dirty="0">
                <a:latin typeface="Calibri"/>
                <a:cs typeface="Calibri"/>
              </a:rPr>
              <a:t> </a:t>
            </a:r>
            <a:r>
              <a:rPr sz="2100" spc="50" dirty="0">
                <a:latin typeface="Calibri"/>
                <a:cs typeface="Calibri"/>
              </a:rPr>
              <a:t>we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evict?:</a:t>
            </a:r>
            <a:endParaRPr sz="2100">
              <a:latin typeface="Calibri"/>
              <a:cs typeface="Calibri"/>
            </a:endParaRPr>
          </a:p>
          <a:p>
            <a:pPr marL="731520" indent="-440690">
              <a:lnSpc>
                <a:spcPct val="100000"/>
              </a:lnSpc>
              <a:spcBef>
                <a:spcPts val="45"/>
              </a:spcBef>
              <a:buSzPct val="76190"/>
              <a:buFont typeface="Arial"/>
              <a:buChar char="●"/>
              <a:tabLst>
                <a:tab pos="731520" algn="l"/>
                <a:tab pos="2153285" algn="l"/>
              </a:tabLst>
            </a:pP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1</a:t>
            </a:r>
            <a:r>
              <a:rPr sz="2100" spc="35" dirty="0">
                <a:latin typeface="Calibri"/>
                <a:cs typeface="Calibri"/>
              </a:rPr>
              <a:t>]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b="1" dirty="0">
                <a:latin typeface="Calibri"/>
                <a:cs typeface="Calibri"/>
              </a:rPr>
              <a:t>(nextRef</a:t>
            </a:r>
            <a:r>
              <a:rPr sz="2100" b="1" spc="220" dirty="0">
                <a:latin typeface="Calibri"/>
                <a:cs typeface="Calibri"/>
              </a:rPr>
              <a:t> </a:t>
            </a:r>
            <a:r>
              <a:rPr sz="2100" b="1" spc="355" dirty="0">
                <a:latin typeface="Calibri"/>
                <a:cs typeface="Calibri"/>
              </a:rPr>
              <a:t>@</a:t>
            </a:r>
            <a:r>
              <a:rPr sz="2100" b="1" spc="185" dirty="0">
                <a:latin typeface="Calibri"/>
                <a:cs typeface="Calibri"/>
              </a:rPr>
              <a:t> </a:t>
            </a:r>
            <a:r>
              <a:rPr sz="2100" b="1" spc="60" dirty="0">
                <a:latin typeface="Calibri"/>
                <a:cs typeface="Calibri"/>
              </a:rPr>
              <a:t>D</a:t>
            </a:r>
            <a:r>
              <a:rPr sz="2100" b="1" spc="89" baseline="-19841" dirty="0">
                <a:latin typeface="Calibri"/>
                <a:cs typeface="Calibri"/>
              </a:rPr>
              <a:t>4</a:t>
            </a:r>
            <a:r>
              <a:rPr sz="2100" b="1" spc="60" dirty="0">
                <a:latin typeface="Calibri"/>
                <a:cs typeface="Calibri"/>
              </a:rPr>
              <a:t>)</a:t>
            </a:r>
            <a:r>
              <a:rPr sz="2100" b="1" spc="180" dirty="0">
                <a:latin typeface="Calibri"/>
                <a:cs typeface="Calibri"/>
              </a:rPr>
              <a:t> </a:t>
            </a:r>
            <a:r>
              <a:rPr sz="2100" spc="-1470" dirty="0">
                <a:latin typeface="Segoe UI Emoji"/>
                <a:cs typeface="Segoe UI Emoji"/>
              </a:rPr>
              <a:t>✔️</a:t>
            </a:r>
            <a:endParaRPr sz="2100">
              <a:latin typeface="Segoe UI Emoji"/>
              <a:cs typeface="Segoe UI Emoji"/>
            </a:endParaRPr>
          </a:p>
          <a:p>
            <a:pPr marL="731520" indent="-440690">
              <a:lnSpc>
                <a:spcPct val="100000"/>
              </a:lnSpc>
              <a:spcBef>
                <a:spcPts val="25"/>
              </a:spcBef>
              <a:buSzPct val="76190"/>
              <a:buFont typeface="Arial"/>
              <a:buChar char="●"/>
              <a:tabLst>
                <a:tab pos="731520" algn="l"/>
                <a:tab pos="2153285" algn="l"/>
              </a:tabLst>
            </a:pP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2</a:t>
            </a:r>
            <a:r>
              <a:rPr sz="2100" spc="35" dirty="0">
                <a:latin typeface="Calibri"/>
                <a:cs typeface="Calibri"/>
              </a:rPr>
              <a:t>]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b="1" dirty="0">
                <a:latin typeface="Calibri"/>
                <a:cs typeface="Calibri"/>
              </a:rPr>
              <a:t>(nextRef</a:t>
            </a:r>
            <a:r>
              <a:rPr sz="2100" b="1" spc="275" dirty="0">
                <a:latin typeface="Calibri"/>
                <a:cs typeface="Calibri"/>
              </a:rPr>
              <a:t> </a:t>
            </a:r>
            <a:r>
              <a:rPr sz="2100" b="1" spc="355" dirty="0">
                <a:latin typeface="Calibri"/>
                <a:cs typeface="Calibri"/>
              </a:rPr>
              <a:t>@</a:t>
            </a:r>
            <a:r>
              <a:rPr sz="2100" b="1" spc="240" dirty="0">
                <a:latin typeface="Calibri"/>
                <a:cs typeface="Calibri"/>
              </a:rPr>
              <a:t> </a:t>
            </a:r>
            <a:r>
              <a:rPr sz="2100" b="1" spc="35" dirty="0">
                <a:latin typeface="Calibri"/>
                <a:cs typeface="Calibri"/>
              </a:rPr>
              <a:t>D</a:t>
            </a:r>
            <a:r>
              <a:rPr sz="2100" b="1" spc="52" baseline="-19841" dirty="0">
                <a:latin typeface="Calibri"/>
                <a:cs typeface="Calibri"/>
              </a:rPr>
              <a:t>1</a:t>
            </a:r>
            <a:r>
              <a:rPr sz="2100" b="1" spc="35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82153" y="3085846"/>
            <a:ext cx="3284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1544" algn="l"/>
              </a:tabLst>
            </a:pPr>
            <a:r>
              <a:rPr sz="2400" b="1" spc="-10" dirty="0">
                <a:latin typeface="Calibri"/>
                <a:cs typeface="Calibri"/>
              </a:rPr>
              <a:t>CurrDs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40" dirty="0">
                <a:latin typeface="Calibri"/>
                <a:cs typeface="Calibri"/>
              </a:rPr>
              <a:t>Irregular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95" dirty="0">
                <a:latin typeface="Calibri"/>
                <a:cs typeface="Calibri"/>
              </a:rPr>
              <a:t>Data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70" dirty="0">
                <a:latin typeface="Calibri"/>
                <a:cs typeface="Calibri"/>
              </a:rPr>
              <a:t>Stream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72220" y="3451986"/>
            <a:ext cx="438150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3150" spc="-37" baseline="-17195" dirty="0">
                <a:latin typeface="Calibri"/>
                <a:cs typeface="Calibri"/>
              </a:rPr>
              <a:t>D</a:t>
            </a:r>
            <a:r>
              <a:rPr sz="2100" spc="-37" baseline="-45634" dirty="0">
                <a:latin typeface="Calibri"/>
                <a:cs typeface="Calibri"/>
              </a:rPr>
              <a:t>0</a:t>
            </a:r>
            <a:endParaRPr sz="2100" baseline="-45634">
              <a:latin typeface="Calibri"/>
              <a:cs typeface="Calibri"/>
            </a:endParaRPr>
          </a:p>
          <a:p>
            <a:pPr marL="123825">
              <a:lnSpc>
                <a:spcPct val="100000"/>
              </a:lnSpc>
              <a:spcBef>
                <a:spcPts val="2585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</a:t>
            </a:r>
            <a:endParaRPr sz="2100" baseline="-19841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  <a:spcBef>
                <a:spcPts val="2005"/>
              </a:spcBef>
            </a:pPr>
            <a:r>
              <a:rPr sz="2100" b="1" spc="45" dirty="0">
                <a:latin typeface="Calibri"/>
                <a:cs typeface="Calibri"/>
              </a:rPr>
              <a:t>D</a:t>
            </a:r>
            <a:r>
              <a:rPr sz="2100" b="1" spc="67" baseline="-19841" dirty="0">
                <a:latin typeface="Calibri"/>
                <a:cs typeface="Calibri"/>
              </a:rPr>
              <a:t>0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47419">
              <a:lnSpc>
                <a:spcPct val="100000"/>
              </a:lnSpc>
              <a:spcBef>
                <a:spcPts val="125"/>
              </a:spcBef>
            </a:pPr>
            <a:r>
              <a:rPr spc="-275" dirty="0"/>
              <a:t>Using</a:t>
            </a:r>
            <a:r>
              <a:rPr spc="-175" dirty="0"/>
              <a:t> </a:t>
            </a:r>
            <a:r>
              <a:rPr spc="-300" dirty="0"/>
              <a:t>The</a:t>
            </a:r>
            <a:r>
              <a:rPr spc="-50" dirty="0"/>
              <a:t> </a:t>
            </a:r>
            <a:r>
              <a:rPr spc="-409" dirty="0"/>
              <a:t>Graph’s</a:t>
            </a:r>
            <a:r>
              <a:rPr spc="-200" dirty="0"/>
              <a:t> </a:t>
            </a:r>
            <a:r>
              <a:rPr spc="-355" dirty="0"/>
              <a:t>Transpose</a:t>
            </a:r>
            <a:r>
              <a:rPr spc="-75" dirty="0"/>
              <a:t> </a:t>
            </a:r>
            <a:r>
              <a:rPr spc="-305" dirty="0"/>
              <a:t>For</a:t>
            </a:r>
            <a:r>
              <a:rPr spc="-65" dirty="0"/>
              <a:t> </a:t>
            </a:r>
            <a:r>
              <a:rPr spc="-315" dirty="0"/>
              <a:t>Optimal</a:t>
            </a:r>
            <a:r>
              <a:rPr spc="-65" dirty="0"/>
              <a:t> </a:t>
            </a:r>
            <a:r>
              <a:rPr spc="-360" dirty="0"/>
              <a:t>Replacement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006590" y="1122044"/>
            <a:ext cx="34143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65" dirty="0">
                <a:latin typeface="Calibri"/>
                <a:cs typeface="Calibri"/>
              </a:rPr>
              <a:t>Pull</a:t>
            </a:r>
            <a:r>
              <a:rPr sz="2100" b="1" spc="2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Execution</a:t>
            </a:r>
            <a:r>
              <a:rPr sz="2100" b="1" spc="225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(</a:t>
            </a:r>
            <a:r>
              <a:rPr sz="2100" b="1" i="1" spc="55" dirty="0">
                <a:latin typeface="Calibri"/>
                <a:cs typeface="Calibri"/>
              </a:rPr>
              <a:t>CSC</a:t>
            </a:r>
            <a:r>
              <a:rPr sz="2100" b="1" i="1" spc="5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Traversal</a:t>
            </a:r>
            <a:r>
              <a:rPr sz="2100" b="1" spc="-1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14394" y="5945530"/>
            <a:ext cx="4121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Key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Question: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query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next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14394" y="6311290"/>
            <a:ext cx="4726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reference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running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program?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6535" y="1813560"/>
            <a:ext cx="1022603" cy="25283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8249" y="1196918"/>
            <a:ext cx="11739880" cy="53314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95450">
              <a:lnSpc>
                <a:spcPct val="100000"/>
              </a:lnSpc>
              <a:spcBef>
                <a:spcPts val="75"/>
              </a:spcBef>
            </a:pPr>
            <a:r>
              <a:rPr sz="2100" spc="-25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  <a:p>
            <a:pPr marL="1297305" algn="ctr">
              <a:lnSpc>
                <a:spcPct val="100000"/>
              </a:lnSpc>
              <a:spcBef>
                <a:spcPts val="745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L="5497195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 </a:t>
            </a:r>
            <a:r>
              <a:rPr sz="2400" spc="-10" dirty="0">
                <a:latin typeface="Courier New"/>
                <a:cs typeface="Courier New"/>
              </a:rPr>
              <a:t>in_neighs(dst):</a:t>
            </a:r>
            <a:endParaRPr sz="2400">
              <a:latin typeface="Courier New"/>
              <a:cs typeface="Courier New"/>
            </a:endParaRPr>
          </a:p>
          <a:p>
            <a:pPr marL="5321300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210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+=</a:t>
            </a:r>
            <a:endParaRPr sz="2400">
              <a:latin typeface="Courier New"/>
              <a:cs typeface="Courier New"/>
            </a:endParaRPr>
          </a:p>
          <a:p>
            <a:pPr marR="4208780" algn="ctr">
              <a:lnSpc>
                <a:spcPct val="100000"/>
              </a:lnSpc>
              <a:tabLst>
                <a:tab pos="5330825" algn="l"/>
              </a:tabLst>
            </a:pPr>
            <a:r>
              <a:rPr sz="3150" spc="-37" baseline="-5291" dirty="0">
                <a:latin typeface="Calibri"/>
                <a:cs typeface="Calibri"/>
              </a:rPr>
              <a:t>Src</a:t>
            </a:r>
            <a:r>
              <a:rPr sz="3150" baseline="-5291" dirty="0">
                <a:latin typeface="Calibri"/>
                <a:cs typeface="Calibri"/>
              </a:rPr>
              <a:t>	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Courier New"/>
              <a:cs typeface="Courier New"/>
            </a:endParaRPr>
          </a:p>
          <a:p>
            <a:pPr marR="1385570" algn="r">
              <a:lnSpc>
                <a:spcPct val="100000"/>
              </a:lnSpc>
              <a:tabLst>
                <a:tab pos="744855" algn="l"/>
              </a:tabLst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</a:t>
            </a:r>
            <a:r>
              <a:rPr sz="2100" baseline="-19841" dirty="0">
                <a:latin typeface="Calibri"/>
                <a:cs typeface="Calibri"/>
              </a:rPr>
              <a:t>	</a:t>
            </a: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1</a:t>
            </a:r>
            <a:r>
              <a:rPr sz="2100" spc="35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  <a:p>
            <a:pPr marR="1385570" algn="r">
              <a:lnSpc>
                <a:spcPct val="100000"/>
              </a:lnSpc>
              <a:spcBef>
                <a:spcPts val="2005"/>
              </a:spcBef>
              <a:tabLst>
                <a:tab pos="744855" algn="l"/>
              </a:tabLst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</a:t>
            </a:r>
            <a:r>
              <a:rPr sz="2100" baseline="-19841" dirty="0">
                <a:latin typeface="Calibri"/>
                <a:cs typeface="Calibri"/>
              </a:rPr>
              <a:t>	</a:t>
            </a: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2</a:t>
            </a:r>
            <a:r>
              <a:rPr sz="2100" spc="35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  <a:p>
            <a:pPr marR="1379855" algn="r">
              <a:lnSpc>
                <a:spcPct val="100000"/>
              </a:lnSpc>
              <a:spcBef>
                <a:spcPts val="2010"/>
              </a:spcBef>
              <a:tabLst>
                <a:tab pos="739140" algn="l"/>
              </a:tabLst>
            </a:pPr>
            <a:r>
              <a:rPr sz="2100" b="1" spc="45" dirty="0">
                <a:latin typeface="Calibri"/>
                <a:cs typeface="Calibri"/>
              </a:rPr>
              <a:t>D</a:t>
            </a:r>
            <a:r>
              <a:rPr sz="2100" b="1" spc="67" baseline="-19841" dirty="0">
                <a:latin typeface="Calibri"/>
                <a:cs typeface="Calibri"/>
              </a:rPr>
              <a:t>0</a:t>
            </a:r>
            <a:r>
              <a:rPr sz="2100" b="1" baseline="-19841" dirty="0">
                <a:latin typeface="Calibri"/>
                <a:cs typeface="Calibri"/>
              </a:rPr>
              <a:t>	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srcData[S</a:t>
            </a:r>
            <a:r>
              <a:rPr sz="2100" b="1" spc="-15" baseline="-1984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  <a:p>
            <a:pPr marR="1385570" algn="r">
              <a:lnSpc>
                <a:spcPct val="100000"/>
              </a:lnSpc>
              <a:spcBef>
                <a:spcPts val="2005"/>
              </a:spcBef>
              <a:tabLst>
                <a:tab pos="744855" algn="l"/>
              </a:tabLst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r>
              <a:rPr sz="2100" baseline="-19841" dirty="0">
                <a:latin typeface="Calibri"/>
                <a:cs typeface="Calibri"/>
              </a:rPr>
              <a:t>	</a:t>
            </a: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2</a:t>
            </a:r>
            <a:r>
              <a:rPr sz="2100" spc="35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  <a:p>
            <a:pPr marR="1385570" algn="r">
              <a:lnSpc>
                <a:spcPct val="100000"/>
              </a:lnSpc>
              <a:spcBef>
                <a:spcPts val="2010"/>
              </a:spcBef>
              <a:tabLst>
                <a:tab pos="758825" algn="l"/>
              </a:tabLst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r>
              <a:rPr sz="2100" baseline="-19841" dirty="0">
                <a:latin typeface="Calibri"/>
                <a:cs typeface="Calibri"/>
              </a:rPr>
              <a:t>	</a:t>
            </a: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3</a:t>
            </a:r>
            <a:r>
              <a:rPr sz="2100" spc="35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sz="1600" spc="-25" dirty="0">
                <a:latin typeface="Palatino Linotype"/>
                <a:cs typeface="Palatino Linotype"/>
              </a:rPr>
              <a:t>110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77434" y="1518666"/>
            <a:ext cx="6672580" cy="1450975"/>
          </a:xfrm>
          <a:custGeom>
            <a:avLst/>
            <a:gdLst/>
            <a:ahLst/>
            <a:cxnLst/>
            <a:rect l="l" t="t" r="r" b="b"/>
            <a:pathLst>
              <a:path w="6672580" h="1450975">
                <a:moveTo>
                  <a:pt x="0" y="1450848"/>
                </a:moveTo>
                <a:lnTo>
                  <a:pt x="6672071" y="1450848"/>
                </a:lnTo>
                <a:lnTo>
                  <a:pt x="6672071" y="0"/>
                </a:lnTo>
                <a:lnTo>
                  <a:pt x="0" y="0"/>
                </a:lnTo>
                <a:lnTo>
                  <a:pt x="0" y="1450848"/>
                </a:lnTo>
                <a:close/>
              </a:path>
            </a:pathLst>
          </a:custGeom>
          <a:ln w="381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508" y="1569719"/>
            <a:ext cx="2816352" cy="274167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926448" y="3462909"/>
            <a:ext cx="1903095" cy="2893695"/>
            <a:chOff x="8926448" y="3462909"/>
            <a:chExt cx="1903095" cy="2893695"/>
          </a:xfrm>
        </p:grpSpPr>
        <p:sp>
          <p:nvSpPr>
            <p:cNvPr id="9" name="object 9"/>
            <p:cNvSpPr/>
            <p:nvPr/>
          </p:nvSpPr>
          <p:spPr>
            <a:xfrm>
              <a:off x="8935973" y="3472434"/>
              <a:ext cx="1884045" cy="1149350"/>
            </a:xfrm>
            <a:custGeom>
              <a:avLst/>
              <a:gdLst/>
              <a:ahLst/>
              <a:cxnLst/>
              <a:rect l="l" t="t" r="r" b="b"/>
              <a:pathLst>
                <a:path w="1884045" h="1149350">
                  <a:moveTo>
                    <a:pt x="0" y="574547"/>
                  </a:moveTo>
                  <a:lnTo>
                    <a:pt x="1883664" y="574547"/>
                  </a:lnTo>
                  <a:lnTo>
                    <a:pt x="1883664" y="0"/>
                  </a:lnTo>
                  <a:lnTo>
                    <a:pt x="0" y="0"/>
                  </a:lnTo>
                  <a:lnTo>
                    <a:pt x="0" y="574547"/>
                  </a:lnTo>
                  <a:close/>
                </a:path>
                <a:path w="1884045" h="1149350">
                  <a:moveTo>
                    <a:pt x="0" y="1149095"/>
                  </a:moveTo>
                  <a:lnTo>
                    <a:pt x="1883664" y="1149095"/>
                  </a:lnTo>
                  <a:lnTo>
                    <a:pt x="1883664" y="574547"/>
                  </a:lnTo>
                  <a:lnTo>
                    <a:pt x="0" y="574547"/>
                  </a:lnTo>
                  <a:lnTo>
                    <a:pt x="0" y="1149095"/>
                  </a:lnTo>
                  <a:close/>
                </a:path>
              </a:pathLst>
            </a:custGeom>
            <a:ln w="19050">
              <a:solidFill>
                <a:srgbClr val="3876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35973" y="4621530"/>
              <a:ext cx="1884045" cy="574675"/>
            </a:xfrm>
            <a:custGeom>
              <a:avLst/>
              <a:gdLst/>
              <a:ahLst/>
              <a:cxnLst/>
              <a:rect l="l" t="t" r="r" b="b"/>
              <a:pathLst>
                <a:path w="1884045" h="574675">
                  <a:moveTo>
                    <a:pt x="1883664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1883664" y="574548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35973" y="4621530"/>
              <a:ext cx="1884045" cy="1725295"/>
            </a:xfrm>
            <a:custGeom>
              <a:avLst/>
              <a:gdLst/>
              <a:ahLst/>
              <a:cxnLst/>
              <a:rect l="l" t="t" r="r" b="b"/>
              <a:pathLst>
                <a:path w="1884045" h="1725295">
                  <a:moveTo>
                    <a:pt x="0" y="574548"/>
                  </a:moveTo>
                  <a:lnTo>
                    <a:pt x="1883664" y="574548"/>
                  </a:lnTo>
                  <a:lnTo>
                    <a:pt x="1883664" y="0"/>
                  </a:lnTo>
                  <a:lnTo>
                    <a:pt x="0" y="0"/>
                  </a:lnTo>
                  <a:lnTo>
                    <a:pt x="0" y="574548"/>
                  </a:lnTo>
                  <a:close/>
                </a:path>
                <a:path w="1884045" h="1725295">
                  <a:moveTo>
                    <a:pt x="0" y="1150620"/>
                  </a:moveTo>
                  <a:lnTo>
                    <a:pt x="1883664" y="1150620"/>
                  </a:lnTo>
                  <a:lnTo>
                    <a:pt x="1883664" y="576072"/>
                  </a:lnTo>
                  <a:lnTo>
                    <a:pt x="0" y="576072"/>
                  </a:lnTo>
                  <a:lnTo>
                    <a:pt x="0" y="1150620"/>
                  </a:lnTo>
                  <a:close/>
                </a:path>
                <a:path w="1884045" h="1725295">
                  <a:moveTo>
                    <a:pt x="0" y="1725168"/>
                  </a:moveTo>
                  <a:lnTo>
                    <a:pt x="1883664" y="1725168"/>
                  </a:lnTo>
                  <a:lnTo>
                    <a:pt x="1883664" y="1150620"/>
                  </a:lnTo>
                  <a:lnTo>
                    <a:pt x="0" y="1150620"/>
                  </a:lnTo>
                  <a:lnTo>
                    <a:pt x="0" y="1725168"/>
                  </a:lnTo>
                  <a:close/>
                </a:path>
              </a:pathLst>
            </a:custGeom>
            <a:ln w="19050">
              <a:solidFill>
                <a:srgbClr val="3876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69754" y="6462369"/>
            <a:ext cx="394970" cy="29464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5" dirty="0">
                <a:latin typeface="Calibri"/>
                <a:cs typeface="Calibri"/>
              </a:rPr>
              <a:t> </a:t>
            </a:r>
            <a:r>
              <a:rPr sz="2400" b="1" spc="-60" dirty="0">
                <a:latin typeface="Calibri"/>
                <a:cs typeface="Calibri"/>
              </a:rPr>
              <a:t>.</a:t>
            </a:r>
            <a:r>
              <a:rPr sz="2400" b="1" spc="-260" dirty="0">
                <a:latin typeface="Calibri"/>
                <a:cs typeface="Calibri"/>
              </a:rPr>
              <a:t> </a:t>
            </a:r>
            <a:r>
              <a:rPr sz="2400" b="1" spc="-10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6948" y="234017"/>
            <a:ext cx="10823575" cy="661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4250" spc="-275" dirty="0">
                <a:latin typeface="Calibri"/>
                <a:cs typeface="Calibri"/>
              </a:rPr>
              <a:t>Using</a:t>
            </a:r>
            <a:r>
              <a:rPr sz="4250" spc="-190" dirty="0">
                <a:latin typeface="Calibri"/>
                <a:cs typeface="Calibri"/>
              </a:rPr>
              <a:t> </a:t>
            </a:r>
            <a:r>
              <a:rPr sz="4250" spc="-300" dirty="0">
                <a:latin typeface="Calibri"/>
                <a:cs typeface="Calibri"/>
              </a:rPr>
              <a:t>The</a:t>
            </a:r>
            <a:r>
              <a:rPr sz="4250" spc="-50" dirty="0">
                <a:latin typeface="Calibri"/>
                <a:cs typeface="Calibri"/>
              </a:rPr>
              <a:t> </a:t>
            </a:r>
            <a:r>
              <a:rPr sz="4250" spc="-400" dirty="0">
                <a:latin typeface="Calibri"/>
                <a:cs typeface="Calibri"/>
              </a:rPr>
              <a:t>Graph’s</a:t>
            </a:r>
            <a:r>
              <a:rPr sz="4250" spc="-204" dirty="0">
                <a:latin typeface="Calibri"/>
                <a:cs typeface="Calibri"/>
              </a:rPr>
              <a:t> </a:t>
            </a:r>
            <a:r>
              <a:rPr sz="4250" spc="-355" dirty="0">
                <a:latin typeface="Calibri"/>
                <a:cs typeface="Calibri"/>
              </a:rPr>
              <a:t>Transpose</a:t>
            </a:r>
            <a:r>
              <a:rPr sz="4250" spc="-80" dirty="0">
                <a:latin typeface="Calibri"/>
                <a:cs typeface="Calibri"/>
              </a:rPr>
              <a:t> </a:t>
            </a:r>
            <a:r>
              <a:rPr sz="4250" spc="-305" dirty="0">
                <a:latin typeface="Calibri"/>
                <a:cs typeface="Calibri"/>
              </a:rPr>
              <a:t>For</a:t>
            </a:r>
            <a:r>
              <a:rPr sz="4250" spc="-65" dirty="0">
                <a:latin typeface="Calibri"/>
                <a:cs typeface="Calibri"/>
              </a:rPr>
              <a:t> </a:t>
            </a:r>
            <a:r>
              <a:rPr sz="4250" spc="-315" dirty="0">
                <a:latin typeface="Calibri"/>
                <a:cs typeface="Calibri"/>
              </a:rPr>
              <a:t>Optimal</a:t>
            </a:r>
            <a:r>
              <a:rPr sz="4250" spc="-65" dirty="0">
                <a:latin typeface="Calibri"/>
                <a:cs typeface="Calibri"/>
              </a:rPr>
              <a:t> </a:t>
            </a:r>
            <a:r>
              <a:rPr sz="4250" spc="-360" dirty="0">
                <a:latin typeface="Calibri"/>
                <a:cs typeface="Calibri"/>
              </a:rPr>
              <a:t>Replacement</a:t>
            </a:r>
            <a:endParaRPr sz="4250">
              <a:latin typeface="Calibri"/>
              <a:cs typeface="Calibri"/>
            </a:endParaRPr>
          </a:p>
          <a:p>
            <a:pPr marL="6292215">
              <a:lnSpc>
                <a:spcPct val="100000"/>
              </a:lnSpc>
              <a:spcBef>
                <a:spcPts val="1925"/>
              </a:spcBef>
            </a:pPr>
            <a:r>
              <a:rPr sz="2100" b="1" spc="65" dirty="0">
                <a:latin typeface="Calibri"/>
                <a:cs typeface="Calibri"/>
              </a:rPr>
              <a:t>Pull</a:t>
            </a:r>
            <a:r>
              <a:rPr sz="2100" b="1" spc="2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Execution</a:t>
            </a:r>
            <a:r>
              <a:rPr sz="2100" b="1" spc="225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(</a:t>
            </a:r>
            <a:r>
              <a:rPr sz="2100" b="1" i="1" spc="55" dirty="0">
                <a:latin typeface="Calibri"/>
                <a:cs typeface="Calibri"/>
              </a:rPr>
              <a:t>CSC</a:t>
            </a:r>
            <a:r>
              <a:rPr sz="2100" b="1" i="1" spc="5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Traversal</a:t>
            </a:r>
            <a:r>
              <a:rPr sz="2100" b="1" spc="-1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Calibri"/>
              <a:cs typeface="Calibri"/>
            </a:endParaRPr>
          </a:p>
          <a:p>
            <a:pPr marL="7682865" marR="913130" indent="-315595">
              <a:lnSpc>
                <a:spcPct val="100000"/>
              </a:lnSpc>
              <a:tabLst>
                <a:tab pos="8396605" algn="l"/>
                <a:tab pos="8763635" algn="l"/>
              </a:tabLst>
            </a:pPr>
            <a:r>
              <a:rPr sz="2400" b="1" spc="-10" dirty="0">
                <a:latin typeface="Calibri"/>
                <a:cs typeface="Calibri"/>
              </a:rPr>
              <a:t>CurrDs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40" dirty="0">
                <a:latin typeface="Calibri"/>
                <a:cs typeface="Calibri"/>
              </a:rPr>
              <a:t>Irregular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90" dirty="0">
                <a:latin typeface="Calibri"/>
                <a:cs typeface="Calibri"/>
              </a:rPr>
              <a:t>Data </a:t>
            </a:r>
            <a:r>
              <a:rPr sz="2400" b="1" spc="-5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		</a:t>
            </a:r>
            <a:r>
              <a:rPr sz="2400" b="1" spc="-30" dirty="0">
                <a:latin typeface="Calibri"/>
                <a:cs typeface="Calibri"/>
              </a:rPr>
              <a:t>Stream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50">
              <a:latin typeface="Calibri"/>
              <a:cs typeface="Calibri"/>
            </a:endParaRPr>
          </a:p>
          <a:p>
            <a:pPr marL="3239770">
              <a:lnSpc>
                <a:spcPct val="100000"/>
              </a:lnSpc>
              <a:tabLst>
                <a:tab pos="10383520" algn="l"/>
              </a:tabLst>
            </a:pPr>
            <a:r>
              <a:rPr sz="2100" dirty="0">
                <a:latin typeface="Calibri"/>
                <a:cs typeface="Calibri"/>
              </a:rPr>
              <a:t>Which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80" dirty="0">
                <a:latin typeface="Calibri"/>
                <a:cs typeface="Calibri"/>
              </a:rPr>
              <a:t>line</a:t>
            </a:r>
            <a:r>
              <a:rPr sz="2100" spc="140" dirty="0">
                <a:latin typeface="Calibri"/>
                <a:cs typeface="Calibri"/>
              </a:rPr>
              <a:t> </a:t>
            </a:r>
            <a:r>
              <a:rPr sz="2100" spc="65" dirty="0">
                <a:latin typeface="Calibri"/>
                <a:cs typeface="Calibri"/>
              </a:rPr>
              <a:t>should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spc="50" dirty="0">
                <a:latin typeface="Calibri"/>
                <a:cs typeface="Calibri"/>
              </a:rPr>
              <a:t>we</a:t>
            </a:r>
            <a:r>
              <a:rPr sz="2100" spc="1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evict?: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3000" spc="-240" baseline="4166" dirty="0">
                <a:latin typeface="Calibri"/>
                <a:cs typeface="Calibri"/>
              </a:rPr>
              <a:t>Time</a:t>
            </a:r>
            <a:endParaRPr sz="3000" baseline="4166">
              <a:latin typeface="Calibri"/>
              <a:cs typeface="Calibri"/>
            </a:endParaRPr>
          </a:p>
          <a:p>
            <a:pPr marL="763905">
              <a:lnSpc>
                <a:spcPct val="100000"/>
              </a:lnSpc>
              <a:spcBef>
                <a:spcPts val="35"/>
              </a:spcBef>
              <a:tabLst>
                <a:tab pos="3409315" algn="l"/>
                <a:tab pos="3849370" algn="l"/>
                <a:tab pos="5271135" algn="l"/>
              </a:tabLst>
            </a:pPr>
            <a:r>
              <a:rPr sz="3150" b="1" spc="-15" baseline="-15873" dirty="0">
                <a:solidFill>
                  <a:srgbClr val="FFFFFF"/>
                </a:solidFill>
                <a:latin typeface="Calibri"/>
                <a:cs typeface="Calibri"/>
              </a:rPr>
              <a:t>srcData[S</a:t>
            </a:r>
            <a:r>
              <a:rPr sz="2100" b="1" spc="-15" baseline="-45634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3150" b="1" spc="-15" baseline="-15873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r>
              <a:rPr sz="3150" b="1" baseline="-1587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50" dirty="0">
                <a:latin typeface="Arial"/>
                <a:cs typeface="Arial"/>
              </a:rPr>
              <a:t>●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1</a:t>
            </a:r>
            <a:r>
              <a:rPr sz="2100" spc="35" dirty="0">
                <a:latin typeface="Calibri"/>
                <a:cs typeface="Calibri"/>
              </a:rPr>
              <a:t>]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b="1" dirty="0">
                <a:latin typeface="Calibri"/>
                <a:cs typeface="Calibri"/>
              </a:rPr>
              <a:t>(nextRef</a:t>
            </a:r>
            <a:r>
              <a:rPr sz="2100" b="1" spc="275" dirty="0">
                <a:latin typeface="Calibri"/>
                <a:cs typeface="Calibri"/>
              </a:rPr>
              <a:t> </a:t>
            </a:r>
            <a:r>
              <a:rPr sz="2100" b="1" spc="355" dirty="0">
                <a:latin typeface="Calibri"/>
                <a:cs typeface="Calibri"/>
              </a:rPr>
              <a:t>@</a:t>
            </a:r>
            <a:r>
              <a:rPr sz="2100" b="1" spc="240" dirty="0">
                <a:latin typeface="Calibri"/>
                <a:cs typeface="Calibri"/>
              </a:rPr>
              <a:t> </a:t>
            </a:r>
            <a:r>
              <a:rPr sz="2100" b="1" spc="35" dirty="0">
                <a:latin typeface="Calibri"/>
                <a:cs typeface="Calibri"/>
              </a:rPr>
              <a:t>D</a:t>
            </a:r>
            <a:r>
              <a:rPr sz="2100" b="1" spc="52" baseline="-19841" dirty="0">
                <a:latin typeface="Calibri"/>
                <a:cs typeface="Calibri"/>
              </a:rPr>
              <a:t>4</a:t>
            </a:r>
            <a:r>
              <a:rPr sz="2100" b="1" spc="35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  <a:p>
            <a:pPr marR="2743200" algn="ctr">
              <a:lnSpc>
                <a:spcPct val="100000"/>
              </a:lnSpc>
              <a:spcBef>
                <a:spcPts val="60"/>
              </a:spcBef>
            </a:pPr>
            <a:r>
              <a:rPr sz="2100" spc="-1470" dirty="0">
                <a:latin typeface="Segoe UI Emoji"/>
                <a:cs typeface="Segoe UI Emoji"/>
              </a:rPr>
              <a:t>✔️</a:t>
            </a:r>
            <a:endParaRPr sz="2100">
              <a:latin typeface="Segoe UI Emoji"/>
              <a:cs typeface="Segoe UI Emoji"/>
            </a:endParaRPr>
          </a:p>
          <a:p>
            <a:pPr marL="3409315">
              <a:lnSpc>
                <a:spcPts val="2060"/>
              </a:lnSpc>
              <a:spcBef>
                <a:spcPts val="25"/>
              </a:spcBef>
              <a:tabLst>
                <a:tab pos="3849370" algn="l"/>
                <a:tab pos="5271135" algn="l"/>
              </a:tabLst>
            </a:pPr>
            <a:r>
              <a:rPr sz="1600" spc="-50" dirty="0">
                <a:latin typeface="Arial"/>
                <a:cs typeface="Arial"/>
              </a:rPr>
              <a:t>●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2</a:t>
            </a:r>
            <a:r>
              <a:rPr sz="2100" spc="35" dirty="0">
                <a:latin typeface="Calibri"/>
                <a:cs typeface="Calibri"/>
              </a:rPr>
              <a:t>]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b="1" dirty="0">
                <a:latin typeface="Calibri"/>
                <a:cs typeface="Calibri"/>
              </a:rPr>
              <a:t>(nextRef</a:t>
            </a:r>
            <a:r>
              <a:rPr sz="2100" b="1" spc="275" dirty="0">
                <a:latin typeface="Calibri"/>
                <a:cs typeface="Calibri"/>
              </a:rPr>
              <a:t> </a:t>
            </a:r>
            <a:r>
              <a:rPr sz="2100" b="1" spc="355" dirty="0">
                <a:latin typeface="Calibri"/>
                <a:cs typeface="Calibri"/>
              </a:rPr>
              <a:t>@</a:t>
            </a:r>
            <a:r>
              <a:rPr sz="2100" b="1" spc="240" dirty="0">
                <a:latin typeface="Calibri"/>
                <a:cs typeface="Calibri"/>
              </a:rPr>
              <a:t> </a:t>
            </a:r>
            <a:r>
              <a:rPr sz="2100" b="1" spc="35" dirty="0">
                <a:latin typeface="Calibri"/>
                <a:cs typeface="Calibri"/>
              </a:rPr>
              <a:t>D</a:t>
            </a:r>
            <a:r>
              <a:rPr sz="2100" b="1" spc="52" baseline="-19841" dirty="0">
                <a:latin typeface="Calibri"/>
                <a:cs typeface="Calibri"/>
              </a:rPr>
              <a:t>1</a:t>
            </a:r>
            <a:r>
              <a:rPr sz="2100" b="1" spc="35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  <a:p>
            <a:pPr marL="771525">
              <a:lnSpc>
                <a:spcPts val="2060"/>
              </a:lnSpc>
            </a:pPr>
            <a:r>
              <a:rPr sz="2100" spc="40" dirty="0">
                <a:latin typeface="Calibri"/>
                <a:cs typeface="Calibri"/>
              </a:rPr>
              <a:t>srcData[S</a:t>
            </a:r>
            <a:r>
              <a:rPr sz="2100" spc="60" baseline="-19841" dirty="0">
                <a:latin typeface="Calibri"/>
                <a:cs typeface="Calibri"/>
              </a:rPr>
              <a:t>2</a:t>
            </a:r>
            <a:r>
              <a:rPr sz="2100" spc="40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400" spc="100" dirty="0">
                <a:latin typeface="Calibri"/>
                <a:cs typeface="Calibri"/>
              </a:rPr>
              <a:t>2-</a:t>
            </a:r>
            <a:r>
              <a:rPr sz="2400" dirty="0">
                <a:latin typeface="Calibri"/>
                <a:cs typeface="Calibri"/>
              </a:rPr>
              <a:t>way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Set-</a:t>
            </a:r>
            <a:r>
              <a:rPr sz="2400" spc="35" dirty="0">
                <a:latin typeface="Calibri"/>
                <a:cs typeface="Calibri"/>
              </a:rPr>
              <a:t>Associative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302110" y="491845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28633" y="396794"/>
                </a:moveTo>
                <a:lnTo>
                  <a:pt x="0" y="397510"/>
                </a:lnTo>
                <a:lnTo>
                  <a:pt x="40005" y="472694"/>
                </a:lnTo>
                <a:lnTo>
                  <a:pt x="69700" y="409448"/>
                </a:lnTo>
                <a:lnTo>
                  <a:pt x="28956" y="409448"/>
                </a:lnTo>
                <a:lnTo>
                  <a:pt x="28633" y="396794"/>
                </a:lnTo>
                <a:close/>
              </a:path>
              <a:path w="76200" h="473075">
                <a:moveTo>
                  <a:pt x="47684" y="396317"/>
                </a:moveTo>
                <a:lnTo>
                  <a:pt x="28633" y="396794"/>
                </a:lnTo>
                <a:lnTo>
                  <a:pt x="28956" y="409448"/>
                </a:lnTo>
                <a:lnTo>
                  <a:pt x="48006" y="408940"/>
                </a:lnTo>
                <a:lnTo>
                  <a:pt x="47684" y="396317"/>
                </a:lnTo>
                <a:close/>
              </a:path>
              <a:path w="76200" h="473075">
                <a:moveTo>
                  <a:pt x="76200" y="395605"/>
                </a:moveTo>
                <a:lnTo>
                  <a:pt x="47684" y="396317"/>
                </a:lnTo>
                <a:lnTo>
                  <a:pt x="48006" y="408940"/>
                </a:lnTo>
                <a:lnTo>
                  <a:pt x="28956" y="409448"/>
                </a:lnTo>
                <a:lnTo>
                  <a:pt x="69700" y="409448"/>
                </a:lnTo>
                <a:lnTo>
                  <a:pt x="76200" y="395605"/>
                </a:lnTo>
                <a:close/>
              </a:path>
              <a:path w="76200" h="473075">
                <a:moveTo>
                  <a:pt x="37592" y="0"/>
                </a:moveTo>
                <a:lnTo>
                  <a:pt x="18542" y="508"/>
                </a:lnTo>
                <a:lnTo>
                  <a:pt x="28633" y="396794"/>
                </a:lnTo>
                <a:lnTo>
                  <a:pt x="47684" y="396317"/>
                </a:lnTo>
                <a:lnTo>
                  <a:pt x="3759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969644" y="4580001"/>
            <a:ext cx="2349500" cy="1741170"/>
            <a:chOff x="969644" y="4580001"/>
            <a:chExt cx="2349500" cy="1741170"/>
          </a:xfrm>
        </p:grpSpPr>
        <p:sp>
          <p:nvSpPr>
            <p:cNvPr id="16" name="object 16"/>
            <p:cNvSpPr/>
            <p:nvPr/>
          </p:nvSpPr>
          <p:spPr>
            <a:xfrm>
              <a:off x="979169" y="4589526"/>
              <a:ext cx="2330450" cy="1722120"/>
            </a:xfrm>
            <a:custGeom>
              <a:avLst/>
              <a:gdLst/>
              <a:ahLst/>
              <a:cxnLst/>
              <a:rect l="l" t="t" r="r" b="b"/>
              <a:pathLst>
                <a:path w="2330450" h="1722120">
                  <a:moveTo>
                    <a:pt x="0" y="287019"/>
                  </a:moveTo>
                  <a:lnTo>
                    <a:pt x="3756" y="240468"/>
                  </a:lnTo>
                  <a:lnTo>
                    <a:pt x="14633" y="196307"/>
                  </a:lnTo>
                  <a:lnTo>
                    <a:pt x="32038" y="155126"/>
                  </a:lnTo>
                  <a:lnTo>
                    <a:pt x="55381" y="117518"/>
                  </a:lnTo>
                  <a:lnTo>
                    <a:pt x="84070" y="84074"/>
                  </a:lnTo>
                  <a:lnTo>
                    <a:pt x="117515" y="55384"/>
                  </a:lnTo>
                  <a:lnTo>
                    <a:pt x="155125" y="32040"/>
                  </a:lnTo>
                  <a:lnTo>
                    <a:pt x="196309" y="14634"/>
                  </a:lnTo>
                  <a:lnTo>
                    <a:pt x="240475" y="3757"/>
                  </a:lnTo>
                  <a:lnTo>
                    <a:pt x="287032" y="0"/>
                  </a:lnTo>
                  <a:lnTo>
                    <a:pt x="2043176" y="0"/>
                  </a:lnTo>
                  <a:lnTo>
                    <a:pt x="2089727" y="3757"/>
                  </a:lnTo>
                  <a:lnTo>
                    <a:pt x="2133888" y="14634"/>
                  </a:lnTo>
                  <a:lnTo>
                    <a:pt x="2175069" y="32040"/>
                  </a:lnTo>
                  <a:lnTo>
                    <a:pt x="2212677" y="55384"/>
                  </a:lnTo>
                  <a:lnTo>
                    <a:pt x="2246122" y="84074"/>
                  </a:lnTo>
                  <a:lnTo>
                    <a:pt x="2274811" y="117518"/>
                  </a:lnTo>
                  <a:lnTo>
                    <a:pt x="2298155" y="155126"/>
                  </a:lnTo>
                  <a:lnTo>
                    <a:pt x="2315561" y="196307"/>
                  </a:lnTo>
                  <a:lnTo>
                    <a:pt x="2326438" y="240468"/>
                  </a:lnTo>
                  <a:lnTo>
                    <a:pt x="2330196" y="287019"/>
                  </a:lnTo>
                  <a:lnTo>
                    <a:pt x="2330196" y="1435087"/>
                  </a:lnTo>
                  <a:lnTo>
                    <a:pt x="2326438" y="1481644"/>
                  </a:lnTo>
                  <a:lnTo>
                    <a:pt x="2315561" y="1525810"/>
                  </a:lnTo>
                  <a:lnTo>
                    <a:pt x="2298155" y="1566994"/>
                  </a:lnTo>
                  <a:lnTo>
                    <a:pt x="2274811" y="1604604"/>
                  </a:lnTo>
                  <a:lnTo>
                    <a:pt x="2246122" y="1638049"/>
                  </a:lnTo>
                  <a:lnTo>
                    <a:pt x="2212677" y="1666738"/>
                  </a:lnTo>
                  <a:lnTo>
                    <a:pt x="2175069" y="1690081"/>
                  </a:lnTo>
                  <a:lnTo>
                    <a:pt x="2133888" y="1707486"/>
                  </a:lnTo>
                  <a:lnTo>
                    <a:pt x="2089727" y="1718363"/>
                  </a:lnTo>
                  <a:lnTo>
                    <a:pt x="2043176" y="1722120"/>
                  </a:lnTo>
                  <a:lnTo>
                    <a:pt x="287032" y="1722120"/>
                  </a:lnTo>
                  <a:lnTo>
                    <a:pt x="240475" y="1718363"/>
                  </a:lnTo>
                  <a:lnTo>
                    <a:pt x="196309" y="1707486"/>
                  </a:lnTo>
                  <a:lnTo>
                    <a:pt x="155125" y="1690081"/>
                  </a:lnTo>
                  <a:lnTo>
                    <a:pt x="117515" y="1666738"/>
                  </a:lnTo>
                  <a:lnTo>
                    <a:pt x="84070" y="1638049"/>
                  </a:lnTo>
                  <a:lnTo>
                    <a:pt x="55381" y="1604604"/>
                  </a:lnTo>
                  <a:lnTo>
                    <a:pt x="32038" y="1566994"/>
                  </a:lnTo>
                  <a:lnTo>
                    <a:pt x="14633" y="1525810"/>
                  </a:lnTo>
                  <a:lnTo>
                    <a:pt x="3756" y="1481644"/>
                  </a:lnTo>
                  <a:lnTo>
                    <a:pt x="0" y="1435087"/>
                  </a:lnTo>
                  <a:lnTo>
                    <a:pt x="0" y="28701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4053" y="4767834"/>
              <a:ext cx="1884045" cy="573405"/>
            </a:xfrm>
            <a:custGeom>
              <a:avLst/>
              <a:gdLst/>
              <a:ahLst/>
              <a:cxnLst/>
              <a:rect l="l" t="t" r="r" b="b"/>
              <a:pathLst>
                <a:path w="1884045" h="573404">
                  <a:moveTo>
                    <a:pt x="1883664" y="0"/>
                  </a:moveTo>
                  <a:lnTo>
                    <a:pt x="0" y="0"/>
                  </a:lnTo>
                  <a:lnTo>
                    <a:pt x="0" y="573023"/>
                  </a:lnTo>
                  <a:lnTo>
                    <a:pt x="1883664" y="573023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4053" y="4767834"/>
              <a:ext cx="1884045" cy="573405"/>
            </a:xfrm>
            <a:custGeom>
              <a:avLst/>
              <a:gdLst/>
              <a:ahLst/>
              <a:cxnLst/>
              <a:rect l="l" t="t" r="r" b="b"/>
              <a:pathLst>
                <a:path w="1884045" h="573404">
                  <a:moveTo>
                    <a:pt x="0" y="573023"/>
                  </a:moveTo>
                  <a:lnTo>
                    <a:pt x="1883664" y="573023"/>
                  </a:lnTo>
                  <a:lnTo>
                    <a:pt x="1883664" y="0"/>
                  </a:lnTo>
                  <a:lnTo>
                    <a:pt x="0" y="0"/>
                  </a:lnTo>
                  <a:lnTo>
                    <a:pt x="0" y="57302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94053" y="5542026"/>
              <a:ext cx="1884045" cy="574675"/>
            </a:xfrm>
            <a:custGeom>
              <a:avLst/>
              <a:gdLst/>
              <a:ahLst/>
              <a:cxnLst/>
              <a:rect l="l" t="t" r="r" b="b"/>
              <a:pathLst>
                <a:path w="1884045" h="574675">
                  <a:moveTo>
                    <a:pt x="1883664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1883664" y="574548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94053" y="5542026"/>
              <a:ext cx="1884045" cy="574675"/>
            </a:xfrm>
            <a:custGeom>
              <a:avLst/>
              <a:gdLst/>
              <a:ahLst/>
              <a:cxnLst/>
              <a:rect l="l" t="t" r="r" b="b"/>
              <a:pathLst>
                <a:path w="1884045" h="574675">
                  <a:moveTo>
                    <a:pt x="0" y="574548"/>
                  </a:moveTo>
                  <a:lnTo>
                    <a:pt x="1883664" y="574548"/>
                  </a:lnTo>
                  <a:lnTo>
                    <a:pt x="1883664" y="0"/>
                  </a:lnTo>
                  <a:lnTo>
                    <a:pt x="0" y="0"/>
                  </a:lnTo>
                  <a:lnTo>
                    <a:pt x="0" y="57454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804017" y="4758309"/>
            <a:ext cx="296545" cy="223520"/>
            <a:chOff x="10804017" y="4758309"/>
            <a:chExt cx="296545" cy="223520"/>
          </a:xfrm>
        </p:grpSpPr>
        <p:sp>
          <p:nvSpPr>
            <p:cNvPr id="22" name="object 22"/>
            <p:cNvSpPr/>
            <p:nvPr/>
          </p:nvSpPr>
          <p:spPr>
            <a:xfrm>
              <a:off x="10813542" y="47678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102107" y="0"/>
                  </a:moveTo>
                  <a:lnTo>
                    <a:pt x="0" y="102108"/>
                  </a:lnTo>
                  <a:lnTo>
                    <a:pt x="102107" y="204216"/>
                  </a:lnTo>
                  <a:lnTo>
                    <a:pt x="102107" y="153162"/>
                  </a:lnTo>
                  <a:lnTo>
                    <a:pt x="277367" y="153162"/>
                  </a:lnTo>
                  <a:lnTo>
                    <a:pt x="277367" y="51054"/>
                  </a:lnTo>
                  <a:lnTo>
                    <a:pt x="102107" y="51054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813542" y="47678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0" y="102108"/>
                  </a:moveTo>
                  <a:lnTo>
                    <a:pt x="102107" y="0"/>
                  </a:lnTo>
                  <a:lnTo>
                    <a:pt x="102107" y="51054"/>
                  </a:lnTo>
                  <a:lnTo>
                    <a:pt x="277367" y="51054"/>
                  </a:lnTo>
                  <a:lnTo>
                    <a:pt x="277367" y="153162"/>
                  </a:lnTo>
                  <a:lnTo>
                    <a:pt x="102107" y="153162"/>
                  </a:lnTo>
                  <a:lnTo>
                    <a:pt x="102107" y="204216"/>
                  </a:lnTo>
                  <a:lnTo>
                    <a:pt x="0" y="102108"/>
                  </a:lnTo>
                  <a:close/>
                </a:path>
              </a:pathLst>
            </a:custGeom>
            <a:ln w="1905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3845814" y="4363973"/>
            <a:ext cx="4472940" cy="1559560"/>
          </a:xfrm>
          <a:custGeom>
            <a:avLst/>
            <a:gdLst/>
            <a:ahLst/>
            <a:cxnLst/>
            <a:rect l="l" t="t" r="r" b="b"/>
            <a:pathLst>
              <a:path w="4472940" h="1559560">
                <a:moveTo>
                  <a:pt x="0" y="1559052"/>
                </a:moveTo>
                <a:lnTo>
                  <a:pt x="4472940" y="1559052"/>
                </a:lnTo>
                <a:lnTo>
                  <a:pt x="4472940" y="0"/>
                </a:lnTo>
                <a:lnTo>
                  <a:pt x="0" y="0"/>
                </a:lnTo>
                <a:lnTo>
                  <a:pt x="0" y="1559052"/>
                </a:lnTo>
                <a:close/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071372" y="1958339"/>
            <a:ext cx="1950720" cy="2304415"/>
            <a:chOff x="1071372" y="1958339"/>
            <a:chExt cx="1950720" cy="2304415"/>
          </a:xfrm>
        </p:grpSpPr>
        <p:sp>
          <p:nvSpPr>
            <p:cNvPr id="26" name="object 26"/>
            <p:cNvSpPr/>
            <p:nvPr/>
          </p:nvSpPr>
          <p:spPr>
            <a:xfrm>
              <a:off x="1071372" y="1958339"/>
              <a:ext cx="474345" cy="2304415"/>
            </a:xfrm>
            <a:custGeom>
              <a:avLst/>
              <a:gdLst/>
              <a:ahLst/>
              <a:cxnLst/>
              <a:rect l="l" t="t" r="r" b="b"/>
              <a:pathLst>
                <a:path w="474344" h="2304415">
                  <a:moveTo>
                    <a:pt x="473964" y="0"/>
                  </a:moveTo>
                  <a:lnTo>
                    <a:pt x="0" y="0"/>
                  </a:lnTo>
                  <a:lnTo>
                    <a:pt x="0" y="2304288"/>
                  </a:lnTo>
                  <a:lnTo>
                    <a:pt x="473964" y="2304288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9606" y="2963417"/>
              <a:ext cx="225551" cy="2316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419606" y="2963417"/>
              <a:ext cx="226060" cy="231775"/>
            </a:xfrm>
            <a:custGeom>
              <a:avLst/>
              <a:gdLst/>
              <a:ahLst/>
              <a:cxnLst/>
              <a:rect l="l" t="t" r="r" b="b"/>
              <a:pathLst>
                <a:path w="226060" h="231775">
                  <a:moveTo>
                    <a:pt x="0" y="57912"/>
                  </a:moveTo>
                  <a:lnTo>
                    <a:pt x="112775" y="57912"/>
                  </a:lnTo>
                  <a:lnTo>
                    <a:pt x="112775" y="0"/>
                  </a:lnTo>
                  <a:lnTo>
                    <a:pt x="225551" y="115824"/>
                  </a:lnTo>
                  <a:lnTo>
                    <a:pt x="112775" y="231648"/>
                  </a:lnTo>
                  <a:lnTo>
                    <a:pt x="112775" y="173736"/>
                  </a:lnTo>
                  <a:lnTo>
                    <a:pt x="0" y="173736"/>
                  </a:lnTo>
                  <a:lnTo>
                    <a:pt x="0" y="57912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08938" y="2532125"/>
              <a:ext cx="1598930" cy="230504"/>
            </a:xfrm>
            <a:custGeom>
              <a:avLst/>
              <a:gdLst/>
              <a:ahLst/>
              <a:cxnLst/>
              <a:rect l="l" t="t" r="r" b="b"/>
              <a:pathLst>
                <a:path w="1598930" h="230505">
                  <a:moveTo>
                    <a:pt x="1483614" y="0"/>
                  </a:moveTo>
                  <a:lnTo>
                    <a:pt x="1483614" y="57531"/>
                  </a:lnTo>
                  <a:lnTo>
                    <a:pt x="0" y="57531"/>
                  </a:lnTo>
                  <a:lnTo>
                    <a:pt x="0" y="172593"/>
                  </a:lnTo>
                  <a:lnTo>
                    <a:pt x="1483614" y="172593"/>
                  </a:lnTo>
                  <a:lnTo>
                    <a:pt x="1483614" y="230124"/>
                  </a:lnTo>
                  <a:lnTo>
                    <a:pt x="1598676" y="115062"/>
                  </a:lnTo>
                  <a:lnTo>
                    <a:pt x="148361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08938" y="2532125"/>
              <a:ext cx="1598930" cy="230504"/>
            </a:xfrm>
            <a:custGeom>
              <a:avLst/>
              <a:gdLst/>
              <a:ahLst/>
              <a:cxnLst/>
              <a:rect l="l" t="t" r="r" b="b"/>
              <a:pathLst>
                <a:path w="1598930" h="230505">
                  <a:moveTo>
                    <a:pt x="0" y="57531"/>
                  </a:moveTo>
                  <a:lnTo>
                    <a:pt x="1483614" y="57531"/>
                  </a:lnTo>
                  <a:lnTo>
                    <a:pt x="1483614" y="0"/>
                  </a:lnTo>
                  <a:lnTo>
                    <a:pt x="1598676" y="115062"/>
                  </a:lnTo>
                  <a:lnTo>
                    <a:pt x="1483614" y="230124"/>
                  </a:lnTo>
                  <a:lnTo>
                    <a:pt x="1483614" y="172593"/>
                  </a:lnTo>
                  <a:lnTo>
                    <a:pt x="0" y="172593"/>
                  </a:lnTo>
                  <a:lnTo>
                    <a:pt x="0" y="57531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0" y="0"/>
            <a:ext cx="12176760" cy="6842759"/>
          </a:xfrm>
          <a:custGeom>
            <a:avLst/>
            <a:gdLst/>
            <a:ahLst/>
            <a:cxnLst/>
            <a:rect l="l" t="t" r="r" b="b"/>
            <a:pathLst>
              <a:path w="12176760" h="6842759">
                <a:moveTo>
                  <a:pt x="12176760" y="0"/>
                </a:moveTo>
                <a:lnTo>
                  <a:pt x="0" y="0"/>
                </a:lnTo>
                <a:lnTo>
                  <a:pt x="0" y="6842759"/>
                </a:lnTo>
                <a:lnTo>
                  <a:pt x="12176760" y="6842759"/>
                </a:lnTo>
                <a:lnTo>
                  <a:pt x="12176760" y="0"/>
                </a:lnTo>
                <a:close/>
              </a:path>
            </a:pathLst>
          </a:custGeom>
          <a:solidFill>
            <a:srgbClr val="808080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042416" y="2005583"/>
            <a:ext cx="10183495" cy="3404870"/>
            <a:chOff x="1042416" y="2005583"/>
            <a:chExt cx="10183495" cy="3404870"/>
          </a:xfrm>
        </p:grpSpPr>
        <p:sp>
          <p:nvSpPr>
            <p:cNvPr id="33" name="object 33"/>
            <p:cNvSpPr/>
            <p:nvPr/>
          </p:nvSpPr>
          <p:spPr>
            <a:xfrm>
              <a:off x="1061466" y="2024633"/>
              <a:ext cx="10145395" cy="3366770"/>
            </a:xfrm>
            <a:custGeom>
              <a:avLst/>
              <a:gdLst/>
              <a:ahLst/>
              <a:cxnLst/>
              <a:rect l="l" t="t" r="r" b="b"/>
              <a:pathLst>
                <a:path w="10145395" h="3366770">
                  <a:moveTo>
                    <a:pt x="9584182" y="0"/>
                  </a:moveTo>
                  <a:lnTo>
                    <a:pt x="561086" y="0"/>
                  </a:lnTo>
                  <a:lnTo>
                    <a:pt x="512673" y="2059"/>
                  </a:lnTo>
                  <a:lnTo>
                    <a:pt x="465404" y="8125"/>
                  </a:lnTo>
                  <a:lnTo>
                    <a:pt x="419446" y="18030"/>
                  </a:lnTo>
                  <a:lnTo>
                    <a:pt x="374970" y="31604"/>
                  </a:lnTo>
                  <a:lnTo>
                    <a:pt x="332142" y="48680"/>
                  </a:lnTo>
                  <a:lnTo>
                    <a:pt x="291132" y="69089"/>
                  </a:lnTo>
                  <a:lnTo>
                    <a:pt x="252107" y="92663"/>
                  </a:lnTo>
                  <a:lnTo>
                    <a:pt x="215236" y="119233"/>
                  </a:lnTo>
                  <a:lnTo>
                    <a:pt x="180688" y="148631"/>
                  </a:lnTo>
                  <a:lnTo>
                    <a:pt x="148631" y="180688"/>
                  </a:lnTo>
                  <a:lnTo>
                    <a:pt x="119233" y="215236"/>
                  </a:lnTo>
                  <a:lnTo>
                    <a:pt x="92663" y="252107"/>
                  </a:lnTo>
                  <a:lnTo>
                    <a:pt x="69089" y="291132"/>
                  </a:lnTo>
                  <a:lnTo>
                    <a:pt x="48680" y="332142"/>
                  </a:lnTo>
                  <a:lnTo>
                    <a:pt x="31604" y="374970"/>
                  </a:lnTo>
                  <a:lnTo>
                    <a:pt x="18030" y="419446"/>
                  </a:lnTo>
                  <a:lnTo>
                    <a:pt x="8125" y="465404"/>
                  </a:lnTo>
                  <a:lnTo>
                    <a:pt x="2059" y="512673"/>
                  </a:lnTo>
                  <a:lnTo>
                    <a:pt x="0" y="561086"/>
                  </a:lnTo>
                  <a:lnTo>
                    <a:pt x="0" y="2805429"/>
                  </a:lnTo>
                  <a:lnTo>
                    <a:pt x="2059" y="2853842"/>
                  </a:lnTo>
                  <a:lnTo>
                    <a:pt x="8125" y="2901111"/>
                  </a:lnTo>
                  <a:lnTo>
                    <a:pt x="18030" y="2947069"/>
                  </a:lnTo>
                  <a:lnTo>
                    <a:pt x="31604" y="2991545"/>
                  </a:lnTo>
                  <a:lnTo>
                    <a:pt x="48680" y="3034373"/>
                  </a:lnTo>
                  <a:lnTo>
                    <a:pt x="69089" y="3075383"/>
                  </a:lnTo>
                  <a:lnTo>
                    <a:pt x="92663" y="3114408"/>
                  </a:lnTo>
                  <a:lnTo>
                    <a:pt x="119233" y="3151279"/>
                  </a:lnTo>
                  <a:lnTo>
                    <a:pt x="148631" y="3185827"/>
                  </a:lnTo>
                  <a:lnTo>
                    <a:pt x="180688" y="3217884"/>
                  </a:lnTo>
                  <a:lnTo>
                    <a:pt x="215236" y="3247282"/>
                  </a:lnTo>
                  <a:lnTo>
                    <a:pt x="252107" y="3273852"/>
                  </a:lnTo>
                  <a:lnTo>
                    <a:pt x="291132" y="3297426"/>
                  </a:lnTo>
                  <a:lnTo>
                    <a:pt x="332142" y="3317835"/>
                  </a:lnTo>
                  <a:lnTo>
                    <a:pt x="374970" y="3334911"/>
                  </a:lnTo>
                  <a:lnTo>
                    <a:pt x="419446" y="3348485"/>
                  </a:lnTo>
                  <a:lnTo>
                    <a:pt x="465404" y="3358390"/>
                  </a:lnTo>
                  <a:lnTo>
                    <a:pt x="512673" y="3364456"/>
                  </a:lnTo>
                  <a:lnTo>
                    <a:pt x="561086" y="3366516"/>
                  </a:lnTo>
                  <a:lnTo>
                    <a:pt x="9584182" y="3366516"/>
                  </a:lnTo>
                  <a:lnTo>
                    <a:pt x="9632594" y="3364456"/>
                  </a:lnTo>
                  <a:lnTo>
                    <a:pt x="9679863" y="3358390"/>
                  </a:lnTo>
                  <a:lnTo>
                    <a:pt x="9725821" y="3348485"/>
                  </a:lnTo>
                  <a:lnTo>
                    <a:pt x="9770297" y="3334911"/>
                  </a:lnTo>
                  <a:lnTo>
                    <a:pt x="9813125" y="3317835"/>
                  </a:lnTo>
                  <a:lnTo>
                    <a:pt x="9854135" y="3297426"/>
                  </a:lnTo>
                  <a:lnTo>
                    <a:pt x="9893160" y="3273852"/>
                  </a:lnTo>
                  <a:lnTo>
                    <a:pt x="9930031" y="3247282"/>
                  </a:lnTo>
                  <a:lnTo>
                    <a:pt x="9964579" y="3217884"/>
                  </a:lnTo>
                  <a:lnTo>
                    <a:pt x="9996636" y="3185827"/>
                  </a:lnTo>
                  <a:lnTo>
                    <a:pt x="10026034" y="3151279"/>
                  </a:lnTo>
                  <a:lnTo>
                    <a:pt x="10052604" y="3114408"/>
                  </a:lnTo>
                  <a:lnTo>
                    <a:pt x="10076178" y="3075383"/>
                  </a:lnTo>
                  <a:lnTo>
                    <a:pt x="10096587" y="3034373"/>
                  </a:lnTo>
                  <a:lnTo>
                    <a:pt x="10113663" y="2991545"/>
                  </a:lnTo>
                  <a:lnTo>
                    <a:pt x="10127237" y="2947069"/>
                  </a:lnTo>
                  <a:lnTo>
                    <a:pt x="10137142" y="2901111"/>
                  </a:lnTo>
                  <a:lnTo>
                    <a:pt x="10143208" y="2853842"/>
                  </a:lnTo>
                  <a:lnTo>
                    <a:pt x="10145267" y="2805429"/>
                  </a:lnTo>
                  <a:lnTo>
                    <a:pt x="10145267" y="561086"/>
                  </a:lnTo>
                  <a:lnTo>
                    <a:pt x="10143208" y="512673"/>
                  </a:lnTo>
                  <a:lnTo>
                    <a:pt x="10137142" y="465404"/>
                  </a:lnTo>
                  <a:lnTo>
                    <a:pt x="10127237" y="419446"/>
                  </a:lnTo>
                  <a:lnTo>
                    <a:pt x="10113663" y="374970"/>
                  </a:lnTo>
                  <a:lnTo>
                    <a:pt x="10096587" y="332142"/>
                  </a:lnTo>
                  <a:lnTo>
                    <a:pt x="10076178" y="291132"/>
                  </a:lnTo>
                  <a:lnTo>
                    <a:pt x="10052604" y="252107"/>
                  </a:lnTo>
                  <a:lnTo>
                    <a:pt x="10026034" y="215236"/>
                  </a:lnTo>
                  <a:lnTo>
                    <a:pt x="9996636" y="180688"/>
                  </a:lnTo>
                  <a:lnTo>
                    <a:pt x="9964579" y="148631"/>
                  </a:lnTo>
                  <a:lnTo>
                    <a:pt x="9930031" y="119233"/>
                  </a:lnTo>
                  <a:lnTo>
                    <a:pt x="9893160" y="92663"/>
                  </a:lnTo>
                  <a:lnTo>
                    <a:pt x="9854135" y="69089"/>
                  </a:lnTo>
                  <a:lnTo>
                    <a:pt x="9813125" y="48680"/>
                  </a:lnTo>
                  <a:lnTo>
                    <a:pt x="9770297" y="31604"/>
                  </a:lnTo>
                  <a:lnTo>
                    <a:pt x="9725821" y="18030"/>
                  </a:lnTo>
                  <a:lnTo>
                    <a:pt x="9679863" y="8125"/>
                  </a:lnTo>
                  <a:lnTo>
                    <a:pt x="9632594" y="2059"/>
                  </a:lnTo>
                  <a:lnTo>
                    <a:pt x="95841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61466" y="2024633"/>
              <a:ext cx="10145395" cy="3366770"/>
            </a:xfrm>
            <a:custGeom>
              <a:avLst/>
              <a:gdLst/>
              <a:ahLst/>
              <a:cxnLst/>
              <a:rect l="l" t="t" r="r" b="b"/>
              <a:pathLst>
                <a:path w="10145395" h="3366770">
                  <a:moveTo>
                    <a:pt x="0" y="561086"/>
                  </a:moveTo>
                  <a:lnTo>
                    <a:pt x="2059" y="512673"/>
                  </a:lnTo>
                  <a:lnTo>
                    <a:pt x="8125" y="465404"/>
                  </a:lnTo>
                  <a:lnTo>
                    <a:pt x="18030" y="419446"/>
                  </a:lnTo>
                  <a:lnTo>
                    <a:pt x="31604" y="374970"/>
                  </a:lnTo>
                  <a:lnTo>
                    <a:pt x="48680" y="332142"/>
                  </a:lnTo>
                  <a:lnTo>
                    <a:pt x="69089" y="291132"/>
                  </a:lnTo>
                  <a:lnTo>
                    <a:pt x="92663" y="252107"/>
                  </a:lnTo>
                  <a:lnTo>
                    <a:pt x="119233" y="215236"/>
                  </a:lnTo>
                  <a:lnTo>
                    <a:pt x="148631" y="180688"/>
                  </a:lnTo>
                  <a:lnTo>
                    <a:pt x="180688" y="148631"/>
                  </a:lnTo>
                  <a:lnTo>
                    <a:pt x="215236" y="119233"/>
                  </a:lnTo>
                  <a:lnTo>
                    <a:pt x="252107" y="92663"/>
                  </a:lnTo>
                  <a:lnTo>
                    <a:pt x="291132" y="69089"/>
                  </a:lnTo>
                  <a:lnTo>
                    <a:pt x="332142" y="48680"/>
                  </a:lnTo>
                  <a:lnTo>
                    <a:pt x="374970" y="31604"/>
                  </a:lnTo>
                  <a:lnTo>
                    <a:pt x="419446" y="18030"/>
                  </a:lnTo>
                  <a:lnTo>
                    <a:pt x="465404" y="8125"/>
                  </a:lnTo>
                  <a:lnTo>
                    <a:pt x="512673" y="2059"/>
                  </a:lnTo>
                  <a:lnTo>
                    <a:pt x="561086" y="0"/>
                  </a:lnTo>
                  <a:lnTo>
                    <a:pt x="9584182" y="0"/>
                  </a:lnTo>
                  <a:lnTo>
                    <a:pt x="9632594" y="2059"/>
                  </a:lnTo>
                  <a:lnTo>
                    <a:pt x="9679863" y="8125"/>
                  </a:lnTo>
                  <a:lnTo>
                    <a:pt x="9725821" y="18030"/>
                  </a:lnTo>
                  <a:lnTo>
                    <a:pt x="9770297" y="31604"/>
                  </a:lnTo>
                  <a:lnTo>
                    <a:pt x="9813125" y="48680"/>
                  </a:lnTo>
                  <a:lnTo>
                    <a:pt x="9854135" y="69089"/>
                  </a:lnTo>
                  <a:lnTo>
                    <a:pt x="9893160" y="92663"/>
                  </a:lnTo>
                  <a:lnTo>
                    <a:pt x="9930031" y="119233"/>
                  </a:lnTo>
                  <a:lnTo>
                    <a:pt x="9964579" y="148631"/>
                  </a:lnTo>
                  <a:lnTo>
                    <a:pt x="9996636" y="180688"/>
                  </a:lnTo>
                  <a:lnTo>
                    <a:pt x="10026034" y="215236"/>
                  </a:lnTo>
                  <a:lnTo>
                    <a:pt x="10052604" y="252107"/>
                  </a:lnTo>
                  <a:lnTo>
                    <a:pt x="10076178" y="291132"/>
                  </a:lnTo>
                  <a:lnTo>
                    <a:pt x="10096587" y="332142"/>
                  </a:lnTo>
                  <a:lnTo>
                    <a:pt x="10113663" y="374970"/>
                  </a:lnTo>
                  <a:lnTo>
                    <a:pt x="10127237" y="419446"/>
                  </a:lnTo>
                  <a:lnTo>
                    <a:pt x="10137142" y="465404"/>
                  </a:lnTo>
                  <a:lnTo>
                    <a:pt x="10143208" y="512673"/>
                  </a:lnTo>
                  <a:lnTo>
                    <a:pt x="10145267" y="561086"/>
                  </a:lnTo>
                  <a:lnTo>
                    <a:pt x="10145267" y="2805429"/>
                  </a:lnTo>
                  <a:lnTo>
                    <a:pt x="10143208" y="2853842"/>
                  </a:lnTo>
                  <a:lnTo>
                    <a:pt x="10137142" y="2901111"/>
                  </a:lnTo>
                  <a:lnTo>
                    <a:pt x="10127237" y="2947069"/>
                  </a:lnTo>
                  <a:lnTo>
                    <a:pt x="10113663" y="2991545"/>
                  </a:lnTo>
                  <a:lnTo>
                    <a:pt x="10096587" y="3034373"/>
                  </a:lnTo>
                  <a:lnTo>
                    <a:pt x="10076178" y="3075383"/>
                  </a:lnTo>
                  <a:lnTo>
                    <a:pt x="10052604" y="3114408"/>
                  </a:lnTo>
                  <a:lnTo>
                    <a:pt x="10026034" y="3151279"/>
                  </a:lnTo>
                  <a:lnTo>
                    <a:pt x="9996636" y="3185827"/>
                  </a:lnTo>
                  <a:lnTo>
                    <a:pt x="9964579" y="3217884"/>
                  </a:lnTo>
                  <a:lnTo>
                    <a:pt x="9930031" y="3247282"/>
                  </a:lnTo>
                  <a:lnTo>
                    <a:pt x="9893160" y="3273852"/>
                  </a:lnTo>
                  <a:lnTo>
                    <a:pt x="9854135" y="3297426"/>
                  </a:lnTo>
                  <a:lnTo>
                    <a:pt x="9813125" y="3317835"/>
                  </a:lnTo>
                  <a:lnTo>
                    <a:pt x="9770297" y="3334911"/>
                  </a:lnTo>
                  <a:lnTo>
                    <a:pt x="9725821" y="3348485"/>
                  </a:lnTo>
                  <a:lnTo>
                    <a:pt x="9679863" y="3358390"/>
                  </a:lnTo>
                  <a:lnTo>
                    <a:pt x="9632594" y="3364456"/>
                  </a:lnTo>
                  <a:lnTo>
                    <a:pt x="9584182" y="3366516"/>
                  </a:lnTo>
                  <a:lnTo>
                    <a:pt x="561086" y="3366516"/>
                  </a:lnTo>
                  <a:lnTo>
                    <a:pt x="512673" y="3364456"/>
                  </a:lnTo>
                  <a:lnTo>
                    <a:pt x="465404" y="3358390"/>
                  </a:lnTo>
                  <a:lnTo>
                    <a:pt x="419446" y="3348485"/>
                  </a:lnTo>
                  <a:lnTo>
                    <a:pt x="374970" y="3334911"/>
                  </a:lnTo>
                  <a:lnTo>
                    <a:pt x="332142" y="3317835"/>
                  </a:lnTo>
                  <a:lnTo>
                    <a:pt x="291132" y="3297426"/>
                  </a:lnTo>
                  <a:lnTo>
                    <a:pt x="252107" y="3273852"/>
                  </a:lnTo>
                  <a:lnTo>
                    <a:pt x="215236" y="3247282"/>
                  </a:lnTo>
                  <a:lnTo>
                    <a:pt x="180688" y="3217884"/>
                  </a:lnTo>
                  <a:lnTo>
                    <a:pt x="148631" y="3185827"/>
                  </a:lnTo>
                  <a:lnTo>
                    <a:pt x="119233" y="3151279"/>
                  </a:lnTo>
                  <a:lnTo>
                    <a:pt x="92663" y="3114408"/>
                  </a:lnTo>
                  <a:lnTo>
                    <a:pt x="69089" y="3075383"/>
                  </a:lnTo>
                  <a:lnTo>
                    <a:pt x="48680" y="3034373"/>
                  </a:lnTo>
                  <a:lnTo>
                    <a:pt x="31604" y="2991545"/>
                  </a:lnTo>
                  <a:lnTo>
                    <a:pt x="18030" y="2947069"/>
                  </a:lnTo>
                  <a:lnTo>
                    <a:pt x="8125" y="2901111"/>
                  </a:lnTo>
                  <a:lnTo>
                    <a:pt x="2059" y="2853842"/>
                  </a:lnTo>
                  <a:lnTo>
                    <a:pt x="0" y="2805429"/>
                  </a:lnTo>
                  <a:lnTo>
                    <a:pt x="0" y="561086"/>
                  </a:lnTo>
                  <a:close/>
                </a:path>
              </a:pathLst>
            </a:custGeom>
            <a:ln w="3810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386586" y="2659837"/>
            <a:ext cx="9493250" cy="8394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48740" marR="5080" indent="-1336675">
              <a:lnSpc>
                <a:spcPct val="100800"/>
              </a:lnSpc>
              <a:spcBef>
                <a:spcPts val="90"/>
              </a:spcBef>
            </a:pPr>
            <a:r>
              <a:rPr sz="2650" b="1" dirty="0">
                <a:latin typeface="Calibri"/>
                <a:cs typeface="Calibri"/>
              </a:rPr>
              <a:t>For</a:t>
            </a:r>
            <a:r>
              <a:rPr sz="2650" b="1" spc="16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a</a:t>
            </a:r>
            <a:r>
              <a:rPr sz="2650" b="1" spc="180" dirty="0">
                <a:latin typeface="Calibri"/>
                <a:cs typeface="Calibri"/>
              </a:rPr>
              <a:t> </a:t>
            </a:r>
            <a:r>
              <a:rPr sz="2650" b="1" spc="65" dirty="0">
                <a:latin typeface="Calibri"/>
                <a:cs typeface="Calibri"/>
              </a:rPr>
              <a:t>pull</a:t>
            </a:r>
            <a:r>
              <a:rPr sz="2650" b="1" spc="19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execution</a:t>
            </a:r>
            <a:r>
              <a:rPr sz="2650" b="1" spc="175" dirty="0">
                <a:latin typeface="Calibri"/>
                <a:cs typeface="Calibri"/>
              </a:rPr>
              <a:t> </a:t>
            </a:r>
            <a:r>
              <a:rPr sz="2650" b="1" spc="100" dirty="0">
                <a:latin typeface="Calibri"/>
                <a:cs typeface="Calibri"/>
              </a:rPr>
              <a:t>(</a:t>
            </a:r>
            <a:r>
              <a:rPr sz="2650" b="1" spc="100" dirty="0">
                <a:solidFill>
                  <a:srgbClr val="FF0000"/>
                </a:solidFill>
                <a:latin typeface="Calibri"/>
                <a:cs typeface="Calibri"/>
              </a:rPr>
              <a:t>CSC-</a:t>
            </a:r>
            <a:r>
              <a:rPr sz="2650" b="1" dirty="0">
                <a:solidFill>
                  <a:srgbClr val="FF0000"/>
                </a:solidFill>
                <a:latin typeface="Calibri"/>
                <a:cs typeface="Calibri"/>
              </a:rPr>
              <a:t>traversal</a:t>
            </a:r>
            <a:r>
              <a:rPr sz="2650" b="1" dirty="0">
                <a:latin typeface="Calibri"/>
                <a:cs typeface="Calibri"/>
              </a:rPr>
              <a:t>),</a:t>
            </a:r>
            <a:r>
              <a:rPr sz="2650" b="1" spc="200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the</a:t>
            </a:r>
            <a:r>
              <a:rPr sz="2650" b="1" spc="150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transpose</a:t>
            </a:r>
            <a:r>
              <a:rPr sz="2650" b="1" spc="175" dirty="0">
                <a:latin typeface="Calibri"/>
                <a:cs typeface="Calibri"/>
              </a:rPr>
              <a:t> </a:t>
            </a:r>
            <a:r>
              <a:rPr sz="2650" b="1" spc="80" dirty="0">
                <a:latin typeface="Calibri"/>
                <a:cs typeface="Calibri"/>
              </a:rPr>
              <a:t>(</a:t>
            </a:r>
            <a:r>
              <a:rPr sz="2650" b="1" spc="80" dirty="0">
                <a:solidFill>
                  <a:srgbClr val="FF0000"/>
                </a:solidFill>
                <a:latin typeface="Calibri"/>
                <a:cs typeface="Calibri"/>
              </a:rPr>
              <a:t>CSR</a:t>
            </a:r>
            <a:r>
              <a:rPr sz="2650" b="1" spc="80" dirty="0">
                <a:latin typeface="Calibri"/>
                <a:cs typeface="Calibri"/>
              </a:rPr>
              <a:t>)</a:t>
            </a:r>
            <a:r>
              <a:rPr sz="2650" b="1" spc="180" dirty="0">
                <a:latin typeface="Calibri"/>
                <a:cs typeface="Calibri"/>
              </a:rPr>
              <a:t> </a:t>
            </a:r>
            <a:r>
              <a:rPr sz="2650" b="1" spc="-10" dirty="0">
                <a:latin typeface="Calibri"/>
                <a:cs typeface="Calibri"/>
              </a:rPr>
              <a:t>contains </a:t>
            </a:r>
            <a:r>
              <a:rPr sz="2650" b="1" spc="85" dirty="0">
                <a:latin typeface="Calibri"/>
                <a:cs typeface="Calibri"/>
              </a:rPr>
              <a:t>all</a:t>
            </a:r>
            <a:r>
              <a:rPr sz="2650" b="1" spc="190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the</a:t>
            </a:r>
            <a:r>
              <a:rPr sz="2650" b="1" spc="17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necessary</a:t>
            </a:r>
            <a:r>
              <a:rPr sz="2650" b="1" spc="170" dirty="0">
                <a:latin typeface="Calibri"/>
                <a:cs typeface="Calibri"/>
              </a:rPr>
              <a:t> </a:t>
            </a:r>
            <a:r>
              <a:rPr sz="2650" b="1" spc="90" dirty="0">
                <a:latin typeface="Calibri"/>
                <a:cs typeface="Calibri"/>
              </a:rPr>
              <a:t>OPT</a:t>
            </a:r>
            <a:r>
              <a:rPr sz="2650" b="1" spc="170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replacement</a:t>
            </a:r>
            <a:r>
              <a:rPr sz="2650" b="1" spc="175" dirty="0">
                <a:latin typeface="Calibri"/>
                <a:cs typeface="Calibri"/>
              </a:rPr>
              <a:t> </a:t>
            </a:r>
            <a:r>
              <a:rPr sz="2650" b="1" spc="-10" dirty="0">
                <a:latin typeface="Calibri"/>
                <a:cs typeface="Calibri"/>
              </a:rPr>
              <a:t>information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6535" y="1813560"/>
            <a:ext cx="1022603" cy="25283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8249" y="1196918"/>
            <a:ext cx="11739880" cy="53314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95450">
              <a:lnSpc>
                <a:spcPct val="100000"/>
              </a:lnSpc>
              <a:spcBef>
                <a:spcPts val="75"/>
              </a:spcBef>
            </a:pPr>
            <a:r>
              <a:rPr sz="2100" spc="-25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  <a:p>
            <a:pPr marL="1297305" algn="ctr">
              <a:lnSpc>
                <a:spcPct val="100000"/>
              </a:lnSpc>
              <a:spcBef>
                <a:spcPts val="745"/>
              </a:spcBef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dst</a:t>
            </a:r>
            <a:r>
              <a:rPr sz="2400" spc="-6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L="5497195" algn="ctr">
              <a:lnSpc>
                <a:spcPct val="100000"/>
              </a:lnSpc>
            </a:pPr>
            <a:r>
              <a:rPr sz="2400" dirty="0">
                <a:latin typeface="Courier New"/>
                <a:cs typeface="Courier New"/>
              </a:rPr>
              <a:t>for</a:t>
            </a:r>
            <a:r>
              <a:rPr sz="2400" spc="-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src</a:t>
            </a:r>
            <a:r>
              <a:rPr sz="2400" spc="-35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in </a:t>
            </a:r>
            <a:r>
              <a:rPr sz="2400" spc="-10" dirty="0">
                <a:latin typeface="Courier New"/>
                <a:cs typeface="Courier New"/>
              </a:rPr>
              <a:t>in_neighs(dst):</a:t>
            </a:r>
            <a:endParaRPr sz="2400">
              <a:latin typeface="Courier New"/>
              <a:cs typeface="Courier New"/>
            </a:endParaRPr>
          </a:p>
          <a:p>
            <a:pPr marL="5321300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urier New"/>
                <a:cs typeface="Courier New"/>
              </a:rPr>
              <a:t>dstData[dst]</a:t>
            </a:r>
            <a:r>
              <a:rPr sz="2400" spc="-210" dirty="0">
                <a:latin typeface="Courier New"/>
                <a:cs typeface="Courier New"/>
              </a:rPr>
              <a:t> </a:t>
            </a:r>
            <a:r>
              <a:rPr sz="2400" spc="-25" dirty="0">
                <a:latin typeface="Courier New"/>
                <a:cs typeface="Courier New"/>
              </a:rPr>
              <a:t>+=</a:t>
            </a:r>
            <a:endParaRPr sz="2400">
              <a:latin typeface="Courier New"/>
              <a:cs typeface="Courier New"/>
            </a:endParaRPr>
          </a:p>
          <a:p>
            <a:pPr marR="4208780" algn="ctr">
              <a:lnSpc>
                <a:spcPct val="100000"/>
              </a:lnSpc>
              <a:tabLst>
                <a:tab pos="5330825" algn="l"/>
              </a:tabLst>
            </a:pPr>
            <a:r>
              <a:rPr sz="3150" spc="-37" baseline="-5291" dirty="0">
                <a:latin typeface="Calibri"/>
                <a:cs typeface="Calibri"/>
              </a:rPr>
              <a:t>Src</a:t>
            </a:r>
            <a:r>
              <a:rPr sz="3150" baseline="-5291" dirty="0">
                <a:latin typeface="Calibri"/>
                <a:cs typeface="Calibri"/>
              </a:rPr>
              <a:t>	</a:t>
            </a:r>
            <a:r>
              <a:rPr sz="2400" spc="-10" dirty="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Courier New"/>
              <a:cs typeface="Courier New"/>
            </a:endParaRPr>
          </a:p>
          <a:p>
            <a:pPr marR="1385570" algn="r">
              <a:lnSpc>
                <a:spcPct val="100000"/>
              </a:lnSpc>
              <a:tabLst>
                <a:tab pos="744855" algn="l"/>
              </a:tabLst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</a:t>
            </a:r>
            <a:r>
              <a:rPr sz="2100" baseline="-19841" dirty="0">
                <a:latin typeface="Calibri"/>
                <a:cs typeface="Calibri"/>
              </a:rPr>
              <a:t>	</a:t>
            </a: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1</a:t>
            </a:r>
            <a:r>
              <a:rPr sz="2100" spc="35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  <a:p>
            <a:pPr marR="1385570" algn="r">
              <a:lnSpc>
                <a:spcPct val="100000"/>
              </a:lnSpc>
              <a:spcBef>
                <a:spcPts val="2005"/>
              </a:spcBef>
              <a:tabLst>
                <a:tab pos="744855" algn="l"/>
              </a:tabLst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</a:t>
            </a:r>
            <a:r>
              <a:rPr sz="2100" baseline="-19841" dirty="0">
                <a:latin typeface="Calibri"/>
                <a:cs typeface="Calibri"/>
              </a:rPr>
              <a:t>	</a:t>
            </a: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2</a:t>
            </a:r>
            <a:r>
              <a:rPr sz="2100" spc="35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  <a:p>
            <a:pPr marR="1379855" algn="r">
              <a:lnSpc>
                <a:spcPct val="100000"/>
              </a:lnSpc>
              <a:spcBef>
                <a:spcPts val="2010"/>
              </a:spcBef>
              <a:tabLst>
                <a:tab pos="739140" algn="l"/>
              </a:tabLst>
            </a:pPr>
            <a:r>
              <a:rPr sz="2100" b="1" spc="45" dirty="0">
                <a:latin typeface="Calibri"/>
                <a:cs typeface="Calibri"/>
              </a:rPr>
              <a:t>D</a:t>
            </a:r>
            <a:r>
              <a:rPr sz="2100" b="1" spc="67" baseline="-19841" dirty="0">
                <a:latin typeface="Calibri"/>
                <a:cs typeface="Calibri"/>
              </a:rPr>
              <a:t>0</a:t>
            </a:r>
            <a:r>
              <a:rPr sz="2100" b="1" baseline="-19841" dirty="0">
                <a:latin typeface="Calibri"/>
                <a:cs typeface="Calibri"/>
              </a:rPr>
              <a:t>	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srcData[S</a:t>
            </a:r>
            <a:r>
              <a:rPr sz="2100" b="1" spc="-15" baseline="-1984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  <a:p>
            <a:pPr marR="1385570" algn="r">
              <a:lnSpc>
                <a:spcPct val="100000"/>
              </a:lnSpc>
              <a:spcBef>
                <a:spcPts val="2005"/>
              </a:spcBef>
              <a:tabLst>
                <a:tab pos="744855" algn="l"/>
              </a:tabLst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r>
              <a:rPr sz="2100" baseline="-19841" dirty="0">
                <a:latin typeface="Calibri"/>
                <a:cs typeface="Calibri"/>
              </a:rPr>
              <a:t>	</a:t>
            </a: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2</a:t>
            </a:r>
            <a:r>
              <a:rPr sz="2100" spc="35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  <a:p>
            <a:pPr marR="1385570" algn="r">
              <a:lnSpc>
                <a:spcPct val="100000"/>
              </a:lnSpc>
              <a:spcBef>
                <a:spcPts val="2010"/>
              </a:spcBef>
              <a:tabLst>
                <a:tab pos="758825" algn="l"/>
              </a:tabLst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r>
              <a:rPr sz="2100" baseline="-19841" dirty="0">
                <a:latin typeface="Calibri"/>
                <a:cs typeface="Calibri"/>
              </a:rPr>
              <a:t>	</a:t>
            </a: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3</a:t>
            </a:r>
            <a:r>
              <a:rPr sz="2100" spc="35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sz="1600" spc="-25" dirty="0">
                <a:latin typeface="Trebuchet MS"/>
                <a:cs typeface="Trebuchet MS"/>
              </a:rPr>
              <a:t>111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77434" y="1518666"/>
            <a:ext cx="6672580" cy="1450975"/>
          </a:xfrm>
          <a:custGeom>
            <a:avLst/>
            <a:gdLst/>
            <a:ahLst/>
            <a:cxnLst/>
            <a:rect l="l" t="t" r="r" b="b"/>
            <a:pathLst>
              <a:path w="6672580" h="1450975">
                <a:moveTo>
                  <a:pt x="0" y="1450848"/>
                </a:moveTo>
                <a:lnTo>
                  <a:pt x="6672071" y="1450848"/>
                </a:lnTo>
                <a:lnTo>
                  <a:pt x="6672071" y="0"/>
                </a:lnTo>
                <a:lnTo>
                  <a:pt x="0" y="0"/>
                </a:lnTo>
                <a:lnTo>
                  <a:pt x="0" y="1450848"/>
                </a:lnTo>
                <a:close/>
              </a:path>
            </a:pathLst>
          </a:custGeom>
          <a:ln w="38100">
            <a:solidFill>
              <a:srgbClr val="115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508" y="1569719"/>
            <a:ext cx="2816352" cy="274167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926448" y="3462909"/>
            <a:ext cx="1903095" cy="2893695"/>
            <a:chOff x="8926448" y="3462909"/>
            <a:chExt cx="1903095" cy="2893695"/>
          </a:xfrm>
        </p:grpSpPr>
        <p:sp>
          <p:nvSpPr>
            <p:cNvPr id="9" name="object 9"/>
            <p:cNvSpPr/>
            <p:nvPr/>
          </p:nvSpPr>
          <p:spPr>
            <a:xfrm>
              <a:off x="8935973" y="3472434"/>
              <a:ext cx="1884045" cy="1149350"/>
            </a:xfrm>
            <a:custGeom>
              <a:avLst/>
              <a:gdLst/>
              <a:ahLst/>
              <a:cxnLst/>
              <a:rect l="l" t="t" r="r" b="b"/>
              <a:pathLst>
                <a:path w="1884045" h="1149350">
                  <a:moveTo>
                    <a:pt x="0" y="574547"/>
                  </a:moveTo>
                  <a:lnTo>
                    <a:pt x="1883664" y="574547"/>
                  </a:lnTo>
                  <a:lnTo>
                    <a:pt x="1883664" y="0"/>
                  </a:lnTo>
                  <a:lnTo>
                    <a:pt x="0" y="0"/>
                  </a:lnTo>
                  <a:lnTo>
                    <a:pt x="0" y="574547"/>
                  </a:lnTo>
                  <a:close/>
                </a:path>
                <a:path w="1884045" h="1149350">
                  <a:moveTo>
                    <a:pt x="0" y="1149095"/>
                  </a:moveTo>
                  <a:lnTo>
                    <a:pt x="1883664" y="1149095"/>
                  </a:lnTo>
                  <a:lnTo>
                    <a:pt x="1883664" y="574547"/>
                  </a:lnTo>
                  <a:lnTo>
                    <a:pt x="0" y="574547"/>
                  </a:lnTo>
                  <a:lnTo>
                    <a:pt x="0" y="1149095"/>
                  </a:lnTo>
                  <a:close/>
                </a:path>
              </a:pathLst>
            </a:custGeom>
            <a:ln w="19050">
              <a:solidFill>
                <a:srgbClr val="3876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35973" y="4621530"/>
              <a:ext cx="1884045" cy="574675"/>
            </a:xfrm>
            <a:custGeom>
              <a:avLst/>
              <a:gdLst/>
              <a:ahLst/>
              <a:cxnLst/>
              <a:rect l="l" t="t" r="r" b="b"/>
              <a:pathLst>
                <a:path w="1884045" h="574675">
                  <a:moveTo>
                    <a:pt x="1883664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1883664" y="574548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35973" y="4621530"/>
              <a:ext cx="1884045" cy="1725295"/>
            </a:xfrm>
            <a:custGeom>
              <a:avLst/>
              <a:gdLst/>
              <a:ahLst/>
              <a:cxnLst/>
              <a:rect l="l" t="t" r="r" b="b"/>
              <a:pathLst>
                <a:path w="1884045" h="1725295">
                  <a:moveTo>
                    <a:pt x="0" y="574548"/>
                  </a:moveTo>
                  <a:lnTo>
                    <a:pt x="1883664" y="574548"/>
                  </a:lnTo>
                  <a:lnTo>
                    <a:pt x="1883664" y="0"/>
                  </a:lnTo>
                  <a:lnTo>
                    <a:pt x="0" y="0"/>
                  </a:lnTo>
                  <a:lnTo>
                    <a:pt x="0" y="574548"/>
                  </a:lnTo>
                  <a:close/>
                </a:path>
                <a:path w="1884045" h="1725295">
                  <a:moveTo>
                    <a:pt x="0" y="1150620"/>
                  </a:moveTo>
                  <a:lnTo>
                    <a:pt x="1883664" y="1150620"/>
                  </a:lnTo>
                  <a:lnTo>
                    <a:pt x="1883664" y="576072"/>
                  </a:lnTo>
                  <a:lnTo>
                    <a:pt x="0" y="576072"/>
                  </a:lnTo>
                  <a:lnTo>
                    <a:pt x="0" y="1150620"/>
                  </a:lnTo>
                  <a:close/>
                </a:path>
                <a:path w="1884045" h="1725295">
                  <a:moveTo>
                    <a:pt x="0" y="1725168"/>
                  </a:moveTo>
                  <a:lnTo>
                    <a:pt x="1883664" y="1725168"/>
                  </a:lnTo>
                  <a:lnTo>
                    <a:pt x="1883664" y="1150620"/>
                  </a:lnTo>
                  <a:lnTo>
                    <a:pt x="0" y="1150620"/>
                  </a:lnTo>
                  <a:lnTo>
                    <a:pt x="0" y="1725168"/>
                  </a:lnTo>
                  <a:close/>
                </a:path>
              </a:pathLst>
            </a:custGeom>
            <a:ln w="19050">
              <a:solidFill>
                <a:srgbClr val="3876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669754" y="6430975"/>
            <a:ext cx="394970" cy="37973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2400" b="1" dirty="0">
                <a:latin typeface="Calibri"/>
                <a:cs typeface="Calibri"/>
              </a:rPr>
              <a:t>.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.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9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6948" y="234017"/>
            <a:ext cx="10823575" cy="661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00"/>
              </a:spcBef>
            </a:pPr>
            <a:r>
              <a:rPr sz="4250" spc="-275" dirty="0">
                <a:latin typeface="Calibri"/>
                <a:cs typeface="Calibri"/>
              </a:rPr>
              <a:t>Using</a:t>
            </a:r>
            <a:r>
              <a:rPr sz="4250" spc="-50" dirty="0">
                <a:latin typeface="Calibri"/>
                <a:cs typeface="Calibri"/>
              </a:rPr>
              <a:t> </a:t>
            </a:r>
            <a:r>
              <a:rPr sz="4250" spc="-300" dirty="0">
                <a:latin typeface="Calibri"/>
                <a:cs typeface="Calibri"/>
              </a:rPr>
              <a:t>The</a:t>
            </a:r>
            <a:r>
              <a:rPr sz="4250" spc="-65" dirty="0">
                <a:latin typeface="Calibri"/>
                <a:cs typeface="Calibri"/>
              </a:rPr>
              <a:t> </a:t>
            </a:r>
            <a:r>
              <a:rPr sz="4250" spc="-385" dirty="0">
                <a:latin typeface="Calibri"/>
                <a:cs typeface="Calibri"/>
              </a:rPr>
              <a:t>Graph’s</a:t>
            </a:r>
            <a:r>
              <a:rPr sz="4250" spc="-75" dirty="0">
                <a:latin typeface="Calibri"/>
                <a:cs typeface="Calibri"/>
              </a:rPr>
              <a:t> </a:t>
            </a:r>
            <a:r>
              <a:rPr sz="4250" spc="-320" dirty="0">
                <a:latin typeface="Calibri"/>
                <a:cs typeface="Calibri"/>
              </a:rPr>
              <a:t>Transpose</a:t>
            </a:r>
            <a:r>
              <a:rPr sz="4250" spc="-65" dirty="0">
                <a:latin typeface="Calibri"/>
                <a:cs typeface="Calibri"/>
              </a:rPr>
              <a:t> </a:t>
            </a:r>
            <a:r>
              <a:rPr sz="4250" spc="-305" dirty="0">
                <a:latin typeface="Calibri"/>
                <a:cs typeface="Calibri"/>
              </a:rPr>
              <a:t>For</a:t>
            </a:r>
            <a:r>
              <a:rPr sz="4250" spc="-50" dirty="0">
                <a:latin typeface="Calibri"/>
                <a:cs typeface="Calibri"/>
              </a:rPr>
              <a:t> </a:t>
            </a:r>
            <a:r>
              <a:rPr sz="4250" spc="-315" dirty="0">
                <a:latin typeface="Calibri"/>
                <a:cs typeface="Calibri"/>
              </a:rPr>
              <a:t>Optimal</a:t>
            </a:r>
            <a:r>
              <a:rPr sz="4250" spc="-60" dirty="0">
                <a:latin typeface="Calibri"/>
                <a:cs typeface="Calibri"/>
              </a:rPr>
              <a:t> </a:t>
            </a:r>
            <a:r>
              <a:rPr sz="4250" spc="-345" dirty="0">
                <a:latin typeface="Calibri"/>
                <a:cs typeface="Calibri"/>
              </a:rPr>
              <a:t>Replacement</a:t>
            </a:r>
            <a:endParaRPr sz="4250">
              <a:latin typeface="Calibri"/>
              <a:cs typeface="Calibri"/>
            </a:endParaRPr>
          </a:p>
          <a:p>
            <a:pPr marL="6258560">
              <a:lnSpc>
                <a:spcPct val="100000"/>
              </a:lnSpc>
              <a:spcBef>
                <a:spcPts val="1925"/>
              </a:spcBef>
            </a:pPr>
            <a:r>
              <a:rPr sz="2100" b="1" spc="80" dirty="0">
                <a:latin typeface="Calibri"/>
                <a:cs typeface="Calibri"/>
              </a:rPr>
              <a:t>Pull</a:t>
            </a:r>
            <a:r>
              <a:rPr sz="2100" b="1" spc="2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Execution</a:t>
            </a:r>
            <a:r>
              <a:rPr sz="2100" b="1" spc="220" dirty="0">
                <a:latin typeface="Calibri"/>
                <a:cs typeface="Calibri"/>
              </a:rPr>
              <a:t> </a:t>
            </a:r>
            <a:r>
              <a:rPr sz="2100" b="1" spc="65" dirty="0">
                <a:latin typeface="Calibri"/>
                <a:cs typeface="Calibri"/>
              </a:rPr>
              <a:t>(</a:t>
            </a:r>
            <a:r>
              <a:rPr sz="2100" b="1" i="1" spc="65" dirty="0">
                <a:latin typeface="Calibri"/>
                <a:cs typeface="Calibri"/>
              </a:rPr>
              <a:t>CSC</a:t>
            </a:r>
            <a:r>
              <a:rPr sz="2100" b="1" i="1" spc="200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Traversal</a:t>
            </a:r>
            <a:r>
              <a:rPr sz="2100" b="1" spc="-10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Calibri"/>
              <a:cs typeface="Calibri"/>
            </a:endParaRPr>
          </a:p>
          <a:p>
            <a:pPr marL="7682865" marR="913130" indent="-315595">
              <a:lnSpc>
                <a:spcPct val="100000"/>
              </a:lnSpc>
              <a:tabLst>
                <a:tab pos="8396605" algn="l"/>
                <a:tab pos="8763635" algn="l"/>
              </a:tabLst>
            </a:pPr>
            <a:r>
              <a:rPr sz="2400" b="1" spc="-10" dirty="0">
                <a:latin typeface="Calibri"/>
                <a:cs typeface="Calibri"/>
              </a:rPr>
              <a:t>CurrDs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40" dirty="0">
                <a:latin typeface="Calibri"/>
                <a:cs typeface="Calibri"/>
              </a:rPr>
              <a:t>Irregular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90" dirty="0">
                <a:latin typeface="Calibri"/>
                <a:cs typeface="Calibri"/>
              </a:rPr>
              <a:t>Data </a:t>
            </a:r>
            <a:r>
              <a:rPr sz="2400" b="1" spc="-5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		</a:t>
            </a:r>
            <a:r>
              <a:rPr sz="2400" b="1" spc="-30" dirty="0">
                <a:latin typeface="Calibri"/>
                <a:cs typeface="Calibri"/>
              </a:rPr>
              <a:t>Stream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50">
              <a:latin typeface="Calibri"/>
              <a:cs typeface="Calibri"/>
            </a:endParaRPr>
          </a:p>
          <a:p>
            <a:pPr marL="3239770">
              <a:lnSpc>
                <a:spcPct val="100000"/>
              </a:lnSpc>
              <a:tabLst>
                <a:tab pos="10383520" algn="l"/>
              </a:tabLst>
            </a:pPr>
            <a:r>
              <a:rPr sz="2100" dirty="0">
                <a:latin typeface="Calibri"/>
                <a:cs typeface="Calibri"/>
              </a:rPr>
              <a:t>Which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spc="80" dirty="0">
                <a:latin typeface="Calibri"/>
                <a:cs typeface="Calibri"/>
              </a:rPr>
              <a:t>line</a:t>
            </a:r>
            <a:r>
              <a:rPr sz="2100" spc="140" dirty="0">
                <a:latin typeface="Calibri"/>
                <a:cs typeface="Calibri"/>
              </a:rPr>
              <a:t> </a:t>
            </a:r>
            <a:r>
              <a:rPr sz="2100" spc="65" dirty="0">
                <a:latin typeface="Calibri"/>
                <a:cs typeface="Calibri"/>
              </a:rPr>
              <a:t>should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spc="50" dirty="0">
                <a:latin typeface="Calibri"/>
                <a:cs typeface="Calibri"/>
              </a:rPr>
              <a:t>we</a:t>
            </a:r>
            <a:r>
              <a:rPr sz="2100" spc="1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evict?: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3000" spc="-240" baseline="4166" dirty="0">
                <a:latin typeface="Calibri"/>
                <a:cs typeface="Calibri"/>
              </a:rPr>
              <a:t>Time</a:t>
            </a:r>
            <a:endParaRPr sz="3000" baseline="4166">
              <a:latin typeface="Calibri"/>
              <a:cs typeface="Calibri"/>
            </a:endParaRPr>
          </a:p>
          <a:p>
            <a:pPr marL="763905">
              <a:lnSpc>
                <a:spcPct val="100000"/>
              </a:lnSpc>
              <a:spcBef>
                <a:spcPts val="35"/>
              </a:spcBef>
              <a:tabLst>
                <a:tab pos="3409315" algn="l"/>
                <a:tab pos="3849370" algn="l"/>
                <a:tab pos="5271135" algn="l"/>
              </a:tabLst>
            </a:pPr>
            <a:r>
              <a:rPr sz="3150" b="1" spc="-15" baseline="-15873" dirty="0">
                <a:solidFill>
                  <a:srgbClr val="FFFFFF"/>
                </a:solidFill>
                <a:latin typeface="Calibri"/>
                <a:cs typeface="Calibri"/>
              </a:rPr>
              <a:t>srcData[S</a:t>
            </a:r>
            <a:r>
              <a:rPr sz="2100" b="1" spc="-15" baseline="-45634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3150" b="1" spc="-15" baseline="-15873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r>
              <a:rPr sz="3150" b="1" baseline="-15873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50" dirty="0">
                <a:latin typeface="Arial"/>
                <a:cs typeface="Arial"/>
              </a:rPr>
              <a:t>●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1</a:t>
            </a:r>
            <a:r>
              <a:rPr sz="2100" spc="35" dirty="0">
                <a:latin typeface="Calibri"/>
                <a:cs typeface="Calibri"/>
              </a:rPr>
              <a:t>]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b="1" dirty="0">
                <a:latin typeface="Calibri"/>
                <a:cs typeface="Calibri"/>
              </a:rPr>
              <a:t>(nextRef</a:t>
            </a:r>
            <a:r>
              <a:rPr sz="2100" b="1" spc="275" dirty="0">
                <a:latin typeface="Calibri"/>
                <a:cs typeface="Calibri"/>
              </a:rPr>
              <a:t> </a:t>
            </a:r>
            <a:r>
              <a:rPr sz="2100" b="1" spc="355" dirty="0">
                <a:latin typeface="Calibri"/>
                <a:cs typeface="Calibri"/>
              </a:rPr>
              <a:t>@</a:t>
            </a:r>
            <a:r>
              <a:rPr sz="2100" b="1" spc="240" dirty="0">
                <a:latin typeface="Calibri"/>
                <a:cs typeface="Calibri"/>
              </a:rPr>
              <a:t> </a:t>
            </a:r>
            <a:r>
              <a:rPr sz="2100" b="1" spc="35" dirty="0">
                <a:latin typeface="Calibri"/>
                <a:cs typeface="Calibri"/>
              </a:rPr>
              <a:t>D</a:t>
            </a:r>
            <a:r>
              <a:rPr sz="2100" b="1" spc="52" baseline="-19841" dirty="0">
                <a:latin typeface="Calibri"/>
                <a:cs typeface="Calibri"/>
              </a:rPr>
              <a:t>4</a:t>
            </a:r>
            <a:r>
              <a:rPr sz="2100" b="1" spc="35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  <a:p>
            <a:pPr marR="2743200" algn="ctr">
              <a:lnSpc>
                <a:spcPct val="100000"/>
              </a:lnSpc>
              <a:spcBef>
                <a:spcPts val="60"/>
              </a:spcBef>
            </a:pPr>
            <a:r>
              <a:rPr sz="2100" spc="-1470" dirty="0">
                <a:latin typeface="Segoe UI Emoji"/>
                <a:cs typeface="Segoe UI Emoji"/>
              </a:rPr>
              <a:t>✔️</a:t>
            </a:r>
            <a:endParaRPr sz="2100">
              <a:latin typeface="Segoe UI Emoji"/>
              <a:cs typeface="Segoe UI Emoji"/>
            </a:endParaRPr>
          </a:p>
          <a:p>
            <a:pPr marL="3409315">
              <a:lnSpc>
                <a:spcPts val="2060"/>
              </a:lnSpc>
              <a:spcBef>
                <a:spcPts val="25"/>
              </a:spcBef>
              <a:tabLst>
                <a:tab pos="3849370" algn="l"/>
                <a:tab pos="5271135" algn="l"/>
              </a:tabLst>
            </a:pPr>
            <a:r>
              <a:rPr sz="1600" spc="-50" dirty="0">
                <a:latin typeface="Arial"/>
                <a:cs typeface="Arial"/>
              </a:rPr>
              <a:t>●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2100" spc="35" dirty="0">
                <a:latin typeface="Calibri"/>
                <a:cs typeface="Calibri"/>
              </a:rPr>
              <a:t>srcData[S</a:t>
            </a:r>
            <a:r>
              <a:rPr sz="2100" spc="52" baseline="-19841" dirty="0">
                <a:latin typeface="Calibri"/>
                <a:cs typeface="Calibri"/>
              </a:rPr>
              <a:t>2</a:t>
            </a:r>
            <a:r>
              <a:rPr sz="2100" spc="35" dirty="0">
                <a:latin typeface="Calibri"/>
                <a:cs typeface="Calibri"/>
              </a:rPr>
              <a:t>]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b="1" dirty="0">
                <a:latin typeface="Calibri"/>
                <a:cs typeface="Calibri"/>
              </a:rPr>
              <a:t>(nextRef</a:t>
            </a:r>
            <a:r>
              <a:rPr sz="2100" b="1" spc="275" dirty="0">
                <a:latin typeface="Calibri"/>
                <a:cs typeface="Calibri"/>
              </a:rPr>
              <a:t> </a:t>
            </a:r>
            <a:r>
              <a:rPr sz="2100" b="1" spc="355" dirty="0">
                <a:latin typeface="Calibri"/>
                <a:cs typeface="Calibri"/>
              </a:rPr>
              <a:t>@</a:t>
            </a:r>
            <a:r>
              <a:rPr sz="2100" b="1" spc="240" dirty="0">
                <a:latin typeface="Calibri"/>
                <a:cs typeface="Calibri"/>
              </a:rPr>
              <a:t> </a:t>
            </a:r>
            <a:r>
              <a:rPr sz="2100" b="1" spc="35" dirty="0">
                <a:latin typeface="Calibri"/>
                <a:cs typeface="Calibri"/>
              </a:rPr>
              <a:t>D</a:t>
            </a:r>
            <a:r>
              <a:rPr sz="2100" b="1" spc="52" baseline="-19841" dirty="0">
                <a:latin typeface="Calibri"/>
                <a:cs typeface="Calibri"/>
              </a:rPr>
              <a:t>1</a:t>
            </a:r>
            <a:r>
              <a:rPr sz="2100" b="1" spc="35" dirty="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  <a:p>
            <a:pPr marL="771525">
              <a:lnSpc>
                <a:spcPts val="2060"/>
              </a:lnSpc>
            </a:pPr>
            <a:r>
              <a:rPr sz="2100" spc="40" dirty="0">
                <a:latin typeface="Calibri"/>
                <a:cs typeface="Calibri"/>
              </a:rPr>
              <a:t>srcData[S</a:t>
            </a:r>
            <a:r>
              <a:rPr sz="2100" spc="60" baseline="-19841" dirty="0">
                <a:latin typeface="Calibri"/>
                <a:cs typeface="Calibri"/>
              </a:rPr>
              <a:t>2</a:t>
            </a:r>
            <a:r>
              <a:rPr sz="2100" spc="40" dirty="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400" spc="100" dirty="0">
                <a:latin typeface="Calibri"/>
                <a:cs typeface="Calibri"/>
              </a:rPr>
              <a:t>2-</a:t>
            </a:r>
            <a:r>
              <a:rPr sz="2400" dirty="0">
                <a:latin typeface="Calibri"/>
                <a:cs typeface="Calibri"/>
              </a:rPr>
              <a:t>way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Set-</a:t>
            </a:r>
            <a:r>
              <a:rPr sz="2400" spc="35" dirty="0">
                <a:latin typeface="Calibri"/>
                <a:cs typeface="Calibri"/>
              </a:rPr>
              <a:t>Associative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302110" y="4918455"/>
            <a:ext cx="76200" cy="473075"/>
          </a:xfrm>
          <a:custGeom>
            <a:avLst/>
            <a:gdLst/>
            <a:ahLst/>
            <a:cxnLst/>
            <a:rect l="l" t="t" r="r" b="b"/>
            <a:pathLst>
              <a:path w="76200" h="473075">
                <a:moveTo>
                  <a:pt x="28633" y="396794"/>
                </a:moveTo>
                <a:lnTo>
                  <a:pt x="0" y="397510"/>
                </a:lnTo>
                <a:lnTo>
                  <a:pt x="40005" y="472694"/>
                </a:lnTo>
                <a:lnTo>
                  <a:pt x="69700" y="409448"/>
                </a:lnTo>
                <a:lnTo>
                  <a:pt x="28956" y="409448"/>
                </a:lnTo>
                <a:lnTo>
                  <a:pt x="28633" y="396794"/>
                </a:lnTo>
                <a:close/>
              </a:path>
              <a:path w="76200" h="473075">
                <a:moveTo>
                  <a:pt x="47684" y="396317"/>
                </a:moveTo>
                <a:lnTo>
                  <a:pt x="28633" y="396794"/>
                </a:lnTo>
                <a:lnTo>
                  <a:pt x="28956" y="409448"/>
                </a:lnTo>
                <a:lnTo>
                  <a:pt x="48006" y="408940"/>
                </a:lnTo>
                <a:lnTo>
                  <a:pt x="47684" y="396317"/>
                </a:lnTo>
                <a:close/>
              </a:path>
              <a:path w="76200" h="473075">
                <a:moveTo>
                  <a:pt x="76200" y="395605"/>
                </a:moveTo>
                <a:lnTo>
                  <a:pt x="47684" y="396317"/>
                </a:lnTo>
                <a:lnTo>
                  <a:pt x="48006" y="408940"/>
                </a:lnTo>
                <a:lnTo>
                  <a:pt x="28956" y="409448"/>
                </a:lnTo>
                <a:lnTo>
                  <a:pt x="69700" y="409448"/>
                </a:lnTo>
                <a:lnTo>
                  <a:pt x="76200" y="395605"/>
                </a:lnTo>
                <a:close/>
              </a:path>
              <a:path w="76200" h="473075">
                <a:moveTo>
                  <a:pt x="37592" y="0"/>
                </a:moveTo>
                <a:lnTo>
                  <a:pt x="18542" y="508"/>
                </a:lnTo>
                <a:lnTo>
                  <a:pt x="28633" y="396794"/>
                </a:lnTo>
                <a:lnTo>
                  <a:pt x="47684" y="396317"/>
                </a:lnTo>
                <a:lnTo>
                  <a:pt x="37592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969644" y="4580001"/>
            <a:ext cx="2349500" cy="1741170"/>
            <a:chOff x="969644" y="4580001"/>
            <a:chExt cx="2349500" cy="1741170"/>
          </a:xfrm>
        </p:grpSpPr>
        <p:sp>
          <p:nvSpPr>
            <p:cNvPr id="16" name="object 16"/>
            <p:cNvSpPr/>
            <p:nvPr/>
          </p:nvSpPr>
          <p:spPr>
            <a:xfrm>
              <a:off x="979169" y="4589526"/>
              <a:ext cx="2330450" cy="1722120"/>
            </a:xfrm>
            <a:custGeom>
              <a:avLst/>
              <a:gdLst/>
              <a:ahLst/>
              <a:cxnLst/>
              <a:rect l="l" t="t" r="r" b="b"/>
              <a:pathLst>
                <a:path w="2330450" h="1722120">
                  <a:moveTo>
                    <a:pt x="0" y="287019"/>
                  </a:moveTo>
                  <a:lnTo>
                    <a:pt x="3756" y="240468"/>
                  </a:lnTo>
                  <a:lnTo>
                    <a:pt x="14633" y="196307"/>
                  </a:lnTo>
                  <a:lnTo>
                    <a:pt x="32038" y="155126"/>
                  </a:lnTo>
                  <a:lnTo>
                    <a:pt x="55381" y="117518"/>
                  </a:lnTo>
                  <a:lnTo>
                    <a:pt x="84070" y="84074"/>
                  </a:lnTo>
                  <a:lnTo>
                    <a:pt x="117515" y="55384"/>
                  </a:lnTo>
                  <a:lnTo>
                    <a:pt x="155125" y="32040"/>
                  </a:lnTo>
                  <a:lnTo>
                    <a:pt x="196309" y="14634"/>
                  </a:lnTo>
                  <a:lnTo>
                    <a:pt x="240475" y="3757"/>
                  </a:lnTo>
                  <a:lnTo>
                    <a:pt x="287032" y="0"/>
                  </a:lnTo>
                  <a:lnTo>
                    <a:pt x="2043176" y="0"/>
                  </a:lnTo>
                  <a:lnTo>
                    <a:pt x="2089727" y="3757"/>
                  </a:lnTo>
                  <a:lnTo>
                    <a:pt x="2133888" y="14634"/>
                  </a:lnTo>
                  <a:lnTo>
                    <a:pt x="2175069" y="32040"/>
                  </a:lnTo>
                  <a:lnTo>
                    <a:pt x="2212677" y="55384"/>
                  </a:lnTo>
                  <a:lnTo>
                    <a:pt x="2246122" y="84074"/>
                  </a:lnTo>
                  <a:lnTo>
                    <a:pt x="2274811" y="117518"/>
                  </a:lnTo>
                  <a:lnTo>
                    <a:pt x="2298155" y="155126"/>
                  </a:lnTo>
                  <a:lnTo>
                    <a:pt x="2315561" y="196307"/>
                  </a:lnTo>
                  <a:lnTo>
                    <a:pt x="2326438" y="240468"/>
                  </a:lnTo>
                  <a:lnTo>
                    <a:pt x="2330196" y="287019"/>
                  </a:lnTo>
                  <a:lnTo>
                    <a:pt x="2330196" y="1435087"/>
                  </a:lnTo>
                  <a:lnTo>
                    <a:pt x="2326438" y="1481644"/>
                  </a:lnTo>
                  <a:lnTo>
                    <a:pt x="2315561" y="1525810"/>
                  </a:lnTo>
                  <a:lnTo>
                    <a:pt x="2298155" y="1566994"/>
                  </a:lnTo>
                  <a:lnTo>
                    <a:pt x="2274811" y="1604604"/>
                  </a:lnTo>
                  <a:lnTo>
                    <a:pt x="2246122" y="1638049"/>
                  </a:lnTo>
                  <a:lnTo>
                    <a:pt x="2212677" y="1666738"/>
                  </a:lnTo>
                  <a:lnTo>
                    <a:pt x="2175069" y="1690081"/>
                  </a:lnTo>
                  <a:lnTo>
                    <a:pt x="2133888" y="1707486"/>
                  </a:lnTo>
                  <a:lnTo>
                    <a:pt x="2089727" y="1718363"/>
                  </a:lnTo>
                  <a:lnTo>
                    <a:pt x="2043176" y="1722120"/>
                  </a:lnTo>
                  <a:lnTo>
                    <a:pt x="287032" y="1722120"/>
                  </a:lnTo>
                  <a:lnTo>
                    <a:pt x="240475" y="1718363"/>
                  </a:lnTo>
                  <a:lnTo>
                    <a:pt x="196309" y="1707486"/>
                  </a:lnTo>
                  <a:lnTo>
                    <a:pt x="155125" y="1690081"/>
                  </a:lnTo>
                  <a:lnTo>
                    <a:pt x="117515" y="1666738"/>
                  </a:lnTo>
                  <a:lnTo>
                    <a:pt x="84070" y="1638049"/>
                  </a:lnTo>
                  <a:lnTo>
                    <a:pt x="55381" y="1604604"/>
                  </a:lnTo>
                  <a:lnTo>
                    <a:pt x="32038" y="1566994"/>
                  </a:lnTo>
                  <a:lnTo>
                    <a:pt x="14633" y="1525810"/>
                  </a:lnTo>
                  <a:lnTo>
                    <a:pt x="3756" y="1481644"/>
                  </a:lnTo>
                  <a:lnTo>
                    <a:pt x="0" y="1435087"/>
                  </a:lnTo>
                  <a:lnTo>
                    <a:pt x="0" y="28701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4053" y="4767834"/>
              <a:ext cx="1884045" cy="573405"/>
            </a:xfrm>
            <a:custGeom>
              <a:avLst/>
              <a:gdLst/>
              <a:ahLst/>
              <a:cxnLst/>
              <a:rect l="l" t="t" r="r" b="b"/>
              <a:pathLst>
                <a:path w="1884045" h="573404">
                  <a:moveTo>
                    <a:pt x="1883664" y="0"/>
                  </a:moveTo>
                  <a:lnTo>
                    <a:pt x="0" y="0"/>
                  </a:lnTo>
                  <a:lnTo>
                    <a:pt x="0" y="573023"/>
                  </a:lnTo>
                  <a:lnTo>
                    <a:pt x="1883664" y="573023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4053" y="4767834"/>
              <a:ext cx="1884045" cy="573405"/>
            </a:xfrm>
            <a:custGeom>
              <a:avLst/>
              <a:gdLst/>
              <a:ahLst/>
              <a:cxnLst/>
              <a:rect l="l" t="t" r="r" b="b"/>
              <a:pathLst>
                <a:path w="1884045" h="573404">
                  <a:moveTo>
                    <a:pt x="0" y="573023"/>
                  </a:moveTo>
                  <a:lnTo>
                    <a:pt x="1883664" y="573023"/>
                  </a:lnTo>
                  <a:lnTo>
                    <a:pt x="1883664" y="0"/>
                  </a:lnTo>
                  <a:lnTo>
                    <a:pt x="0" y="0"/>
                  </a:lnTo>
                  <a:lnTo>
                    <a:pt x="0" y="57302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94053" y="5542026"/>
              <a:ext cx="1884045" cy="574675"/>
            </a:xfrm>
            <a:custGeom>
              <a:avLst/>
              <a:gdLst/>
              <a:ahLst/>
              <a:cxnLst/>
              <a:rect l="l" t="t" r="r" b="b"/>
              <a:pathLst>
                <a:path w="1884045" h="574675">
                  <a:moveTo>
                    <a:pt x="1883664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1883664" y="574548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94053" y="5542026"/>
              <a:ext cx="1884045" cy="574675"/>
            </a:xfrm>
            <a:custGeom>
              <a:avLst/>
              <a:gdLst/>
              <a:ahLst/>
              <a:cxnLst/>
              <a:rect l="l" t="t" r="r" b="b"/>
              <a:pathLst>
                <a:path w="1884045" h="574675">
                  <a:moveTo>
                    <a:pt x="0" y="574548"/>
                  </a:moveTo>
                  <a:lnTo>
                    <a:pt x="1883664" y="574548"/>
                  </a:lnTo>
                  <a:lnTo>
                    <a:pt x="1883664" y="0"/>
                  </a:lnTo>
                  <a:lnTo>
                    <a:pt x="0" y="0"/>
                  </a:lnTo>
                  <a:lnTo>
                    <a:pt x="0" y="574548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804017" y="4758309"/>
            <a:ext cx="296545" cy="223520"/>
            <a:chOff x="10804017" y="4758309"/>
            <a:chExt cx="296545" cy="223520"/>
          </a:xfrm>
        </p:grpSpPr>
        <p:sp>
          <p:nvSpPr>
            <p:cNvPr id="22" name="object 22"/>
            <p:cNvSpPr/>
            <p:nvPr/>
          </p:nvSpPr>
          <p:spPr>
            <a:xfrm>
              <a:off x="10813542" y="47678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102107" y="0"/>
                  </a:moveTo>
                  <a:lnTo>
                    <a:pt x="0" y="102108"/>
                  </a:lnTo>
                  <a:lnTo>
                    <a:pt x="102107" y="204216"/>
                  </a:lnTo>
                  <a:lnTo>
                    <a:pt x="102107" y="153162"/>
                  </a:lnTo>
                  <a:lnTo>
                    <a:pt x="277367" y="153162"/>
                  </a:lnTo>
                  <a:lnTo>
                    <a:pt x="277367" y="51054"/>
                  </a:lnTo>
                  <a:lnTo>
                    <a:pt x="102107" y="51054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813542" y="4767834"/>
              <a:ext cx="277495" cy="204470"/>
            </a:xfrm>
            <a:custGeom>
              <a:avLst/>
              <a:gdLst/>
              <a:ahLst/>
              <a:cxnLst/>
              <a:rect l="l" t="t" r="r" b="b"/>
              <a:pathLst>
                <a:path w="277495" h="204470">
                  <a:moveTo>
                    <a:pt x="0" y="102108"/>
                  </a:moveTo>
                  <a:lnTo>
                    <a:pt x="102107" y="0"/>
                  </a:lnTo>
                  <a:lnTo>
                    <a:pt x="102107" y="51054"/>
                  </a:lnTo>
                  <a:lnTo>
                    <a:pt x="277367" y="51054"/>
                  </a:lnTo>
                  <a:lnTo>
                    <a:pt x="277367" y="153162"/>
                  </a:lnTo>
                  <a:lnTo>
                    <a:pt x="102107" y="153162"/>
                  </a:lnTo>
                  <a:lnTo>
                    <a:pt x="102107" y="204216"/>
                  </a:lnTo>
                  <a:lnTo>
                    <a:pt x="0" y="102108"/>
                  </a:lnTo>
                  <a:close/>
                </a:path>
              </a:pathLst>
            </a:custGeom>
            <a:ln w="1905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3845814" y="4363973"/>
            <a:ext cx="4472940" cy="1559560"/>
          </a:xfrm>
          <a:custGeom>
            <a:avLst/>
            <a:gdLst/>
            <a:ahLst/>
            <a:cxnLst/>
            <a:rect l="l" t="t" r="r" b="b"/>
            <a:pathLst>
              <a:path w="4472940" h="1559560">
                <a:moveTo>
                  <a:pt x="0" y="1559052"/>
                </a:moveTo>
                <a:lnTo>
                  <a:pt x="4472940" y="1559052"/>
                </a:lnTo>
                <a:lnTo>
                  <a:pt x="4472940" y="0"/>
                </a:lnTo>
                <a:lnTo>
                  <a:pt x="0" y="0"/>
                </a:lnTo>
                <a:lnTo>
                  <a:pt x="0" y="1559052"/>
                </a:lnTo>
                <a:close/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071372" y="1958339"/>
            <a:ext cx="1950720" cy="2304415"/>
            <a:chOff x="1071372" y="1958339"/>
            <a:chExt cx="1950720" cy="2304415"/>
          </a:xfrm>
        </p:grpSpPr>
        <p:sp>
          <p:nvSpPr>
            <p:cNvPr id="26" name="object 26"/>
            <p:cNvSpPr/>
            <p:nvPr/>
          </p:nvSpPr>
          <p:spPr>
            <a:xfrm>
              <a:off x="1071372" y="1958339"/>
              <a:ext cx="474345" cy="2304415"/>
            </a:xfrm>
            <a:custGeom>
              <a:avLst/>
              <a:gdLst/>
              <a:ahLst/>
              <a:cxnLst/>
              <a:rect l="l" t="t" r="r" b="b"/>
              <a:pathLst>
                <a:path w="474344" h="2304415">
                  <a:moveTo>
                    <a:pt x="473964" y="0"/>
                  </a:moveTo>
                  <a:lnTo>
                    <a:pt x="0" y="0"/>
                  </a:lnTo>
                  <a:lnTo>
                    <a:pt x="0" y="2304288"/>
                  </a:lnTo>
                  <a:lnTo>
                    <a:pt x="473964" y="2304288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9606" y="2963417"/>
              <a:ext cx="225551" cy="2316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419606" y="2963417"/>
              <a:ext cx="226060" cy="231775"/>
            </a:xfrm>
            <a:custGeom>
              <a:avLst/>
              <a:gdLst/>
              <a:ahLst/>
              <a:cxnLst/>
              <a:rect l="l" t="t" r="r" b="b"/>
              <a:pathLst>
                <a:path w="226060" h="231775">
                  <a:moveTo>
                    <a:pt x="0" y="57912"/>
                  </a:moveTo>
                  <a:lnTo>
                    <a:pt x="112775" y="57912"/>
                  </a:lnTo>
                  <a:lnTo>
                    <a:pt x="112775" y="0"/>
                  </a:lnTo>
                  <a:lnTo>
                    <a:pt x="225551" y="115824"/>
                  </a:lnTo>
                  <a:lnTo>
                    <a:pt x="112775" y="231648"/>
                  </a:lnTo>
                  <a:lnTo>
                    <a:pt x="112775" y="173736"/>
                  </a:lnTo>
                  <a:lnTo>
                    <a:pt x="0" y="173736"/>
                  </a:lnTo>
                  <a:lnTo>
                    <a:pt x="0" y="57912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08938" y="2532125"/>
              <a:ext cx="1598930" cy="230504"/>
            </a:xfrm>
            <a:custGeom>
              <a:avLst/>
              <a:gdLst/>
              <a:ahLst/>
              <a:cxnLst/>
              <a:rect l="l" t="t" r="r" b="b"/>
              <a:pathLst>
                <a:path w="1598930" h="230505">
                  <a:moveTo>
                    <a:pt x="1483614" y="0"/>
                  </a:moveTo>
                  <a:lnTo>
                    <a:pt x="1483614" y="57531"/>
                  </a:lnTo>
                  <a:lnTo>
                    <a:pt x="0" y="57531"/>
                  </a:lnTo>
                  <a:lnTo>
                    <a:pt x="0" y="172593"/>
                  </a:lnTo>
                  <a:lnTo>
                    <a:pt x="1483614" y="172593"/>
                  </a:lnTo>
                  <a:lnTo>
                    <a:pt x="1483614" y="230124"/>
                  </a:lnTo>
                  <a:lnTo>
                    <a:pt x="1598676" y="115062"/>
                  </a:lnTo>
                  <a:lnTo>
                    <a:pt x="1483614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08938" y="2532125"/>
              <a:ext cx="1598930" cy="230504"/>
            </a:xfrm>
            <a:custGeom>
              <a:avLst/>
              <a:gdLst/>
              <a:ahLst/>
              <a:cxnLst/>
              <a:rect l="l" t="t" r="r" b="b"/>
              <a:pathLst>
                <a:path w="1598930" h="230505">
                  <a:moveTo>
                    <a:pt x="0" y="57531"/>
                  </a:moveTo>
                  <a:lnTo>
                    <a:pt x="1483614" y="57531"/>
                  </a:lnTo>
                  <a:lnTo>
                    <a:pt x="1483614" y="0"/>
                  </a:lnTo>
                  <a:lnTo>
                    <a:pt x="1598676" y="115062"/>
                  </a:lnTo>
                  <a:lnTo>
                    <a:pt x="1483614" y="230124"/>
                  </a:lnTo>
                  <a:lnTo>
                    <a:pt x="1483614" y="172593"/>
                  </a:lnTo>
                  <a:lnTo>
                    <a:pt x="0" y="172593"/>
                  </a:lnTo>
                  <a:lnTo>
                    <a:pt x="0" y="57531"/>
                  </a:lnTo>
                  <a:close/>
                </a:path>
              </a:pathLst>
            </a:custGeom>
            <a:ln w="28575">
              <a:solidFill>
                <a:srgbClr val="274E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0" y="0"/>
            <a:ext cx="12176760" cy="6842759"/>
          </a:xfrm>
          <a:custGeom>
            <a:avLst/>
            <a:gdLst/>
            <a:ahLst/>
            <a:cxnLst/>
            <a:rect l="l" t="t" r="r" b="b"/>
            <a:pathLst>
              <a:path w="12176760" h="6842759">
                <a:moveTo>
                  <a:pt x="12176760" y="0"/>
                </a:moveTo>
                <a:lnTo>
                  <a:pt x="0" y="0"/>
                </a:lnTo>
                <a:lnTo>
                  <a:pt x="0" y="6842759"/>
                </a:lnTo>
                <a:lnTo>
                  <a:pt x="12176760" y="6842759"/>
                </a:lnTo>
                <a:lnTo>
                  <a:pt x="12176760" y="0"/>
                </a:lnTo>
                <a:close/>
              </a:path>
            </a:pathLst>
          </a:custGeom>
          <a:solidFill>
            <a:srgbClr val="808080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042416" y="2005583"/>
            <a:ext cx="10183495" cy="3404870"/>
            <a:chOff x="1042416" y="2005583"/>
            <a:chExt cx="10183495" cy="3404870"/>
          </a:xfrm>
        </p:grpSpPr>
        <p:sp>
          <p:nvSpPr>
            <p:cNvPr id="33" name="object 33"/>
            <p:cNvSpPr/>
            <p:nvPr/>
          </p:nvSpPr>
          <p:spPr>
            <a:xfrm>
              <a:off x="1061466" y="2024633"/>
              <a:ext cx="10145395" cy="3366770"/>
            </a:xfrm>
            <a:custGeom>
              <a:avLst/>
              <a:gdLst/>
              <a:ahLst/>
              <a:cxnLst/>
              <a:rect l="l" t="t" r="r" b="b"/>
              <a:pathLst>
                <a:path w="10145395" h="3366770">
                  <a:moveTo>
                    <a:pt x="9584182" y="0"/>
                  </a:moveTo>
                  <a:lnTo>
                    <a:pt x="561086" y="0"/>
                  </a:lnTo>
                  <a:lnTo>
                    <a:pt x="512673" y="2059"/>
                  </a:lnTo>
                  <a:lnTo>
                    <a:pt x="465404" y="8125"/>
                  </a:lnTo>
                  <a:lnTo>
                    <a:pt x="419446" y="18030"/>
                  </a:lnTo>
                  <a:lnTo>
                    <a:pt x="374970" y="31604"/>
                  </a:lnTo>
                  <a:lnTo>
                    <a:pt x="332142" y="48680"/>
                  </a:lnTo>
                  <a:lnTo>
                    <a:pt x="291132" y="69089"/>
                  </a:lnTo>
                  <a:lnTo>
                    <a:pt x="252107" y="92663"/>
                  </a:lnTo>
                  <a:lnTo>
                    <a:pt x="215236" y="119233"/>
                  </a:lnTo>
                  <a:lnTo>
                    <a:pt x="180688" y="148631"/>
                  </a:lnTo>
                  <a:lnTo>
                    <a:pt x="148631" y="180688"/>
                  </a:lnTo>
                  <a:lnTo>
                    <a:pt x="119233" y="215236"/>
                  </a:lnTo>
                  <a:lnTo>
                    <a:pt x="92663" y="252107"/>
                  </a:lnTo>
                  <a:lnTo>
                    <a:pt x="69089" y="291132"/>
                  </a:lnTo>
                  <a:lnTo>
                    <a:pt x="48680" y="332142"/>
                  </a:lnTo>
                  <a:lnTo>
                    <a:pt x="31604" y="374970"/>
                  </a:lnTo>
                  <a:lnTo>
                    <a:pt x="18030" y="419446"/>
                  </a:lnTo>
                  <a:lnTo>
                    <a:pt x="8125" y="465404"/>
                  </a:lnTo>
                  <a:lnTo>
                    <a:pt x="2059" y="512673"/>
                  </a:lnTo>
                  <a:lnTo>
                    <a:pt x="0" y="561086"/>
                  </a:lnTo>
                  <a:lnTo>
                    <a:pt x="0" y="2805429"/>
                  </a:lnTo>
                  <a:lnTo>
                    <a:pt x="2059" y="2853842"/>
                  </a:lnTo>
                  <a:lnTo>
                    <a:pt x="8125" y="2901111"/>
                  </a:lnTo>
                  <a:lnTo>
                    <a:pt x="18030" y="2947069"/>
                  </a:lnTo>
                  <a:lnTo>
                    <a:pt x="31604" y="2991545"/>
                  </a:lnTo>
                  <a:lnTo>
                    <a:pt x="48680" y="3034373"/>
                  </a:lnTo>
                  <a:lnTo>
                    <a:pt x="69089" y="3075383"/>
                  </a:lnTo>
                  <a:lnTo>
                    <a:pt x="92663" y="3114408"/>
                  </a:lnTo>
                  <a:lnTo>
                    <a:pt x="119233" y="3151279"/>
                  </a:lnTo>
                  <a:lnTo>
                    <a:pt x="148631" y="3185827"/>
                  </a:lnTo>
                  <a:lnTo>
                    <a:pt x="180688" y="3217884"/>
                  </a:lnTo>
                  <a:lnTo>
                    <a:pt x="215236" y="3247282"/>
                  </a:lnTo>
                  <a:lnTo>
                    <a:pt x="252107" y="3273852"/>
                  </a:lnTo>
                  <a:lnTo>
                    <a:pt x="291132" y="3297426"/>
                  </a:lnTo>
                  <a:lnTo>
                    <a:pt x="332142" y="3317835"/>
                  </a:lnTo>
                  <a:lnTo>
                    <a:pt x="374970" y="3334911"/>
                  </a:lnTo>
                  <a:lnTo>
                    <a:pt x="419446" y="3348485"/>
                  </a:lnTo>
                  <a:lnTo>
                    <a:pt x="465404" y="3358390"/>
                  </a:lnTo>
                  <a:lnTo>
                    <a:pt x="512673" y="3364456"/>
                  </a:lnTo>
                  <a:lnTo>
                    <a:pt x="561086" y="3366516"/>
                  </a:lnTo>
                  <a:lnTo>
                    <a:pt x="9584182" y="3366516"/>
                  </a:lnTo>
                  <a:lnTo>
                    <a:pt x="9632594" y="3364456"/>
                  </a:lnTo>
                  <a:lnTo>
                    <a:pt x="9679863" y="3358390"/>
                  </a:lnTo>
                  <a:lnTo>
                    <a:pt x="9725821" y="3348485"/>
                  </a:lnTo>
                  <a:lnTo>
                    <a:pt x="9770297" y="3334911"/>
                  </a:lnTo>
                  <a:lnTo>
                    <a:pt x="9813125" y="3317835"/>
                  </a:lnTo>
                  <a:lnTo>
                    <a:pt x="9854135" y="3297426"/>
                  </a:lnTo>
                  <a:lnTo>
                    <a:pt x="9893160" y="3273852"/>
                  </a:lnTo>
                  <a:lnTo>
                    <a:pt x="9930031" y="3247282"/>
                  </a:lnTo>
                  <a:lnTo>
                    <a:pt x="9964579" y="3217884"/>
                  </a:lnTo>
                  <a:lnTo>
                    <a:pt x="9996636" y="3185827"/>
                  </a:lnTo>
                  <a:lnTo>
                    <a:pt x="10026034" y="3151279"/>
                  </a:lnTo>
                  <a:lnTo>
                    <a:pt x="10052604" y="3114408"/>
                  </a:lnTo>
                  <a:lnTo>
                    <a:pt x="10076178" y="3075383"/>
                  </a:lnTo>
                  <a:lnTo>
                    <a:pt x="10096587" y="3034373"/>
                  </a:lnTo>
                  <a:lnTo>
                    <a:pt x="10113663" y="2991545"/>
                  </a:lnTo>
                  <a:lnTo>
                    <a:pt x="10127237" y="2947069"/>
                  </a:lnTo>
                  <a:lnTo>
                    <a:pt x="10137142" y="2901111"/>
                  </a:lnTo>
                  <a:lnTo>
                    <a:pt x="10143208" y="2853842"/>
                  </a:lnTo>
                  <a:lnTo>
                    <a:pt x="10145267" y="2805429"/>
                  </a:lnTo>
                  <a:lnTo>
                    <a:pt x="10145267" y="561086"/>
                  </a:lnTo>
                  <a:lnTo>
                    <a:pt x="10143208" y="512673"/>
                  </a:lnTo>
                  <a:lnTo>
                    <a:pt x="10137142" y="465404"/>
                  </a:lnTo>
                  <a:lnTo>
                    <a:pt x="10127237" y="419446"/>
                  </a:lnTo>
                  <a:lnTo>
                    <a:pt x="10113663" y="374970"/>
                  </a:lnTo>
                  <a:lnTo>
                    <a:pt x="10096587" y="332142"/>
                  </a:lnTo>
                  <a:lnTo>
                    <a:pt x="10076178" y="291132"/>
                  </a:lnTo>
                  <a:lnTo>
                    <a:pt x="10052604" y="252107"/>
                  </a:lnTo>
                  <a:lnTo>
                    <a:pt x="10026034" y="215236"/>
                  </a:lnTo>
                  <a:lnTo>
                    <a:pt x="9996636" y="180688"/>
                  </a:lnTo>
                  <a:lnTo>
                    <a:pt x="9964579" y="148631"/>
                  </a:lnTo>
                  <a:lnTo>
                    <a:pt x="9930031" y="119233"/>
                  </a:lnTo>
                  <a:lnTo>
                    <a:pt x="9893160" y="92663"/>
                  </a:lnTo>
                  <a:lnTo>
                    <a:pt x="9854135" y="69089"/>
                  </a:lnTo>
                  <a:lnTo>
                    <a:pt x="9813125" y="48680"/>
                  </a:lnTo>
                  <a:lnTo>
                    <a:pt x="9770297" y="31604"/>
                  </a:lnTo>
                  <a:lnTo>
                    <a:pt x="9725821" y="18030"/>
                  </a:lnTo>
                  <a:lnTo>
                    <a:pt x="9679863" y="8125"/>
                  </a:lnTo>
                  <a:lnTo>
                    <a:pt x="9632594" y="2059"/>
                  </a:lnTo>
                  <a:lnTo>
                    <a:pt x="95841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61466" y="2024633"/>
              <a:ext cx="10145395" cy="3366770"/>
            </a:xfrm>
            <a:custGeom>
              <a:avLst/>
              <a:gdLst/>
              <a:ahLst/>
              <a:cxnLst/>
              <a:rect l="l" t="t" r="r" b="b"/>
              <a:pathLst>
                <a:path w="10145395" h="3366770">
                  <a:moveTo>
                    <a:pt x="0" y="561086"/>
                  </a:moveTo>
                  <a:lnTo>
                    <a:pt x="2059" y="512673"/>
                  </a:lnTo>
                  <a:lnTo>
                    <a:pt x="8125" y="465404"/>
                  </a:lnTo>
                  <a:lnTo>
                    <a:pt x="18030" y="419446"/>
                  </a:lnTo>
                  <a:lnTo>
                    <a:pt x="31604" y="374970"/>
                  </a:lnTo>
                  <a:lnTo>
                    <a:pt x="48680" y="332142"/>
                  </a:lnTo>
                  <a:lnTo>
                    <a:pt x="69089" y="291132"/>
                  </a:lnTo>
                  <a:lnTo>
                    <a:pt x="92663" y="252107"/>
                  </a:lnTo>
                  <a:lnTo>
                    <a:pt x="119233" y="215236"/>
                  </a:lnTo>
                  <a:lnTo>
                    <a:pt x="148631" y="180688"/>
                  </a:lnTo>
                  <a:lnTo>
                    <a:pt x="180688" y="148631"/>
                  </a:lnTo>
                  <a:lnTo>
                    <a:pt x="215236" y="119233"/>
                  </a:lnTo>
                  <a:lnTo>
                    <a:pt x="252107" y="92663"/>
                  </a:lnTo>
                  <a:lnTo>
                    <a:pt x="291132" y="69089"/>
                  </a:lnTo>
                  <a:lnTo>
                    <a:pt x="332142" y="48680"/>
                  </a:lnTo>
                  <a:lnTo>
                    <a:pt x="374970" y="31604"/>
                  </a:lnTo>
                  <a:lnTo>
                    <a:pt x="419446" y="18030"/>
                  </a:lnTo>
                  <a:lnTo>
                    <a:pt x="465404" y="8125"/>
                  </a:lnTo>
                  <a:lnTo>
                    <a:pt x="512673" y="2059"/>
                  </a:lnTo>
                  <a:lnTo>
                    <a:pt x="561086" y="0"/>
                  </a:lnTo>
                  <a:lnTo>
                    <a:pt x="9584182" y="0"/>
                  </a:lnTo>
                  <a:lnTo>
                    <a:pt x="9632594" y="2059"/>
                  </a:lnTo>
                  <a:lnTo>
                    <a:pt x="9679863" y="8125"/>
                  </a:lnTo>
                  <a:lnTo>
                    <a:pt x="9725821" y="18030"/>
                  </a:lnTo>
                  <a:lnTo>
                    <a:pt x="9770297" y="31604"/>
                  </a:lnTo>
                  <a:lnTo>
                    <a:pt x="9813125" y="48680"/>
                  </a:lnTo>
                  <a:lnTo>
                    <a:pt x="9854135" y="69089"/>
                  </a:lnTo>
                  <a:lnTo>
                    <a:pt x="9893160" y="92663"/>
                  </a:lnTo>
                  <a:lnTo>
                    <a:pt x="9930031" y="119233"/>
                  </a:lnTo>
                  <a:lnTo>
                    <a:pt x="9964579" y="148631"/>
                  </a:lnTo>
                  <a:lnTo>
                    <a:pt x="9996636" y="180688"/>
                  </a:lnTo>
                  <a:lnTo>
                    <a:pt x="10026034" y="215236"/>
                  </a:lnTo>
                  <a:lnTo>
                    <a:pt x="10052604" y="252107"/>
                  </a:lnTo>
                  <a:lnTo>
                    <a:pt x="10076178" y="291132"/>
                  </a:lnTo>
                  <a:lnTo>
                    <a:pt x="10096587" y="332142"/>
                  </a:lnTo>
                  <a:lnTo>
                    <a:pt x="10113663" y="374970"/>
                  </a:lnTo>
                  <a:lnTo>
                    <a:pt x="10127237" y="419446"/>
                  </a:lnTo>
                  <a:lnTo>
                    <a:pt x="10137142" y="465404"/>
                  </a:lnTo>
                  <a:lnTo>
                    <a:pt x="10143208" y="512673"/>
                  </a:lnTo>
                  <a:lnTo>
                    <a:pt x="10145267" y="561086"/>
                  </a:lnTo>
                  <a:lnTo>
                    <a:pt x="10145267" y="2805429"/>
                  </a:lnTo>
                  <a:lnTo>
                    <a:pt x="10143208" y="2853842"/>
                  </a:lnTo>
                  <a:lnTo>
                    <a:pt x="10137142" y="2901111"/>
                  </a:lnTo>
                  <a:lnTo>
                    <a:pt x="10127237" y="2947069"/>
                  </a:lnTo>
                  <a:lnTo>
                    <a:pt x="10113663" y="2991545"/>
                  </a:lnTo>
                  <a:lnTo>
                    <a:pt x="10096587" y="3034373"/>
                  </a:lnTo>
                  <a:lnTo>
                    <a:pt x="10076178" y="3075383"/>
                  </a:lnTo>
                  <a:lnTo>
                    <a:pt x="10052604" y="3114408"/>
                  </a:lnTo>
                  <a:lnTo>
                    <a:pt x="10026034" y="3151279"/>
                  </a:lnTo>
                  <a:lnTo>
                    <a:pt x="9996636" y="3185827"/>
                  </a:lnTo>
                  <a:lnTo>
                    <a:pt x="9964579" y="3217884"/>
                  </a:lnTo>
                  <a:lnTo>
                    <a:pt x="9930031" y="3247282"/>
                  </a:lnTo>
                  <a:lnTo>
                    <a:pt x="9893160" y="3273852"/>
                  </a:lnTo>
                  <a:lnTo>
                    <a:pt x="9854135" y="3297426"/>
                  </a:lnTo>
                  <a:lnTo>
                    <a:pt x="9813125" y="3317835"/>
                  </a:lnTo>
                  <a:lnTo>
                    <a:pt x="9770297" y="3334911"/>
                  </a:lnTo>
                  <a:lnTo>
                    <a:pt x="9725821" y="3348485"/>
                  </a:lnTo>
                  <a:lnTo>
                    <a:pt x="9679863" y="3358390"/>
                  </a:lnTo>
                  <a:lnTo>
                    <a:pt x="9632594" y="3364456"/>
                  </a:lnTo>
                  <a:lnTo>
                    <a:pt x="9584182" y="3366516"/>
                  </a:lnTo>
                  <a:lnTo>
                    <a:pt x="561086" y="3366516"/>
                  </a:lnTo>
                  <a:lnTo>
                    <a:pt x="512673" y="3364456"/>
                  </a:lnTo>
                  <a:lnTo>
                    <a:pt x="465404" y="3358390"/>
                  </a:lnTo>
                  <a:lnTo>
                    <a:pt x="419446" y="3348485"/>
                  </a:lnTo>
                  <a:lnTo>
                    <a:pt x="374970" y="3334911"/>
                  </a:lnTo>
                  <a:lnTo>
                    <a:pt x="332142" y="3317835"/>
                  </a:lnTo>
                  <a:lnTo>
                    <a:pt x="291132" y="3297426"/>
                  </a:lnTo>
                  <a:lnTo>
                    <a:pt x="252107" y="3273852"/>
                  </a:lnTo>
                  <a:lnTo>
                    <a:pt x="215236" y="3247282"/>
                  </a:lnTo>
                  <a:lnTo>
                    <a:pt x="180688" y="3217884"/>
                  </a:lnTo>
                  <a:lnTo>
                    <a:pt x="148631" y="3185827"/>
                  </a:lnTo>
                  <a:lnTo>
                    <a:pt x="119233" y="3151279"/>
                  </a:lnTo>
                  <a:lnTo>
                    <a:pt x="92663" y="3114408"/>
                  </a:lnTo>
                  <a:lnTo>
                    <a:pt x="69089" y="3075383"/>
                  </a:lnTo>
                  <a:lnTo>
                    <a:pt x="48680" y="3034373"/>
                  </a:lnTo>
                  <a:lnTo>
                    <a:pt x="31604" y="2991545"/>
                  </a:lnTo>
                  <a:lnTo>
                    <a:pt x="18030" y="2947069"/>
                  </a:lnTo>
                  <a:lnTo>
                    <a:pt x="8125" y="2901111"/>
                  </a:lnTo>
                  <a:lnTo>
                    <a:pt x="2059" y="2853842"/>
                  </a:lnTo>
                  <a:lnTo>
                    <a:pt x="0" y="2805429"/>
                  </a:lnTo>
                  <a:lnTo>
                    <a:pt x="0" y="561086"/>
                  </a:lnTo>
                  <a:close/>
                </a:path>
              </a:pathLst>
            </a:custGeom>
            <a:ln w="38100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429258" y="2659837"/>
            <a:ext cx="9410065" cy="8394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29055" marR="5080" indent="-1316990">
              <a:lnSpc>
                <a:spcPct val="100800"/>
              </a:lnSpc>
              <a:spcBef>
                <a:spcPts val="90"/>
              </a:spcBef>
            </a:pPr>
            <a:r>
              <a:rPr sz="2650" b="1" dirty="0">
                <a:latin typeface="Calibri"/>
                <a:cs typeface="Calibri"/>
              </a:rPr>
              <a:t>For</a:t>
            </a:r>
            <a:r>
              <a:rPr sz="2650" b="1" spc="170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a</a:t>
            </a:r>
            <a:r>
              <a:rPr sz="2650" b="1" spc="170" dirty="0">
                <a:latin typeface="Calibri"/>
                <a:cs typeface="Calibri"/>
              </a:rPr>
              <a:t> </a:t>
            </a:r>
            <a:r>
              <a:rPr sz="2650" b="1" spc="65" dirty="0">
                <a:latin typeface="Calibri"/>
                <a:cs typeface="Calibri"/>
              </a:rPr>
              <a:t>pull</a:t>
            </a:r>
            <a:r>
              <a:rPr sz="2650" b="1" spc="18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execution</a:t>
            </a:r>
            <a:r>
              <a:rPr sz="2650" b="1" spc="160" dirty="0">
                <a:latin typeface="Calibri"/>
                <a:cs typeface="Calibri"/>
              </a:rPr>
              <a:t> </a:t>
            </a:r>
            <a:r>
              <a:rPr sz="2650" b="1" spc="55" dirty="0">
                <a:latin typeface="Calibri"/>
                <a:cs typeface="Calibri"/>
              </a:rPr>
              <a:t>(</a:t>
            </a:r>
            <a:r>
              <a:rPr sz="2650" b="1" spc="55" dirty="0">
                <a:solidFill>
                  <a:srgbClr val="FF0000"/>
                </a:solidFill>
                <a:latin typeface="Calibri"/>
                <a:cs typeface="Calibri"/>
              </a:rPr>
              <a:t>CSC-</a:t>
            </a:r>
            <a:r>
              <a:rPr sz="2650" b="1" dirty="0">
                <a:solidFill>
                  <a:srgbClr val="FF0000"/>
                </a:solidFill>
                <a:latin typeface="Calibri"/>
                <a:cs typeface="Calibri"/>
              </a:rPr>
              <a:t>traversal</a:t>
            </a:r>
            <a:r>
              <a:rPr sz="2650" b="1" dirty="0">
                <a:latin typeface="Calibri"/>
                <a:cs typeface="Calibri"/>
              </a:rPr>
              <a:t>),</a:t>
            </a:r>
            <a:r>
              <a:rPr sz="2650" b="1" spc="-30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the</a:t>
            </a:r>
            <a:r>
              <a:rPr sz="2650" b="1" spc="16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transpose</a:t>
            </a:r>
            <a:r>
              <a:rPr sz="2650" b="1" spc="165" dirty="0">
                <a:latin typeface="Calibri"/>
                <a:cs typeface="Calibri"/>
              </a:rPr>
              <a:t> </a:t>
            </a:r>
            <a:r>
              <a:rPr sz="2650" b="1" spc="70" dirty="0">
                <a:latin typeface="Calibri"/>
                <a:cs typeface="Calibri"/>
              </a:rPr>
              <a:t>(</a:t>
            </a:r>
            <a:r>
              <a:rPr sz="2650" b="1" spc="70" dirty="0">
                <a:solidFill>
                  <a:srgbClr val="FF0000"/>
                </a:solidFill>
                <a:latin typeface="Calibri"/>
                <a:cs typeface="Calibri"/>
              </a:rPr>
              <a:t>CSR</a:t>
            </a:r>
            <a:r>
              <a:rPr sz="2650" b="1" spc="70" dirty="0">
                <a:latin typeface="Calibri"/>
                <a:cs typeface="Calibri"/>
              </a:rPr>
              <a:t>)</a:t>
            </a:r>
            <a:r>
              <a:rPr sz="2650" b="1" spc="170" dirty="0">
                <a:latin typeface="Calibri"/>
                <a:cs typeface="Calibri"/>
              </a:rPr>
              <a:t> </a:t>
            </a:r>
            <a:r>
              <a:rPr sz="2650" b="1" spc="-10" dirty="0">
                <a:latin typeface="Calibri"/>
                <a:cs typeface="Calibri"/>
              </a:rPr>
              <a:t>contains </a:t>
            </a:r>
            <a:r>
              <a:rPr sz="2650" b="1" spc="85" dirty="0">
                <a:latin typeface="Calibri"/>
                <a:cs typeface="Calibri"/>
              </a:rPr>
              <a:t>all</a:t>
            </a:r>
            <a:r>
              <a:rPr sz="2650" b="1" spc="170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the</a:t>
            </a:r>
            <a:r>
              <a:rPr sz="2650" b="1" spc="150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necessary</a:t>
            </a:r>
            <a:r>
              <a:rPr sz="2650" b="1" spc="-10" dirty="0">
                <a:latin typeface="Calibri"/>
                <a:cs typeface="Calibri"/>
              </a:rPr>
              <a:t> </a:t>
            </a:r>
            <a:r>
              <a:rPr sz="2650" b="1" spc="85" dirty="0">
                <a:latin typeface="Calibri"/>
                <a:cs typeface="Calibri"/>
              </a:rPr>
              <a:t>OPT</a:t>
            </a:r>
            <a:r>
              <a:rPr sz="2650" b="1" spc="3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replacement</a:t>
            </a:r>
            <a:r>
              <a:rPr sz="2650" b="1" spc="155" dirty="0">
                <a:latin typeface="Calibri"/>
                <a:cs typeface="Calibri"/>
              </a:rPr>
              <a:t> </a:t>
            </a:r>
            <a:r>
              <a:rPr sz="2650" b="1" spc="-10" dirty="0">
                <a:latin typeface="Calibri"/>
                <a:cs typeface="Calibri"/>
              </a:rPr>
              <a:t>information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60677" y="3879595"/>
            <a:ext cx="9544685" cy="8388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397635" marR="5080" indent="-1385570">
              <a:lnSpc>
                <a:spcPct val="100800"/>
              </a:lnSpc>
              <a:spcBef>
                <a:spcPts val="85"/>
              </a:spcBef>
            </a:pPr>
            <a:r>
              <a:rPr sz="2650" b="1" dirty="0">
                <a:latin typeface="Calibri"/>
                <a:cs typeface="Calibri"/>
              </a:rPr>
              <a:t>For</a:t>
            </a:r>
            <a:r>
              <a:rPr sz="2650" b="1" spc="18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a</a:t>
            </a:r>
            <a:r>
              <a:rPr sz="2650" b="1" spc="18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push</a:t>
            </a:r>
            <a:r>
              <a:rPr sz="2650" b="1" spc="18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execution</a:t>
            </a:r>
            <a:r>
              <a:rPr sz="2650" b="1" spc="175" dirty="0">
                <a:latin typeface="Calibri"/>
                <a:cs typeface="Calibri"/>
              </a:rPr>
              <a:t> </a:t>
            </a:r>
            <a:r>
              <a:rPr sz="2650" b="1" spc="75" dirty="0">
                <a:latin typeface="Calibri"/>
                <a:cs typeface="Calibri"/>
              </a:rPr>
              <a:t>(</a:t>
            </a:r>
            <a:r>
              <a:rPr sz="2650" b="1" spc="75" dirty="0">
                <a:solidFill>
                  <a:srgbClr val="FF0000"/>
                </a:solidFill>
                <a:latin typeface="Calibri"/>
                <a:cs typeface="Calibri"/>
              </a:rPr>
              <a:t>CSR-</a:t>
            </a:r>
            <a:r>
              <a:rPr sz="2650" b="1" dirty="0">
                <a:solidFill>
                  <a:srgbClr val="FF0000"/>
                </a:solidFill>
                <a:latin typeface="Calibri"/>
                <a:cs typeface="Calibri"/>
              </a:rPr>
              <a:t>traversal</a:t>
            </a:r>
            <a:r>
              <a:rPr sz="2650" b="1" dirty="0">
                <a:latin typeface="Calibri"/>
                <a:cs typeface="Calibri"/>
              </a:rPr>
              <a:t>),</a:t>
            </a:r>
            <a:r>
              <a:rPr sz="2650" b="1" spc="10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the</a:t>
            </a:r>
            <a:r>
              <a:rPr sz="2650" b="1" spc="16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transpose</a:t>
            </a:r>
            <a:r>
              <a:rPr sz="2650" b="1" spc="204" dirty="0">
                <a:latin typeface="Calibri"/>
                <a:cs typeface="Calibri"/>
              </a:rPr>
              <a:t> </a:t>
            </a:r>
            <a:r>
              <a:rPr sz="2650" b="1" spc="70" dirty="0">
                <a:latin typeface="Calibri"/>
                <a:cs typeface="Calibri"/>
              </a:rPr>
              <a:t>(</a:t>
            </a:r>
            <a:r>
              <a:rPr sz="2650" b="1" spc="70" dirty="0">
                <a:solidFill>
                  <a:srgbClr val="FF0000"/>
                </a:solidFill>
                <a:latin typeface="Calibri"/>
                <a:cs typeface="Calibri"/>
              </a:rPr>
              <a:t>CSC</a:t>
            </a:r>
            <a:r>
              <a:rPr sz="2650" b="1" spc="70" dirty="0">
                <a:latin typeface="Calibri"/>
                <a:cs typeface="Calibri"/>
              </a:rPr>
              <a:t>)</a:t>
            </a:r>
            <a:r>
              <a:rPr sz="2650" b="1" spc="180" dirty="0">
                <a:latin typeface="Calibri"/>
                <a:cs typeface="Calibri"/>
              </a:rPr>
              <a:t> </a:t>
            </a:r>
            <a:r>
              <a:rPr sz="2650" b="1" spc="-10" dirty="0">
                <a:latin typeface="Calibri"/>
                <a:cs typeface="Calibri"/>
              </a:rPr>
              <a:t>contains </a:t>
            </a:r>
            <a:r>
              <a:rPr sz="2650" b="1" spc="85" dirty="0">
                <a:latin typeface="Calibri"/>
                <a:cs typeface="Calibri"/>
              </a:rPr>
              <a:t>all</a:t>
            </a:r>
            <a:r>
              <a:rPr sz="2650" b="1" spc="170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the</a:t>
            </a:r>
            <a:r>
              <a:rPr sz="2650" b="1" spc="150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necessary </a:t>
            </a:r>
            <a:r>
              <a:rPr sz="2650" b="1" spc="85" dirty="0">
                <a:latin typeface="Calibri"/>
                <a:cs typeface="Calibri"/>
              </a:rPr>
              <a:t>OPT</a:t>
            </a:r>
            <a:r>
              <a:rPr sz="2650" b="1" spc="4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replacement</a:t>
            </a:r>
            <a:r>
              <a:rPr sz="2650" b="1" spc="165" dirty="0">
                <a:latin typeface="Calibri"/>
                <a:cs typeface="Calibri"/>
              </a:rPr>
              <a:t> </a:t>
            </a:r>
            <a:r>
              <a:rPr sz="2650" b="1" spc="-10" dirty="0">
                <a:latin typeface="Calibri"/>
                <a:cs typeface="Calibri"/>
              </a:rPr>
              <a:t>information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9040">
              <a:lnSpc>
                <a:spcPct val="100000"/>
              </a:lnSpc>
              <a:spcBef>
                <a:spcPts val="125"/>
              </a:spcBef>
            </a:pPr>
            <a:r>
              <a:rPr spc="-295" dirty="0"/>
              <a:t>Transpose-</a:t>
            </a:r>
            <a:r>
              <a:rPr spc="-350" dirty="0"/>
              <a:t>based</a:t>
            </a:r>
            <a:r>
              <a:rPr spc="-65" dirty="0"/>
              <a:t> </a:t>
            </a:r>
            <a:r>
              <a:rPr spc="-310" dirty="0"/>
              <a:t>OPT</a:t>
            </a:r>
            <a:r>
              <a:rPr spc="-50" dirty="0"/>
              <a:t> </a:t>
            </a:r>
            <a:r>
              <a:rPr spc="-195" dirty="0"/>
              <a:t>(T-</a:t>
            </a:r>
            <a:r>
              <a:rPr spc="-315" dirty="0"/>
              <a:t>OPT)</a:t>
            </a:r>
            <a:r>
              <a:rPr spc="-35" dirty="0"/>
              <a:t> </a:t>
            </a:r>
            <a:r>
              <a:rPr spc="-300" dirty="0"/>
              <a:t>Provides</a:t>
            </a:r>
            <a:r>
              <a:rPr spc="-85" dirty="0"/>
              <a:t> </a:t>
            </a:r>
            <a:r>
              <a:rPr spc="-250" dirty="0"/>
              <a:t>Large</a:t>
            </a:r>
            <a:r>
              <a:rPr spc="-35" dirty="0"/>
              <a:t> </a:t>
            </a:r>
            <a:r>
              <a:rPr spc="-340" dirty="0"/>
              <a:t>Gains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8539" y="6254902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68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238" y="179959"/>
            <a:ext cx="8983345" cy="12617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685"/>
              </a:spcBef>
            </a:pPr>
            <a:r>
              <a:rPr spc="-315" dirty="0"/>
              <a:t>Propagation</a:t>
            </a:r>
            <a:r>
              <a:rPr spc="-75" dirty="0"/>
              <a:t> </a:t>
            </a:r>
            <a:r>
              <a:rPr spc="-250" dirty="0"/>
              <a:t>Blocking:</a:t>
            </a:r>
            <a:r>
              <a:rPr spc="-65" dirty="0"/>
              <a:t> </a:t>
            </a:r>
            <a:r>
              <a:rPr spc="-305" dirty="0"/>
              <a:t>Reorganize</a:t>
            </a:r>
            <a:r>
              <a:rPr spc="-50" dirty="0"/>
              <a:t> </a:t>
            </a:r>
            <a:r>
              <a:rPr spc="-295" dirty="0"/>
              <a:t>Input</a:t>
            </a:r>
            <a:r>
              <a:rPr spc="-35" dirty="0"/>
              <a:t> </a:t>
            </a:r>
            <a:r>
              <a:rPr spc="-355" dirty="0"/>
              <a:t>to</a:t>
            </a:r>
            <a:r>
              <a:rPr spc="-50" dirty="0"/>
              <a:t> </a:t>
            </a:r>
            <a:r>
              <a:rPr spc="-505" dirty="0"/>
              <a:t>Make </a:t>
            </a:r>
            <a:r>
              <a:rPr spc="-495" dirty="0"/>
              <a:t>Memory</a:t>
            </a:r>
            <a:r>
              <a:rPr spc="-220" dirty="0"/>
              <a:t> </a:t>
            </a:r>
            <a:r>
              <a:rPr spc="-254" dirty="0"/>
              <a:t>Being</a:t>
            </a:r>
            <a:r>
              <a:rPr spc="-65" dirty="0"/>
              <a:t> </a:t>
            </a:r>
            <a:r>
              <a:rPr spc="-350" dirty="0"/>
              <a:t>Randomly</a:t>
            </a:r>
            <a:r>
              <a:rPr spc="-265" dirty="0"/>
              <a:t> </a:t>
            </a:r>
            <a:r>
              <a:rPr spc="-400" dirty="0"/>
              <a:t>Written</a:t>
            </a:r>
            <a:r>
              <a:rPr spc="-40" dirty="0"/>
              <a:t> </a:t>
            </a:r>
            <a:r>
              <a:rPr spc="-170" dirty="0"/>
              <a:t>Fit</a:t>
            </a:r>
            <a:r>
              <a:rPr spc="-35" dirty="0"/>
              <a:t> </a:t>
            </a:r>
            <a:r>
              <a:rPr spc="-215" dirty="0"/>
              <a:t>in</a:t>
            </a:r>
            <a:r>
              <a:rPr spc="-60" dirty="0"/>
              <a:t> </a:t>
            </a:r>
            <a:r>
              <a:rPr spc="-350" dirty="0"/>
              <a:t>Cache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956806" y="3137661"/>
            <a:ext cx="3357879" cy="933450"/>
            <a:chOff x="6956806" y="3137661"/>
            <a:chExt cx="3357879" cy="933450"/>
          </a:xfrm>
        </p:grpSpPr>
        <p:sp>
          <p:nvSpPr>
            <p:cNvPr id="5" name="object 5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0" y="920495"/>
                  </a:moveTo>
                  <a:lnTo>
                    <a:pt x="3345179" y="920495"/>
                  </a:lnTo>
                  <a:lnTo>
                    <a:pt x="3345179" y="0"/>
                  </a:lnTo>
                  <a:lnTo>
                    <a:pt x="0" y="0"/>
                  </a:lnTo>
                  <a:lnTo>
                    <a:pt x="0" y="9204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12283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1226820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677477" y="3329749"/>
          <a:ext cx="300926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70" y="2758849"/>
            <a:ext cx="856577" cy="201964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294001" y="4291025"/>
            <a:ext cx="430339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Recall: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irregular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accesses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into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vertex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data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array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e.dst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which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are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essentially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random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5628" y="1840738"/>
            <a:ext cx="5449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Bad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cache: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domain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vertex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data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array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entries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|V|,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75628" y="2572258"/>
            <a:ext cx="4404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cache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holds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only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|C|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&lt;&lt;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|V|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entries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47188" y="2944367"/>
            <a:ext cx="3046730" cy="283845"/>
          </a:xfrm>
          <a:custGeom>
            <a:avLst/>
            <a:gdLst/>
            <a:ahLst/>
            <a:cxnLst/>
            <a:rect l="l" t="t" r="r" b="b"/>
            <a:pathLst>
              <a:path w="3046729" h="283844">
                <a:moveTo>
                  <a:pt x="0" y="283464"/>
                </a:moveTo>
                <a:lnTo>
                  <a:pt x="1851" y="228314"/>
                </a:lnTo>
                <a:lnTo>
                  <a:pt x="6905" y="183261"/>
                </a:lnTo>
                <a:lnTo>
                  <a:pt x="14412" y="152876"/>
                </a:lnTo>
                <a:lnTo>
                  <a:pt x="23622" y="141732"/>
                </a:lnTo>
                <a:lnTo>
                  <a:pt x="1499615" y="141732"/>
                </a:lnTo>
                <a:lnTo>
                  <a:pt x="1508825" y="130587"/>
                </a:lnTo>
                <a:lnTo>
                  <a:pt x="1516332" y="100203"/>
                </a:lnTo>
                <a:lnTo>
                  <a:pt x="1521386" y="55149"/>
                </a:lnTo>
                <a:lnTo>
                  <a:pt x="1523238" y="0"/>
                </a:lnTo>
                <a:lnTo>
                  <a:pt x="1525089" y="55149"/>
                </a:lnTo>
                <a:lnTo>
                  <a:pt x="1530143" y="100203"/>
                </a:lnTo>
                <a:lnTo>
                  <a:pt x="1537650" y="130587"/>
                </a:lnTo>
                <a:lnTo>
                  <a:pt x="1546860" y="141732"/>
                </a:lnTo>
                <a:lnTo>
                  <a:pt x="3022854" y="141732"/>
                </a:lnTo>
                <a:lnTo>
                  <a:pt x="3032063" y="152876"/>
                </a:lnTo>
                <a:lnTo>
                  <a:pt x="3039570" y="183261"/>
                </a:lnTo>
                <a:lnTo>
                  <a:pt x="3044624" y="228314"/>
                </a:lnTo>
                <a:lnTo>
                  <a:pt x="3046476" y="283464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68295" y="2551303"/>
            <a:ext cx="2631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|Domain|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|V|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 </a:t>
            </a:r>
            <a:r>
              <a:rPr sz="1800" spc="-10" dirty="0">
                <a:latin typeface="Calibri"/>
                <a:cs typeface="Calibri"/>
              </a:rPr>
              <a:t>vertices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12507" y="4175759"/>
            <a:ext cx="3046730" cy="283845"/>
          </a:xfrm>
          <a:custGeom>
            <a:avLst/>
            <a:gdLst/>
            <a:ahLst/>
            <a:cxnLst/>
            <a:rect l="l" t="t" r="r" b="b"/>
            <a:pathLst>
              <a:path w="3046729" h="283845">
                <a:moveTo>
                  <a:pt x="3046476" y="0"/>
                </a:moveTo>
                <a:lnTo>
                  <a:pt x="3044624" y="55149"/>
                </a:lnTo>
                <a:lnTo>
                  <a:pt x="3039570" y="100202"/>
                </a:lnTo>
                <a:lnTo>
                  <a:pt x="3032063" y="130587"/>
                </a:lnTo>
                <a:lnTo>
                  <a:pt x="3022854" y="141731"/>
                </a:lnTo>
                <a:lnTo>
                  <a:pt x="1546860" y="141731"/>
                </a:lnTo>
                <a:lnTo>
                  <a:pt x="1537650" y="152876"/>
                </a:lnTo>
                <a:lnTo>
                  <a:pt x="1530143" y="183261"/>
                </a:lnTo>
                <a:lnTo>
                  <a:pt x="1525089" y="228314"/>
                </a:lnTo>
                <a:lnTo>
                  <a:pt x="1523238" y="283463"/>
                </a:lnTo>
                <a:lnTo>
                  <a:pt x="1521386" y="228314"/>
                </a:lnTo>
                <a:lnTo>
                  <a:pt x="1516332" y="183261"/>
                </a:lnTo>
                <a:lnTo>
                  <a:pt x="1508825" y="152876"/>
                </a:lnTo>
                <a:lnTo>
                  <a:pt x="1499616" y="141731"/>
                </a:lnTo>
                <a:lnTo>
                  <a:pt x="23622" y="141731"/>
                </a:lnTo>
                <a:lnTo>
                  <a:pt x="14412" y="130587"/>
                </a:lnTo>
                <a:lnTo>
                  <a:pt x="6905" y="100202"/>
                </a:lnTo>
                <a:lnTo>
                  <a:pt x="1851" y="55149"/>
                </a:lnTo>
                <a:lnTo>
                  <a:pt x="0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55432" y="4527042"/>
            <a:ext cx="1907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|Cache|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 vertices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9758" y="5710834"/>
            <a:ext cx="110502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Key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idea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propagation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blocking: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Limit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domain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updates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sub-</a:t>
            </a:r>
            <a:r>
              <a:rPr sz="2400" i="1" dirty="0">
                <a:latin typeface="Calibri"/>
                <a:cs typeface="Calibri"/>
              </a:rPr>
              <a:t>space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vertices,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V*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|V*|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&lt;=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|C|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multiple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sub-</a:t>
            </a:r>
            <a:r>
              <a:rPr sz="2400" dirty="0">
                <a:latin typeface="Calibri"/>
                <a:cs typeface="Calibri"/>
              </a:rPr>
              <a:t>spaces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V*s,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V*s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together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V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6918" y="1184910"/>
            <a:ext cx="9866630" cy="5198745"/>
            <a:chOff x="486918" y="1184910"/>
            <a:chExt cx="9866630" cy="5198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5340" y="1496050"/>
              <a:ext cx="9348678" cy="47847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6443" y="1194435"/>
              <a:ext cx="9847580" cy="5179695"/>
            </a:xfrm>
            <a:custGeom>
              <a:avLst/>
              <a:gdLst/>
              <a:ahLst/>
              <a:cxnLst/>
              <a:rect l="l" t="t" r="r" b="b"/>
              <a:pathLst>
                <a:path w="9847580" h="5179695">
                  <a:moveTo>
                    <a:pt x="0" y="5179314"/>
                  </a:moveTo>
                  <a:lnTo>
                    <a:pt x="9847326" y="5179314"/>
                  </a:lnTo>
                  <a:lnTo>
                    <a:pt x="9847326" y="0"/>
                  </a:lnTo>
                  <a:lnTo>
                    <a:pt x="0" y="0"/>
                  </a:lnTo>
                  <a:lnTo>
                    <a:pt x="0" y="5179314"/>
                  </a:lnTo>
                  <a:close/>
                </a:path>
              </a:pathLst>
            </a:custGeom>
            <a:ln w="19049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9437" y="2021586"/>
              <a:ext cx="8328025" cy="12065"/>
            </a:xfrm>
            <a:custGeom>
              <a:avLst/>
              <a:gdLst/>
              <a:ahLst/>
              <a:cxnLst/>
              <a:rect l="l" t="t" r="r" b="b"/>
              <a:pathLst>
                <a:path w="8328025" h="12064">
                  <a:moveTo>
                    <a:pt x="0" y="0"/>
                  </a:moveTo>
                  <a:lnTo>
                    <a:pt x="8327644" y="11556"/>
                  </a:lnTo>
                </a:path>
              </a:pathLst>
            </a:custGeom>
            <a:ln w="19050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84741" y="2143506"/>
              <a:ext cx="361315" cy="1286510"/>
            </a:xfrm>
            <a:custGeom>
              <a:avLst/>
              <a:gdLst/>
              <a:ahLst/>
              <a:cxnLst/>
              <a:rect l="l" t="t" r="r" b="b"/>
              <a:pathLst>
                <a:path w="361315" h="1286510">
                  <a:moveTo>
                    <a:pt x="270890" y="0"/>
                  </a:moveTo>
                  <a:lnTo>
                    <a:pt x="90297" y="0"/>
                  </a:lnTo>
                  <a:lnTo>
                    <a:pt x="90297" y="1105662"/>
                  </a:lnTo>
                  <a:lnTo>
                    <a:pt x="0" y="1105662"/>
                  </a:lnTo>
                  <a:lnTo>
                    <a:pt x="180593" y="1286256"/>
                  </a:lnTo>
                  <a:lnTo>
                    <a:pt x="361187" y="1105662"/>
                  </a:lnTo>
                  <a:lnTo>
                    <a:pt x="270890" y="1105662"/>
                  </a:lnTo>
                  <a:lnTo>
                    <a:pt x="2708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84741" y="2143506"/>
              <a:ext cx="361315" cy="1286510"/>
            </a:xfrm>
            <a:custGeom>
              <a:avLst/>
              <a:gdLst/>
              <a:ahLst/>
              <a:cxnLst/>
              <a:rect l="l" t="t" r="r" b="b"/>
              <a:pathLst>
                <a:path w="361315" h="1286510">
                  <a:moveTo>
                    <a:pt x="0" y="1105662"/>
                  </a:moveTo>
                  <a:lnTo>
                    <a:pt x="90297" y="1105662"/>
                  </a:lnTo>
                  <a:lnTo>
                    <a:pt x="90297" y="0"/>
                  </a:lnTo>
                  <a:lnTo>
                    <a:pt x="270890" y="0"/>
                  </a:lnTo>
                  <a:lnTo>
                    <a:pt x="270890" y="1105662"/>
                  </a:lnTo>
                  <a:lnTo>
                    <a:pt x="361187" y="1105662"/>
                  </a:lnTo>
                  <a:lnTo>
                    <a:pt x="180593" y="1286256"/>
                  </a:lnTo>
                  <a:lnTo>
                    <a:pt x="0" y="1105662"/>
                  </a:lnTo>
                  <a:close/>
                </a:path>
              </a:pathLst>
            </a:custGeom>
            <a:ln w="2857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9040">
              <a:lnSpc>
                <a:spcPct val="100000"/>
              </a:lnSpc>
              <a:spcBef>
                <a:spcPts val="125"/>
              </a:spcBef>
            </a:pPr>
            <a:r>
              <a:rPr spc="-295" dirty="0"/>
              <a:t>Transpose-</a:t>
            </a:r>
            <a:r>
              <a:rPr spc="-350" dirty="0"/>
              <a:t>based</a:t>
            </a:r>
            <a:r>
              <a:rPr spc="-65" dirty="0"/>
              <a:t> </a:t>
            </a:r>
            <a:r>
              <a:rPr spc="-310" dirty="0"/>
              <a:t>OPT</a:t>
            </a:r>
            <a:r>
              <a:rPr spc="-50" dirty="0"/>
              <a:t> </a:t>
            </a:r>
            <a:r>
              <a:rPr spc="-195" dirty="0"/>
              <a:t>(T-</a:t>
            </a:r>
            <a:r>
              <a:rPr spc="-315" dirty="0"/>
              <a:t>OPT)</a:t>
            </a:r>
            <a:r>
              <a:rPr spc="-35" dirty="0"/>
              <a:t> </a:t>
            </a:r>
            <a:r>
              <a:rPr spc="-300" dirty="0"/>
              <a:t>Provides</a:t>
            </a:r>
            <a:r>
              <a:rPr spc="-85" dirty="0"/>
              <a:t> </a:t>
            </a:r>
            <a:r>
              <a:rPr spc="-250" dirty="0"/>
              <a:t>Large</a:t>
            </a:r>
            <a:r>
              <a:rPr spc="-35" dirty="0"/>
              <a:t> </a:t>
            </a:r>
            <a:r>
              <a:rPr spc="-340" dirty="0"/>
              <a:t>Gains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94697" y="2437638"/>
            <a:ext cx="826135" cy="57467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875"/>
              </a:spcBef>
            </a:pPr>
            <a:r>
              <a:rPr sz="2100" b="1" spc="85" dirty="0">
                <a:latin typeface="Calibri"/>
                <a:cs typeface="Calibri"/>
              </a:rPr>
              <a:t>1.7X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70393" y="3747261"/>
            <a:ext cx="676275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spc="-50" dirty="0">
                <a:latin typeface="Segoe UI Emoji"/>
                <a:cs typeface="Segoe UI Emoji"/>
              </a:rPr>
              <a:t>🏆</a:t>
            </a:r>
            <a:endParaRPr sz="3700">
              <a:latin typeface="Segoe UI Emoji"/>
              <a:cs typeface="Segoe UI Emoj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8520" y="3700271"/>
            <a:ext cx="731520" cy="73151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47495">
              <a:lnSpc>
                <a:spcPct val="100000"/>
              </a:lnSpc>
              <a:spcBef>
                <a:spcPts val="125"/>
              </a:spcBef>
            </a:pPr>
            <a:r>
              <a:rPr spc="-295" dirty="0"/>
              <a:t>Transpose-</a:t>
            </a:r>
            <a:r>
              <a:rPr spc="-350" dirty="0"/>
              <a:t>based</a:t>
            </a:r>
            <a:r>
              <a:rPr spc="-80" dirty="0"/>
              <a:t> </a:t>
            </a:r>
            <a:r>
              <a:rPr spc="-310" dirty="0"/>
              <a:t>OPT</a:t>
            </a:r>
            <a:r>
              <a:rPr spc="-65" dirty="0"/>
              <a:t> </a:t>
            </a:r>
            <a:r>
              <a:rPr spc="-190" dirty="0"/>
              <a:t>(T-</a:t>
            </a:r>
            <a:r>
              <a:rPr spc="-315" dirty="0"/>
              <a:t>OPT)</a:t>
            </a:r>
            <a:r>
              <a:rPr spc="-40" dirty="0"/>
              <a:t> </a:t>
            </a:r>
            <a:r>
              <a:rPr spc="-285" dirty="0"/>
              <a:t>Incurs</a:t>
            </a:r>
            <a:r>
              <a:rPr spc="-40" dirty="0"/>
              <a:t> </a:t>
            </a:r>
            <a:r>
              <a:rPr spc="-365" dirty="0"/>
              <a:t>Overheads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479" y="1963017"/>
            <a:ext cx="766952" cy="22667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76110" y="1647210"/>
            <a:ext cx="2709545" cy="2620010"/>
            <a:chOff x="676110" y="1647210"/>
            <a:chExt cx="2709545" cy="26200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10" y="1647210"/>
              <a:ext cx="2709308" cy="26199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56131" y="2852927"/>
              <a:ext cx="2304415" cy="464820"/>
            </a:xfrm>
            <a:custGeom>
              <a:avLst/>
              <a:gdLst/>
              <a:ahLst/>
              <a:cxnLst/>
              <a:rect l="l" t="t" r="r" b="b"/>
              <a:pathLst>
                <a:path w="2304415" h="464820">
                  <a:moveTo>
                    <a:pt x="2304288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2304288" y="464820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CC0000">
                <a:alpha val="2823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6131" y="2852927"/>
              <a:ext cx="2304415" cy="464820"/>
            </a:xfrm>
            <a:custGeom>
              <a:avLst/>
              <a:gdLst/>
              <a:ahLst/>
              <a:cxnLst/>
              <a:rect l="l" t="t" r="r" b="b"/>
              <a:pathLst>
                <a:path w="2304415" h="464820">
                  <a:moveTo>
                    <a:pt x="0" y="464820"/>
                  </a:moveTo>
                  <a:lnTo>
                    <a:pt x="2304288" y="464820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464820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26744" y="4491609"/>
            <a:ext cx="3381375" cy="1800860"/>
            <a:chOff x="626744" y="4491609"/>
            <a:chExt cx="3381375" cy="1800860"/>
          </a:xfrm>
        </p:grpSpPr>
        <p:sp>
          <p:nvSpPr>
            <p:cNvPr id="13" name="object 13"/>
            <p:cNvSpPr/>
            <p:nvPr/>
          </p:nvSpPr>
          <p:spPr>
            <a:xfrm>
              <a:off x="636269" y="4501134"/>
              <a:ext cx="3362325" cy="1781810"/>
            </a:xfrm>
            <a:custGeom>
              <a:avLst/>
              <a:gdLst/>
              <a:ahLst/>
              <a:cxnLst/>
              <a:rect l="l" t="t" r="r" b="b"/>
              <a:pathLst>
                <a:path w="3362325" h="1781810">
                  <a:moveTo>
                    <a:pt x="0" y="296926"/>
                  </a:moveTo>
                  <a:lnTo>
                    <a:pt x="3886" y="248770"/>
                  </a:lnTo>
                  <a:lnTo>
                    <a:pt x="15137" y="203086"/>
                  </a:lnTo>
                  <a:lnTo>
                    <a:pt x="33143" y="160484"/>
                  </a:lnTo>
                  <a:lnTo>
                    <a:pt x="57291" y="121578"/>
                  </a:lnTo>
                  <a:lnTo>
                    <a:pt x="86969" y="86979"/>
                  </a:lnTo>
                  <a:lnTo>
                    <a:pt x="121567" y="57298"/>
                  </a:lnTo>
                  <a:lnTo>
                    <a:pt x="160473" y="33148"/>
                  </a:lnTo>
                  <a:lnTo>
                    <a:pt x="203076" y="15140"/>
                  </a:lnTo>
                  <a:lnTo>
                    <a:pt x="248764" y="3887"/>
                  </a:lnTo>
                  <a:lnTo>
                    <a:pt x="296926" y="0"/>
                  </a:lnTo>
                  <a:lnTo>
                    <a:pt x="3065018" y="0"/>
                  </a:lnTo>
                  <a:lnTo>
                    <a:pt x="3113173" y="3887"/>
                  </a:lnTo>
                  <a:lnTo>
                    <a:pt x="3158857" y="15140"/>
                  </a:lnTo>
                  <a:lnTo>
                    <a:pt x="3201459" y="33148"/>
                  </a:lnTo>
                  <a:lnTo>
                    <a:pt x="3240365" y="57298"/>
                  </a:lnTo>
                  <a:lnTo>
                    <a:pt x="3274964" y="86979"/>
                  </a:lnTo>
                  <a:lnTo>
                    <a:pt x="3304645" y="121578"/>
                  </a:lnTo>
                  <a:lnTo>
                    <a:pt x="3328795" y="160484"/>
                  </a:lnTo>
                  <a:lnTo>
                    <a:pt x="3346803" y="203086"/>
                  </a:lnTo>
                  <a:lnTo>
                    <a:pt x="3358056" y="248770"/>
                  </a:lnTo>
                  <a:lnTo>
                    <a:pt x="3361943" y="296926"/>
                  </a:lnTo>
                  <a:lnTo>
                    <a:pt x="3361943" y="1484630"/>
                  </a:lnTo>
                  <a:lnTo>
                    <a:pt x="3358056" y="1532791"/>
                  </a:lnTo>
                  <a:lnTo>
                    <a:pt x="3346803" y="1578479"/>
                  </a:lnTo>
                  <a:lnTo>
                    <a:pt x="3328795" y="1621082"/>
                  </a:lnTo>
                  <a:lnTo>
                    <a:pt x="3304645" y="1659988"/>
                  </a:lnTo>
                  <a:lnTo>
                    <a:pt x="3274964" y="1694586"/>
                  </a:lnTo>
                  <a:lnTo>
                    <a:pt x="3240365" y="1724264"/>
                  </a:lnTo>
                  <a:lnTo>
                    <a:pt x="3201459" y="1748412"/>
                  </a:lnTo>
                  <a:lnTo>
                    <a:pt x="3158857" y="1766418"/>
                  </a:lnTo>
                  <a:lnTo>
                    <a:pt x="3113173" y="1777669"/>
                  </a:lnTo>
                  <a:lnTo>
                    <a:pt x="3065018" y="1781556"/>
                  </a:lnTo>
                  <a:lnTo>
                    <a:pt x="296926" y="1781556"/>
                  </a:lnTo>
                  <a:lnTo>
                    <a:pt x="248764" y="1777669"/>
                  </a:lnTo>
                  <a:lnTo>
                    <a:pt x="203076" y="1766418"/>
                  </a:lnTo>
                  <a:lnTo>
                    <a:pt x="160473" y="1748412"/>
                  </a:lnTo>
                  <a:lnTo>
                    <a:pt x="121567" y="1724264"/>
                  </a:lnTo>
                  <a:lnTo>
                    <a:pt x="86969" y="1694586"/>
                  </a:lnTo>
                  <a:lnTo>
                    <a:pt x="57291" y="1659988"/>
                  </a:lnTo>
                  <a:lnTo>
                    <a:pt x="33143" y="1621082"/>
                  </a:lnTo>
                  <a:lnTo>
                    <a:pt x="15137" y="1578479"/>
                  </a:lnTo>
                  <a:lnTo>
                    <a:pt x="3886" y="1532791"/>
                  </a:lnTo>
                  <a:lnTo>
                    <a:pt x="0" y="1484630"/>
                  </a:lnTo>
                  <a:lnTo>
                    <a:pt x="0" y="29692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6581" y="4767834"/>
              <a:ext cx="2982595" cy="763905"/>
            </a:xfrm>
            <a:custGeom>
              <a:avLst/>
              <a:gdLst/>
              <a:ahLst/>
              <a:cxnLst/>
              <a:rect l="l" t="t" r="r" b="b"/>
              <a:pathLst>
                <a:path w="2982595" h="763904">
                  <a:moveTo>
                    <a:pt x="2982468" y="0"/>
                  </a:moveTo>
                  <a:lnTo>
                    <a:pt x="0" y="0"/>
                  </a:lnTo>
                  <a:lnTo>
                    <a:pt x="0" y="763523"/>
                  </a:lnTo>
                  <a:lnTo>
                    <a:pt x="2982468" y="763523"/>
                  </a:lnTo>
                  <a:lnTo>
                    <a:pt x="2982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6581" y="4767834"/>
              <a:ext cx="2982595" cy="763905"/>
            </a:xfrm>
            <a:custGeom>
              <a:avLst/>
              <a:gdLst/>
              <a:ahLst/>
              <a:cxnLst/>
              <a:rect l="l" t="t" r="r" b="b"/>
              <a:pathLst>
                <a:path w="2982595" h="763904">
                  <a:moveTo>
                    <a:pt x="0" y="763523"/>
                  </a:moveTo>
                  <a:lnTo>
                    <a:pt x="2982468" y="763523"/>
                  </a:lnTo>
                  <a:lnTo>
                    <a:pt x="2982468" y="0"/>
                  </a:lnTo>
                  <a:lnTo>
                    <a:pt x="0" y="0"/>
                  </a:lnTo>
                  <a:lnTo>
                    <a:pt x="0" y="76352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144005" y="1175766"/>
            <a:ext cx="4617720" cy="1068705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829944" marR="548005" indent="-274320">
              <a:lnSpc>
                <a:spcPct val="100800"/>
              </a:lnSpc>
              <a:spcBef>
                <a:spcPts val="805"/>
              </a:spcBef>
            </a:pPr>
            <a:r>
              <a:rPr sz="2650" b="1" spc="70" dirty="0">
                <a:latin typeface="Calibri"/>
                <a:cs typeface="Calibri"/>
              </a:rPr>
              <a:t>Finding</a:t>
            </a:r>
            <a:r>
              <a:rPr sz="2650" b="1" spc="10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Next</a:t>
            </a:r>
            <a:r>
              <a:rPr sz="2650" b="1" spc="125" dirty="0">
                <a:latin typeface="Calibri"/>
                <a:cs typeface="Calibri"/>
              </a:rPr>
              <a:t> </a:t>
            </a:r>
            <a:r>
              <a:rPr sz="2650" b="1" spc="-10" dirty="0">
                <a:latin typeface="Calibri"/>
                <a:cs typeface="Calibri"/>
              </a:rPr>
              <a:t>References </a:t>
            </a:r>
            <a:r>
              <a:rPr sz="2650" b="1" dirty="0">
                <a:latin typeface="Calibri"/>
                <a:cs typeface="Calibri"/>
              </a:rPr>
              <a:t>Using</a:t>
            </a:r>
            <a:r>
              <a:rPr sz="2650" b="1" spc="95" dirty="0">
                <a:latin typeface="Calibri"/>
                <a:cs typeface="Calibri"/>
              </a:rPr>
              <a:t> </a:t>
            </a:r>
            <a:r>
              <a:rPr sz="2650" b="1" spc="80" dirty="0">
                <a:latin typeface="Calibri"/>
                <a:cs typeface="Calibri"/>
              </a:rPr>
              <a:t>The</a:t>
            </a:r>
            <a:r>
              <a:rPr sz="2650" b="1" spc="90" dirty="0">
                <a:latin typeface="Calibri"/>
                <a:cs typeface="Calibri"/>
              </a:rPr>
              <a:t> </a:t>
            </a:r>
            <a:r>
              <a:rPr sz="2650" b="1" spc="-10" dirty="0">
                <a:latin typeface="Calibri"/>
                <a:cs typeface="Calibri"/>
              </a:rPr>
              <a:t>Transpose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570334" y="6246997"/>
            <a:ext cx="350520" cy="29400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600" spc="-25" dirty="0">
                <a:latin typeface="Trebuchet MS"/>
                <a:cs typeface="Trebuchet MS"/>
              </a:rPr>
              <a:t>114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0760" y="6369507"/>
            <a:ext cx="2874645" cy="4203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400" spc="75" dirty="0">
                <a:latin typeface="Calibri"/>
                <a:cs typeface="Calibri"/>
              </a:rPr>
              <a:t>Set-</a:t>
            </a:r>
            <a:r>
              <a:rPr sz="2400" dirty="0">
                <a:latin typeface="Calibri"/>
                <a:cs typeface="Calibri"/>
              </a:rPr>
              <a:t>Associative</a:t>
            </a:r>
            <a:r>
              <a:rPr sz="2400" spc="30" dirty="0">
                <a:latin typeface="Calibri"/>
                <a:cs typeface="Calibri"/>
              </a:rPr>
              <a:t>  </a:t>
            </a:r>
            <a:r>
              <a:rPr sz="2400" spc="-20" dirty="0">
                <a:latin typeface="Calibri"/>
                <a:cs typeface="Calibri"/>
              </a:rPr>
              <a:t>Cache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0025" y="4868417"/>
            <a:ext cx="2720340" cy="533400"/>
          </a:xfrm>
          <a:prstGeom prst="rect">
            <a:avLst/>
          </a:prstGeom>
          <a:solidFill>
            <a:srgbClr val="666666"/>
          </a:solidFill>
          <a:ln w="19050">
            <a:solidFill>
              <a:srgbClr val="000000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702310">
              <a:lnSpc>
                <a:spcPct val="100000"/>
              </a:lnSpc>
              <a:spcBef>
                <a:spcPts val="880"/>
              </a:spcBef>
            </a:pPr>
            <a:r>
              <a:rPr sz="2100" b="1" spc="35" dirty="0">
                <a:solidFill>
                  <a:srgbClr val="FFFFFF"/>
                </a:solidFill>
                <a:latin typeface="Calibri"/>
                <a:cs typeface="Calibri"/>
              </a:rPr>
              <a:t>SrcData[S</a:t>
            </a:r>
            <a:r>
              <a:rPr sz="2100" b="1" spc="52" baseline="-1984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b="1" spc="35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0334" y="6254902"/>
            <a:ext cx="350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115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479" y="1963017"/>
            <a:ext cx="766952" cy="22667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76110" y="1647210"/>
            <a:ext cx="2709545" cy="2620010"/>
            <a:chOff x="676110" y="1647210"/>
            <a:chExt cx="2709545" cy="26200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10" y="1647210"/>
              <a:ext cx="2709308" cy="26199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56131" y="2852927"/>
              <a:ext cx="2304415" cy="464820"/>
            </a:xfrm>
            <a:custGeom>
              <a:avLst/>
              <a:gdLst/>
              <a:ahLst/>
              <a:cxnLst/>
              <a:rect l="l" t="t" r="r" b="b"/>
              <a:pathLst>
                <a:path w="2304415" h="464820">
                  <a:moveTo>
                    <a:pt x="2304288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2304288" y="464820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CC0000">
                <a:alpha val="2823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6131" y="2852927"/>
              <a:ext cx="2304415" cy="464820"/>
            </a:xfrm>
            <a:custGeom>
              <a:avLst/>
              <a:gdLst/>
              <a:ahLst/>
              <a:cxnLst/>
              <a:rect l="l" t="t" r="r" b="b"/>
              <a:pathLst>
                <a:path w="2304415" h="464820">
                  <a:moveTo>
                    <a:pt x="0" y="464820"/>
                  </a:moveTo>
                  <a:lnTo>
                    <a:pt x="2304288" y="464820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464820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26744" y="4491609"/>
            <a:ext cx="3381375" cy="1800860"/>
            <a:chOff x="626744" y="4491609"/>
            <a:chExt cx="3381375" cy="1800860"/>
          </a:xfrm>
        </p:grpSpPr>
        <p:sp>
          <p:nvSpPr>
            <p:cNvPr id="13" name="object 13"/>
            <p:cNvSpPr/>
            <p:nvPr/>
          </p:nvSpPr>
          <p:spPr>
            <a:xfrm>
              <a:off x="636269" y="4501134"/>
              <a:ext cx="3362325" cy="1781810"/>
            </a:xfrm>
            <a:custGeom>
              <a:avLst/>
              <a:gdLst/>
              <a:ahLst/>
              <a:cxnLst/>
              <a:rect l="l" t="t" r="r" b="b"/>
              <a:pathLst>
                <a:path w="3362325" h="1781810">
                  <a:moveTo>
                    <a:pt x="0" y="296926"/>
                  </a:moveTo>
                  <a:lnTo>
                    <a:pt x="3886" y="248770"/>
                  </a:lnTo>
                  <a:lnTo>
                    <a:pt x="15137" y="203086"/>
                  </a:lnTo>
                  <a:lnTo>
                    <a:pt x="33143" y="160484"/>
                  </a:lnTo>
                  <a:lnTo>
                    <a:pt x="57291" y="121578"/>
                  </a:lnTo>
                  <a:lnTo>
                    <a:pt x="86969" y="86979"/>
                  </a:lnTo>
                  <a:lnTo>
                    <a:pt x="121567" y="57298"/>
                  </a:lnTo>
                  <a:lnTo>
                    <a:pt x="160473" y="33148"/>
                  </a:lnTo>
                  <a:lnTo>
                    <a:pt x="203076" y="15140"/>
                  </a:lnTo>
                  <a:lnTo>
                    <a:pt x="248764" y="3887"/>
                  </a:lnTo>
                  <a:lnTo>
                    <a:pt x="296926" y="0"/>
                  </a:lnTo>
                  <a:lnTo>
                    <a:pt x="3065018" y="0"/>
                  </a:lnTo>
                  <a:lnTo>
                    <a:pt x="3113173" y="3887"/>
                  </a:lnTo>
                  <a:lnTo>
                    <a:pt x="3158857" y="15140"/>
                  </a:lnTo>
                  <a:lnTo>
                    <a:pt x="3201459" y="33148"/>
                  </a:lnTo>
                  <a:lnTo>
                    <a:pt x="3240365" y="57298"/>
                  </a:lnTo>
                  <a:lnTo>
                    <a:pt x="3274964" y="86979"/>
                  </a:lnTo>
                  <a:lnTo>
                    <a:pt x="3304645" y="121578"/>
                  </a:lnTo>
                  <a:lnTo>
                    <a:pt x="3328795" y="160484"/>
                  </a:lnTo>
                  <a:lnTo>
                    <a:pt x="3346803" y="203086"/>
                  </a:lnTo>
                  <a:lnTo>
                    <a:pt x="3358056" y="248770"/>
                  </a:lnTo>
                  <a:lnTo>
                    <a:pt x="3361943" y="296926"/>
                  </a:lnTo>
                  <a:lnTo>
                    <a:pt x="3361943" y="1484630"/>
                  </a:lnTo>
                  <a:lnTo>
                    <a:pt x="3358056" y="1532791"/>
                  </a:lnTo>
                  <a:lnTo>
                    <a:pt x="3346803" y="1578479"/>
                  </a:lnTo>
                  <a:lnTo>
                    <a:pt x="3328795" y="1621082"/>
                  </a:lnTo>
                  <a:lnTo>
                    <a:pt x="3304645" y="1659988"/>
                  </a:lnTo>
                  <a:lnTo>
                    <a:pt x="3274964" y="1694586"/>
                  </a:lnTo>
                  <a:lnTo>
                    <a:pt x="3240365" y="1724264"/>
                  </a:lnTo>
                  <a:lnTo>
                    <a:pt x="3201459" y="1748412"/>
                  </a:lnTo>
                  <a:lnTo>
                    <a:pt x="3158857" y="1766418"/>
                  </a:lnTo>
                  <a:lnTo>
                    <a:pt x="3113173" y="1777669"/>
                  </a:lnTo>
                  <a:lnTo>
                    <a:pt x="3065018" y="1781556"/>
                  </a:lnTo>
                  <a:lnTo>
                    <a:pt x="296926" y="1781556"/>
                  </a:lnTo>
                  <a:lnTo>
                    <a:pt x="248764" y="1777669"/>
                  </a:lnTo>
                  <a:lnTo>
                    <a:pt x="203076" y="1766418"/>
                  </a:lnTo>
                  <a:lnTo>
                    <a:pt x="160473" y="1748412"/>
                  </a:lnTo>
                  <a:lnTo>
                    <a:pt x="121567" y="1724264"/>
                  </a:lnTo>
                  <a:lnTo>
                    <a:pt x="86969" y="1694586"/>
                  </a:lnTo>
                  <a:lnTo>
                    <a:pt x="57291" y="1659988"/>
                  </a:lnTo>
                  <a:lnTo>
                    <a:pt x="33143" y="1621082"/>
                  </a:lnTo>
                  <a:lnTo>
                    <a:pt x="15137" y="1578479"/>
                  </a:lnTo>
                  <a:lnTo>
                    <a:pt x="3886" y="1532791"/>
                  </a:lnTo>
                  <a:lnTo>
                    <a:pt x="0" y="1484630"/>
                  </a:lnTo>
                  <a:lnTo>
                    <a:pt x="0" y="29692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6581" y="4767834"/>
              <a:ext cx="2982595" cy="763905"/>
            </a:xfrm>
            <a:custGeom>
              <a:avLst/>
              <a:gdLst/>
              <a:ahLst/>
              <a:cxnLst/>
              <a:rect l="l" t="t" r="r" b="b"/>
              <a:pathLst>
                <a:path w="2982595" h="763904">
                  <a:moveTo>
                    <a:pt x="2982468" y="0"/>
                  </a:moveTo>
                  <a:lnTo>
                    <a:pt x="0" y="0"/>
                  </a:lnTo>
                  <a:lnTo>
                    <a:pt x="0" y="763523"/>
                  </a:lnTo>
                  <a:lnTo>
                    <a:pt x="2982468" y="763523"/>
                  </a:lnTo>
                  <a:lnTo>
                    <a:pt x="2982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6581" y="4767834"/>
              <a:ext cx="2982595" cy="763905"/>
            </a:xfrm>
            <a:custGeom>
              <a:avLst/>
              <a:gdLst/>
              <a:ahLst/>
              <a:cxnLst/>
              <a:rect l="l" t="t" r="r" b="b"/>
              <a:pathLst>
                <a:path w="2982595" h="763904">
                  <a:moveTo>
                    <a:pt x="0" y="763523"/>
                  </a:moveTo>
                  <a:lnTo>
                    <a:pt x="2982468" y="763523"/>
                  </a:lnTo>
                  <a:lnTo>
                    <a:pt x="2982468" y="0"/>
                  </a:lnTo>
                  <a:lnTo>
                    <a:pt x="0" y="0"/>
                  </a:lnTo>
                  <a:lnTo>
                    <a:pt x="0" y="76352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00760" y="6374993"/>
            <a:ext cx="287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latin typeface="Calibri"/>
                <a:cs typeface="Calibri"/>
              </a:rPr>
              <a:t>Set-</a:t>
            </a:r>
            <a:r>
              <a:rPr sz="2400" dirty="0">
                <a:latin typeface="Calibri"/>
                <a:cs typeface="Calibri"/>
              </a:rPr>
              <a:t>Associative</a:t>
            </a:r>
            <a:r>
              <a:rPr sz="2400" spc="30" dirty="0">
                <a:latin typeface="Calibri"/>
                <a:cs typeface="Calibri"/>
              </a:rPr>
              <a:t>  </a:t>
            </a:r>
            <a:r>
              <a:rPr sz="2400" spc="-20" dirty="0">
                <a:latin typeface="Calibri"/>
                <a:cs typeface="Calibri"/>
              </a:rPr>
              <a:t>Cache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44005" y="1175766"/>
            <a:ext cx="4617720" cy="1068705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800735" marR="533400" indent="-262255">
              <a:lnSpc>
                <a:spcPct val="100800"/>
              </a:lnSpc>
              <a:spcBef>
                <a:spcPts val="805"/>
              </a:spcBef>
            </a:pPr>
            <a:r>
              <a:rPr sz="2650" b="1" spc="70" dirty="0">
                <a:latin typeface="Calibri"/>
                <a:cs typeface="Calibri"/>
              </a:rPr>
              <a:t>Finding</a:t>
            </a:r>
            <a:r>
              <a:rPr sz="2650" b="1" spc="140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Next</a:t>
            </a:r>
            <a:r>
              <a:rPr sz="2650" b="1" spc="160" dirty="0">
                <a:latin typeface="Calibri"/>
                <a:cs typeface="Calibri"/>
              </a:rPr>
              <a:t> </a:t>
            </a:r>
            <a:r>
              <a:rPr sz="2650" b="1" spc="-10" dirty="0">
                <a:latin typeface="Calibri"/>
                <a:cs typeface="Calibri"/>
              </a:rPr>
              <a:t>References </a:t>
            </a:r>
            <a:r>
              <a:rPr sz="2650" b="1" dirty="0">
                <a:latin typeface="Calibri"/>
                <a:cs typeface="Calibri"/>
              </a:rPr>
              <a:t>Using</a:t>
            </a:r>
            <a:r>
              <a:rPr sz="2650" b="1" spc="185" dirty="0">
                <a:latin typeface="Calibri"/>
                <a:cs typeface="Calibri"/>
              </a:rPr>
              <a:t> </a:t>
            </a:r>
            <a:r>
              <a:rPr sz="2650" b="1" spc="80" dirty="0">
                <a:latin typeface="Calibri"/>
                <a:cs typeface="Calibri"/>
              </a:rPr>
              <a:t>The</a:t>
            </a:r>
            <a:r>
              <a:rPr sz="2650" b="1" spc="190" dirty="0">
                <a:latin typeface="Calibri"/>
                <a:cs typeface="Calibri"/>
              </a:rPr>
              <a:t> </a:t>
            </a:r>
            <a:r>
              <a:rPr sz="2650" b="1" spc="-10" dirty="0">
                <a:latin typeface="Calibri"/>
                <a:cs typeface="Calibri"/>
              </a:rPr>
              <a:t>Transpose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0025" y="4868417"/>
            <a:ext cx="2720340" cy="533400"/>
          </a:xfrm>
          <a:prstGeom prst="rect">
            <a:avLst/>
          </a:prstGeom>
          <a:solidFill>
            <a:srgbClr val="666666"/>
          </a:solidFill>
          <a:ln w="19050">
            <a:solidFill>
              <a:srgbClr val="000000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702310">
              <a:lnSpc>
                <a:spcPct val="100000"/>
              </a:lnSpc>
              <a:spcBef>
                <a:spcPts val="880"/>
              </a:spcBef>
            </a:pPr>
            <a:r>
              <a:rPr sz="2100" b="1" spc="35" dirty="0">
                <a:solidFill>
                  <a:srgbClr val="FFFFFF"/>
                </a:solidFill>
                <a:latin typeface="Calibri"/>
                <a:cs typeface="Calibri"/>
              </a:rPr>
              <a:t>SrcData[S</a:t>
            </a:r>
            <a:r>
              <a:rPr sz="2100" b="1" spc="52" baseline="-1984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b="1" spc="35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2244" y="4891532"/>
            <a:ext cx="4133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OA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93767" y="5623966"/>
            <a:ext cx="4102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NA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64784" y="6275933"/>
            <a:ext cx="181800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95" dirty="0">
                <a:latin typeface="Calibri"/>
                <a:cs typeface="Calibri"/>
              </a:rPr>
              <a:t>CSR</a:t>
            </a:r>
            <a:r>
              <a:rPr sz="2100" b="1" spc="60" dirty="0">
                <a:latin typeface="Calibri"/>
                <a:cs typeface="Calibri"/>
              </a:rPr>
              <a:t> </a:t>
            </a:r>
            <a:r>
              <a:rPr sz="2100" b="1" i="1" spc="-20" dirty="0">
                <a:latin typeface="Calibri"/>
                <a:cs typeface="Calibri"/>
              </a:rPr>
              <a:t>(Transpose)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949462" y="4710874"/>
            <a:ext cx="5916930" cy="1450975"/>
            <a:chOff x="4949462" y="4710874"/>
            <a:chExt cx="5916930" cy="145097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9462" y="4860216"/>
              <a:ext cx="3461982" cy="119225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909310" y="5622797"/>
              <a:ext cx="1187450" cy="524510"/>
            </a:xfrm>
            <a:custGeom>
              <a:avLst/>
              <a:gdLst/>
              <a:ahLst/>
              <a:cxnLst/>
              <a:rect l="l" t="t" r="r" b="b"/>
              <a:pathLst>
                <a:path w="1187450" h="524510">
                  <a:moveTo>
                    <a:pt x="1099819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79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5"/>
                  </a:lnTo>
                  <a:lnTo>
                    <a:pt x="1099819" y="524255"/>
                  </a:lnTo>
                  <a:lnTo>
                    <a:pt x="1133832" y="517390"/>
                  </a:lnTo>
                  <a:lnTo>
                    <a:pt x="1161605" y="498665"/>
                  </a:lnTo>
                  <a:lnTo>
                    <a:pt x="1180330" y="470892"/>
                  </a:lnTo>
                  <a:lnTo>
                    <a:pt x="1187195" y="436879"/>
                  </a:lnTo>
                  <a:lnTo>
                    <a:pt x="1187195" y="87375"/>
                  </a:lnTo>
                  <a:lnTo>
                    <a:pt x="1180330" y="53363"/>
                  </a:lnTo>
                  <a:lnTo>
                    <a:pt x="1161605" y="25590"/>
                  </a:lnTo>
                  <a:lnTo>
                    <a:pt x="1133832" y="6865"/>
                  </a:lnTo>
                  <a:lnTo>
                    <a:pt x="1099819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09310" y="5622797"/>
              <a:ext cx="1187450" cy="524510"/>
            </a:xfrm>
            <a:custGeom>
              <a:avLst/>
              <a:gdLst/>
              <a:ahLst/>
              <a:cxnLst/>
              <a:rect l="l" t="t" r="r" b="b"/>
              <a:pathLst>
                <a:path w="1187450" h="524510">
                  <a:moveTo>
                    <a:pt x="0" y="87375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lnTo>
                    <a:pt x="1099819" y="0"/>
                  </a:lnTo>
                  <a:lnTo>
                    <a:pt x="1133832" y="6865"/>
                  </a:lnTo>
                  <a:lnTo>
                    <a:pt x="1161605" y="25590"/>
                  </a:lnTo>
                  <a:lnTo>
                    <a:pt x="1180330" y="53363"/>
                  </a:lnTo>
                  <a:lnTo>
                    <a:pt x="1187195" y="87375"/>
                  </a:lnTo>
                  <a:lnTo>
                    <a:pt x="1187195" y="436879"/>
                  </a:lnTo>
                  <a:lnTo>
                    <a:pt x="1180330" y="470892"/>
                  </a:lnTo>
                  <a:lnTo>
                    <a:pt x="1161605" y="498665"/>
                  </a:lnTo>
                  <a:lnTo>
                    <a:pt x="1133832" y="517390"/>
                  </a:lnTo>
                  <a:lnTo>
                    <a:pt x="1099819" y="524255"/>
                  </a:lnTo>
                  <a:lnTo>
                    <a:pt x="87375" y="524255"/>
                  </a:lnTo>
                  <a:lnTo>
                    <a:pt x="53363" y="517390"/>
                  </a:lnTo>
                  <a:lnTo>
                    <a:pt x="25590" y="498665"/>
                  </a:lnTo>
                  <a:lnTo>
                    <a:pt x="6865" y="470892"/>
                  </a:lnTo>
                  <a:lnTo>
                    <a:pt x="0" y="436879"/>
                  </a:lnTo>
                  <a:lnTo>
                    <a:pt x="0" y="87375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61121" y="4725161"/>
              <a:ext cx="2390775" cy="1140460"/>
            </a:xfrm>
            <a:custGeom>
              <a:avLst/>
              <a:gdLst/>
              <a:ahLst/>
              <a:cxnLst/>
              <a:rect l="l" t="t" r="r" b="b"/>
              <a:pathLst>
                <a:path w="2390775" h="1140460">
                  <a:moveTo>
                    <a:pt x="548004" y="0"/>
                  </a:moveTo>
                  <a:lnTo>
                    <a:pt x="855090" y="0"/>
                  </a:lnTo>
                  <a:lnTo>
                    <a:pt x="1315720" y="0"/>
                  </a:lnTo>
                  <a:lnTo>
                    <a:pt x="2390521" y="0"/>
                  </a:lnTo>
                  <a:lnTo>
                    <a:pt x="2390521" y="664972"/>
                  </a:lnTo>
                  <a:lnTo>
                    <a:pt x="2390521" y="949960"/>
                  </a:lnTo>
                  <a:lnTo>
                    <a:pt x="2390521" y="1139952"/>
                  </a:lnTo>
                  <a:lnTo>
                    <a:pt x="1315720" y="1139952"/>
                  </a:lnTo>
                  <a:lnTo>
                    <a:pt x="855090" y="1139952"/>
                  </a:lnTo>
                  <a:lnTo>
                    <a:pt x="548004" y="1139952"/>
                  </a:lnTo>
                  <a:lnTo>
                    <a:pt x="548004" y="949960"/>
                  </a:lnTo>
                  <a:lnTo>
                    <a:pt x="0" y="1073315"/>
                  </a:lnTo>
                  <a:lnTo>
                    <a:pt x="548004" y="664972"/>
                  </a:lnTo>
                  <a:lnTo>
                    <a:pt x="548004" y="0"/>
                  </a:lnTo>
                  <a:close/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549902" y="3318509"/>
            <a:ext cx="3134995" cy="596265"/>
          </a:xfrm>
          <a:prstGeom prst="rect">
            <a:avLst/>
          </a:prstGeom>
          <a:ln w="28575">
            <a:solidFill>
              <a:srgbClr val="1154CC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850"/>
              </a:spcBef>
            </a:pPr>
            <a:r>
              <a:rPr sz="2250" dirty="0">
                <a:latin typeface="Calibri"/>
                <a:cs typeface="Calibri"/>
              </a:rPr>
              <a:t>DRAM</a:t>
            </a:r>
            <a:r>
              <a:rPr sz="2250" spc="150" dirty="0">
                <a:latin typeface="Calibri"/>
                <a:cs typeface="Calibri"/>
              </a:rPr>
              <a:t> </a:t>
            </a:r>
            <a:r>
              <a:rPr sz="2250" spc="50" dirty="0">
                <a:latin typeface="Calibri"/>
                <a:cs typeface="Calibri"/>
              </a:rPr>
              <a:t>Access</a:t>
            </a:r>
            <a:r>
              <a:rPr sz="2250" spc="13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overhead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16573" y="2231135"/>
            <a:ext cx="2341880" cy="1092200"/>
          </a:xfrm>
          <a:custGeom>
            <a:avLst/>
            <a:gdLst/>
            <a:ahLst/>
            <a:cxnLst/>
            <a:rect l="l" t="t" r="r" b="b"/>
            <a:pathLst>
              <a:path w="2341879" h="1092200">
                <a:moveTo>
                  <a:pt x="59943" y="1013967"/>
                </a:moveTo>
                <a:lnTo>
                  <a:pt x="0" y="1088771"/>
                </a:lnTo>
                <a:lnTo>
                  <a:pt x="95758" y="1091818"/>
                </a:lnTo>
                <a:lnTo>
                  <a:pt x="86526" y="1071752"/>
                </a:lnTo>
                <a:lnTo>
                  <a:pt x="70865" y="1071752"/>
                </a:lnTo>
                <a:lnTo>
                  <a:pt x="58927" y="1045844"/>
                </a:lnTo>
                <a:lnTo>
                  <a:pt x="71866" y="1039885"/>
                </a:lnTo>
                <a:lnTo>
                  <a:pt x="59943" y="1013967"/>
                </a:lnTo>
                <a:close/>
              </a:path>
              <a:path w="2341879" h="1092200">
                <a:moveTo>
                  <a:pt x="71866" y="1039885"/>
                </a:moveTo>
                <a:lnTo>
                  <a:pt x="58927" y="1045844"/>
                </a:lnTo>
                <a:lnTo>
                  <a:pt x="70865" y="1071752"/>
                </a:lnTo>
                <a:lnTo>
                  <a:pt x="83788" y="1065800"/>
                </a:lnTo>
                <a:lnTo>
                  <a:pt x="71866" y="1039885"/>
                </a:lnTo>
                <a:close/>
              </a:path>
              <a:path w="2341879" h="1092200">
                <a:moveTo>
                  <a:pt x="83788" y="1065800"/>
                </a:moveTo>
                <a:lnTo>
                  <a:pt x="70865" y="1071752"/>
                </a:lnTo>
                <a:lnTo>
                  <a:pt x="86526" y="1071752"/>
                </a:lnTo>
                <a:lnTo>
                  <a:pt x="83788" y="1065800"/>
                </a:lnTo>
                <a:close/>
              </a:path>
              <a:path w="2341879" h="1092200">
                <a:moveTo>
                  <a:pt x="2329560" y="0"/>
                </a:moveTo>
                <a:lnTo>
                  <a:pt x="71866" y="1039885"/>
                </a:lnTo>
                <a:lnTo>
                  <a:pt x="83788" y="1065800"/>
                </a:lnTo>
                <a:lnTo>
                  <a:pt x="2341499" y="25908"/>
                </a:lnTo>
                <a:lnTo>
                  <a:pt x="2329560" y="0"/>
                </a:lnTo>
                <a:close/>
              </a:path>
            </a:pathLst>
          </a:custGeom>
          <a:solidFill>
            <a:srgbClr val="115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199626" y="4780534"/>
            <a:ext cx="146177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1400"/>
              </a:lnSpc>
              <a:spcBef>
                <a:spcPts val="100"/>
              </a:spcBef>
            </a:pPr>
            <a:r>
              <a:rPr sz="2100" spc="40" dirty="0">
                <a:latin typeface="Calibri"/>
                <a:cs typeface="Calibri"/>
              </a:rPr>
              <a:t>Transpose </a:t>
            </a:r>
            <a:r>
              <a:rPr sz="2100" spc="50" dirty="0">
                <a:latin typeface="Calibri"/>
                <a:cs typeface="Calibri"/>
              </a:rPr>
              <a:t>accesses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are </a:t>
            </a:r>
            <a:r>
              <a:rPr sz="2100" spc="40" dirty="0">
                <a:latin typeface="Calibri"/>
                <a:cs typeface="Calibri"/>
              </a:rPr>
              <a:t>irregular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11630">
              <a:lnSpc>
                <a:spcPct val="100000"/>
              </a:lnSpc>
              <a:spcBef>
                <a:spcPts val="125"/>
              </a:spcBef>
            </a:pPr>
            <a:r>
              <a:rPr spc="-330" dirty="0"/>
              <a:t>Transpose-</a:t>
            </a:r>
            <a:r>
              <a:rPr spc="-350" dirty="0"/>
              <a:t>based</a:t>
            </a:r>
            <a:r>
              <a:rPr spc="-95" dirty="0"/>
              <a:t> </a:t>
            </a:r>
            <a:r>
              <a:rPr spc="-325" dirty="0"/>
              <a:t>OPT</a:t>
            </a:r>
            <a:r>
              <a:rPr spc="-200" dirty="0"/>
              <a:t> </a:t>
            </a:r>
            <a:r>
              <a:rPr spc="-325" dirty="0"/>
              <a:t>(T-</a:t>
            </a:r>
            <a:r>
              <a:rPr spc="-300" dirty="0"/>
              <a:t>OPT)</a:t>
            </a:r>
            <a:r>
              <a:rPr spc="-40" dirty="0"/>
              <a:t> </a:t>
            </a:r>
            <a:r>
              <a:rPr spc="-280" dirty="0"/>
              <a:t>Incurs</a:t>
            </a:r>
            <a:r>
              <a:rPr spc="-70" dirty="0"/>
              <a:t> </a:t>
            </a:r>
            <a:r>
              <a:rPr spc="-370" dirty="0"/>
              <a:t>Overheads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479" y="1963017"/>
            <a:ext cx="766952" cy="22667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76110" y="1647210"/>
            <a:ext cx="2709545" cy="2620010"/>
            <a:chOff x="676110" y="1647210"/>
            <a:chExt cx="2709545" cy="26200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10" y="1647210"/>
              <a:ext cx="2709308" cy="261990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56131" y="2852927"/>
              <a:ext cx="2304415" cy="464820"/>
            </a:xfrm>
            <a:custGeom>
              <a:avLst/>
              <a:gdLst/>
              <a:ahLst/>
              <a:cxnLst/>
              <a:rect l="l" t="t" r="r" b="b"/>
              <a:pathLst>
                <a:path w="2304415" h="464820">
                  <a:moveTo>
                    <a:pt x="2304288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2304288" y="464820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CC0000">
                <a:alpha val="2823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6131" y="2852927"/>
              <a:ext cx="2304415" cy="464820"/>
            </a:xfrm>
            <a:custGeom>
              <a:avLst/>
              <a:gdLst/>
              <a:ahLst/>
              <a:cxnLst/>
              <a:rect l="l" t="t" r="r" b="b"/>
              <a:pathLst>
                <a:path w="2304415" h="464820">
                  <a:moveTo>
                    <a:pt x="0" y="464820"/>
                  </a:moveTo>
                  <a:lnTo>
                    <a:pt x="2304288" y="464820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464820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26744" y="4491609"/>
            <a:ext cx="3381375" cy="1800860"/>
            <a:chOff x="626744" y="4491609"/>
            <a:chExt cx="3381375" cy="1800860"/>
          </a:xfrm>
        </p:grpSpPr>
        <p:sp>
          <p:nvSpPr>
            <p:cNvPr id="12" name="object 12"/>
            <p:cNvSpPr/>
            <p:nvPr/>
          </p:nvSpPr>
          <p:spPr>
            <a:xfrm>
              <a:off x="636269" y="4501134"/>
              <a:ext cx="3362325" cy="1781810"/>
            </a:xfrm>
            <a:custGeom>
              <a:avLst/>
              <a:gdLst/>
              <a:ahLst/>
              <a:cxnLst/>
              <a:rect l="l" t="t" r="r" b="b"/>
              <a:pathLst>
                <a:path w="3362325" h="1781810">
                  <a:moveTo>
                    <a:pt x="0" y="296926"/>
                  </a:moveTo>
                  <a:lnTo>
                    <a:pt x="3886" y="248770"/>
                  </a:lnTo>
                  <a:lnTo>
                    <a:pt x="15137" y="203086"/>
                  </a:lnTo>
                  <a:lnTo>
                    <a:pt x="33143" y="160484"/>
                  </a:lnTo>
                  <a:lnTo>
                    <a:pt x="57291" y="121578"/>
                  </a:lnTo>
                  <a:lnTo>
                    <a:pt x="86969" y="86979"/>
                  </a:lnTo>
                  <a:lnTo>
                    <a:pt x="121567" y="57298"/>
                  </a:lnTo>
                  <a:lnTo>
                    <a:pt x="160473" y="33148"/>
                  </a:lnTo>
                  <a:lnTo>
                    <a:pt x="203076" y="15140"/>
                  </a:lnTo>
                  <a:lnTo>
                    <a:pt x="248764" y="3887"/>
                  </a:lnTo>
                  <a:lnTo>
                    <a:pt x="296926" y="0"/>
                  </a:lnTo>
                  <a:lnTo>
                    <a:pt x="3065018" y="0"/>
                  </a:lnTo>
                  <a:lnTo>
                    <a:pt x="3113173" y="3887"/>
                  </a:lnTo>
                  <a:lnTo>
                    <a:pt x="3158857" y="15140"/>
                  </a:lnTo>
                  <a:lnTo>
                    <a:pt x="3201459" y="33148"/>
                  </a:lnTo>
                  <a:lnTo>
                    <a:pt x="3240365" y="57298"/>
                  </a:lnTo>
                  <a:lnTo>
                    <a:pt x="3274964" y="86979"/>
                  </a:lnTo>
                  <a:lnTo>
                    <a:pt x="3304645" y="121578"/>
                  </a:lnTo>
                  <a:lnTo>
                    <a:pt x="3328795" y="160484"/>
                  </a:lnTo>
                  <a:lnTo>
                    <a:pt x="3346803" y="203086"/>
                  </a:lnTo>
                  <a:lnTo>
                    <a:pt x="3358056" y="248770"/>
                  </a:lnTo>
                  <a:lnTo>
                    <a:pt x="3361943" y="296926"/>
                  </a:lnTo>
                  <a:lnTo>
                    <a:pt x="3361943" y="1484630"/>
                  </a:lnTo>
                  <a:lnTo>
                    <a:pt x="3358056" y="1532791"/>
                  </a:lnTo>
                  <a:lnTo>
                    <a:pt x="3346803" y="1578479"/>
                  </a:lnTo>
                  <a:lnTo>
                    <a:pt x="3328795" y="1621082"/>
                  </a:lnTo>
                  <a:lnTo>
                    <a:pt x="3304645" y="1659988"/>
                  </a:lnTo>
                  <a:lnTo>
                    <a:pt x="3274964" y="1694586"/>
                  </a:lnTo>
                  <a:lnTo>
                    <a:pt x="3240365" y="1724264"/>
                  </a:lnTo>
                  <a:lnTo>
                    <a:pt x="3201459" y="1748412"/>
                  </a:lnTo>
                  <a:lnTo>
                    <a:pt x="3158857" y="1766418"/>
                  </a:lnTo>
                  <a:lnTo>
                    <a:pt x="3113173" y="1777669"/>
                  </a:lnTo>
                  <a:lnTo>
                    <a:pt x="3065018" y="1781556"/>
                  </a:lnTo>
                  <a:lnTo>
                    <a:pt x="296926" y="1781556"/>
                  </a:lnTo>
                  <a:lnTo>
                    <a:pt x="248764" y="1777669"/>
                  </a:lnTo>
                  <a:lnTo>
                    <a:pt x="203076" y="1766418"/>
                  </a:lnTo>
                  <a:lnTo>
                    <a:pt x="160473" y="1748412"/>
                  </a:lnTo>
                  <a:lnTo>
                    <a:pt x="121567" y="1724264"/>
                  </a:lnTo>
                  <a:lnTo>
                    <a:pt x="86969" y="1694586"/>
                  </a:lnTo>
                  <a:lnTo>
                    <a:pt x="57291" y="1659988"/>
                  </a:lnTo>
                  <a:lnTo>
                    <a:pt x="33143" y="1621082"/>
                  </a:lnTo>
                  <a:lnTo>
                    <a:pt x="15137" y="1578479"/>
                  </a:lnTo>
                  <a:lnTo>
                    <a:pt x="3886" y="1532791"/>
                  </a:lnTo>
                  <a:lnTo>
                    <a:pt x="0" y="1484630"/>
                  </a:lnTo>
                  <a:lnTo>
                    <a:pt x="0" y="29692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6581" y="4767834"/>
              <a:ext cx="2982595" cy="763905"/>
            </a:xfrm>
            <a:custGeom>
              <a:avLst/>
              <a:gdLst/>
              <a:ahLst/>
              <a:cxnLst/>
              <a:rect l="l" t="t" r="r" b="b"/>
              <a:pathLst>
                <a:path w="2982595" h="763904">
                  <a:moveTo>
                    <a:pt x="2982468" y="0"/>
                  </a:moveTo>
                  <a:lnTo>
                    <a:pt x="0" y="0"/>
                  </a:lnTo>
                  <a:lnTo>
                    <a:pt x="0" y="763523"/>
                  </a:lnTo>
                  <a:lnTo>
                    <a:pt x="2982468" y="763523"/>
                  </a:lnTo>
                  <a:lnTo>
                    <a:pt x="2982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6581" y="4767834"/>
              <a:ext cx="2982595" cy="763905"/>
            </a:xfrm>
            <a:custGeom>
              <a:avLst/>
              <a:gdLst/>
              <a:ahLst/>
              <a:cxnLst/>
              <a:rect l="l" t="t" r="r" b="b"/>
              <a:pathLst>
                <a:path w="2982595" h="763904">
                  <a:moveTo>
                    <a:pt x="0" y="763523"/>
                  </a:moveTo>
                  <a:lnTo>
                    <a:pt x="2982468" y="763523"/>
                  </a:lnTo>
                  <a:lnTo>
                    <a:pt x="2982468" y="0"/>
                  </a:lnTo>
                  <a:lnTo>
                    <a:pt x="0" y="0"/>
                  </a:lnTo>
                  <a:lnTo>
                    <a:pt x="0" y="76352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00760" y="6374993"/>
            <a:ext cx="2874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latin typeface="Calibri"/>
                <a:cs typeface="Calibri"/>
              </a:rPr>
              <a:t>Set-</a:t>
            </a:r>
            <a:r>
              <a:rPr sz="2400" dirty="0">
                <a:latin typeface="Calibri"/>
                <a:cs typeface="Calibri"/>
              </a:rPr>
              <a:t>Associative</a:t>
            </a:r>
            <a:r>
              <a:rPr sz="2400" spc="30" dirty="0">
                <a:latin typeface="Calibri"/>
                <a:cs typeface="Calibri"/>
              </a:rPr>
              <a:t>  </a:t>
            </a:r>
            <a:r>
              <a:rPr sz="2400" spc="-20" dirty="0">
                <a:latin typeface="Calibri"/>
                <a:cs typeface="Calibri"/>
              </a:rPr>
              <a:t>Cache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4005" y="1175766"/>
            <a:ext cx="4617720" cy="1068705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829944" marR="548005" indent="-274320">
              <a:lnSpc>
                <a:spcPct val="100800"/>
              </a:lnSpc>
              <a:spcBef>
                <a:spcPts val="805"/>
              </a:spcBef>
            </a:pPr>
            <a:r>
              <a:rPr sz="2650" b="1" spc="70" dirty="0">
                <a:latin typeface="Calibri"/>
                <a:cs typeface="Calibri"/>
              </a:rPr>
              <a:t>Finding</a:t>
            </a:r>
            <a:r>
              <a:rPr sz="2650" b="1" spc="10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Next</a:t>
            </a:r>
            <a:r>
              <a:rPr sz="2650" b="1" spc="125" dirty="0">
                <a:latin typeface="Calibri"/>
                <a:cs typeface="Calibri"/>
              </a:rPr>
              <a:t> </a:t>
            </a:r>
            <a:r>
              <a:rPr sz="2650" b="1" spc="-10" dirty="0">
                <a:latin typeface="Calibri"/>
                <a:cs typeface="Calibri"/>
              </a:rPr>
              <a:t>References </a:t>
            </a:r>
            <a:r>
              <a:rPr sz="2650" b="1" dirty="0">
                <a:latin typeface="Calibri"/>
                <a:cs typeface="Calibri"/>
              </a:rPr>
              <a:t>Using</a:t>
            </a:r>
            <a:r>
              <a:rPr sz="2650" b="1" spc="95" dirty="0">
                <a:latin typeface="Calibri"/>
                <a:cs typeface="Calibri"/>
              </a:rPr>
              <a:t> </a:t>
            </a:r>
            <a:r>
              <a:rPr sz="2650" b="1" spc="80" dirty="0">
                <a:latin typeface="Calibri"/>
                <a:cs typeface="Calibri"/>
              </a:rPr>
              <a:t>The</a:t>
            </a:r>
            <a:r>
              <a:rPr sz="2650" b="1" spc="90" dirty="0">
                <a:latin typeface="Calibri"/>
                <a:cs typeface="Calibri"/>
              </a:rPr>
              <a:t> </a:t>
            </a:r>
            <a:r>
              <a:rPr sz="2650" b="1" spc="-10" dirty="0">
                <a:latin typeface="Calibri"/>
                <a:cs typeface="Calibri"/>
              </a:rPr>
              <a:t>Transpose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0025" y="4868417"/>
            <a:ext cx="2720340" cy="533400"/>
          </a:xfrm>
          <a:prstGeom prst="rect">
            <a:avLst/>
          </a:prstGeom>
          <a:solidFill>
            <a:srgbClr val="666666"/>
          </a:solidFill>
          <a:ln w="19050">
            <a:solidFill>
              <a:srgbClr val="000000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702310">
              <a:lnSpc>
                <a:spcPct val="100000"/>
              </a:lnSpc>
              <a:spcBef>
                <a:spcPts val="880"/>
              </a:spcBef>
            </a:pPr>
            <a:r>
              <a:rPr sz="2100" b="1" spc="35" dirty="0">
                <a:solidFill>
                  <a:srgbClr val="FFFFFF"/>
                </a:solidFill>
                <a:latin typeface="Calibri"/>
                <a:cs typeface="Calibri"/>
              </a:rPr>
              <a:t>SrcData[S</a:t>
            </a:r>
            <a:r>
              <a:rPr sz="2100" b="1" spc="52" baseline="-1984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b="1" spc="35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5291" y="4891532"/>
            <a:ext cx="398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OA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3767" y="5623966"/>
            <a:ext cx="4102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NA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64784" y="6275933"/>
            <a:ext cx="181800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95" dirty="0">
                <a:latin typeface="Calibri"/>
                <a:cs typeface="Calibri"/>
              </a:rPr>
              <a:t>CSR</a:t>
            </a:r>
            <a:r>
              <a:rPr sz="2100" b="1" spc="60" dirty="0">
                <a:latin typeface="Calibri"/>
                <a:cs typeface="Calibri"/>
              </a:rPr>
              <a:t> </a:t>
            </a:r>
            <a:r>
              <a:rPr sz="2100" b="1" i="1" spc="-20" dirty="0">
                <a:latin typeface="Calibri"/>
                <a:cs typeface="Calibri"/>
              </a:rPr>
              <a:t>(Transpose)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949462" y="4860216"/>
            <a:ext cx="3462020" cy="1301750"/>
            <a:chOff x="4949462" y="4860216"/>
            <a:chExt cx="3462020" cy="130175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9462" y="4860216"/>
              <a:ext cx="3461982" cy="119225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909310" y="5622798"/>
              <a:ext cx="1187450" cy="524510"/>
            </a:xfrm>
            <a:custGeom>
              <a:avLst/>
              <a:gdLst/>
              <a:ahLst/>
              <a:cxnLst/>
              <a:rect l="l" t="t" r="r" b="b"/>
              <a:pathLst>
                <a:path w="1187450" h="524510">
                  <a:moveTo>
                    <a:pt x="1099819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5"/>
                  </a:lnTo>
                  <a:lnTo>
                    <a:pt x="0" y="436879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5"/>
                  </a:lnTo>
                  <a:lnTo>
                    <a:pt x="1099819" y="524255"/>
                  </a:lnTo>
                  <a:lnTo>
                    <a:pt x="1133832" y="517390"/>
                  </a:lnTo>
                  <a:lnTo>
                    <a:pt x="1161605" y="498665"/>
                  </a:lnTo>
                  <a:lnTo>
                    <a:pt x="1180330" y="470892"/>
                  </a:lnTo>
                  <a:lnTo>
                    <a:pt x="1187195" y="436879"/>
                  </a:lnTo>
                  <a:lnTo>
                    <a:pt x="1187195" y="87375"/>
                  </a:lnTo>
                  <a:lnTo>
                    <a:pt x="1180330" y="53363"/>
                  </a:lnTo>
                  <a:lnTo>
                    <a:pt x="1161605" y="25590"/>
                  </a:lnTo>
                  <a:lnTo>
                    <a:pt x="1133832" y="6865"/>
                  </a:lnTo>
                  <a:lnTo>
                    <a:pt x="1099819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09310" y="5622798"/>
              <a:ext cx="1187450" cy="524510"/>
            </a:xfrm>
            <a:custGeom>
              <a:avLst/>
              <a:gdLst/>
              <a:ahLst/>
              <a:cxnLst/>
              <a:rect l="l" t="t" r="r" b="b"/>
              <a:pathLst>
                <a:path w="1187450" h="524510">
                  <a:moveTo>
                    <a:pt x="0" y="87375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lnTo>
                    <a:pt x="1099819" y="0"/>
                  </a:lnTo>
                  <a:lnTo>
                    <a:pt x="1133832" y="6865"/>
                  </a:lnTo>
                  <a:lnTo>
                    <a:pt x="1161605" y="25590"/>
                  </a:lnTo>
                  <a:lnTo>
                    <a:pt x="1180330" y="53363"/>
                  </a:lnTo>
                  <a:lnTo>
                    <a:pt x="1187195" y="87375"/>
                  </a:lnTo>
                  <a:lnTo>
                    <a:pt x="1187195" y="436879"/>
                  </a:lnTo>
                  <a:lnTo>
                    <a:pt x="1180330" y="470892"/>
                  </a:lnTo>
                  <a:lnTo>
                    <a:pt x="1161605" y="498665"/>
                  </a:lnTo>
                  <a:lnTo>
                    <a:pt x="1133832" y="517390"/>
                  </a:lnTo>
                  <a:lnTo>
                    <a:pt x="1099819" y="524255"/>
                  </a:lnTo>
                  <a:lnTo>
                    <a:pt x="87375" y="524255"/>
                  </a:lnTo>
                  <a:lnTo>
                    <a:pt x="53363" y="517390"/>
                  </a:lnTo>
                  <a:lnTo>
                    <a:pt x="25590" y="498665"/>
                  </a:lnTo>
                  <a:lnTo>
                    <a:pt x="6865" y="470892"/>
                  </a:lnTo>
                  <a:lnTo>
                    <a:pt x="0" y="436879"/>
                  </a:lnTo>
                  <a:lnTo>
                    <a:pt x="0" y="87375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863846" y="3318509"/>
            <a:ext cx="3301365" cy="596265"/>
          </a:xfrm>
          <a:prstGeom prst="rect">
            <a:avLst/>
          </a:prstGeom>
          <a:ln w="28575">
            <a:solidFill>
              <a:srgbClr val="1154CC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850"/>
              </a:spcBef>
            </a:pPr>
            <a:r>
              <a:rPr sz="2250" dirty="0">
                <a:latin typeface="Calibri"/>
                <a:cs typeface="Calibri"/>
              </a:rPr>
              <a:t>DRAM</a:t>
            </a:r>
            <a:r>
              <a:rPr sz="2250" spc="10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Access</a:t>
            </a:r>
            <a:r>
              <a:rPr sz="2250" spc="17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overhead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47126" y="3318509"/>
            <a:ext cx="3782695" cy="596265"/>
          </a:xfrm>
          <a:prstGeom prst="rect">
            <a:avLst/>
          </a:prstGeom>
          <a:ln w="28575">
            <a:solidFill>
              <a:srgbClr val="1154CC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850"/>
              </a:spcBef>
            </a:pPr>
            <a:r>
              <a:rPr sz="2250" spc="50" dirty="0">
                <a:latin typeface="Calibri"/>
                <a:cs typeface="Calibri"/>
              </a:rPr>
              <a:t>Runtime</a:t>
            </a:r>
            <a:r>
              <a:rPr sz="2250" spc="90" dirty="0">
                <a:latin typeface="Calibri"/>
                <a:cs typeface="Calibri"/>
              </a:rPr>
              <a:t> </a:t>
            </a:r>
            <a:r>
              <a:rPr sz="2250" spc="55" dirty="0">
                <a:latin typeface="Calibri"/>
                <a:cs typeface="Calibri"/>
              </a:rPr>
              <a:t>Traversal</a:t>
            </a:r>
            <a:r>
              <a:rPr sz="2250" spc="11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overhead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14338" y="2231643"/>
            <a:ext cx="3623945" cy="1088390"/>
          </a:xfrm>
          <a:custGeom>
            <a:avLst/>
            <a:gdLst/>
            <a:ahLst/>
            <a:cxnLst/>
            <a:rect l="l" t="t" r="r" b="b"/>
            <a:pathLst>
              <a:path w="3623945" h="1088389">
                <a:moveTo>
                  <a:pt x="3623818" y="1088263"/>
                </a:moveTo>
                <a:lnTo>
                  <a:pt x="3608032" y="1061847"/>
                </a:lnTo>
                <a:lnTo>
                  <a:pt x="3574669" y="1005967"/>
                </a:lnTo>
                <a:lnTo>
                  <a:pt x="3559314" y="1030033"/>
                </a:lnTo>
                <a:lnTo>
                  <a:pt x="1946275" y="381"/>
                </a:lnTo>
                <a:lnTo>
                  <a:pt x="1938108" y="13081"/>
                </a:lnTo>
                <a:lnTo>
                  <a:pt x="1930781" y="0"/>
                </a:lnTo>
                <a:lnTo>
                  <a:pt x="67970" y="1034097"/>
                </a:lnTo>
                <a:lnTo>
                  <a:pt x="54102" y="1009142"/>
                </a:lnTo>
                <a:lnTo>
                  <a:pt x="0" y="1088263"/>
                </a:lnTo>
                <a:lnTo>
                  <a:pt x="95758" y="1084072"/>
                </a:lnTo>
                <a:lnTo>
                  <a:pt x="85725" y="1066038"/>
                </a:lnTo>
                <a:lnTo>
                  <a:pt x="81864" y="1059091"/>
                </a:lnTo>
                <a:lnTo>
                  <a:pt x="1937588" y="28867"/>
                </a:lnTo>
                <a:lnTo>
                  <a:pt x="3543922" y="1054150"/>
                </a:lnTo>
                <a:lnTo>
                  <a:pt x="3528568" y="1078230"/>
                </a:lnTo>
                <a:lnTo>
                  <a:pt x="3623818" y="1088263"/>
                </a:lnTo>
                <a:close/>
              </a:path>
            </a:pathLst>
          </a:custGeom>
          <a:solidFill>
            <a:srgbClr val="115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402061" y="4734305"/>
            <a:ext cx="562610" cy="574675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869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0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64418" y="4734305"/>
            <a:ext cx="562610" cy="574675"/>
          </a:xfrm>
          <a:prstGeom prst="rect">
            <a:avLst/>
          </a:prstGeom>
          <a:solidFill>
            <a:srgbClr val="FF9900">
              <a:alpha val="30195"/>
            </a:srgbClr>
          </a:solidFill>
          <a:ln w="29908">
            <a:solidFill>
              <a:srgbClr val="000000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869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1</a:t>
            </a:r>
            <a:endParaRPr sz="2100" baseline="-19841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45068" y="4868672"/>
            <a:ext cx="177228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Out-</a:t>
            </a:r>
            <a:r>
              <a:rPr sz="2100" b="1" spc="40" dirty="0">
                <a:latin typeface="Calibri"/>
                <a:cs typeface="Calibri"/>
              </a:rPr>
              <a:t>Neigh(S</a:t>
            </a:r>
            <a:r>
              <a:rPr sz="2100" b="1" spc="60" baseline="-19841" dirty="0">
                <a:latin typeface="Calibri"/>
                <a:cs typeface="Calibri"/>
              </a:rPr>
              <a:t>2</a:t>
            </a:r>
            <a:r>
              <a:rPr sz="2100" b="1" spc="40" dirty="0">
                <a:latin typeface="Calibri"/>
                <a:cs typeface="Calibri"/>
              </a:rPr>
              <a:t>):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1512677" y="4485513"/>
            <a:ext cx="389890" cy="1153160"/>
            <a:chOff x="11512677" y="4485513"/>
            <a:chExt cx="389890" cy="1153160"/>
          </a:xfrm>
        </p:grpSpPr>
        <p:sp>
          <p:nvSpPr>
            <p:cNvPr id="32" name="object 32"/>
            <p:cNvSpPr/>
            <p:nvPr/>
          </p:nvSpPr>
          <p:spPr>
            <a:xfrm>
              <a:off x="11522202" y="4495038"/>
              <a:ext cx="10160" cy="1134110"/>
            </a:xfrm>
            <a:custGeom>
              <a:avLst/>
              <a:gdLst/>
              <a:ahLst/>
              <a:cxnLst/>
              <a:rect l="l" t="t" r="r" b="b"/>
              <a:pathLst>
                <a:path w="10159" h="1134110">
                  <a:moveTo>
                    <a:pt x="9651" y="0"/>
                  </a:moveTo>
                  <a:lnTo>
                    <a:pt x="0" y="1133995"/>
                  </a:lnTo>
                </a:path>
              </a:pathLst>
            </a:custGeom>
            <a:ln w="19050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628882" y="5435346"/>
              <a:ext cx="259079" cy="172720"/>
            </a:xfrm>
            <a:custGeom>
              <a:avLst/>
              <a:gdLst/>
              <a:ahLst/>
              <a:cxnLst/>
              <a:rect l="l" t="t" r="r" b="b"/>
              <a:pathLst>
                <a:path w="259079" h="172720">
                  <a:moveTo>
                    <a:pt x="172974" y="0"/>
                  </a:moveTo>
                  <a:lnTo>
                    <a:pt x="172974" y="43052"/>
                  </a:lnTo>
                  <a:lnTo>
                    <a:pt x="0" y="43052"/>
                  </a:lnTo>
                  <a:lnTo>
                    <a:pt x="0" y="129158"/>
                  </a:lnTo>
                  <a:lnTo>
                    <a:pt x="172974" y="129158"/>
                  </a:lnTo>
                  <a:lnTo>
                    <a:pt x="172974" y="172211"/>
                  </a:lnTo>
                  <a:lnTo>
                    <a:pt x="259079" y="86105"/>
                  </a:lnTo>
                  <a:lnTo>
                    <a:pt x="172974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628882" y="5435346"/>
              <a:ext cx="259079" cy="172720"/>
            </a:xfrm>
            <a:custGeom>
              <a:avLst/>
              <a:gdLst/>
              <a:ahLst/>
              <a:cxnLst/>
              <a:rect l="l" t="t" r="r" b="b"/>
              <a:pathLst>
                <a:path w="259079" h="172720">
                  <a:moveTo>
                    <a:pt x="259079" y="86105"/>
                  </a:moveTo>
                  <a:lnTo>
                    <a:pt x="172974" y="172211"/>
                  </a:lnTo>
                  <a:lnTo>
                    <a:pt x="172974" y="129158"/>
                  </a:lnTo>
                  <a:lnTo>
                    <a:pt x="0" y="129158"/>
                  </a:lnTo>
                  <a:lnTo>
                    <a:pt x="0" y="43052"/>
                  </a:lnTo>
                  <a:lnTo>
                    <a:pt x="172974" y="43052"/>
                  </a:lnTo>
                  <a:lnTo>
                    <a:pt x="172974" y="0"/>
                  </a:lnTo>
                  <a:lnTo>
                    <a:pt x="259079" y="8610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1527028" y="4734305"/>
            <a:ext cx="563880" cy="574675"/>
          </a:xfrm>
          <a:prstGeom prst="rect">
            <a:avLst/>
          </a:prstGeom>
          <a:solidFill>
            <a:srgbClr val="D9D9D9"/>
          </a:solidFill>
          <a:ln w="28575">
            <a:solidFill>
              <a:srgbClr val="000000"/>
            </a:solidFill>
          </a:ln>
        </p:spPr>
        <p:txBody>
          <a:bodyPr vert="horz" wrap="square" lIns="0" tIns="110489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869"/>
              </a:spcBef>
            </a:pPr>
            <a:r>
              <a:rPr sz="2100" spc="50" dirty="0">
                <a:latin typeface="Calibri"/>
                <a:cs typeface="Calibri"/>
              </a:rPr>
              <a:t>D</a:t>
            </a:r>
            <a:r>
              <a:rPr sz="2100" spc="75" baseline="-19841" dirty="0">
                <a:latin typeface="Calibri"/>
                <a:cs typeface="Calibri"/>
              </a:rPr>
              <a:t>3</a:t>
            </a:r>
            <a:endParaRPr sz="2100" baseline="-19841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010781" y="5300853"/>
            <a:ext cx="5092065" cy="1476375"/>
            <a:chOff x="7010781" y="5300853"/>
            <a:chExt cx="5092065" cy="1476375"/>
          </a:xfrm>
        </p:grpSpPr>
        <p:sp>
          <p:nvSpPr>
            <p:cNvPr id="37" name="object 37"/>
            <p:cNvSpPr/>
            <p:nvPr/>
          </p:nvSpPr>
          <p:spPr>
            <a:xfrm>
              <a:off x="7020306" y="5310378"/>
              <a:ext cx="5073015" cy="827405"/>
            </a:xfrm>
            <a:custGeom>
              <a:avLst/>
              <a:gdLst/>
              <a:ahLst/>
              <a:cxnLst/>
              <a:rect l="l" t="t" r="r" b="b"/>
              <a:pathLst>
                <a:path w="5073015" h="827404">
                  <a:moveTo>
                    <a:pt x="76200" y="826960"/>
                  </a:moveTo>
                  <a:lnTo>
                    <a:pt x="5072634" y="28956"/>
                  </a:lnTo>
                </a:path>
                <a:path w="5073015" h="827404">
                  <a:moveTo>
                    <a:pt x="0" y="303999"/>
                  </a:moveTo>
                  <a:lnTo>
                    <a:pt x="3362452" y="0"/>
                  </a:lnTo>
                </a:path>
              </a:pathLst>
            </a:custGeom>
            <a:ln w="19050">
              <a:solidFill>
                <a:srgbClr val="44536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544306" y="5502783"/>
              <a:ext cx="3084830" cy="1260475"/>
            </a:xfrm>
            <a:custGeom>
              <a:avLst/>
              <a:gdLst/>
              <a:ahLst/>
              <a:cxnLst/>
              <a:rect l="l" t="t" r="r" b="b"/>
              <a:pathLst>
                <a:path w="3084829" h="1260475">
                  <a:moveTo>
                    <a:pt x="2915539" y="0"/>
                  </a:moveTo>
                  <a:lnTo>
                    <a:pt x="1799336" y="542162"/>
                  </a:lnTo>
                  <a:lnTo>
                    <a:pt x="0" y="542162"/>
                  </a:lnTo>
                  <a:lnTo>
                    <a:pt x="0" y="1259966"/>
                  </a:lnTo>
                  <a:lnTo>
                    <a:pt x="3084576" y="1259966"/>
                  </a:lnTo>
                  <a:lnTo>
                    <a:pt x="3084576" y="542162"/>
                  </a:lnTo>
                  <a:lnTo>
                    <a:pt x="2570479" y="542162"/>
                  </a:lnTo>
                  <a:lnTo>
                    <a:pt x="2915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544306" y="5502783"/>
              <a:ext cx="3084830" cy="1260475"/>
            </a:xfrm>
            <a:custGeom>
              <a:avLst/>
              <a:gdLst/>
              <a:ahLst/>
              <a:cxnLst/>
              <a:rect l="l" t="t" r="r" b="b"/>
              <a:pathLst>
                <a:path w="3084829" h="1260475">
                  <a:moveTo>
                    <a:pt x="0" y="542162"/>
                  </a:moveTo>
                  <a:lnTo>
                    <a:pt x="1799336" y="542162"/>
                  </a:lnTo>
                  <a:lnTo>
                    <a:pt x="2915539" y="0"/>
                  </a:lnTo>
                  <a:lnTo>
                    <a:pt x="2570479" y="542162"/>
                  </a:lnTo>
                  <a:lnTo>
                    <a:pt x="3084576" y="542162"/>
                  </a:lnTo>
                  <a:lnTo>
                    <a:pt x="3084576" y="661796"/>
                  </a:lnTo>
                  <a:lnTo>
                    <a:pt x="3084576" y="841247"/>
                  </a:lnTo>
                  <a:lnTo>
                    <a:pt x="3084576" y="1259966"/>
                  </a:lnTo>
                  <a:lnTo>
                    <a:pt x="2570479" y="1259966"/>
                  </a:lnTo>
                  <a:lnTo>
                    <a:pt x="1799336" y="1259966"/>
                  </a:lnTo>
                  <a:lnTo>
                    <a:pt x="0" y="1259966"/>
                  </a:lnTo>
                  <a:lnTo>
                    <a:pt x="0" y="841247"/>
                  </a:lnTo>
                  <a:lnTo>
                    <a:pt x="0" y="661796"/>
                  </a:lnTo>
                  <a:lnTo>
                    <a:pt x="0" y="542162"/>
                  </a:lnTo>
                  <a:close/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683497" y="6213449"/>
            <a:ext cx="3262629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2899410" algn="l"/>
              </a:tabLst>
            </a:pPr>
            <a:r>
              <a:rPr sz="2100" dirty="0">
                <a:latin typeface="Calibri"/>
                <a:cs typeface="Calibri"/>
              </a:rPr>
              <a:t>Need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65" dirty="0">
                <a:latin typeface="Calibri"/>
                <a:cs typeface="Calibri"/>
              </a:rPr>
              <a:t>scan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50" dirty="0">
                <a:latin typeface="Calibri"/>
                <a:cs typeface="Calibri"/>
              </a:rPr>
              <a:t>neighbors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400" spc="-37" baseline="6944" dirty="0">
                <a:latin typeface="Palatino Linotype"/>
                <a:cs typeface="Palatino Linotype"/>
              </a:rPr>
              <a:t>116</a:t>
            </a:r>
            <a:endParaRPr sz="2400" baseline="6944">
              <a:latin typeface="Palatino Linotype"/>
              <a:cs typeface="Palatino Linotype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11630">
              <a:lnSpc>
                <a:spcPct val="100000"/>
              </a:lnSpc>
              <a:spcBef>
                <a:spcPts val="125"/>
              </a:spcBef>
            </a:pPr>
            <a:r>
              <a:rPr spc="-330" dirty="0"/>
              <a:t>Transpose-</a:t>
            </a:r>
            <a:r>
              <a:rPr spc="-350" dirty="0"/>
              <a:t>based</a:t>
            </a:r>
            <a:r>
              <a:rPr spc="-95" dirty="0"/>
              <a:t> </a:t>
            </a:r>
            <a:r>
              <a:rPr spc="-325" dirty="0"/>
              <a:t>OPT</a:t>
            </a:r>
            <a:r>
              <a:rPr spc="-200" dirty="0"/>
              <a:t> </a:t>
            </a:r>
            <a:r>
              <a:rPr spc="-325" dirty="0"/>
              <a:t>(T-</a:t>
            </a:r>
            <a:r>
              <a:rPr spc="-300" dirty="0"/>
              <a:t>OPT)</a:t>
            </a:r>
            <a:r>
              <a:rPr spc="-40" dirty="0"/>
              <a:t> </a:t>
            </a:r>
            <a:r>
              <a:rPr spc="-280" dirty="0"/>
              <a:t>Incurs</a:t>
            </a:r>
            <a:r>
              <a:rPr spc="-70" dirty="0"/>
              <a:t> </a:t>
            </a:r>
            <a:r>
              <a:rPr spc="-370" dirty="0"/>
              <a:t>Overheads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83034" y="6259697"/>
            <a:ext cx="325120" cy="2686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1600" spc="-25" dirty="0">
                <a:latin typeface="Trebuchet MS"/>
                <a:cs typeface="Trebuchet MS"/>
              </a:rPr>
              <a:t>117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479" y="1963017"/>
            <a:ext cx="766952" cy="226676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5549" y="2764281"/>
            <a:ext cx="3124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00" dirty="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134" y="3245357"/>
            <a:ext cx="76200" cy="339090"/>
          </a:xfrm>
          <a:custGeom>
            <a:avLst/>
            <a:gdLst/>
            <a:ahLst/>
            <a:cxnLst/>
            <a:rect l="l" t="t" r="r" b="b"/>
            <a:pathLst>
              <a:path w="76200" h="339089">
                <a:moveTo>
                  <a:pt x="0" y="262636"/>
                </a:moveTo>
                <a:lnTo>
                  <a:pt x="38100" y="338836"/>
                </a:lnTo>
                <a:lnTo>
                  <a:pt x="63500" y="288036"/>
                </a:lnTo>
                <a:lnTo>
                  <a:pt x="28575" y="288036"/>
                </a:lnTo>
                <a:lnTo>
                  <a:pt x="28575" y="281686"/>
                </a:lnTo>
                <a:lnTo>
                  <a:pt x="0" y="262636"/>
                </a:lnTo>
                <a:close/>
              </a:path>
              <a:path w="76200" h="339089">
                <a:moveTo>
                  <a:pt x="28575" y="281686"/>
                </a:moveTo>
                <a:lnTo>
                  <a:pt x="28575" y="288036"/>
                </a:lnTo>
                <a:lnTo>
                  <a:pt x="38100" y="288036"/>
                </a:lnTo>
                <a:lnTo>
                  <a:pt x="28575" y="281686"/>
                </a:lnTo>
                <a:close/>
              </a:path>
              <a:path w="76200" h="339089">
                <a:moveTo>
                  <a:pt x="47625" y="0"/>
                </a:moveTo>
                <a:lnTo>
                  <a:pt x="28575" y="0"/>
                </a:lnTo>
                <a:lnTo>
                  <a:pt x="28575" y="281686"/>
                </a:lnTo>
                <a:lnTo>
                  <a:pt x="38100" y="288036"/>
                </a:lnTo>
                <a:lnTo>
                  <a:pt x="47625" y="281686"/>
                </a:lnTo>
                <a:lnTo>
                  <a:pt x="47625" y="0"/>
                </a:lnTo>
                <a:close/>
              </a:path>
              <a:path w="76200" h="339089">
                <a:moveTo>
                  <a:pt x="47625" y="281686"/>
                </a:moveTo>
                <a:lnTo>
                  <a:pt x="38100" y="288036"/>
                </a:lnTo>
                <a:lnTo>
                  <a:pt x="47625" y="288036"/>
                </a:lnTo>
                <a:lnTo>
                  <a:pt x="47625" y="281686"/>
                </a:lnTo>
                <a:close/>
              </a:path>
              <a:path w="76200" h="339089">
                <a:moveTo>
                  <a:pt x="76200" y="262636"/>
                </a:moveTo>
                <a:lnTo>
                  <a:pt x="47625" y="281686"/>
                </a:lnTo>
                <a:lnTo>
                  <a:pt x="47625" y="288036"/>
                </a:lnTo>
                <a:lnTo>
                  <a:pt x="63500" y="288036"/>
                </a:lnTo>
                <a:lnTo>
                  <a:pt x="76200" y="262636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1151" y="1189100"/>
            <a:ext cx="3333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120" dirty="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6070" y="1342389"/>
            <a:ext cx="367030" cy="76200"/>
          </a:xfrm>
          <a:custGeom>
            <a:avLst/>
            <a:gdLst/>
            <a:ahLst/>
            <a:cxnLst/>
            <a:rect l="l" t="t" r="r" b="b"/>
            <a:pathLst>
              <a:path w="367030" h="76200">
                <a:moveTo>
                  <a:pt x="348306" y="28448"/>
                </a:moveTo>
                <a:lnTo>
                  <a:pt x="316103" y="28448"/>
                </a:lnTo>
                <a:lnTo>
                  <a:pt x="316230" y="47498"/>
                </a:lnTo>
                <a:lnTo>
                  <a:pt x="309806" y="47544"/>
                </a:lnTo>
                <a:lnTo>
                  <a:pt x="290956" y="76200"/>
                </a:lnTo>
                <a:lnTo>
                  <a:pt x="366903" y="37592"/>
                </a:lnTo>
                <a:lnTo>
                  <a:pt x="348306" y="28448"/>
                </a:lnTo>
                <a:close/>
              </a:path>
              <a:path w="367030" h="76200">
                <a:moveTo>
                  <a:pt x="309699" y="28494"/>
                </a:moveTo>
                <a:lnTo>
                  <a:pt x="0" y="30734"/>
                </a:lnTo>
                <a:lnTo>
                  <a:pt x="254" y="49784"/>
                </a:lnTo>
                <a:lnTo>
                  <a:pt x="309806" y="47544"/>
                </a:lnTo>
                <a:lnTo>
                  <a:pt x="316103" y="37973"/>
                </a:lnTo>
                <a:lnTo>
                  <a:pt x="309699" y="28494"/>
                </a:lnTo>
                <a:close/>
              </a:path>
              <a:path w="367030" h="76200">
                <a:moveTo>
                  <a:pt x="316103" y="28448"/>
                </a:moveTo>
                <a:lnTo>
                  <a:pt x="309699" y="28494"/>
                </a:lnTo>
                <a:lnTo>
                  <a:pt x="316103" y="37973"/>
                </a:lnTo>
                <a:lnTo>
                  <a:pt x="309806" y="47544"/>
                </a:lnTo>
                <a:lnTo>
                  <a:pt x="316230" y="47498"/>
                </a:lnTo>
                <a:lnTo>
                  <a:pt x="316103" y="28448"/>
                </a:lnTo>
                <a:close/>
              </a:path>
              <a:path w="367030" h="76200">
                <a:moveTo>
                  <a:pt x="290449" y="0"/>
                </a:moveTo>
                <a:lnTo>
                  <a:pt x="309699" y="28494"/>
                </a:lnTo>
                <a:lnTo>
                  <a:pt x="348306" y="28448"/>
                </a:lnTo>
                <a:lnTo>
                  <a:pt x="29044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76110" y="1647210"/>
            <a:ext cx="2709545" cy="2620010"/>
            <a:chOff x="676110" y="1647210"/>
            <a:chExt cx="2709545" cy="26200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10" y="1647210"/>
              <a:ext cx="2709308" cy="26199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56131" y="2852927"/>
              <a:ext cx="2304415" cy="464820"/>
            </a:xfrm>
            <a:custGeom>
              <a:avLst/>
              <a:gdLst/>
              <a:ahLst/>
              <a:cxnLst/>
              <a:rect l="l" t="t" r="r" b="b"/>
              <a:pathLst>
                <a:path w="2304415" h="464820">
                  <a:moveTo>
                    <a:pt x="2304288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2304288" y="464820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CC0000">
                <a:alpha val="2823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6131" y="2852927"/>
              <a:ext cx="2304415" cy="464820"/>
            </a:xfrm>
            <a:custGeom>
              <a:avLst/>
              <a:gdLst/>
              <a:ahLst/>
              <a:cxnLst/>
              <a:rect l="l" t="t" r="r" b="b"/>
              <a:pathLst>
                <a:path w="2304415" h="464820">
                  <a:moveTo>
                    <a:pt x="0" y="464820"/>
                  </a:moveTo>
                  <a:lnTo>
                    <a:pt x="2304288" y="464820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464820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26744" y="4491609"/>
            <a:ext cx="3381375" cy="1800860"/>
            <a:chOff x="626744" y="4491609"/>
            <a:chExt cx="3381375" cy="1800860"/>
          </a:xfrm>
        </p:grpSpPr>
        <p:sp>
          <p:nvSpPr>
            <p:cNvPr id="13" name="object 13"/>
            <p:cNvSpPr/>
            <p:nvPr/>
          </p:nvSpPr>
          <p:spPr>
            <a:xfrm>
              <a:off x="636269" y="4501134"/>
              <a:ext cx="3362325" cy="1781810"/>
            </a:xfrm>
            <a:custGeom>
              <a:avLst/>
              <a:gdLst/>
              <a:ahLst/>
              <a:cxnLst/>
              <a:rect l="l" t="t" r="r" b="b"/>
              <a:pathLst>
                <a:path w="3362325" h="1781810">
                  <a:moveTo>
                    <a:pt x="0" y="296926"/>
                  </a:moveTo>
                  <a:lnTo>
                    <a:pt x="3886" y="248770"/>
                  </a:lnTo>
                  <a:lnTo>
                    <a:pt x="15137" y="203086"/>
                  </a:lnTo>
                  <a:lnTo>
                    <a:pt x="33143" y="160484"/>
                  </a:lnTo>
                  <a:lnTo>
                    <a:pt x="57291" y="121578"/>
                  </a:lnTo>
                  <a:lnTo>
                    <a:pt x="86969" y="86979"/>
                  </a:lnTo>
                  <a:lnTo>
                    <a:pt x="121567" y="57298"/>
                  </a:lnTo>
                  <a:lnTo>
                    <a:pt x="160473" y="33148"/>
                  </a:lnTo>
                  <a:lnTo>
                    <a:pt x="203076" y="15140"/>
                  </a:lnTo>
                  <a:lnTo>
                    <a:pt x="248764" y="3887"/>
                  </a:lnTo>
                  <a:lnTo>
                    <a:pt x="296926" y="0"/>
                  </a:lnTo>
                  <a:lnTo>
                    <a:pt x="3065018" y="0"/>
                  </a:lnTo>
                  <a:lnTo>
                    <a:pt x="3113173" y="3887"/>
                  </a:lnTo>
                  <a:lnTo>
                    <a:pt x="3158857" y="15140"/>
                  </a:lnTo>
                  <a:lnTo>
                    <a:pt x="3201459" y="33148"/>
                  </a:lnTo>
                  <a:lnTo>
                    <a:pt x="3240365" y="57298"/>
                  </a:lnTo>
                  <a:lnTo>
                    <a:pt x="3274964" y="86979"/>
                  </a:lnTo>
                  <a:lnTo>
                    <a:pt x="3304645" y="121578"/>
                  </a:lnTo>
                  <a:lnTo>
                    <a:pt x="3328795" y="160484"/>
                  </a:lnTo>
                  <a:lnTo>
                    <a:pt x="3346803" y="203086"/>
                  </a:lnTo>
                  <a:lnTo>
                    <a:pt x="3358056" y="248770"/>
                  </a:lnTo>
                  <a:lnTo>
                    <a:pt x="3361943" y="296926"/>
                  </a:lnTo>
                  <a:lnTo>
                    <a:pt x="3361943" y="1484630"/>
                  </a:lnTo>
                  <a:lnTo>
                    <a:pt x="3358056" y="1532791"/>
                  </a:lnTo>
                  <a:lnTo>
                    <a:pt x="3346803" y="1578479"/>
                  </a:lnTo>
                  <a:lnTo>
                    <a:pt x="3328795" y="1621082"/>
                  </a:lnTo>
                  <a:lnTo>
                    <a:pt x="3304645" y="1659988"/>
                  </a:lnTo>
                  <a:lnTo>
                    <a:pt x="3274964" y="1694586"/>
                  </a:lnTo>
                  <a:lnTo>
                    <a:pt x="3240365" y="1724264"/>
                  </a:lnTo>
                  <a:lnTo>
                    <a:pt x="3201459" y="1748412"/>
                  </a:lnTo>
                  <a:lnTo>
                    <a:pt x="3158857" y="1766418"/>
                  </a:lnTo>
                  <a:lnTo>
                    <a:pt x="3113173" y="1777669"/>
                  </a:lnTo>
                  <a:lnTo>
                    <a:pt x="3065018" y="1781556"/>
                  </a:lnTo>
                  <a:lnTo>
                    <a:pt x="296926" y="1781556"/>
                  </a:lnTo>
                  <a:lnTo>
                    <a:pt x="248764" y="1777669"/>
                  </a:lnTo>
                  <a:lnTo>
                    <a:pt x="203076" y="1766418"/>
                  </a:lnTo>
                  <a:lnTo>
                    <a:pt x="160473" y="1748412"/>
                  </a:lnTo>
                  <a:lnTo>
                    <a:pt x="121567" y="1724264"/>
                  </a:lnTo>
                  <a:lnTo>
                    <a:pt x="86969" y="1694586"/>
                  </a:lnTo>
                  <a:lnTo>
                    <a:pt x="57291" y="1659988"/>
                  </a:lnTo>
                  <a:lnTo>
                    <a:pt x="33143" y="1621082"/>
                  </a:lnTo>
                  <a:lnTo>
                    <a:pt x="15137" y="1578479"/>
                  </a:lnTo>
                  <a:lnTo>
                    <a:pt x="3886" y="1532791"/>
                  </a:lnTo>
                  <a:lnTo>
                    <a:pt x="0" y="1484630"/>
                  </a:lnTo>
                  <a:lnTo>
                    <a:pt x="0" y="29692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6581" y="4767834"/>
              <a:ext cx="2982595" cy="763905"/>
            </a:xfrm>
            <a:custGeom>
              <a:avLst/>
              <a:gdLst/>
              <a:ahLst/>
              <a:cxnLst/>
              <a:rect l="l" t="t" r="r" b="b"/>
              <a:pathLst>
                <a:path w="2982595" h="763904">
                  <a:moveTo>
                    <a:pt x="2982468" y="0"/>
                  </a:moveTo>
                  <a:lnTo>
                    <a:pt x="0" y="0"/>
                  </a:lnTo>
                  <a:lnTo>
                    <a:pt x="0" y="763523"/>
                  </a:lnTo>
                  <a:lnTo>
                    <a:pt x="2982468" y="763523"/>
                  </a:lnTo>
                  <a:lnTo>
                    <a:pt x="2982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6581" y="4767834"/>
              <a:ext cx="2982595" cy="763905"/>
            </a:xfrm>
            <a:custGeom>
              <a:avLst/>
              <a:gdLst/>
              <a:ahLst/>
              <a:cxnLst/>
              <a:rect l="l" t="t" r="r" b="b"/>
              <a:pathLst>
                <a:path w="2982595" h="763904">
                  <a:moveTo>
                    <a:pt x="0" y="763523"/>
                  </a:moveTo>
                  <a:lnTo>
                    <a:pt x="2982468" y="763523"/>
                  </a:lnTo>
                  <a:lnTo>
                    <a:pt x="2982468" y="0"/>
                  </a:lnTo>
                  <a:lnTo>
                    <a:pt x="0" y="0"/>
                  </a:lnTo>
                  <a:lnTo>
                    <a:pt x="0" y="763523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09903" y="6374993"/>
            <a:ext cx="2858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latin typeface="Calibri"/>
                <a:cs typeface="Calibri"/>
              </a:rPr>
              <a:t>Set-</a:t>
            </a:r>
            <a:r>
              <a:rPr sz="2400" dirty="0">
                <a:latin typeface="Calibri"/>
                <a:cs typeface="Calibri"/>
              </a:rPr>
              <a:t>Associative</a:t>
            </a:r>
            <a:r>
              <a:rPr sz="2400" spc="5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Cache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44005" y="1175766"/>
            <a:ext cx="4617720" cy="1068705"/>
          </a:xfrm>
          <a:prstGeom prst="rect">
            <a:avLst/>
          </a:prstGeom>
          <a:ln w="38100">
            <a:solidFill>
              <a:srgbClr val="1154CC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829944" marR="548005" indent="-274320">
              <a:lnSpc>
                <a:spcPct val="100800"/>
              </a:lnSpc>
              <a:spcBef>
                <a:spcPts val="805"/>
              </a:spcBef>
            </a:pPr>
            <a:r>
              <a:rPr sz="2650" b="1" spc="70" dirty="0">
                <a:latin typeface="Calibri"/>
                <a:cs typeface="Calibri"/>
              </a:rPr>
              <a:t>Finding</a:t>
            </a:r>
            <a:r>
              <a:rPr sz="2650" b="1" spc="105" dirty="0">
                <a:latin typeface="Calibri"/>
                <a:cs typeface="Calibri"/>
              </a:rPr>
              <a:t> </a:t>
            </a:r>
            <a:r>
              <a:rPr sz="2650" b="1" dirty="0">
                <a:latin typeface="Calibri"/>
                <a:cs typeface="Calibri"/>
              </a:rPr>
              <a:t>Next</a:t>
            </a:r>
            <a:r>
              <a:rPr sz="2650" b="1" spc="125" dirty="0">
                <a:latin typeface="Calibri"/>
                <a:cs typeface="Calibri"/>
              </a:rPr>
              <a:t> </a:t>
            </a:r>
            <a:r>
              <a:rPr sz="2650" b="1" spc="-10" dirty="0">
                <a:latin typeface="Calibri"/>
                <a:cs typeface="Calibri"/>
              </a:rPr>
              <a:t>References </a:t>
            </a:r>
            <a:r>
              <a:rPr sz="2650" b="1" dirty="0">
                <a:latin typeface="Calibri"/>
                <a:cs typeface="Calibri"/>
              </a:rPr>
              <a:t>Using</a:t>
            </a:r>
            <a:r>
              <a:rPr sz="2650" b="1" spc="95" dirty="0">
                <a:latin typeface="Calibri"/>
                <a:cs typeface="Calibri"/>
              </a:rPr>
              <a:t> </a:t>
            </a:r>
            <a:r>
              <a:rPr sz="2650" b="1" spc="80" dirty="0">
                <a:latin typeface="Calibri"/>
                <a:cs typeface="Calibri"/>
              </a:rPr>
              <a:t>The</a:t>
            </a:r>
            <a:r>
              <a:rPr sz="2650" b="1" spc="90" dirty="0">
                <a:latin typeface="Calibri"/>
                <a:cs typeface="Calibri"/>
              </a:rPr>
              <a:t> </a:t>
            </a:r>
            <a:r>
              <a:rPr sz="2650" b="1" spc="-10" dirty="0">
                <a:latin typeface="Calibri"/>
                <a:cs typeface="Calibri"/>
              </a:rPr>
              <a:t>Transpose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0025" y="4868417"/>
            <a:ext cx="2720340" cy="533400"/>
          </a:xfrm>
          <a:prstGeom prst="rect">
            <a:avLst/>
          </a:prstGeom>
          <a:solidFill>
            <a:srgbClr val="666666"/>
          </a:solidFill>
          <a:ln w="19050">
            <a:solidFill>
              <a:srgbClr val="000000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702310">
              <a:lnSpc>
                <a:spcPct val="100000"/>
              </a:lnSpc>
              <a:spcBef>
                <a:spcPts val="880"/>
              </a:spcBef>
            </a:pPr>
            <a:r>
              <a:rPr sz="2100" b="1" spc="35" dirty="0">
                <a:solidFill>
                  <a:srgbClr val="FFFFFF"/>
                </a:solidFill>
                <a:latin typeface="Calibri"/>
                <a:cs typeface="Calibri"/>
              </a:rPr>
              <a:t>SrcData[S</a:t>
            </a:r>
            <a:r>
              <a:rPr sz="2100" b="1" spc="52" baseline="-1984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00" b="1" spc="35" dirty="0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63846" y="3318509"/>
            <a:ext cx="3241675" cy="596265"/>
          </a:xfrm>
          <a:prstGeom prst="rect">
            <a:avLst/>
          </a:prstGeom>
          <a:ln w="28575">
            <a:solidFill>
              <a:srgbClr val="1154CC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850"/>
              </a:spcBef>
            </a:pPr>
            <a:r>
              <a:rPr sz="2250" dirty="0">
                <a:latin typeface="Calibri"/>
                <a:cs typeface="Calibri"/>
              </a:rPr>
              <a:t>DRAM</a:t>
            </a:r>
            <a:r>
              <a:rPr sz="2250" spc="150" dirty="0">
                <a:latin typeface="Calibri"/>
                <a:cs typeface="Calibri"/>
              </a:rPr>
              <a:t> </a:t>
            </a:r>
            <a:r>
              <a:rPr sz="2250" spc="50" dirty="0">
                <a:latin typeface="Calibri"/>
                <a:cs typeface="Calibri"/>
              </a:rPr>
              <a:t>Access</a:t>
            </a:r>
            <a:r>
              <a:rPr sz="2250" spc="13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overhead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85382" y="2231135"/>
            <a:ext cx="4311650" cy="1092200"/>
          </a:xfrm>
          <a:custGeom>
            <a:avLst/>
            <a:gdLst/>
            <a:ahLst/>
            <a:cxnLst/>
            <a:rect l="l" t="t" r="r" b="b"/>
            <a:pathLst>
              <a:path w="4311650" h="1092200">
                <a:moveTo>
                  <a:pt x="4311523" y="1088644"/>
                </a:moveTo>
                <a:lnTo>
                  <a:pt x="4298035" y="1071880"/>
                </a:lnTo>
                <a:lnTo>
                  <a:pt x="4251452" y="1013968"/>
                </a:lnTo>
                <a:lnTo>
                  <a:pt x="4239488" y="1040015"/>
                </a:lnTo>
                <a:lnTo>
                  <a:pt x="1973453" y="0"/>
                </a:lnTo>
                <a:lnTo>
                  <a:pt x="1967649" y="12585"/>
                </a:lnTo>
                <a:lnTo>
                  <a:pt x="1961007" y="381"/>
                </a:lnTo>
                <a:lnTo>
                  <a:pt x="68326" y="1035113"/>
                </a:lnTo>
                <a:lnTo>
                  <a:pt x="54610" y="1010031"/>
                </a:lnTo>
                <a:lnTo>
                  <a:pt x="0" y="1088771"/>
                </a:lnTo>
                <a:lnTo>
                  <a:pt x="95758" y="1085215"/>
                </a:lnTo>
                <a:lnTo>
                  <a:pt x="85813" y="1067054"/>
                </a:lnTo>
                <a:lnTo>
                  <a:pt x="82080" y="1060234"/>
                </a:lnTo>
                <a:lnTo>
                  <a:pt x="1968309" y="29032"/>
                </a:lnTo>
                <a:lnTo>
                  <a:pt x="4227576" y="1065949"/>
                </a:lnTo>
                <a:lnTo>
                  <a:pt x="4215638" y="1091946"/>
                </a:lnTo>
                <a:lnTo>
                  <a:pt x="4311523" y="1088644"/>
                </a:lnTo>
                <a:close/>
              </a:path>
            </a:pathLst>
          </a:custGeom>
          <a:solidFill>
            <a:srgbClr val="115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63846" y="5186934"/>
            <a:ext cx="7126605" cy="1493520"/>
          </a:xfrm>
          <a:custGeom>
            <a:avLst/>
            <a:gdLst/>
            <a:ahLst/>
            <a:cxnLst/>
            <a:rect l="l" t="t" r="r" b="b"/>
            <a:pathLst>
              <a:path w="7126605" h="1493520">
                <a:moveTo>
                  <a:pt x="7126224" y="0"/>
                </a:moveTo>
                <a:lnTo>
                  <a:pt x="0" y="0"/>
                </a:lnTo>
                <a:lnTo>
                  <a:pt x="0" y="1493519"/>
                </a:lnTo>
                <a:lnTo>
                  <a:pt x="7126224" y="1493519"/>
                </a:lnTo>
                <a:lnTo>
                  <a:pt x="71262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63846" y="5186934"/>
            <a:ext cx="7126605" cy="1493520"/>
          </a:xfrm>
          <a:prstGeom prst="rect">
            <a:avLst/>
          </a:prstGeom>
          <a:ln w="38100">
            <a:solidFill>
              <a:srgbClr val="CC0000"/>
            </a:solidFill>
          </a:ln>
        </p:spPr>
        <p:txBody>
          <a:bodyPr vert="horz" wrap="square" lIns="0" tIns="181610" rIns="0" bIns="0" rtlCol="0">
            <a:spAutoFit/>
          </a:bodyPr>
          <a:lstStyle/>
          <a:p>
            <a:pPr marL="344170" marR="338455" algn="ctr">
              <a:lnSpc>
                <a:spcPct val="100000"/>
              </a:lnSpc>
              <a:spcBef>
                <a:spcPts val="1430"/>
              </a:spcBef>
              <a:tabLst>
                <a:tab pos="1753870" algn="l"/>
              </a:tabLst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Question: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spc="50" dirty="0">
                <a:latin typeface="Calibri"/>
                <a:cs typeface="Calibri"/>
              </a:rPr>
              <a:t>How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retrieve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next</a:t>
            </a:r>
            <a:r>
              <a:rPr sz="2400" spc="1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reference </a:t>
            </a:r>
            <a:r>
              <a:rPr sz="2400" dirty="0">
                <a:latin typeface="Calibri"/>
                <a:cs typeface="Calibri"/>
              </a:rPr>
              <a:t>information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graph’s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transpose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without</a:t>
            </a:r>
            <a:r>
              <a:rPr sz="2400" b="1" spc="114" dirty="0">
                <a:latin typeface="Calibri"/>
                <a:cs typeface="Calibri"/>
              </a:rPr>
              <a:t> </a:t>
            </a:r>
            <a:r>
              <a:rPr sz="2400" b="1" spc="75" dirty="0">
                <a:latin typeface="Calibri"/>
                <a:cs typeface="Calibri"/>
              </a:rPr>
              <a:t>all</a:t>
            </a:r>
            <a:r>
              <a:rPr sz="2400" b="1" spc="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1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cost</a:t>
            </a:r>
            <a:r>
              <a:rPr sz="2400" b="1" spc="114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1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traversing</a:t>
            </a:r>
            <a:r>
              <a:rPr sz="2400" b="1" spc="1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1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graph?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30361" y="3318509"/>
            <a:ext cx="3799840" cy="596265"/>
          </a:xfrm>
          <a:prstGeom prst="rect">
            <a:avLst/>
          </a:prstGeom>
          <a:ln w="28575">
            <a:solidFill>
              <a:srgbClr val="1154CC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850"/>
              </a:spcBef>
            </a:pPr>
            <a:r>
              <a:rPr sz="2250" spc="50" dirty="0">
                <a:latin typeface="Calibri"/>
                <a:cs typeface="Calibri"/>
              </a:rPr>
              <a:t>Runtime</a:t>
            </a:r>
            <a:r>
              <a:rPr sz="2250" spc="1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Traversal</a:t>
            </a:r>
            <a:r>
              <a:rPr sz="2250" spc="22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overhead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47495">
              <a:lnSpc>
                <a:spcPct val="100000"/>
              </a:lnSpc>
              <a:spcBef>
                <a:spcPts val="125"/>
              </a:spcBef>
            </a:pPr>
            <a:r>
              <a:rPr spc="-295" dirty="0"/>
              <a:t>Transpose-</a:t>
            </a:r>
            <a:r>
              <a:rPr spc="-350" dirty="0"/>
              <a:t>based</a:t>
            </a:r>
            <a:r>
              <a:rPr spc="-80" dirty="0"/>
              <a:t> </a:t>
            </a:r>
            <a:r>
              <a:rPr spc="-310" dirty="0"/>
              <a:t>OPT</a:t>
            </a:r>
            <a:r>
              <a:rPr spc="-65" dirty="0"/>
              <a:t> </a:t>
            </a:r>
            <a:r>
              <a:rPr spc="-190" dirty="0"/>
              <a:t>(T-</a:t>
            </a:r>
            <a:r>
              <a:rPr spc="-315" dirty="0"/>
              <a:t>OPT)</a:t>
            </a:r>
            <a:r>
              <a:rPr spc="-40" dirty="0"/>
              <a:t> </a:t>
            </a:r>
            <a:r>
              <a:rPr spc="-285" dirty="0"/>
              <a:t>Incurs</a:t>
            </a:r>
            <a:r>
              <a:rPr spc="-40" dirty="0"/>
              <a:t> </a:t>
            </a:r>
            <a:r>
              <a:rPr spc="-365" dirty="0"/>
              <a:t>Overheads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1981" y="1726887"/>
            <a:ext cx="657225" cy="19907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3689" y="2531821"/>
            <a:ext cx="348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Calibri"/>
                <a:cs typeface="Calibri"/>
              </a:rPr>
              <a:t>Src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9986" y="3054857"/>
            <a:ext cx="76200" cy="298450"/>
          </a:xfrm>
          <a:custGeom>
            <a:avLst/>
            <a:gdLst/>
            <a:ahLst/>
            <a:cxnLst/>
            <a:rect l="l" t="t" r="r" b="b"/>
            <a:pathLst>
              <a:path w="76200" h="298450">
                <a:moveTo>
                  <a:pt x="0" y="222250"/>
                </a:moveTo>
                <a:lnTo>
                  <a:pt x="38100" y="298450"/>
                </a:lnTo>
                <a:lnTo>
                  <a:pt x="63500" y="247650"/>
                </a:lnTo>
                <a:lnTo>
                  <a:pt x="28575" y="247650"/>
                </a:lnTo>
                <a:lnTo>
                  <a:pt x="28575" y="241300"/>
                </a:lnTo>
                <a:lnTo>
                  <a:pt x="0" y="222250"/>
                </a:lnTo>
                <a:close/>
              </a:path>
              <a:path w="76200" h="298450">
                <a:moveTo>
                  <a:pt x="28575" y="241300"/>
                </a:moveTo>
                <a:lnTo>
                  <a:pt x="28575" y="247650"/>
                </a:lnTo>
                <a:lnTo>
                  <a:pt x="38100" y="247650"/>
                </a:lnTo>
                <a:lnTo>
                  <a:pt x="28575" y="241300"/>
                </a:lnTo>
                <a:close/>
              </a:path>
              <a:path w="76200" h="298450">
                <a:moveTo>
                  <a:pt x="47625" y="0"/>
                </a:moveTo>
                <a:lnTo>
                  <a:pt x="28575" y="0"/>
                </a:lnTo>
                <a:lnTo>
                  <a:pt x="28575" y="241300"/>
                </a:lnTo>
                <a:lnTo>
                  <a:pt x="38100" y="247650"/>
                </a:lnTo>
                <a:lnTo>
                  <a:pt x="47625" y="241300"/>
                </a:lnTo>
                <a:lnTo>
                  <a:pt x="47625" y="0"/>
                </a:lnTo>
                <a:close/>
              </a:path>
              <a:path w="76200" h="298450">
                <a:moveTo>
                  <a:pt x="47625" y="241300"/>
                </a:moveTo>
                <a:lnTo>
                  <a:pt x="38100" y="247650"/>
                </a:lnTo>
                <a:lnTo>
                  <a:pt x="47625" y="247650"/>
                </a:lnTo>
                <a:lnTo>
                  <a:pt x="47625" y="241300"/>
                </a:lnTo>
                <a:close/>
              </a:path>
              <a:path w="76200" h="298450">
                <a:moveTo>
                  <a:pt x="76200" y="222250"/>
                </a:moveTo>
                <a:lnTo>
                  <a:pt x="47625" y="241300"/>
                </a:lnTo>
                <a:lnTo>
                  <a:pt x="47625" y="247650"/>
                </a:lnTo>
                <a:lnTo>
                  <a:pt x="63500" y="247650"/>
                </a:lnTo>
                <a:lnTo>
                  <a:pt x="76200" y="22225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39823" y="1082802"/>
            <a:ext cx="372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0" dirty="0">
                <a:latin typeface="Calibri"/>
                <a:cs typeface="Calibri"/>
              </a:rPr>
              <a:t>Dst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57601" y="1225422"/>
            <a:ext cx="403860" cy="83185"/>
          </a:xfrm>
          <a:custGeom>
            <a:avLst/>
            <a:gdLst/>
            <a:ahLst/>
            <a:cxnLst/>
            <a:rect l="l" t="t" r="r" b="b"/>
            <a:pathLst>
              <a:path w="403860" h="83184">
                <a:moveTo>
                  <a:pt x="345541" y="26353"/>
                </a:moveTo>
                <a:lnTo>
                  <a:pt x="0" y="64262"/>
                </a:lnTo>
                <a:lnTo>
                  <a:pt x="2031" y="83185"/>
                </a:lnTo>
                <a:lnTo>
                  <a:pt x="347702" y="45262"/>
                </a:lnTo>
                <a:lnTo>
                  <a:pt x="352933" y="35178"/>
                </a:lnTo>
                <a:lnTo>
                  <a:pt x="345541" y="26353"/>
                </a:lnTo>
                <a:close/>
              </a:path>
              <a:path w="403860" h="83184">
                <a:moveTo>
                  <a:pt x="392723" y="25653"/>
                </a:moveTo>
                <a:lnTo>
                  <a:pt x="351917" y="25653"/>
                </a:lnTo>
                <a:lnTo>
                  <a:pt x="353949" y="44576"/>
                </a:lnTo>
                <a:lnTo>
                  <a:pt x="347702" y="45262"/>
                </a:lnTo>
                <a:lnTo>
                  <a:pt x="331850" y="75818"/>
                </a:lnTo>
                <a:lnTo>
                  <a:pt x="403352" y="29590"/>
                </a:lnTo>
                <a:lnTo>
                  <a:pt x="392723" y="25653"/>
                </a:lnTo>
                <a:close/>
              </a:path>
              <a:path w="403860" h="83184">
                <a:moveTo>
                  <a:pt x="351917" y="25653"/>
                </a:moveTo>
                <a:lnTo>
                  <a:pt x="345541" y="26353"/>
                </a:lnTo>
                <a:lnTo>
                  <a:pt x="352933" y="35178"/>
                </a:lnTo>
                <a:lnTo>
                  <a:pt x="347702" y="45262"/>
                </a:lnTo>
                <a:lnTo>
                  <a:pt x="353949" y="44576"/>
                </a:lnTo>
                <a:lnTo>
                  <a:pt x="351917" y="25653"/>
                </a:lnTo>
                <a:close/>
              </a:path>
              <a:path w="403860" h="83184">
                <a:moveTo>
                  <a:pt x="323469" y="0"/>
                </a:moveTo>
                <a:lnTo>
                  <a:pt x="345541" y="26353"/>
                </a:lnTo>
                <a:lnTo>
                  <a:pt x="351917" y="25653"/>
                </a:lnTo>
                <a:lnTo>
                  <a:pt x="392723" y="25653"/>
                </a:lnTo>
                <a:lnTo>
                  <a:pt x="32346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053105" y="1594216"/>
            <a:ext cx="2239010" cy="2219960"/>
            <a:chOff x="1053105" y="1594216"/>
            <a:chExt cx="2239010" cy="22199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105" y="1594216"/>
              <a:ext cx="2238698" cy="22194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71600" y="2630424"/>
              <a:ext cx="1910080" cy="381000"/>
            </a:xfrm>
            <a:custGeom>
              <a:avLst/>
              <a:gdLst/>
              <a:ahLst/>
              <a:cxnLst/>
              <a:rect l="l" t="t" r="r" b="b"/>
              <a:pathLst>
                <a:path w="1910079" h="381000">
                  <a:moveTo>
                    <a:pt x="1909572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909572" y="381000"/>
                  </a:lnTo>
                  <a:lnTo>
                    <a:pt x="1909572" y="0"/>
                  </a:lnTo>
                  <a:close/>
                </a:path>
              </a:pathLst>
            </a:custGeom>
            <a:solidFill>
              <a:srgbClr val="CC0000">
                <a:alpha val="2823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1600" y="2630424"/>
              <a:ext cx="1910080" cy="381000"/>
            </a:xfrm>
            <a:custGeom>
              <a:avLst/>
              <a:gdLst/>
              <a:ahLst/>
              <a:cxnLst/>
              <a:rect l="l" t="t" r="r" b="b"/>
              <a:pathLst>
                <a:path w="1910079" h="381000">
                  <a:moveTo>
                    <a:pt x="0" y="381000"/>
                  </a:moveTo>
                  <a:lnTo>
                    <a:pt x="1909572" y="381000"/>
                  </a:lnTo>
                  <a:lnTo>
                    <a:pt x="190957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5049" y="4694912"/>
            <a:ext cx="3093174" cy="106439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88288" y="4672710"/>
            <a:ext cx="414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OA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812" y="5405120"/>
            <a:ext cx="410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NA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90827" y="4547615"/>
            <a:ext cx="3573779" cy="1382395"/>
            <a:chOff x="1290827" y="4547615"/>
            <a:chExt cx="3573779" cy="138239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0827" y="4547615"/>
              <a:ext cx="3573779" cy="138226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37053" y="5368289"/>
              <a:ext cx="1130935" cy="524510"/>
            </a:xfrm>
            <a:custGeom>
              <a:avLst/>
              <a:gdLst/>
              <a:ahLst/>
              <a:cxnLst/>
              <a:rect l="l" t="t" r="r" b="b"/>
              <a:pathLst>
                <a:path w="1130935" h="524510">
                  <a:moveTo>
                    <a:pt x="1043432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6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1043432" y="524256"/>
                  </a:lnTo>
                  <a:lnTo>
                    <a:pt x="1077444" y="517390"/>
                  </a:lnTo>
                  <a:lnTo>
                    <a:pt x="1105217" y="498665"/>
                  </a:lnTo>
                  <a:lnTo>
                    <a:pt x="1123942" y="470892"/>
                  </a:lnTo>
                  <a:lnTo>
                    <a:pt x="1130808" y="436880"/>
                  </a:lnTo>
                  <a:lnTo>
                    <a:pt x="1130808" y="87376"/>
                  </a:lnTo>
                  <a:lnTo>
                    <a:pt x="1123942" y="53363"/>
                  </a:lnTo>
                  <a:lnTo>
                    <a:pt x="1105217" y="25590"/>
                  </a:lnTo>
                  <a:lnTo>
                    <a:pt x="1077444" y="6865"/>
                  </a:lnTo>
                  <a:lnTo>
                    <a:pt x="1043432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37053" y="5368289"/>
              <a:ext cx="1130935" cy="524510"/>
            </a:xfrm>
            <a:custGeom>
              <a:avLst/>
              <a:gdLst/>
              <a:ahLst/>
              <a:cxnLst/>
              <a:rect l="l" t="t" r="r" b="b"/>
              <a:pathLst>
                <a:path w="1130935" h="524510">
                  <a:moveTo>
                    <a:pt x="0" y="87376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lnTo>
                    <a:pt x="1043432" y="0"/>
                  </a:lnTo>
                  <a:lnTo>
                    <a:pt x="1077444" y="6865"/>
                  </a:lnTo>
                  <a:lnTo>
                    <a:pt x="1105217" y="25590"/>
                  </a:lnTo>
                  <a:lnTo>
                    <a:pt x="1123942" y="53363"/>
                  </a:lnTo>
                  <a:lnTo>
                    <a:pt x="1130808" y="87376"/>
                  </a:lnTo>
                  <a:lnTo>
                    <a:pt x="1130808" y="436880"/>
                  </a:lnTo>
                  <a:lnTo>
                    <a:pt x="1123942" y="470892"/>
                  </a:lnTo>
                  <a:lnTo>
                    <a:pt x="1105217" y="498665"/>
                  </a:lnTo>
                  <a:lnTo>
                    <a:pt x="1077444" y="517390"/>
                  </a:lnTo>
                  <a:lnTo>
                    <a:pt x="1043432" y="524256"/>
                  </a:lnTo>
                  <a:lnTo>
                    <a:pt x="87375" y="524256"/>
                  </a:lnTo>
                  <a:lnTo>
                    <a:pt x="53363" y="517390"/>
                  </a:lnTo>
                  <a:lnTo>
                    <a:pt x="25590" y="498665"/>
                  </a:lnTo>
                  <a:lnTo>
                    <a:pt x="6865" y="470892"/>
                  </a:lnTo>
                  <a:lnTo>
                    <a:pt x="0" y="436880"/>
                  </a:lnTo>
                  <a:lnTo>
                    <a:pt x="0" y="8737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86350" y="4202429"/>
            <a:ext cx="3084830" cy="1306195"/>
          </a:xfrm>
          <a:prstGeom prst="rect">
            <a:avLst/>
          </a:prstGeom>
          <a:ln w="28575">
            <a:solidFill>
              <a:srgbClr val="1154CC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sz="2100" b="1" dirty="0">
                <a:latin typeface="Calibri"/>
                <a:cs typeface="Calibri"/>
              </a:rPr>
              <a:t>srcData[S</a:t>
            </a:r>
            <a:r>
              <a:rPr sz="2100" b="1" baseline="-19841" dirty="0">
                <a:latin typeface="Calibri"/>
                <a:cs typeface="Calibri"/>
              </a:rPr>
              <a:t>2</a:t>
            </a:r>
            <a:r>
              <a:rPr sz="2100" b="1" dirty="0">
                <a:latin typeface="Calibri"/>
                <a:cs typeface="Calibri"/>
              </a:rPr>
              <a:t>]</a:t>
            </a:r>
            <a:r>
              <a:rPr sz="2100" b="1" spc="4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Accessed</a:t>
            </a:r>
            <a:r>
              <a:rPr sz="2100" b="1" spc="409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at:</a:t>
            </a:r>
            <a:endParaRPr sz="21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610"/>
              </a:spcBef>
            </a:pPr>
            <a:r>
              <a:rPr sz="2100" b="1" spc="80" dirty="0">
                <a:latin typeface="Calibri"/>
                <a:cs typeface="Calibri"/>
              </a:rPr>
              <a:t>D</a:t>
            </a:r>
            <a:r>
              <a:rPr sz="2625" b="1" spc="120" baseline="-20634" dirty="0">
                <a:latin typeface="Calibri"/>
                <a:cs typeface="Calibri"/>
              </a:rPr>
              <a:t>0</a:t>
            </a:r>
            <a:r>
              <a:rPr sz="2625" b="1" spc="217" baseline="-20634" dirty="0">
                <a:latin typeface="Calibri"/>
                <a:cs typeface="Calibri"/>
              </a:rPr>
              <a:t> </a:t>
            </a:r>
            <a:r>
              <a:rPr sz="2100" b="1" spc="50" dirty="0">
                <a:latin typeface="Cambria Math"/>
                <a:cs typeface="Cambria Math"/>
              </a:rPr>
              <a:t>⇒ </a:t>
            </a:r>
            <a:r>
              <a:rPr sz="2100" b="1" spc="80" dirty="0">
                <a:latin typeface="Calibri"/>
                <a:cs typeface="Calibri"/>
              </a:rPr>
              <a:t>D</a:t>
            </a:r>
            <a:r>
              <a:rPr sz="2625" b="1" spc="120" baseline="-20634" dirty="0">
                <a:latin typeface="Calibri"/>
                <a:cs typeface="Calibri"/>
              </a:rPr>
              <a:t>1</a:t>
            </a:r>
            <a:r>
              <a:rPr sz="2625" b="1" spc="202" baseline="-20634" dirty="0">
                <a:latin typeface="Calibri"/>
                <a:cs typeface="Calibri"/>
              </a:rPr>
              <a:t> </a:t>
            </a:r>
            <a:r>
              <a:rPr sz="2100" b="1" spc="50" dirty="0">
                <a:latin typeface="Cambria Math"/>
                <a:cs typeface="Cambria Math"/>
              </a:rPr>
              <a:t>⇒</a:t>
            </a:r>
            <a:r>
              <a:rPr sz="2100" b="1" spc="45" dirty="0">
                <a:latin typeface="Cambria Math"/>
                <a:cs typeface="Cambria Math"/>
              </a:rPr>
              <a:t> </a:t>
            </a:r>
            <a:r>
              <a:rPr sz="2100" b="1" spc="55" dirty="0">
                <a:latin typeface="Calibri"/>
                <a:cs typeface="Calibri"/>
              </a:rPr>
              <a:t>D</a:t>
            </a:r>
            <a:r>
              <a:rPr sz="2625" b="1" spc="82" baseline="-20634" dirty="0">
                <a:latin typeface="Calibri"/>
                <a:cs typeface="Calibri"/>
              </a:rPr>
              <a:t>3</a:t>
            </a:r>
            <a:endParaRPr sz="2625" baseline="-20634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06673" y="4190238"/>
            <a:ext cx="5063490" cy="1642745"/>
          </a:xfrm>
          <a:custGeom>
            <a:avLst/>
            <a:gdLst/>
            <a:ahLst/>
            <a:cxnLst/>
            <a:rect l="l" t="t" r="r" b="b"/>
            <a:pathLst>
              <a:path w="5063490" h="1642745">
                <a:moveTo>
                  <a:pt x="0" y="466851"/>
                </a:moveTo>
                <a:lnTo>
                  <a:pt x="1985645" y="0"/>
                </a:lnTo>
              </a:path>
              <a:path w="5063490" h="1642745">
                <a:moveTo>
                  <a:pt x="1700784" y="1642529"/>
                </a:moveTo>
                <a:lnTo>
                  <a:pt x="5063235" y="1328928"/>
                </a:lnTo>
              </a:path>
            </a:pathLst>
          </a:custGeom>
          <a:ln w="19050">
            <a:solidFill>
              <a:srgbClr val="44536A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2095">
              <a:lnSpc>
                <a:spcPct val="100000"/>
              </a:lnSpc>
              <a:spcBef>
                <a:spcPts val="125"/>
              </a:spcBef>
            </a:pPr>
            <a:r>
              <a:rPr spc="-425" dirty="0">
                <a:solidFill>
                  <a:srgbClr val="FF0000"/>
                </a:solidFill>
              </a:rPr>
              <a:t>Main</a:t>
            </a:r>
            <a:r>
              <a:rPr spc="-180" dirty="0">
                <a:solidFill>
                  <a:srgbClr val="FF0000"/>
                </a:solidFill>
              </a:rPr>
              <a:t> </a:t>
            </a:r>
            <a:r>
              <a:rPr spc="-360" dirty="0">
                <a:solidFill>
                  <a:srgbClr val="FF0000"/>
                </a:solidFill>
              </a:rPr>
              <a:t>Technique: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spc="-370" dirty="0"/>
              <a:t>Use</a:t>
            </a:r>
            <a:r>
              <a:rPr spc="-50" dirty="0"/>
              <a:t> </a:t>
            </a:r>
            <a:r>
              <a:rPr spc="-300" dirty="0"/>
              <a:t>Quantization</a:t>
            </a:r>
            <a:r>
              <a:rPr spc="-160" dirty="0"/>
              <a:t> </a:t>
            </a:r>
            <a:r>
              <a:rPr spc="-509" dirty="0"/>
              <a:t>To</a:t>
            </a:r>
            <a:r>
              <a:rPr spc="-35" dirty="0"/>
              <a:t> </a:t>
            </a:r>
            <a:r>
              <a:rPr spc="-375" dirty="0"/>
              <a:t>Compress</a:t>
            </a:r>
            <a:r>
              <a:rPr spc="-210" dirty="0"/>
              <a:t> </a:t>
            </a:r>
            <a:r>
              <a:rPr spc="-300" dirty="0"/>
              <a:t>The</a:t>
            </a:r>
            <a:r>
              <a:rPr spc="-155" dirty="0"/>
              <a:t> </a:t>
            </a:r>
            <a:r>
              <a:rPr spc="-365" dirty="0"/>
              <a:t>Transpose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56638" y="6052204"/>
            <a:ext cx="1292225" cy="7010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75"/>
              </a:spcBef>
            </a:pPr>
            <a:r>
              <a:rPr sz="2100" b="1" spc="70" dirty="0">
                <a:latin typeface="Calibri"/>
                <a:cs typeface="Calibri"/>
              </a:rPr>
              <a:t>CSR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100" b="1" i="1" spc="-10" dirty="0">
                <a:latin typeface="Calibri"/>
                <a:cs typeface="Calibri"/>
              </a:rPr>
              <a:t>(Transpose)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570334" y="6348800"/>
            <a:ext cx="350520" cy="29400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600" spc="-25" dirty="0">
                <a:latin typeface="Palatino Linotype"/>
                <a:cs typeface="Palatino Linotype"/>
              </a:rPr>
              <a:t>118</a:t>
            </a:r>
            <a:endParaRPr sz="1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1981" y="1726887"/>
            <a:ext cx="657225" cy="19907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49986" y="3054857"/>
            <a:ext cx="76200" cy="298450"/>
          </a:xfrm>
          <a:custGeom>
            <a:avLst/>
            <a:gdLst/>
            <a:ahLst/>
            <a:cxnLst/>
            <a:rect l="l" t="t" r="r" b="b"/>
            <a:pathLst>
              <a:path w="76200" h="298450">
                <a:moveTo>
                  <a:pt x="0" y="222250"/>
                </a:moveTo>
                <a:lnTo>
                  <a:pt x="38100" y="298450"/>
                </a:lnTo>
                <a:lnTo>
                  <a:pt x="63500" y="247650"/>
                </a:lnTo>
                <a:lnTo>
                  <a:pt x="28575" y="247650"/>
                </a:lnTo>
                <a:lnTo>
                  <a:pt x="28575" y="241300"/>
                </a:lnTo>
                <a:lnTo>
                  <a:pt x="0" y="222250"/>
                </a:lnTo>
                <a:close/>
              </a:path>
              <a:path w="76200" h="298450">
                <a:moveTo>
                  <a:pt x="28575" y="241300"/>
                </a:moveTo>
                <a:lnTo>
                  <a:pt x="28575" y="247650"/>
                </a:lnTo>
                <a:lnTo>
                  <a:pt x="38100" y="247650"/>
                </a:lnTo>
                <a:lnTo>
                  <a:pt x="28575" y="241300"/>
                </a:lnTo>
                <a:close/>
              </a:path>
              <a:path w="76200" h="298450">
                <a:moveTo>
                  <a:pt x="47625" y="0"/>
                </a:moveTo>
                <a:lnTo>
                  <a:pt x="28575" y="0"/>
                </a:lnTo>
                <a:lnTo>
                  <a:pt x="28575" y="241300"/>
                </a:lnTo>
                <a:lnTo>
                  <a:pt x="38100" y="247650"/>
                </a:lnTo>
                <a:lnTo>
                  <a:pt x="47625" y="241300"/>
                </a:lnTo>
                <a:lnTo>
                  <a:pt x="47625" y="0"/>
                </a:lnTo>
                <a:close/>
              </a:path>
              <a:path w="76200" h="298450">
                <a:moveTo>
                  <a:pt x="47625" y="241300"/>
                </a:moveTo>
                <a:lnTo>
                  <a:pt x="38100" y="247650"/>
                </a:lnTo>
                <a:lnTo>
                  <a:pt x="47625" y="247650"/>
                </a:lnTo>
                <a:lnTo>
                  <a:pt x="47625" y="241300"/>
                </a:lnTo>
                <a:close/>
              </a:path>
              <a:path w="76200" h="298450">
                <a:moveTo>
                  <a:pt x="76200" y="222250"/>
                </a:moveTo>
                <a:lnTo>
                  <a:pt x="47625" y="241300"/>
                </a:lnTo>
                <a:lnTo>
                  <a:pt x="47625" y="247650"/>
                </a:lnTo>
                <a:lnTo>
                  <a:pt x="63500" y="247650"/>
                </a:lnTo>
                <a:lnTo>
                  <a:pt x="76200" y="22225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7601" y="1225422"/>
            <a:ext cx="403860" cy="83185"/>
          </a:xfrm>
          <a:custGeom>
            <a:avLst/>
            <a:gdLst/>
            <a:ahLst/>
            <a:cxnLst/>
            <a:rect l="l" t="t" r="r" b="b"/>
            <a:pathLst>
              <a:path w="403860" h="83184">
                <a:moveTo>
                  <a:pt x="345541" y="26353"/>
                </a:moveTo>
                <a:lnTo>
                  <a:pt x="0" y="64262"/>
                </a:lnTo>
                <a:lnTo>
                  <a:pt x="2031" y="83185"/>
                </a:lnTo>
                <a:lnTo>
                  <a:pt x="347702" y="45262"/>
                </a:lnTo>
                <a:lnTo>
                  <a:pt x="352933" y="35178"/>
                </a:lnTo>
                <a:lnTo>
                  <a:pt x="345541" y="26353"/>
                </a:lnTo>
                <a:close/>
              </a:path>
              <a:path w="403860" h="83184">
                <a:moveTo>
                  <a:pt x="392723" y="25653"/>
                </a:moveTo>
                <a:lnTo>
                  <a:pt x="351917" y="25653"/>
                </a:lnTo>
                <a:lnTo>
                  <a:pt x="353949" y="44576"/>
                </a:lnTo>
                <a:lnTo>
                  <a:pt x="347702" y="45262"/>
                </a:lnTo>
                <a:lnTo>
                  <a:pt x="331850" y="75818"/>
                </a:lnTo>
                <a:lnTo>
                  <a:pt x="403352" y="29590"/>
                </a:lnTo>
                <a:lnTo>
                  <a:pt x="392723" y="25653"/>
                </a:lnTo>
                <a:close/>
              </a:path>
              <a:path w="403860" h="83184">
                <a:moveTo>
                  <a:pt x="351917" y="25653"/>
                </a:moveTo>
                <a:lnTo>
                  <a:pt x="345541" y="26353"/>
                </a:lnTo>
                <a:lnTo>
                  <a:pt x="352933" y="35178"/>
                </a:lnTo>
                <a:lnTo>
                  <a:pt x="347702" y="45262"/>
                </a:lnTo>
                <a:lnTo>
                  <a:pt x="353949" y="44576"/>
                </a:lnTo>
                <a:lnTo>
                  <a:pt x="351917" y="25653"/>
                </a:lnTo>
                <a:close/>
              </a:path>
              <a:path w="403860" h="83184">
                <a:moveTo>
                  <a:pt x="323469" y="0"/>
                </a:moveTo>
                <a:lnTo>
                  <a:pt x="345541" y="26353"/>
                </a:lnTo>
                <a:lnTo>
                  <a:pt x="351917" y="25653"/>
                </a:lnTo>
                <a:lnTo>
                  <a:pt x="392723" y="25653"/>
                </a:lnTo>
                <a:lnTo>
                  <a:pt x="32346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53105" y="1594216"/>
            <a:ext cx="2239010" cy="2219960"/>
            <a:chOff x="1053105" y="1594216"/>
            <a:chExt cx="2239010" cy="22199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105" y="1594216"/>
              <a:ext cx="2238698" cy="22194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71600" y="2630424"/>
              <a:ext cx="1910080" cy="381000"/>
            </a:xfrm>
            <a:custGeom>
              <a:avLst/>
              <a:gdLst/>
              <a:ahLst/>
              <a:cxnLst/>
              <a:rect l="l" t="t" r="r" b="b"/>
              <a:pathLst>
                <a:path w="1910079" h="381000">
                  <a:moveTo>
                    <a:pt x="1909572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909572" y="381000"/>
                  </a:lnTo>
                  <a:lnTo>
                    <a:pt x="1909572" y="0"/>
                  </a:lnTo>
                  <a:close/>
                </a:path>
              </a:pathLst>
            </a:custGeom>
            <a:solidFill>
              <a:srgbClr val="CC0000">
                <a:alpha val="2823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1600" y="2630424"/>
              <a:ext cx="1910080" cy="381000"/>
            </a:xfrm>
            <a:custGeom>
              <a:avLst/>
              <a:gdLst/>
              <a:ahLst/>
              <a:cxnLst/>
              <a:rect l="l" t="t" r="r" b="b"/>
              <a:pathLst>
                <a:path w="1910079" h="381000">
                  <a:moveTo>
                    <a:pt x="0" y="381000"/>
                  </a:moveTo>
                  <a:lnTo>
                    <a:pt x="1909572" y="381000"/>
                  </a:lnTo>
                  <a:lnTo>
                    <a:pt x="190957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5049" y="4694912"/>
            <a:ext cx="3093174" cy="106439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88288" y="4672710"/>
            <a:ext cx="414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OA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9812" y="5405120"/>
            <a:ext cx="410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NA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90827" y="4180713"/>
            <a:ext cx="6889115" cy="1749425"/>
            <a:chOff x="1290827" y="4180713"/>
            <a:chExt cx="6889115" cy="174942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0827" y="4547616"/>
              <a:ext cx="3573779" cy="13822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37053" y="5368290"/>
              <a:ext cx="1130935" cy="524510"/>
            </a:xfrm>
            <a:custGeom>
              <a:avLst/>
              <a:gdLst/>
              <a:ahLst/>
              <a:cxnLst/>
              <a:rect l="l" t="t" r="r" b="b"/>
              <a:pathLst>
                <a:path w="1130935" h="524510">
                  <a:moveTo>
                    <a:pt x="1043432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6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1043432" y="524256"/>
                  </a:lnTo>
                  <a:lnTo>
                    <a:pt x="1077444" y="517390"/>
                  </a:lnTo>
                  <a:lnTo>
                    <a:pt x="1105217" y="498665"/>
                  </a:lnTo>
                  <a:lnTo>
                    <a:pt x="1123942" y="470892"/>
                  </a:lnTo>
                  <a:lnTo>
                    <a:pt x="1130808" y="436880"/>
                  </a:lnTo>
                  <a:lnTo>
                    <a:pt x="1130808" y="87376"/>
                  </a:lnTo>
                  <a:lnTo>
                    <a:pt x="1123942" y="53363"/>
                  </a:lnTo>
                  <a:lnTo>
                    <a:pt x="1105217" y="25590"/>
                  </a:lnTo>
                  <a:lnTo>
                    <a:pt x="1077444" y="6865"/>
                  </a:lnTo>
                  <a:lnTo>
                    <a:pt x="1043432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37053" y="5368290"/>
              <a:ext cx="1130935" cy="524510"/>
            </a:xfrm>
            <a:custGeom>
              <a:avLst/>
              <a:gdLst/>
              <a:ahLst/>
              <a:cxnLst/>
              <a:rect l="l" t="t" r="r" b="b"/>
              <a:pathLst>
                <a:path w="1130935" h="524510">
                  <a:moveTo>
                    <a:pt x="0" y="87376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lnTo>
                    <a:pt x="1043432" y="0"/>
                  </a:lnTo>
                  <a:lnTo>
                    <a:pt x="1077444" y="6865"/>
                  </a:lnTo>
                  <a:lnTo>
                    <a:pt x="1105217" y="25590"/>
                  </a:lnTo>
                  <a:lnTo>
                    <a:pt x="1123942" y="53363"/>
                  </a:lnTo>
                  <a:lnTo>
                    <a:pt x="1130808" y="87376"/>
                  </a:lnTo>
                  <a:lnTo>
                    <a:pt x="1130808" y="436880"/>
                  </a:lnTo>
                  <a:lnTo>
                    <a:pt x="1123942" y="470892"/>
                  </a:lnTo>
                  <a:lnTo>
                    <a:pt x="1105217" y="498665"/>
                  </a:lnTo>
                  <a:lnTo>
                    <a:pt x="1077444" y="517390"/>
                  </a:lnTo>
                  <a:lnTo>
                    <a:pt x="1043432" y="524256"/>
                  </a:lnTo>
                  <a:lnTo>
                    <a:pt x="87375" y="524256"/>
                  </a:lnTo>
                  <a:lnTo>
                    <a:pt x="53363" y="517390"/>
                  </a:lnTo>
                  <a:lnTo>
                    <a:pt x="25590" y="498665"/>
                  </a:lnTo>
                  <a:lnTo>
                    <a:pt x="6865" y="470892"/>
                  </a:lnTo>
                  <a:lnTo>
                    <a:pt x="0" y="436880"/>
                  </a:lnTo>
                  <a:lnTo>
                    <a:pt x="0" y="8737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6673" y="4190238"/>
              <a:ext cx="5063490" cy="1642745"/>
            </a:xfrm>
            <a:custGeom>
              <a:avLst/>
              <a:gdLst/>
              <a:ahLst/>
              <a:cxnLst/>
              <a:rect l="l" t="t" r="r" b="b"/>
              <a:pathLst>
                <a:path w="5063490" h="1642745">
                  <a:moveTo>
                    <a:pt x="0" y="466851"/>
                  </a:moveTo>
                  <a:lnTo>
                    <a:pt x="1985645" y="0"/>
                  </a:lnTo>
                </a:path>
                <a:path w="5063490" h="1642745">
                  <a:moveTo>
                    <a:pt x="1700784" y="1642529"/>
                  </a:moveTo>
                  <a:lnTo>
                    <a:pt x="5063235" y="1328928"/>
                  </a:lnTo>
                </a:path>
              </a:pathLst>
            </a:custGeom>
            <a:ln w="19050">
              <a:solidFill>
                <a:srgbClr val="44536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788342" y="2424874"/>
            <a:ext cx="904875" cy="563880"/>
            <a:chOff x="5788342" y="2424874"/>
            <a:chExt cx="904875" cy="563880"/>
          </a:xfrm>
        </p:grpSpPr>
        <p:sp>
          <p:nvSpPr>
            <p:cNvPr id="18" name="object 18"/>
            <p:cNvSpPr/>
            <p:nvPr/>
          </p:nvSpPr>
          <p:spPr>
            <a:xfrm>
              <a:off x="5802629" y="2439161"/>
              <a:ext cx="876300" cy="535305"/>
            </a:xfrm>
            <a:custGeom>
              <a:avLst/>
              <a:gdLst/>
              <a:ahLst/>
              <a:cxnLst/>
              <a:rect l="l" t="t" r="r" b="b"/>
              <a:pathLst>
                <a:path w="876300" h="535305">
                  <a:moveTo>
                    <a:pt x="608838" y="0"/>
                  </a:moveTo>
                  <a:lnTo>
                    <a:pt x="608838" y="133730"/>
                  </a:lnTo>
                  <a:lnTo>
                    <a:pt x="0" y="133730"/>
                  </a:lnTo>
                  <a:lnTo>
                    <a:pt x="0" y="401192"/>
                  </a:lnTo>
                  <a:lnTo>
                    <a:pt x="608838" y="401192"/>
                  </a:lnTo>
                  <a:lnTo>
                    <a:pt x="608838" y="534924"/>
                  </a:lnTo>
                  <a:lnTo>
                    <a:pt x="876300" y="267462"/>
                  </a:lnTo>
                  <a:lnTo>
                    <a:pt x="60883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02629" y="2439161"/>
              <a:ext cx="876300" cy="535305"/>
            </a:xfrm>
            <a:custGeom>
              <a:avLst/>
              <a:gdLst/>
              <a:ahLst/>
              <a:cxnLst/>
              <a:rect l="l" t="t" r="r" b="b"/>
              <a:pathLst>
                <a:path w="876300" h="535305">
                  <a:moveTo>
                    <a:pt x="0" y="133730"/>
                  </a:moveTo>
                  <a:lnTo>
                    <a:pt x="608838" y="133730"/>
                  </a:lnTo>
                  <a:lnTo>
                    <a:pt x="608838" y="0"/>
                  </a:lnTo>
                  <a:lnTo>
                    <a:pt x="876300" y="267462"/>
                  </a:lnTo>
                  <a:lnTo>
                    <a:pt x="608838" y="534924"/>
                  </a:lnTo>
                  <a:lnTo>
                    <a:pt x="608838" y="401192"/>
                  </a:lnTo>
                  <a:lnTo>
                    <a:pt x="0" y="401192"/>
                  </a:lnTo>
                  <a:lnTo>
                    <a:pt x="0" y="133730"/>
                  </a:lnTo>
                  <a:close/>
                </a:path>
              </a:pathLst>
            </a:custGeom>
            <a:ln w="2857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13689" y="887593"/>
            <a:ext cx="6765290" cy="203581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1638300">
              <a:lnSpc>
                <a:spcPct val="100000"/>
              </a:lnSpc>
              <a:spcBef>
                <a:spcPts val="1635"/>
              </a:spcBef>
            </a:pPr>
            <a:r>
              <a:rPr sz="2400" spc="-25" dirty="0">
                <a:latin typeface="Calibri"/>
                <a:cs typeface="Calibri"/>
              </a:rPr>
              <a:t>Dst</a:t>
            </a:r>
            <a:endParaRPr sz="2400">
              <a:latin typeface="Calibri"/>
              <a:cs typeface="Calibri"/>
            </a:endParaRPr>
          </a:p>
          <a:p>
            <a:pPr marL="4601210" marR="5080" indent="53340" algn="r">
              <a:lnSpc>
                <a:spcPct val="101400"/>
              </a:lnSpc>
              <a:spcBef>
                <a:spcPts val="1370"/>
              </a:spcBef>
            </a:pPr>
            <a:r>
              <a:rPr sz="2100" b="1" spc="-130" dirty="0">
                <a:latin typeface="Calibri"/>
                <a:cs typeface="Calibri"/>
              </a:rPr>
              <a:t>Divide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145" dirty="0">
                <a:latin typeface="Calibri"/>
                <a:cs typeface="Calibri"/>
              </a:rPr>
              <a:t>execution</a:t>
            </a:r>
            <a:r>
              <a:rPr sz="2100" b="1" spc="40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into </a:t>
            </a:r>
            <a:r>
              <a:rPr sz="2100" b="1" spc="-135" dirty="0">
                <a:latin typeface="Calibri"/>
                <a:cs typeface="Calibri"/>
              </a:rPr>
              <a:t>coarse-</a:t>
            </a:r>
            <a:r>
              <a:rPr sz="2100" b="1" spc="-130" dirty="0">
                <a:latin typeface="Calibri"/>
                <a:cs typeface="Calibri"/>
              </a:rPr>
              <a:t>grained</a:t>
            </a:r>
            <a:r>
              <a:rPr sz="2100" b="1" spc="55" dirty="0">
                <a:latin typeface="Calibri"/>
                <a:cs typeface="Calibri"/>
              </a:rPr>
              <a:t> </a:t>
            </a:r>
            <a:r>
              <a:rPr sz="2100" b="1" spc="-150" dirty="0">
                <a:latin typeface="Calibri"/>
                <a:cs typeface="Calibri"/>
              </a:rPr>
              <a:t>epochs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sz="2400" spc="-25" dirty="0">
                <a:latin typeface="Calibri"/>
                <a:cs typeface="Calibri"/>
              </a:rPr>
              <a:t>Src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212669" y="1270984"/>
            <a:ext cx="2453640" cy="2409825"/>
            <a:chOff x="8212669" y="1270984"/>
            <a:chExt cx="2453640" cy="240982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2669" y="1270984"/>
              <a:ext cx="2453246" cy="240927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529827" y="2589276"/>
              <a:ext cx="1804670" cy="358140"/>
            </a:xfrm>
            <a:custGeom>
              <a:avLst/>
              <a:gdLst/>
              <a:ahLst/>
              <a:cxnLst/>
              <a:rect l="l" t="t" r="r" b="b"/>
              <a:pathLst>
                <a:path w="1804670" h="358139">
                  <a:moveTo>
                    <a:pt x="1804416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1804416" y="358139"/>
                  </a:lnTo>
                  <a:lnTo>
                    <a:pt x="1804416" y="0"/>
                  </a:lnTo>
                  <a:close/>
                </a:path>
              </a:pathLst>
            </a:custGeom>
            <a:solidFill>
              <a:srgbClr val="CC0000">
                <a:alpha val="2823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29827" y="2589276"/>
              <a:ext cx="1804670" cy="358140"/>
            </a:xfrm>
            <a:custGeom>
              <a:avLst/>
              <a:gdLst/>
              <a:ahLst/>
              <a:cxnLst/>
              <a:rect l="l" t="t" r="r" b="b"/>
              <a:pathLst>
                <a:path w="1804670" h="358139">
                  <a:moveTo>
                    <a:pt x="0" y="358139"/>
                  </a:moveTo>
                  <a:lnTo>
                    <a:pt x="1804416" y="358139"/>
                  </a:lnTo>
                  <a:lnTo>
                    <a:pt x="1804416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29827" y="2275332"/>
              <a:ext cx="330707" cy="313944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7181" y="1655259"/>
            <a:ext cx="657225" cy="199076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086350" y="4202429"/>
            <a:ext cx="3084830" cy="1306195"/>
          </a:xfrm>
          <a:prstGeom prst="rect">
            <a:avLst/>
          </a:prstGeom>
          <a:ln w="28575">
            <a:solidFill>
              <a:srgbClr val="1154CC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sz="2100" b="1" dirty="0">
                <a:latin typeface="Calibri"/>
                <a:cs typeface="Calibri"/>
              </a:rPr>
              <a:t>srcData[S</a:t>
            </a:r>
            <a:r>
              <a:rPr sz="2100" b="1" baseline="-19841" dirty="0">
                <a:latin typeface="Calibri"/>
                <a:cs typeface="Calibri"/>
              </a:rPr>
              <a:t>2</a:t>
            </a:r>
            <a:r>
              <a:rPr sz="2100" b="1" dirty="0">
                <a:latin typeface="Calibri"/>
                <a:cs typeface="Calibri"/>
              </a:rPr>
              <a:t>]</a:t>
            </a:r>
            <a:r>
              <a:rPr sz="2100" b="1" spc="4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Accessed</a:t>
            </a:r>
            <a:r>
              <a:rPr sz="2100" b="1" spc="409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at:</a:t>
            </a:r>
            <a:endParaRPr sz="21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610"/>
              </a:spcBef>
            </a:pPr>
            <a:r>
              <a:rPr sz="2100" b="1" spc="80" dirty="0">
                <a:latin typeface="Calibri"/>
                <a:cs typeface="Calibri"/>
              </a:rPr>
              <a:t>D</a:t>
            </a:r>
            <a:r>
              <a:rPr sz="2625" b="1" spc="120" baseline="-20634" dirty="0">
                <a:latin typeface="Calibri"/>
                <a:cs typeface="Calibri"/>
              </a:rPr>
              <a:t>0</a:t>
            </a:r>
            <a:r>
              <a:rPr sz="2625" b="1" spc="217" baseline="-20634" dirty="0">
                <a:latin typeface="Calibri"/>
                <a:cs typeface="Calibri"/>
              </a:rPr>
              <a:t> </a:t>
            </a:r>
            <a:r>
              <a:rPr sz="2100" b="1" spc="50" dirty="0">
                <a:latin typeface="Cambria Math"/>
                <a:cs typeface="Cambria Math"/>
              </a:rPr>
              <a:t>⇒ </a:t>
            </a:r>
            <a:r>
              <a:rPr sz="2100" b="1" spc="80" dirty="0">
                <a:latin typeface="Calibri"/>
                <a:cs typeface="Calibri"/>
              </a:rPr>
              <a:t>D</a:t>
            </a:r>
            <a:r>
              <a:rPr sz="2625" b="1" spc="120" baseline="-20634" dirty="0">
                <a:latin typeface="Calibri"/>
                <a:cs typeface="Calibri"/>
              </a:rPr>
              <a:t>1</a:t>
            </a:r>
            <a:r>
              <a:rPr sz="2625" b="1" spc="202" baseline="-20634" dirty="0">
                <a:latin typeface="Calibri"/>
                <a:cs typeface="Calibri"/>
              </a:rPr>
              <a:t> </a:t>
            </a:r>
            <a:r>
              <a:rPr sz="2100" b="1" spc="50" dirty="0">
                <a:latin typeface="Cambria Math"/>
                <a:cs typeface="Cambria Math"/>
              </a:rPr>
              <a:t>⇒</a:t>
            </a:r>
            <a:r>
              <a:rPr sz="2100" b="1" spc="45" dirty="0">
                <a:latin typeface="Cambria Math"/>
                <a:cs typeface="Cambria Math"/>
              </a:rPr>
              <a:t> </a:t>
            </a:r>
            <a:r>
              <a:rPr sz="2100" b="1" spc="55" dirty="0">
                <a:latin typeface="Calibri"/>
                <a:cs typeface="Calibri"/>
              </a:rPr>
              <a:t>D</a:t>
            </a:r>
            <a:r>
              <a:rPr sz="2625" b="1" spc="82" baseline="-20634" dirty="0">
                <a:latin typeface="Calibri"/>
                <a:cs typeface="Calibri"/>
              </a:rPr>
              <a:t>3</a:t>
            </a:r>
            <a:endParaRPr sz="2625" baseline="-20634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41398" y="6052204"/>
            <a:ext cx="1323975" cy="7010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75"/>
              </a:spcBef>
            </a:pPr>
            <a:r>
              <a:rPr sz="2100" b="1" spc="70" dirty="0">
                <a:latin typeface="Calibri"/>
                <a:cs typeface="Calibri"/>
              </a:rPr>
              <a:t>CSR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100" b="1" i="1" spc="-10" dirty="0">
                <a:latin typeface="Calibri"/>
                <a:cs typeface="Calibri"/>
              </a:rPr>
              <a:t>(Transpose)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570334" y="6348800"/>
            <a:ext cx="350520" cy="29400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600" spc="-25" dirty="0">
                <a:latin typeface="Trebuchet MS"/>
                <a:cs typeface="Trebuchet MS"/>
              </a:rPr>
              <a:t>119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18312" y="231089"/>
            <a:ext cx="11558270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425" dirty="0">
                <a:solidFill>
                  <a:srgbClr val="FF0000"/>
                </a:solidFill>
              </a:rPr>
              <a:t>Main</a:t>
            </a:r>
            <a:r>
              <a:rPr spc="-180" dirty="0">
                <a:solidFill>
                  <a:srgbClr val="FF0000"/>
                </a:solidFill>
              </a:rPr>
              <a:t> </a:t>
            </a:r>
            <a:r>
              <a:rPr spc="-360" dirty="0">
                <a:solidFill>
                  <a:srgbClr val="FF0000"/>
                </a:solidFill>
              </a:rPr>
              <a:t>Technique: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spc="-370" dirty="0"/>
              <a:t>Use</a:t>
            </a:r>
            <a:r>
              <a:rPr spc="-50" dirty="0"/>
              <a:t> </a:t>
            </a:r>
            <a:r>
              <a:rPr spc="-300" dirty="0"/>
              <a:t>Quantization</a:t>
            </a:r>
            <a:r>
              <a:rPr spc="-160" dirty="0"/>
              <a:t> </a:t>
            </a:r>
            <a:r>
              <a:rPr spc="-509" dirty="0"/>
              <a:t>To</a:t>
            </a:r>
            <a:r>
              <a:rPr spc="-35" dirty="0"/>
              <a:t> </a:t>
            </a:r>
            <a:r>
              <a:rPr spc="-375" dirty="0"/>
              <a:t>Compress</a:t>
            </a:r>
            <a:r>
              <a:rPr spc="-210" dirty="0"/>
              <a:t> </a:t>
            </a:r>
            <a:r>
              <a:rPr spc="-300" dirty="0"/>
              <a:t>The</a:t>
            </a:r>
            <a:r>
              <a:rPr spc="-155" dirty="0"/>
              <a:t> </a:t>
            </a:r>
            <a:r>
              <a:rPr spc="-365" dirty="0"/>
              <a:t>Transpose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1981" y="1726887"/>
            <a:ext cx="657225" cy="199076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49986" y="3054857"/>
            <a:ext cx="76200" cy="298450"/>
          </a:xfrm>
          <a:custGeom>
            <a:avLst/>
            <a:gdLst/>
            <a:ahLst/>
            <a:cxnLst/>
            <a:rect l="l" t="t" r="r" b="b"/>
            <a:pathLst>
              <a:path w="76200" h="298450">
                <a:moveTo>
                  <a:pt x="0" y="222250"/>
                </a:moveTo>
                <a:lnTo>
                  <a:pt x="38100" y="298450"/>
                </a:lnTo>
                <a:lnTo>
                  <a:pt x="63500" y="247650"/>
                </a:lnTo>
                <a:lnTo>
                  <a:pt x="28575" y="247650"/>
                </a:lnTo>
                <a:lnTo>
                  <a:pt x="28575" y="241300"/>
                </a:lnTo>
                <a:lnTo>
                  <a:pt x="0" y="222250"/>
                </a:lnTo>
                <a:close/>
              </a:path>
              <a:path w="76200" h="298450">
                <a:moveTo>
                  <a:pt x="28575" y="241300"/>
                </a:moveTo>
                <a:lnTo>
                  <a:pt x="28575" y="247650"/>
                </a:lnTo>
                <a:lnTo>
                  <a:pt x="38100" y="247650"/>
                </a:lnTo>
                <a:lnTo>
                  <a:pt x="28575" y="241300"/>
                </a:lnTo>
                <a:close/>
              </a:path>
              <a:path w="76200" h="298450">
                <a:moveTo>
                  <a:pt x="47625" y="0"/>
                </a:moveTo>
                <a:lnTo>
                  <a:pt x="28575" y="0"/>
                </a:lnTo>
                <a:lnTo>
                  <a:pt x="28575" y="241300"/>
                </a:lnTo>
                <a:lnTo>
                  <a:pt x="38100" y="247650"/>
                </a:lnTo>
                <a:lnTo>
                  <a:pt x="47625" y="241300"/>
                </a:lnTo>
                <a:lnTo>
                  <a:pt x="47625" y="0"/>
                </a:lnTo>
                <a:close/>
              </a:path>
              <a:path w="76200" h="298450">
                <a:moveTo>
                  <a:pt x="47625" y="241300"/>
                </a:moveTo>
                <a:lnTo>
                  <a:pt x="38100" y="247650"/>
                </a:lnTo>
                <a:lnTo>
                  <a:pt x="47625" y="247650"/>
                </a:lnTo>
                <a:lnTo>
                  <a:pt x="47625" y="241300"/>
                </a:lnTo>
                <a:close/>
              </a:path>
              <a:path w="76200" h="298450">
                <a:moveTo>
                  <a:pt x="76200" y="222250"/>
                </a:moveTo>
                <a:lnTo>
                  <a:pt x="47625" y="241300"/>
                </a:lnTo>
                <a:lnTo>
                  <a:pt x="47625" y="247650"/>
                </a:lnTo>
                <a:lnTo>
                  <a:pt x="63500" y="247650"/>
                </a:lnTo>
                <a:lnTo>
                  <a:pt x="76200" y="22225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7601" y="1225422"/>
            <a:ext cx="403860" cy="83185"/>
          </a:xfrm>
          <a:custGeom>
            <a:avLst/>
            <a:gdLst/>
            <a:ahLst/>
            <a:cxnLst/>
            <a:rect l="l" t="t" r="r" b="b"/>
            <a:pathLst>
              <a:path w="403860" h="83184">
                <a:moveTo>
                  <a:pt x="345541" y="26353"/>
                </a:moveTo>
                <a:lnTo>
                  <a:pt x="0" y="64262"/>
                </a:lnTo>
                <a:lnTo>
                  <a:pt x="2031" y="83185"/>
                </a:lnTo>
                <a:lnTo>
                  <a:pt x="347702" y="45262"/>
                </a:lnTo>
                <a:lnTo>
                  <a:pt x="352933" y="35178"/>
                </a:lnTo>
                <a:lnTo>
                  <a:pt x="345541" y="26353"/>
                </a:lnTo>
                <a:close/>
              </a:path>
              <a:path w="403860" h="83184">
                <a:moveTo>
                  <a:pt x="392723" y="25653"/>
                </a:moveTo>
                <a:lnTo>
                  <a:pt x="351917" y="25653"/>
                </a:lnTo>
                <a:lnTo>
                  <a:pt x="353949" y="44576"/>
                </a:lnTo>
                <a:lnTo>
                  <a:pt x="347702" y="45262"/>
                </a:lnTo>
                <a:lnTo>
                  <a:pt x="331850" y="75818"/>
                </a:lnTo>
                <a:lnTo>
                  <a:pt x="403352" y="29590"/>
                </a:lnTo>
                <a:lnTo>
                  <a:pt x="392723" y="25653"/>
                </a:lnTo>
                <a:close/>
              </a:path>
              <a:path w="403860" h="83184">
                <a:moveTo>
                  <a:pt x="351917" y="25653"/>
                </a:moveTo>
                <a:lnTo>
                  <a:pt x="345541" y="26353"/>
                </a:lnTo>
                <a:lnTo>
                  <a:pt x="352933" y="35178"/>
                </a:lnTo>
                <a:lnTo>
                  <a:pt x="347702" y="45262"/>
                </a:lnTo>
                <a:lnTo>
                  <a:pt x="353949" y="44576"/>
                </a:lnTo>
                <a:lnTo>
                  <a:pt x="351917" y="25653"/>
                </a:lnTo>
                <a:close/>
              </a:path>
              <a:path w="403860" h="83184">
                <a:moveTo>
                  <a:pt x="323469" y="0"/>
                </a:moveTo>
                <a:lnTo>
                  <a:pt x="345541" y="26353"/>
                </a:lnTo>
                <a:lnTo>
                  <a:pt x="351917" y="25653"/>
                </a:lnTo>
                <a:lnTo>
                  <a:pt x="392723" y="25653"/>
                </a:lnTo>
                <a:lnTo>
                  <a:pt x="32346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53105" y="1594216"/>
            <a:ext cx="2239010" cy="2219960"/>
            <a:chOff x="1053105" y="1594216"/>
            <a:chExt cx="2239010" cy="22199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105" y="1594216"/>
              <a:ext cx="2238698" cy="22194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71600" y="2630424"/>
              <a:ext cx="1910080" cy="381000"/>
            </a:xfrm>
            <a:custGeom>
              <a:avLst/>
              <a:gdLst/>
              <a:ahLst/>
              <a:cxnLst/>
              <a:rect l="l" t="t" r="r" b="b"/>
              <a:pathLst>
                <a:path w="1910079" h="381000">
                  <a:moveTo>
                    <a:pt x="1909572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909572" y="381000"/>
                  </a:lnTo>
                  <a:lnTo>
                    <a:pt x="1909572" y="0"/>
                  </a:lnTo>
                  <a:close/>
                </a:path>
              </a:pathLst>
            </a:custGeom>
            <a:solidFill>
              <a:srgbClr val="CC0000">
                <a:alpha val="2823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1600" y="2630424"/>
              <a:ext cx="1910080" cy="381000"/>
            </a:xfrm>
            <a:custGeom>
              <a:avLst/>
              <a:gdLst/>
              <a:ahLst/>
              <a:cxnLst/>
              <a:rect l="l" t="t" r="r" b="b"/>
              <a:pathLst>
                <a:path w="1910079" h="381000">
                  <a:moveTo>
                    <a:pt x="0" y="381000"/>
                  </a:moveTo>
                  <a:lnTo>
                    <a:pt x="1909572" y="381000"/>
                  </a:lnTo>
                  <a:lnTo>
                    <a:pt x="190957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5049" y="4694912"/>
            <a:ext cx="3093174" cy="106439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88288" y="4672710"/>
            <a:ext cx="414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OA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9812" y="5405120"/>
            <a:ext cx="410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NA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90827" y="4180713"/>
            <a:ext cx="6889115" cy="1749425"/>
            <a:chOff x="1290827" y="4180713"/>
            <a:chExt cx="6889115" cy="174942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0827" y="4547616"/>
              <a:ext cx="3573779" cy="13822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37053" y="5368290"/>
              <a:ext cx="1130935" cy="524510"/>
            </a:xfrm>
            <a:custGeom>
              <a:avLst/>
              <a:gdLst/>
              <a:ahLst/>
              <a:cxnLst/>
              <a:rect l="l" t="t" r="r" b="b"/>
              <a:pathLst>
                <a:path w="1130935" h="524510">
                  <a:moveTo>
                    <a:pt x="1043432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6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1043432" y="524256"/>
                  </a:lnTo>
                  <a:lnTo>
                    <a:pt x="1077444" y="517390"/>
                  </a:lnTo>
                  <a:lnTo>
                    <a:pt x="1105217" y="498665"/>
                  </a:lnTo>
                  <a:lnTo>
                    <a:pt x="1123942" y="470892"/>
                  </a:lnTo>
                  <a:lnTo>
                    <a:pt x="1130808" y="436880"/>
                  </a:lnTo>
                  <a:lnTo>
                    <a:pt x="1130808" y="87376"/>
                  </a:lnTo>
                  <a:lnTo>
                    <a:pt x="1123942" y="53363"/>
                  </a:lnTo>
                  <a:lnTo>
                    <a:pt x="1105217" y="25590"/>
                  </a:lnTo>
                  <a:lnTo>
                    <a:pt x="1077444" y="6865"/>
                  </a:lnTo>
                  <a:lnTo>
                    <a:pt x="1043432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37053" y="5368290"/>
              <a:ext cx="1130935" cy="524510"/>
            </a:xfrm>
            <a:custGeom>
              <a:avLst/>
              <a:gdLst/>
              <a:ahLst/>
              <a:cxnLst/>
              <a:rect l="l" t="t" r="r" b="b"/>
              <a:pathLst>
                <a:path w="1130935" h="524510">
                  <a:moveTo>
                    <a:pt x="0" y="87376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lnTo>
                    <a:pt x="1043432" y="0"/>
                  </a:lnTo>
                  <a:lnTo>
                    <a:pt x="1077444" y="6865"/>
                  </a:lnTo>
                  <a:lnTo>
                    <a:pt x="1105217" y="25590"/>
                  </a:lnTo>
                  <a:lnTo>
                    <a:pt x="1123942" y="53363"/>
                  </a:lnTo>
                  <a:lnTo>
                    <a:pt x="1130808" y="87376"/>
                  </a:lnTo>
                  <a:lnTo>
                    <a:pt x="1130808" y="436880"/>
                  </a:lnTo>
                  <a:lnTo>
                    <a:pt x="1123942" y="470892"/>
                  </a:lnTo>
                  <a:lnTo>
                    <a:pt x="1105217" y="498665"/>
                  </a:lnTo>
                  <a:lnTo>
                    <a:pt x="1077444" y="517390"/>
                  </a:lnTo>
                  <a:lnTo>
                    <a:pt x="1043432" y="524256"/>
                  </a:lnTo>
                  <a:lnTo>
                    <a:pt x="87375" y="524256"/>
                  </a:lnTo>
                  <a:lnTo>
                    <a:pt x="53363" y="517390"/>
                  </a:lnTo>
                  <a:lnTo>
                    <a:pt x="25590" y="498665"/>
                  </a:lnTo>
                  <a:lnTo>
                    <a:pt x="6865" y="470892"/>
                  </a:lnTo>
                  <a:lnTo>
                    <a:pt x="0" y="436880"/>
                  </a:lnTo>
                  <a:lnTo>
                    <a:pt x="0" y="8737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6673" y="4190238"/>
              <a:ext cx="5063490" cy="1642745"/>
            </a:xfrm>
            <a:custGeom>
              <a:avLst/>
              <a:gdLst/>
              <a:ahLst/>
              <a:cxnLst/>
              <a:rect l="l" t="t" r="r" b="b"/>
              <a:pathLst>
                <a:path w="5063490" h="1642745">
                  <a:moveTo>
                    <a:pt x="0" y="466851"/>
                  </a:moveTo>
                  <a:lnTo>
                    <a:pt x="1985645" y="0"/>
                  </a:lnTo>
                </a:path>
                <a:path w="5063490" h="1642745">
                  <a:moveTo>
                    <a:pt x="1700784" y="1642529"/>
                  </a:moveTo>
                  <a:lnTo>
                    <a:pt x="5063235" y="1328928"/>
                  </a:lnTo>
                </a:path>
              </a:pathLst>
            </a:custGeom>
            <a:ln w="19050">
              <a:solidFill>
                <a:srgbClr val="44536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788342" y="2424874"/>
            <a:ext cx="904875" cy="563880"/>
            <a:chOff x="5788342" y="2424874"/>
            <a:chExt cx="904875" cy="563880"/>
          </a:xfrm>
        </p:grpSpPr>
        <p:sp>
          <p:nvSpPr>
            <p:cNvPr id="18" name="object 18"/>
            <p:cNvSpPr/>
            <p:nvPr/>
          </p:nvSpPr>
          <p:spPr>
            <a:xfrm>
              <a:off x="5802629" y="2439161"/>
              <a:ext cx="876300" cy="535305"/>
            </a:xfrm>
            <a:custGeom>
              <a:avLst/>
              <a:gdLst/>
              <a:ahLst/>
              <a:cxnLst/>
              <a:rect l="l" t="t" r="r" b="b"/>
              <a:pathLst>
                <a:path w="876300" h="535305">
                  <a:moveTo>
                    <a:pt x="608838" y="0"/>
                  </a:moveTo>
                  <a:lnTo>
                    <a:pt x="608838" y="133730"/>
                  </a:lnTo>
                  <a:lnTo>
                    <a:pt x="0" y="133730"/>
                  </a:lnTo>
                  <a:lnTo>
                    <a:pt x="0" y="401192"/>
                  </a:lnTo>
                  <a:lnTo>
                    <a:pt x="608838" y="401192"/>
                  </a:lnTo>
                  <a:lnTo>
                    <a:pt x="608838" y="534924"/>
                  </a:lnTo>
                  <a:lnTo>
                    <a:pt x="876300" y="267462"/>
                  </a:lnTo>
                  <a:lnTo>
                    <a:pt x="60883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02629" y="2439161"/>
              <a:ext cx="876300" cy="535305"/>
            </a:xfrm>
            <a:custGeom>
              <a:avLst/>
              <a:gdLst/>
              <a:ahLst/>
              <a:cxnLst/>
              <a:rect l="l" t="t" r="r" b="b"/>
              <a:pathLst>
                <a:path w="876300" h="535305">
                  <a:moveTo>
                    <a:pt x="0" y="133730"/>
                  </a:moveTo>
                  <a:lnTo>
                    <a:pt x="608838" y="133730"/>
                  </a:lnTo>
                  <a:lnTo>
                    <a:pt x="608838" y="0"/>
                  </a:lnTo>
                  <a:lnTo>
                    <a:pt x="876300" y="267462"/>
                  </a:lnTo>
                  <a:lnTo>
                    <a:pt x="608838" y="534924"/>
                  </a:lnTo>
                  <a:lnTo>
                    <a:pt x="608838" y="401192"/>
                  </a:lnTo>
                  <a:lnTo>
                    <a:pt x="0" y="401192"/>
                  </a:lnTo>
                  <a:lnTo>
                    <a:pt x="0" y="133730"/>
                  </a:lnTo>
                  <a:close/>
                </a:path>
              </a:pathLst>
            </a:custGeom>
            <a:ln w="2857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13689" y="887593"/>
            <a:ext cx="6765290" cy="203581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1638300">
              <a:lnSpc>
                <a:spcPct val="100000"/>
              </a:lnSpc>
              <a:spcBef>
                <a:spcPts val="1635"/>
              </a:spcBef>
            </a:pPr>
            <a:r>
              <a:rPr sz="2400" spc="-25" dirty="0">
                <a:latin typeface="Calibri"/>
                <a:cs typeface="Calibri"/>
              </a:rPr>
              <a:t>Dst</a:t>
            </a:r>
            <a:endParaRPr sz="2400">
              <a:latin typeface="Calibri"/>
              <a:cs typeface="Calibri"/>
            </a:endParaRPr>
          </a:p>
          <a:p>
            <a:pPr marL="4601210" marR="5080" indent="53340" algn="r">
              <a:lnSpc>
                <a:spcPct val="101400"/>
              </a:lnSpc>
              <a:spcBef>
                <a:spcPts val="1370"/>
              </a:spcBef>
            </a:pPr>
            <a:r>
              <a:rPr sz="2100" b="1" spc="-130" dirty="0">
                <a:latin typeface="Calibri"/>
                <a:cs typeface="Calibri"/>
              </a:rPr>
              <a:t>Divide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145" dirty="0">
                <a:latin typeface="Calibri"/>
                <a:cs typeface="Calibri"/>
              </a:rPr>
              <a:t>execution</a:t>
            </a:r>
            <a:r>
              <a:rPr sz="2100" b="1" spc="40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into </a:t>
            </a:r>
            <a:r>
              <a:rPr sz="2100" b="1" spc="-135" dirty="0">
                <a:latin typeface="Calibri"/>
                <a:cs typeface="Calibri"/>
              </a:rPr>
              <a:t>coarse-</a:t>
            </a:r>
            <a:r>
              <a:rPr sz="2100" b="1" spc="-130" dirty="0">
                <a:latin typeface="Calibri"/>
                <a:cs typeface="Calibri"/>
              </a:rPr>
              <a:t>grained</a:t>
            </a:r>
            <a:r>
              <a:rPr sz="2100" b="1" spc="55" dirty="0">
                <a:latin typeface="Calibri"/>
                <a:cs typeface="Calibri"/>
              </a:rPr>
              <a:t> </a:t>
            </a:r>
            <a:r>
              <a:rPr sz="2100" b="1" spc="-150" dirty="0">
                <a:latin typeface="Calibri"/>
                <a:cs typeface="Calibri"/>
              </a:rPr>
              <a:t>epochs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sz="2400" spc="-25" dirty="0">
                <a:latin typeface="Calibri"/>
                <a:cs typeface="Calibri"/>
              </a:rPr>
              <a:t>Src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212669" y="1270984"/>
            <a:ext cx="3382010" cy="2409825"/>
            <a:chOff x="8212669" y="1270984"/>
            <a:chExt cx="3382010" cy="240982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2669" y="1270984"/>
              <a:ext cx="2453246" cy="24092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37180" y="1655259"/>
              <a:ext cx="657225" cy="199076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8714993" y="4200905"/>
            <a:ext cx="3084830" cy="1306195"/>
          </a:xfrm>
          <a:prstGeom prst="rect">
            <a:avLst/>
          </a:prstGeom>
          <a:ln w="28575">
            <a:solidFill>
              <a:srgbClr val="1154CC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880"/>
              </a:spcBef>
            </a:pPr>
            <a:r>
              <a:rPr sz="2100" b="1" dirty="0">
                <a:latin typeface="Calibri"/>
                <a:cs typeface="Calibri"/>
              </a:rPr>
              <a:t>srcData[S</a:t>
            </a:r>
            <a:r>
              <a:rPr sz="2100" b="1" baseline="-19841" dirty="0">
                <a:latin typeface="Calibri"/>
                <a:cs typeface="Calibri"/>
              </a:rPr>
              <a:t>2</a:t>
            </a:r>
            <a:r>
              <a:rPr sz="2100" b="1" dirty="0">
                <a:latin typeface="Calibri"/>
                <a:cs typeface="Calibri"/>
              </a:rPr>
              <a:t>]</a:t>
            </a:r>
            <a:r>
              <a:rPr sz="2100" b="1" spc="2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Accessed</a:t>
            </a:r>
            <a:r>
              <a:rPr sz="2100" b="1" spc="365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at: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05"/>
              </a:spcBef>
            </a:pPr>
            <a:r>
              <a:rPr sz="2100" b="1" spc="95" dirty="0">
                <a:latin typeface="Calibri"/>
                <a:cs typeface="Calibri"/>
              </a:rPr>
              <a:t>E</a:t>
            </a:r>
            <a:r>
              <a:rPr sz="2625" b="1" spc="142" baseline="-20634" dirty="0">
                <a:latin typeface="Calibri"/>
                <a:cs typeface="Calibri"/>
              </a:rPr>
              <a:t>0</a:t>
            </a:r>
            <a:r>
              <a:rPr sz="2625" b="1" spc="225" baseline="-20634" dirty="0">
                <a:latin typeface="Calibri"/>
                <a:cs typeface="Calibri"/>
              </a:rPr>
              <a:t> </a:t>
            </a:r>
            <a:r>
              <a:rPr sz="2100" b="1" spc="50" dirty="0">
                <a:latin typeface="Cambria Math"/>
                <a:cs typeface="Cambria Math"/>
              </a:rPr>
              <a:t>⇒ </a:t>
            </a:r>
            <a:r>
              <a:rPr sz="2100" b="1" spc="70" dirty="0">
                <a:latin typeface="Calibri"/>
                <a:cs typeface="Calibri"/>
              </a:rPr>
              <a:t>E</a:t>
            </a:r>
            <a:r>
              <a:rPr sz="2625" b="1" spc="104" baseline="-20634" dirty="0">
                <a:latin typeface="Calibri"/>
                <a:cs typeface="Calibri"/>
              </a:rPr>
              <a:t>1</a:t>
            </a:r>
            <a:endParaRPr sz="2625" baseline="-20634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521065" y="2275332"/>
            <a:ext cx="3277235" cy="1943735"/>
            <a:chOff x="8521065" y="2275332"/>
            <a:chExt cx="3277235" cy="1943735"/>
          </a:xfrm>
        </p:grpSpPr>
        <p:sp>
          <p:nvSpPr>
            <p:cNvPr id="26" name="object 26"/>
            <p:cNvSpPr/>
            <p:nvPr/>
          </p:nvSpPr>
          <p:spPr>
            <a:xfrm>
              <a:off x="8530590" y="3658362"/>
              <a:ext cx="3258185" cy="551180"/>
            </a:xfrm>
            <a:custGeom>
              <a:avLst/>
              <a:gdLst/>
              <a:ahLst/>
              <a:cxnLst/>
              <a:rect l="l" t="t" r="r" b="b"/>
              <a:pathLst>
                <a:path w="3258184" h="551179">
                  <a:moveTo>
                    <a:pt x="1804415" y="9143"/>
                  </a:moveTo>
                  <a:lnTo>
                    <a:pt x="3257677" y="521969"/>
                  </a:lnTo>
                </a:path>
                <a:path w="3258184" h="551179">
                  <a:moveTo>
                    <a:pt x="0" y="0"/>
                  </a:moveTo>
                  <a:lnTo>
                    <a:pt x="199643" y="550799"/>
                  </a:lnTo>
                </a:path>
              </a:pathLst>
            </a:custGeom>
            <a:ln w="19050">
              <a:solidFill>
                <a:srgbClr val="44536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529828" y="2589276"/>
              <a:ext cx="1804670" cy="358140"/>
            </a:xfrm>
            <a:custGeom>
              <a:avLst/>
              <a:gdLst/>
              <a:ahLst/>
              <a:cxnLst/>
              <a:rect l="l" t="t" r="r" b="b"/>
              <a:pathLst>
                <a:path w="1804670" h="358139">
                  <a:moveTo>
                    <a:pt x="1804416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1804416" y="358139"/>
                  </a:lnTo>
                  <a:lnTo>
                    <a:pt x="1804416" y="0"/>
                  </a:lnTo>
                  <a:close/>
                </a:path>
              </a:pathLst>
            </a:custGeom>
            <a:solidFill>
              <a:srgbClr val="CC0000">
                <a:alpha val="2823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529828" y="2589276"/>
              <a:ext cx="1804670" cy="358140"/>
            </a:xfrm>
            <a:custGeom>
              <a:avLst/>
              <a:gdLst/>
              <a:ahLst/>
              <a:cxnLst/>
              <a:rect l="l" t="t" r="r" b="b"/>
              <a:pathLst>
                <a:path w="1804670" h="358139">
                  <a:moveTo>
                    <a:pt x="0" y="358139"/>
                  </a:moveTo>
                  <a:lnTo>
                    <a:pt x="1804416" y="358139"/>
                  </a:lnTo>
                  <a:lnTo>
                    <a:pt x="1804416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29828" y="2275332"/>
              <a:ext cx="330707" cy="31394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086350" y="4202429"/>
            <a:ext cx="3084830" cy="1306195"/>
          </a:xfrm>
          <a:prstGeom prst="rect">
            <a:avLst/>
          </a:prstGeom>
          <a:ln w="28575">
            <a:solidFill>
              <a:srgbClr val="1154CC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sz="2100" b="1" dirty="0">
                <a:latin typeface="Calibri"/>
                <a:cs typeface="Calibri"/>
              </a:rPr>
              <a:t>srcData[S</a:t>
            </a:r>
            <a:r>
              <a:rPr sz="2100" b="1" baseline="-19841" dirty="0">
                <a:latin typeface="Calibri"/>
                <a:cs typeface="Calibri"/>
              </a:rPr>
              <a:t>2</a:t>
            </a:r>
            <a:r>
              <a:rPr sz="2100" b="1" dirty="0">
                <a:latin typeface="Calibri"/>
                <a:cs typeface="Calibri"/>
              </a:rPr>
              <a:t>]</a:t>
            </a:r>
            <a:r>
              <a:rPr sz="2100" b="1" spc="4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Accessed</a:t>
            </a:r>
            <a:r>
              <a:rPr sz="2100" b="1" spc="409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at:</a:t>
            </a:r>
            <a:endParaRPr sz="21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610"/>
              </a:spcBef>
            </a:pPr>
            <a:r>
              <a:rPr sz="2100" b="1" spc="80" dirty="0">
                <a:latin typeface="Calibri"/>
                <a:cs typeface="Calibri"/>
              </a:rPr>
              <a:t>D</a:t>
            </a:r>
            <a:r>
              <a:rPr sz="2625" b="1" spc="120" baseline="-20634" dirty="0">
                <a:latin typeface="Calibri"/>
                <a:cs typeface="Calibri"/>
              </a:rPr>
              <a:t>0</a:t>
            </a:r>
            <a:r>
              <a:rPr sz="2625" b="1" spc="217" baseline="-20634" dirty="0">
                <a:latin typeface="Calibri"/>
                <a:cs typeface="Calibri"/>
              </a:rPr>
              <a:t> </a:t>
            </a:r>
            <a:r>
              <a:rPr sz="2100" b="1" spc="50" dirty="0">
                <a:latin typeface="Cambria Math"/>
                <a:cs typeface="Cambria Math"/>
              </a:rPr>
              <a:t>⇒ </a:t>
            </a:r>
            <a:r>
              <a:rPr sz="2100" b="1" spc="80" dirty="0">
                <a:latin typeface="Calibri"/>
                <a:cs typeface="Calibri"/>
              </a:rPr>
              <a:t>D</a:t>
            </a:r>
            <a:r>
              <a:rPr sz="2625" b="1" spc="120" baseline="-20634" dirty="0">
                <a:latin typeface="Calibri"/>
                <a:cs typeface="Calibri"/>
              </a:rPr>
              <a:t>1</a:t>
            </a:r>
            <a:r>
              <a:rPr sz="2625" b="1" spc="202" baseline="-20634" dirty="0">
                <a:latin typeface="Calibri"/>
                <a:cs typeface="Calibri"/>
              </a:rPr>
              <a:t> </a:t>
            </a:r>
            <a:r>
              <a:rPr sz="2100" b="1" spc="50" dirty="0">
                <a:latin typeface="Cambria Math"/>
                <a:cs typeface="Cambria Math"/>
              </a:rPr>
              <a:t>⇒</a:t>
            </a:r>
            <a:r>
              <a:rPr sz="2100" b="1" spc="45" dirty="0">
                <a:latin typeface="Cambria Math"/>
                <a:cs typeface="Cambria Math"/>
              </a:rPr>
              <a:t> </a:t>
            </a:r>
            <a:r>
              <a:rPr sz="2100" b="1" spc="55" dirty="0">
                <a:latin typeface="Calibri"/>
                <a:cs typeface="Calibri"/>
              </a:rPr>
              <a:t>D</a:t>
            </a:r>
            <a:r>
              <a:rPr sz="2625" b="1" spc="82" baseline="-20634" dirty="0">
                <a:latin typeface="Calibri"/>
                <a:cs typeface="Calibri"/>
              </a:rPr>
              <a:t>3</a:t>
            </a:r>
            <a:endParaRPr sz="2625" baseline="-20634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41398" y="6052204"/>
            <a:ext cx="1323975" cy="7010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75"/>
              </a:spcBef>
            </a:pPr>
            <a:r>
              <a:rPr sz="2100" b="1" spc="70" dirty="0">
                <a:latin typeface="Calibri"/>
                <a:cs typeface="Calibri"/>
              </a:rPr>
              <a:t>CSR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100" b="1" i="1" spc="-10" dirty="0">
                <a:latin typeface="Calibri"/>
                <a:cs typeface="Calibri"/>
              </a:rPr>
              <a:t>(Transpose)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570334" y="6348800"/>
            <a:ext cx="350520" cy="29400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600" spc="-25" dirty="0">
                <a:latin typeface="Palatino Linotype"/>
                <a:cs typeface="Palatino Linotype"/>
              </a:rPr>
              <a:t>120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00964" y="231089"/>
            <a:ext cx="11791315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425" dirty="0">
                <a:solidFill>
                  <a:srgbClr val="FF0000"/>
                </a:solidFill>
              </a:rPr>
              <a:t>Main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spc="-310" dirty="0">
                <a:solidFill>
                  <a:srgbClr val="FF0000"/>
                </a:solidFill>
              </a:rPr>
              <a:t>Technique: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370" dirty="0"/>
              <a:t>Use</a:t>
            </a:r>
            <a:r>
              <a:rPr spc="-60" dirty="0"/>
              <a:t> </a:t>
            </a:r>
            <a:r>
              <a:rPr spc="-300" dirty="0"/>
              <a:t>Quantization</a:t>
            </a:r>
            <a:r>
              <a:rPr spc="-40" dirty="0"/>
              <a:t> </a:t>
            </a:r>
            <a:r>
              <a:rPr spc="-295" dirty="0"/>
              <a:t>To</a:t>
            </a:r>
            <a:r>
              <a:rPr spc="-45" dirty="0"/>
              <a:t> </a:t>
            </a:r>
            <a:r>
              <a:rPr spc="-360" dirty="0"/>
              <a:t>Compress</a:t>
            </a:r>
            <a:r>
              <a:rPr spc="-90" dirty="0"/>
              <a:t> </a:t>
            </a:r>
            <a:r>
              <a:rPr spc="-300" dirty="0"/>
              <a:t>The</a:t>
            </a:r>
            <a:r>
              <a:rPr spc="-45" dirty="0"/>
              <a:t> </a:t>
            </a:r>
            <a:r>
              <a:rPr spc="-320" dirty="0"/>
              <a:t>Transpose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0334" y="6356705"/>
            <a:ext cx="350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Palatino Linotype"/>
                <a:cs typeface="Palatino Linotype"/>
              </a:rPr>
              <a:t>121</a:t>
            </a:r>
            <a:endParaRPr sz="1600">
              <a:latin typeface="Palatino Linotype"/>
              <a:cs typeface="Palatino Linotyp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1981" y="1726887"/>
            <a:ext cx="657225" cy="199076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49986" y="3054857"/>
            <a:ext cx="76200" cy="298450"/>
          </a:xfrm>
          <a:custGeom>
            <a:avLst/>
            <a:gdLst/>
            <a:ahLst/>
            <a:cxnLst/>
            <a:rect l="l" t="t" r="r" b="b"/>
            <a:pathLst>
              <a:path w="76200" h="298450">
                <a:moveTo>
                  <a:pt x="0" y="222250"/>
                </a:moveTo>
                <a:lnTo>
                  <a:pt x="38100" y="298450"/>
                </a:lnTo>
                <a:lnTo>
                  <a:pt x="63500" y="247650"/>
                </a:lnTo>
                <a:lnTo>
                  <a:pt x="28575" y="247650"/>
                </a:lnTo>
                <a:lnTo>
                  <a:pt x="28575" y="241300"/>
                </a:lnTo>
                <a:lnTo>
                  <a:pt x="0" y="222250"/>
                </a:lnTo>
                <a:close/>
              </a:path>
              <a:path w="76200" h="298450">
                <a:moveTo>
                  <a:pt x="28575" y="241300"/>
                </a:moveTo>
                <a:lnTo>
                  <a:pt x="28575" y="247650"/>
                </a:lnTo>
                <a:lnTo>
                  <a:pt x="38100" y="247650"/>
                </a:lnTo>
                <a:lnTo>
                  <a:pt x="28575" y="241300"/>
                </a:lnTo>
                <a:close/>
              </a:path>
              <a:path w="76200" h="298450">
                <a:moveTo>
                  <a:pt x="47625" y="0"/>
                </a:moveTo>
                <a:lnTo>
                  <a:pt x="28575" y="0"/>
                </a:lnTo>
                <a:lnTo>
                  <a:pt x="28575" y="241300"/>
                </a:lnTo>
                <a:lnTo>
                  <a:pt x="38100" y="247650"/>
                </a:lnTo>
                <a:lnTo>
                  <a:pt x="47625" y="241300"/>
                </a:lnTo>
                <a:lnTo>
                  <a:pt x="47625" y="0"/>
                </a:lnTo>
                <a:close/>
              </a:path>
              <a:path w="76200" h="298450">
                <a:moveTo>
                  <a:pt x="47625" y="241300"/>
                </a:moveTo>
                <a:lnTo>
                  <a:pt x="38100" y="247650"/>
                </a:lnTo>
                <a:lnTo>
                  <a:pt x="47625" y="247650"/>
                </a:lnTo>
                <a:lnTo>
                  <a:pt x="47625" y="241300"/>
                </a:lnTo>
                <a:close/>
              </a:path>
              <a:path w="76200" h="298450">
                <a:moveTo>
                  <a:pt x="76200" y="222250"/>
                </a:moveTo>
                <a:lnTo>
                  <a:pt x="47625" y="241300"/>
                </a:lnTo>
                <a:lnTo>
                  <a:pt x="47625" y="247650"/>
                </a:lnTo>
                <a:lnTo>
                  <a:pt x="63500" y="247650"/>
                </a:lnTo>
                <a:lnTo>
                  <a:pt x="76200" y="22225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7601" y="1225422"/>
            <a:ext cx="403860" cy="83185"/>
          </a:xfrm>
          <a:custGeom>
            <a:avLst/>
            <a:gdLst/>
            <a:ahLst/>
            <a:cxnLst/>
            <a:rect l="l" t="t" r="r" b="b"/>
            <a:pathLst>
              <a:path w="403860" h="83184">
                <a:moveTo>
                  <a:pt x="345541" y="26353"/>
                </a:moveTo>
                <a:lnTo>
                  <a:pt x="0" y="64262"/>
                </a:lnTo>
                <a:lnTo>
                  <a:pt x="2031" y="83185"/>
                </a:lnTo>
                <a:lnTo>
                  <a:pt x="347702" y="45262"/>
                </a:lnTo>
                <a:lnTo>
                  <a:pt x="352933" y="35178"/>
                </a:lnTo>
                <a:lnTo>
                  <a:pt x="345541" y="26353"/>
                </a:lnTo>
                <a:close/>
              </a:path>
              <a:path w="403860" h="83184">
                <a:moveTo>
                  <a:pt x="392723" y="25653"/>
                </a:moveTo>
                <a:lnTo>
                  <a:pt x="351917" y="25653"/>
                </a:lnTo>
                <a:lnTo>
                  <a:pt x="353949" y="44576"/>
                </a:lnTo>
                <a:lnTo>
                  <a:pt x="347702" y="45262"/>
                </a:lnTo>
                <a:lnTo>
                  <a:pt x="331850" y="75818"/>
                </a:lnTo>
                <a:lnTo>
                  <a:pt x="403352" y="29590"/>
                </a:lnTo>
                <a:lnTo>
                  <a:pt x="392723" y="25653"/>
                </a:lnTo>
                <a:close/>
              </a:path>
              <a:path w="403860" h="83184">
                <a:moveTo>
                  <a:pt x="351917" y="25653"/>
                </a:moveTo>
                <a:lnTo>
                  <a:pt x="345541" y="26353"/>
                </a:lnTo>
                <a:lnTo>
                  <a:pt x="352933" y="35178"/>
                </a:lnTo>
                <a:lnTo>
                  <a:pt x="347702" y="45262"/>
                </a:lnTo>
                <a:lnTo>
                  <a:pt x="353949" y="44576"/>
                </a:lnTo>
                <a:lnTo>
                  <a:pt x="351917" y="25653"/>
                </a:lnTo>
                <a:close/>
              </a:path>
              <a:path w="403860" h="83184">
                <a:moveTo>
                  <a:pt x="323469" y="0"/>
                </a:moveTo>
                <a:lnTo>
                  <a:pt x="345541" y="26353"/>
                </a:lnTo>
                <a:lnTo>
                  <a:pt x="351917" y="25653"/>
                </a:lnTo>
                <a:lnTo>
                  <a:pt x="392723" y="25653"/>
                </a:lnTo>
                <a:lnTo>
                  <a:pt x="32346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53105" y="1594216"/>
            <a:ext cx="2239010" cy="2219960"/>
            <a:chOff x="1053105" y="1594216"/>
            <a:chExt cx="2239010" cy="22199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105" y="1594216"/>
              <a:ext cx="2238698" cy="22194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71600" y="2630424"/>
              <a:ext cx="1910080" cy="381000"/>
            </a:xfrm>
            <a:custGeom>
              <a:avLst/>
              <a:gdLst/>
              <a:ahLst/>
              <a:cxnLst/>
              <a:rect l="l" t="t" r="r" b="b"/>
              <a:pathLst>
                <a:path w="1910079" h="381000">
                  <a:moveTo>
                    <a:pt x="1909572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909572" y="381000"/>
                  </a:lnTo>
                  <a:lnTo>
                    <a:pt x="1909572" y="0"/>
                  </a:lnTo>
                  <a:close/>
                </a:path>
              </a:pathLst>
            </a:custGeom>
            <a:solidFill>
              <a:srgbClr val="CC0000">
                <a:alpha val="2823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1600" y="2630424"/>
              <a:ext cx="1910080" cy="381000"/>
            </a:xfrm>
            <a:custGeom>
              <a:avLst/>
              <a:gdLst/>
              <a:ahLst/>
              <a:cxnLst/>
              <a:rect l="l" t="t" r="r" b="b"/>
              <a:pathLst>
                <a:path w="1910079" h="381000">
                  <a:moveTo>
                    <a:pt x="0" y="381000"/>
                  </a:moveTo>
                  <a:lnTo>
                    <a:pt x="1909572" y="381000"/>
                  </a:lnTo>
                  <a:lnTo>
                    <a:pt x="190957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5049" y="4694912"/>
            <a:ext cx="3093174" cy="106439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91336" y="4672710"/>
            <a:ext cx="398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OA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9812" y="5405120"/>
            <a:ext cx="410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NA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1398" y="6057087"/>
            <a:ext cx="1323975" cy="675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35"/>
              </a:spcBef>
            </a:pPr>
            <a:r>
              <a:rPr sz="2100" b="1" spc="70" dirty="0">
                <a:latin typeface="Calibri"/>
                <a:cs typeface="Calibri"/>
              </a:rPr>
              <a:t>CSR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100" b="1" i="1" spc="-10" dirty="0">
                <a:latin typeface="Calibri"/>
                <a:cs typeface="Calibri"/>
              </a:rPr>
              <a:t>(Transpose)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90827" y="4180713"/>
            <a:ext cx="6889115" cy="1749425"/>
            <a:chOff x="1290827" y="4180713"/>
            <a:chExt cx="6889115" cy="174942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0827" y="4547616"/>
              <a:ext cx="3573779" cy="138226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37053" y="5368290"/>
              <a:ext cx="1130935" cy="524510"/>
            </a:xfrm>
            <a:custGeom>
              <a:avLst/>
              <a:gdLst/>
              <a:ahLst/>
              <a:cxnLst/>
              <a:rect l="l" t="t" r="r" b="b"/>
              <a:pathLst>
                <a:path w="1130935" h="524510">
                  <a:moveTo>
                    <a:pt x="1043432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6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1043432" y="524256"/>
                  </a:lnTo>
                  <a:lnTo>
                    <a:pt x="1077444" y="517390"/>
                  </a:lnTo>
                  <a:lnTo>
                    <a:pt x="1105217" y="498665"/>
                  </a:lnTo>
                  <a:lnTo>
                    <a:pt x="1123942" y="470892"/>
                  </a:lnTo>
                  <a:lnTo>
                    <a:pt x="1130808" y="436880"/>
                  </a:lnTo>
                  <a:lnTo>
                    <a:pt x="1130808" y="87376"/>
                  </a:lnTo>
                  <a:lnTo>
                    <a:pt x="1123942" y="53363"/>
                  </a:lnTo>
                  <a:lnTo>
                    <a:pt x="1105217" y="25590"/>
                  </a:lnTo>
                  <a:lnTo>
                    <a:pt x="1077444" y="6865"/>
                  </a:lnTo>
                  <a:lnTo>
                    <a:pt x="1043432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37053" y="5368290"/>
              <a:ext cx="1130935" cy="524510"/>
            </a:xfrm>
            <a:custGeom>
              <a:avLst/>
              <a:gdLst/>
              <a:ahLst/>
              <a:cxnLst/>
              <a:rect l="l" t="t" r="r" b="b"/>
              <a:pathLst>
                <a:path w="1130935" h="524510">
                  <a:moveTo>
                    <a:pt x="0" y="87376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lnTo>
                    <a:pt x="1043432" y="0"/>
                  </a:lnTo>
                  <a:lnTo>
                    <a:pt x="1077444" y="6865"/>
                  </a:lnTo>
                  <a:lnTo>
                    <a:pt x="1105217" y="25590"/>
                  </a:lnTo>
                  <a:lnTo>
                    <a:pt x="1123942" y="53363"/>
                  </a:lnTo>
                  <a:lnTo>
                    <a:pt x="1130808" y="87376"/>
                  </a:lnTo>
                  <a:lnTo>
                    <a:pt x="1130808" y="436880"/>
                  </a:lnTo>
                  <a:lnTo>
                    <a:pt x="1123942" y="470892"/>
                  </a:lnTo>
                  <a:lnTo>
                    <a:pt x="1105217" y="498665"/>
                  </a:lnTo>
                  <a:lnTo>
                    <a:pt x="1077444" y="517390"/>
                  </a:lnTo>
                  <a:lnTo>
                    <a:pt x="1043432" y="524256"/>
                  </a:lnTo>
                  <a:lnTo>
                    <a:pt x="87375" y="524256"/>
                  </a:lnTo>
                  <a:lnTo>
                    <a:pt x="53363" y="517390"/>
                  </a:lnTo>
                  <a:lnTo>
                    <a:pt x="25590" y="498665"/>
                  </a:lnTo>
                  <a:lnTo>
                    <a:pt x="6865" y="470892"/>
                  </a:lnTo>
                  <a:lnTo>
                    <a:pt x="0" y="436880"/>
                  </a:lnTo>
                  <a:lnTo>
                    <a:pt x="0" y="8737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6673" y="4190238"/>
              <a:ext cx="5063490" cy="1642745"/>
            </a:xfrm>
            <a:custGeom>
              <a:avLst/>
              <a:gdLst/>
              <a:ahLst/>
              <a:cxnLst/>
              <a:rect l="l" t="t" r="r" b="b"/>
              <a:pathLst>
                <a:path w="5063490" h="1642745">
                  <a:moveTo>
                    <a:pt x="0" y="466851"/>
                  </a:moveTo>
                  <a:lnTo>
                    <a:pt x="1985645" y="0"/>
                  </a:lnTo>
                </a:path>
                <a:path w="5063490" h="1642745">
                  <a:moveTo>
                    <a:pt x="1700784" y="1642529"/>
                  </a:moveTo>
                  <a:lnTo>
                    <a:pt x="5063235" y="1328928"/>
                  </a:lnTo>
                </a:path>
              </a:pathLst>
            </a:custGeom>
            <a:ln w="19050">
              <a:solidFill>
                <a:srgbClr val="44536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788342" y="2424874"/>
            <a:ext cx="904875" cy="563880"/>
            <a:chOff x="5788342" y="2424874"/>
            <a:chExt cx="904875" cy="563880"/>
          </a:xfrm>
        </p:grpSpPr>
        <p:sp>
          <p:nvSpPr>
            <p:cNvPr id="20" name="object 20"/>
            <p:cNvSpPr/>
            <p:nvPr/>
          </p:nvSpPr>
          <p:spPr>
            <a:xfrm>
              <a:off x="5802629" y="2439161"/>
              <a:ext cx="876300" cy="535305"/>
            </a:xfrm>
            <a:custGeom>
              <a:avLst/>
              <a:gdLst/>
              <a:ahLst/>
              <a:cxnLst/>
              <a:rect l="l" t="t" r="r" b="b"/>
              <a:pathLst>
                <a:path w="876300" h="535305">
                  <a:moveTo>
                    <a:pt x="608838" y="0"/>
                  </a:moveTo>
                  <a:lnTo>
                    <a:pt x="608838" y="133730"/>
                  </a:lnTo>
                  <a:lnTo>
                    <a:pt x="0" y="133730"/>
                  </a:lnTo>
                  <a:lnTo>
                    <a:pt x="0" y="401192"/>
                  </a:lnTo>
                  <a:lnTo>
                    <a:pt x="608838" y="401192"/>
                  </a:lnTo>
                  <a:lnTo>
                    <a:pt x="608838" y="534924"/>
                  </a:lnTo>
                  <a:lnTo>
                    <a:pt x="876300" y="267462"/>
                  </a:lnTo>
                  <a:lnTo>
                    <a:pt x="60883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02629" y="2439161"/>
              <a:ext cx="876300" cy="535305"/>
            </a:xfrm>
            <a:custGeom>
              <a:avLst/>
              <a:gdLst/>
              <a:ahLst/>
              <a:cxnLst/>
              <a:rect l="l" t="t" r="r" b="b"/>
              <a:pathLst>
                <a:path w="876300" h="535305">
                  <a:moveTo>
                    <a:pt x="0" y="133730"/>
                  </a:moveTo>
                  <a:lnTo>
                    <a:pt x="608838" y="133730"/>
                  </a:lnTo>
                  <a:lnTo>
                    <a:pt x="608838" y="0"/>
                  </a:lnTo>
                  <a:lnTo>
                    <a:pt x="876300" y="267462"/>
                  </a:lnTo>
                  <a:lnTo>
                    <a:pt x="608838" y="534924"/>
                  </a:lnTo>
                  <a:lnTo>
                    <a:pt x="608838" y="401192"/>
                  </a:lnTo>
                  <a:lnTo>
                    <a:pt x="0" y="401192"/>
                  </a:lnTo>
                  <a:lnTo>
                    <a:pt x="0" y="133730"/>
                  </a:lnTo>
                  <a:close/>
                </a:path>
              </a:pathLst>
            </a:custGeom>
            <a:ln w="2857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13689" y="887593"/>
            <a:ext cx="6767195" cy="203581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1638300">
              <a:lnSpc>
                <a:spcPct val="100000"/>
              </a:lnSpc>
              <a:spcBef>
                <a:spcPts val="1635"/>
              </a:spcBef>
            </a:pPr>
            <a:r>
              <a:rPr sz="2400" spc="-25" dirty="0">
                <a:latin typeface="Calibri"/>
                <a:cs typeface="Calibri"/>
              </a:rPr>
              <a:t>Dst</a:t>
            </a:r>
            <a:endParaRPr sz="2400">
              <a:latin typeface="Calibri"/>
              <a:cs typeface="Calibri"/>
            </a:endParaRPr>
          </a:p>
          <a:p>
            <a:pPr marL="4599940" marR="5080" indent="50165" algn="r">
              <a:lnSpc>
                <a:spcPct val="101400"/>
              </a:lnSpc>
              <a:spcBef>
                <a:spcPts val="1370"/>
              </a:spcBef>
            </a:pPr>
            <a:r>
              <a:rPr sz="2100" b="1" spc="-130" dirty="0">
                <a:latin typeface="Calibri"/>
                <a:cs typeface="Calibri"/>
              </a:rPr>
              <a:t>Divide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40" dirty="0">
                <a:latin typeface="Calibri"/>
                <a:cs typeface="Calibri"/>
              </a:rPr>
              <a:t>execution</a:t>
            </a:r>
            <a:r>
              <a:rPr sz="2100" b="1" spc="30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into </a:t>
            </a:r>
            <a:r>
              <a:rPr sz="2100" b="1" spc="-130" dirty="0">
                <a:latin typeface="Calibri"/>
                <a:cs typeface="Calibri"/>
              </a:rPr>
              <a:t>coarse-grained</a:t>
            </a:r>
            <a:r>
              <a:rPr sz="2100" b="1" spc="45" dirty="0">
                <a:latin typeface="Calibri"/>
                <a:cs typeface="Calibri"/>
              </a:rPr>
              <a:t> </a:t>
            </a:r>
            <a:r>
              <a:rPr sz="2100" b="1" spc="-150" dirty="0">
                <a:latin typeface="Calibri"/>
                <a:cs typeface="Calibri"/>
              </a:rPr>
              <a:t>epochs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sz="2400" spc="-25" dirty="0">
                <a:latin typeface="Calibri"/>
                <a:cs typeface="Calibri"/>
              </a:rPr>
              <a:t>Src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212669" y="1270984"/>
            <a:ext cx="3382010" cy="2409825"/>
            <a:chOff x="8212669" y="1270984"/>
            <a:chExt cx="3382010" cy="240982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2669" y="1270984"/>
              <a:ext cx="2453246" cy="24092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37180" y="1655259"/>
              <a:ext cx="657225" cy="1990764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8714993" y="4200905"/>
            <a:ext cx="3084830" cy="1306195"/>
          </a:xfrm>
          <a:prstGeom prst="rect">
            <a:avLst/>
          </a:prstGeom>
          <a:ln w="28575">
            <a:solidFill>
              <a:srgbClr val="1154CC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sz="2100" b="1" dirty="0">
                <a:latin typeface="Calibri"/>
                <a:cs typeface="Calibri"/>
              </a:rPr>
              <a:t>srcData[S</a:t>
            </a:r>
            <a:r>
              <a:rPr sz="2100" b="1" baseline="-19841" dirty="0">
                <a:latin typeface="Calibri"/>
                <a:cs typeface="Calibri"/>
              </a:rPr>
              <a:t>2</a:t>
            </a:r>
            <a:r>
              <a:rPr sz="2100" b="1" dirty="0">
                <a:latin typeface="Calibri"/>
                <a:cs typeface="Calibri"/>
              </a:rPr>
              <a:t>]</a:t>
            </a:r>
            <a:r>
              <a:rPr sz="2100" b="1" spc="4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Accessed</a:t>
            </a:r>
            <a:r>
              <a:rPr sz="2100" b="1" spc="409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at: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05"/>
              </a:spcBef>
            </a:pPr>
            <a:r>
              <a:rPr sz="2100" b="1" spc="95" dirty="0">
                <a:latin typeface="Calibri"/>
                <a:cs typeface="Calibri"/>
              </a:rPr>
              <a:t>E</a:t>
            </a:r>
            <a:r>
              <a:rPr sz="2625" b="1" spc="142" baseline="-20634" dirty="0">
                <a:latin typeface="Calibri"/>
                <a:cs typeface="Calibri"/>
              </a:rPr>
              <a:t>0</a:t>
            </a:r>
            <a:r>
              <a:rPr sz="2625" b="1" spc="225" baseline="-20634" dirty="0">
                <a:latin typeface="Calibri"/>
                <a:cs typeface="Calibri"/>
              </a:rPr>
              <a:t> </a:t>
            </a:r>
            <a:r>
              <a:rPr sz="2100" b="1" spc="50" dirty="0">
                <a:latin typeface="Cambria Math"/>
                <a:cs typeface="Cambria Math"/>
              </a:rPr>
              <a:t>⇒ </a:t>
            </a:r>
            <a:r>
              <a:rPr sz="2100" b="1" spc="70" dirty="0">
                <a:latin typeface="Calibri"/>
                <a:cs typeface="Calibri"/>
              </a:rPr>
              <a:t>E</a:t>
            </a:r>
            <a:r>
              <a:rPr sz="2625" b="1" spc="104" baseline="-20634" dirty="0">
                <a:latin typeface="Calibri"/>
                <a:cs typeface="Calibri"/>
              </a:rPr>
              <a:t>1</a:t>
            </a:r>
            <a:endParaRPr sz="2625" baseline="-20634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372290" y="5514911"/>
            <a:ext cx="6630670" cy="1263650"/>
            <a:chOff x="5372290" y="5514911"/>
            <a:chExt cx="6630670" cy="1263650"/>
          </a:xfrm>
        </p:grpSpPr>
        <p:sp>
          <p:nvSpPr>
            <p:cNvPr id="28" name="object 28"/>
            <p:cNvSpPr/>
            <p:nvPr/>
          </p:nvSpPr>
          <p:spPr>
            <a:xfrm>
              <a:off x="5386578" y="5529198"/>
              <a:ext cx="6602095" cy="1235075"/>
            </a:xfrm>
            <a:custGeom>
              <a:avLst/>
              <a:gdLst/>
              <a:ahLst/>
              <a:cxnLst/>
              <a:rect l="l" t="t" r="r" b="b"/>
              <a:pathLst>
                <a:path w="6602095" h="1235075">
                  <a:moveTo>
                    <a:pt x="3231769" y="0"/>
                  </a:moveTo>
                  <a:lnTo>
                    <a:pt x="1100327" y="342010"/>
                  </a:lnTo>
                  <a:lnTo>
                    <a:pt x="0" y="342010"/>
                  </a:lnTo>
                  <a:lnTo>
                    <a:pt x="0" y="1235075"/>
                  </a:lnTo>
                  <a:lnTo>
                    <a:pt x="6601968" y="1235075"/>
                  </a:lnTo>
                  <a:lnTo>
                    <a:pt x="6601968" y="342010"/>
                  </a:lnTo>
                  <a:lnTo>
                    <a:pt x="2750820" y="342010"/>
                  </a:lnTo>
                  <a:lnTo>
                    <a:pt x="3231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86578" y="5529198"/>
              <a:ext cx="6602095" cy="1235075"/>
            </a:xfrm>
            <a:custGeom>
              <a:avLst/>
              <a:gdLst/>
              <a:ahLst/>
              <a:cxnLst/>
              <a:rect l="l" t="t" r="r" b="b"/>
              <a:pathLst>
                <a:path w="6602095" h="1235075">
                  <a:moveTo>
                    <a:pt x="0" y="342010"/>
                  </a:moveTo>
                  <a:lnTo>
                    <a:pt x="1100327" y="342010"/>
                  </a:lnTo>
                  <a:lnTo>
                    <a:pt x="3231769" y="0"/>
                  </a:lnTo>
                  <a:lnTo>
                    <a:pt x="2750820" y="342010"/>
                  </a:lnTo>
                  <a:lnTo>
                    <a:pt x="6601968" y="342010"/>
                  </a:lnTo>
                  <a:lnTo>
                    <a:pt x="6601968" y="490854"/>
                  </a:lnTo>
                  <a:lnTo>
                    <a:pt x="6601968" y="714121"/>
                  </a:lnTo>
                  <a:lnTo>
                    <a:pt x="6601968" y="1235075"/>
                  </a:lnTo>
                  <a:lnTo>
                    <a:pt x="2750820" y="1235075"/>
                  </a:lnTo>
                  <a:lnTo>
                    <a:pt x="1100327" y="1235075"/>
                  </a:lnTo>
                  <a:lnTo>
                    <a:pt x="0" y="1235075"/>
                  </a:lnTo>
                  <a:lnTo>
                    <a:pt x="0" y="714121"/>
                  </a:lnTo>
                  <a:lnTo>
                    <a:pt x="0" y="490854"/>
                  </a:lnTo>
                  <a:lnTo>
                    <a:pt x="0" y="342010"/>
                  </a:lnTo>
                  <a:close/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8521065" y="2275332"/>
            <a:ext cx="3277235" cy="1943735"/>
            <a:chOff x="8521065" y="2275332"/>
            <a:chExt cx="3277235" cy="1943735"/>
          </a:xfrm>
        </p:grpSpPr>
        <p:sp>
          <p:nvSpPr>
            <p:cNvPr id="31" name="object 31"/>
            <p:cNvSpPr/>
            <p:nvPr/>
          </p:nvSpPr>
          <p:spPr>
            <a:xfrm>
              <a:off x="8530590" y="3658362"/>
              <a:ext cx="3258185" cy="551180"/>
            </a:xfrm>
            <a:custGeom>
              <a:avLst/>
              <a:gdLst/>
              <a:ahLst/>
              <a:cxnLst/>
              <a:rect l="l" t="t" r="r" b="b"/>
              <a:pathLst>
                <a:path w="3258184" h="551179">
                  <a:moveTo>
                    <a:pt x="1804415" y="9143"/>
                  </a:moveTo>
                  <a:lnTo>
                    <a:pt x="3257677" y="521969"/>
                  </a:lnTo>
                </a:path>
                <a:path w="3258184" h="551179">
                  <a:moveTo>
                    <a:pt x="0" y="0"/>
                  </a:moveTo>
                  <a:lnTo>
                    <a:pt x="199643" y="550799"/>
                  </a:lnTo>
                </a:path>
              </a:pathLst>
            </a:custGeom>
            <a:ln w="19050">
              <a:solidFill>
                <a:srgbClr val="44536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529828" y="2589276"/>
              <a:ext cx="1804670" cy="358140"/>
            </a:xfrm>
            <a:custGeom>
              <a:avLst/>
              <a:gdLst/>
              <a:ahLst/>
              <a:cxnLst/>
              <a:rect l="l" t="t" r="r" b="b"/>
              <a:pathLst>
                <a:path w="1804670" h="358139">
                  <a:moveTo>
                    <a:pt x="1804416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1804416" y="358139"/>
                  </a:lnTo>
                  <a:lnTo>
                    <a:pt x="1804416" y="0"/>
                  </a:lnTo>
                  <a:close/>
                </a:path>
              </a:pathLst>
            </a:custGeom>
            <a:solidFill>
              <a:srgbClr val="CC0000">
                <a:alpha val="2823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29828" y="2589276"/>
              <a:ext cx="1804670" cy="358140"/>
            </a:xfrm>
            <a:custGeom>
              <a:avLst/>
              <a:gdLst/>
              <a:ahLst/>
              <a:cxnLst/>
              <a:rect l="l" t="t" r="r" b="b"/>
              <a:pathLst>
                <a:path w="1804670" h="358139">
                  <a:moveTo>
                    <a:pt x="0" y="358139"/>
                  </a:moveTo>
                  <a:lnTo>
                    <a:pt x="1804416" y="358139"/>
                  </a:lnTo>
                  <a:lnTo>
                    <a:pt x="1804416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29828" y="2275332"/>
              <a:ext cx="330707" cy="313944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199378" y="5966256"/>
            <a:ext cx="4975225" cy="674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100" dirty="0">
                <a:latin typeface="Calibri"/>
                <a:cs typeface="Calibri"/>
              </a:rPr>
              <a:t>No.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120" dirty="0">
                <a:latin typeface="Calibri"/>
                <a:cs typeface="Calibri"/>
              </a:rPr>
              <a:t> </a:t>
            </a:r>
            <a:r>
              <a:rPr sz="2100" spc="50" dirty="0">
                <a:latin typeface="Calibri"/>
                <a:cs typeface="Calibri"/>
              </a:rPr>
              <a:t>epochs</a:t>
            </a:r>
            <a:r>
              <a:rPr sz="2100" spc="125" dirty="0">
                <a:latin typeface="Calibri"/>
                <a:cs typeface="Calibri"/>
              </a:rPr>
              <a:t> </a:t>
            </a:r>
            <a:r>
              <a:rPr sz="2100" dirty="0">
                <a:latin typeface="Cambria Math"/>
                <a:cs typeface="Cambria Math"/>
              </a:rPr>
              <a:t>⬇</a:t>
            </a:r>
            <a:r>
              <a:rPr sz="2100" spc="135" dirty="0">
                <a:latin typeface="Cambria Math"/>
                <a:cs typeface="Cambria Math"/>
              </a:rPr>
              <a:t> </a:t>
            </a:r>
            <a:r>
              <a:rPr sz="2100" dirty="0">
                <a:latin typeface="Cambria Math"/>
                <a:cs typeface="Cambria Math"/>
              </a:rPr>
              <a:t>⇒</a:t>
            </a:r>
            <a:r>
              <a:rPr sz="2100" spc="135" dirty="0">
                <a:latin typeface="Cambria Math"/>
                <a:cs typeface="Cambria Math"/>
              </a:rPr>
              <a:t> </a:t>
            </a:r>
            <a:r>
              <a:rPr sz="2100" spc="65" dirty="0">
                <a:latin typeface="Calibri"/>
                <a:cs typeface="Calibri"/>
              </a:rPr>
              <a:t>Next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Ref</a:t>
            </a:r>
            <a:r>
              <a:rPr sz="2100" spc="120" dirty="0">
                <a:latin typeface="Calibri"/>
                <a:cs typeface="Calibri"/>
              </a:rPr>
              <a:t> </a:t>
            </a:r>
            <a:r>
              <a:rPr sz="2100" spc="50" dirty="0">
                <a:latin typeface="Calibri"/>
                <a:cs typeface="Calibri"/>
              </a:rPr>
              <a:t>Quantization</a:t>
            </a:r>
            <a:r>
              <a:rPr sz="2100" spc="125" dirty="0">
                <a:latin typeface="Calibri"/>
                <a:cs typeface="Calibri"/>
              </a:rPr>
              <a:t> </a:t>
            </a:r>
            <a:r>
              <a:rPr sz="2100" spc="-50" dirty="0">
                <a:latin typeface="Cambria Math"/>
                <a:cs typeface="Cambria Math"/>
              </a:rPr>
              <a:t>⬆</a:t>
            </a:r>
            <a:endParaRPr sz="21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100" dirty="0">
                <a:latin typeface="Calibri"/>
                <a:cs typeface="Calibri"/>
              </a:rPr>
              <a:t>(accuracy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75" dirty="0">
                <a:latin typeface="Calibri"/>
                <a:cs typeface="Calibri"/>
              </a:rPr>
              <a:t>vs</a:t>
            </a:r>
            <a:r>
              <a:rPr sz="2100" spc="30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metadata</a:t>
            </a:r>
            <a:r>
              <a:rPr sz="2100" spc="350" dirty="0">
                <a:latin typeface="Calibri"/>
                <a:cs typeface="Calibri"/>
              </a:rPr>
              <a:t> </a:t>
            </a:r>
            <a:r>
              <a:rPr sz="2100" spc="65" dirty="0">
                <a:latin typeface="Calibri"/>
                <a:cs typeface="Calibri"/>
              </a:rPr>
              <a:t>size</a:t>
            </a:r>
            <a:r>
              <a:rPr sz="2100" spc="30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trade-</a:t>
            </a:r>
            <a:r>
              <a:rPr sz="2100" spc="-20" dirty="0">
                <a:latin typeface="Calibri"/>
                <a:cs typeface="Calibri"/>
              </a:rPr>
              <a:t>off)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86350" y="4202429"/>
            <a:ext cx="3084830" cy="1306195"/>
          </a:xfrm>
          <a:prstGeom prst="rect">
            <a:avLst/>
          </a:prstGeom>
          <a:ln w="28575">
            <a:solidFill>
              <a:srgbClr val="1154CC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75"/>
              </a:spcBef>
            </a:pPr>
            <a:r>
              <a:rPr sz="2100" b="1" dirty="0">
                <a:latin typeface="Calibri"/>
                <a:cs typeface="Calibri"/>
              </a:rPr>
              <a:t>srcData[S</a:t>
            </a:r>
            <a:r>
              <a:rPr sz="2100" b="1" baseline="-19841" dirty="0">
                <a:latin typeface="Calibri"/>
                <a:cs typeface="Calibri"/>
              </a:rPr>
              <a:t>2</a:t>
            </a:r>
            <a:r>
              <a:rPr sz="2100" b="1" dirty="0">
                <a:latin typeface="Calibri"/>
                <a:cs typeface="Calibri"/>
              </a:rPr>
              <a:t>]</a:t>
            </a:r>
            <a:r>
              <a:rPr sz="2100" b="1" spc="2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Accessed</a:t>
            </a:r>
            <a:r>
              <a:rPr sz="2100" b="1" spc="365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at:</a:t>
            </a:r>
            <a:endParaRPr sz="21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610"/>
              </a:spcBef>
            </a:pPr>
            <a:r>
              <a:rPr sz="2100" b="1" spc="80" dirty="0">
                <a:latin typeface="Calibri"/>
                <a:cs typeface="Calibri"/>
              </a:rPr>
              <a:t>D</a:t>
            </a:r>
            <a:r>
              <a:rPr sz="2625" b="1" spc="120" baseline="-20634" dirty="0">
                <a:latin typeface="Calibri"/>
                <a:cs typeface="Calibri"/>
              </a:rPr>
              <a:t>0</a:t>
            </a:r>
            <a:r>
              <a:rPr sz="2625" b="1" spc="217" baseline="-20634" dirty="0">
                <a:latin typeface="Calibri"/>
                <a:cs typeface="Calibri"/>
              </a:rPr>
              <a:t> </a:t>
            </a:r>
            <a:r>
              <a:rPr sz="2100" b="1" spc="50" dirty="0">
                <a:latin typeface="Cambria Math"/>
                <a:cs typeface="Cambria Math"/>
              </a:rPr>
              <a:t>⇒ </a:t>
            </a:r>
            <a:r>
              <a:rPr sz="2100" b="1" spc="80" dirty="0">
                <a:latin typeface="Calibri"/>
                <a:cs typeface="Calibri"/>
              </a:rPr>
              <a:t>D</a:t>
            </a:r>
            <a:r>
              <a:rPr sz="2625" b="1" spc="120" baseline="-20634" dirty="0">
                <a:latin typeface="Calibri"/>
                <a:cs typeface="Calibri"/>
              </a:rPr>
              <a:t>1</a:t>
            </a:r>
            <a:r>
              <a:rPr sz="2625" b="1" spc="202" baseline="-20634" dirty="0">
                <a:latin typeface="Calibri"/>
                <a:cs typeface="Calibri"/>
              </a:rPr>
              <a:t> </a:t>
            </a:r>
            <a:r>
              <a:rPr sz="2100" b="1" spc="50" dirty="0">
                <a:latin typeface="Cambria Math"/>
                <a:cs typeface="Cambria Math"/>
              </a:rPr>
              <a:t>⇒</a:t>
            </a:r>
            <a:r>
              <a:rPr sz="2100" b="1" spc="45" dirty="0">
                <a:latin typeface="Cambria Math"/>
                <a:cs typeface="Cambria Math"/>
              </a:rPr>
              <a:t> </a:t>
            </a:r>
            <a:r>
              <a:rPr sz="2100" b="1" spc="55" dirty="0">
                <a:latin typeface="Calibri"/>
                <a:cs typeface="Calibri"/>
              </a:rPr>
              <a:t>D</a:t>
            </a:r>
            <a:r>
              <a:rPr sz="2625" b="1" spc="82" baseline="-20634" dirty="0">
                <a:latin typeface="Calibri"/>
                <a:cs typeface="Calibri"/>
              </a:rPr>
              <a:t>3</a:t>
            </a:r>
            <a:endParaRPr sz="2625" baseline="-20634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00964" y="231089"/>
            <a:ext cx="11791315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425" dirty="0">
                <a:solidFill>
                  <a:srgbClr val="FF0000"/>
                </a:solidFill>
              </a:rPr>
              <a:t>Main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spc="-310" dirty="0">
                <a:solidFill>
                  <a:srgbClr val="FF0000"/>
                </a:solidFill>
              </a:rPr>
              <a:t>Technique: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370" dirty="0"/>
              <a:t>Use</a:t>
            </a:r>
            <a:r>
              <a:rPr spc="-60" dirty="0"/>
              <a:t> </a:t>
            </a:r>
            <a:r>
              <a:rPr spc="-300" dirty="0"/>
              <a:t>Quantization</a:t>
            </a:r>
            <a:r>
              <a:rPr spc="-40" dirty="0"/>
              <a:t> </a:t>
            </a:r>
            <a:r>
              <a:rPr spc="-295" dirty="0"/>
              <a:t>To</a:t>
            </a:r>
            <a:r>
              <a:rPr spc="-45" dirty="0"/>
              <a:t> </a:t>
            </a:r>
            <a:r>
              <a:rPr spc="-360" dirty="0"/>
              <a:t>Compress</a:t>
            </a:r>
            <a:r>
              <a:rPr spc="-90" dirty="0"/>
              <a:t> </a:t>
            </a:r>
            <a:r>
              <a:rPr spc="-300" dirty="0"/>
              <a:t>The</a:t>
            </a:r>
            <a:r>
              <a:rPr spc="-45" dirty="0"/>
              <a:t> </a:t>
            </a:r>
            <a:r>
              <a:rPr spc="-320" dirty="0"/>
              <a:t>Transpose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70334" y="6356705"/>
            <a:ext cx="350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122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1981" y="1726887"/>
            <a:ext cx="657225" cy="199076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49986" y="3054857"/>
            <a:ext cx="76200" cy="298450"/>
          </a:xfrm>
          <a:custGeom>
            <a:avLst/>
            <a:gdLst/>
            <a:ahLst/>
            <a:cxnLst/>
            <a:rect l="l" t="t" r="r" b="b"/>
            <a:pathLst>
              <a:path w="76200" h="298450">
                <a:moveTo>
                  <a:pt x="0" y="222250"/>
                </a:moveTo>
                <a:lnTo>
                  <a:pt x="38100" y="298450"/>
                </a:lnTo>
                <a:lnTo>
                  <a:pt x="63500" y="247650"/>
                </a:lnTo>
                <a:lnTo>
                  <a:pt x="28575" y="247650"/>
                </a:lnTo>
                <a:lnTo>
                  <a:pt x="28575" y="241300"/>
                </a:lnTo>
                <a:lnTo>
                  <a:pt x="0" y="222250"/>
                </a:lnTo>
                <a:close/>
              </a:path>
              <a:path w="76200" h="298450">
                <a:moveTo>
                  <a:pt x="28575" y="241300"/>
                </a:moveTo>
                <a:lnTo>
                  <a:pt x="28575" y="247650"/>
                </a:lnTo>
                <a:lnTo>
                  <a:pt x="38100" y="247650"/>
                </a:lnTo>
                <a:lnTo>
                  <a:pt x="28575" y="241300"/>
                </a:lnTo>
                <a:close/>
              </a:path>
              <a:path w="76200" h="298450">
                <a:moveTo>
                  <a:pt x="47625" y="0"/>
                </a:moveTo>
                <a:lnTo>
                  <a:pt x="28575" y="0"/>
                </a:lnTo>
                <a:lnTo>
                  <a:pt x="28575" y="241300"/>
                </a:lnTo>
                <a:lnTo>
                  <a:pt x="38100" y="247650"/>
                </a:lnTo>
                <a:lnTo>
                  <a:pt x="47625" y="241300"/>
                </a:lnTo>
                <a:lnTo>
                  <a:pt x="47625" y="0"/>
                </a:lnTo>
                <a:close/>
              </a:path>
              <a:path w="76200" h="298450">
                <a:moveTo>
                  <a:pt x="47625" y="241300"/>
                </a:moveTo>
                <a:lnTo>
                  <a:pt x="38100" y="247650"/>
                </a:lnTo>
                <a:lnTo>
                  <a:pt x="47625" y="247650"/>
                </a:lnTo>
                <a:lnTo>
                  <a:pt x="47625" y="241300"/>
                </a:lnTo>
                <a:close/>
              </a:path>
              <a:path w="76200" h="298450">
                <a:moveTo>
                  <a:pt x="76200" y="222250"/>
                </a:moveTo>
                <a:lnTo>
                  <a:pt x="47625" y="241300"/>
                </a:lnTo>
                <a:lnTo>
                  <a:pt x="47625" y="247650"/>
                </a:lnTo>
                <a:lnTo>
                  <a:pt x="63500" y="247650"/>
                </a:lnTo>
                <a:lnTo>
                  <a:pt x="76200" y="22225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7601" y="1225422"/>
            <a:ext cx="403860" cy="83185"/>
          </a:xfrm>
          <a:custGeom>
            <a:avLst/>
            <a:gdLst/>
            <a:ahLst/>
            <a:cxnLst/>
            <a:rect l="l" t="t" r="r" b="b"/>
            <a:pathLst>
              <a:path w="403860" h="83184">
                <a:moveTo>
                  <a:pt x="345541" y="26353"/>
                </a:moveTo>
                <a:lnTo>
                  <a:pt x="0" y="64262"/>
                </a:lnTo>
                <a:lnTo>
                  <a:pt x="2031" y="83185"/>
                </a:lnTo>
                <a:lnTo>
                  <a:pt x="347702" y="45262"/>
                </a:lnTo>
                <a:lnTo>
                  <a:pt x="352933" y="35178"/>
                </a:lnTo>
                <a:lnTo>
                  <a:pt x="345541" y="26353"/>
                </a:lnTo>
                <a:close/>
              </a:path>
              <a:path w="403860" h="83184">
                <a:moveTo>
                  <a:pt x="392723" y="25653"/>
                </a:moveTo>
                <a:lnTo>
                  <a:pt x="351917" y="25653"/>
                </a:lnTo>
                <a:lnTo>
                  <a:pt x="353949" y="44576"/>
                </a:lnTo>
                <a:lnTo>
                  <a:pt x="347702" y="45262"/>
                </a:lnTo>
                <a:lnTo>
                  <a:pt x="331850" y="75818"/>
                </a:lnTo>
                <a:lnTo>
                  <a:pt x="403352" y="29590"/>
                </a:lnTo>
                <a:lnTo>
                  <a:pt x="392723" y="25653"/>
                </a:lnTo>
                <a:close/>
              </a:path>
              <a:path w="403860" h="83184">
                <a:moveTo>
                  <a:pt x="351917" y="25653"/>
                </a:moveTo>
                <a:lnTo>
                  <a:pt x="345541" y="26353"/>
                </a:lnTo>
                <a:lnTo>
                  <a:pt x="352933" y="35178"/>
                </a:lnTo>
                <a:lnTo>
                  <a:pt x="347702" y="45262"/>
                </a:lnTo>
                <a:lnTo>
                  <a:pt x="353949" y="44576"/>
                </a:lnTo>
                <a:lnTo>
                  <a:pt x="351917" y="25653"/>
                </a:lnTo>
                <a:close/>
              </a:path>
              <a:path w="403860" h="83184">
                <a:moveTo>
                  <a:pt x="323469" y="0"/>
                </a:moveTo>
                <a:lnTo>
                  <a:pt x="345541" y="26353"/>
                </a:lnTo>
                <a:lnTo>
                  <a:pt x="351917" y="25653"/>
                </a:lnTo>
                <a:lnTo>
                  <a:pt x="392723" y="25653"/>
                </a:lnTo>
                <a:lnTo>
                  <a:pt x="323469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53105" y="1594216"/>
            <a:ext cx="2239010" cy="2219960"/>
            <a:chOff x="1053105" y="1594216"/>
            <a:chExt cx="2239010" cy="22199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105" y="1594216"/>
              <a:ext cx="2238698" cy="22194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71600" y="2630424"/>
              <a:ext cx="1910080" cy="381000"/>
            </a:xfrm>
            <a:custGeom>
              <a:avLst/>
              <a:gdLst/>
              <a:ahLst/>
              <a:cxnLst/>
              <a:rect l="l" t="t" r="r" b="b"/>
              <a:pathLst>
                <a:path w="1910079" h="381000">
                  <a:moveTo>
                    <a:pt x="1909572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909572" y="381000"/>
                  </a:lnTo>
                  <a:lnTo>
                    <a:pt x="1909572" y="0"/>
                  </a:lnTo>
                  <a:close/>
                </a:path>
              </a:pathLst>
            </a:custGeom>
            <a:solidFill>
              <a:srgbClr val="CC0000">
                <a:alpha val="2823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1600" y="2630424"/>
              <a:ext cx="1910080" cy="381000"/>
            </a:xfrm>
            <a:custGeom>
              <a:avLst/>
              <a:gdLst/>
              <a:ahLst/>
              <a:cxnLst/>
              <a:rect l="l" t="t" r="r" b="b"/>
              <a:pathLst>
                <a:path w="1910079" h="381000">
                  <a:moveTo>
                    <a:pt x="0" y="381000"/>
                  </a:moveTo>
                  <a:lnTo>
                    <a:pt x="1909572" y="381000"/>
                  </a:lnTo>
                  <a:lnTo>
                    <a:pt x="1909572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5049" y="4694912"/>
            <a:ext cx="3093174" cy="106439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91336" y="4672710"/>
            <a:ext cx="398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OA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9812" y="5405120"/>
            <a:ext cx="410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NA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6638" y="6057087"/>
            <a:ext cx="1292225" cy="675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35"/>
              </a:spcBef>
            </a:pPr>
            <a:r>
              <a:rPr sz="2100" b="1" spc="70" dirty="0">
                <a:latin typeface="Calibri"/>
                <a:cs typeface="Calibri"/>
              </a:rPr>
              <a:t>CSR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100" b="1" i="1" spc="-10" dirty="0">
                <a:latin typeface="Calibri"/>
                <a:cs typeface="Calibri"/>
              </a:rPr>
              <a:t>(Transpose)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90827" y="4547615"/>
            <a:ext cx="3573779" cy="1382395"/>
            <a:chOff x="1290827" y="4547615"/>
            <a:chExt cx="3573779" cy="138239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0827" y="4547615"/>
              <a:ext cx="3573779" cy="138226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37053" y="5368289"/>
              <a:ext cx="1130935" cy="524510"/>
            </a:xfrm>
            <a:custGeom>
              <a:avLst/>
              <a:gdLst/>
              <a:ahLst/>
              <a:cxnLst/>
              <a:rect l="l" t="t" r="r" b="b"/>
              <a:pathLst>
                <a:path w="1130935" h="524510">
                  <a:moveTo>
                    <a:pt x="1043432" y="0"/>
                  </a:moveTo>
                  <a:lnTo>
                    <a:pt x="87375" y="0"/>
                  </a:lnTo>
                  <a:lnTo>
                    <a:pt x="53363" y="6865"/>
                  </a:lnTo>
                  <a:lnTo>
                    <a:pt x="25590" y="25590"/>
                  </a:lnTo>
                  <a:lnTo>
                    <a:pt x="6865" y="53363"/>
                  </a:lnTo>
                  <a:lnTo>
                    <a:pt x="0" y="87376"/>
                  </a:lnTo>
                  <a:lnTo>
                    <a:pt x="0" y="436880"/>
                  </a:lnTo>
                  <a:lnTo>
                    <a:pt x="6865" y="470892"/>
                  </a:lnTo>
                  <a:lnTo>
                    <a:pt x="25590" y="498665"/>
                  </a:lnTo>
                  <a:lnTo>
                    <a:pt x="53363" y="517390"/>
                  </a:lnTo>
                  <a:lnTo>
                    <a:pt x="87375" y="524256"/>
                  </a:lnTo>
                  <a:lnTo>
                    <a:pt x="1043432" y="524256"/>
                  </a:lnTo>
                  <a:lnTo>
                    <a:pt x="1077444" y="517390"/>
                  </a:lnTo>
                  <a:lnTo>
                    <a:pt x="1105217" y="498665"/>
                  </a:lnTo>
                  <a:lnTo>
                    <a:pt x="1123942" y="470892"/>
                  </a:lnTo>
                  <a:lnTo>
                    <a:pt x="1130808" y="436880"/>
                  </a:lnTo>
                  <a:lnTo>
                    <a:pt x="1130808" y="87376"/>
                  </a:lnTo>
                  <a:lnTo>
                    <a:pt x="1123942" y="53363"/>
                  </a:lnTo>
                  <a:lnTo>
                    <a:pt x="1105217" y="25590"/>
                  </a:lnTo>
                  <a:lnTo>
                    <a:pt x="1077444" y="6865"/>
                  </a:lnTo>
                  <a:lnTo>
                    <a:pt x="1043432" y="0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37053" y="5368289"/>
              <a:ext cx="1130935" cy="524510"/>
            </a:xfrm>
            <a:custGeom>
              <a:avLst/>
              <a:gdLst/>
              <a:ahLst/>
              <a:cxnLst/>
              <a:rect l="l" t="t" r="r" b="b"/>
              <a:pathLst>
                <a:path w="1130935" h="524510">
                  <a:moveTo>
                    <a:pt x="0" y="87376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5" y="0"/>
                  </a:lnTo>
                  <a:lnTo>
                    <a:pt x="1043432" y="0"/>
                  </a:lnTo>
                  <a:lnTo>
                    <a:pt x="1077444" y="6865"/>
                  </a:lnTo>
                  <a:lnTo>
                    <a:pt x="1105217" y="25590"/>
                  </a:lnTo>
                  <a:lnTo>
                    <a:pt x="1123942" y="53363"/>
                  </a:lnTo>
                  <a:lnTo>
                    <a:pt x="1130808" y="87376"/>
                  </a:lnTo>
                  <a:lnTo>
                    <a:pt x="1130808" y="436880"/>
                  </a:lnTo>
                  <a:lnTo>
                    <a:pt x="1123942" y="470892"/>
                  </a:lnTo>
                  <a:lnTo>
                    <a:pt x="1105217" y="498665"/>
                  </a:lnTo>
                  <a:lnTo>
                    <a:pt x="1077444" y="517390"/>
                  </a:lnTo>
                  <a:lnTo>
                    <a:pt x="1043432" y="524256"/>
                  </a:lnTo>
                  <a:lnTo>
                    <a:pt x="87375" y="524256"/>
                  </a:lnTo>
                  <a:lnTo>
                    <a:pt x="53363" y="517390"/>
                  </a:lnTo>
                  <a:lnTo>
                    <a:pt x="25590" y="498665"/>
                  </a:lnTo>
                  <a:lnTo>
                    <a:pt x="6865" y="470892"/>
                  </a:lnTo>
                  <a:lnTo>
                    <a:pt x="0" y="436880"/>
                  </a:lnTo>
                  <a:lnTo>
                    <a:pt x="0" y="8737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788342" y="2424874"/>
            <a:ext cx="904875" cy="563880"/>
            <a:chOff x="5788342" y="2424874"/>
            <a:chExt cx="904875" cy="563880"/>
          </a:xfrm>
        </p:grpSpPr>
        <p:sp>
          <p:nvSpPr>
            <p:cNvPr id="19" name="object 19"/>
            <p:cNvSpPr/>
            <p:nvPr/>
          </p:nvSpPr>
          <p:spPr>
            <a:xfrm>
              <a:off x="5802629" y="2439161"/>
              <a:ext cx="876300" cy="535305"/>
            </a:xfrm>
            <a:custGeom>
              <a:avLst/>
              <a:gdLst/>
              <a:ahLst/>
              <a:cxnLst/>
              <a:rect l="l" t="t" r="r" b="b"/>
              <a:pathLst>
                <a:path w="876300" h="535305">
                  <a:moveTo>
                    <a:pt x="608838" y="0"/>
                  </a:moveTo>
                  <a:lnTo>
                    <a:pt x="608838" y="133730"/>
                  </a:lnTo>
                  <a:lnTo>
                    <a:pt x="0" y="133730"/>
                  </a:lnTo>
                  <a:lnTo>
                    <a:pt x="0" y="401192"/>
                  </a:lnTo>
                  <a:lnTo>
                    <a:pt x="608838" y="401192"/>
                  </a:lnTo>
                  <a:lnTo>
                    <a:pt x="608838" y="534924"/>
                  </a:lnTo>
                  <a:lnTo>
                    <a:pt x="876300" y="267462"/>
                  </a:lnTo>
                  <a:lnTo>
                    <a:pt x="60883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02629" y="2439161"/>
              <a:ext cx="876300" cy="535305"/>
            </a:xfrm>
            <a:custGeom>
              <a:avLst/>
              <a:gdLst/>
              <a:ahLst/>
              <a:cxnLst/>
              <a:rect l="l" t="t" r="r" b="b"/>
              <a:pathLst>
                <a:path w="876300" h="535305">
                  <a:moveTo>
                    <a:pt x="0" y="133730"/>
                  </a:moveTo>
                  <a:lnTo>
                    <a:pt x="608838" y="133730"/>
                  </a:lnTo>
                  <a:lnTo>
                    <a:pt x="608838" y="0"/>
                  </a:lnTo>
                  <a:lnTo>
                    <a:pt x="876300" y="267462"/>
                  </a:lnTo>
                  <a:lnTo>
                    <a:pt x="608838" y="534924"/>
                  </a:lnTo>
                  <a:lnTo>
                    <a:pt x="608838" y="401192"/>
                  </a:lnTo>
                  <a:lnTo>
                    <a:pt x="0" y="401192"/>
                  </a:lnTo>
                  <a:lnTo>
                    <a:pt x="0" y="133730"/>
                  </a:lnTo>
                  <a:close/>
                </a:path>
              </a:pathLst>
            </a:custGeom>
            <a:ln w="2857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13689" y="887593"/>
            <a:ext cx="6765290" cy="203581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1638300">
              <a:lnSpc>
                <a:spcPct val="100000"/>
              </a:lnSpc>
              <a:spcBef>
                <a:spcPts val="1635"/>
              </a:spcBef>
            </a:pPr>
            <a:r>
              <a:rPr sz="2400" spc="-25" dirty="0">
                <a:latin typeface="Calibri"/>
                <a:cs typeface="Calibri"/>
              </a:rPr>
              <a:t>Dst</a:t>
            </a:r>
            <a:endParaRPr sz="2400">
              <a:latin typeface="Calibri"/>
              <a:cs typeface="Calibri"/>
            </a:endParaRPr>
          </a:p>
          <a:p>
            <a:pPr marL="4601210" marR="5080" indent="53340" algn="r">
              <a:lnSpc>
                <a:spcPct val="101400"/>
              </a:lnSpc>
              <a:spcBef>
                <a:spcPts val="1370"/>
              </a:spcBef>
            </a:pPr>
            <a:r>
              <a:rPr sz="2100" b="1" spc="-130" dirty="0">
                <a:latin typeface="Calibri"/>
                <a:cs typeface="Calibri"/>
              </a:rPr>
              <a:t>Divide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145" dirty="0">
                <a:latin typeface="Calibri"/>
                <a:cs typeface="Calibri"/>
              </a:rPr>
              <a:t>execution</a:t>
            </a:r>
            <a:r>
              <a:rPr sz="2100" b="1" spc="40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into </a:t>
            </a:r>
            <a:r>
              <a:rPr sz="2100" b="1" spc="-135" dirty="0">
                <a:latin typeface="Calibri"/>
                <a:cs typeface="Calibri"/>
              </a:rPr>
              <a:t>coarse-</a:t>
            </a:r>
            <a:r>
              <a:rPr sz="2100" b="1" spc="-130" dirty="0">
                <a:latin typeface="Calibri"/>
                <a:cs typeface="Calibri"/>
              </a:rPr>
              <a:t>grained</a:t>
            </a:r>
            <a:r>
              <a:rPr sz="2100" b="1" spc="55" dirty="0">
                <a:latin typeface="Calibri"/>
                <a:cs typeface="Calibri"/>
              </a:rPr>
              <a:t> </a:t>
            </a:r>
            <a:r>
              <a:rPr sz="2100" b="1" spc="-150" dirty="0">
                <a:latin typeface="Calibri"/>
                <a:cs typeface="Calibri"/>
              </a:rPr>
              <a:t>epochs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sz="2400" spc="-25" dirty="0">
                <a:latin typeface="Calibri"/>
                <a:cs typeface="Calibri"/>
              </a:rPr>
              <a:t>Src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212669" y="1270984"/>
            <a:ext cx="2453640" cy="2409825"/>
            <a:chOff x="8212669" y="1270984"/>
            <a:chExt cx="2453640" cy="2409825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2669" y="1270984"/>
              <a:ext cx="2453246" cy="240927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529827" y="2589276"/>
              <a:ext cx="1804670" cy="358140"/>
            </a:xfrm>
            <a:custGeom>
              <a:avLst/>
              <a:gdLst/>
              <a:ahLst/>
              <a:cxnLst/>
              <a:rect l="l" t="t" r="r" b="b"/>
              <a:pathLst>
                <a:path w="1804670" h="358139">
                  <a:moveTo>
                    <a:pt x="1804416" y="0"/>
                  </a:moveTo>
                  <a:lnTo>
                    <a:pt x="0" y="0"/>
                  </a:lnTo>
                  <a:lnTo>
                    <a:pt x="0" y="358139"/>
                  </a:lnTo>
                  <a:lnTo>
                    <a:pt x="1804416" y="358139"/>
                  </a:lnTo>
                  <a:lnTo>
                    <a:pt x="1804416" y="0"/>
                  </a:lnTo>
                  <a:close/>
                </a:path>
              </a:pathLst>
            </a:custGeom>
            <a:solidFill>
              <a:srgbClr val="CC0000">
                <a:alpha val="2823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29827" y="2589276"/>
              <a:ext cx="1804670" cy="358140"/>
            </a:xfrm>
            <a:custGeom>
              <a:avLst/>
              <a:gdLst/>
              <a:ahLst/>
              <a:cxnLst/>
              <a:rect l="l" t="t" r="r" b="b"/>
              <a:pathLst>
                <a:path w="1804670" h="358139">
                  <a:moveTo>
                    <a:pt x="0" y="358139"/>
                  </a:moveTo>
                  <a:lnTo>
                    <a:pt x="1804416" y="358139"/>
                  </a:lnTo>
                  <a:lnTo>
                    <a:pt x="1804416" y="0"/>
                  </a:lnTo>
                  <a:lnTo>
                    <a:pt x="0" y="0"/>
                  </a:lnTo>
                  <a:lnTo>
                    <a:pt x="0" y="35813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29827" y="2275332"/>
              <a:ext cx="330707" cy="313944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7181" y="1655259"/>
            <a:ext cx="657225" cy="199076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86800" y="3916679"/>
            <a:ext cx="1556003" cy="2147316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5788342" y="4957762"/>
            <a:ext cx="904875" cy="563880"/>
            <a:chOff x="5788342" y="4957762"/>
            <a:chExt cx="904875" cy="563880"/>
          </a:xfrm>
        </p:grpSpPr>
        <p:sp>
          <p:nvSpPr>
            <p:cNvPr id="30" name="object 30"/>
            <p:cNvSpPr/>
            <p:nvPr/>
          </p:nvSpPr>
          <p:spPr>
            <a:xfrm>
              <a:off x="5802629" y="4972050"/>
              <a:ext cx="876300" cy="535305"/>
            </a:xfrm>
            <a:custGeom>
              <a:avLst/>
              <a:gdLst/>
              <a:ahLst/>
              <a:cxnLst/>
              <a:rect l="l" t="t" r="r" b="b"/>
              <a:pathLst>
                <a:path w="876300" h="535304">
                  <a:moveTo>
                    <a:pt x="608838" y="0"/>
                  </a:moveTo>
                  <a:lnTo>
                    <a:pt x="608838" y="133731"/>
                  </a:lnTo>
                  <a:lnTo>
                    <a:pt x="0" y="133731"/>
                  </a:lnTo>
                  <a:lnTo>
                    <a:pt x="0" y="401193"/>
                  </a:lnTo>
                  <a:lnTo>
                    <a:pt x="608838" y="401193"/>
                  </a:lnTo>
                  <a:lnTo>
                    <a:pt x="608838" y="534924"/>
                  </a:lnTo>
                  <a:lnTo>
                    <a:pt x="876300" y="267462"/>
                  </a:lnTo>
                  <a:lnTo>
                    <a:pt x="60883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02629" y="4972050"/>
              <a:ext cx="876300" cy="535305"/>
            </a:xfrm>
            <a:custGeom>
              <a:avLst/>
              <a:gdLst/>
              <a:ahLst/>
              <a:cxnLst/>
              <a:rect l="l" t="t" r="r" b="b"/>
              <a:pathLst>
                <a:path w="876300" h="535304">
                  <a:moveTo>
                    <a:pt x="0" y="133731"/>
                  </a:moveTo>
                  <a:lnTo>
                    <a:pt x="608838" y="133731"/>
                  </a:lnTo>
                  <a:lnTo>
                    <a:pt x="608838" y="0"/>
                  </a:lnTo>
                  <a:lnTo>
                    <a:pt x="876300" y="267462"/>
                  </a:lnTo>
                  <a:lnTo>
                    <a:pt x="608838" y="534924"/>
                  </a:lnTo>
                  <a:lnTo>
                    <a:pt x="608838" y="401193"/>
                  </a:lnTo>
                  <a:lnTo>
                    <a:pt x="0" y="401193"/>
                  </a:lnTo>
                  <a:lnTo>
                    <a:pt x="0" y="133731"/>
                  </a:lnTo>
                  <a:close/>
                </a:path>
              </a:pathLst>
            </a:custGeom>
            <a:ln w="2857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236966" y="6057087"/>
            <a:ext cx="2523490" cy="675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Rereference</a:t>
            </a:r>
            <a:r>
              <a:rPr sz="2100" b="1" spc="32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Matrix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100" b="1" i="1" dirty="0">
                <a:latin typeface="Calibri"/>
                <a:cs typeface="Calibri"/>
              </a:rPr>
              <a:t>(Quantized</a:t>
            </a:r>
            <a:r>
              <a:rPr sz="2100" b="1" i="1" spc="-40" dirty="0">
                <a:latin typeface="Calibri"/>
                <a:cs typeface="Calibri"/>
              </a:rPr>
              <a:t> </a:t>
            </a:r>
            <a:r>
              <a:rPr sz="2100" b="1" i="1" spc="-10" dirty="0">
                <a:latin typeface="Calibri"/>
                <a:cs typeface="Calibri"/>
              </a:rPr>
              <a:t>Transpose)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65294" y="4163644"/>
            <a:ext cx="2948305" cy="676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35"/>
              </a:spcBef>
            </a:pPr>
            <a:r>
              <a:rPr sz="2100" b="1" spc="-135" dirty="0">
                <a:latin typeface="Calibri"/>
                <a:cs typeface="Calibri"/>
              </a:rPr>
              <a:t>Quantization</a:t>
            </a:r>
            <a:r>
              <a:rPr sz="2100" b="1" spc="-4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enables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100" b="1" spc="-155" dirty="0">
                <a:latin typeface="Calibri"/>
                <a:cs typeface="Calibri"/>
              </a:rPr>
              <a:t>compression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spc="-160" dirty="0">
                <a:latin typeface="Calibri"/>
                <a:cs typeface="Calibri"/>
              </a:rPr>
              <a:t>of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140" dirty="0">
                <a:latin typeface="Calibri"/>
                <a:cs typeface="Calibri"/>
              </a:rPr>
              <a:t>transpose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-95" dirty="0">
                <a:latin typeface="Calibri"/>
                <a:cs typeface="Calibri"/>
              </a:rPr>
              <a:t>data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00964" y="231089"/>
            <a:ext cx="11791315" cy="676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425" dirty="0">
                <a:solidFill>
                  <a:srgbClr val="FF0000"/>
                </a:solidFill>
              </a:rPr>
              <a:t>Main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spc="-310" dirty="0">
                <a:solidFill>
                  <a:srgbClr val="FF0000"/>
                </a:solidFill>
              </a:rPr>
              <a:t>Technique: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370" dirty="0"/>
              <a:t>Use</a:t>
            </a:r>
            <a:r>
              <a:rPr spc="-60" dirty="0"/>
              <a:t> </a:t>
            </a:r>
            <a:r>
              <a:rPr spc="-300" dirty="0"/>
              <a:t>Quantization</a:t>
            </a:r>
            <a:r>
              <a:rPr spc="-40" dirty="0"/>
              <a:t> </a:t>
            </a:r>
            <a:r>
              <a:rPr spc="-295" dirty="0"/>
              <a:t>To</a:t>
            </a:r>
            <a:r>
              <a:rPr spc="-45" dirty="0"/>
              <a:t> </a:t>
            </a:r>
            <a:r>
              <a:rPr spc="-360" dirty="0"/>
              <a:t>Compress</a:t>
            </a:r>
            <a:r>
              <a:rPr spc="-90" dirty="0"/>
              <a:t> </a:t>
            </a:r>
            <a:r>
              <a:rPr spc="-300" dirty="0"/>
              <a:t>The</a:t>
            </a:r>
            <a:r>
              <a:rPr spc="-45" dirty="0"/>
              <a:t> </a:t>
            </a:r>
            <a:r>
              <a:rPr spc="-320" dirty="0"/>
              <a:t>Transpose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323068" y="4732782"/>
            <a:ext cx="13900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Size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reref </a:t>
            </a:r>
            <a:r>
              <a:rPr sz="1800" b="1" dirty="0">
                <a:latin typeface="Calibri"/>
                <a:cs typeface="Calibri"/>
              </a:rPr>
              <a:t>matrix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fit </a:t>
            </a:r>
            <a:r>
              <a:rPr sz="1800" b="1" spc="-25" dirty="0">
                <a:latin typeface="Calibri"/>
                <a:cs typeface="Calibri"/>
              </a:rPr>
              <a:t>in </a:t>
            </a:r>
            <a:r>
              <a:rPr sz="1800" b="1" spc="-10" dirty="0">
                <a:latin typeface="Calibri"/>
                <a:cs typeface="Calibri"/>
              </a:rPr>
              <a:t>cache!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238" y="179959"/>
            <a:ext cx="8983345" cy="12617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685"/>
              </a:spcBef>
            </a:pPr>
            <a:r>
              <a:rPr spc="-315" dirty="0"/>
              <a:t>Propagation</a:t>
            </a:r>
            <a:r>
              <a:rPr spc="-75" dirty="0"/>
              <a:t> </a:t>
            </a:r>
            <a:r>
              <a:rPr spc="-250" dirty="0"/>
              <a:t>Blocking:</a:t>
            </a:r>
            <a:r>
              <a:rPr spc="-65" dirty="0"/>
              <a:t> </a:t>
            </a:r>
            <a:r>
              <a:rPr spc="-305" dirty="0"/>
              <a:t>Reorganize</a:t>
            </a:r>
            <a:r>
              <a:rPr spc="-50" dirty="0"/>
              <a:t> </a:t>
            </a:r>
            <a:r>
              <a:rPr spc="-295" dirty="0"/>
              <a:t>Input</a:t>
            </a:r>
            <a:r>
              <a:rPr spc="-35" dirty="0"/>
              <a:t> </a:t>
            </a:r>
            <a:r>
              <a:rPr spc="-355" dirty="0"/>
              <a:t>to</a:t>
            </a:r>
            <a:r>
              <a:rPr spc="-50" dirty="0"/>
              <a:t> </a:t>
            </a:r>
            <a:r>
              <a:rPr spc="-505" dirty="0"/>
              <a:t>Make </a:t>
            </a:r>
            <a:r>
              <a:rPr spc="-495" dirty="0"/>
              <a:t>Memory</a:t>
            </a:r>
            <a:r>
              <a:rPr spc="-220" dirty="0"/>
              <a:t> </a:t>
            </a:r>
            <a:r>
              <a:rPr spc="-254" dirty="0"/>
              <a:t>Being</a:t>
            </a:r>
            <a:r>
              <a:rPr spc="-65" dirty="0"/>
              <a:t> </a:t>
            </a:r>
            <a:r>
              <a:rPr spc="-350" dirty="0"/>
              <a:t>Randomly</a:t>
            </a:r>
            <a:r>
              <a:rPr spc="-265" dirty="0"/>
              <a:t> </a:t>
            </a:r>
            <a:r>
              <a:rPr spc="-400" dirty="0"/>
              <a:t>Written</a:t>
            </a:r>
            <a:r>
              <a:rPr spc="-40" dirty="0"/>
              <a:t> </a:t>
            </a:r>
            <a:r>
              <a:rPr spc="-170" dirty="0"/>
              <a:t>Fit</a:t>
            </a:r>
            <a:r>
              <a:rPr spc="-35" dirty="0"/>
              <a:t> </a:t>
            </a:r>
            <a:r>
              <a:rPr spc="-215" dirty="0"/>
              <a:t>in</a:t>
            </a:r>
            <a:r>
              <a:rPr spc="-60" dirty="0"/>
              <a:t> </a:t>
            </a:r>
            <a:r>
              <a:rPr spc="-350" dirty="0"/>
              <a:t>Cache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956806" y="3137661"/>
            <a:ext cx="3357879" cy="933450"/>
            <a:chOff x="6956806" y="3137661"/>
            <a:chExt cx="3357879" cy="933450"/>
          </a:xfrm>
        </p:grpSpPr>
        <p:sp>
          <p:nvSpPr>
            <p:cNvPr id="4" name="object 4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0" y="920495"/>
                  </a:moveTo>
                  <a:lnTo>
                    <a:pt x="3345179" y="920495"/>
                  </a:lnTo>
                  <a:lnTo>
                    <a:pt x="3345179" y="0"/>
                  </a:lnTo>
                  <a:lnTo>
                    <a:pt x="0" y="0"/>
                  </a:lnTo>
                  <a:lnTo>
                    <a:pt x="0" y="9204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12283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1226820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191565" y="4516945"/>
          <a:ext cx="300926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7127875" y="5031181"/>
            <a:ext cx="4405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70" y="2758849"/>
            <a:ext cx="856577" cy="201964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6292596" y="1725676"/>
            <a:ext cx="568960" cy="682625"/>
          </a:xfrm>
          <a:custGeom>
            <a:avLst/>
            <a:gdLst/>
            <a:ahLst/>
            <a:cxnLst/>
            <a:rect l="l" t="t" r="r" b="b"/>
            <a:pathLst>
              <a:path w="568959" h="682625">
                <a:moveTo>
                  <a:pt x="19430" y="599566"/>
                </a:moveTo>
                <a:lnTo>
                  <a:pt x="0" y="682498"/>
                </a:lnTo>
                <a:lnTo>
                  <a:pt x="77977" y="648208"/>
                </a:lnTo>
                <a:lnTo>
                  <a:pt x="65290" y="637666"/>
                </a:lnTo>
                <a:lnTo>
                  <a:pt x="45465" y="637666"/>
                </a:lnTo>
                <a:lnTo>
                  <a:pt x="35687" y="629538"/>
                </a:lnTo>
                <a:lnTo>
                  <a:pt x="43782" y="619798"/>
                </a:lnTo>
                <a:lnTo>
                  <a:pt x="19430" y="599566"/>
                </a:lnTo>
                <a:close/>
              </a:path>
              <a:path w="568959" h="682625">
                <a:moveTo>
                  <a:pt x="43782" y="619798"/>
                </a:moveTo>
                <a:lnTo>
                  <a:pt x="35687" y="629538"/>
                </a:lnTo>
                <a:lnTo>
                  <a:pt x="45465" y="637666"/>
                </a:lnTo>
                <a:lnTo>
                  <a:pt x="53563" y="627924"/>
                </a:lnTo>
                <a:lnTo>
                  <a:pt x="43782" y="619798"/>
                </a:lnTo>
                <a:close/>
              </a:path>
              <a:path w="568959" h="682625">
                <a:moveTo>
                  <a:pt x="53563" y="627924"/>
                </a:moveTo>
                <a:lnTo>
                  <a:pt x="45465" y="637666"/>
                </a:lnTo>
                <a:lnTo>
                  <a:pt x="65290" y="637666"/>
                </a:lnTo>
                <a:lnTo>
                  <a:pt x="53563" y="627924"/>
                </a:lnTo>
                <a:close/>
              </a:path>
              <a:path w="568959" h="682625">
                <a:moveTo>
                  <a:pt x="558926" y="0"/>
                </a:moveTo>
                <a:lnTo>
                  <a:pt x="43782" y="619798"/>
                </a:lnTo>
                <a:lnTo>
                  <a:pt x="53563" y="627924"/>
                </a:lnTo>
                <a:lnTo>
                  <a:pt x="568705" y="8127"/>
                </a:lnTo>
                <a:lnTo>
                  <a:pt x="55892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36485" y="1424685"/>
            <a:ext cx="4361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Create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“Bins”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hold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input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elements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(edges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from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edge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list)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39085" y="2691129"/>
            <a:ext cx="1137920" cy="1995805"/>
            <a:chOff x="2339085" y="2691129"/>
            <a:chExt cx="1137920" cy="1995805"/>
          </a:xfrm>
        </p:grpSpPr>
        <p:sp>
          <p:nvSpPr>
            <p:cNvPr id="16" name="object 16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664965" y="2691129"/>
            <a:ext cx="1137920" cy="1995805"/>
            <a:chOff x="3664965" y="2691129"/>
            <a:chExt cx="1137920" cy="1995805"/>
          </a:xfrm>
        </p:grpSpPr>
        <p:sp>
          <p:nvSpPr>
            <p:cNvPr id="19" name="object 19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986273" y="2700273"/>
            <a:ext cx="1137920" cy="1995805"/>
            <a:chOff x="4986273" y="2700273"/>
            <a:chExt cx="1137920" cy="1995805"/>
          </a:xfrm>
        </p:grpSpPr>
        <p:sp>
          <p:nvSpPr>
            <p:cNvPr id="22" name="object 22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442717" y="4770882"/>
            <a:ext cx="668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0: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0-</a:t>
            </a:r>
            <a:r>
              <a:rPr sz="1800" b="1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25" name="object 25"/>
          <p:cNvSpPr txBox="1"/>
          <p:nvPr/>
        </p:nvSpPr>
        <p:spPr>
          <a:xfrm>
            <a:off x="3871976" y="4770882"/>
            <a:ext cx="668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69789" y="4770882"/>
            <a:ext cx="668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2: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4-</a:t>
            </a:r>
            <a:r>
              <a:rPr sz="1800" b="1" spc="-5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70404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5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67355" y="3447288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67355" y="4044696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9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11523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14571" y="3473196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22191" y="4044696"/>
            <a:ext cx="879475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500"/>
              </a:spcBef>
              <a:tabLst>
                <a:tab pos="54356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17591" y="2929127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101975">
              <a:lnSpc>
                <a:spcPct val="100000"/>
              </a:lnSpc>
              <a:spcBef>
                <a:spcPts val="125"/>
              </a:spcBef>
            </a:pPr>
            <a:r>
              <a:rPr spc="-180" dirty="0"/>
              <a:t>P-</a:t>
            </a:r>
            <a:r>
              <a:rPr spc="-320" dirty="0"/>
              <a:t>OPT</a:t>
            </a:r>
            <a:r>
              <a:rPr spc="-75" dirty="0"/>
              <a:t> </a:t>
            </a:r>
            <a:r>
              <a:rPr spc="-345" dirty="0"/>
              <a:t>Improves</a:t>
            </a:r>
            <a:r>
              <a:rPr spc="-80" dirty="0"/>
              <a:t> </a:t>
            </a:r>
            <a:r>
              <a:rPr spc="-335" dirty="0"/>
              <a:t>Cache</a:t>
            </a:r>
            <a:r>
              <a:rPr spc="-40" dirty="0"/>
              <a:t> </a:t>
            </a:r>
            <a:r>
              <a:rPr spc="-165" dirty="0"/>
              <a:t>Locality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65008" y="1160144"/>
            <a:ext cx="9260840" cy="5495290"/>
            <a:chOff x="1465008" y="1160144"/>
            <a:chExt cx="9260840" cy="5495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0674" y="1474525"/>
              <a:ext cx="8844384" cy="49979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5008" y="1160144"/>
              <a:ext cx="9260586" cy="54947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008" y="1160144"/>
              <a:ext cx="9260586" cy="549478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79296" y="1174432"/>
              <a:ext cx="9232265" cy="5466715"/>
            </a:xfrm>
            <a:custGeom>
              <a:avLst/>
              <a:gdLst/>
              <a:ahLst/>
              <a:cxnLst/>
              <a:rect l="l" t="t" r="r" b="b"/>
              <a:pathLst>
                <a:path w="9232265" h="5466715">
                  <a:moveTo>
                    <a:pt x="0" y="5466207"/>
                  </a:moveTo>
                  <a:lnTo>
                    <a:pt x="9232011" y="5466207"/>
                  </a:lnTo>
                  <a:lnTo>
                    <a:pt x="9232011" y="0"/>
                  </a:lnTo>
                  <a:lnTo>
                    <a:pt x="0" y="0"/>
                  </a:lnTo>
                  <a:lnTo>
                    <a:pt x="0" y="5466207"/>
                  </a:lnTo>
                  <a:close/>
                </a:path>
              </a:pathLst>
            </a:custGeom>
            <a:ln w="285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03754" y="3620262"/>
              <a:ext cx="7969250" cy="0"/>
            </a:xfrm>
            <a:custGeom>
              <a:avLst/>
              <a:gdLst/>
              <a:ahLst/>
              <a:cxnLst/>
              <a:rect l="l" t="t" r="r" b="b"/>
              <a:pathLst>
                <a:path w="7969250">
                  <a:moveTo>
                    <a:pt x="0" y="0"/>
                  </a:moveTo>
                  <a:lnTo>
                    <a:pt x="7969250" y="0"/>
                  </a:lnTo>
                </a:path>
              </a:pathLst>
            </a:custGeom>
            <a:ln w="28575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60</a:t>
            </a:fld>
            <a:endParaRPr spc="-25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134360">
              <a:lnSpc>
                <a:spcPct val="100000"/>
              </a:lnSpc>
              <a:spcBef>
                <a:spcPts val="125"/>
              </a:spcBef>
            </a:pPr>
            <a:r>
              <a:rPr spc="-185" dirty="0"/>
              <a:t>P-</a:t>
            </a:r>
            <a:r>
              <a:rPr spc="-330" dirty="0"/>
              <a:t>OPT</a:t>
            </a:r>
            <a:r>
              <a:rPr spc="-229" dirty="0"/>
              <a:t> </a:t>
            </a:r>
            <a:r>
              <a:rPr spc="-335" dirty="0"/>
              <a:t>Improves</a:t>
            </a:r>
            <a:r>
              <a:rPr spc="-75" dirty="0"/>
              <a:t> </a:t>
            </a:r>
            <a:r>
              <a:rPr spc="-340" dirty="0"/>
              <a:t>Cache</a:t>
            </a:r>
            <a:r>
              <a:rPr spc="-35" dirty="0"/>
              <a:t> </a:t>
            </a:r>
            <a:r>
              <a:rPr spc="-215" dirty="0"/>
              <a:t>Locality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65008" y="1021270"/>
            <a:ext cx="10579100" cy="5633720"/>
            <a:chOff x="1465008" y="1021270"/>
            <a:chExt cx="10579100" cy="56337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0674" y="1474525"/>
              <a:ext cx="8844384" cy="49979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5008" y="1160145"/>
              <a:ext cx="9260586" cy="54947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008" y="1160145"/>
              <a:ext cx="9260586" cy="549478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79296" y="1174432"/>
              <a:ext cx="9232265" cy="5466715"/>
            </a:xfrm>
            <a:custGeom>
              <a:avLst/>
              <a:gdLst/>
              <a:ahLst/>
              <a:cxnLst/>
              <a:rect l="l" t="t" r="r" b="b"/>
              <a:pathLst>
                <a:path w="9232265" h="5466715">
                  <a:moveTo>
                    <a:pt x="0" y="5466207"/>
                  </a:moveTo>
                  <a:lnTo>
                    <a:pt x="9232011" y="5466207"/>
                  </a:lnTo>
                  <a:lnTo>
                    <a:pt x="9232011" y="0"/>
                  </a:lnTo>
                  <a:lnTo>
                    <a:pt x="0" y="0"/>
                  </a:lnTo>
                  <a:lnTo>
                    <a:pt x="0" y="5466207"/>
                  </a:lnTo>
                  <a:close/>
                </a:path>
              </a:pathLst>
            </a:custGeom>
            <a:ln w="285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6818" y="2327910"/>
              <a:ext cx="200025" cy="314325"/>
            </a:xfrm>
            <a:custGeom>
              <a:avLst/>
              <a:gdLst/>
              <a:ahLst/>
              <a:cxnLst/>
              <a:rect l="l" t="t" r="r" b="b"/>
              <a:pathLst>
                <a:path w="200025" h="314325">
                  <a:moveTo>
                    <a:pt x="99822" y="0"/>
                  </a:moveTo>
                  <a:lnTo>
                    <a:pt x="0" y="99822"/>
                  </a:lnTo>
                  <a:lnTo>
                    <a:pt x="49911" y="99822"/>
                  </a:lnTo>
                  <a:lnTo>
                    <a:pt x="49911" y="214122"/>
                  </a:lnTo>
                  <a:lnTo>
                    <a:pt x="0" y="214122"/>
                  </a:lnTo>
                  <a:lnTo>
                    <a:pt x="99822" y="313943"/>
                  </a:lnTo>
                  <a:lnTo>
                    <a:pt x="199644" y="214122"/>
                  </a:lnTo>
                  <a:lnTo>
                    <a:pt x="149733" y="214122"/>
                  </a:lnTo>
                  <a:lnTo>
                    <a:pt x="149733" y="99822"/>
                  </a:lnTo>
                  <a:lnTo>
                    <a:pt x="199644" y="99822"/>
                  </a:lnTo>
                  <a:lnTo>
                    <a:pt x="998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96818" y="2327910"/>
              <a:ext cx="200025" cy="314325"/>
            </a:xfrm>
            <a:custGeom>
              <a:avLst/>
              <a:gdLst/>
              <a:ahLst/>
              <a:cxnLst/>
              <a:rect l="l" t="t" r="r" b="b"/>
              <a:pathLst>
                <a:path w="200025" h="314325">
                  <a:moveTo>
                    <a:pt x="0" y="99822"/>
                  </a:moveTo>
                  <a:lnTo>
                    <a:pt x="99822" y="0"/>
                  </a:lnTo>
                  <a:lnTo>
                    <a:pt x="199644" y="99822"/>
                  </a:lnTo>
                  <a:lnTo>
                    <a:pt x="149733" y="99822"/>
                  </a:lnTo>
                  <a:lnTo>
                    <a:pt x="149733" y="214122"/>
                  </a:lnTo>
                  <a:lnTo>
                    <a:pt x="199644" y="214122"/>
                  </a:lnTo>
                  <a:lnTo>
                    <a:pt x="99822" y="313943"/>
                  </a:lnTo>
                  <a:lnTo>
                    <a:pt x="0" y="214122"/>
                  </a:lnTo>
                  <a:lnTo>
                    <a:pt x="49911" y="214122"/>
                  </a:lnTo>
                  <a:lnTo>
                    <a:pt x="49911" y="99822"/>
                  </a:lnTo>
                  <a:lnTo>
                    <a:pt x="0" y="99822"/>
                  </a:lnTo>
                  <a:close/>
                </a:path>
              </a:pathLst>
            </a:custGeom>
            <a:ln w="2857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81193" y="2806446"/>
              <a:ext cx="200025" cy="314325"/>
            </a:xfrm>
            <a:custGeom>
              <a:avLst/>
              <a:gdLst/>
              <a:ahLst/>
              <a:cxnLst/>
              <a:rect l="l" t="t" r="r" b="b"/>
              <a:pathLst>
                <a:path w="200025" h="314325">
                  <a:moveTo>
                    <a:pt x="99821" y="0"/>
                  </a:moveTo>
                  <a:lnTo>
                    <a:pt x="0" y="99821"/>
                  </a:lnTo>
                  <a:lnTo>
                    <a:pt x="49910" y="99821"/>
                  </a:lnTo>
                  <a:lnTo>
                    <a:pt x="49910" y="214121"/>
                  </a:lnTo>
                  <a:lnTo>
                    <a:pt x="0" y="214121"/>
                  </a:lnTo>
                  <a:lnTo>
                    <a:pt x="99821" y="313943"/>
                  </a:lnTo>
                  <a:lnTo>
                    <a:pt x="199643" y="214121"/>
                  </a:lnTo>
                  <a:lnTo>
                    <a:pt x="149732" y="214121"/>
                  </a:lnTo>
                  <a:lnTo>
                    <a:pt x="149732" y="99821"/>
                  </a:lnTo>
                  <a:lnTo>
                    <a:pt x="199643" y="99821"/>
                  </a:lnTo>
                  <a:lnTo>
                    <a:pt x="998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81193" y="2806446"/>
              <a:ext cx="200025" cy="314325"/>
            </a:xfrm>
            <a:custGeom>
              <a:avLst/>
              <a:gdLst/>
              <a:ahLst/>
              <a:cxnLst/>
              <a:rect l="l" t="t" r="r" b="b"/>
              <a:pathLst>
                <a:path w="200025" h="314325">
                  <a:moveTo>
                    <a:pt x="0" y="99821"/>
                  </a:moveTo>
                  <a:lnTo>
                    <a:pt x="99821" y="0"/>
                  </a:lnTo>
                  <a:lnTo>
                    <a:pt x="199643" y="99821"/>
                  </a:lnTo>
                  <a:lnTo>
                    <a:pt x="149732" y="99821"/>
                  </a:lnTo>
                  <a:lnTo>
                    <a:pt x="149732" y="214121"/>
                  </a:lnTo>
                  <a:lnTo>
                    <a:pt x="199643" y="214121"/>
                  </a:lnTo>
                  <a:lnTo>
                    <a:pt x="99821" y="313943"/>
                  </a:lnTo>
                  <a:lnTo>
                    <a:pt x="0" y="214121"/>
                  </a:lnTo>
                  <a:lnTo>
                    <a:pt x="49910" y="214121"/>
                  </a:lnTo>
                  <a:lnTo>
                    <a:pt x="49910" y="99821"/>
                  </a:lnTo>
                  <a:lnTo>
                    <a:pt x="0" y="99821"/>
                  </a:lnTo>
                  <a:close/>
                </a:path>
              </a:pathLst>
            </a:custGeom>
            <a:ln w="2857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67093" y="2430018"/>
              <a:ext cx="200025" cy="314325"/>
            </a:xfrm>
            <a:custGeom>
              <a:avLst/>
              <a:gdLst/>
              <a:ahLst/>
              <a:cxnLst/>
              <a:rect l="l" t="t" r="r" b="b"/>
              <a:pathLst>
                <a:path w="200025" h="314325">
                  <a:moveTo>
                    <a:pt x="99822" y="0"/>
                  </a:moveTo>
                  <a:lnTo>
                    <a:pt x="0" y="99822"/>
                  </a:lnTo>
                  <a:lnTo>
                    <a:pt x="49910" y="99822"/>
                  </a:lnTo>
                  <a:lnTo>
                    <a:pt x="49910" y="214122"/>
                  </a:lnTo>
                  <a:lnTo>
                    <a:pt x="0" y="214122"/>
                  </a:lnTo>
                  <a:lnTo>
                    <a:pt x="99822" y="313944"/>
                  </a:lnTo>
                  <a:lnTo>
                    <a:pt x="199644" y="214122"/>
                  </a:lnTo>
                  <a:lnTo>
                    <a:pt x="149732" y="214122"/>
                  </a:lnTo>
                  <a:lnTo>
                    <a:pt x="149732" y="99822"/>
                  </a:lnTo>
                  <a:lnTo>
                    <a:pt x="199644" y="99822"/>
                  </a:lnTo>
                  <a:lnTo>
                    <a:pt x="998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7093" y="2430018"/>
              <a:ext cx="200025" cy="314325"/>
            </a:xfrm>
            <a:custGeom>
              <a:avLst/>
              <a:gdLst/>
              <a:ahLst/>
              <a:cxnLst/>
              <a:rect l="l" t="t" r="r" b="b"/>
              <a:pathLst>
                <a:path w="200025" h="314325">
                  <a:moveTo>
                    <a:pt x="0" y="99822"/>
                  </a:moveTo>
                  <a:lnTo>
                    <a:pt x="99822" y="0"/>
                  </a:lnTo>
                  <a:lnTo>
                    <a:pt x="199644" y="99822"/>
                  </a:lnTo>
                  <a:lnTo>
                    <a:pt x="149732" y="99822"/>
                  </a:lnTo>
                  <a:lnTo>
                    <a:pt x="149732" y="214122"/>
                  </a:lnTo>
                  <a:lnTo>
                    <a:pt x="199644" y="214122"/>
                  </a:lnTo>
                  <a:lnTo>
                    <a:pt x="99822" y="313944"/>
                  </a:lnTo>
                  <a:lnTo>
                    <a:pt x="0" y="214122"/>
                  </a:lnTo>
                  <a:lnTo>
                    <a:pt x="49910" y="214122"/>
                  </a:lnTo>
                  <a:lnTo>
                    <a:pt x="49910" y="99822"/>
                  </a:lnTo>
                  <a:lnTo>
                    <a:pt x="0" y="99822"/>
                  </a:lnTo>
                  <a:close/>
                </a:path>
              </a:pathLst>
            </a:custGeom>
            <a:ln w="2857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52993" y="2852165"/>
              <a:ext cx="200025" cy="314325"/>
            </a:xfrm>
            <a:custGeom>
              <a:avLst/>
              <a:gdLst/>
              <a:ahLst/>
              <a:cxnLst/>
              <a:rect l="l" t="t" r="r" b="b"/>
              <a:pathLst>
                <a:path w="200025" h="314325">
                  <a:moveTo>
                    <a:pt x="99822" y="0"/>
                  </a:moveTo>
                  <a:lnTo>
                    <a:pt x="0" y="99822"/>
                  </a:lnTo>
                  <a:lnTo>
                    <a:pt x="49910" y="99822"/>
                  </a:lnTo>
                  <a:lnTo>
                    <a:pt x="49910" y="214122"/>
                  </a:lnTo>
                  <a:lnTo>
                    <a:pt x="0" y="214122"/>
                  </a:lnTo>
                  <a:lnTo>
                    <a:pt x="99822" y="313944"/>
                  </a:lnTo>
                  <a:lnTo>
                    <a:pt x="199644" y="214122"/>
                  </a:lnTo>
                  <a:lnTo>
                    <a:pt x="149732" y="214122"/>
                  </a:lnTo>
                  <a:lnTo>
                    <a:pt x="149732" y="99822"/>
                  </a:lnTo>
                  <a:lnTo>
                    <a:pt x="199644" y="99822"/>
                  </a:lnTo>
                  <a:lnTo>
                    <a:pt x="998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52993" y="2852165"/>
              <a:ext cx="200025" cy="314325"/>
            </a:xfrm>
            <a:custGeom>
              <a:avLst/>
              <a:gdLst/>
              <a:ahLst/>
              <a:cxnLst/>
              <a:rect l="l" t="t" r="r" b="b"/>
              <a:pathLst>
                <a:path w="200025" h="314325">
                  <a:moveTo>
                    <a:pt x="0" y="99822"/>
                  </a:moveTo>
                  <a:lnTo>
                    <a:pt x="99822" y="0"/>
                  </a:lnTo>
                  <a:lnTo>
                    <a:pt x="199644" y="99822"/>
                  </a:lnTo>
                  <a:lnTo>
                    <a:pt x="149732" y="99822"/>
                  </a:lnTo>
                  <a:lnTo>
                    <a:pt x="149732" y="214122"/>
                  </a:lnTo>
                  <a:lnTo>
                    <a:pt x="199644" y="214122"/>
                  </a:lnTo>
                  <a:lnTo>
                    <a:pt x="99822" y="313944"/>
                  </a:lnTo>
                  <a:lnTo>
                    <a:pt x="0" y="214122"/>
                  </a:lnTo>
                  <a:lnTo>
                    <a:pt x="49910" y="214122"/>
                  </a:lnTo>
                  <a:lnTo>
                    <a:pt x="49910" y="99822"/>
                  </a:lnTo>
                  <a:lnTo>
                    <a:pt x="0" y="99822"/>
                  </a:lnTo>
                  <a:close/>
                </a:path>
              </a:pathLst>
            </a:custGeom>
            <a:ln w="2857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38893" y="2641854"/>
              <a:ext cx="200025" cy="265430"/>
            </a:xfrm>
            <a:custGeom>
              <a:avLst/>
              <a:gdLst/>
              <a:ahLst/>
              <a:cxnLst/>
              <a:rect l="l" t="t" r="r" b="b"/>
              <a:pathLst>
                <a:path w="200025" h="265430">
                  <a:moveTo>
                    <a:pt x="99822" y="0"/>
                  </a:moveTo>
                  <a:lnTo>
                    <a:pt x="0" y="99822"/>
                  </a:lnTo>
                  <a:lnTo>
                    <a:pt x="49910" y="99822"/>
                  </a:lnTo>
                  <a:lnTo>
                    <a:pt x="49910" y="165354"/>
                  </a:lnTo>
                  <a:lnTo>
                    <a:pt x="0" y="165354"/>
                  </a:lnTo>
                  <a:lnTo>
                    <a:pt x="99822" y="265175"/>
                  </a:lnTo>
                  <a:lnTo>
                    <a:pt x="199644" y="165354"/>
                  </a:lnTo>
                  <a:lnTo>
                    <a:pt x="149732" y="165354"/>
                  </a:lnTo>
                  <a:lnTo>
                    <a:pt x="149732" y="99822"/>
                  </a:lnTo>
                  <a:lnTo>
                    <a:pt x="199644" y="99822"/>
                  </a:lnTo>
                  <a:lnTo>
                    <a:pt x="998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38893" y="2641854"/>
              <a:ext cx="200025" cy="265430"/>
            </a:xfrm>
            <a:custGeom>
              <a:avLst/>
              <a:gdLst/>
              <a:ahLst/>
              <a:cxnLst/>
              <a:rect l="l" t="t" r="r" b="b"/>
              <a:pathLst>
                <a:path w="200025" h="265430">
                  <a:moveTo>
                    <a:pt x="0" y="99822"/>
                  </a:moveTo>
                  <a:lnTo>
                    <a:pt x="99822" y="0"/>
                  </a:lnTo>
                  <a:lnTo>
                    <a:pt x="199644" y="99822"/>
                  </a:lnTo>
                  <a:lnTo>
                    <a:pt x="149732" y="99822"/>
                  </a:lnTo>
                  <a:lnTo>
                    <a:pt x="149732" y="165354"/>
                  </a:lnTo>
                  <a:lnTo>
                    <a:pt x="199644" y="165354"/>
                  </a:lnTo>
                  <a:lnTo>
                    <a:pt x="99822" y="265175"/>
                  </a:lnTo>
                  <a:lnTo>
                    <a:pt x="0" y="165354"/>
                  </a:lnTo>
                  <a:lnTo>
                    <a:pt x="49910" y="165354"/>
                  </a:lnTo>
                  <a:lnTo>
                    <a:pt x="49910" y="99822"/>
                  </a:lnTo>
                  <a:lnTo>
                    <a:pt x="0" y="99822"/>
                  </a:lnTo>
                  <a:close/>
                </a:path>
              </a:pathLst>
            </a:custGeom>
            <a:ln w="2857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94341" y="1035558"/>
              <a:ext cx="2435860" cy="1530350"/>
            </a:xfrm>
            <a:custGeom>
              <a:avLst/>
              <a:gdLst/>
              <a:ahLst/>
              <a:cxnLst/>
              <a:rect l="l" t="t" r="r" b="b"/>
              <a:pathLst>
                <a:path w="2435859" h="1530350">
                  <a:moveTo>
                    <a:pt x="2435352" y="0"/>
                  </a:moveTo>
                  <a:lnTo>
                    <a:pt x="0" y="0"/>
                  </a:lnTo>
                  <a:lnTo>
                    <a:pt x="0" y="1083564"/>
                  </a:lnTo>
                  <a:lnTo>
                    <a:pt x="405891" y="1083564"/>
                  </a:lnTo>
                  <a:lnTo>
                    <a:pt x="0" y="1530350"/>
                  </a:lnTo>
                  <a:lnTo>
                    <a:pt x="1014729" y="1083564"/>
                  </a:lnTo>
                  <a:lnTo>
                    <a:pt x="2435352" y="1083564"/>
                  </a:lnTo>
                  <a:lnTo>
                    <a:pt x="2435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594341" y="1035558"/>
              <a:ext cx="2435860" cy="1530350"/>
            </a:xfrm>
            <a:custGeom>
              <a:avLst/>
              <a:gdLst/>
              <a:ahLst/>
              <a:cxnLst/>
              <a:rect l="l" t="t" r="r" b="b"/>
              <a:pathLst>
                <a:path w="2435859" h="1530350">
                  <a:moveTo>
                    <a:pt x="0" y="0"/>
                  </a:moveTo>
                  <a:lnTo>
                    <a:pt x="405891" y="0"/>
                  </a:lnTo>
                  <a:lnTo>
                    <a:pt x="1014729" y="0"/>
                  </a:lnTo>
                  <a:lnTo>
                    <a:pt x="2435352" y="0"/>
                  </a:lnTo>
                  <a:lnTo>
                    <a:pt x="2435352" y="632078"/>
                  </a:lnTo>
                  <a:lnTo>
                    <a:pt x="2435352" y="902969"/>
                  </a:lnTo>
                  <a:lnTo>
                    <a:pt x="2435352" y="1083564"/>
                  </a:lnTo>
                  <a:lnTo>
                    <a:pt x="1014729" y="1083564"/>
                  </a:lnTo>
                  <a:lnTo>
                    <a:pt x="0" y="1530350"/>
                  </a:lnTo>
                  <a:lnTo>
                    <a:pt x="405891" y="1083564"/>
                  </a:lnTo>
                  <a:lnTo>
                    <a:pt x="0" y="1083564"/>
                  </a:lnTo>
                  <a:lnTo>
                    <a:pt x="0" y="902969"/>
                  </a:lnTo>
                  <a:lnTo>
                    <a:pt x="0" y="632078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788143" y="1061466"/>
            <a:ext cx="20485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1499"/>
              </a:lnSpc>
              <a:spcBef>
                <a:spcPts val="95"/>
              </a:spcBef>
            </a:pPr>
            <a:r>
              <a:rPr sz="2100" spc="105" dirty="0">
                <a:latin typeface="Calibri"/>
                <a:cs typeface="Calibri"/>
              </a:rPr>
              <a:t>P-OPT</a:t>
            </a:r>
            <a:r>
              <a:rPr sz="2100" spc="95" dirty="0">
                <a:latin typeface="Calibri"/>
                <a:cs typeface="Calibri"/>
              </a:rPr>
              <a:t> </a:t>
            </a:r>
            <a:r>
              <a:rPr sz="2100" spc="55" dirty="0">
                <a:latin typeface="Calibri"/>
                <a:cs typeface="Calibri"/>
              </a:rPr>
              <a:t>results</a:t>
            </a:r>
            <a:r>
              <a:rPr sz="2100" spc="12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are </a:t>
            </a:r>
            <a:r>
              <a:rPr sz="2100" spc="60" dirty="0">
                <a:latin typeface="Calibri"/>
                <a:cs typeface="Calibri"/>
              </a:rPr>
              <a:t>only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b="1" spc="175" dirty="0">
                <a:latin typeface="Calibri"/>
                <a:cs typeface="Calibri"/>
              </a:rPr>
              <a:t>12%</a:t>
            </a:r>
            <a:r>
              <a:rPr sz="2100" b="1" spc="100" dirty="0">
                <a:latin typeface="Calibri"/>
                <a:cs typeface="Calibri"/>
              </a:rPr>
              <a:t> </a:t>
            </a:r>
            <a:r>
              <a:rPr sz="2100" spc="30" dirty="0">
                <a:latin typeface="Calibri"/>
                <a:cs typeface="Calibri"/>
              </a:rPr>
              <a:t>away </a:t>
            </a:r>
            <a:r>
              <a:rPr sz="2100" dirty="0">
                <a:latin typeface="Calibri"/>
                <a:cs typeface="Calibri"/>
              </a:rPr>
              <a:t>from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210" dirty="0">
                <a:latin typeface="Calibri"/>
                <a:cs typeface="Calibri"/>
              </a:rPr>
              <a:t> </a:t>
            </a:r>
            <a:r>
              <a:rPr sz="2100" spc="55" dirty="0">
                <a:latin typeface="Calibri"/>
                <a:cs typeface="Calibri"/>
              </a:rPr>
              <a:t>Ideal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03754" y="3620261"/>
            <a:ext cx="7969250" cy="0"/>
          </a:xfrm>
          <a:custGeom>
            <a:avLst/>
            <a:gdLst/>
            <a:ahLst/>
            <a:cxnLst/>
            <a:rect l="l" t="t" r="r" b="b"/>
            <a:pathLst>
              <a:path w="7969250">
                <a:moveTo>
                  <a:pt x="0" y="0"/>
                </a:moveTo>
                <a:lnTo>
                  <a:pt x="7969250" y="0"/>
                </a:lnTo>
              </a:path>
            </a:pathLst>
          </a:custGeom>
          <a:ln w="28575">
            <a:solidFill>
              <a:srgbClr val="44536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61</a:t>
            </a:fld>
            <a:endParaRPr spc="-25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85140">
              <a:lnSpc>
                <a:spcPct val="100000"/>
              </a:lnSpc>
              <a:spcBef>
                <a:spcPts val="125"/>
              </a:spcBef>
            </a:pPr>
            <a:r>
              <a:rPr spc="-185" dirty="0"/>
              <a:t>P-</a:t>
            </a:r>
            <a:r>
              <a:rPr spc="-360" dirty="0"/>
              <a:t>OPT’s</a:t>
            </a:r>
            <a:r>
              <a:rPr spc="-95" dirty="0"/>
              <a:t> </a:t>
            </a:r>
            <a:r>
              <a:rPr spc="-204" dirty="0"/>
              <a:t>LLC</a:t>
            </a:r>
            <a:r>
              <a:rPr spc="-190" dirty="0"/>
              <a:t> </a:t>
            </a:r>
            <a:r>
              <a:rPr spc="-360" dirty="0"/>
              <a:t>Miss</a:t>
            </a:r>
            <a:r>
              <a:rPr spc="-60" dirty="0"/>
              <a:t> </a:t>
            </a:r>
            <a:r>
              <a:rPr spc="-320" dirty="0"/>
              <a:t>Reductions</a:t>
            </a:r>
            <a:r>
              <a:rPr spc="-70" dirty="0"/>
              <a:t> </a:t>
            </a:r>
            <a:r>
              <a:rPr spc="-254" dirty="0"/>
              <a:t>Directly</a:t>
            </a:r>
            <a:r>
              <a:rPr spc="-280" dirty="0"/>
              <a:t> </a:t>
            </a:r>
            <a:r>
              <a:rPr spc="-300" dirty="0"/>
              <a:t>Translate</a:t>
            </a:r>
            <a:r>
              <a:rPr spc="-130" dirty="0"/>
              <a:t> </a:t>
            </a:r>
            <a:r>
              <a:rPr spc="-509" dirty="0"/>
              <a:t>To</a:t>
            </a:r>
            <a:r>
              <a:rPr spc="-40" dirty="0"/>
              <a:t> </a:t>
            </a:r>
            <a:r>
              <a:rPr spc="-350" dirty="0"/>
              <a:t>Speedups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65008" y="1079182"/>
            <a:ext cx="10661650" cy="5575935"/>
            <a:chOff x="1465008" y="1079182"/>
            <a:chExt cx="10661650" cy="55759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0674" y="1474525"/>
              <a:ext cx="8844384" cy="49979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5008" y="1160144"/>
              <a:ext cx="9260586" cy="54947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008" y="1160144"/>
              <a:ext cx="9260586" cy="54947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5008" y="1160144"/>
              <a:ext cx="9260586" cy="549478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79296" y="1174432"/>
              <a:ext cx="9232265" cy="5466715"/>
            </a:xfrm>
            <a:custGeom>
              <a:avLst/>
              <a:gdLst/>
              <a:ahLst/>
              <a:cxnLst/>
              <a:rect l="l" t="t" r="r" b="b"/>
              <a:pathLst>
                <a:path w="9232265" h="5466715">
                  <a:moveTo>
                    <a:pt x="0" y="5466207"/>
                  </a:moveTo>
                  <a:lnTo>
                    <a:pt x="9232011" y="5466207"/>
                  </a:lnTo>
                  <a:lnTo>
                    <a:pt x="9232011" y="0"/>
                  </a:lnTo>
                  <a:lnTo>
                    <a:pt x="0" y="0"/>
                  </a:lnTo>
                  <a:lnTo>
                    <a:pt x="0" y="5466207"/>
                  </a:lnTo>
                  <a:close/>
                </a:path>
              </a:pathLst>
            </a:custGeom>
            <a:ln w="285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03754" y="3620262"/>
              <a:ext cx="7969250" cy="0"/>
            </a:xfrm>
            <a:custGeom>
              <a:avLst/>
              <a:gdLst/>
              <a:ahLst/>
              <a:cxnLst/>
              <a:rect l="l" t="t" r="r" b="b"/>
              <a:pathLst>
                <a:path w="7969250">
                  <a:moveTo>
                    <a:pt x="0" y="0"/>
                  </a:moveTo>
                  <a:lnTo>
                    <a:pt x="7969250" y="0"/>
                  </a:lnTo>
                </a:path>
              </a:pathLst>
            </a:custGeom>
            <a:ln w="28575">
              <a:solidFill>
                <a:srgbClr val="44536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61781" y="1093469"/>
              <a:ext cx="3950335" cy="1167765"/>
            </a:xfrm>
            <a:custGeom>
              <a:avLst/>
              <a:gdLst/>
              <a:ahLst/>
              <a:cxnLst/>
              <a:rect l="l" t="t" r="r" b="b"/>
              <a:pathLst>
                <a:path w="3950334" h="1167764">
                  <a:moveTo>
                    <a:pt x="3755644" y="0"/>
                  </a:moveTo>
                  <a:lnTo>
                    <a:pt x="194564" y="0"/>
                  </a:lnTo>
                  <a:lnTo>
                    <a:pt x="149956" y="5139"/>
                  </a:lnTo>
                  <a:lnTo>
                    <a:pt x="109005" y="19777"/>
                  </a:lnTo>
                  <a:lnTo>
                    <a:pt x="72879" y="42747"/>
                  </a:lnTo>
                  <a:lnTo>
                    <a:pt x="42747" y="72879"/>
                  </a:lnTo>
                  <a:lnTo>
                    <a:pt x="19777" y="109005"/>
                  </a:lnTo>
                  <a:lnTo>
                    <a:pt x="5139" y="149956"/>
                  </a:lnTo>
                  <a:lnTo>
                    <a:pt x="0" y="194563"/>
                  </a:lnTo>
                  <a:lnTo>
                    <a:pt x="0" y="972819"/>
                  </a:lnTo>
                  <a:lnTo>
                    <a:pt x="5139" y="1017427"/>
                  </a:lnTo>
                  <a:lnTo>
                    <a:pt x="19777" y="1058378"/>
                  </a:lnTo>
                  <a:lnTo>
                    <a:pt x="42747" y="1094504"/>
                  </a:lnTo>
                  <a:lnTo>
                    <a:pt x="72879" y="1124636"/>
                  </a:lnTo>
                  <a:lnTo>
                    <a:pt x="109005" y="1147606"/>
                  </a:lnTo>
                  <a:lnTo>
                    <a:pt x="149956" y="1162244"/>
                  </a:lnTo>
                  <a:lnTo>
                    <a:pt x="194564" y="1167383"/>
                  </a:lnTo>
                  <a:lnTo>
                    <a:pt x="3755644" y="1167383"/>
                  </a:lnTo>
                  <a:lnTo>
                    <a:pt x="3800251" y="1162244"/>
                  </a:lnTo>
                  <a:lnTo>
                    <a:pt x="3841202" y="1147606"/>
                  </a:lnTo>
                  <a:lnTo>
                    <a:pt x="3877328" y="1124636"/>
                  </a:lnTo>
                  <a:lnTo>
                    <a:pt x="3907460" y="1094504"/>
                  </a:lnTo>
                  <a:lnTo>
                    <a:pt x="3930430" y="1058378"/>
                  </a:lnTo>
                  <a:lnTo>
                    <a:pt x="3945068" y="1017427"/>
                  </a:lnTo>
                  <a:lnTo>
                    <a:pt x="3950208" y="972819"/>
                  </a:lnTo>
                  <a:lnTo>
                    <a:pt x="3950208" y="194563"/>
                  </a:lnTo>
                  <a:lnTo>
                    <a:pt x="3945068" y="149956"/>
                  </a:lnTo>
                  <a:lnTo>
                    <a:pt x="3930430" y="109005"/>
                  </a:lnTo>
                  <a:lnTo>
                    <a:pt x="3907460" y="72879"/>
                  </a:lnTo>
                  <a:lnTo>
                    <a:pt x="3877328" y="42747"/>
                  </a:lnTo>
                  <a:lnTo>
                    <a:pt x="3841202" y="19777"/>
                  </a:lnTo>
                  <a:lnTo>
                    <a:pt x="3800251" y="5139"/>
                  </a:lnTo>
                  <a:lnTo>
                    <a:pt x="375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61781" y="1093469"/>
              <a:ext cx="3950335" cy="1167765"/>
            </a:xfrm>
            <a:custGeom>
              <a:avLst/>
              <a:gdLst/>
              <a:ahLst/>
              <a:cxnLst/>
              <a:rect l="l" t="t" r="r" b="b"/>
              <a:pathLst>
                <a:path w="3950334" h="1167764">
                  <a:moveTo>
                    <a:pt x="0" y="194563"/>
                  </a:moveTo>
                  <a:lnTo>
                    <a:pt x="5139" y="149956"/>
                  </a:lnTo>
                  <a:lnTo>
                    <a:pt x="19777" y="109005"/>
                  </a:lnTo>
                  <a:lnTo>
                    <a:pt x="42747" y="72879"/>
                  </a:lnTo>
                  <a:lnTo>
                    <a:pt x="72879" y="42747"/>
                  </a:lnTo>
                  <a:lnTo>
                    <a:pt x="109005" y="19777"/>
                  </a:lnTo>
                  <a:lnTo>
                    <a:pt x="149956" y="5139"/>
                  </a:lnTo>
                  <a:lnTo>
                    <a:pt x="194564" y="0"/>
                  </a:lnTo>
                  <a:lnTo>
                    <a:pt x="3755644" y="0"/>
                  </a:lnTo>
                  <a:lnTo>
                    <a:pt x="3800251" y="5139"/>
                  </a:lnTo>
                  <a:lnTo>
                    <a:pt x="3841202" y="19777"/>
                  </a:lnTo>
                  <a:lnTo>
                    <a:pt x="3877328" y="42747"/>
                  </a:lnTo>
                  <a:lnTo>
                    <a:pt x="3907460" y="72879"/>
                  </a:lnTo>
                  <a:lnTo>
                    <a:pt x="3930430" y="109005"/>
                  </a:lnTo>
                  <a:lnTo>
                    <a:pt x="3945068" y="149956"/>
                  </a:lnTo>
                  <a:lnTo>
                    <a:pt x="3950208" y="194563"/>
                  </a:lnTo>
                  <a:lnTo>
                    <a:pt x="3950208" y="972819"/>
                  </a:lnTo>
                  <a:lnTo>
                    <a:pt x="3945068" y="1017427"/>
                  </a:lnTo>
                  <a:lnTo>
                    <a:pt x="3930430" y="1058378"/>
                  </a:lnTo>
                  <a:lnTo>
                    <a:pt x="3907460" y="1094504"/>
                  </a:lnTo>
                  <a:lnTo>
                    <a:pt x="3877328" y="1124636"/>
                  </a:lnTo>
                  <a:lnTo>
                    <a:pt x="3841202" y="1147606"/>
                  </a:lnTo>
                  <a:lnTo>
                    <a:pt x="3800251" y="1162244"/>
                  </a:lnTo>
                  <a:lnTo>
                    <a:pt x="3755644" y="1167383"/>
                  </a:lnTo>
                  <a:lnTo>
                    <a:pt x="194564" y="1167383"/>
                  </a:lnTo>
                  <a:lnTo>
                    <a:pt x="149956" y="1162244"/>
                  </a:lnTo>
                  <a:lnTo>
                    <a:pt x="109005" y="1147606"/>
                  </a:lnTo>
                  <a:lnTo>
                    <a:pt x="72879" y="1124636"/>
                  </a:lnTo>
                  <a:lnTo>
                    <a:pt x="42747" y="1094504"/>
                  </a:lnTo>
                  <a:lnTo>
                    <a:pt x="19777" y="1058378"/>
                  </a:lnTo>
                  <a:lnTo>
                    <a:pt x="5139" y="1017427"/>
                  </a:lnTo>
                  <a:lnTo>
                    <a:pt x="0" y="972819"/>
                  </a:lnTo>
                  <a:lnTo>
                    <a:pt x="0" y="194563"/>
                  </a:lnTo>
                  <a:close/>
                </a:path>
              </a:pathLst>
            </a:custGeom>
            <a:ln w="285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373236" y="1161414"/>
            <a:ext cx="352806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1400"/>
              </a:lnSpc>
              <a:spcBef>
                <a:spcPts val="100"/>
              </a:spcBef>
            </a:pPr>
            <a:r>
              <a:rPr sz="2100" spc="105" dirty="0">
                <a:latin typeface="Calibri"/>
                <a:cs typeface="Calibri"/>
              </a:rPr>
              <a:t>P-</a:t>
            </a:r>
            <a:r>
              <a:rPr sz="2100" spc="95" dirty="0">
                <a:latin typeface="Calibri"/>
                <a:cs typeface="Calibri"/>
              </a:rPr>
              <a:t>OPT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provides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up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229" dirty="0">
                <a:latin typeface="Calibri"/>
                <a:cs typeface="Calibri"/>
              </a:rPr>
              <a:t> </a:t>
            </a:r>
            <a:r>
              <a:rPr sz="2100" b="1" spc="90" dirty="0">
                <a:latin typeface="Calibri"/>
                <a:cs typeface="Calibri"/>
              </a:rPr>
              <a:t>1.56x </a:t>
            </a:r>
            <a:r>
              <a:rPr sz="2100" dirty="0">
                <a:latin typeface="Calibri"/>
                <a:cs typeface="Calibri"/>
              </a:rPr>
              <a:t>speedup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over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75" dirty="0">
                <a:latin typeface="Calibri"/>
                <a:cs typeface="Calibri"/>
              </a:rPr>
              <a:t>LRU.  </a:t>
            </a:r>
            <a:r>
              <a:rPr sz="2100" b="1" dirty="0">
                <a:latin typeface="Calibri"/>
                <a:cs typeface="Calibri"/>
              </a:rPr>
              <a:t>What</a:t>
            </a:r>
            <a:r>
              <a:rPr sz="2100" b="1" spc="140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does </a:t>
            </a:r>
            <a:r>
              <a:rPr sz="2100" b="1" dirty="0">
                <a:latin typeface="Calibri"/>
                <a:cs typeface="Calibri"/>
              </a:rPr>
              <a:t>this</a:t>
            </a:r>
            <a:r>
              <a:rPr sz="2100" b="1" spc="135" dirty="0">
                <a:latin typeface="Calibri"/>
                <a:cs typeface="Calibri"/>
              </a:rPr>
              <a:t> </a:t>
            </a:r>
            <a:r>
              <a:rPr sz="2100" b="1" spc="55" dirty="0">
                <a:latin typeface="Calibri"/>
                <a:cs typeface="Calibri"/>
              </a:rPr>
              <a:t>tell</a:t>
            </a:r>
            <a:r>
              <a:rPr sz="2100" b="1" spc="1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us</a:t>
            </a:r>
            <a:r>
              <a:rPr sz="2100" b="1" spc="14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about</a:t>
            </a:r>
            <a:r>
              <a:rPr sz="2100" b="1" spc="140" dirty="0">
                <a:latin typeface="Calibri"/>
                <a:cs typeface="Calibri"/>
              </a:rPr>
              <a:t> </a:t>
            </a:r>
            <a:r>
              <a:rPr sz="2100" b="1" spc="35" dirty="0">
                <a:latin typeface="Calibri"/>
                <a:cs typeface="Calibri"/>
              </a:rPr>
              <a:t>LRU?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70334" y="6246997"/>
            <a:ext cx="350520" cy="29400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600" spc="-25" dirty="0">
                <a:latin typeface="Palatino Linotype"/>
                <a:cs typeface="Palatino Linotype"/>
              </a:rPr>
              <a:t>125</a:t>
            </a:r>
            <a:endParaRPr sz="1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4520"/>
            <a:ext cx="53600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 Light"/>
                <a:cs typeface="Calibri Light"/>
              </a:rPr>
              <a:t>What did we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just</a:t>
            </a:r>
            <a:r>
              <a:rPr sz="4400" b="0" spc="1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learn?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330815" cy="25831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Sparse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problems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ones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manipulate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large,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mostly-</a:t>
            </a:r>
            <a:r>
              <a:rPr sz="2800" dirty="0">
                <a:latin typeface="Calibri"/>
                <a:cs typeface="Calibri"/>
              </a:rPr>
              <a:t>zero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matrices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Sparsity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makes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caching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useful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matrix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hard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Roofline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model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shows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how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close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peak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perf.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Propagation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blocking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bins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updates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making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irregular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cache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5" dirty="0">
                <a:latin typeface="Calibri"/>
                <a:cs typeface="Calibri"/>
              </a:rPr>
              <a:t>P-</a:t>
            </a:r>
            <a:r>
              <a:rPr sz="2800" dirty="0">
                <a:latin typeface="Calibri"/>
                <a:cs typeface="Calibri"/>
              </a:rPr>
              <a:t>OPT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practical</a:t>
            </a:r>
            <a:r>
              <a:rPr sz="2800" i="1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implementation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Belady’s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OPT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graphs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8853" y="6507886"/>
            <a:ext cx="10603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(with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acknowledgements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Vignesh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Balaji,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CMU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ECE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2021,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now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Nvidia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 </a:t>
            </a:r>
            <a:r>
              <a:rPr sz="1800" b="1" spc="-10" dirty="0">
                <a:latin typeface="Calibri"/>
                <a:cs typeface="Calibri"/>
              </a:rPr>
              <a:t>contributions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material)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01260">
              <a:lnSpc>
                <a:spcPct val="100000"/>
              </a:lnSpc>
              <a:spcBef>
                <a:spcPts val="125"/>
              </a:spcBef>
            </a:pPr>
            <a:r>
              <a:rPr spc="-340" dirty="0"/>
              <a:t>Takeaways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70334" y="6254902"/>
            <a:ext cx="350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Palatino Linotype"/>
                <a:cs typeface="Palatino Linotype"/>
              </a:rPr>
              <a:t>127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761" y="1960245"/>
            <a:ext cx="11024235" cy="2605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44"/>
              </a:spcBef>
              <a:buSzPct val="75000"/>
              <a:buFont typeface="Segoe UI Symbol"/>
              <a:buChar char="❖"/>
              <a:tabLst>
                <a:tab pos="469265" algn="l"/>
              </a:tabLst>
            </a:pPr>
            <a:r>
              <a:rPr sz="2400" spc="105" dirty="0">
                <a:latin typeface="Calibri"/>
                <a:cs typeface="Calibri"/>
              </a:rPr>
              <a:t>P-</a:t>
            </a:r>
            <a:r>
              <a:rPr sz="2400" spc="90" dirty="0">
                <a:latin typeface="Calibri"/>
                <a:cs typeface="Calibri"/>
              </a:rPr>
              <a:t>OPT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achieves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close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ideal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performance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(</a:t>
            </a:r>
            <a:r>
              <a:rPr sz="2500" i="1" spc="-55" dirty="0">
                <a:latin typeface="Calibri"/>
                <a:cs typeface="Calibri"/>
              </a:rPr>
              <a:t>quantization</a:t>
            </a:r>
            <a:r>
              <a:rPr sz="2500" i="1" spc="15" dirty="0">
                <a:latin typeface="Calibri"/>
                <a:cs typeface="Calibri"/>
              </a:rPr>
              <a:t> </a:t>
            </a:r>
            <a:r>
              <a:rPr sz="2500" i="1" spc="-30" dirty="0">
                <a:latin typeface="Calibri"/>
                <a:cs typeface="Calibri"/>
              </a:rPr>
              <a:t>can</a:t>
            </a:r>
            <a:r>
              <a:rPr sz="2500" i="1" spc="40" dirty="0">
                <a:latin typeface="Calibri"/>
                <a:cs typeface="Calibri"/>
              </a:rPr>
              <a:t> </a:t>
            </a:r>
            <a:r>
              <a:rPr sz="2500" i="1" dirty="0">
                <a:latin typeface="Calibri"/>
                <a:cs typeface="Calibri"/>
              </a:rPr>
              <a:t>be</a:t>
            </a:r>
            <a:r>
              <a:rPr sz="2500" i="1" spc="-20" dirty="0">
                <a:latin typeface="Calibri"/>
                <a:cs typeface="Calibri"/>
              </a:rPr>
              <a:t> </a:t>
            </a:r>
            <a:r>
              <a:rPr sz="2500" i="1" dirty="0">
                <a:latin typeface="Calibri"/>
                <a:cs typeface="Calibri"/>
              </a:rPr>
              <a:t>an</a:t>
            </a:r>
            <a:r>
              <a:rPr sz="2500" i="1" spc="15" dirty="0">
                <a:latin typeface="Calibri"/>
                <a:cs typeface="Calibri"/>
              </a:rPr>
              <a:t> </a:t>
            </a:r>
            <a:r>
              <a:rPr sz="2500" i="1" spc="-60" dirty="0">
                <a:latin typeface="Calibri"/>
                <a:cs typeface="Calibri"/>
              </a:rPr>
              <a:t>effective</a:t>
            </a:r>
            <a:r>
              <a:rPr sz="2500" i="1" spc="-30" dirty="0">
                <a:latin typeface="Calibri"/>
                <a:cs typeface="Calibri"/>
              </a:rPr>
              <a:t> </a:t>
            </a:r>
            <a:r>
              <a:rPr sz="2500" i="1" dirty="0">
                <a:latin typeface="Calibri"/>
                <a:cs typeface="Calibri"/>
              </a:rPr>
              <a:t>tool</a:t>
            </a:r>
            <a:r>
              <a:rPr sz="2500" i="1" spc="30" dirty="0">
                <a:latin typeface="Calibri"/>
                <a:cs typeface="Calibri"/>
              </a:rPr>
              <a:t> </a:t>
            </a:r>
            <a:r>
              <a:rPr sz="2500" i="1" spc="-25" dirty="0">
                <a:latin typeface="Calibri"/>
                <a:cs typeface="Calibri"/>
              </a:rPr>
              <a:t>in</a:t>
            </a:r>
            <a:r>
              <a:rPr lang="en-US" sz="2500" i="1" spc="-25" dirty="0">
                <a:latin typeface="Calibri"/>
                <a:cs typeface="Calibri"/>
              </a:rPr>
              <a:t> </a:t>
            </a:r>
            <a:r>
              <a:rPr sz="2500" i="1" spc="-50" dirty="0">
                <a:latin typeface="Calibri"/>
                <a:cs typeface="Calibri"/>
              </a:rPr>
              <a:t>making</a:t>
            </a:r>
            <a:r>
              <a:rPr sz="2500" i="1" spc="-75" dirty="0">
                <a:latin typeface="Calibri"/>
                <a:cs typeface="Calibri"/>
              </a:rPr>
              <a:t> </a:t>
            </a:r>
            <a:r>
              <a:rPr sz="2500" i="1" dirty="0">
                <a:latin typeface="Calibri"/>
                <a:cs typeface="Calibri"/>
              </a:rPr>
              <a:t>a</a:t>
            </a:r>
            <a:r>
              <a:rPr sz="2500" i="1" spc="-25" dirty="0">
                <a:latin typeface="Calibri"/>
                <a:cs typeface="Calibri"/>
              </a:rPr>
              <a:t> </a:t>
            </a:r>
            <a:r>
              <a:rPr sz="2500" i="1" spc="-20" dirty="0">
                <a:latin typeface="Calibri"/>
                <a:cs typeface="Calibri"/>
              </a:rPr>
              <a:t>design</a:t>
            </a:r>
            <a:r>
              <a:rPr sz="2500" i="1" spc="-75" dirty="0">
                <a:latin typeface="Calibri"/>
                <a:cs typeface="Calibri"/>
              </a:rPr>
              <a:t> </a:t>
            </a:r>
            <a:r>
              <a:rPr sz="2500" i="1" spc="-10" dirty="0">
                <a:latin typeface="Calibri"/>
                <a:cs typeface="Calibri"/>
              </a:rPr>
              <a:t>practical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lang="en-US" sz="2400" spc="-10" dirty="0">
              <a:latin typeface="Calibri"/>
              <a:cs typeface="Calibri"/>
            </a:endParaRPr>
          </a:p>
          <a:p>
            <a:pPr marL="469265" lvl="2" indent="-456565">
              <a:spcBef>
                <a:spcPts val="944"/>
              </a:spcBef>
              <a:buSzPct val="75000"/>
              <a:buFont typeface="Segoe UI Symbol"/>
              <a:buChar char="❖"/>
              <a:tabLst>
                <a:tab pos="469265" algn="l"/>
              </a:tabLst>
            </a:pPr>
            <a:r>
              <a:rPr lang="en-US" sz="2400" spc="-10" dirty="0">
                <a:latin typeface="Calibri"/>
                <a:cs typeface="Calibri"/>
              </a:rPr>
              <a:t>Creative thinking can provide solutions when hardware can be customized, e.g. lossy compression (epochs) and other-than-LRU prediction </a:t>
            </a:r>
            <a:r>
              <a:rPr lang="en-US" sz="2400" spc="-10">
                <a:latin typeface="Calibri"/>
                <a:cs typeface="Calibri"/>
              </a:rPr>
              <a:t>(transpose)</a:t>
            </a:r>
            <a:endParaRPr lang="en-US" sz="2400" spc="-10" dirty="0">
              <a:latin typeface="Calibri"/>
              <a:cs typeface="Calibri"/>
            </a:endParaRPr>
          </a:p>
          <a:p>
            <a:pPr marL="469265" lvl="2" indent="-456565">
              <a:spcBef>
                <a:spcPts val="944"/>
              </a:spcBef>
              <a:buSzPct val="75000"/>
              <a:buFont typeface="Segoe UI Symbol"/>
              <a:buChar char="❖"/>
              <a:tabLst>
                <a:tab pos="469265" algn="l"/>
              </a:tabLst>
            </a:pPr>
            <a:endParaRPr lang="en-US" sz="2400" spc="-10" dirty="0">
              <a:latin typeface="Calibri"/>
              <a:cs typeface="Calibri"/>
            </a:endParaRPr>
          </a:p>
          <a:p>
            <a:pPr marL="469265" lvl="2" indent="-456565">
              <a:spcBef>
                <a:spcPts val="944"/>
              </a:spcBef>
              <a:buSzPct val="75000"/>
              <a:buFont typeface="Segoe UI Symbol"/>
              <a:buChar char="❖"/>
              <a:tabLst>
                <a:tab pos="469265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238" y="179959"/>
            <a:ext cx="8983345" cy="12617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685"/>
              </a:spcBef>
            </a:pPr>
            <a:r>
              <a:rPr spc="-315" dirty="0"/>
              <a:t>Propagation</a:t>
            </a:r>
            <a:r>
              <a:rPr spc="-75" dirty="0"/>
              <a:t> </a:t>
            </a:r>
            <a:r>
              <a:rPr spc="-250" dirty="0"/>
              <a:t>Blocking:</a:t>
            </a:r>
            <a:r>
              <a:rPr spc="-65" dirty="0"/>
              <a:t> </a:t>
            </a:r>
            <a:r>
              <a:rPr spc="-305" dirty="0"/>
              <a:t>Reorganize</a:t>
            </a:r>
            <a:r>
              <a:rPr spc="-50" dirty="0"/>
              <a:t> </a:t>
            </a:r>
            <a:r>
              <a:rPr spc="-295" dirty="0"/>
              <a:t>Input</a:t>
            </a:r>
            <a:r>
              <a:rPr spc="-35" dirty="0"/>
              <a:t> </a:t>
            </a:r>
            <a:r>
              <a:rPr spc="-355" dirty="0"/>
              <a:t>to</a:t>
            </a:r>
            <a:r>
              <a:rPr spc="-50" dirty="0"/>
              <a:t> </a:t>
            </a:r>
            <a:r>
              <a:rPr spc="-505" dirty="0"/>
              <a:t>Make </a:t>
            </a:r>
            <a:r>
              <a:rPr spc="-495" dirty="0"/>
              <a:t>Memory</a:t>
            </a:r>
            <a:r>
              <a:rPr spc="-220" dirty="0"/>
              <a:t> </a:t>
            </a:r>
            <a:r>
              <a:rPr spc="-254" dirty="0"/>
              <a:t>Being</a:t>
            </a:r>
            <a:r>
              <a:rPr spc="-65" dirty="0"/>
              <a:t> </a:t>
            </a:r>
            <a:r>
              <a:rPr spc="-350" dirty="0"/>
              <a:t>Randomly</a:t>
            </a:r>
            <a:r>
              <a:rPr spc="-265" dirty="0"/>
              <a:t> </a:t>
            </a:r>
            <a:r>
              <a:rPr spc="-400" dirty="0"/>
              <a:t>Written</a:t>
            </a:r>
            <a:r>
              <a:rPr spc="-40" dirty="0"/>
              <a:t> </a:t>
            </a:r>
            <a:r>
              <a:rPr spc="-170" dirty="0"/>
              <a:t>Fit</a:t>
            </a:r>
            <a:r>
              <a:rPr spc="-35" dirty="0"/>
              <a:t> </a:t>
            </a:r>
            <a:r>
              <a:rPr spc="-215" dirty="0"/>
              <a:t>in</a:t>
            </a:r>
            <a:r>
              <a:rPr spc="-60" dirty="0"/>
              <a:t> </a:t>
            </a:r>
            <a:r>
              <a:rPr spc="-350" dirty="0"/>
              <a:t>Cache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956806" y="3137661"/>
            <a:ext cx="3357879" cy="933450"/>
            <a:chOff x="6956806" y="3137661"/>
            <a:chExt cx="3357879" cy="933450"/>
          </a:xfrm>
        </p:grpSpPr>
        <p:sp>
          <p:nvSpPr>
            <p:cNvPr id="4" name="object 4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0" y="920495"/>
                  </a:moveTo>
                  <a:lnTo>
                    <a:pt x="3345179" y="920495"/>
                  </a:lnTo>
                  <a:lnTo>
                    <a:pt x="3345179" y="0"/>
                  </a:lnTo>
                  <a:lnTo>
                    <a:pt x="0" y="0"/>
                  </a:lnTo>
                  <a:lnTo>
                    <a:pt x="0" y="9204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12283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1226820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191565" y="4516945"/>
          <a:ext cx="300926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70" y="2758849"/>
            <a:ext cx="856577" cy="201964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339085" y="2691129"/>
            <a:ext cx="1137920" cy="1995805"/>
            <a:chOff x="2339085" y="2691129"/>
            <a:chExt cx="1137920" cy="1995805"/>
          </a:xfrm>
        </p:grpSpPr>
        <p:sp>
          <p:nvSpPr>
            <p:cNvPr id="13" name="object 13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664965" y="2691129"/>
            <a:ext cx="1137920" cy="1995805"/>
            <a:chOff x="3664965" y="2691129"/>
            <a:chExt cx="1137920" cy="1995805"/>
          </a:xfrm>
        </p:grpSpPr>
        <p:sp>
          <p:nvSpPr>
            <p:cNvPr id="16" name="object 16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986273" y="2700273"/>
            <a:ext cx="1137920" cy="1995805"/>
            <a:chOff x="4986273" y="2700273"/>
            <a:chExt cx="1137920" cy="1995805"/>
          </a:xfrm>
        </p:grpSpPr>
        <p:sp>
          <p:nvSpPr>
            <p:cNvPr id="19" name="object 19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470404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5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42717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0: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0-</a:t>
            </a:r>
            <a:r>
              <a:rPr sz="1800" b="1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71976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69789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2: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4-</a:t>
            </a:r>
            <a:r>
              <a:rPr sz="1800" b="1" spc="-5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27875" y="5107457"/>
            <a:ext cx="440563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89810" y="5898438"/>
            <a:ext cx="37515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10" dirty="0">
                <a:latin typeface="Calibri"/>
                <a:cs typeface="Calibri"/>
              </a:rPr>
              <a:t>Execute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kernel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22" name="object 22"/>
          <p:cNvSpPr txBox="1"/>
          <p:nvPr/>
        </p:nvSpPr>
        <p:spPr>
          <a:xfrm>
            <a:off x="2467355" y="3447288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67355" y="4044696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9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11523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14571" y="3473196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22191" y="4044696"/>
            <a:ext cx="879475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500"/>
              </a:spcBef>
              <a:tabLst>
                <a:tab pos="54356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17591" y="2929127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238" y="179959"/>
            <a:ext cx="8983345" cy="12617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685"/>
              </a:spcBef>
            </a:pPr>
            <a:r>
              <a:rPr spc="-315" dirty="0"/>
              <a:t>Propagation</a:t>
            </a:r>
            <a:r>
              <a:rPr spc="-75" dirty="0"/>
              <a:t> </a:t>
            </a:r>
            <a:r>
              <a:rPr spc="-250" dirty="0"/>
              <a:t>Blocking:</a:t>
            </a:r>
            <a:r>
              <a:rPr spc="-65" dirty="0"/>
              <a:t> </a:t>
            </a:r>
            <a:r>
              <a:rPr spc="-305" dirty="0"/>
              <a:t>Reorganize</a:t>
            </a:r>
            <a:r>
              <a:rPr spc="-50" dirty="0"/>
              <a:t> </a:t>
            </a:r>
            <a:r>
              <a:rPr spc="-295" dirty="0"/>
              <a:t>Input</a:t>
            </a:r>
            <a:r>
              <a:rPr spc="-35" dirty="0"/>
              <a:t> </a:t>
            </a:r>
            <a:r>
              <a:rPr spc="-355" dirty="0"/>
              <a:t>to</a:t>
            </a:r>
            <a:r>
              <a:rPr spc="-50" dirty="0"/>
              <a:t> </a:t>
            </a:r>
            <a:r>
              <a:rPr spc="-505" dirty="0"/>
              <a:t>Make </a:t>
            </a:r>
            <a:r>
              <a:rPr spc="-495" dirty="0"/>
              <a:t>Memory</a:t>
            </a:r>
            <a:r>
              <a:rPr spc="-220" dirty="0"/>
              <a:t> </a:t>
            </a:r>
            <a:r>
              <a:rPr spc="-254" dirty="0"/>
              <a:t>Being</a:t>
            </a:r>
            <a:r>
              <a:rPr spc="-65" dirty="0"/>
              <a:t> </a:t>
            </a:r>
            <a:r>
              <a:rPr spc="-350" dirty="0"/>
              <a:t>Randomly</a:t>
            </a:r>
            <a:r>
              <a:rPr spc="-265" dirty="0"/>
              <a:t> </a:t>
            </a:r>
            <a:r>
              <a:rPr spc="-400" dirty="0"/>
              <a:t>Written</a:t>
            </a:r>
            <a:r>
              <a:rPr spc="-40" dirty="0"/>
              <a:t> </a:t>
            </a:r>
            <a:r>
              <a:rPr spc="-170" dirty="0"/>
              <a:t>Fit</a:t>
            </a:r>
            <a:r>
              <a:rPr spc="-35" dirty="0"/>
              <a:t> </a:t>
            </a:r>
            <a:r>
              <a:rPr spc="-215" dirty="0"/>
              <a:t>in</a:t>
            </a:r>
            <a:r>
              <a:rPr spc="-60" dirty="0"/>
              <a:t> </a:t>
            </a:r>
            <a:r>
              <a:rPr spc="-350" dirty="0"/>
              <a:t>Cache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963156" y="3144011"/>
            <a:ext cx="3345179" cy="920750"/>
            <a:chOff x="6963156" y="3144011"/>
            <a:chExt cx="3345179" cy="920750"/>
          </a:xfrm>
        </p:grpSpPr>
        <p:sp>
          <p:nvSpPr>
            <p:cNvPr id="4" name="object 4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12283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3139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13944" y="335280"/>
                  </a:lnTo>
                  <a:lnTo>
                    <a:pt x="313944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912876" y="0"/>
                  </a:lnTo>
                  <a:lnTo>
                    <a:pt x="912876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60180" y="3349751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598931" y="554736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60180" y="3349751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6"/>
                  </a:moveTo>
                  <a:lnTo>
                    <a:pt x="598931" y="554736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191565" y="4516945"/>
          <a:ext cx="300926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70" y="2758849"/>
            <a:ext cx="856577" cy="201964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339085" y="2691129"/>
            <a:ext cx="1137920" cy="1995805"/>
            <a:chOff x="2339085" y="2691129"/>
            <a:chExt cx="1137920" cy="1995805"/>
          </a:xfrm>
        </p:grpSpPr>
        <p:sp>
          <p:nvSpPr>
            <p:cNvPr id="14" name="object 14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664965" y="2691129"/>
            <a:ext cx="1137920" cy="1995805"/>
            <a:chOff x="3664965" y="2691129"/>
            <a:chExt cx="1137920" cy="1995805"/>
          </a:xfrm>
        </p:grpSpPr>
        <p:sp>
          <p:nvSpPr>
            <p:cNvPr id="17" name="object 17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986273" y="2700273"/>
            <a:ext cx="1137920" cy="1995805"/>
            <a:chOff x="4986273" y="2700273"/>
            <a:chExt cx="1137920" cy="1995805"/>
          </a:xfrm>
        </p:grpSpPr>
        <p:sp>
          <p:nvSpPr>
            <p:cNvPr id="20" name="object 20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70404" y="2901695"/>
            <a:ext cx="881380" cy="431800"/>
          </a:xfrm>
          <a:prstGeom prst="rect">
            <a:avLst/>
          </a:prstGeom>
          <a:solidFill>
            <a:srgbClr val="4471C4"/>
          </a:solidFill>
          <a:ln w="762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5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42717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0: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0-</a:t>
            </a:r>
            <a:r>
              <a:rPr sz="1800" b="1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71976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69789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2: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4-</a:t>
            </a:r>
            <a:r>
              <a:rPr sz="1800" b="1" spc="-5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27875" y="5107457"/>
            <a:ext cx="440563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89810" y="5898438"/>
            <a:ext cx="37515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10" dirty="0">
                <a:latin typeface="Calibri"/>
                <a:cs typeface="Calibri"/>
              </a:rPr>
              <a:t>Execute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kernel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23" name="object 23"/>
          <p:cNvSpPr txBox="1"/>
          <p:nvPr/>
        </p:nvSpPr>
        <p:spPr>
          <a:xfrm>
            <a:off x="2467355" y="3447288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67355" y="4044696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9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11523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14571" y="3473196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22191" y="4044696"/>
            <a:ext cx="879475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500"/>
              </a:spcBef>
              <a:tabLst>
                <a:tab pos="54356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17591" y="2929127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63156" y="3144011"/>
            <a:ext cx="3345179" cy="92075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Times New Roman"/>
              <a:cs typeface="Times New Roman"/>
            </a:endParaRPr>
          </a:p>
          <a:p>
            <a:pPr marL="218948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238" y="179959"/>
            <a:ext cx="8983345" cy="12617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685"/>
              </a:spcBef>
            </a:pPr>
            <a:r>
              <a:rPr spc="-315" dirty="0"/>
              <a:t>Propagation</a:t>
            </a:r>
            <a:r>
              <a:rPr spc="-75" dirty="0"/>
              <a:t> </a:t>
            </a:r>
            <a:r>
              <a:rPr spc="-250" dirty="0"/>
              <a:t>Blocking:</a:t>
            </a:r>
            <a:r>
              <a:rPr spc="-65" dirty="0"/>
              <a:t> </a:t>
            </a:r>
            <a:r>
              <a:rPr spc="-305" dirty="0"/>
              <a:t>Reorganize</a:t>
            </a:r>
            <a:r>
              <a:rPr spc="-50" dirty="0"/>
              <a:t> </a:t>
            </a:r>
            <a:r>
              <a:rPr spc="-295" dirty="0"/>
              <a:t>Input</a:t>
            </a:r>
            <a:r>
              <a:rPr spc="-35" dirty="0"/>
              <a:t> </a:t>
            </a:r>
            <a:r>
              <a:rPr spc="-355" dirty="0"/>
              <a:t>to</a:t>
            </a:r>
            <a:r>
              <a:rPr spc="-50" dirty="0"/>
              <a:t> </a:t>
            </a:r>
            <a:r>
              <a:rPr spc="-505" dirty="0"/>
              <a:t>Make </a:t>
            </a:r>
            <a:r>
              <a:rPr spc="-495" dirty="0"/>
              <a:t>Memory</a:t>
            </a:r>
            <a:r>
              <a:rPr spc="-220" dirty="0"/>
              <a:t> </a:t>
            </a:r>
            <a:r>
              <a:rPr spc="-254" dirty="0"/>
              <a:t>Being</a:t>
            </a:r>
            <a:r>
              <a:rPr spc="-65" dirty="0"/>
              <a:t> </a:t>
            </a:r>
            <a:r>
              <a:rPr spc="-350" dirty="0"/>
              <a:t>Randomly</a:t>
            </a:r>
            <a:r>
              <a:rPr spc="-265" dirty="0"/>
              <a:t> </a:t>
            </a:r>
            <a:r>
              <a:rPr spc="-400" dirty="0"/>
              <a:t>Written</a:t>
            </a:r>
            <a:r>
              <a:rPr spc="-40" dirty="0"/>
              <a:t> </a:t>
            </a:r>
            <a:r>
              <a:rPr spc="-170" dirty="0"/>
              <a:t>Fit</a:t>
            </a:r>
            <a:r>
              <a:rPr spc="-35" dirty="0"/>
              <a:t> </a:t>
            </a:r>
            <a:r>
              <a:rPr spc="-215" dirty="0"/>
              <a:t>in</a:t>
            </a:r>
            <a:r>
              <a:rPr spc="-60" dirty="0"/>
              <a:t> </a:t>
            </a:r>
            <a:r>
              <a:rPr spc="-350" dirty="0"/>
              <a:t>Cache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963156" y="3144011"/>
            <a:ext cx="3345179" cy="920750"/>
            <a:chOff x="6963156" y="3144011"/>
            <a:chExt cx="3345179" cy="920750"/>
          </a:xfrm>
        </p:grpSpPr>
        <p:sp>
          <p:nvSpPr>
            <p:cNvPr id="4" name="object 4"/>
            <p:cNvSpPr/>
            <p:nvPr/>
          </p:nvSpPr>
          <p:spPr>
            <a:xfrm>
              <a:off x="6963156" y="3144011"/>
              <a:ext cx="3345179" cy="920750"/>
            </a:xfrm>
            <a:custGeom>
              <a:avLst/>
              <a:gdLst/>
              <a:ahLst/>
              <a:cxnLst/>
              <a:rect l="l" t="t" r="r" b="b"/>
              <a:pathLst>
                <a:path w="3345179" h="920750">
                  <a:moveTo>
                    <a:pt x="3345179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3345179" y="920495"/>
                  </a:lnTo>
                  <a:lnTo>
                    <a:pt x="33451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323088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23088" y="335280"/>
                  </a:lnTo>
                  <a:lnTo>
                    <a:pt x="323088" y="0"/>
                  </a:lnTo>
                  <a:close/>
                </a:path>
                <a:path w="1228725" h="335279">
                  <a:moveTo>
                    <a:pt x="1228344" y="0"/>
                  </a:moveTo>
                  <a:lnTo>
                    <a:pt x="922007" y="0"/>
                  </a:lnTo>
                  <a:lnTo>
                    <a:pt x="922007" y="335280"/>
                  </a:lnTo>
                  <a:lnTo>
                    <a:pt x="1228344" y="335280"/>
                  </a:lnTo>
                  <a:lnTo>
                    <a:pt x="122834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40524" y="3447287"/>
              <a:ext cx="1228725" cy="335280"/>
            </a:xfrm>
            <a:custGeom>
              <a:avLst/>
              <a:gdLst/>
              <a:ahLst/>
              <a:cxnLst/>
              <a:rect l="l" t="t" r="r" b="b"/>
              <a:pathLst>
                <a:path w="1228725" h="335279">
                  <a:moveTo>
                    <a:pt x="0" y="335280"/>
                  </a:moveTo>
                  <a:lnTo>
                    <a:pt x="1228344" y="335280"/>
                  </a:lnTo>
                  <a:lnTo>
                    <a:pt x="1228344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313944" y="0"/>
                  </a:moveTo>
                  <a:lnTo>
                    <a:pt x="0" y="0"/>
                  </a:lnTo>
                  <a:lnTo>
                    <a:pt x="0" y="335280"/>
                  </a:lnTo>
                  <a:lnTo>
                    <a:pt x="313944" y="335280"/>
                  </a:lnTo>
                  <a:lnTo>
                    <a:pt x="313944" y="0"/>
                  </a:lnTo>
                  <a:close/>
                </a:path>
                <a:path w="1226820" h="335279">
                  <a:moveTo>
                    <a:pt x="1226820" y="0"/>
                  </a:moveTo>
                  <a:lnTo>
                    <a:pt x="912876" y="0"/>
                  </a:lnTo>
                  <a:lnTo>
                    <a:pt x="912876" y="335280"/>
                  </a:lnTo>
                  <a:lnTo>
                    <a:pt x="1226820" y="335280"/>
                  </a:lnTo>
                  <a:lnTo>
                    <a:pt x="12268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6236" y="3447287"/>
              <a:ext cx="1226820" cy="335280"/>
            </a:xfrm>
            <a:custGeom>
              <a:avLst/>
              <a:gdLst/>
              <a:ahLst/>
              <a:cxnLst/>
              <a:rect l="l" t="t" r="r" b="b"/>
              <a:pathLst>
                <a:path w="1226820" h="335279">
                  <a:moveTo>
                    <a:pt x="0" y="335280"/>
                  </a:moveTo>
                  <a:lnTo>
                    <a:pt x="1226820" y="335280"/>
                  </a:lnTo>
                  <a:lnTo>
                    <a:pt x="1226820" y="0"/>
                  </a:lnTo>
                  <a:lnTo>
                    <a:pt x="0" y="0"/>
                  </a:lnTo>
                  <a:lnTo>
                    <a:pt x="0" y="3352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60180" y="3349751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598931" y="554736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60180" y="3349751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6"/>
                  </a:moveTo>
                  <a:lnTo>
                    <a:pt x="598931" y="554736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6361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59893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598931" y="554735"/>
                  </a:lnTo>
                  <a:lnTo>
                    <a:pt x="598931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63612" y="3360419"/>
              <a:ext cx="599440" cy="554990"/>
            </a:xfrm>
            <a:custGeom>
              <a:avLst/>
              <a:gdLst/>
              <a:ahLst/>
              <a:cxnLst/>
              <a:rect l="l" t="t" r="r" b="b"/>
              <a:pathLst>
                <a:path w="599440" h="554989">
                  <a:moveTo>
                    <a:pt x="0" y="554735"/>
                  </a:moveTo>
                  <a:lnTo>
                    <a:pt x="598931" y="554735"/>
                  </a:lnTo>
                  <a:lnTo>
                    <a:pt x="598931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191565" y="4516945"/>
          <a:ext cx="3009263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4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6200" marB="0">
                    <a:lnL w="9525">
                      <a:solidFill>
                        <a:srgbClr val="44536A"/>
                      </a:solidFill>
                      <a:prstDash val="solid"/>
                    </a:lnL>
                    <a:lnR w="12700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44536A"/>
                      </a:solidFill>
                      <a:prstDash val="solid"/>
                    </a:lnL>
                    <a:lnR w="9525">
                      <a:solidFill>
                        <a:srgbClr val="44536A"/>
                      </a:solidFill>
                      <a:prstDash val="solid"/>
                    </a:lnR>
                    <a:lnT w="9525">
                      <a:solidFill>
                        <a:srgbClr val="44536A"/>
                      </a:solidFill>
                      <a:prstDash val="solid"/>
                    </a:lnT>
                    <a:lnB w="9525">
                      <a:solidFill>
                        <a:srgbClr val="44536A"/>
                      </a:solidFill>
                      <a:prstDash val="solid"/>
                    </a:lnB>
                    <a:solidFill>
                      <a:srgbClr val="B4A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70" y="2758849"/>
            <a:ext cx="856577" cy="201964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2339085" y="2691129"/>
            <a:ext cx="1137920" cy="1995805"/>
            <a:chOff x="2339085" y="2691129"/>
            <a:chExt cx="1137920" cy="1995805"/>
          </a:xfrm>
        </p:grpSpPr>
        <p:sp>
          <p:nvSpPr>
            <p:cNvPr id="16" name="object 16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4543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664965" y="2691129"/>
            <a:ext cx="1137920" cy="1995805"/>
            <a:chOff x="3664965" y="2691129"/>
            <a:chExt cx="1137920" cy="1995805"/>
          </a:xfrm>
        </p:grpSpPr>
        <p:sp>
          <p:nvSpPr>
            <p:cNvPr id="19" name="object 19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71315" y="2697479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986273" y="2700273"/>
            <a:ext cx="1137920" cy="1995805"/>
            <a:chOff x="4986273" y="2700273"/>
            <a:chExt cx="1137920" cy="1995805"/>
          </a:xfrm>
        </p:grpSpPr>
        <p:sp>
          <p:nvSpPr>
            <p:cNvPr id="22" name="object 22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1124712" y="0"/>
                  </a:moveTo>
                  <a:lnTo>
                    <a:pt x="0" y="0"/>
                  </a:lnTo>
                  <a:lnTo>
                    <a:pt x="0" y="1982724"/>
                  </a:lnTo>
                  <a:lnTo>
                    <a:pt x="1124712" y="1982724"/>
                  </a:lnTo>
                  <a:lnTo>
                    <a:pt x="1124712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92623" y="2706623"/>
              <a:ext cx="1125220" cy="1983105"/>
            </a:xfrm>
            <a:custGeom>
              <a:avLst/>
              <a:gdLst/>
              <a:ahLst/>
              <a:cxnLst/>
              <a:rect l="l" t="t" r="r" b="b"/>
              <a:pathLst>
                <a:path w="1125220" h="1983104">
                  <a:moveTo>
                    <a:pt x="0" y="1982724"/>
                  </a:moveTo>
                  <a:lnTo>
                    <a:pt x="1124712" y="1982724"/>
                  </a:lnTo>
                  <a:lnTo>
                    <a:pt x="1124712" y="0"/>
                  </a:lnTo>
                  <a:lnTo>
                    <a:pt x="0" y="0"/>
                  </a:lnTo>
                  <a:lnTo>
                    <a:pt x="0" y="198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470404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5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42717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0: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0-</a:t>
            </a:r>
            <a:r>
              <a:rPr sz="1800" b="1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71976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2-</a:t>
            </a:r>
            <a:r>
              <a:rPr sz="1800" b="1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69789" y="4828032"/>
            <a:ext cx="66865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2: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4-</a:t>
            </a:r>
            <a:r>
              <a:rPr sz="1800" b="1" spc="-50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27875" y="5107457"/>
            <a:ext cx="440563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spc="-10" dirty="0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Remember: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dstData[e.dst]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e.dst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random,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89810" y="5898438"/>
            <a:ext cx="37515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10" dirty="0">
                <a:latin typeface="Calibri"/>
                <a:cs typeface="Calibri"/>
              </a:rPr>
              <a:t>Execute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kernel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25" name="object 25"/>
          <p:cNvSpPr txBox="1"/>
          <p:nvPr/>
        </p:nvSpPr>
        <p:spPr>
          <a:xfrm>
            <a:off x="2467355" y="3447288"/>
            <a:ext cx="881380" cy="431800"/>
          </a:xfrm>
          <a:prstGeom prst="rect">
            <a:avLst/>
          </a:prstGeom>
          <a:solidFill>
            <a:srgbClr val="4471C4"/>
          </a:solidFill>
          <a:ln w="762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67355" y="4044696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9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11523" y="2901695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14571" y="3473196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05"/>
              </a:spcBef>
              <a:tabLst>
                <a:tab pos="54483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22191" y="4044696"/>
            <a:ext cx="879475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500"/>
              </a:spcBef>
              <a:tabLst>
                <a:tab pos="543560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17591" y="2929127"/>
            <a:ext cx="881380" cy="43180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500"/>
              </a:spcBef>
              <a:tabLst>
                <a:tab pos="544195" algn="l"/>
              </a:tabLst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63156" y="3144011"/>
            <a:ext cx="3345179" cy="92075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Times New Roman"/>
              <a:cs typeface="Times New Roman"/>
            </a:endParaRPr>
          </a:p>
          <a:p>
            <a:pPr marL="692785">
              <a:lnSpc>
                <a:spcPct val="100000"/>
              </a:lnSpc>
              <a:spcBef>
                <a:spcPts val="5"/>
              </a:spcBef>
              <a:tabLst>
                <a:tab pos="2189480" algn="l"/>
              </a:tabLst>
            </a:pPr>
            <a:r>
              <a:rPr sz="2400" b="1" spc="-50" dirty="0">
                <a:latin typeface="Calibri"/>
                <a:cs typeface="Calibri"/>
              </a:rPr>
              <a:t>0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3600" b="1" spc="-75" baseline="2314" dirty="0">
                <a:latin typeface="Calibri"/>
                <a:cs typeface="Calibri"/>
              </a:rPr>
              <a:t>0</a:t>
            </a:r>
            <a:endParaRPr sz="3600" baseline="231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4113</Words>
  <Application>Microsoft Office PowerPoint</Application>
  <PresentationFormat>Widescreen</PresentationFormat>
  <Paragraphs>1092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Arial</vt:lpstr>
      <vt:lpstr>Calibri</vt:lpstr>
      <vt:lpstr>Calibri Light</vt:lpstr>
      <vt:lpstr>Cambria Math</vt:lpstr>
      <vt:lpstr>Courier New</vt:lpstr>
      <vt:lpstr>Palatino Linotype</vt:lpstr>
      <vt:lpstr>Segoe UI Emoji</vt:lpstr>
      <vt:lpstr>Segoe UI Symbol</vt:lpstr>
      <vt:lpstr>Times New Roman</vt:lpstr>
      <vt:lpstr>Trebuchet MS</vt:lpstr>
      <vt:lpstr>Office Theme</vt:lpstr>
      <vt:lpstr>PowerPoint Presentation</vt:lpstr>
      <vt:lpstr>Today: Sparse Problems</vt:lpstr>
      <vt:lpstr>Propagation Blocking: Optimizing Sparse Irregular Writes to Improve Cache Locality</vt:lpstr>
      <vt:lpstr>Propagation Blocking: Reorganize Input to Make Memory Being Randomly Written Fit in Cache</vt:lpstr>
      <vt:lpstr>Propagation Blocking: Reorganize Input to Make Memory Being Randomly Written Fit in Cache</vt:lpstr>
      <vt:lpstr>Propagation Blocking: Reorganize Input to Make Memory Being Randomly Written Fit in Cache</vt:lpstr>
      <vt:lpstr>Propagation Blocking: Reorganize Input to Make Memory Being Randomly Written Fit in Cache</vt:lpstr>
      <vt:lpstr>Propagation Blocking: Reorganize Input to Make Memory Being Randomly Written Fit in Cache</vt:lpstr>
      <vt:lpstr>Propagation Blocking: Reorganize Input to Make Memory Being Randomly Written Fit in Cache</vt:lpstr>
      <vt:lpstr>Propagation Blocking: Reorganize Input to Make Memory Being Randomly Written Fit in Cache</vt:lpstr>
      <vt:lpstr>Propagation Blocking: Reorganize Input to Make Memory Being Randomly Written Fit in Cache</vt:lpstr>
      <vt:lpstr>Propagation Blocking: Reorganize Input to Make Memory Being Randomly Written Fit in Cache</vt:lpstr>
      <vt:lpstr>Propagation Blocking: Reorganize Input to Make Memory Being Randomly Written Fit in Cache</vt:lpstr>
      <vt:lpstr>Propagation Blocking: Reorganize Input to Make Memory Being Randomly Written Fit in Cache</vt:lpstr>
      <vt:lpstr>Propagation Blocking: Reorganize Input to Make Memory Being Randomly Written Fit in Cache</vt:lpstr>
      <vt:lpstr>Propagation Blocking: Performance Analysis</vt:lpstr>
      <vt:lpstr>Propagation Blocking: Performance Analysis</vt:lpstr>
      <vt:lpstr>Propagation Blocking: Performance Analysis</vt:lpstr>
      <vt:lpstr>Propagation Blocking</vt:lpstr>
      <vt:lpstr>Cache Locality determines Overall Performance What about better replacement policies?</vt:lpstr>
      <vt:lpstr>Existing Replacement Policies Are Insufficient</vt:lpstr>
      <vt:lpstr>Existing Replacement Policies Are Insufficient</vt:lpstr>
      <vt:lpstr>Existing Replacement Policies Are Insufficient</vt:lpstr>
      <vt:lpstr>PowerPoint Presentation</vt:lpstr>
      <vt:lpstr>Is It Possible To Do Better Cache Replacement?</vt:lpstr>
      <vt:lpstr>Is It Possible To Do Better Cache Replacement?</vt:lpstr>
      <vt:lpstr>Is It Possible To Do Better Cache Replacement?</vt:lpstr>
      <vt:lpstr>Is It Possible To Do Better Cache Replacement?</vt:lpstr>
      <vt:lpstr>Is It Possible To Do Better Cache Replacement? YES!</vt:lpstr>
      <vt:lpstr>Key Graph Application Property That Enables Belady’s OPT</vt:lpstr>
      <vt:lpstr>Key Graph Application Property That Enables Belady’s OPT</vt:lpstr>
      <vt:lpstr>Key Graph Application Property That Enables Belady’s OPT</vt:lpstr>
      <vt:lpstr>Key Graph Application Property That Enables Belady’s OPT</vt:lpstr>
      <vt:lpstr>Key Graph Application Property That Enables Belady’s OPT</vt:lpstr>
      <vt:lpstr>Key Graph Application Property That Enables Belady’s OPT</vt:lpstr>
      <vt:lpstr>Key Graph Application Property That Enables Belady’s OPT</vt:lpstr>
      <vt:lpstr>Using The Graph’s Transpose For Optimal Replacement</vt:lpstr>
      <vt:lpstr>Using The Graph’s Transpose For Optimal Replacement</vt:lpstr>
      <vt:lpstr>Using The Graph’s Transpose For Optimal Replacement</vt:lpstr>
      <vt:lpstr>Using The Graph’s Transpose For Optimal Replacement</vt:lpstr>
      <vt:lpstr>Using The Graph’s Transpose For Optimal Replacement</vt:lpstr>
      <vt:lpstr>Using The Graph’s Transpose For Optimal Replacement</vt:lpstr>
      <vt:lpstr>Using The Graph’s Transpose For Optimal Replacement</vt:lpstr>
      <vt:lpstr>Using The Graph’s Transpose For Optimal Replacement</vt:lpstr>
      <vt:lpstr>Using The Graph’s Transpose For Optimal Replacement</vt:lpstr>
      <vt:lpstr>Using The Graph’s Transpose For Optimal Replacement</vt:lpstr>
      <vt:lpstr>For a pull execution (CSC-traversal), the transpose (CSR) contains all the necessary OPT replacement information</vt:lpstr>
      <vt:lpstr>For a pull execution (CSC-traversal), the transpose (CSR) contains all the necessary OPT replacement information</vt:lpstr>
      <vt:lpstr>Transpose-based OPT (T-OPT) Provides Large Gains</vt:lpstr>
      <vt:lpstr>Transpose-based OPT (T-OPT) Provides Large Gains</vt:lpstr>
      <vt:lpstr>Transpose-based OPT (T-OPT) Incurs Overheads</vt:lpstr>
      <vt:lpstr>Transpose-based OPT (T-OPT) Incurs Overheads</vt:lpstr>
      <vt:lpstr>Transpose-based OPT (T-OPT) Incurs Overheads</vt:lpstr>
      <vt:lpstr>Transpose-based OPT (T-OPT) Incurs Overheads</vt:lpstr>
      <vt:lpstr>Main Technique: Use Quantization To Compress The Transpose</vt:lpstr>
      <vt:lpstr>Main Technique: Use Quantization To Compress The Transpose</vt:lpstr>
      <vt:lpstr>Main Technique: Use Quantization To Compress The Transpose</vt:lpstr>
      <vt:lpstr>Main Technique: Use Quantization To Compress The Transpose</vt:lpstr>
      <vt:lpstr>Main Technique: Use Quantization To Compress The Transpose</vt:lpstr>
      <vt:lpstr>P-OPT Improves Cache Locality</vt:lpstr>
      <vt:lpstr>P-OPT Improves Cache Locality</vt:lpstr>
      <vt:lpstr>P-OPT’s LLC Miss Reductions Directly Translate To Speedups</vt:lpstr>
      <vt:lpstr>What did we just learn?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18-344: Computer Systems and the Hardware/Software Interface</dc:title>
  <dc:creator>Brandon Lucia</dc:creator>
  <cp:lastModifiedBy>Gregory M Kesden</cp:lastModifiedBy>
  <cp:revision>3</cp:revision>
  <dcterms:created xsi:type="dcterms:W3CDTF">2023-10-31T13:11:51Z</dcterms:created>
  <dcterms:modified xsi:type="dcterms:W3CDTF">2023-11-08T21:44:18Z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2023-10-31T00:00:00Z</vt:filetime>
  </property>
  <property fmtid="{D5CDD505-2E9C-101B-9397-08002B2CF9AE}" pid="5" name="Producer">
    <vt:lpwstr>Microsoft® PowerPoint® for Microsoft 365</vt:lpwstr>
  </property>
</Properties>
</file>