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69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08" y="5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79625" y="1103198"/>
            <a:ext cx="8032749" cy="2330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265" y="153746"/>
            <a:ext cx="11853468" cy="1183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06467" y="2492393"/>
            <a:ext cx="6233159" cy="1377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mputer hardware software interface&#10;&#10;Description automatically generated">
            <a:extLst>
              <a:ext uri="{FF2B5EF4-FFF2-40B4-BE49-F238E27FC236}">
                <a16:creationId xmlns:a16="http://schemas.microsoft.com/office/drawing/2014/main" id="{810F7516-70DC-172F-E7EE-CF1944FBE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4" t="16667" r="1609" b="1111"/>
          <a:stretch/>
        </p:blipFill>
        <p:spPr>
          <a:xfrm>
            <a:off x="685800" y="0"/>
            <a:ext cx="11125200" cy="68605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34200" y="152400"/>
            <a:ext cx="3663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latin typeface="Calibri"/>
                <a:cs typeface="Calibri"/>
              </a:rPr>
              <a:t>Fall</a:t>
            </a:r>
            <a:r>
              <a:rPr lang="en-US" sz="2400" spc="-8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2023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0B8911A5-C562-978F-F58E-02D144E7CC60}"/>
              </a:ext>
            </a:extLst>
          </p:cNvPr>
          <p:cNvSpPr txBox="1"/>
          <p:nvPr/>
        </p:nvSpPr>
        <p:spPr>
          <a:xfrm>
            <a:off x="3134710" y="3352800"/>
            <a:ext cx="8382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latin typeface="Calibri"/>
                <a:cs typeface="Calibri"/>
              </a:rPr>
              <a:t>Lecture 12: Adv. Architecture: Superscalar and Out of Order, cont.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EA57C735-C7C9-6336-2F3C-F9046D8F623D}"/>
              </a:ext>
            </a:extLst>
          </p:cNvPr>
          <p:cNvSpPr txBox="1"/>
          <p:nvPr/>
        </p:nvSpPr>
        <p:spPr>
          <a:xfrm>
            <a:off x="6324600" y="6324600"/>
            <a:ext cx="5791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latin typeface="Calibri"/>
                <a:cs typeface="Calibri"/>
              </a:rPr>
              <a:t>Credit: Brandon Lucia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265" rIns="0" bIns="0" rtlCol="0">
            <a:spAutoFit/>
          </a:bodyPr>
          <a:lstStyle/>
          <a:p>
            <a:pPr marL="760095">
              <a:lnSpc>
                <a:spcPct val="100000"/>
              </a:lnSpc>
              <a:spcBef>
                <a:spcPts val="105"/>
              </a:spcBef>
            </a:pPr>
            <a:r>
              <a:rPr dirty="0"/>
              <a:t>Branch</a:t>
            </a:r>
            <a:r>
              <a:rPr spc="-60" dirty="0"/>
              <a:t> </a:t>
            </a:r>
            <a:r>
              <a:rPr dirty="0"/>
              <a:t>instructions</a:t>
            </a:r>
            <a:r>
              <a:rPr spc="-45" dirty="0"/>
              <a:t> </a:t>
            </a:r>
            <a:r>
              <a:rPr dirty="0"/>
              <a:t>in</a:t>
            </a:r>
            <a:r>
              <a:rPr spc="-45" dirty="0"/>
              <a:t> </a:t>
            </a:r>
            <a:r>
              <a:rPr spc="-20" dirty="0"/>
              <a:t>EPIC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9718675" cy="363855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b="1" dirty="0">
                <a:latin typeface="Calibri"/>
                <a:cs typeface="Calibri"/>
              </a:rPr>
              <a:t>EPIC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/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VLIW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does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branches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differently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than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SS/OoO</a:t>
            </a:r>
            <a:endParaRPr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b="1" dirty="0">
                <a:latin typeface="Calibri"/>
                <a:cs typeface="Calibri"/>
              </a:rPr>
              <a:t>Option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1: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Waste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space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bundle,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run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branches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like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SS/OoO</a:t>
            </a:r>
            <a:endParaRPr sz="28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taken,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grab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taken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bundle,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grab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sequentially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next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bundle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0665" algn="l"/>
              </a:tabLst>
            </a:pPr>
            <a:r>
              <a:rPr sz="2800" b="1" dirty="0">
                <a:latin typeface="Calibri"/>
                <a:cs typeface="Calibri"/>
              </a:rPr>
              <a:t>Option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2: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Predication</a:t>
            </a:r>
            <a:endParaRPr sz="28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run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both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sides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branch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commit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only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insns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true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predicate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Predication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takes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pressure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off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control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logic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branch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prediction (why?)</a:t>
            </a:r>
            <a:endParaRPr sz="28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18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Do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need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branch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predictor?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5401462"/>
            <a:ext cx="32899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Costs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predication?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631179" y="5463540"/>
            <a:ext cx="5217160" cy="868680"/>
            <a:chOff x="5631179" y="5463540"/>
            <a:chExt cx="5217160" cy="868680"/>
          </a:xfrm>
        </p:grpSpPr>
        <p:sp>
          <p:nvSpPr>
            <p:cNvPr id="6" name="object 6"/>
            <p:cNvSpPr/>
            <p:nvPr/>
          </p:nvSpPr>
          <p:spPr>
            <a:xfrm>
              <a:off x="5650229" y="5482590"/>
              <a:ext cx="5179060" cy="830580"/>
            </a:xfrm>
            <a:custGeom>
              <a:avLst/>
              <a:gdLst/>
              <a:ahLst/>
              <a:cxnLst/>
              <a:rect l="l" t="t" r="r" b="b"/>
              <a:pathLst>
                <a:path w="5179059" h="830579">
                  <a:moveTo>
                    <a:pt x="0" y="830580"/>
                  </a:moveTo>
                  <a:lnTo>
                    <a:pt x="5178552" y="830580"/>
                  </a:lnTo>
                  <a:lnTo>
                    <a:pt x="5178552" y="0"/>
                  </a:lnTo>
                  <a:lnTo>
                    <a:pt x="0" y="0"/>
                  </a:lnTo>
                  <a:lnTo>
                    <a:pt x="0" y="830580"/>
                  </a:lnTo>
                  <a:close/>
                </a:path>
              </a:pathLst>
            </a:custGeom>
            <a:ln w="381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88735" y="5609082"/>
              <a:ext cx="1209675" cy="607060"/>
            </a:xfrm>
            <a:custGeom>
              <a:avLst/>
              <a:gdLst/>
              <a:ahLst/>
              <a:cxnLst/>
              <a:rect l="l" t="t" r="r" b="b"/>
              <a:pathLst>
                <a:path w="1209675" h="607060">
                  <a:moveTo>
                    <a:pt x="0" y="606552"/>
                  </a:moveTo>
                  <a:lnTo>
                    <a:pt x="1209293" y="606552"/>
                  </a:lnTo>
                  <a:lnTo>
                    <a:pt x="1209293" y="0"/>
                  </a:lnTo>
                  <a:lnTo>
                    <a:pt x="0" y="0"/>
                  </a:lnTo>
                  <a:lnTo>
                    <a:pt x="0" y="60655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32525" y="5609082"/>
              <a:ext cx="1365885" cy="607060"/>
            </a:xfrm>
            <a:custGeom>
              <a:avLst/>
              <a:gdLst/>
              <a:ahLst/>
              <a:cxnLst/>
              <a:rect l="l" t="t" r="r" b="b"/>
              <a:pathLst>
                <a:path w="1365884" h="607060">
                  <a:moveTo>
                    <a:pt x="0" y="606552"/>
                  </a:moveTo>
                  <a:lnTo>
                    <a:pt x="1365503" y="606552"/>
                  </a:lnTo>
                  <a:lnTo>
                    <a:pt x="1365503" y="0"/>
                  </a:lnTo>
                  <a:lnTo>
                    <a:pt x="0" y="0"/>
                  </a:lnTo>
                  <a:lnTo>
                    <a:pt x="0" y="606552"/>
                  </a:lnTo>
                  <a:close/>
                </a:path>
              </a:pathLst>
            </a:custGeom>
            <a:ln w="380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38059" y="5609082"/>
              <a:ext cx="1238250" cy="607060"/>
            </a:xfrm>
            <a:custGeom>
              <a:avLst/>
              <a:gdLst/>
              <a:ahLst/>
              <a:cxnLst/>
              <a:rect l="l" t="t" r="r" b="b"/>
              <a:pathLst>
                <a:path w="1238250" h="607060">
                  <a:moveTo>
                    <a:pt x="0" y="606552"/>
                  </a:moveTo>
                  <a:lnTo>
                    <a:pt x="1238250" y="606552"/>
                  </a:lnTo>
                  <a:lnTo>
                    <a:pt x="1238250" y="0"/>
                  </a:lnTo>
                  <a:lnTo>
                    <a:pt x="0" y="0"/>
                  </a:lnTo>
                  <a:lnTo>
                    <a:pt x="0" y="60655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10805" y="5609082"/>
              <a:ext cx="1365885" cy="607060"/>
            </a:xfrm>
            <a:custGeom>
              <a:avLst/>
              <a:gdLst/>
              <a:ahLst/>
              <a:cxnLst/>
              <a:rect l="l" t="t" r="r" b="b"/>
              <a:pathLst>
                <a:path w="1365884" h="607060">
                  <a:moveTo>
                    <a:pt x="0" y="606552"/>
                  </a:moveTo>
                  <a:lnTo>
                    <a:pt x="1365503" y="606552"/>
                  </a:lnTo>
                  <a:lnTo>
                    <a:pt x="1365503" y="0"/>
                  </a:lnTo>
                  <a:lnTo>
                    <a:pt x="0" y="0"/>
                  </a:lnTo>
                  <a:lnTo>
                    <a:pt x="0" y="606552"/>
                  </a:lnTo>
                  <a:close/>
                </a:path>
              </a:pathLst>
            </a:custGeom>
            <a:ln w="380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17863" y="5601462"/>
              <a:ext cx="1236980" cy="608330"/>
            </a:xfrm>
            <a:custGeom>
              <a:avLst/>
              <a:gdLst/>
              <a:ahLst/>
              <a:cxnLst/>
              <a:rect l="l" t="t" r="r" b="b"/>
              <a:pathLst>
                <a:path w="1236979" h="608329">
                  <a:moveTo>
                    <a:pt x="0" y="608076"/>
                  </a:moveTo>
                  <a:lnTo>
                    <a:pt x="1236726" y="608076"/>
                  </a:lnTo>
                  <a:lnTo>
                    <a:pt x="1236726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89085" y="5601462"/>
              <a:ext cx="1365885" cy="608330"/>
            </a:xfrm>
            <a:custGeom>
              <a:avLst/>
              <a:gdLst/>
              <a:ahLst/>
              <a:cxnLst/>
              <a:rect l="l" t="t" r="r" b="b"/>
              <a:pathLst>
                <a:path w="1365884" h="608329">
                  <a:moveTo>
                    <a:pt x="0" y="608076"/>
                  </a:moveTo>
                  <a:lnTo>
                    <a:pt x="1365503" y="608076"/>
                  </a:lnTo>
                  <a:lnTo>
                    <a:pt x="1365503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167366" y="5601461"/>
            <a:ext cx="574675" cy="607060"/>
          </a:xfrm>
          <a:prstGeom prst="rect">
            <a:avLst/>
          </a:prstGeom>
          <a:solidFill>
            <a:srgbClr val="4471C4"/>
          </a:solidFill>
          <a:ln w="38100">
            <a:solidFill>
              <a:srgbClr val="2E528F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88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Type</a:t>
            </a:r>
            <a:endParaRPr sz="1200">
              <a:latin typeface="Calibri"/>
              <a:cs typeface="Calibri"/>
            </a:endParaRPr>
          </a:p>
          <a:p>
            <a:pPr marL="161925">
              <a:lnSpc>
                <a:spcPct val="100000"/>
              </a:lnSpc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(5b)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713221" y="5589778"/>
            <a:ext cx="3111500" cy="631825"/>
            <a:chOff x="5713221" y="5589778"/>
            <a:chExt cx="3111500" cy="631825"/>
          </a:xfrm>
        </p:grpSpPr>
        <p:sp>
          <p:nvSpPr>
            <p:cNvPr id="15" name="object 15"/>
            <p:cNvSpPr/>
            <p:nvPr/>
          </p:nvSpPr>
          <p:spPr>
            <a:xfrm>
              <a:off x="5719571" y="5600700"/>
              <a:ext cx="169545" cy="614680"/>
            </a:xfrm>
            <a:custGeom>
              <a:avLst/>
              <a:gdLst/>
              <a:ahLst/>
              <a:cxnLst/>
              <a:rect l="l" t="t" r="r" b="b"/>
              <a:pathLst>
                <a:path w="169545" h="614679">
                  <a:moveTo>
                    <a:pt x="169163" y="0"/>
                  </a:moveTo>
                  <a:lnTo>
                    <a:pt x="0" y="0"/>
                  </a:lnTo>
                  <a:lnTo>
                    <a:pt x="0" y="614172"/>
                  </a:lnTo>
                  <a:lnTo>
                    <a:pt x="169163" y="614172"/>
                  </a:lnTo>
                  <a:lnTo>
                    <a:pt x="1691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19571" y="5600700"/>
              <a:ext cx="169545" cy="614680"/>
            </a:xfrm>
            <a:custGeom>
              <a:avLst/>
              <a:gdLst/>
              <a:ahLst/>
              <a:cxnLst/>
              <a:rect l="l" t="t" r="r" b="b"/>
              <a:pathLst>
                <a:path w="169545" h="614679">
                  <a:moveTo>
                    <a:pt x="0" y="614172"/>
                  </a:moveTo>
                  <a:lnTo>
                    <a:pt x="169163" y="614172"/>
                  </a:lnTo>
                  <a:lnTo>
                    <a:pt x="169163" y="0"/>
                  </a:lnTo>
                  <a:lnTo>
                    <a:pt x="0" y="0"/>
                  </a:lnTo>
                  <a:lnTo>
                    <a:pt x="0" y="61417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99375" y="5600700"/>
              <a:ext cx="139065" cy="614680"/>
            </a:xfrm>
            <a:custGeom>
              <a:avLst/>
              <a:gdLst/>
              <a:ahLst/>
              <a:cxnLst/>
              <a:rect l="l" t="t" r="r" b="b"/>
              <a:pathLst>
                <a:path w="139065" h="614679">
                  <a:moveTo>
                    <a:pt x="138683" y="0"/>
                  </a:moveTo>
                  <a:lnTo>
                    <a:pt x="0" y="0"/>
                  </a:lnTo>
                  <a:lnTo>
                    <a:pt x="0" y="614172"/>
                  </a:lnTo>
                  <a:lnTo>
                    <a:pt x="138683" y="614172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99375" y="5600700"/>
              <a:ext cx="139065" cy="614680"/>
            </a:xfrm>
            <a:custGeom>
              <a:avLst/>
              <a:gdLst/>
              <a:ahLst/>
              <a:cxnLst/>
              <a:rect l="l" t="t" r="r" b="b"/>
              <a:pathLst>
                <a:path w="139065" h="614679">
                  <a:moveTo>
                    <a:pt x="0" y="614172"/>
                  </a:moveTo>
                  <a:lnTo>
                    <a:pt x="138683" y="614172"/>
                  </a:lnTo>
                  <a:lnTo>
                    <a:pt x="138683" y="0"/>
                  </a:lnTo>
                  <a:lnTo>
                    <a:pt x="0" y="0"/>
                  </a:lnTo>
                  <a:lnTo>
                    <a:pt x="0" y="61417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79179" y="5596128"/>
              <a:ext cx="139065" cy="615950"/>
            </a:xfrm>
            <a:custGeom>
              <a:avLst/>
              <a:gdLst/>
              <a:ahLst/>
              <a:cxnLst/>
              <a:rect l="l" t="t" r="r" b="b"/>
              <a:pathLst>
                <a:path w="139065" h="615950">
                  <a:moveTo>
                    <a:pt x="138683" y="0"/>
                  </a:moveTo>
                  <a:lnTo>
                    <a:pt x="0" y="0"/>
                  </a:lnTo>
                  <a:lnTo>
                    <a:pt x="0" y="615696"/>
                  </a:lnTo>
                  <a:lnTo>
                    <a:pt x="138683" y="615696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679179" y="5596128"/>
              <a:ext cx="139065" cy="615950"/>
            </a:xfrm>
            <a:custGeom>
              <a:avLst/>
              <a:gdLst/>
              <a:ahLst/>
              <a:cxnLst/>
              <a:rect l="l" t="t" r="r" b="b"/>
              <a:pathLst>
                <a:path w="139065" h="615950">
                  <a:moveTo>
                    <a:pt x="0" y="615696"/>
                  </a:moveTo>
                  <a:lnTo>
                    <a:pt x="138683" y="615696"/>
                  </a:lnTo>
                  <a:lnTo>
                    <a:pt x="138683" y="0"/>
                  </a:lnTo>
                  <a:lnTo>
                    <a:pt x="0" y="0"/>
                  </a:lnTo>
                  <a:lnTo>
                    <a:pt x="0" y="615696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669915" y="5606592"/>
            <a:ext cx="4300220" cy="1099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ts val="1635"/>
              </a:lnSpc>
              <a:spcBef>
                <a:spcPts val="100"/>
              </a:spcBef>
              <a:tabLst>
                <a:tab pos="1540510" algn="l"/>
                <a:tab pos="30206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700" spc="-75" baseline="1543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2700" baseline="1543">
              <a:latin typeface="Calibri"/>
              <a:cs typeface="Calibri"/>
            </a:endParaRPr>
          </a:p>
          <a:p>
            <a:pPr marL="76200">
              <a:lnSpc>
                <a:spcPts val="1635"/>
              </a:lnSpc>
              <a:tabLst>
                <a:tab pos="1540510" algn="l"/>
                <a:tab pos="3020695" algn="l"/>
              </a:tabLst>
            </a:pPr>
            <a:r>
              <a:rPr sz="2700" baseline="-32407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700" spc="-262" baseline="-3240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Insn1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(41b)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700" baseline="-32407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700" spc="-104" baseline="-3240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Insn2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(41b)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700" baseline="-30864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700" spc="-142" baseline="-3086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aseline="1543" dirty="0">
                <a:solidFill>
                  <a:srgbClr val="FFFFFF"/>
                </a:solidFill>
                <a:latin typeface="Calibri"/>
                <a:cs typeface="Calibri"/>
              </a:rPr>
              <a:t>Insn3</a:t>
            </a:r>
            <a:r>
              <a:rPr sz="2700" spc="-7" baseline="154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5" baseline="1543" dirty="0">
                <a:solidFill>
                  <a:srgbClr val="FFFFFF"/>
                </a:solidFill>
                <a:latin typeface="Calibri"/>
                <a:cs typeface="Calibri"/>
              </a:rPr>
              <a:t>(41b)</a:t>
            </a:r>
            <a:endParaRPr sz="2700" baseline="1543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Calibri"/>
              <a:cs typeface="Calibri"/>
            </a:endParaRPr>
          </a:p>
          <a:p>
            <a:pPr marL="112141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If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!P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nullify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insn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265" rIns="0" bIns="0" rtlCol="0">
            <a:spAutoFit/>
          </a:bodyPr>
          <a:lstStyle/>
          <a:p>
            <a:pPr marL="760095">
              <a:lnSpc>
                <a:spcPct val="100000"/>
              </a:lnSpc>
              <a:spcBef>
                <a:spcPts val="105"/>
              </a:spcBef>
            </a:pPr>
            <a:r>
              <a:rPr dirty="0"/>
              <a:t>If </a:t>
            </a:r>
            <a:r>
              <a:rPr spc="-25" dirty="0"/>
              <a:t>conversion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7928" y="937519"/>
            <a:ext cx="4459132" cy="11686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1181" y="2894457"/>
            <a:ext cx="162179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ourier New"/>
                <a:cs typeface="Courier New"/>
              </a:rPr>
              <a:t>bne</a:t>
            </a:r>
            <a:r>
              <a:rPr sz="1400" b="1" spc="-2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cond,</a:t>
            </a:r>
            <a:r>
              <a:rPr sz="1400" b="1" spc="-25" dirty="0">
                <a:latin typeface="Courier New"/>
                <a:cs typeface="Courier New"/>
              </a:rPr>
              <a:t> </a:t>
            </a:r>
            <a:r>
              <a:rPr sz="1400" b="1" spc="-20" dirty="0">
                <a:latin typeface="Courier New"/>
                <a:cs typeface="Courier New"/>
              </a:rPr>
              <a:t>pc+12 </a:t>
            </a:r>
            <a:r>
              <a:rPr sz="1400" b="1" dirty="0">
                <a:latin typeface="Courier New"/>
                <a:cs typeface="Courier New"/>
              </a:rPr>
              <a:t>Add</a:t>
            </a:r>
            <a:r>
              <a:rPr sz="1400" b="1" spc="-1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x9</a:t>
            </a:r>
            <a:r>
              <a:rPr sz="1400" b="1" spc="-2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x7</a:t>
            </a:r>
            <a:r>
              <a:rPr sz="1400" b="1" spc="-10" dirty="0">
                <a:latin typeface="Courier New"/>
                <a:cs typeface="Courier New"/>
              </a:rPr>
              <a:t> </a:t>
            </a:r>
            <a:r>
              <a:rPr sz="1400" b="1" spc="-25" dirty="0">
                <a:latin typeface="Courier New"/>
                <a:cs typeface="Courier New"/>
              </a:rPr>
              <a:t>x8 </a:t>
            </a:r>
            <a:r>
              <a:rPr sz="1400" b="1" dirty="0">
                <a:latin typeface="Courier New"/>
                <a:cs typeface="Courier New"/>
              </a:rPr>
              <a:t>bne</a:t>
            </a:r>
            <a:r>
              <a:rPr sz="1400" b="1" spc="-2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cond2</a:t>
            </a:r>
            <a:r>
              <a:rPr sz="1400" b="1" spc="-25" dirty="0">
                <a:latin typeface="Courier New"/>
                <a:cs typeface="Courier New"/>
              </a:rPr>
              <a:t> </a:t>
            </a:r>
            <a:r>
              <a:rPr sz="1400" b="1" spc="-20" dirty="0">
                <a:latin typeface="Courier New"/>
                <a:cs typeface="Courier New"/>
              </a:rPr>
              <a:t>pc+12 </a:t>
            </a:r>
            <a:r>
              <a:rPr sz="1400" b="1" dirty="0">
                <a:latin typeface="Courier New"/>
                <a:cs typeface="Courier New"/>
              </a:rPr>
              <a:t>Sub</a:t>
            </a:r>
            <a:r>
              <a:rPr sz="1400" b="1" spc="-20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x10</a:t>
            </a:r>
            <a:r>
              <a:rPr sz="1400" b="1" spc="-30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x9</a:t>
            </a:r>
            <a:r>
              <a:rPr sz="1400" b="1" spc="-30" dirty="0">
                <a:latin typeface="Courier New"/>
                <a:cs typeface="Courier New"/>
              </a:rPr>
              <a:t> </a:t>
            </a:r>
            <a:r>
              <a:rPr sz="1400" b="1" spc="-25" dirty="0">
                <a:latin typeface="Courier New"/>
                <a:cs typeface="Courier New"/>
              </a:rPr>
              <a:t>x11 </a:t>
            </a:r>
            <a:r>
              <a:rPr sz="1400" b="1" dirty="0">
                <a:latin typeface="Courier New"/>
                <a:cs typeface="Courier New"/>
              </a:rPr>
              <a:t>Add</a:t>
            </a:r>
            <a:r>
              <a:rPr sz="1400" b="1" spc="-1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x9</a:t>
            </a:r>
            <a:r>
              <a:rPr sz="1400" b="1" spc="-30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x10</a:t>
            </a:r>
            <a:r>
              <a:rPr sz="1400" b="1" spc="-20" dirty="0">
                <a:latin typeface="Courier New"/>
                <a:cs typeface="Courier New"/>
              </a:rPr>
              <a:t> </a:t>
            </a:r>
            <a:r>
              <a:rPr sz="1400" b="1" spc="-25" dirty="0">
                <a:latin typeface="Courier New"/>
                <a:cs typeface="Courier New"/>
              </a:rPr>
              <a:t>x14 </a:t>
            </a:r>
            <a:r>
              <a:rPr sz="1400" b="1" dirty="0">
                <a:latin typeface="Courier New"/>
                <a:cs typeface="Courier New"/>
              </a:rPr>
              <a:t>St</a:t>
            </a:r>
            <a:r>
              <a:rPr sz="1400" b="1" spc="-10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x9</a:t>
            </a:r>
            <a:r>
              <a:rPr sz="1400" b="1" spc="-10" dirty="0">
                <a:latin typeface="Courier New"/>
                <a:cs typeface="Courier New"/>
              </a:rPr>
              <a:t> (0xabc)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66488" y="1984248"/>
            <a:ext cx="966469" cy="5842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39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If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cond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622294" y="2983738"/>
            <a:ext cx="1390650" cy="596900"/>
            <a:chOff x="3622294" y="2983738"/>
            <a:chExt cx="1390650" cy="596900"/>
          </a:xfrm>
        </p:grpSpPr>
        <p:sp>
          <p:nvSpPr>
            <p:cNvPr id="7" name="object 7"/>
            <p:cNvSpPr/>
            <p:nvPr/>
          </p:nvSpPr>
          <p:spPr>
            <a:xfrm>
              <a:off x="3628644" y="2990088"/>
              <a:ext cx="1377950" cy="584200"/>
            </a:xfrm>
            <a:custGeom>
              <a:avLst/>
              <a:gdLst/>
              <a:ahLst/>
              <a:cxnLst/>
              <a:rect l="l" t="t" r="r" b="b"/>
              <a:pathLst>
                <a:path w="1377950" h="584200">
                  <a:moveTo>
                    <a:pt x="1377696" y="0"/>
                  </a:moveTo>
                  <a:lnTo>
                    <a:pt x="0" y="0"/>
                  </a:lnTo>
                  <a:lnTo>
                    <a:pt x="0" y="583691"/>
                  </a:lnTo>
                  <a:lnTo>
                    <a:pt x="1377696" y="583691"/>
                  </a:lnTo>
                  <a:lnTo>
                    <a:pt x="1377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28644" y="2990088"/>
              <a:ext cx="1377950" cy="584200"/>
            </a:xfrm>
            <a:custGeom>
              <a:avLst/>
              <a:gdLst/>
              <a:ahLst/>
              <a:cxnLst/>
              <a:rect l="l" t="t" r="r" b="b"/>
              <a:pathLst>
                <a:path w="1377950" h="584200">
                  <a:moveTo>
                    <a:pt x="0" y="583691"/>
                  </a:moveTo>
                  <a:lnTo>
                    <a:pt x="1377696" y="583691"/>
                  </a:lnTo>
                  <a:lnTo>
                    <a:pt x="1377696" y="0"/>
                  </a:lnTo>
                  <a:lnTo>
                    <a:pt x="0" y="0"/>
                  </a:lnTo>
                  <a:lnTo>
                    <a:pt x="0" y="5836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05809" y="3118484"/>
            <a:ext cx="1022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9 =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x7+x8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68111" y="2990088"/>
            <a:ext cx="1377950" cy="55784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428625">
              <a:lnSpc>
                <a:spcPct val="100000"/>
              </a:lnSpc>
              <a:spcBef>
                <a:spcPts val="30"/>
              </a:spcBef>
            </a:pPr>
            <a:r>
              <a:rPr lang="en-US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endParaRPr sz="1800" dirty="0">
              <a:latin typeface="Calibri"/>
              <a:cs typeface="Calibri"/>
            </a:endParaRPr>
          </a:p>
          <a:p>
            <a:pPr marL="358775">
              <a:lnSpc>
                <a:spcPct val="100000"/>
              </a:lnSpc>
            </a:pPr>
            <a:r>
              <a:rPr lang="en-US" sz="1800" spc="-1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lang="en-US" sz="1800" spc="-1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x11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68111" y="3683508"/>
            <a:ext cx="1377950" cy="556563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lang="en-US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endParaRPr sz="1800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x10+x14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17491" y="2562225"/>
            <a:ext cx="835025" cy="428625"/>
          </a:xfrm>
          <a:custGeom>
            <a:avLst/>
            <a:gdLst/>
            <a:ahLst/>
            <a:cxnLst/>
            <a:rect l="l" t="t" r="r" b="b"/>
            <a:pathLst>
              <a:path w="835025" h="428625">
                <a:moveTo>
                  <a:pt x="50673" y="359917"/>
                </a:moveTo>
                <a:lnTo>
                  <a:pt x="0" y="428498"/>
                </a:lnTo>
                <a:lnTo>
                  <a:pt x="85217" y="427863"/>
                </a:lnTo>
                <a:lnTo>
                  <a:pt x="73788" y="405384"/>
                </a:lnTo>
                <a:lnTo>
                  <a:pt x="59436" y="405384"/>
                </a:lnTo>
                <a:lnTo>
                  <a:pt x="53721" y="394080"/>
                </a:lnTo>
                <a:lnTo>
                  <a:pt x="65100" y="388295"/>
                </a:lnTo>
                <a:lnTo>
                  <a:pt x="50673" y="359917"/>
                </a:lnTo>
                <a:close/>
              </a:path>
              <a:path w="835025" h="428625">
                <a:moveTo>
                  <a:pt x="65100" y="388295"/>
                </a:moveTo>
                <a:lnTo>
                  <a:pt x="53721" y="394080"/>
                </a:lnTo>
                <a:lnTo>
                  <a:pt x="59436" y="405384"/>
                </a:lnTo>
                <a:lnTo>
                  <a:pt x="70841" y="399587"/>
                </a:lnTo>
                <a:lnTo>
                  <a:pt x="65100" y="388295"/>
                </a:lnTo>
                <a:close/>
              </a:path>
              <a:path w="835025" h="428625">
                <a:moveTo>
                  <a:pt x="70841" y="399587"/>
                </a:moveTo>
                <a:lnTo>
                  <a:pt x="59436" y="405384"/>
                </a:lnTo>
                <a:lnTo>
                  <a:pt x="73788" y="405384"/>
                </a:lnTo>
                <a:lnTo>
                  <a:pt x="70841" y="399587"/>
                </a:lnTo>
                <a:close/>
              </a:path>
              <a:path w="835025" h="428625">
                <a:moveTo>
                  <a:pt x="828802" y="0"/>
                </a:moveTo>
                <a:lnTo>
                  <a:pt x="65100" y="388295"/>
                </a:lnTo>
                <a:lnTo>
                  <a:pt x="70841" y="399587"/>
                </a:lnTo>
                <a:lnTo>
                  <a:pt x="834644" y="11429"/>
                </a:lnTo>
                <a:lnTo>
                  <a:pt x="82880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34384" y="3777996"/>
            <a:ext cx="966469" cy="5842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39700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1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cond2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8859" y="3573779"/>
            <a:ext cx="76200" cy="108839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4279391" y="2562098"/>
            <a:ext cx="1877695" cy="1511935"/>
            <a:chOff x="4279391" y="2562098"/>
            <a:chExt cx="1877695" cy="151193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79391" y="3573780"/>
              <a:ext cx="76200" cy="20307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795774" y="2562097"/>
              <a:ext cx="1361440" cy="1511935"/>
            </a:xfrm>
            <a:custGeom>
              <a:avLst/>
              <a:gdLst/>
              <a:ahLst/>
              <a:cxnLst/>
              <a:rect l="l" t="t" r="r" b="b"/>
              <a:pathLst>
                <a:path w="1361439" h="1511935">
                  <a:moveTo>
                    <a:pt x="671830" y="720598"/>
                  </a:moveTo>
                  <a:lnTo>
                    <a:pt x="593471" y="754126"/>
                  </a:lnTo>
                  <a:lnTo>
                    <a:pt x="617715" y="774674"/>
                  </a:lnTo>
                  <a:lnTo>
                    <a:pt x="0" y="1503172"/>
                  </a:lnTo>
                  <a:lnTo>
                    <a:pt x="9652" y="1511427"/>
                  </a:lnTo>
                  <a:lnTo>
                    <a:pt x="627405" y="782878"/>
                  </a:lnTo>
                  <a:lnTo>
                    <a:pt x="651637" y="803402"/>
                  </a:lnTo>
                  <a:lnTo>
                    <a:pt x="661009" y="764921"/>
                  </a:lnTo>
                  <a:lnTo>
                    <a:pt x="671830" y="720598"/>
                  </a:lnTo>
                  <a:close/>
                </a:path>
                <a:path w="1361439" h="1511935">
                  <a:moveTo>
                    <a:pt x="1361313" y="428625"/>
                  </a:moveTo>
                  <a:lnTo>
                    <a:pt x="1345171" y="409829"/>
                  </a:lnTo>
                  <a:lnTo>
                    <a:pt x="1305814" y="363982"/>
                  </a:lnTo>
                  <a:lnTo>
                    <a:pt x="1293520" y="393268"/>
                  </a:lnTo>
                  <a:lnTo>
                    <a:pt x="356235" y="0"/>
                  </a:lnTo>
                  <a:lnTo>
                    <a:pt x="351409" y="11684"/>
                  </a:lnTo>
                  <a:lnTo>
                    <a:pt x="1288630" y="404926"/>
                  </a:lnTo>
                  <a:lnTo>
                    <a:pt x="1276350" y="434213"/>
                  </a:lnTo>
                  <a:lnTo>
                    <a:pt x="1361313" y="42862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315714" y="4261103"/>
            <a:ext cx="1842770" cy="337820"/>
            <a:chOff x="4315714" y="4261103"/>
            <a:chExt cx="1842770" cy="337820"/>
          </a:xfrm>
        </p:grpSpPr>
        <p:sp>
          <p:nvSpPr>
            <p:cNvPr id="19" name="object 19"/>
            <p:cNvSpPr/>
            <p:nvPr/>
          </p:nvSpPr>
          <p:spPr>
            <a:xfrm>
              <a:off x="5088636" y="4261103"/>
              <a:ext cx="1069340" cy="337185"/>
            </a:xfrm>
            <a:custGeom>
              <a:avLst/>
              <a:gdLst/>
              <a:ahLst/>
              <a:cxnLst/>
              <a:rect l="l" t="t" r="r" b="b"/>
              <a:pathLst>
                <a:path w="1069339" h="337185">
                  <a:moveTo>
                    <a:pt x="62229" y="263779"/>
                  </a:moveTo>
                  <a:lnTo>
                    <a:pt x="0" y="321945"/>
                  </a:lnTo>
                  <a:lnTo>
                    <a:pt x="83819" y="336804"/>
                  </a:lnTo>
                  <a:lnTo>
                    <a:pt x="75897" y="310007"/>
                  </a:lnTo>
                  <a:lnTo>
                    <a:pt x="62737" y="310007"/>
                  </a:lnTo>
                  <a:lnTo>
                    <a:pt x="59054" y="297815"/>
                  </a:lnTo>
                  <a:lnTo>
                    <a:pt x="71228" y="294213"/>
                  </a:lnTo>
                  <a:lnTo>
                    <a:pt x="62229" y="263779"/>
                  </a:lnTo>
                  <a:close/>
                </a:path>
                <a:path w="1069339" h="337185">
                  <a:moveTo>
                    <a:pt x="71228" y="294213"/>
                  </a:moveTo>
                  <a:lnTo>
                    <a:pt x="59054" y="297815"/>
                  </a:lnTo>
                  <a:lnTo>
                    <a:pt x="62737" y="310007"/>
                  </a:lnTo>
                  <a:lnTo>
                    <a:pt x="74838" y="306426"/>
                  </a:lnTo>
                  <a:lnTo>
                    <a:pt x="71228" y="294213"/>
                  </a:lnTo>
                  <a:close/>
                </a:path>
                <a:path w="1069339" h="337185">
                  <a:moveTo>
                    <a:pt x="74838" y="306426"/>
                  </a:moveTo>
                  <a:lnTo>
                    <a:pt x="62737" y="310007"/>
                  </a:lnTo>
                  <a:lnTo>
                    <a:pt x="75897" y="310007"/>
                  </a:lnTo>
                  <a:lnTo>
                    <a:pt x="74838" y="306426"/>
                  </a:lnTo>
                  <a:close/>
                </a:path>
                <a:path w="1069339" h="337185">
                  <a:moveTo>
                    <a:pt x="1065656" y="0"/>
                  </a:moveTo>
                  <a:lnTo>
                    <a:pt x="71228" y="294213"/>
                  </a:lnTo>
                  <a:lnTo>
                    <a:pt x="74838" y="306426"/>
                  </a:lnTo>
                  <a:lnTo>
                    <a:pt x="1069339" y="12192"/>
                  </a:lnTo>
                  <a:lnTo>
                    <a:pt x="10656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15714" y="4355591"/>
              <a:ext cx="774065" cy="243840"/>
            </a:xfrm>
            <a:custGeom>
              <a:avLst/>
              <a:gdLst/>
              <a:ahLst/>
              <a:cxnLst/>
              <a:rect l="l" t="t" r="r" b="b"/>
              <a:pathLst>
                <a:path w="774064" h="243839">
                  <a:moveTo>
                    <a:pt x="698524" y="212786"/>
                  </a:moveTo>
                  <a:lnTo>
                    <a:pt x="689737" y="243331"/>
                  </a:lnTo>
                  <a:lnTo>
                    <a:pt x="773557" y="227710"/>
                  </a:lnTo>
                  <a:lnTo>
                    <a:pt x="761119" y="216280"/>
                  </a:lnTo>
                  <a:lnTo>
                    <a:pt x="710691" y="216280"/>
                  </a:lnTo>
                  <a:lnTo>
                    <a:pt x="698524" y="212786"/>
                  </a:lnTo>
                  <a:close/>
                </a:path>
                <a:path w="774064" h="243839">
                  <a:moveTo>
                    <a:pt x="702035" y="200582"/>
                  </a:moveTo>
                  <a:lnTo>
                    <a:pt x="698524" y="212786"/>
                  </a:lnTo>
                  <a:lnTo>
                    <a:pt x="710691" y="216280"/>
                  </a:lnTo>
                  <a:lnTo>
                    <a:pt x="714248" y="204088"/>
                  </a:lnTo>
                  <a:lnTo>
                    <a:pt x="702035" y="200582"/>
                  </a:lnTo>
                  <a:close/>
                </a:path>
                <a:path w="774064" h="243839">
                  <a:moveTo>
                    <a:pt x="710819" y="170052"/>
                  </a:moveTo>
                  <a:lnTo>
                    <a:pt x="702035" y="200582"/>
                  </a:lnTo>
                  <a:lnTo>
                    <a:pt x="714248" y="204088"/>
                  </a:lnTo>
                  <a:lnTo>
                    <a:pt x="710691" y="216280"/>
                  </a:lnTo>
                  <a:lnTo>
                    <a:pt x="761119" y="216280"/>
                  </a:lnTo>
                  <a:lnTo>
                    <a:pt x="710819" y="170052"/>
                  </a:lnTo>
                  <a:close/>
                </a:path>
                <a:path w="774064" h="243839">
                  <a:moveTo>
                    <a:pt x="3556" y="0"/>
                  </a:moveTo>
                  <a:lnTo>
                    <a:pt x="0" y="12191"/>
                  </a:lnTo>
                  <a:lnTo>
                    <a:pt x="698524" y="212786"/>
                  </a:lnTo>
                  <a:lnTo>
                    <a:pt x="702035" y="200582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399788" y="4582667"/>
            <a:ext cx="1377950" cy="5842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4033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10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x9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(0xabc)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265" rIns="0" bIns="0" rtlCol="0">
            <a:spAutoFit/>
          </a:bodyPr>
          <a:lstStyle/>
          <a:p>
            <a:pPr marL="760095">
              <a:lnSpc>
                <a:spcPct val="100000"/>
              </a:lnSpc>
              <a:spcBef>
                <a:spcPts val="105"/>
              </a:spcBef>
            </a:pPr>
            <a:r>
              <a:rPr dirty="0"/>
              <a:t>If </a:t>
            </a:r>
            <a:r>
              <a:rPr spc="-25" dirty="0"/>
              <a:t>conversion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7928" y="937519"/>
            <a:ext cx="4459132" cy="1168616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02131" y="2937020"/>
          <a:ext cx="1659253" cy="628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5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45">
                <a:tc>
                  <a:txBody>
                    <a:bodyPr/>
                    <a:lstStyle/>
                    <a:p>
                      <a:pPr marL="31750">
                        <a:lnSpc>
                          <a:spcPts val="1450"/>
                        </a:lnSpc>
                      </a:pPr>
                      <a:r>
                        <a:rPr sz="1400" b="1" spc="-25" dirty="0">
                          <a:latin typeface="Courier New"/>
                          <a:cs typeface="Courier New"/>
                        </a:rPr>
                        <a:t>bne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sz="1400" b="1" spc="-10" dirty="0">
                          <a:latin typeface="Courier New"/>
                          <a:cs typeface="Courier New"/>
                        </a:rPr>
                        <a:t>cond,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450"/>
                        </a:lnSpc>
                      </a:pPr>
                      <a:r>
                        <a:rPr sz="1400" b="1" spc="-10" dirty="0">
                          <a:latin typeface="Courier New"/>
                          <a:cs typeface="Courier New"/>
                        </a:rPr>
                        <a:t>pc+12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31750">
                        <a:lnSpc>
                          <a:spcPts val="1495"/>
                        </a:lnSpc>
                      </a:pPr>
                      <a:r>
                        <a:rPr sz="1400" b="1" spc="-25" dirty="0">
                          <a:latin typeface="Courier New"/>
                          <a:cs typeface="Courier New"/>
                        </a:rPr>
                        <a:t>Add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5"/>
                        </a:lnSpc>
                      </a:pPr>
                      <a:r>
                        <a:rPr sz="1400" b="1" dirty="0">
                          <a:latin typeface="Courier New"/>
                          <a:cs typeface="Courier New"/>
                        </a:rPr>
                        <a:t>x9</a:t>
                      </a:r>
                      <a:r>
                        <a:rPr sz="1400" b="1" spc="-25" dirty="0">
                          <a:latin typeface="Courier New"/>
                          <a:cs typeface="Courier New"/>
                        </a:rPr>
                        <a:t> x7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495"/>
                        </a:lnSpc>
                      </a:pPr>
                      <a:r>
                        <a:rPr sz="1400" b="1" spc="-25" dirty="0">
                          <a:latin typeface="Courier New"/>
                          <a:cs typeface="Courier New"/>
                        </a:rPr>
                        <a:t>x8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marL="31750">
                        <a:lnSpc>
                          <a:spcPts val="1495"/>
                        </a:lnSpc>
                      </a:pPr>
                      <a:r>
                        <a:rPr sz="1400" b="1" spc="-25" dirty="0">
                          <a:latin typeface="Courier New"/>
                          <a:cs typeface="Courier New"/>
                        </a:rPr>
                        <a:t>bne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5"/>
                        </a:lnSpc>
                      </a:pPr>
                      <a:r>
                        <a:rPr sz="1400" b="1" spc="-10" dirty="0">
                          <a:latin typeface="Courier New"/>
                          <a:cs typeface="Courier New"/>
                        </a:rPr>
                        <a:t>cond2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495"/>
                        </a:lnSpc>
                      </a:pPr>
                      <a:r>
                        <a:rPr sz="1400" b="1" spc="-10" dirty="0">
                          <a:latin typeface="Courier New"/>
                          <a:cs typeface="Courier New"/>
                        </a:rPr>
                        <a:t>pc+12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021181" y="3534232"/>
            <a:ext cx="1517015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ourier New"/>
                <a:cs typeface="Courier New"/>
              </a:rPr>
              <a:t>Sub</a:t>
            </a:r>
            <a:r>
              <a:rPr sz="1400" b="1" spc="-20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x10</a:t>
            </a:r>
            <a:r>
              <a:rPr sz="1400" b="1" spc="-30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x9</a:t>
            </a:r>
            <a:r>
              <a:rPr sz="1400" b="1" spc="-30" dirty="0">
                <a:latin typeface="Courier New"/>
                <a:cs typeface="Courier New"/>
              </a:rPr>
              <a:t> </a:t>
            </a:r>
            <a:r>
              <a:rPr sz="1400" b="1" spc="-25" dirty="0">
                <a:latin typeface="Courier New"/>
                <a:cs typeface="Courier New"/>
              </a:rPr>
              <a:t>x11 </a:t>
            </a:r>
            <a:r>
              <a:rPr sz="1400" b="1" dirty="0">
                <a:latin typeface="Courier New"/>
                <a:cs typeface="Courier New"/>
              </a:rPr>
              <a:t>Add</a:t>
            </a:r>
            <a:r>
              <a:rPr sz="1400" b="1" spc="-1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x9</a:t>
            </a:r>
            <a:r>
              <a:rPr sz="1400" b="1" spc="-30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x10</a:t>
            </a:r>
            <a:r>
              <a:rPr sz="1400" b="1" spc="-20" dirty="0">
                <a:latin typeface="Courier New"/>
                <a:cs typeface="Courier New"/>
              </a:rPr>
              <a:t> </a:t>
            </a:r>
            <a:r>
              <a:rPr sz="1400" b="1" spc="-25" dirty="0">
                <a:latin typeface="Courier New"/>
                <a:cs typeface="Courier New"/>
              </a:rPr>
              <a:t>x14 </a:t>
            </a:r>
            <a:r>
              <a:rPr sz="1400" b="1" dirty="0">
                <a:latin typeface="Courier New"/>
                <a:cs typeface="Courier New"/>
              </a:rPr>
              <a:t>St</a:t>
            </a:r>
            <a:r>
              <a:rPr sz="1400" b="1" spc="-10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x9</a:t>
            </a:r>
            <a:r>
              <a:rPr sz="1400" b="1" spc="-10" dirty="0">
                <a:latin typeface="Courier New"/>
                <a:cs typeface="Courier New"/>
              </a:rPr>
              <a:t> (0xabc)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66488" y="1984248"/>
            <a:ext cx="966469" cy="5842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39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If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cond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622294" y="2983738"/>
            <a:ext cx="1390650" cy="596900"/>
            <a:chOff x="3622294" y="2983738"/>
            <a:chExt cx="1390650" cy="596900"/>
          </a:xfrm>
        </p:grpSpPr>
        <p:sp>
          <p:nvSpPr>
            <p:cNvPr id="8" name="object 8"/>
            <p:cNvSpPr/>
            <p:nvPr/>
          </p:nvSpPr>
          <p:spPr>
            <a:xfrm>
              <a:off x="3628644" y="2990088"/>
              <a:ext cx="1377950" cy="584200"/>
            </a:xfrm>
            <a:custGeom>
              <a:avLst/>
              <a:gdLst/>
              <a:ahLst/>
              <a:cxnLst/>
              <a:rect l="l" t="t" r="r" b="b"/>
              <a:pathLst>
                <a:path w="1377950" h="584200">
                  <a:moveTo>
                    <a:pt x="1377696" y="0"/>
                  </a:moveTo>
                  <a:lnTo>
                    <a:pt x="0" y="0"/>
                  </a:lnTo>
                  <a:lnTo>
                    <a:pt x="0" y="583691"/>
                  </a:lnTo>
                  <a:lnTo>
                    <a:pt x="1377696" y="583691"/>
                  </a:lnTo>
                  <a:lnTo>
                    <a:pt x="1377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28644" y="2990088"/>
              <a:ext cx="1377950" cy="584200"/>
            </a:xfrm>
            <a:custGeom>
              <a:avLst/>
              <a:gdLst/>
              <a:ahLst/>
              <a:cxnLst/>
              <a:rect l="l" t="t" r="r" b="b"/>
              <a:pathLst>
                <a:path w="1377950" h="584200">
                  <a:moveTo>
                    <a:pt x="0" y="583691"/>
                  </a:moveTo>
                  <a:lnTo>
                    <a:pt x="1377696" y="583691"/>
                  </a:lnTo>
                  <a:lnTo>
                    <a:pt x="1377696" y="0"/>
                  </a:lnTo>
                  <a:lnTo>
                    <a:pt x="0" y="0"/>
                  </a:lnTo>
                  <a:lnTo>
                    <a:pt x="0" y="5836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05809" y="3118484"/>
            <a:ext cx="1022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X9 =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x7+x8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68111" y="2990088"/>
            <a:ext cx="1377950" cy="5842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428625">
              <a:lnSpc>
                <a:spcPct val="100000"/>
              </a:lnSpc>
              <a:spcBef>
                <a:spcPts val="3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X10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endParaRPr sz="1800">
              <a:latin typeface="Calibri"/>
              <a:cs typeface="Calibri"/>
            </a:endParaRPr>
          </a:p>
          <a:p>
            <a:pPr marL="35877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x9+x11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68111" y="3683508"/>
            <a:ext cx="1377950" cy="5842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X9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x10+x14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17491" y="2562225"/>
            <a:ext cx="835025" cy="428625"/>
          </a:xfrm>
          <a:custGeom>
            <a:avLst/>
            <a:gdLst/>
            <a:ahLst/>
            <a:cxnLst/>
            <a:rect l="l" t="t" r="r" b="b"/>
            <a:pathLst>
              <a:path w="835025" h="428625">
                <a:moveTo>
                  <a:pt x="50673" y="359917"/>
                </a:moveTo>
                <a:lnTo>
                  <a:pt x="0" y="428498"/>
                </a:lnTo>
                <a:lnTo>
                  <a:pt x="85217" y="427863"/>
                </a:lnTo>
                <a:lnTo>
                  <a:pt x="73788" y="405384"/>
                </a:lnTo>
                <a:lnTo>
                  <a:pt x="59436" y="405384"/>
                </a:lnTo>
                <a:lnTo>
                  <a:pt x="53721" y="394080"/>
                </a:lnTo>
                <a:lnTo>
                  <a:pt x="65100" y="388295"/>
                </a:lnTo>
                <a:lnTo>
                  <a:pt x="50673" y="359917"/>
                </a:lnTo>
                <a:close/>
              </a:path>
              <a:path w="835025" h="428625">
                <a:moveTo>
                  <a:pt x="65100" y="388295"/>
                </a:moveTo>
                <a:lnTo>
                  <a:pt x="53721" y="394080"/>
                </a:lnTo>
                <a:lnTo>
                  <a:pt x="59436" y="405384"/>
                </a:lnTo>
                <a:lnTo>
                  <a:pt x="70841" y="399587"/>
                </a:lnTo>
                <a:lnTo>
                  <a:pt x="65100" y="388295"/>
                </a:lnTo>
                <a:close/>
              </a:path>
              <a:path w="835025" h="428625">
                <a:moveTo>
                  <a:pt x="70841" y="399587"/>
                </a:moveTo>
                <a:lnTo>
                  <a:pt x="59436" y="405384"/>
                </a:lnTo>
                <a:lnTo>
                  <a:pt x="73788" y="405384"/>
                </a:lnTo>
                <a:lnTo>
                  <a:pt x="70841" y="399587"/>
                </a:lnTo>
                <a:close/>
              </a:path>
              <a:path w="835025" h="428625">
                <a:moveTo>
                  <a:pt x="828802" y="0"/>
                </a:moveTo>
                <a:lnTo>
                  <a:pt x="65100" y="388295"/>
                </a:lnTo>
                <a:lnTo>
                  <a:pt x="70841" y="399587"/>
                </a:lnTo>
                <a:lnTo>
                  <a:pt x="834644" y="11429"/>
                </a:lnTo>
                <a:lnTo>
                  <a:pt x="82880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34384" y="3777996"/>
            <a:ext cx="966469" cy="5842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39700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1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cond2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8859" y="3573779"/>
            <a:ext cx="76200" cy="108839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4279391" y="2562098"/>
            <a:ext cx="1877695" cy="1511935"/>
            <a:chOff x="4279391" y="2562098"/>
            <a:chExt cx="1877695" cy="1511935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79391" y="3573780"/>
              <a:ext cx="76200" cy="20307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795774" y="2562097"/>
              <a:ext cx="1361440" cy="1511935"/>
            </a:xfrm>
            <a:custGeom>
              <a:avLst/>
              <a:gdLst/>
              <a:ahLst/>
              <a:cxnLst/>
              <a:rect l="l" t="t" r="r" b="b"/>
              <a:pathLst>
                <a:path w="1361439" h="1511935">
                  <a:moveTo>
                    <a:pt x="671830" y="720598"/>
                  </a:moveTo>
                  <a:lnTo>
                    <a:pt x="593471" y="754126"/>
                  </a:lnTo>
                  <a:lnTo>
                    <a:pt x="617715" y="774674"/>
                  </a:lnTo>
                  <a:lnTo>
                    <a:pt x="0" y="1503172"/>
                  </a:lnTo>
                  <a:lnTo>
                    <a:pt x="9652" y="1511427"/>
                  </a:lnTo>
                  <a:lnTo>
                    <a:pt x="627405" y="782878"/>
                  </a:lnTo>
                  <a:lnTo>
                    <a:pt x="651637" y="803402"/>
                  </a:lnTo>
                  <a:lnTo>
                    <a:pt x="661009" y="764921"/>
                  </a:lnTo>
                  <a:lnTo>
                    <a:pt x="671830" y="720598"/>
                  </a:lnTo>
                  <a:close/>
                </a:path>
                <a:path w="1361439" h="1511935">
                  <a:moveTo>
                    <a:pt x="1361313" y="428625"/>
                  </a:moveTo>
                  <a:lnTo>
                    <a:pt x="1345171" y="409829"/>
                  </a:lnTo>
                  <a:lnTo>
                    <a:pt x="1305814" y="363982"/>
                  </a:lnTo>
                  <a:lnTo>
                    <a:pt x="1293520" y="393268"/>
                  </a:lnTo>
                  <a:lnTo>
                    <a:pt x="356235" y="0"/>
                  </a:lnTo>
                  <a:lnTo>
                    <a:pt x="351409" y="11684"/>
                  </a:lnTo>
                  <a:lnTo>
                    <a:pt x="1288630" y="404926"/>
                  </a:lnTo>
                  <a:lnTo>
                    <a:pt x="1276350" y="434213"/>
                  </a:lnTo>
                  <a:lnTo>
                    <a:pt x="1361313" y="42862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315714" y="4261103"/>
            <a:ext cx="1842770" cy="337820"/>
            <a:chOff x="4315714" y="4261103"/>
            <a:chExt cx="1842770" cy="337820"/>
          </a:xfrm>
        </p:grpSpPr>
        <p:sp>
          <p:nvSpPr>
            <p:cNvPr id="20" name="object 20"/>
            <p:cNvSpPr/>
            <p:nvPr/>
          </p:nvSpPr>
          <p:spPr>
            <a:xfrm>
              <a:off x="5088636" y="4261103"/>
              <a:ext cx="1069340" cy="337185"/>
            </a:xfrm>
            <a:custGeom>
              <a:avLst/>
              <a:gdLst/>
              <a:ahLst/>
              <a:cxnLst/>
              <a:rect l="l" t="t" r="r" b="b"/>
              <a:pathLst>
                <a:path w="1069339" h="337185">
                  <a:moveTo>
                    <a:pt x="62229" y="263779"/>
                  </a:moveTo>
                  <a:lnTo>
                    <a:pt x="0" y="321945"/>
                  </a:lnTo>
                  <a:lnTo>
                    <a:pt x="83819" y="336804"/>
                  </a:lnTo>
                  <a:lnTo>
                    <a:pt x="75897" y="310007"/>
                  </a:lnTo>
                  <a:lnTo>
                    <a:pt x="62737" y="310007"/>
                  </a:lnTo>
                  <a:lnTo>
                    <a:pt x="59054" y="297815"/>
                  </a:lnTo>
                  <a:lnTo>
                    <a:pt x="71228" y="294213"/>
                  </a:lnTo>
                  <a:lnTo>
                    <a:pt x="62229" y="263779"/>
                  </a:lnTo>
                  <a:close/>
                </a:path>
                <a:path w="1069339" h="337185">
                  <a:moveTo>
                    <a:pt x="71228" y="294213"/>
                  </a:moveTo>
                  <a:lnTo>
                    <a:pt x="59054" y="297815"/>
                  </a:lnTo>
                  <a:lnTo>
                    <a:pt x="62737" y="310007"/>
                  </a:lnTo>
                  <a:lnTo>
                    <a:pt x="74838" y="306426"/>
                  </a:lnTo>
                  <a:lnTo>
                    <a:pt x="71228" y="294213"/>
                  </a:lnTo>
                  <a:close/>
                </a:path>
                <a:path w="1069339" h="337185">
                  <a:moveTo>
                    <a:pt x="74838" y="306426"/>
                  </a:moveTo>
                  <a:lnTo>
                    <a:pt x="62737" y="310007"/>
                  </a:lnTo>
                  <a:lnTo>
                    <a:pt x="75897" y="310007"/>
                  </a:lnTo>
                  <a:lnTo>
                    <a:pt x="74838" y="306426"/>
                  </a:lnTo>
                  <a:close/>
                </a:path>
                <a:path w="1069339" h="337185">
                  <a:moveTo>
                    <a:pt x="1065656" y="0"/>
                  </a:moveTo>
                  <a:lnTo>
                    <a:pt x="71228" y="294213"/>
                  </a:lnTo>
                  <a:lnTo>
                    <a:pt x="74838" y="306426"/>
                  </a:lnTo>
                  <a:lnTo>
                    <a:pt x="1069339" y="12192"/>
                  </a:lnTo>
                  <a:lnTo>
                    <a:pt x="10656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15714" y="4355591"/>
              <a:ext cx="774065" cy="243840"/>
            </a:xfrm>
            <a:custGeom>
              <a:avLst/>
              <a:gdLst/>
              <a:ahLst/>
              <a:cxnLst/>
              <a:rect l="l" t="t" r="r" b="b"/>
              <a:pathLst>
                <a:path w="774064" h="243839">
                  <a:moveTo>
                    <a:pt x="698524" y="212786"/>
                  </a:moveTo>
                  <a:lnTo>
                    <a:pt x="689737" y="243331"/>
                  </a:lnTo>
                  <a:lnTo>
                    <a:pt x="773557" y="227710"/>
                  </a:lnTo>
                  <a:lnTo>
                    <a:pt x="761119" y="216280"/>
                  </a:lnTo>
                  <a:lnTo>
                    <a:pt x="710691" y="216280"/>
                  </a:lnTo>
                  <a:lnTo>
                    <a:pt x="698524" y="212786"/>
                  </a:lnTo>
                  <a:close/>
                </a:path>
                <a:path w="774064" h="243839">
                  <a:moveTo>
                    <a:pt x="702035" y="200582"/>
                  </a:moveTo>
                  <a:lnTo>
                    <a:pt x="698524" y="212786"/>
                  </a:lnTo>
                  <a:lnTo>
                    <a:pt x="710691" y="216280"/>
                  </a:lnTo>
                  <a:lnTo>
                    <a:pt x="714248" y="204088"/>
                  </a:lnTo>
                  <a:lnTo>
                    <a:pt x="702035" y="200582"/>
                  </a:lnTo>
                  <a:close/>
                </a:path>
                <a:path w="774064" h="243839">
                  <a:moveTo>
                    <a:pt x="710819" y="170052"/>
                  </a:moveTo>
                  <a:lnTo>
                    <a:pt x="702035" y="200582"/>
                  </a:lnTo>
                  <a:lnTo>
                    <a:pt x="714248" y="204088"/>
                  </a:lnTo>
                  <a:lnTo>
                    <a:pt x="710691" y="216280"/>
                  </a:lnTo>
                  <a:lnTo>
                    <a:pt x="761119" y="216280"/>
                  </a:lnTo>
                  <a:lnTo>
                    <a:pt x="710819" y="170052"/>
                  </a:lnTo>
                  <a:close/>
                </a:path>
                <a:path w="774064" h="243839">
                  <a:moveTo>
                    <a:pt x="3556" y="0"/>
                  </a:moveTo>
                  <a:lnTo>
                    <a:pt x="0" y="12191"/>
                  </a:lnTo>
                  <a:lnTo>
                    <a:pt x="698524" y="212786"/>
                  </a:lnTo>
                  <a:lnTo>
                    <a:pt x="702035" y="200582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399788" y="4582667"/>
            <a:ext cx="1377950" cy="5842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4033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10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x9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(0xabc)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46602" y="2900553"/>
            <a:ext cx="554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!cond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56221" y="2846654"/>
            <a:ext cx="24574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cond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||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(!cond &amp;&amp;</a:t>
            </a:r>
            <a:r>
              <a:rPr sz="1800" spc="-10" dirty="0">
                <a:latin typeface="Calibri"/>
                <a:cs typeface="Calibri"/>
              </a:rPr>
              <a:t> cond2)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56221" y="3570858"/>
            <a:ext cx="2456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cond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||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(!cond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&amp;&amp;</a:t>
            </a:r>
            <a:r>
              <a:rPr sz="1800" spc="-10" dirty="0">
                <a:latin typeface="Calibri"/>
                <a:cs typeface="Calibri"/>
              </a:rPr>
              <a:t> cond2)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02248" y="4524247"/>
            <a:ext cx="45034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Join: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cond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||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(!cond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&amp;&amp;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cond2) ||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(!cond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&amp;&amp;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!cond2) </a:t>
            </a:r>
            <a:r>
              <a:rPr sz="1800" dirty="0">
                <a:latin typeface="Calibri"/>
                <a:cs typeface="Calibri"/>
              </a:rPr>
              <a:t>Which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same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as: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cond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||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!cond, i.e.,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unconditional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265" rIns="0" bIns="0" rtlCol="0">
            <a:spAutoFit/>
          </a:bodyPr>
          <a:lstStyle/>
          <a:p>
            <a:pPr marL="760095">
              <a:lnSpc>
                <a:spcPct val="100000"/>
              </a:lnSpc>
              <a:spcBef>
                <a:spcPts val="105"/>
              </a:spcBef>
            </a:pPr>
            <a:r>
              <a:rPr dirty="0"/>
              <a:t>If </a:t>
            </a:r>
            <a:r>
              <a:rPr spc="-25" dirty="0"/>
              <a:t>conversion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7928" y="937519"/>
            <a:ext cx="4459132" cy="1168616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9690" y="2937020"/>
          <a:ext cx="1658620" cy="1055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5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45">
                <a:tc>
                  <a:txBody>
                    <a:bodyPr/>
                    <a:lstStyle/>
                    <a:p>
                      <a:pPr marR="13970" algn="ctr">
                        <a:lnSpc>
                          <a:spcPts val="1450"/>
                        </a:lnSpc>
                      </a:pPr>
                      <a:r>
                        <a:rPr sz="1400" b="1" spc="-25" dirty="0">
                          <a:latin typeface="Courier New"/>
                          <a:cs typeface="Courier New"/>
                        </a:rPr>
                        <a:t>bne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sz="1400" b="1" spc="-10" dirty="0">
                          <a:latin typeface="Courier New"/>
                          <a:cs typeface="Courier New"/>
                        </a:rPr>
                        <a:t>cond,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450"/>
                        </a:lnSpc>
                      </a:pPr>
                      <a:r>
                        <a:rPr sz="1400" b="1" spc="-10" dirty="0">
                          <a:latin typeface="Courier New"/>
                          <a:cs typeface="Courier New"/>
                        </a:rPr>
                        <a:t>pc+12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R="13335" algn="ctr">
                        <a:lnSpc>
                          <a:spcPts val="1495"/>
                        </a:lnSpc>
                      </a:pPr>
                      <a:r>
                        <a:rPr sz="1400" b="1" spc="-25" dirty="0">
                          <a:latin typeface="Courier New"/>
                          <a:cs typeface="Courier New"/>
                        </a:rPr>
                        <a:t>Add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5"/>
                        </a:lnSpc>
                      </a:pPr>
                      <a:r>
                        <a:rPr sz="1400" b="1" dirty="0">
                          <a:latin typeface="Courier New"/>
                          <a:cs typeface="Courier New"/>
                        </a:rPr>
                        <a:t>x9</a:t>
                      </a:r>
                      <a:r>
                        <a:rPr sz="1400" b="1" spc="-25" dirty="0">
                          <a:latin typeface="Courier New"/>
                          <a:cs typeface="Courier New"/>
                        </a:rPr>
                        <a:t> x7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495"/>
                        </a:lnSpc>
                      </a:pPr>
                      <a:r>
                        <a:rPr sz="1400" b="1" spc="-25" dirty="0">
                          <a:latin typeface="Courier New"/>
                          <a:cs typeface="Courier New"/>
                        </a:rPr>
                        <a:t>x8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marR="13970" algn="ctr">
                        <a:lnSpc>
                          <a:spcPts val="1495"/>
                        </a:lnSpc>
                      </a:pPr>
                      <a:r>
                        <a:rPr sz="1400" b="1" spc="-25" dirty="0">
                          <a:latin typeface="Courier New"/>
                          <a:cs typeface="Courier New"/>
                        </a:rPr>
                        <a:t>bne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5"/>
                        </a:lnSpc>
                      </a:pPr>
                      <a:r>
                        <a:rPr sz="1400" b="1" spc="-10" dirty="0">
                          <a:latin typeface="Courier New"/>
                          <a:cs typeface="Courier New"/>
                        </a:rPr>
                        <a:t>cond2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495"/>
                        </a:lnSpc>
                      </a:pPr>
                      <a:r>
                        <a:rPr sz="1400" b="1" spc="-10" dirty="0">
                          <a:latin typeface="Courier New"/>
                          <a:cs typeface="Courier New"/>
                        </a:rPr>
                        <a:t>pc+12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R="13335" algn="ctr">
                        <a:lnSpc>
                          <a:spcPts val="1450"/>
                        </a:lnSpc>
                      </a:pPr>
                      <a:r>
                        <a:rPr sz="1400" b="1" spc="-25" dirty="0">
                          <a:latin typeface="Courier New"/>
                          <a:cs typeface="Courier New"/>
                        </a:rPr>
                        <a:t>Sub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ts val="1450"/>
                        </a:lnSpc>
                      </a:pPr>
                      <a:r>
                        <a:rPr sz="1400" b="1" dirty="0">
                          <a:latin typeface="Courier New"/>
                          <a:cs typeface="Courier New"/>
                        </a:rPr>
                        <a:t>x10</a:t>
                      </a:r>
                      <a:r>
                        <a:rPr sz="1400" b="1" spc="-3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dirty="0">
                          <a:latin typeface="Courier New"/>
                          <a:cs typeface="Courier New"/>
                        </a:rPr>
                        <a:t>x9</a:t>
                      </a:r>
                      <a:r>
                        <a:rPr sz="1400" b="1" spc="-3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25" dirty="0">
                          <a:latin typeface="Courier New"/>
                          <a:cs typeface="Courier New"/>
                        </a:rPr>
                        <a:t>x11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marR="13335" algn="ctr">
                        <a:lnSpc>
                          <a:spcPts val="1495"/>
                        </a:lnSpc>
                      </a:pPr>
                      <a:r>
                        <a:rPr sz="1400" b="1" spc="-25" dirty="0">
                          <a:latin typeface="Courier New"/>
                          <a:cs typeface="Courier New"/>
                        </a:rPr>
                        <a:t>Add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ts val="1495"/>
                        </a:lnSpc>
                      </a:pPr>
                      <a:r>
                        <a:rPr sz="1400" b="1" dirty="0">
                          <a:latin typeface="Courier New"/>
                          <a:cs typeface="Courier New"/>
                        </a:rPr>
                        <a:t>x9</a:t>
                      </a:r>
                      <a:r>
                        <a:rPr sz="1400" b="1" spc="-3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dirty="0">
                          <a:latin typeface="Courier New"/>
                          <a:cs typeface="Courier New"/>
                        </a:rPr>
                        <a:t>x10</a:t>
                      </a:r>
                      <a:r>
                        <a:rPr sz="1400" b="1" spc="-2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25" dirty="0">
                          <a:latin typeface="Courier New"/>
                          <a:cs typeface="Courier New"/>
                        </a:rPr>
                        <a:t>x14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8739" y="3961638"/>
            <a:ext cx="14103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ourier New"/>
                <a:cs typeface="Courier New"/>
              </a:rPr>
              <a:t>St</a:t>
            </a:r>
            <a:r>
              <a:rPr sz="1400" b="1" spc="-10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x9</a:t>
            </a:r>
            <a:r>
              <a:rPr sz="1400" b="1" spc="-10" dirty="0">
                <a:latin typeface="Courier New"/>
                <a:cs typeface="Courier New"/>
              </a:rPr>
              <a:t> (0xabc)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31108" y="2007107"/>
            <a:ext cx="966469" cy="5842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39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If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cond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86914" y="3006598"/>
            <a:ext cx="1390650" cy="596900"/>
            <a:chOff x="2486914" y="3006598"/>
            <a:chExt cx="1390650" cy="596900"/>
          </a:xfrm>
        </p:grpSpPr>
        <p:sp>
          <p:nvSpPr>
            <p:cNvPr id="8" name="object 8"/>
            <p:cNvSpPr/>
            <p:nvPr/>
          </p:nvSpPr>
          <p:spPr>
            <a:xfrm>
              <a:off x="2493264" y="3012948"/>
              <a:ext cx="1377950" cy="584200"/>
            </a:xfrm>
            <a:custGeom>
              <a:avLst/>
              <a:gdLst/>
              <a:ahLst/>
              <a:cxnLst/>
              <a:rect l="l" t="t" r="r" b="b"/>
              <a:pathLst>
                <a:path w="1377950" h="584200">
                  <a:moveTo>
                    <a:pt x="1377696" y="0"/>
                  </a:moveTo>
                  <a:lnTo>
                    <a:pt x="0" y="0"/>
                  </a:lnTo>
                  <a:lnTo>
                    <a:pt x="0" y="583691"/>
                  </a:lnTo>
                  <a:lnTo>
                    <a:pt x="1377696" y="583691"/>
                  </a:lnTo>
                  <a:lnTo>
                    <a:pt x="1377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93264" y="3012948"/>
              <a:ext cx="1377950" cy="584200"/>
            </a:xfrm>
            <a:custGeom>
              <a:avLst/>
              <a:gdLst/>
              <a:ahLst/>
              <a:cxnLst/>
              <a:rect l="l" t="t" r="r" b="b"/>
              <a:pathLst>
                <a:path w="1377950" h="584200">
                  <a:moveTo>
                    <a:pt x="0" y="583691"/>
                  </a:moveTo>
                  <a:lnTo>
                    <a:pt x="1377696" y="583691"/>
                  </a:lnTo>
                  <a:lnTo>
                    <a:pt x="1377696" y="0"/>
                  </a:lnTo>
                  <a:lnTo>
                    <a:pt x="0" y="0"/>
                  </a:lnTo>
                  <a:lnTo>
                    <a:pt x="0" y="5836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670810" y="3141090"/>
            <a:ext cx="1022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X9 =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x7+x8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32732" y="3012948"/>
            <a:ext cx="1377950" cy="5842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marL="429259">
              <a:lnSpc>
                <a:spcPct val="100000"/>
              </a:lnSpc>
              <a:spcBef>
                <a:spcPts val="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X10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endParaRPr sz="1800">
              <a:latin typeface="Calibri"/>
              <a:cs typeface="Calibri"/>
            </a:endParaRPr>
          </a:p>
          <a:p>
            <a:pPr marL="35877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x9+x11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32732" y="3706367"/>
            <a:ext cx="1377950" cy="5842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marL="300990" marR="292735" indent="185420">
              <a:lnSpc>
                <a:spcPct val="100000"/>
              </a:lnSpc>
              <a:spcBef>
                <a:spcPts val="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X9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=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x10+x14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82111" y="2585085"/>
            <a:ext cx="835025" cy="428625"/>
          </a:xfrm>
          <a:custGeom>
            <a:avLst/>
            <a:gdLst/>
            <a:ahLst/>
            <a:cxnLst/>
            <a:rect l="l" t="t" r="r" b="b"/>
            <a:pathLst>
              <a:path w="835025" h="428625">
                <a:moveTo>
                  <a:pt x="50673" y="359917"/>
                </a:moveTo>
                <a:lnTo>
                  <a:pt x="0" y="428498"/>
                </a:lnTo>
                <a:lnTo>
                  <a:pt x="85216" y="427863"/>
                </a:lnTo>
                <a:lnTo>
                  <a:pt x="73788" y="405384"/>
                </a:lnTo>
                <a:lnTo>
                  <a:pt x="59436" y="405384"/>
                </a:lnTo>
                <a:lnTo>
                  <a:pt x="53720" y="394080"/>
                </a:lnTo>
                <a:lnTo>
                  <a:pt x="65100" y="388295"/>
                </a:lnTo>
                <a:lnTo>
                  <a:pt x="50673" y="359917"/>
                </a:lnTo>
                <a:close/>
              </a:path>
              <a:path w="835025" h="428625">
                <a:moveTo>
                  <a:pt x="65100" y="388295"/>
                </a:moveTo>
                <a:lnTo>
                  <a:pt x="53720" y="394080"/>
                </a:lnTo>
                <a:lnTo>
                  <a:pt x="59436" y="405384"/>
                </a:lnTo>
                <a:lnTo>
                  <a:pt x="70841" y="399587"/>
                </a:lnTo>
                <a:lnTo>
                  <a:pt x="65100" y="388295"/>
                </a:lnTo>
                <a:close/>
              </a:path>
              <a:path w="835025" h="428625">
                <a:moveTo>
                  <a:pt x="70841" y="399587"/>
                </a:moveTo>
                <a:lnTo>
                  <a:pt x="59436" y="405384"/>
                </a:lnTo>
                <a:lnTo>
                  <a:pt x="73788" y="405384"/>
                </a:lnTo>
                <a:lnTo>
                  <a:pt x="70841" y="399587"/>
                </a:lnTo>
                <a:close/>
              </a:path>
              <a:path w="835025" h="428625">
                <a:moveTo>
                  <a:pt x="828801" y="0"/>
                </a:moveTo>
                <a:lnTo>
                  <a:pt x="65100" y="388295"/>
                </a:lnTo>
                <a:lnTo>
                  <a:pt x="70841" y="399587"/>
                </a:lnTo>
                <a:lnTo>
                  <a:pt x="834643" y="11429"/>
                </a:lnTo>
                <a:lnTo>
                  <a:pt x="8288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699004" y="3800855"/>
            <a:ext cx="966469" cy="5842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397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cond2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83479" y="3596640"/>
            <a:ext cx="76200" cy="108839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3144011" y="2584957"/>
            <a:ext cx="1877695" cy="1511935"/>
            <a:chOff x="3144011" y="2584957"/>
            <a:chExt cx="1877695" cy="1511935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4011" y="3596639"/>
              <a:ext cx="76200" cy="20307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660394" y="2584957"/>
              <a:ext cx="1361440" cy="1511935"/>
            </a:xfrm>
            <a:custGeom>
              <a:avLst/>
              <a:gdLst/>
              <a:ahLst/>
              <a:cxnLst/>
              <a:rect l="l" t="t" r="r" b="b"/>
              <a:pathLst>
                <a:path w="1361439" h="1511935">
                  <a:moveTo>
                    <a:pt x="671830" y="720598"/>
                  </a:moveTo>
                  <a:lnTo>
                    <a:pt x="593471" y="754126"/>
                  </a:lnTo>
                  <a:lnTo>
                    <a:pt x="617715" y="774674"/>
                  </a:lnTo>
                  <a:lnTo>
                    <a:pt x="0" y="1503172"/>
                  </a:lnTo>
                  <a:lnTo>
                    <a:pt x="9652" y="1511427"/>
                  </a:lnTo>
                  <a:lnTo>
                    <a:pt x="627405" y="782878"/>
                  </a:lnTo>
                  <a:lnTo>
                    <a:pt x="651637" y="803402"/>
                  </a:lnTo>
                  <a:lnTo>
                    <a:pt x="661009" y="764921"/>
                  </a:lnTo>
                  <a:lnTo>
                    <a:pt x="671830" y="720598"/>
                  </a:lnTo>
                  <a:close/>
                </a:path>
                <a:path w="1361439" h="1511935">
                  <a:moveTo>
                    <a:pt x="1361313" y="428625"/>
                  </a:moveTo>
                  <a:lnTo>
                    <a:pt x="1345171" y="409829"/>
                  </a:lnTo>
                  <a:lnTo>
                    <a:pt x="1305814" y="363982"/>
                  </a:lnTo>
                  <a:lnTo>
                    <a:pt x="1293520" y="393268"/>
                  </a:lnTo>
                  <a:lnTo>
                    <a:pt x="356235" y="0"/>
                  </a:lnTo>
                  <a:lnTo>
                    <a:pt x="351409" y="11684"/>
                  </a:lnTo>
                  <a:lnTo>
                    <a:pt x="1288630" y="404926"/>
                  </a:lnTo>
                  <a:lnTo>
                    <a:pt x="1276350" y="434213"/>
                  </a:lnTo>
                  <a:lnTo>
                    <a:pt x="1361313" y="42862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3180333" y="4283964"/>
            <a:ext cx="1844039" cy="337820"/>
            <a:chOff x="3180333" y="4283964"/>
            <a:chExt cx="1844039" cy="337820"/>
          </a:xfrm>
        </p:grpSpPr>
        <p:sp>
          <p:nvSpPr>
            <p:cNvPr id="20" name="object 20"/>
            <p:cNvSpPr/>
            <p:nvPr/>
          </p:nvSpPr>
          <p:spPr>
            <a:xfrm>
              <a:off x="3954779" y="4283964"/>
              <a:ext cx="1069340" cy="337185"/>
            </a:xfrm>
            <a:custGeom>
              <a:avLst/>
              <a:gdLst/>
              <a:ahLst/>
              <a:cxnLst/>
              <a:rect l="l" t="t" r="r" b="b"/>
              <a:pathLst>
                <a:path w="1069339" h="337185">
                  <a:moveTo>
                    <a:pt x="62230" y="263779"/>
                  </a:moveTo>
                  <a:lnTo>
                    <a:pt x="0" y="321944"/>
                  </a:lnTo>
                  <a:lnTo>
                    <a:pt x="83820" y="336804"/>
                  </a:lnTo>
                  <a:lnTo>
                    <a:pt x="75897" y="310006"/>
                  </a:lnTo>
                  <a:lnTo>
                    <a:pt x="62737" y="310006"/>
                  </a:lnTo>
                  <a:lnTo>
                    <a:pt x="59055" y="297815"/>
                  </a:lnTo>
                  <a:lnTo>
                    <a:pt x="71228" y="294213"/>
                  </a:lnTo>
                  <a:lnTo>
                    <a:pt x="62230" y="263779"/>
                  </a:lnTo>
                  <a:close/>
                </a:path>
                <a:path w="1069339" h="337185">
                  <a:moveTo>
                    <a:pt x="71228" y="294213"/>
                  </a:moveTo>
                  <a:lnTo>
                    <a:pt x="59055" y="297815"/>
                  </a:lnTo>
                  <a:lnTo>
                    <a:pt x="62737" y="310006"/>
                  </a:lnTo>
                  <a:lnTo>
                    <a:pt x="74838" y="306426"/>
                  </a:lnTo>
                  <a:lnTo>
                    <a:pt x="71228" y="294213"/>
                  </a:lnTo>
                  <a:close/>
                </a:path>
                <a:path w="1069339" h="337185">
                  <a:moveTo>
                    <a:pt x="74838" y="306426"/>
                  </a:moveTo>
                  <a:lnTo>
                    <a:pt x="62737" y="310006"/>
                  </a:lnTo>
                  <a:lnTo>
                    <a:pt x="75897" y="310006"/>
                  </a:lnTo>
                  <a:lnTo>
                    <a:pt x="74838" y="306426"/>
                  </a:lnTo>
                  <a:close/>
                </a:path>
                <a:path w="1069339" h="337185">
                  <a:moveTo>
                    <a:pt x="1065657" y="0"/>
                  </a:moveTo>
                  <a:lnTo>
                    <a:pt x="71228" y="294213"/>
                  </a:lnTo>
                  <a:lnTo>
                    <a:pt x="74838" y="306426"/>
                  </a:lnTo>
                  <a:lnTo>
                    <a:pt x="1069340" y="12192"/>
                  </a:lnTo>
                  <a:lnTo>
                    <a:pt x="106565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80333" y="4378452"/>
              <a:ext cx="774065" cy="243840"/>
            </a:xfrm>
            <a:custGeom>
              <a:avLst/>
              <a:gdLst/>
              <a:ahLst/>
              <a:cxnLst/>
              <a:rect l="l" t="t" r="r" b="b"/>
              <a:pathLst>
                <a:path w="774064" h="243839">
                  <a:moveTo>
                    <a:pt x="698524" y="212786"/>
                  </a:moveTo>
                  <a:lnTo>
                    <a:pt x="689737" y="243331"/>
                  </a:lnTo>
                  <a:lnTo>
                    <a:pt x="773557" y="227711"/>
                  </a:lnTo>
                  <a:lnTo>
                    <a:pt x="761119" y="216281"/>
                  </a:lnTo>
                  <a:lnTo>
                    <a:pt x="710692" y="216281"/>
                  </a:lnTo>
                  <a:lnTo>
                    <a:pt x="698524" y="212786"/>
                  </a:lnTo>
                  <a:close/>
                </a:path>
                <a:path w="774064" h="243839">
                  <a:moveTo>
                    <a:pt x="702035" y="200582"/>
                  </a:moveTo>
                  <a:lnTo>
                    <a:pt x="698524" y="212786"/>
                  </a:lnTo>
                  <a:lnTo>
                    <a:pt x="710692" y="216281"/>
                  </a:lnTo>
                  <a:lnTo>
                    <a:pt x="714248" y="204089"/>
                  </a:lnTo>
                  <a:lnTo>
                    <a:pt x="702035" y="200582"/>
                  </a:lnTo>
                  <a:close/>
                </a:path>
                <a:path w="774064" h="243839">
                  <a:moveTo>
                    <a:pt x="710819" y="170053"/>
                  </a:moveTo>
                  <a:lnTo>
                    <a:pt x="702035" y="200582"/>
                  </a:lnTo>
                  <a:lnTo>
                    <a:pt x="714248" y="204089"/>
                  </a:lnTo>
                  <a:lnTo>
                    <a:pt x="710692" y="216281"/>
                  </a:lnTo>
                  <a:lnTo>
                    <a:pt x="761119" y="216281"/>
                  </a:lnTo>
                  <a:lnTo>
                    <a:pt x="710819" y="170053"/>
                  </a:lnTo>
                  <a:close/>
                </a:path>
                <a:path w="774064" h="243839">
                  <a:moveTo>
                    <a:pt x="3556" y="0"/>
                  </a:moveTo>
                  <a:lnTo>
                    <a:pt x="0" y="12192"/>
                  </a:lnTo>
                  <a:lnTo>
                    <a:pt x="698524" y="212786"/>
                  </a:lnTo>
                  <a:lnTo>
                    <a:pt x="702035" y="200582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265932" y="4605528"/>
            <a:ext cx="1377950" cy="5842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40335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110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x9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(0xabc)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11476" y="2922854"/>
            <a:ext cx="5556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!cond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21222" y="2869819"/>
            <a:ext cx="2454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cond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||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(!cond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&amp;&amp;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cond2)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21222" y="3593719"/>
            <a:ext cx="2454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cond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||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(!cond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&amp;&amp;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cond2)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67250" y="4546854"/>
            <a:ext cx="45040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Join: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cond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||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(!cond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&amp;&amp;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cond2)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||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(!cond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&amp;&amp;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!cond2)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Which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same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as: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cond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||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!cond,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i.e.,</a:t>
            </a:r>
            <a:r>
              <a:rPr sz="1800" spc="-10" dirty="0">
                <a:latin typeface="Calibri"/>
                <a:cs typeface="Calibri"/>
              </a:rPr>
              <a:t> unconditional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638792" y="2612263"/>
            <a:ext cx="2498725" cy="2664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Store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predicate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results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in</a:t>
            </a:r>
            <a:r>
              <a:rPr sz="1400" b="1" spc="-10" dirty="0">
                <a:latin typeface="Calibri"/>
                <a:cs typeface="Calibri"/>
              </a:rPr>
              <a:t> explicit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predicate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registers</a:t>
            </a:r>
            <a:endParaRPr sz="1400">
              <a:latin typeface="Calibri"/>
              <a:cs typeface="Calibri"/>
            </a:endParaRPr>
          </a:p>
          <a:p>
            <a:pPr marL="34925" marR="5080">
              <a:lnSpc>
                <a:spcPct val="100000"/>
              </a:lnSpc>
              <a:spcBef>
                <a:spcPts val="70"/>
              </a:spcBef>
            </a:pPr>
            <a:r>
              <a:rPr sz="1400" b="1" spc="-10" dirty="0">
                <a:latin typeface="Courier New"/>
                <a:cs typeface="Courier New"/>
              </a:rPr>
              <a:t>P1=!cond P2=cond||(!cond&amp;&amp;cond2) </a:t>
            </a:r>
            <a:r>
              <a:rPr sz="1400" b="1" dirty="0">
                <a:solidFill>
                  <a:srgbClr val="FF0000"/>
                </a:solidFill>
                <a:latin typeface="Courier New"/>
                <a:cs typeface="Courier New"/>
              </a:rPr>
              <a:t>(P1)Add</a:t>
            </a:r>
            <a:r>
              <a:rPr sz="1400" b="1" spc="-4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ourier New"/>
                <a:cs typeface="Courier New"/>
              </a:rPr>
              <a:t>x9</a:t>
            </a:r>
            <a:r>
              <a:rPr sz="1400" b="1" spc="-3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ourier New"/>
                <a:cs typeface="Courier New"/>
              </a:rPr>
              <a:t>x7</a:t>
            </a:r>
            <a:r>
              <a:rPr sz="1400" b="1" spc="-3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1400" b="1" spc="-25" dirty="0">
                <a:solidFill>
                  <a:srgbClr val="FF0000"/>
                </a:solidFill>
                <a:latin typeface="Courier New"/>
                <a:cs typeface="Courier New"/>
              </a:rPr>
              <a:t>x8 </a:t>
            </a:r>
            <a:r>
              <a:rPr sz="1400" b="1" dirty="0">
                <a:solidFill>
                  <a:srgbClr val="FF0000"/>
                </a:solidFill>
                <a:latin typeface="Courier New"/>
                <a:cs typeface="Courier New"/>
              </a:rPr>
              <a:t>(P2)Sub</a:t>
            </a:r>
            <a:r>
              <a:rPr sz="1400" b="1" spc="-4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ourier New"/>
                <a:cs typeface="Courier New"/>
              </a:rPr>
              <a:t>x10</a:t>
            </a:r>
            <a:r>
              <a:rPr sz="1400" b="1" spc="-3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ourier New"/>
                <a:cs typeface="Courier New"/>
              </a:rPr>
              <a:t>x9</a:t>
            </a:r>
            <a:r>
              <a:rPr sz="1400" b="1" spc="-3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1400" b="1" spc="-25" dirty="0">
                <a:solidFill>
                  <a:srgbClr val="FF0000"/>
                </a:solidFill>
                <a:latin typeface="Courier New"/>
                <a:cs typeface="Courier New"/>
              </a:rPr>
              <a:t>x11 </a:t>
            </a:r>
            <a:r>
              <a:rPr sz="1400" b="1" dirty="0">
                <a:solidFill>
                  <a:srgbClr val="FF0000"/>
                </a:solidFill>
                <a:latin typeface="Courier New"/>
                <a:cs typeface="Courier New"/>
              </a:rPr>
              <a:t>(P2)Add</a:t>
            </a:r>
            <a:r>
              <a:rPr sz="1400" b="1" spc="-4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ourier New"/>
                <a:cs typeface="Courier New"/>
              </a:rPr>
              <a:t>x9</a:t>
            </a:r>
            <a:r>
              <a:rPr sz="1400" b="1" spc="-3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ourier New"/>
                <a:cs typeface="Courier New"/>
              </a:rPr>
              <a:t>x10</a:t>
            </a:r>
            <a:r>
              <a:rPr sz="1400" b="1" spc="-3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1400" b="1" spc="-25" dirty="0">
                <a:solidFill>
                  <a:srgbClr val="FF0000"/>
                </a:solidFill>
                <a:latin typeface="Courier New"/>
                <a:cs typeface="Courier New"/>
              </a:rPr>
              <a:t>x14</a:t>
            </a:r>
            <a:endParaRPr sz="1400">
              <a:latin typeface="Courier New"/>
              <a:cs typeface="Courier New"/>
            </a:endParaRPr>
          </a:p>
          <a:p>
            <a:pPr marL="34925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Courier New"/>
                <a:cs typeface="Courier New"/>
              </a:rPr>
              <a:t>St</a:t>
            </a:r>
            <a:r>
              <a:rPr sz="1400" b="1" spc="-10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x9</a:t>
            </a:r>
            <a:r>
              <a:rPr sz="1400" b="1" spc="-10" dirty="0">
                <a:latin typeface="Courier New"/>
                <a:cs typeface="Courier New"/>
              </a:rPr>
              <a:t> (0xabc)</a:t>
            </a:r>
            <a:endParaRPr sz="1400">
              <a:latin typeface="Courier New"/>
              <a:cs typeface="Courier New"/>
            </a:endParaRPr>
          </a:p>
          <a:p>
            <a:pPr marL="12700" marR="247015">
              <a:lnSpc>
                <a:spcPct val="100000"/>
              </a:lnSpc>
              <a:spcBef>
                <a:spcPts val="535"/>
              </a:spcBef>
            </a:pPr>
            <a:r>
              <a:rPr sz="1400" dirty="0">
                <a:latin typeface="Calibri"/>
                <a:cs typeface="Calibri"/>
              </a:rPr>
              <a:t>Add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explicit </a:t>
            </a:r>
            <a:r>
              <a:rPr sz="1400" spc="-10" dirty="0">
                <a:latin typeface="Calibri"/>
                <a:cs typeface="Calibri"/>
              </a:rPr>
              <a:t>predicates</a:t>
            </a:r>
            <a:r>
              <a:rPr sz="1400" dirty="0">
                <a:latin typeface="Calibri"/>
                <a:cs typeface="Calibri"/>
              </a:rPr>
              <a:t> to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the </a:t>
            </a:r>
            <a:r>
              <a:rPr sz="1400" dirty="0">
                <a:latin typeface="Calibri"/>
                <a:cs typeface="Calibri"/>
              </a:rPr>
              <a:t>code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executes.</a:t>
            </a:r>
            <a:r>
              <a:rPr sz="1400" spc="2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Predicates </a:t>
            </a:r>
            <a:r>
              <a:rPr sz="1400" dirty="0">
                <a:latin typeface="Calibri"/>
                <a:cs typeface="Calibri"/>
              </a:rPr>
              <a:t>evaluate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dynamically</a:t>
            </a:r>
            <a:r>
              <a:rPr sz="1400" b="1" spc="-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using predicate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registers.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638792" y="5463946"/>
            <a:ext cx="23444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No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branch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instructions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here! Microarchitectural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implication?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6379" y="638555"/>
            <a:ext cx="6865620" cy="54757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916" y="104902"/>
            <a:ext cx="2958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Pipeline</a:t>
            </a:r>
            <a:r>
              <a:rPr sz="2400" b="1" spc="-10" dirty="0">
                <a:latin typeface="Calibri"/>
                <a:cs typeface="Calibri"/>
              </a:rPr>
              <a:t> Characteristics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7916" y="474929"/>
            <a:ext cx="4716780" cy="4990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Execute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bundles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(6insns)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cycle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10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stage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pipeline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4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Integer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Units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(2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 which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Ld/St)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2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Floating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Point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Units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3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Branch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Units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Issue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order,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execute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order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Simple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dependence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tracking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using 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“scoreboard”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Control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Characteristics</a:t>
            </a:r>
            <a:endParaRPr sz="2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Predication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and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sophisticated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two-</a:t>
            </a:r>
            <a:r>
              <a:rPr sz="1800" dirty="0">
                <a:latin typeface="Calibri"/>
                <a:cs typeface="Calibri"/>
              </a:rPr>
              <a:t>level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branch </a:t>
            </a:r>
            <a:r>
              <a:rPr sz="1800" dirty="0">
                <a:latin typeface="Calibri"/>
                <a:cs typeface="Calibri"/>
              </a:rPr>
              <a:t>predictor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(why?)</a:t>
            </a:r>
            <a:endParaRPr sz="1800">
              <a:latin typeface="Calibri"/>
              <a:cs typeface="Calibri"/>
            </a:endParaRPr>
          </a:p>
          <a:p>
            <a:pPr marL="355600" marR="271145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Instruction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queues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connect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fetch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execute </a:t>
            </a:r>
            <a:r>
              <a:rPr sz="1800" dirty="0">
                <a:latin typeface="Calibri"/>
                <a:cs typeface="Calibri"/>
              </a:rPr>
              <a:t>units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hiding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some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fetch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bubble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latency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with </a:t>
            </a:r>
            <a:r>
              <a:rPr sz="1800" dirty="0">
                <a:latin typeface="Calibri"/>
                <a:cs typeface="Calibri"/>
              </a:rPr>
              <a:t>execute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latency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(how?)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400" b="1" dirty="0">
                <a:latin typeface="Calibri"/>
                <a:cs typeface="Calibri"/>
              </a:rPr>
              <a:t>Register</a:t>
            </a:r>
            <a:r>
              <a:rPr sz="2400" b="1" spc="-114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File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04609" y="6230823"/>
            <a:ext cx="44469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Intel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Itanium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EPIC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Architecture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7916" y="5444438"/>
            <a:ext cx="44888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Fairly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complex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highly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abundant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Separate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predicate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branch,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FP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regs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“Register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stack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engine”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efficiently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doles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out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registers,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avoiding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structural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hazard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265" rIns="0" bIns="0" rtlCol="0">
            <a:spAutoFit/>
          </a:bodyPr>
          <a:lstStyle/>
          <a:p>
            <a:pPr marL="760095">
              <a:lnSpc>
                <a:spcPct val="100000"/>
              </a:lnSpc>
              <a:spcBef>
                <a:spcPts val="105"/>
              </a:spcBef>
            </a:pPr>
            <a:r>
              <a:rPr dirty="0"/>
              <a:t>VLIW</a:t>
            </a:r>
            <a:r>
              <a:rPr spc="-45" dirty="0"/>
              <a:t> </a:t>
            </a:r>
            <a:r>
              <a:rPr dirty="0"/>
              <a:t>/</a:t>
            </a:r>
            <a:r>
              <a:rPr spc="-40" dirty="0"/>
              <a:t> </a:t>
            </a:r>
            <a:r>
              <a:rPr dirty="0"/>
              <a:t>EPIC</a:t>
            </a:r>
            <a:r>
              <a:rPr spc="-35" dirty="0"/>
              <a:t> </a:t>
            </a:r>
            <a:r>
              <a:rPr dirty="0"/>
              <a:t>is</a:t>
            </a:r>
            <a:r>
              <a:rPr spc="-30" dirty="0"/>
              <a:t> </a:t>
            </a:r>
            <a:r>
              <a:rPr dirty="0"/>
              <a:t>a</a:t>
            </a:r>
            <a:r>
              <a:rPr spc="-35" dirty="0"/>
              <a:t> </a:t>
            </a:r>
            <a:r>
              <a:rPr dirty="0"/>
              <a:t>Very</a:t>
            </a:r>
            <a:r>
              <a:rPr spc="-35" dirty="0"/>
              <a:t> </a:t>
            </a:r>
            <a:r>
              <a:rPr dirty="0"/>
              <a:t>Cool</a:t>
            </a:r>
            <a:r>
              <a:rPr spc="-35" dirty="0"/>
              <a:t> </a:t>
            </a:r>
            <a:r>
              <a:rPr dirty="0"/>
              <a:t>HW/SW</a:t>
            </a:r>
            <a:r>
              <a:rPr spc="-30" dirty="0"/>
              <a:t> </a:t>
            </a:r>
            <a:r>
              <a:rPr spc="-10" dirty="0"/>
              <a:t>Interface!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4233" y="1910918"/>
            <a:ext cx="4566920" cy="30118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Why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Itanium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seize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(any?)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market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Intel </a:t>
            </a:r>
            <a:r>
              <a:rPr sz="2800" spc="-10" dirty="0">
                <a:latin typeface="Calibri"/>
                <a:cs typeface="Calibri"/>
              </a:rPr>
              <a:t>anticipated?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4100">
              <a:latin typeface="Calibri"/>
              <a:cs typeface="Calibri"/>
            </a:endParaRPr>
          </a:p>
          <a:p>
            <a:pPr marL="241300" marR="321310" indent="-228600">
              <a:lnSpc>
                <a:spcPts val="3020"/>
              </a:lnSpc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(In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top500 </a:t>
            </a:r>
            <a:r>
              <a:rPr sz="2800" spc="-20" dirty="0">
                <a:latin typeface="Calibri"/>
                <a:cs typeface="Calibri"/>
              </a:rPr>
              <a:t>supercomputers,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mostly </a:t>
            </a:r>
            <a:r>
              <a:rPr sz="2800" dirty="0">
                <a:latin typeface="Calibri"/>
                <a:cs typeface="Calibri"/>
              </a:rPr>
              <a:t>have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x86-</a:t>
            </a:r>
            <a:r>
              <a:rPr sz="2800" dirty="0">
                <a:latin typeface="Calibri"/>
                <a:cs typeface="Calibri"/>
              </a:rPr>
              <a:t>64,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IA64)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3271" y="1411224"/>
            <a:ext cx="7348728" cy="53141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265" rIns="0" bIns="0" rtlCol="0">
            <a:spAutoFit/>
          </a:bodyPr>
          <a:lstStyle/>
          <a:p>
            <a:pPr marL="760095">
              <a:lnSpc>
                <a:spcPct val="100000"/>
              </a:lnSpc>
              <a:spcBef>
                <a:spcPts val="105"/>
              </a:spcBef>
            </a:pPr>
            <a:r>
              <a:rPr dirty="0"/>
              <a:t>VLIW</a:t>
            </a:r>
            <a:r>
              <a:rPr spc="-45" dirty="0"/>
              <a:t> </a:t>
            </a:r>
            <a:r>
              <a:rPr dirty="0"/>
              <a:t>/</a:t>
            </a:r>
            <a:r>
              <a:rPr spc="-40" dirty="0"/>
              <a:t> </a:t>
            </a:r>
            <a:r>
              <a:rPr dirty="0"/>
              <a:t>EPIC</a:t>
            </a:r>
            <a:r>
              <a:rPr spc="-35" dirty="0"/>
              <a:t> </a:t>
            </a:r>
            <a:r>
              <a:rPr dirty="0"/>
              <a:t>is</a:t>
            </a:r>
            <a:r>
              <a:rPr spc="-30" dirty="0"/>
              <a:t> </a:t>
            </a:r>
            <a:r>
              <a:rPr dirty="0"/>
              <a:t>a</a:t>
            </a:r>
            <a:r>
              <a:rPr spc="-35" dirty="0"/>
              <a:t> </a:t>
            </a:r>
            <a:r>
              <a:rPr dirty="0"/>
              <a:t>Very</a:t>
            </a:r>
            <a:r>
              <a:rPr spc="-35" dirty="0"/>
              <a:t> </a:t>
            </a:r>
            <a:r>
              <a:rPr dirty="0"/>
              <a:t>Cool</a:t>
            </a:r>
            <a:r>
              <a:rPr spc="-35" dirty="0"/>
              <a:t> </a:t>
            </a:r>
            <a:r>
              <a:rPr dirty="0"/>
              <a:t>HW/SW</a:t>
            </a:r>
            <a:r>
              <a:rPr spc="-30" dirty="0"/>
              <a:t> </a:t>
            </a:r>
            <a:r>
              <a:rPr spc="-10" dirty="0"/>
              <a:t>Interface!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-37084" y="1891664"/>
            <a:ext cx="4744720" cy="237236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Donald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Knuth: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“</a:t>
            </a:r>
            <a:r>
              <a:rPr sz="2800" i="1" dirty="0">
                <a:latin typeface="Calibri"/>
                <a:cs typeface="Calibri"/>
              </a:rPr>
              <a:t>the</a:t>
            </a:r>
            <a:r>
              <a:rPr sz="2800" i="1" spc="-9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"Itanium" </a:t>
            </a:r>
            <a:r>
              <a:rPr sz="2800" i="1" dirty="0">
                <a:latin typeface="Calibri"/>
                <a:cs typeface="Calibri"/>
              </a:rPr>
              <a:t>approach</a:t>
            </a:r>
            <a:r>
              <a:rPr sz="2800" i="1" spc="-10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[was]</a:t>
            </a:r>
            <a:r>
              <a:rPr sz="2800" i="1" spc="-9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supposed</a:t>
            </a:r>
            <a:r>
              <a:rPr sz="2800" i="1" spc="-11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to</a:t>
            </a:r>
            <a:r>
              <a:rPr sz="2800" i="1" spc="-105" dirty="0">
                <a:latin typeface="Calibri"/>
                <a:cs typeface="Calibri"/>
              </a:rPr>
              <a:t> </a:t>
            </a:r>
            <a:r>
              <a:rPr sz="2800" i="1" spc="-25" dirty="0">
                <a:latin typeface="Calibri"/>
                <a:cs typeface="Calibri"/>
              </a:rPr>
              <a:t>be </a:t>
            </a:r>
            <a:r>
              <a:rPr sz="2800" i="1" dirty="0">
                <a:latin typeface="Calibri"/>
                <a:cs typeface="Calibri"/>
              </a:rPr>
              <a:t>so</a:t>
            </a:r>
            <a:r>
              <a:rPr sz="2800" i="1" spc="-30" dirty="0">
                <a:latin typeface="Calibri"/>
                <a:cs typeface="Calibri"/>
              </a:rPr>
              <a:t> </a:t>
            </a:r>
            <a:r>
              <a:rPr sz="2800" i="1" spc="-25" dirty="0">
                <a:latin typeface="Calibri"/>
                <a:cs typeface="Calibri"/>
              </a:rPr>
              <a:t>terrific—</a:t>
            </a:r>
            <a:r>
              <a:rPr sz="2800" i="1" dirty="0">
                <a:latin typeface="Calibri"/>
                <a:cs typeface="Calibri"/>
              </a:rPr>
              <a:t>until</a:t>
            </a:r>
            <a:r>
              <a:rPr sz="2800" i="1" spc="-5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it</a:t>
            </a:r>
            <a:r>
              <a:rPr sz="2800" i="1" spc="-3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turned</a:t>
            </a:r>
            <a:r>
              <a:rPr sz="2800" i="1" spc="-35" dirty="0">
                <a:latin typeface="Calibri"/>
                <a:cs typeface="Calibri"/>
              </a:rPr>
              <a:t> </a:t>
            </a:r>
            <a:r>
              <a:rPr sz="2800" i="1" spc="-25" dirty="0">
                <a:latin typeface="Calibri"/>
                <a:cs typeface="Calibri"/>
              </a:rPr>
              <a:t>out </a:t>
            </a:r>
            <a:r>
              <a:rPr sz="2800" i="1" dirty="0">
                <a:latin typeface="Calibri"/>
                <a:cs typeface="Calibri"/>
              </a:rPr>
              <a:t>that</a:t>
            </a:r>
            <a:r>
              <a:rPr sz="2800" i="1" spc="-3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the</a:t>
            </a:r>
            <a:r>
              <a:rPr sz="2800" i="1" spc="-30" dirty="0">
                <a:latin typeface="Calibri"/>
                <a:cs typeface="Calibri"/>
              </a:rPr>
              <a:t> </a:t>
            </a:r>
            <a:r>
              <a:rPr sz="2800" i="1" spc="-25" dirty="0">
                <a:latin typeface="Calibri"/>
                <a:cs typeface="Calibri"/>
              </a:rPr>
              <a:t>wished-</a:t>
            </a:r>
            <a:r>
              <a:rPr sz="2800" i="1" dirty="0">
                <a:latin typeface="Calibri"/>
                <a:cs typeface="Calibri"/>
              </a:rPr>
              <a:t>for</a:t>
            </a:r>
            <a:r>
              <a:rPr sz="2800" i="1" spc="-2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compilers </a:t>
            </a:r>
            <a:r>
              <a:rPr sz="2800" i="1" dirty="0">
                <a:latin typeface="Calibri"/>
                <a:cs typeface="Calibri"/>
              </a:rPr>
              <a:t>were</a:t>
            </a:r>
            <a:r>
              <a:rPr sz="2800" i="1" spc="-10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basically</a:t>
            </a:r>
            <a:r>
              <a:rPr sz="2800" i="1" spc="-12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impossible</a:t>
            </a:r>
            <a:r>
              <a:rPr sz="2800" i="1" spc="-110" dirty="0">
                <a:latin typeface="Calibri"/>
                <a:cs typeface="Calibri"/>
              </a:rPr>
              <a:t> </a:t>
            </a:r>
            <a:r>
              <a:rPr sz="2800" i="1" spc="-25" dirty="0">
                <a:latin typeface="Calibri"/>
                <a:cs typeface="Calibri"/>
              </a:rPr>
              <a:t>to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025"/>
              </a:lnSpc>
            </a:pPr>
            <a:r>
              <a:rPr sz="2800" i="1" spc="-10" dirty="0">
                <a:latin typeface="Calibri"/>
                <a:cs typeface="Calibri"/>
              </a:rPr>
              <a:t>write”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7706" y="1465658"/>
            <a:ext cx="7246662" cy="518490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0492" y="4015739"/>
            <a:ext cx="2441448" cy="284225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877" y="3354070"/>
            <a:ext cx="50285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Parallelism</a:t>
            </a:r>
            <a:r>
              <a:rPr spc="-155" dirty="0"/>
              <a:t> </a:t>
            </a:r>
            <a:r>
              <a:rPr dirty="0"/>
              <a:t>Beyond</a:t>
            </a:r>
            <a:r>
              <a:rPr spc="-155" dirty="0"/>
              <a:t> </a:t>
            </a:r>
            <a:r>
              <a:rPr spc="-25" dirty="0"/>
              <a:t>ILP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265" rIns="0" bIns="0" rtlCol="0">
            <a:spAutoFit/>
          </a:bodyPr>
          <a:lstStyle/>
          <a:p>
            <a:pPr marL="76009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Flynn’s</a:t>
            </a:r>
            <a:r>
              <a:rPr spc="-160" dirty="0"/>
              <a:t> </a:t>
            </a:r>
            <a:r>
              <a:rPr spc="-65" dirty="0"/>
              <a:t>Taxonomy</a:t>
            </a:r>
            <a:r>
              <a:rPr spc="-120" dirty="0"/>
              <a:t> </a:t>
            </a:r>
            <a:r>
              <a:rPr dirty="0"/>
              <a:t>of</a:t>
            </a:r>
            <a:r>
              <a:rPr spc="-114" dirty="0"/>
              <a:t> </a:t>
            </a:r>
            <a:r>
              <a:rPr dirty="0"/>
              <a:t>Parallel</a:t>
            </a:r>
            <a:r>
              <a:rPr spc="-120" dirty="0"/>
              <a:t> </a:t>
            </a:r>
            <a:r>
              <a:rPr spc="-10" dirty="0"/>
              <a:t>Architectures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1951" y="3212338"/>
            <a:ext cx="569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SISD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22868" y="3212338"/>
            <a:ext cx="690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SIMD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22868" y="5705347"/>
            <a:ext cx="810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MIMD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01951" y="5705347"/>
            <a:ext cx="690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MISD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58266" y="1335913"/>
            <a:ext cx="11262360" cy="4745990"/>
            <a:chOff x="558266" y="1335913"/>
            <a:chExt cx="11262360" cy="474599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1121" y="1612900"/>
              <a:ext cx="1025525" cy="15621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52661" y="1335913"/>
              <a:ext cx="1034542" cy="202933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3577" y="3879164"/>
              <a:ext cx="1656714" cy="18923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13492" y="4444238"/>
              <a:ext cx="422782" cy="17653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266" y="1448435"/>
              <a:ext cx="11261877" cy="46330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265" rIns="0" bIns="0" rtlCol="0">
            <a:spAutoFit/>
          </a:bodyPr>
          <a:lstStyle/>
          <a:p>
            <a:pPr marL="760095">
              <a:lnSpc>
                <a:spcPct val="100000"/>
              </a:lnSpc>
              <a:spcBef>
                <a:spcPts val="105"/>
              </a:spcBef>
            </a:pPr>
            <a:r>
              <a:rPr dirty="0"/>
              <a:t>MISD</a:t>
            </a:r>
            <a:r>
              <a:rPr spc="-45" dirty="0"/>
              <a:t> </a:t>
            </a:r>
            <a:r>
              <a:rPr dirty="0"/>
              <a:t>–</a:t>
            </a:r>
            <a:r>
              <a:rPr spc="-35" dirty="0"/>
              <a:t> </a:t>
            </a:r>
            <a:r>
              <a:rPr dirty="0"/>
              <a:t>Multiple</a:t>
            </a:r>
            <a:r>
              <a:rPr spc="-20" dirty="0"/>
              <a:t> </a:t>
            </a:r>
            <a:r>
              <a:rPr dirty="0"/>
              <a:t>Instruction</a:t>
            </a:r>
            <a:r>
              <a:rPr spc="-45" dirty="0"/>
              <a:t> </a:t>
            </a:r>
            <a:r>
              <a:rPr dirty="0"/>
              <a:t>Single</a:t>
            </a:r>
            <a:r>
              <a:rPr spc="-35" dirty="0"/>
              <a:t> </a:t>
            </a:r>
            <a:r>
              <a:rPr spc="-20" dirty="0"/>
              <a:t>Data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5474" y="1346730"/>
            <a:ext cx="9599930" cy="10496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Send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same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inputs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(logically)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simultaneously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multiple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functions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Used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…what?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6894" y="3380994"/>
            <a:ext cx="6189090" cy="25302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265" rIns="0" bIns="0" rtlCol="0">
            <a:spAutoFit/>
          </a:bodyPr>
          <a:lstStyle/>
          <a:p>
            <a:pPr marL="760095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Today:</a:t>
            </a:r>
            <a:r>
              <a:rPr spc="-114" dirty="0"/>
              <a:t> </a:t>
            </a:r>
            <a:r>
              <a:rPr dirty="0"/>
              <a:t>More</a:t>
            </a:r>
            <a:r>
              <a:rPr spc="-125" dirty="0"/>
              <a:t> </a:t>
            </a:r>
            <a:r>
              <a:rPr dirty="0"/>
              <a:t>Advanced</a:t>
            </a:r>
            <a:r>
              <a:rPr spc="-110" dirty="0"/>
              <a:t> </a:t>
            </a:r>
            <a:r>
              <a:rPr dirty="0"/>
              <a:t>Architecture</a:t>
            </a:r>
            <a:r>
              <a:rPr spc="-145" dirty="0"/>
              <a:t> </a:t>
            </a:r>
            <a:r>
              <a:rPr spc="-10" dirty="0"/>
              <a:t>Concepts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8858250" cy="207200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(more)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VLIW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20" dirty="0">
                <a:latin typeface="Calibri"/>
                <a:cs typeface="Calibri"/>
              </a:rPr>
              <a:t>Vector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machines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SIMD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Dataflow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hardware/software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boundary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design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problem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Systolic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Array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Architectures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(if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time)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265" rIns="0" bIns="0" rtlCol="0">
            <a:spAutoFit/>
          </a:bodyPr>
          <a:lstStyle/>
          <a:p>
            <a:pPr marL="760095">
              <a:lnSpc>
                <a:spcPct val="100000"/>
              </a:lnSpc>
              <a:spcBef>
                <a:spcPts val="105"/>
              </a:spcBef>
            </a:pPr>
            <a:r>
              <a:rPr dirty="0"/>
              <a:t>MISD</a:t>
            </a:r>
            <a:r>
              <a:rPr spc="-45" dirty="0"/>
              <a:t> </a:t>
            </a:r>
            <a:r>
              <a:rPr dirty="0"/>
              <a:t>–</a:t>
            </a:r>
            <a:r>
              <a:rPr spc="-35" dirty="0"/>
              <a:t> </a:t>
            </a:r>
            <a:r>
              <a:rPr dirty="0"/>
              <a:t>Multiple</a:t>
            </a:r>
            <a:r>
              <a:rPr spc="-20" dirty="0"/>
              <a:t> </a:t>
            </a:r>
            <a:r>
              <a:rPr dirty="0"/>
              <a:t>Instruction</a:t>
            </a:r>
            <a:r>
              <a:rPr spc="-45" dirty="0"/>
              <a:t> </a:t>
            </a:r>
            <a:r>
              <a:rPr dirty="0"/>
              <a:t>Single</a:t>
            </a:r>
            <a:r>
              <a:rPr spc="-35" dirty="0"/>
              <a:t> </a:t>
            </a:r>
            <a:r>
              <a:rPr spc="-20" dirty="0"/>
              <a:t>Data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5474" y="1346730"/>
            <a:ext cx="9722485" cy="15601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Send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same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inputs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(logically)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simultaneously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multiple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functions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Rare,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sometimes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80" dirty="0">
                <a:latin typeface="Calibri"/>
                <a:cs typeface="Calibri"/>
              </a:rPr>
              <a:t>DSP,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filter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signal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using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multiple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programs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Modular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redundancy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replicated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hardware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execution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6894" y="3380994"/>
            <a:ext cx="6189090" cy="25302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03715" y="2644775"/>
            <a:ext cx="457200" cy="4511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45229" y="2705735"/>
            <a:ext cx="498767" cy="29591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13405" y="2861055"/>
            <a:ext cx="149793" cy="9753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54333" y="2643632"/>
            <a:ext cx="355981" cy="50139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265" rIns="0" bIns="0" rtlCol="0">
            <a:spAutoFit/>
          </a:bodyPr>
          <a:lstStyle/>
          <a:p>
            <a:pPr marL="760095">
              <a:lnSpc>
                <a:spcPct val="100000"/>
              </a:lnSpc>
              <a:spcBef>
                <a:spcPts val="105"/>
              </a:spcBef>
            </a:pPr>
            <a:r>
              <a:rPr dirty="0"/>
              <a:t>SIMD</a:t>
            </a:r>
            <a:r>
              <a:rPr spc="-45" dirty="0"/>
              <a:t> </a:t>
            </a:r>
            <a:r>
              <a:rPr dirty="0"/>
              <a:t>–</a:t>
            </a:r>
            <a:r>
              <a:rPr spc="-30" dirty="0"/>
              <a:t> </a:t>
            </a:r>
            <a:r>
              <a:rPr dirty="0"/>
              <a:t>Single</a:t>
            </a:r>
            <a:r>
              <a:rPr spc="-35" dirty="0"/>
              <a:t> </a:t>
            </a:r>
            <a:r>
              <a:rPr dirty="0"/>
              <a:t>Instruction</a:t>
            </a:r>
            <a:r>
              <a:rPr spc="-40" dirty="0"/>
              <a:t> </a:t>
            </a:r>
            <a:r>
              <a:rPr dirty="0"/>
              <a:t>Multiple</a:t>
            </a:r>
            <a:r>
              <a:rPr spc="-40" dirty="0"/>
              <a:t> </a:t>
            </a:r>
            <a:r>
              <a:rPr spc="-20" dirty="0"/>
              <a:t>Data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10119360" cy="391541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76835">
              <a:lnSpc>
                <a:spcPts val="3030"/>
              </a:lnSpc>
              <a:spcBef>
                <a:spcPts val="475"/>
              </a:spcBef>
            </a:pPr>
            <a:r>
              <a:rPr sz="2800" b="1" dirty="0">
                <a:latin typeface="Calibri"/>
                <a:cs typeface="Calibri"/>
              </a:rPr>
              <a:t>Apply</a:t>
            </a:r>
            <a:r>
              <a:rPr sz="2800" b="1" spc="-1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instruction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to</a:t>
            </a:r>
            <a:r>
              <a:rPr sz="2800" b="1" spc="-1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many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data: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Single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instruction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(fetched,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decoded, </a:t>
            </a:r>
            <a:r>
              <a:rPr sz="2800" dirty="0">
                <a:latin typeface="Calibri"/>
                <a:cs typeface="Calibri"/>
              </a:rPr>
              <a:t>etc)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applies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operation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large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number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data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elements</a:t>
            </a:r>
            <a:endParaRPr sz="2800">
              <a:latin typeface="Calibri"/>
              <a:cs typeface="Calibri"/>
            </a:endParaRPr>
          </a:p>
          <a:p>
            <a:pPr marL="12700" marR="272415">
              <a:lnSpc>
                <a:spcPts val="3020"/>
              </a:lnSpc>
              <a:spcBef>
                <a:spcPts val="1005"/>
              </a:spcBef>
            </a:pPr>
            <a:r>
              <a:rPr sz="2800" b="1" spc="-10" dirty="0">
                <a:latin typeface="Calibri"/>
                <a:cs typeface="Calibri"/>
              </a:rPr>
              <a:t>Amortizes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Instruction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Costs: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Each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instruction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corresponds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large </a:t>
            </a:r>
            <a:r>
              <a:rPr sz="2800" dirty="0">
                <a:latin typeface="Calibri"/>
                <a:cs typeface="Calibri"/>
              </a:rPr>
              <a:t>number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operations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Few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Flavors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most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notable/effective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b="1" i="1" spc="-25" dirty="0">
                <a:latin typeface="Calibri"/>
                <a:cs typeface="Calibri"/>
              </a:rPr>
              <a:t>Vector</a:t>
            </a:r>
            <a:r>
              <a:rPr sz="2800" b="1" i="1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machines</a:t>
            </a:r>
            <a:endParaRPr sz="2800">
              <a:latin typeface="Calibri"/>
              <a:cs typeface="Calibri"/>
            </a:endParaRPr>
          </a:p>
          <a:p>
            <a:pPr marL="697865" indent="-22796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Also: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historically,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Array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Machines</a:t>
            </a:r>
            <a:r>
              <a:rPr sz="2400" b="1" i="1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these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widely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used</a:t>
            </a:r>
            <a:r>
              <a:rPr sz="2400" spc="-10" dirty="0">
                <a:latin typeface="Calibri"/>
                <a:cs typeface="Calibri"/>
              </a:rPr>
              <a:t> anymore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3020"/>
              </a:lnSpc>
              <a:spcBef>
                <a:spcPts val="1019"/>
              </a:spcBef>
            </a:pPr>
            <a:r>
              <a:rPr sz="2800" b="1" spc="-30" dirty="0">
                <a:latin typeface="Calibri"/>
                <a:cs typeface="Calibri"/>
              </a:rPr>
              <a:t>Data-</a:t>
            </a:r>
            <a:r>
              <a:rPr sz="2800" b="1" dirty="0">
                <a:latin typeface="Calibri"/>
                <a:cs typeface="Calibri"/>
              </a:rPr>
              <a:t>oriented,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Not</a:t>
            </a:r>
            <a:r>
              <a:rPr sz="2800" b="1" spc="-1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Necessarily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Parallel: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Instructions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specify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what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do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each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element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data,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but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how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(i.e.,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parallel,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partially parallel,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sequential)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4520"/>
            <a:ext cx="378650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Vector</a:t>
            </a:r>
            <a:r>
              <a:rPr spc="-190" dirty="0"/>
              <a:t> </a:t>
            </a:r>
            <a:r>
              <a:rPr spc="-10" dirty="0"/>
              <a:t>Machines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24458" y="1889505"/>
            <a:ext cx="471805" cy="462280"/>
            <a:chOff x="1124458" y="1889505"/>
            <a:chExt cx="471805" cy="462280"/>
          </a:xfrm>
        </p:grpSpPr>
        <p:sp>
          <p:nvSpPr>
            <p:cNvPr id="4" name="object 4"/>
            <p:cNvSpPr/>
            <p:nvPr/>
          </p:nvSpPr>
          <p:spPr>
            <a:xfrm>
              <a:off x="1130808" y="1895855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80">
                  <a:moveTo>
                    <a:pt x="458723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58723" y="449579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30808" y="1895855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80">
                  <a:moveTo>
                    <a:pt x="0" y="449579"/>
                  </a:moveTo>
                  <a:lnTo>
                    <a:pt x="458723" y="449579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17167" y="2007870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A[4]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24458" y="2418333"/>
            <a:ext cx="471805" cy="462280"/>
            <a:chOff x="1124458" y="2418333"/>
            <a:chExt cx="471805" cy="462280"/>
          </a:xfrm>
        </p:grpSpPr>
        <p:sp>
          <p:nvSpPr>
            <p:cNvPr id="8" name="object 8"/>
            <p:cNvSpPr/>
            <p:nvPr/>
          </p:nvSpPr>
          <p:spPr>
            <a:xfrm>
              <a:off x="1130808" y="2424683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80">
                  <a:moveTo>
                    <a:pt x="458723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58723" y="449579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30808" y="2424683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80">
                  <a:moveTo>
                    <a:pt x="0" y="449579"/>
                  </a:moveTo>
                  <a:lnTo>
                    <a:pt x="458723" y="449579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17167" y="2537205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A[3]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24458" y="2982214"/>
            <a:ext cx="471805" cy="461009"/>
            <a:chOff x="1124458" y="2982214"/>
            <a:chExt cx="471805" cy="461009"/>
          </a:xfrm>
        </p:grpSpPr>
        <p:sp>
          <p:nvSpPr>
            <p:cNvPr id="12" name="object 12"/>
            <p:cNvSpPr/>
            <p:nvPr/>
          </p:nvSpPr>
          <p:spPr>
            <a:xfrm>
              <a:off x="1130808" y="2988564"/>
              <a:ext cx="459105" cy="448309"/>
            </a:xfrm>
            <a:custGeom>
              <a:avLst/>
              <a:gdLst/>
              <a:ahLst/>
              <a:cxnLst/>
              <a:rect l="l" t="t" r="r" b="b"/>
              <a:pathLst>
                <a:path w="459105" h="448310">
                  <a:moveTo>
                    <a:pt x="458723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58723" y="448055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30808" y="2988564"/>
              <a:ext cx="459105" cy="448309"/>
            </a:xfrm>
            <a:custGeom>
              <a:avLst/>
              <a:gdLst/>
              <a:ahLst/>
              <a:cxnLst/>
              <a:rect l="l" t="t" r="r" b="b"/>
              <a:pathLst>
                <a:path w="459105" h="448310">
                  <a:moveTo>
                    <a:pt x="0" y="448055"/>
                  </a:moveTo>
                  <a:lnTo>
                    <a:pt x="458723" y="448055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17167" y="3099942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A[2]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124458" y="3544570"/>
            <a:ext cx="471805" cy="461009"/>
            <a:chOff x="1124458" y="3544570"/>
            <a:chExt cx="471805" cy="461009"/>
          </a:xfrm>
        </p:grpSpPr>
        <p:sp>
          <p:nvSpPr>
            <p:cNvPr id="16" name="object 16"/>
            <p:cNvSpPr/>
            <p:nvPr/>
          </p:nvSpPr>
          <p:spPr>
            <a:xfrm>
              <a:off x="1130808" y="3550920"/>
              <a:ext cx="459105" cy="448309"/>
            </a:xfrm>
            <a:custGeom>
              <a:avLst/>
              <a:gdLst/>
              <a:ahLst/>
              <a:cxnLst/>
              <a:rect l="l" t="t" r="r" b="b"/>
              <a:pathLst>
                <a:path w="459105" h="448310">
                  <a:moveTo>
                    <a:pt x="458723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58723" y="448055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30808" y="3550920"/>
              <a:ext cx="459105" cy="448309"/>
            </a:xfrm>
            <a:custGeom>
              <a:avLst/>
              <a:gdLst/>
              <a:ahLst/>
              <a:cxnLst/>
              <a:rect l="l" t="t" r="r" b="b"/>
              <a:pathLst>
                <a:path w="459105" h="448310">
                  <a:moveTo>
                    <a:pt x="0" y="448055"/>
                  </a:moveTo>
                  <a:lnTo>
                    <a:pt x="458723" y="448055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217167" y="3662933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A[1]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24458" y="4106926"/>
            <a:ext cx="471805" cy="462280"/>
            <a:chOff x="1124458" y="4106926"/>
            <a:chExt cx="471805" cy="462280"/>
          </a:xfrm>
        </p:grpSpPr>
        <p:sp>
          <p:nvSpPr>
            <p:cNvPr id="20" name="object 20"/>
            <p:cNvSpPr/>
            <p:nvPr/>
          </p:nvSpPr>
          <p:spPr>
            <a:xfrm>
              <a:off x="1130808" y="4113276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79">
                  <a:moveTo>
                    <a:pt x="458723" y="0"/>
                  </a:moveTo>
                  <a:lnTo>
                    <a:pt x="0" y="0"/>
                  </a:lnTo>
                  <a:lnTo>
                    <a:pt x="0" y="449580"/>
                  </a:lnTo>
                  <a:lnTo>
                    <a:pt x="458723" y="449580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30808" y="4113276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79">
                  <a:moveTo>
                    <a:pt x="0" y="449580"/>
                  </a:moveTo>
                  <a:lnTo>
                    <a:pt x="458723" y="449580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95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217167" y="4225797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A[0]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770633" y="1889505"/>
            <a:ext cx="473075" cy="462280"/>
            <a:chOff x="1770633" y="1889505"/>
            <a:chExt cx="473075" cy="462280"/>
          </a:xfrm>
        </p:grpSpPr>
        <p:sp>
          <p:nvSpPr>
            <p:cNvPr id="24" name="object 24"/>
            <p:cNvSpPr/>
            <p:nvPr/>
          </p:nvSpPr>
          <p:spPr>
            <a:xfrm>
              <a:off x="1776983" y="1895855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80">
                  <a:moveTo>
                    <a:pt x="460248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60248" y="449579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76983" y="1895855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80">
                  <a:moveTo>
                    <a:pt x="0" y="449579"/>
                  </a:moveTo>
                  <a:lnTo>
                    <a:pt x="460248" y="449579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867026" y="2007870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B[4]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770633" y="2418333"/>
            <a:ext cx="473075" cy="462280"/>
            <a:chOff x="1770633" y="2418333"/>
            <a:chExt cx="473075" cy="462280"/>
          </a:xfrm>
        </p:grpSpPr>
        <p:sp>
          <p:nvSpPr>
            <p:cNvPr id="28" name="object 28"/>
            <p:cNvSpPr/>
            <p:nvPr/>
          </p:nvSpPr>
          <p:spPr>
            <a:xfrm>
              <a:off x="1776983" y="2424683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80">
                  <a:moveTo>
                    <a:pt x="460248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60248" y="449579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76983" y="2424683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80">
                  <a:moveTo>
                    <a:pt x="0" y="449579"/>
                  </a:moveTo>
                  <a:lnTo>
                    <a:pt x="460248" y="449579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867026" y="2537205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B[3]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770633" y="2982214"/>
            <a:ext cx="473075" cy="461009"/>
            <a:chOff x="1770633" y="2982214"/>
            <a:chExt cx="473075" cy="461009"/>
          </a:xfrm>
        </p:grpSpPr>
        <p:sp>
          <p:nvSpPr>
            <p:cNvPr id="32" name="object 32"/>
            <p:cNvSpPr/>
            <p:nvPr/>
          </p:nvSpPr>
          <p:spPr>
            <a:xfrm>
              <a:off x="1776983" y="2988564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460248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60248" y="448055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76983" y="2988564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0" y="448055"/>
                  </a:moveTo>
                  <a:lnTo>
                    <a:pt x="460248" y="448055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867026" y="3099942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B[2]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770633" y="3544570"/>
            <a:ext cx="473075" cy="461009"/>
            <a:chOff x="1770633" y="3544570"/>
            <a:chExt cx="473075" cy="461009"/>
          </a:xfrm>
        </p:grpSpPr>
        <p:sp>
          <p:nvSpPr>
            <p:cNvPr id="36" name="object 36"/>
            <p:cNvSpPr/>
            <p:nvPr/>
          </p:nvSpPr>
          <p:spPr>
            <a:xfrm>
              <a:off x="1776983" y="3550920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460248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60248" y="448055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76983" y="3550920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0" y="448055"/>
                  </a:moveTo>
                  <a:lnTo>
                    <a:pt x="460248" y="448055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867026" y="3662933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B[1]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770633" y="4106926"/>
            <a:ext cx="473075" cy="462280"/>
            <a:chOff x="1770633" y="4106926"/>
            <a:chExt cx="473075" cy="462280"/>
          </a:xfrm>
        </p:grpSpPr>
        <p:sp>
          <p:nvSpPr>
            <p:cNvPr id="40" name="object 40"/>
            <p:cNvSpPr/>
            <p:nvPr/>
          </p:nvSpPr>
          <p:spPr>
            <a:xfrm>
              <a:off x="1776983" y="4113276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79">
                  <a:moveTo>
                    <a:pt x="460248" y="0"/>
                  </a:moveTo>
                  <a:lnTo>
                    <a:pt x="0" y="0"/>
                  </a:lnTo>
                  <a:lnTo>
                    <a:pt x="0" y="449580"/>
                  </a:lnTo>
                  <a:lnTo>
                    <a:pt x="460248" y="449580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76983" y="4113276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79">
                  <a:moveTo>
                    <a:pt x="0" y="449580"/>
                  </a:moveTo>
                  <a:lnTo>
                    <a:pt x="460248" y="449580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95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867026" y="4225797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B[0]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941577" y="4894834"/>
            <a:ext cx="1512570" cy="535940"/>
            <a:chOff x="941577" y="4894834"/>
            <a:chExt cx="1512570" cy="535940"/>
          </a:xfrm>
        </p:grpSpPr>
        <p:sp>
          <p:nvSpPr>
            <p:cNvPr id="44" name="object 44"/>
            <p:cNvSpPr/>
            <p:nvPr/>
          </p:nvSpPr>
          <p:spPr>
            <a:xfrm>
              <a:off x="947927" y="4901184"/>
              <a:ext cx="1499870" cy="523240"/>
            </a:xfrm>
            <a:custGeom>
              <a:avLst/>
              <a:gdLst/>
              <a:ahLst/>
              <a:cxnLst/>
              <a:rect l="l" t="t" r="r" b="b"/>
              <a:pathLst>
                <a:path w="1499870" h="523239">
                  <a:moveTo>
                    <a:pt x="1499616" y="0"/>
                  </a:moveTo>
                  <a:lnTo>
                    <a:pt x="0" y="0"/>
                  </a:lnTo>
                  <a:lnTo>
                    <a:pt x="245071" y="522732"/>
                  </a:lnTo>
                  <a:lnTo>
                    <a:pt x="1254505" y="522732"/>
                  </a:lnTo>
                  <a:lnTo>
                    <a:pt x="14996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47927" y="4901184"/>
              <a:ext cx="1499870" cy="523240"/>
            </a:xfrm>
            <a:custGeom>
              <a:avLst/>
              <a:gdLst/>
              <a:ahLst/>
              <a:cxnLst/>
              <a:rect l="l" t="t" r="r" b="b"/>
              <a:pathLst>
                <a:path w="1499870" h="523239">
                  <a:moveTo>
                    <a:pt x="1499616" y="0"/>
                  </a:moveTo>
                  <a:lnTo>
                    <a:pt x="1254505" y="522732"/>
                  </a:lnTo>
                  <a:lnTo>
                    <a:pt x="245071" y="522732"/>
                  </a:lnTo>
                  <a:lnTo>
                    <a:pt x="0" y="0"/>
                  </a:lnTo>
                  <a:lnTo>
                    <a:pt x="1499616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 rot="10860000">
            <a:off x="1569963" y="5000771"/>
            <a:ext cx="25730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4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290827" y="1534667"/>
            <a:ext cx="745490" cy="4953635"/>
            <a:chOff x="1290827" y="1534667"/>
            <a:chExt cx="745490" cy="4953635"/>
          </a:xfrm>
        </p:grpSpPr>
        <p:sp>
          <p:nvSpPr>
            <p:cNvPr id="48" name="object 48"/>
            <p:cNvSpPr/>
            <p:nvPr/>
          </p:nvSpPr>
          <p:spPr>
            <a:xfrm>
              <a:off x="1290828" y="1534667"/>
              <a:ext cx="745490" cy="4947285"/>
            </a:xfrm>
            <a:custGeom>
              <a:avLst/>
              <a:gdLst/>
              <a:ahLst/>
              <a:cxnLst/>
              <a:rect l="l" t="t" r="r" b="b"/>
              <a:pathLst>
                <a:path w="745489" h="4947285">
                  <a:moveTo>
                    <a:pt x="76200" y="3289554"/>
                  </a:moveTo>
                  <a:lnTo>
                    <a:pt x="44450" y="3289554"/>
                  </a:lnTo>
                  <a:lnTo>
                    <a:pt x="44450" y="9144"/>
                  </a:lnTo>
                  <a:lnTo>
                    <a:pt x="31750" y="9144"/>
                  </a:lnTo>
                  <a:lnTo>
                    <a:pt x="31750" y="3289554"/>
                  </a:lnTo>
                  <a:lnTo>
                    <a:pt x="0" y="3289554"/>
                  </a:lnTo>
                  <a:lnTo>
                    <a:pt x="38100" y="3365754"/>
                  </a:lnTo>
                  <a:lnTo>
                    <a:pt x="69850" y="3302254"/>
                  </a:lnTo>
                  <a:lnTo>
                    <a:pt x="76200" y="3289554"/>
                  </a:lnTo>
                  <a:close/>
                </a:path>
                <a:path w="745489" h="4947285">
                  <a:moveTo>
                    <a:pt x="672084" y="4497336"/>
                  </a:moveTo>
                  <a:lnTo>
                    <a:pt x="141732" y="4497336"/>
                  </a:lnTo>
                  <a:lnTo>
                    <a:pt x="141732" y="4946904"/>
                  </a:lnTo>
                  <a:lnTo>
                    <a:pt x="672084" y="4946904"/>
                  </a:lnTo>
                  <a:lnTo>
                    <a:pt x="672084" y="4497336"/>
                  </a:lnTo>
                  <a:close/>
                </a:path>
                <a:path w="745489" h="4947285">
                  <a:moveTo>
                    <a:pt x="745236" y="3280410"/>
                  </a:moveTo>
                  <a:lnTo>
                    <a:pt x="713486" y="3280410"/>
                  </a:lnTo>
                  <a:lnTo>
                    <a:pt x="713486" y="0"/>
                  </a:lnTo>
                  <a:lnTo>
                    <a:pt x="700786" y="0"/>
                  </a:lnTo>
                  <a:lnTo>
                    <a:pt x="700786" y="3280410"/>
                  </a:lnTo>
                  <a:lnTo>
                    <a:pt x="669036" y="3280410"/>
                  </a:lnTo>
                  <a:lnTo>
                    <a:pt x="707136" y="3356610"/>
                  </a:lnTo>
                  <a:lnTo>
                    <a:pt x="738886" y="3293110"/>
                  </a:lnTo>
                  <a:lnTo>
                    <a:pt x="745236" y="328041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432559" y="6031991"/>
              <a:ext cx="530860" cy="449580"/>
            </a:xfrm>
            <a:custGeom>
              <a:avLst/>
              <a:gdLst/>
              <a:ahLst/>
              <a:cxnLst/>
              <a:rect l="l" t="t" r="r" b="b"/>
              <a:pathLst>
                <a:path w="530860" h="449579">
                  <a:moveTo>
                    <a:pt x="0" y="449579"/>
                  </a:moveTo>
                  <a:lnTo>
                    <a:pt x="530352" y="449579"/>
                  </a:lnTo>
                  <a:lnTo>
                    <a:pt x="530352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541525" y="6144869"/>
            <a:ext cx="313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[0]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659635" y="5423915"/>
            <a:ext cx="76200" cy="1218565"/>
          </a:xfrm>
          <a:custGeom>
            <a:avLst/>
            <a:gdLst/>
            <a:ahLst/>
            <a:cxnLst/>
            <a:rect l="l" t="t" r="r" b="b"/>
            <a:pathLst>
              <a:path w="76200" h="1218565">
                <a:moveTo>
                  <a:pt x="31750" y="1142047"/>
                </a:moveTo>
                <a:lnTo>
                  <a:pt x="0" y="1142047"/>
                </a:lnTo>
                <a:lnTo>
                  <a:pt x="38100" y="1218247"/>
                </a:lnTo>
                <a:lnTo>
                  <a:pt x="69850" y="1154747"/>
                </a:lnTo>
                <a:lnTo>
                  <a:pt x="31750" y="1154747"/>
                </a:lnTo>
                <a:lnTo>
                  <a:pt x="31750" y="1142047"/>
                </a:lnTo>
                <a:close/>
              </a:path>
              <a:path w="76200" h="1218565">
                <a:moveTo>
                  <a:pt x="44450" y="0"/>
                </a:moveTo>
                <a:lnTo>
                  <a:pt x="31750" y="0"/>
                </a:lnTo>
                <a:lnTo>
                  <a:pt x="31750" y="1154747"/>
                </a:lnTo>
                <a:lnTo>
                  <a:pt x="44450" y="1154747"/>
                </a:lnTo>
                <a:lnTo>
                  <a:pt x="44450" y="0"/>
                </a:lnTo>
                <a:close/>
              </a:path>
              <a:path w="76200" h="1218565">
                <a:moveTo>
                  <a:pt x="76200" y="1142047"/>
                </a:moveTo>
                <a:lnTo>
                  <a:pt x="44450" y="1142047"/>
                </a:lnTo>
                <a:lnTo>
                  <a:pt x="44450" y="1154747"/>
                </a:lnTo>
                <a:lnTo>
                  <a:pt x="69850" y="1154747"/>
                </a:lnTo>
                <a:lnTo>
                  <a:pt x="76200" y="1142047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432560" y="5503164"/>
            <a:ext cx="530860" cy="4495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5095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985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[1]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387208" y="5039359"/>
            <a:ext cx="152844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setvl</a:t>
            </a:r>
            <a:r>
              <a:rPr sz="1800" b="1" spc="-4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5</a:t>
            </a:r>
            <a:r>
              <a:rPr sz="1800" b="1" spc="50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vld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v0,</a:t>
            </a:r>
            <a:r>
              <a:rPr sz="1800" b="1" spc="-30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a </a:t>
            </a:r>
            <a:r>
              <a:rPr sz="1800" b="1" dirty="0">
                <a:latin typeface="Courier New"/>
                <a:cs typeface="Courier New"/>
              </a:rPr>
              <a:t>vld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v1,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b </a:t>
            </a:r>
            <a:r>
              <a:rPr sz="1800" b="1" dirty="0">
                <a:latin typeface="Courier New"/>
                <a:cs typeface="Courier New"/>
              </a:rPr>
              <a:t>vadd</a:t>
            </a:r>
            <a:r>
              <a:rPr sz="1800" b="1" spc="-4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v0,</a:t>
            </a:r>
            <a:r>
              <a:rPr sz="1800" b="1" spc="-30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v1 </a:t>
            </a:r>
            <a:r>
              <a:rPr sz="1800" b="1" dirty="0">
                <a:latin typeface="Courier New"/>
                <a:cs typeface="Courier New"/>
              </a:rPr>
              <a:t>vst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v0,</a:t>
            </a:r>
            <a:r>
              <a:rPr sz="1800" b="1" spc="-30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c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834765" y="1187272"/>
            <a:ext cx="7462520" cy="858519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65"/>
              </a:spcBef>
            </a:pPr>
            <a:r>
              <a:rPr sz="1800" b="1" dirty="0">
                <a:latin typeface="Courier New"/>
                <a:cs typeface="Courier New"/>
              </a:rPr>
              <a:t>setvl</a:t>
            </a:r>
            <a:r>
              <a:rPr sz="1800" b="1" dirty="0">
                <a:latin typeface="Calibri"/>
                <a:cs typeface="Calibri"/>
              </a:rPr>
              <a:t>: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tell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machine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length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input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vector.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Actual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in-memory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length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be </a:t>
            </a:r>
            <a:r>
              <a:rPr sz="1800" b="1" i="1" dirty="0">
                <a:latin typeface="Calibri"/>
                <a:cs typeface="Calibri"/>
              </a:rPr>
              <a:t>thousands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elements!</a:t>
            </a:r>
            <a:r>
              <a:rPr sz="1800" b="1" spc="3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Machine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returns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max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it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handle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vector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register </a:t>
            </a:r>
            <a:r>
              <a:rPr sz="1800" b="1" dirty="0">
                <a:latin typeface="Calibri"/>
                <a:cs typeface="Calibri"/>
              </a:rPr>
              <a:t>(varies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by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implementation,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can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tens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elements)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809365" y="2284933"/>
            <a:ext cx="7320280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vld</a:t>
            </a:r>
            <a:r>
              <a:rPr sz="1800" b="1" spc="-10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&lt;vector</a:t>
            </a:r>
            <a:r>
              <a:rPr sz="1800" b="1" spc="-8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register&gt;,</a:t>
            </a:r>
            <a:r>
              <a:rPr sz="1800" b="1" spc="-9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&lt;mem&gt;</a:t>
            </a:r>
            <a:r>
              <a:rPr sz="1800" b="1" dirty="0">
                <a:latin typeface="Calibri"/>
                <a:cs typeface="Calibri"/>
              </a:rPr>
              <a:t>: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load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vector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length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vl</a:t>
            </a:r>
            <a:r>
              <a:rPr sz="1800" b="1" spc="-67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alibri"/>
                <a:cs typeface="Calibri"/>
              </a:rPr>
              <a:t>starting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at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spc="15" dirty="0">
                <a:latin typeface="Calibri"/>
                <a:cs typeface="Calibri"/>
              </a:rPr>
              <a:t>loc</a:t>
            </a:r>
            <a:r>
              <a:rPr sz="1800" b="1" spc="-5" dirty="0">
                <a:latin typeface="Calibri"/>
                <a:cs typeface="Calibri"/>
              </a:rPr>
              <a:t>a</a:t>
            </a:r>
            <a:r>
              <a:rPr sz="1800" b="1" spc="15" dirty="0">
                <a:latin typeface="Calibri"/>
                <a:cs typeface="Calibri"/>
              </a:rPr>
              <a:t>tio</a:t>
            </a:r>
            <a:r>
              <a:rPr sz="1800" b="1" spc="-720" dirty="0">
                <a:latin typeface="Calibri"/>
                <a:cs typeface="Calibri"/>
              </a:rPr>
              <a:t>n</a:t>
            </a:r>
            <a:r>
              <a:rPr sz="1800" spc="22" baseline="30092" dirty="0">
                <a:solidFill>
                  <a:srgbClr val="FFFFFF"/>
                </a:solidFill>
                <a:latin typeface="Calibri"/>
                <a:cs typeface="Calibri"/>
              </a:rPr>
              <a:t>A[0</a:t>
            </a:r>
            <a:r>
              <a:rPr sz="1800" spc="-1395" baseline="30092" dirty="0">
                <a:solidFill>
                  <a:srgbClr val="FFFFFF"/>
                </a:solidFill>
                <a:latin typeface="Calibri"/>
                <a:cs typeface="Calibri"/>
              </a:rPr>
              <a:t>]</a:t>
            </a:r>
            <a:r>
              <a:rPr sz="1800" b="1" spc="10" dirty="0">
                <a:latin typeface="Calibri"/>
                <a:cs typeface="Calibri"/>
              </a:rPr>
              <a:t>&lt;m</a:t>
            </a:r>
            <a:r>
              <a:rPr sz="1800" b="1" spc="20" dirty="0">
                <a:latin typeface="Calibri"/>
                <a:cs typeface="Calibri"/>
              </a:rPr>
              <a:t>e</a:t>
            </a:r>
            <a:r>
              <a:rPr sz="1800" b="1" spc="10" dirty="0">
                <a:latin typeface="Calibri"/>
                <a:cs typeface="Calibri"/>
              </a:rPr>
              <a:t>m</a:t>
            </a:r>
            <a:r>
              <a:rPr sz="1800" b="1" spc="-955" dirty="0">
                <a:latin typeface="Calibri"/>
                <a:cs typeface="Calibri"/>
              </a:rPr>
              <a:t>&gt;</a:t>
            </a:r>
            <a:r>
              <a:rPr sz="1800" spc="22" baseline="30092" dirty="0">
                <a:solidFill>
                  <a:srgbClr val="FFFFFF"/>
                </a:solidFill>
                <a:latin typeface="Calibri"/>
                <a:cs typeface="Calibri"/>
              </a:rPr>
              <a:t>[</a:t>
            </a:r>
            <a:r>
              <a:rPr sz="1800" spc="-2415" baseline="30092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spc="22" baseline="30092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800" spc="179" baseline="30092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00" spc="-75" baseline="30092" dirty="0">
                <a:solidFill>
                  <a:srgbClr val="FFFFFF"/>
                </a:solidFill>
                <a:latin typeface="Calibri"/>
                <a:cs typeface="Calibri"/>
              </a:rPr>
              <a:t>]</a:t>
            </a:r>
            <a:endParaRPr sz="1800" baseline="30092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834765" y="3108452"/>
            <a:ext cx="7735570" cy="583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25"/>
              </a:spcBef>
            </a:pPr>
            <a:r>
              <a:rPr sz="1800" b="1" dirty="0">
                <a:latin typeface="Courier New"/>
                <a:cs typeface="Courier New"/>
              </a:rPr>
              <a:t>vst</a:t>
            </a:r>
            <a:r>
              <a:rPr sz="1800" b="1" spc="-9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&lt;vreg&gt;,</a:t>
            </a:r>
            <a:r>
              <a:rPr sz="1800" b="1" spc="-9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&lt;mem&gt;</a:t>
            </a:r>
            <a:r>
              <a:rPr sz="1800" b="1" dirty="0">
                <a:latin typeface="Calibri"/>
                <a:cs typeface="Calibri"/>
              </a:rPr>
              <a:t>: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store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elems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&lt;vreg&gt;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starting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from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memory </a:t>
            </a:r>
            <a:r>
              <a:rPr sz="1800" b="1" dirty="0">
                <a:latin typeface="Calibri"/>
                <a:cs typeface="Calibri"/>
              </a:rPr>
              <a:t>location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&lt;mem&gt;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834765" y="3931666"/>
            <a:ext cx="6103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vadd</a:t>
            </a:r>
            <a:r>
              <a:rPr sz="1800" b="1" spc="-7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&lt;vreg1&gt;</a:t>
            </a:r>
            <a:r>
              <a:rPr sz="1800" b="1" spc="-7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&lt;vreg2&gt;</a:t>
            </a:r>
            <a:r>
              <a:rPr sz="1800" b="1" dirty="0">
                <a:latin typeface="Calibri"/>
                <a:cs typeface="Calibri"/>
              </a:rPr>
              <a:t>: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element-</a:t>
            </a:r>
            <a:r>
              <a:rPr sz="1800" b="1" dirty="0">
                <a:latin typeface="Calibri"/>
                <a:cs typeface="Calibri"/>
              </a:rPr>
              <a:t>wise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store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into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vreg1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6165850" y="5263641"/>
            <a:ext cx="461009" cy="473075"/>
            <a:chOff x="6165850" y="5263641"/>
            <a:chExt cx="461009" cy="473075"/>
          </a:xfrm>
        </p:grpSpPr>
        <p:sp>
          <p:nvSpPr>
            <p:cNvPr id="59" name="object 59"/>
            <p:cNvSpPr/>
            <p:nvPr/>
          </p:nvSpPr>
          <p:spPr>
            <a:xfrm>
              <a:off x="6172200" y="526999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7"/>
                  </a:lnTo>
                  <a:lnTo>
                    <a:pt x="448055" y="460247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172200" y="526999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0" y="460247"/>
                  </a:moveTo>
                  <a:lnTo>
                    <a:pt x="448055" y="460247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6302121" y="5371465"/>
            <a:ext cx="208279" cy="27241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A[4]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3948429" y="5263641"/>
            <a:ext cx="2678430" cy="1119505"/>
            <a:chOff x="3948429" y="5263641"/>
            <a:chExt cx="2678430" cy="1119505"/>
          </a:xfrm>
        </p:grpSpPr>
        <p:sp>
          <p:nvSpPr>
            <p:cNvPr id="63" name="object 63"/>
            <p:cNvSpPr/>
            <p:nvPr/>
          </p:nvSpPr>
          <p:spPr>
            <a:xfrm>
              <a:off x="5643372" y="526999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7"/>
                  </a:lnTo>
                  <a:lnTo>
                    <a:pt x="448055" y="460247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643372" y="526999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7"/>
                  </a:moveTo>
                  <a:lnTo>
                    <a:pt x="448055" y="460247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079491" y="5269991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79" y="0"/>
                  </a:moveTo>
                  <a:lnTo>
                    <a:pt x="0" y="0"/>
                  </a:lnTo>
                  <a:lnTo>
                    <a:pt x="0" y="460247"/>
                  </a:lnTo>
                  <a:lnTo>
                    <a:pt x="449579" y="460247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079491" y="5269991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7"/>
                  </a:moveTo>
                  <a:lnTo>
                    <a:pt x="449579" y="460247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60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517135" y="5269991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79" y="0"/>
                  </a:moveTo>
                  <a:lnTo>
                    <a:pt x="0" y="0"/>
                  </a:lnTo>
                  <a:lnTo>
                    <a:pt x="0" y="460247"/>
                  </a:lnTo>
                  <a:lnTo>
                    <a:pt x="449579" y="460247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517135" y="5269991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7"/>
                  </a:moveTo>
                  <a:lnTo>
                    <a:pt x="449579" y="460247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60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954779" y="526999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7"/>
                  </a:lnTo>
                  <a:lnTo>
                    <a:pt x="448055" y="460247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954779" y="526999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7"/>
                  </a:moveTo>
                  <a:lnTo>
                    <a:pt x="448055" y="460247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172200" y="5917691"/>
              <a:ext cx="448309" cy="459105"/>
            </a:xfrm>
            <a:custGeom>
              <a:avLst/>
              <a:gdLst/>
              <a:ahLst/>
              <a:cxnLst/>
              <a:rect l="l" t="t" r="r" b="b"/>
              <a:pathLst>
                <a:path w="448309" h="459104">
                  <a:moveTo>
                    <a:pt x="448055" y="0"/>
                  </a:moveTo>
                  <a:lnTo>
                    <a:pt x="0" y="0"/>
                  </a:lnTo>
                  <a:lnTo>
                    <a:pt x="0" y="458723"/>
                  </a:lnTo>
                  <a:lnTo>
                    <a:pt x="448055" y="458723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172200" y="5917691"/>
              <a:ext cx="448309" cy="459105"/>
            </a:xfrm>
            <a:custGeom>
              <a:avLst/>
              <a:gdLst/>
              <a:ahLst/>
              <a:cxnLst/>
              <a:rect l="l" t="t" r="r" b="b"/>
              <a:pathLst>
                <a:path w="448309" h="459104">
                  <a:moveTo>
                    <a:pt x="0" y="458723"/>
                  </a:moveTo>
                  <a:lnTo>
                    <a:pt x="448055" y="458723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5872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6302121" y="6021323"/>
            <a:ext cx="208279" cy="26670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B[4]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5637021" y="5911341"/>
            <a:ext cx="461009" cy="471805"/>
            <a:chOff x="5637021" y="5911341"/>
            <a:chExt cx="461009" cy="471805"/>
          </a:xfrm>
        </p:grpSpPr>
        <p:sp>
          <p:nvSpPr>
            <p:cNvPr id="75" name="object 75"/>
            <p:cNvSpPr/>
            <p:nvPr/>
          </p:nvSpPr>
          <p:spPr>
            <a:xfrm>
              <a:off x="5643371" y="5917691"/>
              <a:ext cx="448309" cy="459105"/>
            </a:xfrm>
            <a:custGeom>
              <a:avLst/>
              <a:gdLst/>
              <a:ahLst/>
              <a:cxnLst/>
              <a:rect l="l" t="t" r="r" b="b"/>
              <a:pathLst>
                <a:path w="448310" h="459104">
                  <a:moveTo>
                    <a:pt x="448055" y="0"/>
                  </a:moveTo>
                  <a:lnTo>
                    <a:pt x="0" y="0"/>
                  </a:lnTo>
                  <a:lnTo>
                    <a:pt x="0" y="458723"/>
                  </a:lnTo>
                  <a:lnTo>
                    <a:pt x="448055" y="458723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643371" y="5917691"/>
              <a:ext cx="448309" cy="459105"/>
            </a:xfrm>
            <a:custGeom>
              <a:avLst/>
              <a:gdLst/>
              <a:ahLst/>
              <a:cxnLst/>
              <a:rect l="l" t="t" r="r" b="b"/>
              <a:pathLst>
                <a:path w="448310" h="459104">
                  <a:moveTo>
                    <a:pt x="0" y="458723"/>
                  </a:moveTo>
                  <a:lnTo>
                    <a:pt x="448055" y="458723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5872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5772658" y="5371465"/>
            <a:ext cx="208279" cy="91694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649605" algn="l"/>
              </a:tabLst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A[3]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B[3]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5073141" y="5911341"/>
            <a:ext cx="462280" cy="471805"/>
            <a:chOff x="5073141" y="5911341"/>
            <a:chExt cx="462280" cy="471805"/>
          </a:xfrm>
        </p:grpSpPr>
        <p:sp>
          <p:nvSpPr>
            <p:cNvPr id="79" name="object 79"/>
            <p:cNvSpPr/>
            <p:nvPr/>
          </p:nvSpPr>
          <p:spPr>
            <a:xfrm>
              <a:off x="5079491" y="5917691"/>
              <a:ext cx="449580" cy="459105"/>
            </a:xfrm>
            <a:custGeom>
              <a:avLst/>
              <a:gdLst/>
              <a:ahLst/>
              <a:cxnLst/>
              <a:rect l="l" t="t" r="r" b="b"/>
              <a:pathLst>
                <a:path w="449579" h="459104">
                  <a:moveTo>
                    <a:pt x="449579" y="0"/>
                  </a:moveTo>
                  <a:lnTo>
                    <a:pt x="0" y="0"/>
                  </a:lnTo>
                  <a:lnTo>
                    <a:pt x="0" y="458723"/>
                  </a:lnTo>
                  <a:lnTo>
                    <a:pt x="449579" y="458723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079491" y="5917691"/>
              <a:ext cx="449580" cy="459105"/>
            </a:xfrm>
            <a:custGeom>
              <a:avLst/>
              <a:gdLst/>
              <a:ahLst/>
              <a:cxnLst/>
              <a:rect l="l" t="t" r="r" b="b"/>
              <a:pathLst>
                <a:path w="449579" h="459104">
                  <a:moveTo>
                    <a:pt x="0" y="458723"/>
                  </a:moveTo>
                  <a:lnTo>
                    <a:pt x="449579" y="458723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5872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5210048" y="5371465"/>
            <a:ext cx="208279" cy="91694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649605" algn="l"/>
              </a:tabLst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A[2]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B[2]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510785" y="5911341"/>
            <a:ext cx="462280" cy="471805"/>
            <a:chOff x="4510785" y="5911341"/>
            <a:chExt cx="462280" cy="471805"/>
          </a:xfrm>
        </p:grpSpPr>
        <p:sp>
          <p:nvSpPr>
            <p:cNvPr id="83" name="object 83"/>
            <p:cNvSpPr/>
            <p:nvPr/>
          </p:nvSpPr>
          <p:spPr>
            <a:xfrm>
              <a:off x="4517135" y="5917691"/>
              <a:ext cx="449580" cy="459105"/>
            </a:xfrm>
            <a:custGeom>
              <a:avLst/>
              <a:gdLst/>
              <a:ahLst/>
              <a:cxnLst/>
              <a:rect l="l" t="t" r="r" b="b"/>
              <a:pathLst>
                <a:path w="449579" h="459104">
                  <a:moveTo>
                    <a:pt x="449579" y="0"/>
                  </a:moveTo>
                  <a:lnTo>
                    <a:pt x="0" y="0"/>
                  </a:lnTo>
                  <a:lnTo>
                    <a:pt x="0" y="458723"/>
                  </a:lnTo>
                  <a:lnTo>
                    <a:pt x="449579" y="458723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517135" y="5917691"/>
              <a:ext cx="449580" cy="459105"/>
            </a:xfrm>
            <a:custGeom>
              <a:avLst/>
              <a:gdLst/>
              <a:ahLst/>
              <a:cxnLst/>
              <a:rect l="l" t="t" r="r" b="b"/>
              <a:pathLst>
                <a:path w="449579" h="459104">
                  <a:moveTo>
                    <a:pt x="0" y="458723"/>
                  </a:moveTo>
                  <a:lnTo>
                    <a:pt x="449579" y="458723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5872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4647377" y="5371465"/>
            <a:ext cx="208915" cy="91694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649605" algn="l"/>
              </a:tabLst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A[1]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B[1]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3824985" y="5128005"/>
            <a:ext cx="2921000" cy="1360170"/>
            <a:chOff x="3824985" y="5128005"/>
            <a:chExt cx="2921000" cy="1360170"/>
          </a:xfrm>
        </p:grpSpPr>
        <p:sp>
          <p:nvSpPr>
            <p:cNvPr id="87" name="object 87"/>
            <p:cNvSpPr/>
            <p:nvPr/>
          </p:nvSpPr>
          <p:spPr>
            <a:xfrm>
              <a:off x="3954779" y="5917691"/>
              <a:ext cx="448309" cy="459105"/>
            </a:xfrm>
            <a:custGeom>
              <a:avLst/>
              <a:gdLst/>
              <a:ahLst/>
              <a:cxnLst/>
              <a:rect l="l" t="t" r="r" b="b"/>
              <a:pathLst>
                <a:path w="448310" h="459104">
                  <a:moveTo>
                    <a:pt x="448055" y="0"/>
                  </a:moveTo>
                  <a:lnTo>
                    <a:pt x="0" y="0"/>
                  </a:lnTo>
                  <a:lnTo>
                    <a:pt x="0" y="458723"/>
                  </a:lnTo>
                  <a:lnTo>
                    <a:pt x="448055" y="458723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954779" y="5917691"/>
              <a:ext cx="448309" cy="459105"/>
            </a:xfrm>
            <a:custGeom>
              <a:avLst/>
              <a:gdLst/>
              <a:ahLst/>
              <a:cxnLst/>
              <a:rect l="l" t="t" r="r" b="b"/>
              <a:pathLst>
                <a:path w="448310" h="459104">
                  <a:moveTo>
                    <a:pt x="0" y="458723"/>
                  </a:moveTo>
                  <a:lnTo>
                    <a:pt x="448055" y="458723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5872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831335" y="5134355"/>
              <a:ext cx="2908300" cy="1347470"/>
            </a:xfrm>
            <a:custGeom>
              <a:avLst/>
              <a:gdLst/>
              <a:ahLst/>
              <a:cxnLst/>
              <a:rect l="l" t="t" r="r" b="b"/>
              <a:pathLst>
                <a:path w="2908300" h="1347470">
                  <a:moveTo>
                    <a:pt x="0" y="1347216"/>
                  </a:moveTo>
                  <a:lnTo>
                    <a:pt x="2907791" y="1347216"/>
                  </a:lnTo>
                  <a:lnTo>
                    <a:pt x="2907791" y="0"/>
                  </a:lnTo>
                  <a:lnTo>
                    <a:pt x="0" y="0"/>
                  </a:lnTo>
                  <a:lnTo>
                    <a:pt x="0" y="1347216"/>
                  </a:lnTo>
                  <a:close/>
                </a:path>
                <a:path w="2908300" h="1347470">
                  <a:moveTo>
                    <a:pt x="60960" y="637032"/>
                  </a:moveTo>
                  <a:lnTo>
                    <a:pt x="2839212" y="637032"/>
                  </a:lnTo>
                  <a:lnTo>
                    <a:pt x="2839212" y="109728"/>
                  </a:lnTo>
                  <a:lnTo>
                    <a:pt x="60960" y="109728"/>
                  </a:lnTo>
                  <a:lnTo>
                    <a:pt x="60960" y="637032"/>
                  </a:lnTo>
                  <a:close/>
                </a:path>
                <a:path w="2908300" h="1347470">
                  <a:moveTo>
                    <a:pt x="60960" y="1269492"/>
                  </a:moveTo>
                  <a:lnTo>
                    <a:pt x="2839212" y="1269492"/>
                  </a:lnTo>
                  <a:lnTo>
                    <a:pt x="2839212" y="742188"/>
                  </a:lnTo>
                  <a:lnTo>
                    <a:pt x="60960" y="742188"/>
                  </a:lnTo>
                  <a:lnTo>
                    <a:pt x="60960" y="12694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3780790" y="4419853"/>
            <a:ext cx="7515859" cy="71374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645"/>
              </a:spcBef>
            </a:pPr>
            <a:r>
              <a:rPr sz="1800" b="1" dirty="0">
                <a:latin typeface="Calibri"/>
                <a:cs typeface="Calibri"/>
              </a:rPr>
              <a:t>Assumes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explicit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vector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register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file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that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temporarily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store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vector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operands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800" dirty="0">
                <a:latin typeface="Calibri"/>
                <a:cs typeface="Calibri"/>
              </a:rPr>
              <a:t>vector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file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(VRF)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568446" y="5342001"/>
            <a:ext cx="245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568446" y="5974791"/>
            <a:ext cx="245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80250" y="1397127"/>
            <a:ext cx="404495" cy="3175000"/>
          </a:xfrm>
          <a:custGeom>
            <a:avLst/>
            <a:gdLst/>
            <a:ahLst/>
            <a:cxnLst/>
            <a:rect l="l" t="t" r="r" b="b"/>
            <a:pathLst>
              <a:path w="404494" h="3175000">
                <a:moveTo>
                  <a:pt x="249174" y="3136900"/>
                </a:moveTo>
                <a:lnTo>
                  <a:pt x="234137" y="3136900"/>
                </a:lnTo>
                <a:lnTo>
                  <a:pt x="241731" y="3149600"/>
                </a:lnTo>
                <a:lnTo>
                  <a:pt x="241858" y="3149600"/>
                </a:lnTo>
                <a:lnTo>
                  <a:pt x="276542" y="3175000"/>
                </a:lnTo>
                <a:lnTo>
                  <a:pt x="310197" y="3175000"/>
                </a:lnTo>
                <a:lnTo>
                  <a:pt x="298386" y="3162300"/>
                </a:lnTo>
                <a:lnTo>
                  <a:pt x="283603" y="3162300"/>
                </a:lnTo>
                <a:lnTo>
                  <a:pt x="249174" y="3136900"/>
                </a:lnTo>
                <a:close/>
              </a:path>
              <a:path w="404494" h="3175000">
                <a:moveTo>
                  <a:pt x="309587" y="3162300"/>
                </a:moveTo>
                <a:lnTo>
                  <a:pt x="310197" y="3175000"/>
                </a:lnTo>
                <a:lnTo>
                  <a:pt x="312496" y="3175000"/>
                </a:lnTo>
                <a:lnTo>
                  <a:pt x="313194" y="3172939"/>
                </a:lnTo>
                <a:lnTo>
                  <a:pt x="309587" y="3162300"/>
                </a:lnTo>
                <a:close/>
              </a:path>
              <a:path w="404494" h="3175000">
                <a:moveTo>
                  <a:pt x="313194" y="3172939"/>
                </a:moveTo>
                <a:lnTo>
                  <a:pt x="312496" y="3175000"/>
                </a:lnTo>
                <a:lnTo>
                  <a:pt x="312877" y="3175000"/>
                </a:lnTo>
                <a:lnTo>
                  <a:pt x="313383" y="3173497"/>
                </a:lnTo>
                <a:lnTo>
                  <a:pt x="313194" y="3172939"/>
                </a:lnTo>
                <a:close/>
              </a:path>
              <a:path w="404494" h="3175000">
                <a:moveTo>
                  <a:pt x="313383" y="3173497"/>
                </a:moveTo>
                <a:lnTo>
                  <a:pt x="312877" y="3175000"/>
                </a:lnTo>
                <a:lnTo>
                  <a:pt x="313258" y="3175000"/>
                </a:lnTo>
                <a:lnTo>
                  <a:pt x="313574" y="3174059"/>
                </a:lnTo>
                <a:lnTo>
                  <a:pt x="313383" y="3173497"/>
                </a:lnTo>
                <a:close/>
              </a:path>
              <a:path w="404494" h="3175000">
                <a:moveTo>
                  <a:pt x="313574" y="3174059"/>
                </a:moveTo>
                <a:lnTo>
                  <a:pt x="313258" y="3175000"/>
                </a:lnTo>
                <a:lnTo>
                  <a:pt x="313626" y="3175000"/>
                </a:lnTo>
                <a:lnTo>
                  <a:pt x="313741" y="3174553"/>
                </a:lnTo>
                <a:lnTo>
                  <a:pt x="313574" y="3174059"/>
                </a:lnTo>
                <a:close/>
              </a:path>
              <a:path w="404494" h="3175000">
                <a:moveTo>
                  <a:pt x="313715" y="3174734"/>
                </a:moveTo>
                <a:lnTo>
                  <a:pt x="313626" y="3175000"/>
                </a:lnTo>
                <a:lnTo>
                  <a:pt x="313715" y="3174734"/>
                </a:lnTo>
                <a:close/>
              </a:path>
              <a:path w="404494" h="3175000">
                <a:moveTo>
                  <a:pt x="313759" y="3174605"/>
                </a:moveTo>
                <a:lnTo>
                  <a:pt x="313702" y="3175000"/>
                </a:lnTo>
                <a:lnTo>
                  <a:pt x="313893" y="3175000"/>
                </a:lnTo>
                <a:lnTo>
                  <a:pt x="313759" y="3174605"/>
                </a:lnTo>
                <a:close/>
              </a:path>
              <a:path w="404494" h="3175000">
                <a:moveTo>
                  <a:pt x="314838" y="3173609"/>
                </a:moveTo>
                <a:lnTo>
                  <a:pt x="314375" y="3175000"/>
                </a:lnTo>
                <a:lnTo>
                  <a:pt x="314756" y="3175000"/>
                </a:lnTo>
                <a:lnTo>
                  <a:pt x="314838" y="3173609"/>
                </a:lnTo>
                <a:close/>
              </a:path>
              <a:path w="404494" h="3175000">
                <a:moveTo>
                  <a:pt x="315305" y="3172206"/>
                </a:moveTo>
                <a:lnTo>
                  <a:pt x="314876" y="3173497"/>
                </a:lnTo>
                <a:lnTo>
                  <a:pt x="314756" y="3175000"/>
                </a:lnTo>
                <a:lnTo>
                  <a:pt x="315217" y="3173609"/>
                </a:lnTo>
                <a:lnTo>
                  <a:pt x="315305" y="3172206"/>
                </a:lnTo>
                <a:close/>
              </a:path>
              <a:path w="404494" h="3175000">
                <a:moveTo>
                  <a:pt x="315251" y="3173505"/>
                </a:moveTo>
                <a:lnTo>
                  <a:pt x="314756" y="3175000"/>
                </a:lnTo>
                <a:lnTo>
                  <a:pt x="315188" y="3175000"/>
                </a:lnTo>
                <a:lnTo>
                  <a:pt x="315251" y="3173505"/>
                </a:lnTo>
                <a:close/>
              </a:path>
              <a:path w="404494" h="3175000">
                <a:moveTo>
                  <a:pt x="315684" y="3172196"/>
                </a:moveTo>
                <a:lnTo>
                  <a:pt x="315254" y="3173497"/>
                </a:lnTo>
                <a:lnTo>
                  <a:pt x="315188" y="3175000"/>
                </a:lnTo>
                <a:lnTo>
                  <a:pt x="315684" y="3172196"/>
                </a:lnTo>
                <a:close/>
              </a:path>
              <a:path w="404494" h="3175000">
                <a:moveTo>
                  <a:pt x="327278" y="3162300"/>
                </a:moveTo>
                <a:lnTo>
                  <a:pt x="318960" y="3162300"/>
                </a:lnTo>
                <a:lnTo>
                  <a:pt x="315684" y="3172196"/>
                </a:lnTo>
                <a:lnTo>
                  <a:pt x="315188" y="3175000"/>
                </a:lnTo>
                <a:lnTo>
                  <a:pt x="327494" y="3175000"/>
                </a:lnTo>
                <a:lnTo>
                  <a:pt x="327278" y="3162300"/>
                </a:lnTo>
                <a:close/>
              </a:path>
              <a:path w="404494" h="3175000">
                <a:moveTo>
                  <a:pt x="315075" y="3169589"/>
                </a:moveTo>
                <a:lnTo>
                  <a:pt x="314036" y="3172684"/>
                </a:lnTo>
                <a:lnTo>
                  <a:pt x="313760" y="3174601"/>
                </a:lnTo>
                <a:lnTo>
                  <a:pt x="314998" y="3170904"/>
                </a:lnTo>
                <a:lnTo>
                  <a:pt x="315075" y="3169589"/>
                </a:lnTo>
                <a:close/>
              </a:path>
              <a:path w="404494" h="3175000">
                <a:moveTo>
                  <a:pt x="313991" y="3172817"/>
                </a:moveTo>
                <a:lnTo>
                  <a:pt x="313574" y="3174059"/>
                </a:lnTo>
                <a:lnTo>
                  <a:pt x="313741" y="3174553"/>
                </a:lnTo>
                <a:lnTo>
                  <a:pt x="313991" y="3172817"/>
                </a:lnTo>
                <a:close/>
              </a:path>
              <a:path w="404494" h="3175000">
                <a:moveTo>
                  <a:pt x="315412" y="3169668"/>
                </a:moveTo>
                <a:lnTo>
                  <a:pt x="315015" y="3170854"/>
                </a:lnTo>
                <a:lnTo>
                  <a:pt x="314838" y="3173609"/>
                </a:lnTo>
                <a:lnTo>
                  <a:pt x="315305" y="3172206"/>
                </a:lnTo>
                <a:lnTo>
                  <a:pt x="315412" y="3169668"/>
                </a:lnTo>
                <a:close/>
              </a:path>
              <a:path w="404494" h="3175000">
                <a:moveTo>
                  <a:pt x="316110" y="3169789"/>
                </a:moveTo>
                <a:lnTo>
                  <a:pt x="315309" y="3172196"/>
                </a:lnTo>
                <a:lnTo>
                  <a:pt x="315251" y="3173505"/>
                </a:lnTo>
                <a:lnTo>
                  <a:pt x="315684" y="3172196"/>
                </a:lnTo>
                <a:lnTo>
                  <a:pt x="316110" y="3169789"/>
                </a:lnTo>
                <a:close/>
              </a:path>
              <a:path w="404494" h="3175000">
                <a:moveTo>
                  <a:pt x="314549" y="3168943"/>
                </a:moveTo>
                <a:lnTo>
                  <a:pt x="313194" y="3172939"/>
                </a:lnTo>
                <a:lnTo>
                  <a:pt x="313383" y="3173497"/>
                </a:lnTo>
                <a:lnTo>
                  <a:pt x="314257" y="3170904"/>
                </a:lnTo>
                <a:lnTo>
                  <a:pt x="314549" y="3168943"/>
                </a:lnTo>
                <a:close/>
              </a:path>
              <a:path w="404494" h="3175000">
                <a:moveTo>
                  <a:pt x="314318" y="3170722"/>
                </a:moveTo>
                <a:lnTo>
                  <a:pt x="314267" y="3170904"/>
                </a:lnTo>
                <a:lnTo>
                  <a:pt x="313991" y="3172817"/>
                </a:lnTo>
                <a:lnTo>
                  <a:pt x="314106" y="3172196"/>
                </a:lnTo>
                <a:lnTo>
                  <a:pt x="314318" y="3170722"/>
                </a:lnTo>
                <a:close/>
              </a:path>
              <a:path w="404494" h="3175000">
                <a:moveTo>
                  <a:pt x="316938" y="3165113"/>
                </a:moveTo>
                <a:lnTo>
                  <a:pt x="315412" y="3169668"/>
                </a:lnTo>
                <a:lnTo>
                  <a:pt x="315305" y="3172206"/>
                </a:lnTo>
                <a:lnTo>
                  <a:pt x="316110" y="3169789"/>
                </a:lnTo>
                <a:lnTo>
                  <a:pt x="316938" y="3165113"/>
                </a:lnTo>
                <a:close/>
              </a:path>
              <a:path w="404494" h="3175000">
                <a:moveTo>
                  <a:pt x="318960" y="3162300"/>
                </a:moveTo>
                <a:lnTo>
                  <a:pt x="318604" y="3162300"/>
                </a:lnTo>
                <a:lnTo>
                  <a:pt x="316110" y="3169789"/>
                </a:lnTo>
                <a:lnTo>
                  <a:pt x="315684" y="3172196"/>
                </a:lnTo>
                <a:lnTo>
                  <a:pt x="318960" y="3162300"/>
                </a:lnTo>
                <a:close/>
              </a:path>
              <a:path w="404494" h="3175000">
                <a:moveTo>
                  <a:pt x="315464" y="3168434"/>
                </a:moveTo>
                <a:lnTo>
                  <a:pt x="315075" y="3169589"/>
                </a:lnTo>
                <a:lnTo>
                  <a:pt x="314998" y="3170904"/>
                </a:lnTo>
                <a:lnTo>
                  <a:pt x="315371" y="3169789"/>
                </a:lnTo>
                <a:lnTo>
                  <a:pt x="315464" y="3168434"/>
                </a:lnTo>
                <a:close/>
              </a:path>
              <a:path w="404494" h="3175000">
                <a:moveTo>
                  <a:pt x="315233" y="3166926"/>
                </a:moveTo>
                <a:lnTo>
                  <a:pt x="314593" y="3168812"/>
                </a:lnTo>
                <a:lnTo>
                  <a:pt x="314318" y="3170722"/>
                </a:lnTo>
                <a:lnTo>
                  <a:pt x="315155" y="3168238"/>
                </a:lnTo>
                <a:lnTo>
                  <a:pt x="315233" y="3166926"/>
                </a:lnTo>
                <a:close/>
              </a:path>
              <a:path w="404494" h="3175000">
                <a:moveTo>
                  <a:pt x="318604" y="3162300"/>
                </a:moveTo>
                <a:lnTo>
                  <a:pt x="317881" y="3162300"/>
                </a:lnTo>
                <a:lnTo>
                  <a:pt x="316938" y="3165113"/>
                </a:lnTo>
                <a:lnTo>
                  <a:pt x="316110" y="3169789"/>
                </a:lnTo>
                <a:lnTo>
                  <a:pt x="318604" y="3162300"/>
                </a:lnTo>
                <a:close/>
              </a:path>
              <a:path w="404494" h="3175000">
                <a:moveTo>
                  <a:pt x="317337" y="3162859"/>
                </a:moveTo>
                <a:lnTo>
                  <a:pt x="315529" y="3168238"/>
                </a:lnTo>
                <a:lnTo>
                  <a:pt x="315412" y="3169668"/>
                </a:lnTo>
                <a:lnTo>
                  <a:pt x="316938" y="3165113"/>
                </a:lnTo>
                <a:lnTo>
                  <a:pt x="317337" y="3162859"/>
                </a:lnTo>
                <a:close/>
              </a:path>
              <a:path w="404494" h="3175000">
                <a:moveTo>
                  <a:pt x="315517" y="3167164"/>
                </a:moveTo>
                <a:lnTo>
                  <a:pt x="315155" y="3168238"/>
                </a:lnTo>
                <a:lnTo>
                  <a:pt x="315075" y="3169589"/>
                </a:lnTo>
                <a:lnTo>
                  <a:pt x="315464" y="3168434"/>
                </a:lnTo>
                <a:lnTo>
                  <a:pt x="315517" y="3167164"/>
                </a:lnTo>
                <a:close/>
              </a:path>
              <a:path w="404494" h="3175000">
                <a:moveTo>
                  <a:pt x="315506" y="3162300"/>
                </a:moveTo>
                <a:lnTo>
                  <a:pt x="314549" y="3168943"/>
                </a:lnTo>
                <a:lnTo>
                  <a:pt x="314676" y="3168238"/>
                </a:lnTo>
                <a:lnTo>
                  <a:pt x="315450" y="3162859"/>
                </a:lnTo>
                <a:lnTo>
                  <a:pt x="315506" y="3162300"/>
                </a:lnTo>
                <a:close/>
              </a:path>
              <a:path w="404494" h="3175000">
                <a:moveTo>
                  <a:pt x="317436" y="3162300"/>
                </a:moveTo>
                <a:lnTo>
                  <a:pt x="317157" y="3162300"/>
                </a:lnTo>
                <a:lnTo>
                  <a:pt x="315517" y="3167164"/>
                </a:lnTo>
                <a:lnTo>
                  <a:pt x="315464" y="3168434"/>
                </a:lnTo>
                <a:lnTo>
                  <a:pt x="317337" y="3162859"/>
                </a:lnTo>
                <a:lnTo>
                  <a:pt x="317436" y="3162300"/>
                </a:lnTo>
                <a:close/>
              </a:path>
              <a:path w="404494" h="3175000">
                <a:moveTo>
                  <a:pt x="315569" y="3165934"/>
                </a:moveTo>
                <a:lnTo>
                  <a:pt x="315233" y="3166926"/>
                </a:lnTo>
                <a:lnTo>
                  <a:pt x="315155" y="3168238"/>
                </a:lnTo>
                <a:lnTo>
                  <a:pt x="315517" y="3167164"/>
                </a:lnTo>
                <a:lnTo>
                  <a:pt x="315569" y="3165934"/>
                </a:lnTo>
                <a:close/>
              </a:path>
              <a:path w="404494" h="3175000">
                <a:moveTo>
                  <a:pt x="317157" y="3162300"/>
                </a:moveTo>
                <a:lnTo>
                  <a:pt x="316801" y="3162300"/>
                </a:lnTo>
                <a:lnTo>
                  <a:pt x="315569" y="3165934"/>
                </a:lnTo>
                <a:lnTo>
                  <a:pt x="315517" y="3167164"/>
                </a:lnTo>
                <a:lnTo>
                  <a:pt x="317157" y="3162300"/>
                </a:lnTo>
                <a:close/>
              </a:path>
              <a:path w="404494" h="3175000">
                <a:moveTo>
                  <a:pt x="315722" y="3162300"/>
                </a:moveTo>
                <a:lnTo>
                  <a:pt x="315531" y="3162300"/>
                </a:lnTo>
                <a:lnTo>
                  <a:pt x="315473" y="3162859"/>
                </a:lnTo>
                <a:lnTo>
                  <a:pt x="315233" y="3166926"/>
                </a:lnTo>
                <a:lnTo>
                  <a:pt x="315569" y="3165934"/>
                </a:lnTo>
                <a:lnTo>
                  <a:pt x="315722" y="3162300"/>
                </a:lnTo>
                <a:close/>
              </a:path>
              <a:path w="404494" h="3175000">
                <a:moveTo>
                  <a:pt x="316801" y="3162300"/>
                </a:moveTo>
                <a:lnTo>
                  <a:pt x="315722" y="3162300"/>
                </a:lnTo>
                <a:lnTo>
                  <a:pt x="315569" y="3165934"/>
                </a:lnTo>
                <a:lnTo>
                  <a:pt x="316801" y="3162300"/>
                </a:lnTo>
                <a:close/>
              </a:path>
              <a:path w="404494" h="3175000">
                <a:moveTo>
                  <a:pt x="317881" y="3162300"/>
                </a:moveTo>
                <a:lnTo>
                  <a:pt x="317525" y="3162300"/>
                </a:lnTo>
                <a:lnTo>
                  <a:pt x="317337" y="3162859"/>
                </a:lnTo>
                <a:lnTo>
                  <a:pt x="316938" y="3165113"/>
                </a:lnTo>
                <a:lnTo>
                  <a:pt x="317881" y="3162300"/>
                </a:lnTo>
                <a:close/>
              </a:path>
              <a:path w="404494" h="3175000">
                <a:moveTo>
                  <a:pt x="317525" y="3162300"/>
                </a:moveTo>
                <a:lnTo>
                  <a:pt x="317337" y="3162859"/>
                </a:lnTo>
                <a:lnTo>
                  <a:pt x="317525" y="3162300"/>
                </a:lnTo>
                <a:close/>
              </a:path>
              <a:path w="404494" h="3175000">
                <a:moveTo>
                  <a:pt x="73202" y="2959100"/>
                </a:moveTo>
                <a:lnTo>
                  <a:pt x="61353" y="2959100"/>
                </a:lnTo>
                <a:lnTo>
                  <a:pt x="91249" y="3009900"/>
                </a:lnTo>
                <a:lnTo>
                  <a:pt x="91617" y="3009900"/>
                </a:lnTo>
                <a:lnTo>
                  <a:pt x="127990" y="3048000"/>
                </a:lnTo>
                <a:lnTo>
                  <a:pt x="134251" y="3060700"/>
                </a:lnTo>
                <a:lnTo>
                  <a:pt x="171729" y="3098800"/>
                </a:lnTo>
                <a:lnTo>
                  <a:pt x="172275" y="3098800"/>
                </a:lnTo>
                <a:lnTo>
                  <a:pt x="213740" y="3124200"/>
                </a:lnTo>
                <a:lnTo>
                  <a:pt x="214172" y="3124200"/>
                </a:lnTo>
                <a:lnTo>
                  <a:pt x="234035" y="3136900"/>
                </a:lnTo>
                <a:lnTo>
                  <a:pt x="241858" y="3136900"/>
                </a:lnTo>
                <a:lnTo>
                  <a:pt x="222110" y="3111500"/>
                </a:lnTo>
                <a:lnTo>
                  <a:pt x="222516" y="3111500"/>
                </a:lnTo>
                <a:lnTo>
                  <a:pt x="181190" y="3086100"/>
                </a:lnTo>
                <a:lnTo>
                  <a:pt x="181711" y="3086100"/>
                </a:lnTo>
                <a:lnTo>
                  <a:pt x="144272" y="3048000"/>
                </a:lnTo>
                <a:lnTo>
                  <a:pt x="139039" y="3048000"/>
                </a:lnTo>
                <a:lnTo>
                  <a:pt x="102704" y="2997200"/>
                </a:lnTo>
                <a:lnTo>
                  <a:pt x="103060" y="2997200"/>
                </a:lnTo>
                <a:lnTo>
                  <a:pt x="73202" y="2959100"/>
                </a:lnTo>
                <a:close/>
              </a:path>
              <a:path w="404494" h="3175000">
                <a:moveTo>
                  <a:pt x="55346" y="2921000"/>
                </a:moveTo>
                <a:lnTo>
                  <a:pt x="42494" y="2921000"/>
                </a:lnTo>
                <a:lnTo>
                  <a:pt x="51130" y="2946400"/>
                </a:lnTo>
                <a:lnTo>
                  <a:pt x="61074" y="2959100"/>
                </a:lnTo>
                <a:lnTo>
                  <a:pt x="73482" y="2959100"/>
                </a:lnTo>
                <a:lnTo>
                  <a:pt x="63753" y="2933700"/>
                </a:lnTo>
                <a:lnTo>
                  <a:pt x="63982" y="2933700"/>
                </a:lnTo>
                <a:lnTo>
                  <a:pt x="55346" y="2921000"/>
                </a:lnTo>
                <a:close/>
              </a:path>
              <a:path w="404494" h="3175000">
                <a:moveTo>
                  <a:pt x="14249" y="2768600"/>
                </a:moveTo>
                <a:lnTo>
                  <a:pt x="76" y="2768600"/>
                </a:lnTo>
                <a:lnTo>
                  <a:pt x="5829" y="2819400"/>
                </a:lnTo>
                <a:lnTo>
                  <a:pt x="9956" y="2832100"/>
                </a:lnTo>
                <a:lnTo>
                  <a:pt x="15062" y="2857500"/>
                </a:lnTo>
                <a:lnTo>
                  <a:pt x="20573" y="2870200"/>
                </a:lnTo>
                <a:lnTo>
                  <a:pt x="27152" y="2895600"/>
                </a:lnTo>
                <a:lnTo>
                  <a:pt x="34467" y="2908300"/>
                </a:lnTo>
                <a:lnTo>
                  <a:pt x="42392" y="2921000"/>
                </a:lnTo>
                <a:lnTo>
                  <a:pt x="55448" y="2921000"/>
                </a:lnTo>
                <a:lnTo>
                  <a:pt x="47523" y="2908300"/>
                </a:lnTo>
                <a:lnTo>
                  <a:pt x="40436" y="2882900"/>
                </a:lnTo>
                <a:lnTo>
                  <a:pt x="34061" y="2870200"/>
                </a:lnTo>
                <a:lnTo>
                  <a:pt x="28778" y="2844800"/>
                </a:lnTo>
                <a:lnTo>
                  <a:pt x="23787" y="2832100"/>
                </a:lnTo>
                <a:lnTo>
                  <a:pt x="19913" y="2806700"/>
                </a:lnTo>
                <a:lnTo>
                  <a:pt x="14249" y="2768600"/>
                </a:lnTo>
                <a:close/>
              </a:path>
              <a:path w="404494" h="3175000">
                <a:moveTo>
                  <a:pt x="14668" y="2730500"/>
                </a:moveTo>
                <a:lnTo>
                  <a:pt x="393" y="2730500"/>
                </a:lnTo>
                <a:lnTo>
                  <a:pt x="0" y="2743200"/>
                </a:lnTo>
                <a:lnTo>
                  <a:pt x="0" y="2768600"/>
                </a:lnTo>
                <a:lnTo>
                  <a:pt x="14312" y="2768600"/>
                </a:lnTo>
                <a:lnTo>
                  <a:pt x="14312" y="2743200"/>
                </a:lnTo>
                <a:lnTo>
                  <a:pt x="14668" y="2730500"/>
                </a:lnTo>
                <a:close/>
              </a:path>
              <a:path w="404494" h="3175000">
                <a:moveTo>
                  <a:pt x="16014" y="2717800"/>
                </a:moveTo>
                <a:lnTo>
                  <a:pt x="1117" y="2717800"/>
                </a:lnTo>
                <a:lnTo>
                  <a:pt x="749" y="2730500"/>
                </a:lnTo>
                <a:lnTo>
                  <a:pt x="15290" y="2730500"/>
                </a:lnTo>
                <a:lnTo>
                  <a:pt x="16014" y="2717800"/>
                </a:lnTo>
                <a:close/>
              </a:path>
              <a:path w="404494" h="3175000">
                <a:moveTo>
                  <a:pt x="19126" y="2705100"/>
                </a:moveTo>
                <a:lnTo>
                  <a:pt x="4216" y="2705100"/>
                </a:lnTo>
                <a:lnTo>
                  <a:pt x="2057" y="2717800"/>
                </a:lnTo>
                <a:lnTo>
                  <a:pt x="18046" y="2717800"/>
                </a:lnTo>
                <a:lnTo>
                  <a:pt x="19126" y="2705100"/>
                </a:lnTo>
                <a:close/>
              </a:path>
              <a:path w="404494" h="3175000">
                <a:moveTo>
                  <a:pt x="23494" y="2692400"/>
                </a:moveTo>
                <a:lnTo>
                  <a:pt x="10261" y="2692400"/>
                </a:lnTo>
                <a:lnTo>
                  <a:pt x="7023" y="2705100"/>
                </a:lnTo>
                <a:lnTo>
                  <a:pt x="20256" y="2705100"/>
                </a:lnTo>
                <a:lnTo>
                  <a:pt x="23494" y="2692400"/>
                </a:lnTo>
                <a:close/>
              </a:path>
              <a:path w="404494" h="3175000">
                <a:moveTo>
                  <a:pt x="56464" y="2590800"/>
                </a:moveTo>
                <a:lnTo>
                  <a:pt x="42811" y="2590800"/>
                </a:lnTo>
                <a:lnTo>
                  <a:pt x="18313" y="2667000"/>
                </a:lnTo>
                <a:lnTo>
                  <a:pt x="12953" y="2692400"/>
                </a:lnTo>
                <a:lnTo>
                  <a:pt x="26555" y="2692400"/>
                </a:lnTo>
                <a:lnTo>
                  <a:pt x="31953" y="2679700"/>
                </a:lnTo>
                <a:lnTo>
                  <a:pt x="56464" y="2590800"/>
                </a:lnTo>
                <a:close/>
              </a:path>
              <a:path w="404494" h="3175000">
                <a:moveTo>
                  <a:pt x="70040" y="2565400"/>
                </a:moveTo>
                <a:lnTo>
                  <a:pt x="49936" y="2565400"/>
                </a:lnTo>
                <a:lnTo>
                  <a:pt x="46367" y="2578100"/>
                </a:lnTo>
                <a:lnTo>
                  <a:pt x="43141" y="2590800"/>
                </a:lnTo>
                <a:lnTo>
                  <a:pt x="59245" y="2590800"/>
                </a:lnTo>
                <a:lnTo>
                  <a:pt x="62496" y="2578100"/>
                </a:lnTo>
                <a:lnTo>
                  <a:pt x="66078" y="2578100"/>
                </a:lnTo>
                <a:lnTo>
                  <a:pt x="70040" y="2565400"/>
                </a:lnTo>
                <a:close/>
              </a:path>
              <a:path w="404494" h="3175000">
                <a:moveTo>
                  <a:pt x="85140" y="2540000"/>
                </a:moveTo>
                <a:lnTo>
                  <a:pt x="73888" y="2540000"/>
                </a:lnTo>
                <a:lnTo>
                  <a:pt x="62737" y="2552700"/>
                </a:lnTo>
                <a:lnTo>
                  <a:pt x="58026" y="2552700"/>
                </a:lnTo>
                <a:lnTo>
                  <a:pt x="53886" y="2565400"/>
                </a:lnTo>
                <a:lnTo>
                  <a:pt x="73964" y="2565400"/>
                </a:lnTo>
                <a:lnTo>
                  <a:pt x="85140" y="2540000"/>
                </a:lnTo>
                <a:close/>
              </a:path>
              <a:path w="404494" h="3175000">
                <a:moveTo>
                  <a:pt x="104597" y="2514600"/>
                </a:moveTo>
                <a:lnTo>
                  <a:pt x="92798" y="2514600"/>
                </a:lnTo>
                <a:lnTo>
                  <a:pt x="73736" y="2540000"/>
                </a:lnTo>
                <a:lnTo>
                  <a:pt x="85293" y="2540000"/>
                </a:lnTo>
                <a:lnTo>
                  <a:pt x="104597" y="2514600"/>
                </a:lnTo>
                <a:close/>
              </a:path>
              <a:path w="404494" h="3175000">
                <a:moveTo>
                  <a:pt x="120916" y="2501900"/>
                </a:moveTo>
                <a:lnTo>
                  <a:pt x="96227" y="2501900"/>
                </a:lnTo>
                <a:lnTo>
                  <a:pt x="92621" y="2514600"/>
                </a:lnTo>
                <a:lnTo>
                  <a:pt x="111213" y="2514600"/>
                </a:lnTo>
                <a:lnTo>
                  <a:pt x="120916" y="2501900"/>
                </a:lnTo>
                <a:close/>
              </a:path>
              <a:path w="404494" h="3175000">
                <a:moveTo>
                  <a:pt x="136271" y="2476500"/>
                </a:moveTo>
                <a:lnTo>
                  <a:pt x="124993" y="2476500"/>
                </a:lnTo>
                <a:lnTo>
                  <a:pt x="114198" y="2489200"/>
                </a:lnTo>
                <a:lnTo>
                  <a:pt x="110121" y="2489200"/>
                </a:lnTo>
                <a:lnTo>
                  <a:pt x="100393" y="2501900"/>
                </a:lnTo>
                <a:lnTo>
                  <a:pt x="120942" y="2501900"/>
                </a:lnTo>
                <a:lnTo>
                  <a:pt x="125272" y="2489200"/>
                </a:lnTo>
                <a:lnTo>
                  <a:pt x="136271" y="2476500"/>
                </a:lnTo>
                <a:close/>
              </a:path>
              <a:path w="404494" h="3175000">
                <a:moveTo>
                  <a:pt x="206197" y="2336800"/>
                </a:moveTo>
                <a:lnTo>
                  <a:pt x="192595" y="2336800"/>
                </a:lnTo>
                <a:lnTo>
                  <a:pt x="186143" y="2349500"/>
                </a:lnTo>
                <a:lnTo>
                  <a:pt x="186474" y="2349500"/>
                </a:lnTo>
                <a:lnTo>
                  <a:pt x="141846" y="2438400"/>
                </a:lnTo>
                <a:lnTo>
                  <a:pt x="142163" y="2438400"/>
                </a:lnTo>
                <a:lnTo>
                  <a:pt x="124523" y="2476500"/>
                </a:lnTo>
                <a:lnTo>
                  <a:pt x="136740" y="2476500"/>
                </a:lnTo>
                <a:lnTo>
                  <a:pt x="154711" y="2451100"/>
                </a:lnTo>
                <a:lnTo>
                  <a:pt x="199682" y="2362200"/>
                </a:lnTo>
                <a:lnTo>
                  <a:pt x="206197" y="2336800"/>
                </a:lnTo>
                <a:close/>
              </a:path>
              <a:path w="404494" h="3175000">
                <a:moveTo>
                  <a:pt x="230593" y="2247900"/>
                </a:moveTo>
                <a:lnTo>
                  <a:pt x="216446" y="2247900"/>
                </a:lnTo>
                <a:lnTo>
                  <a:pt x="214274" y="2260600"/>
                </a:lnTo>
                <a:lnTo>
                  <a:pt x="205663" y="2286000"/>
                </a:lnTo>
                <a:lnTo>
                  <a:pt x="192404" y="2336800"/>
                </a:lnTo>
                <a:lnTo>
                  <a:pt x="206387" y="2336800"/>
                </a:lnTo>
                <a:lnTo>
                  <a:pt x="219748" y="2298700"/>
                </a:lnTo>
                <a:lnTo>
                  <a:pt x="230593" y="2247900"/>
                </a:lnTo>
                <a:close/>
              </a:path>
              <a:path w="404494" h="3175000">
                <a:moveTo>
                  <a:pt x="238302" y="2184400"/>
                </a:moveTo>
                <a:lnTo>
                  <a:pt x="223850" y="2184400"/>
                </a:lnTo>
                <a:lnTo>
                  <a:pt x="220586" y="2222500"/>
                </a:lnTo>
                <a:lnTo>
                  <a:pt x="218084" y="2235200"/>
                </a:lnTo>
                <a:lnTo>
                  <a:pt x="216369" y="2247900"/>
                </a:lnTo>
                <a:lnTo>
                  <a:pt x="232549" y="2247900"/>
                </a:lnTo>
                <a:lnTo>
                  <a:pt x="235089" y="2222500"/>
                </a:lnTo>
                <a:lnTo>
                  <a:pt x="238302" y="2184400"/>
                </a:lnTo>
                <a:close/>
              </a:path>
              <a:path w="404494" h="3175000">
                <a:moveTo>
                  <a:pt x="242760" y="2120900"/>
                </a:moveTo>
                <a:lnTo>
                  <a:pt x="228028" y="2120900"/>
                </a:lnTo>
                <a:lnTo>
                  <a:pt x="223837" y="2184400"/>
                </a:lnTo>
                <a:lnTo>
                  <a:pt x="238328" y="2184400"/>
                </a:lnTo>
                <a:lnTo>
                  <a:pt x="242760" y="2120900"/>
                </a:lnTo>
                <a:close/>
              </a:path>
              <a:path w="404494" h="3175000">
                <a:moveTo>
                  <a:pt x="231063" y="2044700"/>
                </a:moveTo>
                <a:lnTo>
                  <a:pt x="216700" y="2044700"/>
                </a:lnTo>
                <a:lnTo>
                  <a:pt x="219595" y="2057400"/>
                </a:lnTo>
                <a:lnTo>
                  <a:pt x="219468" y="2057400"/>
                </a:lnTo>
                <a:lnTo>
                  <a:pt x="221653" y="2070100"/>
                </a:lnTo>
                <a:lnTo>
                  <a:pt x="224129" y="2082800"/>
                </a:lnTo>
                <a:lnTo>
                  <a:pt x="227723" y="2120900"/>
                </a:lnTo>
                <a:lnTo>
                  <a:pt x="227660" y="2108200"/>
                </a:lnTo>
                <a:lnTo>
                  <a:pt x="242354" y="2108200"/>
                </a:lnTo>
                <a:lnTo>
                  <a:pt x="238747" y="2082800"/>
                </a:lnTo>
                <a:lnTo>
                  <a:pt x="236258" y="2070100"/>
                </a:lnTo>
                <a:lnTo>
                  <a:pt x="234048" y="2057400"/>
                </a:lnTo>
                <a:lnTo>
                  <a:pt x="231063" y="2044700"/>
                </a:lnTo>
                <a:close/>
              </a:path>
              <a:path w="404494" h="3175000">
                <a:moveTo>
                  <a:pt x="242417" y="2108200"/>
                </a:moveTo>
                <a:lnTo>
                  <a:pt x="227660" y="2108200"/>
                </a:lnTo>
                <a:lnTo>
                  <a:pt x="228015" y="2120900"/>
                </a:lnTo>
                <a:lnTo>
                  <a:pt x="242773" y="2120900"/>
                </a:lnTo>
                <a:lnTo>
                  <a:pt x="242417" y="2108200"/>
                </a:lnTo>
                <a:close/>
              </a:path>
              <a:path w="404494" h="3175000">
                <a:moveTo>
                  <a:pt x="224409" y="2019300"/>
                </a:moveTo>
                <a:lnTo>
                  <a:pt x="206413" y="2019300"/>
                </a:lnTo>
                <a:lnTo>
                  <a:pt x="210400" y="2032000"/>
                </a:lnTo>
                <a:lnTo>
                  <a:pt x="213969" y="2044700"/>
                </a:lnTo>
                <a:lnTo>
                  <a:pt x="231076" y="2044700"/>
                </a:lnTo>
                <a:lnTo>
                  <a:pt x="228041" y="2032000"/>
                </a:lnTo>
                <a:lnTo>
                  <a:pt x="224409" y="2019300"/>
                </a:lnTo>
                <a:close/>
              </a:path>
              <a:path w="404494" h="3175000">
                <a:moveTo>
                  <a:pt x="209397" y="1993900"/>
                </a:moveTo>
                <a:lnTo>
                  <a:pt x="195884" y="1993900"/>
                </a:lnTo>
                <a:lnTo>
                  <a:pt x="206692" y="2019300"/>
                </a:lnTo>
                <a:lnTo>
                  <a:pt x="220179" y="2019300"/>
                </a:lnTo>
                <a:lnTo>
                  <a:pt x="209397" y="1993900"/>
                </a:lnTo>
                <a:close/>
              </a:path>
              <a:path w="404494" h="3175000">
                <a:moveTo>
                  <a:pt x="206032" y="1981200"/>
                </a:moveTo>
                <a:lnTo>
                  <a:pt x="185686" y="1981200"/>
                </a:lnTo>
                <a:lnTo>
                  <a:pt x="189687" y="1993900"/>
                </a:lnTo>
                <a:lnTo>
                  <a:pt x="209232" y="1993900"/>
                </a:lnTo>
                <a:lnTo>
                  <a:pt x="206032" y="1981200"/>
                </a:lnTo>
                <a:close/>
              </a:path>
              <a:path w="404494" h="3175000">
                <a:moveTo>
                  <a:pt x="142671" y="1930400"/>
                </a:moveTo>
                <a:lnTo>
                  <a:pt x="132308" y="1930400"/>
                </a:lnTo>
                <a:lnTo>
                  <a:pt x="169087" y="1968500"/>
                </a:lnTo>
                <a:lnTo>
                  <a:pt x="168528" y="1968500"/>
                </a:lnTo>
                <a:lnTo>
                  <a:pt x="182232" y="1981200"/>
                </a:lnTo>
                <a:lnTo>
                  <a:pt x="201968" y="1981200"/>
                </a:lnTo>
                <a:lnTo>
                  <a:pt x="194119" y="1968500"/>
                </a:lnTo>
                <a:lnTo>
                  <a:pt x="179895" y="1955800"/>
                </a:lnTo>
                <a:lnTo>
                  <a:pt x="179362" y="1955800"/>
                </a:lnTo>
                <a:lnTo>
                  <a:pt x="167771" y="1943100"/>
                </a:lnTo>
                <a:lnTo>
                  <a:pt x="148069" y="1943100"/>
                </a:lnTo>
                <a:lnTo>
                  <a:pt x="142671" y="1930400"/>
                </a:lnTo>
                <a:close/>
              </a:path>
              <a:path w="404494" h="3175000">
                <a:moveTo>
                  <a:pt x="147243" y="1920608"/>
                </a:moveTo>
                <a:lnTo>
                  <a:pt x="147243" y="1930400"/>
                </a:lnTo>
                <a:lnTo>
                  <a:pt x="142671" y="1930400"/>
                </a:lnTo>
                <a:lnTo>
                  <a:pt x="148069" y="1943100"/>
                </a:lnTo>
                <a:lnTo>
                  <a:pt x="167771" y="1943100"/>
                </a:lnTo>
                <a:lnTo>
                  <a:pt x="147243" y="1920608"/>
                </a:lnTo>
                <a:close/>
              </a:path>
              <a:path w="404494" h="3175000">
                <a:moveTo>
                  <a:pt x="154749" y="1917700"/>
                </a:moveTo>
                <a:lnTo>
                  <a:pt x="147243" y="1917700"/>
                </a:lnTo>
                <a:lnTo>
                  <a:pt x="147243" y="1920608"/>
                </a:lnTo>
                <a:lnTo>
                  <a:pt x="167771" y="1943100"/>
                </a:lnTo>
                <a:lnTo>
                  <a:pt x="211328" y="1943100"/>
                </a:lnTo>
                <a:lnTo>
                  <a:pt x="217804" y="1930400"/>
                </a:lnTo>
                <a:lnTo>
                  <a:pt x="163029" y="1930400"/>
                </a:lnTo>
                <a:lnTo>
                  <a:pt x="154749" y="1917700"/>
                </a:lnTo>
                <a:close/>
              </a:path>
              <a:path w="404494" h="3175000">
                <a:moveTo>
                  <a:pt x="130086" y="1917700"/>
                </a:moveTo>
                <a:lnTo>
                  <a:pt x="129857" y="1917700"/>
                </a:lnTo>
                <a:lnTo>
                  <a:pt x="128371" y="1930400"/>
                </a:lnTo>
                <a:lnTo>
                  <a:pt x="130086" y="1917700"/>
                </a:lnTo>
                <a:close/>
              </a:path>
              <a:path w="404494" h="3175000">
                <a:moveTo>
                  <a:pt x="144589" y="1917700"/>
                </a:moveTo>
                <a:lnTo>
                  <a:pt x="130086" y="1917700"/>
                </a:lnTo>
                <a:lnTo>
                  <a:pt x="128384" y="1930400"/>
                </a:lnTo>
                <a:lnTo>
                  <a:pt x="147243" y="1930400"/>
                </a:lnTo>
                <a:lnTo>
                  <a:pt x="144589" y="1917700"/>
                </a:lnTo>
                <a:close/>
              </a:path>
              <a:path w="404494" h="3175000">
                <a:moveTo>
                  <a:pt x="144589" y="1917700"/>
                </a:moveTo>
                <a:lnTo>
                  <a:pt x="147243" y="1930400"/>
                </a:lnTo>
                <a:lnTo>
                  <a:pt x="147243" y="1920608"/>
                </a:lnTo>
                <a:lnTo>
                  <a:pt x="144589" y="1917700"/>
                </a:lnTo>
                <a:close/>
              </a:path>
              <a:path w="404494" h="3175000">
                <a:moveTo>
                  <a:pt x="236067" y="1917700"/>
                </a:moveTo>
                <a:lnTo>
                  <a:pt x="208000" y="1917700"/>
                </a:lnTo>
                <a:lnTo>
                  <a:pt x="201523" y="1930400"/>
                </a:lnTo>
                <a:lnTo>
                  <a:pt x="231736" y="1930400"/>
                </a:lnTo>
                <a:lnTo>
                  <a:pt x="236067" y="1917700"/>
                </a:lnTo>
                <a:close/>
              </a:path>
              <a:path w="404494" h="3175000">
                <a:moveTo>
                  <a:pt x="147243" y="1917700"/>
                </a:moveTo>
                <a:lnTo>
                  <a:pt x="144589" y="1917700"/>
                </a:lnTo>
                <a:lnTo>
                  <a:pt x="147243" y="1920608"/>
                </a:lnTo>
                <a:lnTo>
                  <a:pt x="147243" y="1917700"/>
                </a:lnTo>
                <a:close/>
              </a:path>
              <a:path w="404494" h="3175000">
                <a:moveTo>
                  <a:pt x="244576" y="1905000"/>
                </a:moveTo>
                <a:lnTo>
                  <a:pt x="224637" y="1905000"/>
                </a:lnTo>
                <a:lnTo>
                  <a:pt x="220319" y="1917700"/>
                </a:lnTo>
                <a:lnTo>
                  <a:pt x="243128" y="1917700"/>
                </a:lnTo>
                <a:lnTo>
                  <a:pt x="244576" y="1905000"/>
                </a:lnTo>
                <a:close/>
              </a:path>
              <a:path w="404494" h="3175000">
                <a:moveTo>
                  <a:pt x="251828" y="1892300"/>
                </a:moveTo>
                <a:lnTo>
                  <a:pt x="233756" y="1892300"/>
                </a:lnTo>
                <a:lnTo>
                  <a:pt x="232321" y="1905000"/>
                </a:lnTo>
                <a:lnTo>
                  <a:pt x="247827" y="1905000"/>
                </a:lnTo>
                <a:lnTo>
                  <a:pt x="251828" y="1892300"/>
                </a:lnTo>
                <a:close/>
              </a:path>
              <a:path w="404494" h="3175000">
                <a:moveTo>
                  <a:pt x="257454" y="1879600"/>
                </a:moveTo>
                <a:lnTo>
                  <a:pt x="242862" y="1879600"/>
                </a:lnTo>
                <a:lnTo>
                  <a:pt x="237109" y="1892300"/>
                </a:lnTo>
                <a:lnTo>
                  <a:pt x="251688" y="1892300"/>
                </a:lnTo>
                <a:lnTo>
                  <a:pt x="257454" y="1879600"/>
                </a:lnTo>
                <a:close/>
              </a:path>
              <a:path w="404494" h="3175000">
                <a:moveTo>
                  <a:pt x="281304" y="1816100"/>
                </a:moveTo>
                <a:lnTo>
                  <a:pt x="263982" y="1816100"/>
                </a:lnTo>
                <a:lnTo>
                  <a:pt x="258965" y="1841500"/>
                </a:lnTo>
                <a:lnTo>
                  <a:pt x="252882" y="1854200"/>
                </a:lnTo>
                <a:lnTo>
                  <a:pt x="253098" y="1854200"/>
                </a:lnTo>
                <a:lnTo>
                  <a:pt x="249859" y="1866900"/>
                </a:lnTo>
                <a:lnTo>
                  <a:pt x="246875" y="1866900"/>
                </a:lnTo>
                <a:lnTo>
                  <a:pt x="242912" y="1879600"/>
                </a:lnTo>
                <a:lnTo>
                  <a:pt x="261619" y="1879600"/>
                </a:lnTo>
                <a:lnTo>
                  <a:pt x="268097" y="1854200"/>
                </a:lnTo>
                <a:lnTo>
                  <a:pt x="274472" y="1841500"/>
                </a:lnTo>
                <a:lnTo>
                  <a:pt x="279526" y="1828800"/>
                </a:lnTo>
                <a:lnTo>
                  <a:pt x="279107" y="1828800"/>
                </a:lnTo>
                <a:lnTo>
                  <a:pt x="281304" y="1816100"/>
                </a:lnTo>
                <a:close/>
              </a:path>
              <a:path w="404494" h="3175000">
                <a:moveTo>
                  <a:pt x="284848" y="1803400"/>
                </a:moveTo>
                <a:lnTo>
                  <a:pt x="268846" y="1803400"/>
                </a:lnTo>
                <a:lnTo>
                  <a:pt x="267449" y="1816100"/>
                </a:lnTo>
                <a:lnTo>
                  <a:pt x="281749" y="1816100"/>
                </a:lnTo>
                <a:lnTo>
                  <a:pt x="284848" y="1803400"/>
                </a:lnTo>
                <a:close/>
              </a:path>
              <a:path w="404494" h="3175000">
                <a:moveTo>
                  <a:pt x="288226" y="1790700"/>
                </a:moveTo>
                <a:lnTo>
                  <a:pt x="271843" y="1790700"/>
                </a:lnTo>
                <a:lnTo>
                  <a:pt x="269722" y="1803400"/>
                </a:lnTo>
                <a:lnTo>
                  <a:pt x="285965" y="1803400"/>
                </a:lnTo>
                <a:lnTo>
                  <a:pt x="288226" y="1790700"/>
                </a:lnTo>
                <a:close/>
              </a:path>
              <a:path w="404494" h="3175000">
                <a:moveTo>
                  <a:pt x="289902" y="1536700"/>
                </a:moveTo>
                <a:lnTo>
                  <a:pt x="271614" y="1536700"/>
                </a:lnTo>
                <a:lnTo>
                  <a:pt x="273481" y="1562100"/>
                </a:lnTo>
                <a:lnTo>
                  <a:pt x="273913" y="1587500"/>
                </a:lnTo>
                <a:lnTo>
                  <a:pt x="273824" y="1651000"/>
                </a:lnTo>
                <a:lnTo>
                  <a:pt x="274624" y="1663700"/>
                </a:lnTo>
                <a:lnTo>
                  <a:pt x="275742" y="1689100"/>
                </a:lnTo>
                <a:lnTo>
                  <a:pt x="276110" y="1701800"/>
                </a:lnTo>
                <a:lnTo>
                  <a:pt x="276136" y="1727200"/>
                </a:lnTo>
                <a:lnTo>
                  <a:pt x="275818" y="1739900"/>
                </a:lnTo>
                <a:lnTo>
                  <a:pt x="271729" y="1790700"/>
                </a:lnTo>
                <a:lnTo>
                  <a:pt x="288340" y="1790700"/>
                </a:lnTo>
                <a:lnTo>
                  <a:pt x="292900" y="1739900"/>
                </a:lnTo>
                <a:lnTo>
                  <a:pt x="293293" y="1727200"/>
                </a:lnTo>
                <a:lnTo>
                  <a:pt x="293331" y="1701800"/>
                </a:lnTo>
                <a:lnTo>
                  <a:pt x="292976" y="1689100"/>
                </a:lnTo>
                <a:lnTo>
                  <a:pt x="291947" y="1663700"/>
                </a:lnTo>
                <a:lnTo>
                  <a:pt x="291274" y="1651000"/>
                </a:lnTo>
                <a:lnTo>
                  <a:pt x="291338" y="1625600"/>
                </a:lnTo>
                <a:lnTo>
                  <a:pt x="291934" y="1587500"/>
                </a:lnTo>
                <a:lnTo>
                  <a:pt x="291642" y="1562100"/>
                </a:lnTo>
                <a:lnTo>
                  <a:pt x="289902" y="1536700"/>
                </a:lnTo>
                <a:close/>
              </a:path>
              <a:path w="404494" h="3175000">
                <a:moveTo>
                  <a:pt x="201320" y="1016000"/>
                </a:moveTo>
                <a:lnTo>
                  <a:pt x="182346" y="1016000"/>
                </a:lnTo>
                <a:lnTo>
                  <a:pt x="188480" y="1041400"/>
                </a:lnTo>
                <a:lnTo>
                  <a:pt x="188328" y="1041400"/>
                </a:lnTo>
                <a:lnTo>
                  <a:pt x="191198" y="1054100"/>
                </a:lnTo>
                <a:lnTo>
                  <a:pt x="197307" y="1079500"/>
                </a:lnTo>
                <a:lnTo>
                  <a:pt x="197180" y="1079500"/>
                </a:lnTo>
                <a:lnTo>
                  <a:pt x="209156" y="1155700"/>
                </a:lnTo>
                <a:lnTo>
                  <a:pt x="216852" y="1206500"/>
                </a:lnTo>
                <a:lnTo>
                  <a:pt x="230022" y="1282700"/>
                </a:lnTo>
                <a:lnTo>
                  <a:pt x="240982" y="1333500"/>
                </a:lnTo>
                <a:lnTo>
                  <a:pt x="245579" y="1371600"/>
                </a:lnTo>
                <a:lnTo>
                  <a:pt x="262597" y="1485900"/>
                </a:lnTo>
                <a:lnTo>
                  <a:pt x="266319" y="1511300"/>
                </a:lnTo>
                <a:lnTo>
                  <a:pt x="270294" y="1524000"/>
                </a:lnTo>
                <a:lnTo>
                  <a:pt x="271691" y="1536700"/>
                </a:lnTo>
                <a:lnTo>
                  <a:pt x="289826" y="1536700"/>
                </a:lnTo>
                <a:lnTo>
                  <a:pt x="288353" y="1524000"/>
                </a:lnTo>
                <a:lnTo>
                  <a:pt x="284403" y="1498600"/>
                </a:lnTo>
                <a:lnTo>
                  <a:pt x="280847" y="1485900"/>
                </a:lnTo>
                <a:lnTo>
                  <a:pt x="264096" y="1371600"/>
                </a:lnTo>
                <a:lnTo>
                  <a:pt x="259346" y="1333500"/>
                </a:lnTo>
                <a:lnTo>
                  <a:pt x="235953" y="1193800"/>
                </a:lnTo>
                <a:lnTo>
                  <a:pt x="228523" y="1155700"/>
                </a:lnTo>
                <a:lnTo>
                  <a:pt x="216738" y="1079500"/>
                </a:lnTo>
                <a:lnTo>
                  <a:pt x="210477" y="1041400"/>
                </a:lnTo>
                <a:lnTo>
                  <a:pt x="207594" y="1028700"/>
                </a:lnTo>
                <a:lnTo>
                  <a:pt x="201320" y="1016000"/>
                </a:lnTo>
                <a:close/>
              </a:path>
              <a:path w="404494" h="3175000">
                <a:moveTo>
                  <a:pt x="194221" y="990600"/>
                </a:moveTo>
                <a:lnTo>
                  <a:pt x="175056" y="990600"/>
                </a:lnTo>
                <a:lnTo>
                  <a:pt x="182308" y="1016000"/>
                </a:lnTo>
                <a:lnTo>
                  <a:pt x="201383" y="1016000"/>
                </a:lnTo>
                <a:lnTo>
                  <a:pt x="194221" y="990600"/>
                </a:lnTo>
                <a:close/>
              </a:path>
              <a:path w="404494" h="3175000">
                <a:moveTo>
                  <a:pt x="190626" y="965200"/>
                </a:moveTo>
                <a:lnTo>
                  <a:pt x="170751" y="965200"/>
                </a:lnTo>
                <a:lnTo>
                  <a:pt x="174828" y="990600"/>
                </a:lnTo>
                <a:lnTo>
                  <a:pt x="194462" y="990600"/>
                </a:lnTo>
                <a:lnTo>
                  <a:pt x="190626" y="965200"/>
                </a:lnTo>
                <a:close/>
              </a:path>
              <a:path w="404494" h="3175000">
                <a:moveTo>
                  <a:pt x="181597" y="850900"/>
                </a:moveTo>
                <a:lnTo>
                  <a:pt x="161048" y="850900"/>
                </a:lnTo>
                <a:lnTo>
                  <a:pt x="162547" y="876300"/>
                </a:lnTo>
                <a:lnTo>
                  <a:pt x="166192" y="914400"/>
                </a:lnTo>
                <a:lnTo>
                  <a:pt x="170637" y="965200"/>
                </a:lnTo>
                <a:lnTo>
                  <a:pt x="190715" y="965200"/>
                </a:lnTo>
                <a:lnTo>
                  <a:pt x="186524" y="914400"/>
                </a:lnTo>
                <a:lnTo>
                  <a:pt x="182981" y="863600"/>
                </a:lnTo>
                <a:lnTo>
                  <a:pt x="181597" y="850900"/>
                </a:lnTo>
                <a:close/>
              </a:path>
              <a:path w="404494" h="3175000">
                <a:moveTo>
                  <a:pt x="182067" y="812800"/>
                </a:moveTo>
                <a:lnTo>
                  <a:pt x="161290" y="812800"/>
                </a:lnTo>
                <a:lnTo>
                  <a:pt x="160985" y="850900"/>
                </a:lnTo>
                <a:lnTo>
                  <a:pt x="181648" y="850900"/>
                </a:lnTo>
                <a:lnTo>
                  <a:pt x="182067" y="812800"/>
                </a:lnTo>
                <a:close/>
              </a:path>
              <a:path w="404494" h="3175000">
                <a:moveTo>
                  <a:pt x="299008" y="215900"/>
                </a:moveTo>
                <a:lnTo>
                  <a:pt x="278333" y="215900"/>
                </a:lnTo>
                <a:lnTo>
                  <a:pt x="274027" y="228600"/>
                </a:lnTo>
                <a:lnTo>
                  <a:pt x="270332" y="241300"/>
                </a:lnTo>
                <a:lnTo>
                  <a:pt x="267462" y="254000"/>
                </a:lnTo>
                <a:lnTo>
                  <a:pt x="225539" y="457200"/>
                </a:lnTo>
                <a:lnTo>
                  <a:pt x="198259" y="571500"/>
                </a:lnTo>
                <a:lnTo>
                  <a:pt x="187388" y="622300"/>
                </a:lnTo>
                <a:lnTo>
                  <a:pt x="174282" y="685800"/>
                </a:lnTo>
                <a:lnTo>
                  <a:pt x="170662" y="711200"/>
                </a:lnTo>
                <a:lnTo>
                  <a:pt x="166674" y="762000"/>
                </a:lnTo>
                <a:lnTo>
                  <a:pt x="161328" y="812800"/>
                </a:lnTo>
                <a:lnTo>
                  <a:pt x="182016" y="812800"/>
                </a:lnTo>
                <a:lnTo>
                  <a:pt x="187477" y="762000"/>
                </a:lnTo>
                <a:lnTo>
                  <a:pt x="191414" y="723900"/>
                </a:lnTo>
                <a:lnTo>
                  <a:pt x="194995" y="685800"/>
                </a:lnTo>
                <a:lnTo>
                  <a:pt x="197464" y="685800"/>
                </a:lnTo>
                <a:lnTo>
                  <a:pt x="207848" y="635000"/>
                </a:lnTo>
                <a:lnTo>
                  <a:pt x="218541" y="584200"/>
                </a:lnTo>
                <a:lnTo>
                  <a:pt x="232244" y="520700"/>
                </a:lnTo>
                <a:lnTo>
                  <a:pt x="245960" y="469900"/>
                </a:lnTo>
                <a:lnTo>
                  <a:pt x="291210" y="254000"/>
                </a:lnTo>
                <a:lnTo>
                  <a:pt x="294805" y="228600"/>
                </a:lnTo>
                <a:lnTo>
                  <a:pt x="299008" y="215900"/>
                </a:lnTo>
                <a:close/>
              </a:path>
              <a:path w="404494" h="3175000">
                <a:moveTo>
                  <a:pt x="197464" y="685800"/>
                </a:moveTo>
                <a:lnTo>
                  <a:pt x="194995" y="685800"/>
                </a:lnTo>
                <a:lnTo>
                  <a:pt x="194868" y="698500"/>
                </a:lnTo>
                <a:lnTo>
                  <a:pt x="197464" y="685800"/>
                </a:lnTo>
                <a:close/>
              </a:path>
              <a:path w="404494" h="3175000">
                <a:moveTo>
                  <a:pt x="311073" y="177800"/>
                </a:moveTo>
                <a:lnTo>
                  <a:pt x="290766" y="177800"/>
                </a:lnTo>
                <a:lnTo>
                  <a:pt x="278536" y="215900"/>
                </a:lnTo>
                <a:lnTo>
                  <a:pt x="298818" y="215900"/>
                </a:lnTo>
                <a:lnTo>
                  <a:pt x="311073" y="177800"/>
                </a:lnTo>
                <a:close/>
              </a:path>
              <a:path w="404494" h="3175000">
                <a:moveTo>
                  <a:pt x="398856" y="0"/>
                </a:moveTo>
                <a:lnTo>
                  <a:pt x="387946" y="0"/>
                </a:lnTo>
                <a:lnTo>
                  <a:pt x="384530" y="12700"/>
                </a:lnTo>
                <a:lnTo>
                  <a:pt x="372859" y="25400"/>
                </a:lnTo>
                <a:lnTo>
                  <a:pt x="372237" y="25400"/>
                </a:lnTo>
                <a:lnTo>
                  <a:pt x="322325" y="101600"/>
                </a:lnTo>
                <a:lnTo>
                  <a:pt x="321716" y="101600"/>
                </a:lnTo>
                <a:lnTo>
                  <a:pt x="291122" y="177800"/>
                </a:lnTo>
                <a:lnTo>
                  <a:pt x="310705" y="177800"/>
                </a:lnTo>
                <a:lnTo>
                  <a:pt x="341312" y="114300"/>
                </a:lnTo>
                <a:lnTo>
                  <a:pt x="340741" y="114300"/>
                </a:lnTo>
                <a:lnTo>
                  <a:pt x="390194" y="38100"/>
                </a:lnTo>
                <a:lnTo>
                  <a:pt x="389661" y="38100"/>
                </a:lnTo>
                <a:lnTo>
                  <a:pt x="404342" y="12700"/>
                </a:lnTo>
                <a:lnTo>
                  <a:pt x="403377" y="12700"/>
                </a:lnTo>
                <a:lnTo>
                  <a:pt x="3988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4" name="object 9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46" y="4284217"/>
            <a:ext cx="199020" cy="115824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624" y="3854830"/>
            <a:ext cx="149148" cy="360299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928" y="3379089"/>
            <a:ext cx="243103" cy="271780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7347" y="2753105"/>
            <a:ext cx="257009" cy="468757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0268" y="2005710"/>
            <a:ext cx="441680" cy="54000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265" rIns="0" bIns="0" rtlCol="0">
            <a:spAutoFit/>
          </a:bodyPr>
          <a:lstStyle/>
          <a:p>
            <a:pPr marL="76009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Vector</a:t>
            </a:r>
            <a:r>
              <a:rPr spc="-185" dirty="0"/>
              <a:t> </a:t>
            </a:r>
            <a:r>
              <a:rPr dirty="0"/>
              <a:t>register</a:t>
            </a:r>
            <a:r>
              <a:rPr spc="-200" dirty="0"/>
              <a:t> </a:t>
            </a:r>
            <a:r>
              <a:rPr spc="-20" dirty="0"/>
              <a:t>file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6196" y="2257168"/>
            <a:ext cx="5744316" cy="37216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0400" y="2193797"/>
            <a:ext cx="434022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Large,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performance-</a:t>
            </a:r>
            <a:r>
              <a:rPr sz="1800" dirty="0">
                <a:latin typeface="Calibri"/>
                <a:cs typeface="Calibri"/>
              </a:rPr>
              <a:t>critical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structure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accessed </a:t>
            </a:r>
            <a:r>
              <a:rPr sz="1800" dirty="0">
                <a:latin typeface="Calibri"/>
                <a:cs typeface="Calibri"/>
              </a:rPr>
              <a:t>potentially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per-cycle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during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vector </a:t>
            </a:r>
            <a:r>
              <a:rPr sz="1800" dirty="0">
                <a:latin typeface="Calibri"/>
                <a:cs typeface="Calibri"/>
              </a:rPr>
              <a:t>operation.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How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large?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How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critical?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12700" algn="just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maxvl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implementation-dependent </a:t>
            </a:r>
            <a:r>
              <a:rPr sz="1800" spc="-25" dirty="0">
                <a:latin typeface="Calibri"/>
                <a:cs typeface="Calibri"/>
              </a:rPr>
              <a:t>parameter.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How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(architects)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maxvl?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If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setvl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sets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vl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greater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maxvl,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vl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gets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maxvl.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HW/SW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consequence?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41211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If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setvl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sets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vl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less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maxvl,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excess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vectors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0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during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ops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265" rIns="0" bIns="0" rtlCol="0">
            <a:spAutoFit/>
          </a:bodyPr>
          <a:lstStyle/>
          <a:p>
            <a:pPr marL="76009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Vector</a:t>
            </a:r>
            <a:r>
              <a:rPr spc="-185" dirty="0"/>
              <a:t> </a:t>
            </a:r>
            <a:r>
              <a:rPr dirty="0"/>
              <a:t>register</a:t>
            </a:r>
            <a:r>
              <a:rPr spc="-200" dirty="0"/>
              <a:t> </a:t>
            </a:r>
            <a:r>
              <a:rPr spc="-20" dirty="0"/>
              <a:t>file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6196" y="2257168"/>
            <a:ext cx="5744316" cy="37216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0400" y="2193797"/>
            <a:ext cx="10787380" cy="4523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452235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Large,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performance-</a:t>
            </a:r>
            <a:r>
              <a:rPr sz="1800" dirty="0">
                <a:latin typeface="Calibri"/>
                <a:cs typeface="Calibri"/>
              </a:rPr>
              <a:t>critical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structure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accessed </a:t>
            </a:r>
            <a:r>
              <a:rPr sz="1800" dirty="0">
                <a:latin typeface="Calibri"/>
                <a:cs typeface="Calibri"/>
              </a:rPr>
              <a:t>potentially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per-cycle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during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vector </a:t>
            </a:r>
            <a:r>
              <a:rPr sz="1800" dirty="0">
                <a:latin typeface="Calibri"/>
                <a:cs typeface="Calibri"/>
              </a:rPr>
              <a:t>operation.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How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large?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How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critical?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6459855" algn="just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maxvl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implementation-dependent </a:t>
            </a:r>
            <a:r>
              <a:rPr sz="1800" spc="-25" dirty="0">
                <a:latin typeface="Calibri"/>
                <a:cs typeface="Calibri"/>
              </a:rPr>
              <a:t>parameter.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How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(architects)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maxvl?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If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setvl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sets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vl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greater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maxvl,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vl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gets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maxvl.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HW/SW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consequence?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685927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If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setvl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sets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vl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less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maxvl,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excess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vectors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0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during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ops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>
              <a:latin typeface="Calibri"/>
              <a:cs typeface="Calibri"/>
            </a:endParaRPr>
          </a:p>
          <a:p>
            <a:pPr marL="4596765"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8B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/ word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*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16 words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/ VRF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entry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*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32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VRF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entries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VRF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4kB!</a:t>
            </a:r>
            <a:endParaRPr sz="1800">
              <a:latin typeface="Calibri"/>
              <a:cs typeface="Calibri"/>
            </a:endParaRPr>
          </a:p>
          <a:p>
            <a:pPr marL="4615180"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Larger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than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many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L1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Caches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4239" y="609676"/>
            <a:ext cx="100266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  <a:tabLst>
                <a:tab pos="5568950" algn="l"/>
              </a:tabLst>
            </a:pPr>
            <a:r>
              <a:rPr dirty="0"/>
              <a:t>Dealing with</a:t>
            </a:r>
            <a:r>
              <a:rPr spc="10" dirty="0"/>
              <a:t> </a:t>
            </a:r>
            <a:r>
              <a:rPr spc="-10" dirty="0"/>
              <a:t>limi</a:t>
            </a:r>
            <a:r>
              <a:rPr spc="-65" dirty="0"/>
              <a:t>t</a:t>
            </a:r>
            <a:r>
              <a:rPr spc="-10" dirty="0"/>
              <a:t>e</a:t>
            </a:r>
            <a:r>
              <a:rPr spc="-345" dirty="0"/>
              <a:t>d</a:t>
            </a:r>
            <a:r>
              <a:rPr sz="1800" b="0" spc="-15" baseline="50925" dirty="0">
                <a:solidFill>
                  <a:srgbClr val="FFFFFF"/>
                </a:solidFill>
                <a:latin typeface="Calibri"/>
                <a:cs typeface="Calibri"/>
              </a:rPr>
              <a:t>A[3</a:t>
            </a:r>
            <a:r>
              <a:rPr sz="1800" b="0" spc="-1087" baseline="50925" dirty="0">
                <a:solidFill>
                  <a:srgbClr val="FFFFFF"/>
                </a:solidFill>
                <a:latin typeface="Calibri"/>
                <a:cs typeface="Calibri"/>
              </a:rPr>
              <a:t>]</a:t>
            </a:r>
            <a:r>
              <a:rPr sz="4400" spc="-55" dirty="0"/>
              <a:t>v</a:t>
            </a:r>
            <a:r>
              <a:rPr sz="4400" spc="-10" dirty="0"/>
              <a:t>ec</a:t>
            </a:r>
            <a:r>
              <a:rPr sz="4400" spc="-1989" dirty="0"/>
              <a:t>t</a:t>
            </a:r>
            <a:r>
              <a:rPr sz="1800" b="0" spc="-2047" baseline="50925" dirty="0">
                <a:solidFill>
                  <a:srgbClr val="FFFFFF"/>
                </a:solidFill>
                <a:latin typeface="Calibri"/>
                <a:cs typeface="Calibri"/>
              </a:rPr>
              <a:t>]</a:t>
            </a:r>
            <a:r>
              <a:rPr sz="1800" b="0" spc="-15" baseline="50925" dirty="0">
                <a:solidFill>
                  <a:srgbClr val="FFFFFF"/>
                </a:solidFill>
                <a:latin typeface="Calibri"/>
                <a:cs typeface="Calibri"/>
              </a:rPr>
              <a:t>[</a:t>
            </a:r>
            <a:r>
              <a:rPr sz="1800" b="0" spc="-2452" baseline="5092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800" b="0" spc="-15" baseline="5092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800" b="0" baseline="50925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4400" dirty="0"/>
              <a:t>or</a:t>
            </a:r>
            <a:r>
              <a:rPr sz="4400" spc="-45" dirty="0"/>
              <a:t> </a:t>
            </a:r>
            <a:r>
              <a:rPr sz="4400" dirty="0"/>
              <a:t>size</a:t>
            </a:r>
            <a:r>
              <a:rPr sz="4400" spc="-25" dirty="0"/>
              <a:t> </a:t>
            </a:r>
            <a:r>
              <a:rPr sz="4400" dirty="0"/>
              <a:t>is</a:t>
            </a:r>
            <a:r>
              <a:rPr sz="4400" spc="-45" dirty="0"/>
              <a:t> </a:t>
            </a:r>
            <a:r>
              <a:rPr sz="4400" dirty="0"/>
              <a:t>easy</a:t>
            </a:r>
            <a:r>
              <a:rPr sz="4400" spc="-40" dirty="0"/>
              <a:t> </a:t>
            </a:r>
            <a:r>
              <a:rPr sz="4400" dirty="0"/>
              <a:t>in</a:t>
            </a:r>
            <a:r>
              <a:rPr sz="4400" spc="-40" dirty="0"/>
              <a:t> </a:t>
            </a:r>
            <a:r>
              <a:rPr sz="4400" spc="-25" dirty="0"/>
              <a:t>SW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24458" y="1889505"/>
            <a:ext cx="471805" cy="462280"/>
            <a:chOff x="1124458" y="1889505"/>
            <a:chExt cx="471805" cy="462280"/>
          </a:xfrm>
        </p:grpSpPr>
        <p:sp>
          <p:nvSpPr>
            <p:cNvPr id="4" name="object 4"/>
            <p:cNvSpPr/>
            <p:nvPr/>
          </p:nvSpPr>
          <p:spPr>
            <a:xfrm>
              <a:off x="1130808" y="1895855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80">
                  <a:moveTo>
                    <a:pt x="458723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58723" y="449579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30808" y="1895855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80">
                  <a:moveTo>
                    <a:pt x="0" y="449579"/>
                  </a:moveTo>
                  <a:lnTo>
                    <a:pt x="458723" y="449579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17167" y="2007870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A[4]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24458" y="2418333"/>
            <a:ext cx="471805" cy="462280"/>
            <a:chOff x="1124458" y="2418333"/>
            <a:chExt cx="471805" cy="462280"/>
          </a:xfrm>
        </p:grpSpPr>
        <p:sp>
          <p:nvSpPr>
            <p:cNvPr id="8" name="object 8"/>
            <p:cNvSpPr/>
            <p:nvPr/>
          </p:nvSpPr>
          <p:spPr>
            <a:xfrm>
              <a:off x="1130808" y="2424683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80">
                  <a:moveTo>
                    <a:pt x="458723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58723" y="449579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30808" y="2424683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80">
                  <a:moveTo>
                    <a:pt x="0" y="449579"/>
                  </a:moveTo>
                  <a:lnTo>
                    <a:pt x="458723" y="449579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17167" y="2537205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A[3]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24458" y="2982214"/>
            <a:ext cx="471805" cy="461009"/>
            <a:chOff x="1124458" y="2982214"/>
            <a:chExt cx="471805" cy="461009"/>
          </a:xfrm>
        </p:grpSpPr>
        <p:sp>
          <p:nvSpPr>
            <p:cNvPr id="12" name="object 12"/>
            <p:cNvSpPr/>
            <p:nvPr/>
          </p:nvSpPr>
          <p:spPr>
            <a:xfrm>
              <a:off x="1130808" y="2988564"/>
              <a:ext cx="459105" cy="448309"/>
            </a:xfrm>
            <a:custGeom>
              <a:avLst/>
              <a:gdLst/>
              <a:ahLst/>
              <a:cxnLst/>
              <a:rect l="l" t="t" r="r" b="b"/>
              <a:pathLst>
                <a:path w="459105" h="448310">
                  <a:moveTo>
                    <a:pt x="458723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58723" y="448055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30808" y="2988564"/>
              <a:ext cx="459105" cy="448309"/>
            </a:xfrm>
            <a:custGeom>
              <a:avLst/>
              <a:gdLst/>
              <a:ahLst/>
              <a:cxnLst/>
              <a:rect l="l" t="t" r="r" b="b"/>
              <a:pathLst>
                <a:path w="459105" h="448310">
                  <a:moveTo>
                    <a:pt x="0" y="448055"/>
                  </a:moveTo>
                  <a:lnTo>
                    <a:pt x="458723" y="448055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17167" y="3099942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A[2]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124458" y="3544570"/>
            <a:ext cx="471805" cy="461009"/>
            <a:chOff x="1124458" y="3544570"/>
            <a:chExt cx="471805" cy="461009"/>
          </a:xfrm>
        </p:grpSpPr>
        <p:sp>
          <p:nvSpPr>
            <p:cNvPr id="16" name="object 16"/>
            <p:cNvSpPr/>
            <p:nvPr/>
          </p:nvSpPr>
          <p:spPr>
            <a:xfrm>
              <a:off x="1130808" y="3550920"/>
              <a:ext cx="459105" cy="448309"/>
            </a:xfrm>
            <a:custGeom>
              <a:avLst/>
              <a:gdLst/>
              <a:ahLst/>
              <a:cxnLst/>
              <a:rect l="l" t="t" r="r" b="b"/>
              <a:pathLst>
                <a:path w="459105" h="448310">
                  <a:moveTo>
                    <a:pt x="458723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58723" y="448055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30808" y="3550920"/>
              <a:ext cx="459105" cy="448309"/>
            </a:xfrm>
            <a:custGeom>
              <a:avLst/>
              <a:gdLst/>
              <a:ahLst/>
              <a:cxnLst/>
              <a:rect l="l" t="t" r="r" b="b"/>
              <a:pathLst>
                <a:path w="459105" h="448310">
                  <a:moveTo>
                    <a:pt x="0" y="448055"/>
                  </a:moveTo>
                  <a:lnTo>
                    <a:pt x="458723" y="448055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217167" y="3662933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A[1]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24458" y="4106926"/>
            <a:ext cx="471805" cy="462280"/>
            <a:chOff x="1124458" y="4106926"/>
            <a:chExt cx="471805" cy="462280"/>
          </a:xfrm>
        </p:grpSpPr>
        <p:sp>
          <p:nvSpPr>
            <p:cNvPr id="20" name="object 20"/>
            <p:cNvSpPr/>
            <p:nvPr/>
          </p:nvSpPr>
          <p:spPr>
            <a:xfrm>
              <a:off x="1130808" y="4113276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79">
                  <a:moveTo>
                    <a:pt x="458723" y="0"/>
                  </a:moveTo>
                  <a:lnTo>
                    <a:pt x="0" y="0"/>
                  </a:lnTo>
                  <a:lnTo>
                    <a:pt x="0" y="449580"/>
                  </a:lnTo>
                  <a:lnTo>
                    <a:pt x="458723" y="449580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30808" y="4113276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79">
                  <a:moveTo>
                    <a:pt x="0" y="449580"/>
                  </a:moveTo>
                  <a:lnTo>
                    <a:pt x="458723" y="449580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95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217167" y="4225797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A[0]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770633" y="1889505"/>
            <a:ext cx="473075" cy="462280"/>
            <a:chOff x="1770633" y="1889505"/>
            <a:chExt cx="473075" cy="462280"/>
          </a:xfrm>
        </p:grpSpPr>
        <p:sp>
          <p:nvSpPr>
            <p:cNvPr id="24" name="object 24"/>
            <p:cNvSpPr/>
            <p:nvPr/>
          </p:nvSpPr>
          <p:spPr>
            <a:xfrm>
              <a:off x="1776983" y="1895855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80">
                  <a:moveTo>
                    <a:pt x="460248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60248" y="449579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76983" y="1895855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80">
                  <a:moveTo>
                    <a:pt x="0" y="449579"/>
                  </a:moveTo>
                  <a:lnTo>
                    <a:pt x="460248" y="449579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867026" y="2007870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B[4]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770633" y="2418333"/>
            <a:ext cx="473075" cy="462280"/>
            <a:chOff x="1770633" y="2418333"/>
            <a:chExt cx="473075" cy="462280"/>
          </a:xfrm>
        </p:grpSpPr>
        <p:sp>
          <p:nvSpPr>
            <p:cNvPr id="28" name="object 28"/>
            <p:cNvSpPr/>
            <p:nvPr/>
          </p:nvSpPr>
          <p:spPr>
            <a:xfrm>
              <a:off x="1776983" y="2424683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80">
                  <a:moveTo>
                    <a:pt x="460248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60248" y="449579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76983" y="2424683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80">
                  <a:moveTo>
                    <a:pt x="0" y="449579"/>
                  </a:moveTo>
                  <a:lnTo>
                    <a:pt x="460248" y="449579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867026" y="2537205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B[3]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770633" y="2982214"/>
            <a:ext cx="473075" cy="461009"/>
            <a:chOff x="1770633" y="2982214"/>
            <a:chExt cx="473075" cy="461009"/>
          </a:xfrm>
        </p:grpSpPr>
        <p:sp>
          <p:nvSpPr>
            <p:cNvPr id="32" name="object 32"/>
            <p:cNvSpPr/>
            <p:nvPr/>
          </p:nvSpPr>
          <p:spPr>
            <a:xfrm>
              <a:off x="1776983" y="2988564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460248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60248" y="448055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76983" y="2988564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0" y="448055"/>
                  </a:moveTo>
                  <a:lnTo>
                    <a:pt x="460248" y="448055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867026" y="3099942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B[2]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770633" y="3544570"/>
            <a:ext cx="473075" cy="461009"/>
            <a:chOff x="1770633" y="3544570"/>
            <a:chExt cx="473075" cy="461009"/>
          </a:xfrm>
        </p:grpSpPr>
        <p:sp>
          <p:nvSpPr>
            <p:cNvPr id="36" name="object 36"/>
            <p:cNvSpPr/>
            <p:nvPr/>
          </p:nvSpPr>
          <p:spPr>
            <a:xfrm>
              <a:off x="1776983" y="3550920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460248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60248" y="448055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76983" y="3550920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0" y="448055"/>
                  </a:moveTo>
                  <a:lnTo>
                    <a:pt x="460248" y="448055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867026" y="3662933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B[1]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770633" y="4106926"/>
            <a:ext cx="473075" cy="462280"/>
            <a:chOff x="1770633" y="4106926"/>
            <a:chExt cx="473075" cy="462280"/>
          </a:xfrm>
        </p:grpSpPr>
        <p:sp>
          <p:nvSpPr>
            <p:cNvPr id="40" name="object 40"/>
            <p:cNvSpPr/>
            <p:nvPr/>
          </p:nvSpPr>
          <p:spPr>
            <a:xfrm>
              <a:off x="1776983" y="4113276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79">
                  <a:moveTo>
                    <a:pt x="460248" y="0"/>
                  </a:moveTo>
                  <a:lnTo>
                    <a:pt x="0" y="0"/>
                  </a:lnTo>
                  <a:lnTo>
                    <a:pt x="0" y="449580"/>
                  </a:lnTo>
                  <a:lnTo>
                    <a:pt x="460248" y="449580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76983" y="4113276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79">
                  <a:moveTo>
                    <a:pt x="0" y="449580"/>
                  </a:moveTo>
                  <a:lnTo>
                    <a:pt x="460248" y="449580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95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867026" y="4225797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B[0]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941577" y="4894834"/>
            <a:ext cx="1512570" cy="535940"/>
            <a:chOff x="941577" y="4894834"/>
            <a:chExt cx="1512570" cy="535940"/>
          </a:xfrm>
        </p:grpSpPr>
        <p:sp>
          <p:nvSpPr>
            <p:cNvPr id="44" name="object 44"/>
            <p:cNvSpPr/>
            <p:nvPr/>
          </p:nvSpPr>
          <p:spPr>
            <a:xfrm>
              <a:off x="947927" y="4901184"/>
              <a:ext cx="1499870" cy="523240"/>
            </a:xfrm>
            <a:custGeom>
              <a:avLst/>
              <a:gdLst/>
              <a:ahLst/>
              <a:cxnLst/>
              <a:rect l="l" t="t" r="r" b="b"/>
              <a:pathLst>
                <a:path w="1499870" h="523239">
                  <a:moveTo>
                    <a:pt x="1499616" y="0"/>
                  </a:moveTo>
                  <a:lnTo>
                    <a:pt x="0" y="0"/>
                  </a:lnTo>
                  <a:lnTo>
                    <a:pt x="245071" y="522732"/>
                  </a:lnTo>
                  <a:lnTo>
                    <a:pt x="1254505" y="522732"/>
                  </a:lnTo>
                  <a:lnTo>
                    <a:pt x="14996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47927" y="4901184"/>
              <a:ext cx="1499870" cy="523240"/>
            </a:xfrm>
            <a:custGeom>
              <a:avLst/>
              <a:gdLst/>
              <a:ahLst/>
              <a:cxnLst/>
              <a:rect l="l" t="t" r="r" b="b"/>
              <a:pathLst>
                <a:path w="1499870" h="523239">
                  <a:moveTo>
                    <a:pt x="1499616" y="0"/>
                  </a:moveTo>
                  <a:lnTo>
                    <a:pt x="1254505" y="522732"/>
                  </a:lnTo>
                  <a:lnTo>
                    <a:pt x="245071" y="522732"/>
                  </a:lnTo>
                  <a:lnTo>
                    <a:pt x="0" y="0"/>
                  </a:lnTo>
                  <a:lnTo>
                    <a:pt x="1499616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 rot="10860000">
            <a:off x="1569963" y="5000771"/>
            <a:ext cx="25730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4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290827" y="1534667"/>
            <a:ext cx="745490" cy="4953635"/>
            <a:chOff x="1290827" y="1534667"/>
            <a:chExt cx="745490" cy="4953635"/>
          </a:xfrm>
        </p:grpSpPr>
        <p:sp>
          <p:nvSpPr>
            <p:cNvPr id="48" name="object 48"/>
            <p:cNvSpPr/>
            <p:nvPr/>
          </p:nvSpPr>
          <p:spPr>
            <a:xfrm>
              <a:off x="1290828" y="1534667"/>
              <a:ext cx="745490" cy="4947285"/>
            </a:xfrm>
            <a:custGeom>
              <a:avLst/>
              <a:gdLst/>
              <a:ahLst/>
              <a:cxnLst/>
              <a:rect l="l" t="t" r="r" b="b"/>
              <a:pathLst>
                <a:path w="745489" h="4947285">
                  <a:moveTo>
                    <a:pt x="76200" y="3289554"/>
                  </a:moveTo>
                  <a:lnTo>
                    <a:pt x="44450" y="3289554"/>
                  </a:lnTo>
                  <a:lnTo>
                    <a:pt x="44450" y="9144"/>
                  </a:lnTo>
                  <a:lnTo>
                    <a:pt x="31750" y="9144"/>
                  </a:lnTo>
                  <a:lnTo>
                    <a:pt x="31750" y="3289554"/>
                  </a:lnTo>
                  <a:lnTo>
                    <a:pt x="0" y="3289554"/>
                  </a:lnTo>
                  <a:lnTo>
                    <a:pt x="38100" y="3365754"/>
                  </a:lnTo>
                  <a:lnTo>
                    <a:pt x="69850" y="3302254"/>
                  </a:lnTo>
                  <a:lnTo>
                    <a:pt x="76200" y="3289554"/>
                  </a:lnTo>
                  <a:close/>
                </a:path>
                <a:path w="745489" h="4947285">
                  <a:moveTo>
                    <a:pt x="672084" y="4497336"/>
                  </a:moveTo>
                  <a:lnTo>
                    <a:pt x="141732" y="4497336"/>
                  </a:lnTo>
                  <a:lnTo>
                    <a:pt x="141732" y="4946904"/>
                  </a:lnTo>
                  <a:lnTo>
                    <a:pt x="672084" y="4946904"/>
                  </a:lnTo>
                  <a:lnTo>
                    <a:pt x="672084" y="4497336"/>
                  </a:lnTo>
                  <a:close/>
                </a:path>
                <a:path w="745489" h="4947285">
                  <a:moveTo>
                    <a:pt x="745236" y="3280410"/>
                  </a:moveTo>
                  <a:lnTo>
                    <a:pt x="713486" y="3280410"/>
                  </a:lnTo>
                  <a:lnTo>
                    <a:pt x="713486" y="0"/>
                  </a:lnTo>
                  <a:lnTo>
                    <a:pt x="700786" y="0"/>
                  </a:lnTo>
                  <a:lnTo>
                    <a:pt x="700786" y="3280410"/>
                  </a:lnTo>
                  <a:lnTo>
                    <a:pt x="669036" y="3280410"/>
                  </a:lnTo>
                  <a:lnTo>
                    <a:pt x="707136" y="3356610"/>
                  </a:lnTo>
                  <a:lnTo>
                    <a:pt x="738886" y="3293110"/>
                  </a:lnTo>
                  <a:lnTo>
                    <a:pt x="745236" y="328041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432559" y="6031991"/>
              <a:ext cx="530860" cy="449580"/>
            </a:xfrm>
            <a:custGeom>
              <a:avLst/>
              <a:gdLst/>
              <a:ahLst/>
              <a:cxnLst/>
              <a:rect l="l" t="t" r="r" b="b"/>
              <a:pathLst>
                <a:path w="530860" h="449579">
                  <a:moveTo>
                    <a:pt x="0" y="449579"/>
                  </a:moveTo>
                  <a:lnTo>
                    <a:pt x="530352" y="449579"/>
                  </a:lnTo>
                  <a:lnTo>
                    <a:pt x="530352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541525" y="6144869"/>
            <a:ext cx="313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[0]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659635" y="5423915"/>
            <a:ext cx="76200" cy="1218565"/>
          </a:xfrm>
          <a:custGeom>
            <a:avLst/>
            <a:gdLst/>
            <a:ahLst/>
            <a:cxnLst/>
            <a:rect l="l" t="t" r="r" b="b"/>
            <a:pathLst>
              <a:path w="76200" h="1218565">
                <a:moveTo>
                  <a:pt x="31750" y="1142047"/>
                </a:moveTo>
                <a:lnTo>
                  <a:pt x="0" y="1142047"/>
                </a:lnTo>
                <a:lnTo>
                  <a:pt x="38100" y="1218247"/>
                </a:lnTo>
                <a:lnTo>
                  <a:pt x="69850" y="1154747"/>
                </a:lnTo>
                <a:lnTo>
                  <a:pt x="31750" y="1154747"/>
                </a:lnTo>
                <a:lnTo>
                  <a:pt x="31750" y="1142047"/>
                </a:lnTo>
                <a:close/>
              </a:path>
              <a:path w="76200" h="1218565">
                <a:moveTo>
                  <a:pt x="44450" y="0"/>
                </a:moveTo>
                <a:lnTo>
                  <a:pt x="31750" y="0"/>
                </a:lnTo>
                <a:lnTo>
                  <a:pt x="31750" y="1154747"/>
                </a:lnTo>
                <a:lnTo>
                  <a:pt x="44450" y="1154747"/>
                </a:lnTo>
                <a:lnTo>
                  <a:pt x="44450" y="0"/>
                </a:lnTo>
                <a:close/>
              </a:path>
              <a:path w="76200" h="1218565">
                <a:moveTo>
                  <a:pt x="76200" y="1142047"/>
                </a:moveTo>
                <a:lnTo>
                  <a:pt x="44450" y="1142047"/>
                </a:lnTo>
                <a:lnTo>
                  <a:pt x="44450" y="1154747"/>
                </a:lnTo>
                <a:lnTo>
                  <a:pt x="69850" y="1154747"/>
                </a:lnTo>
                <a:lnTo>
                  <a:pt x="76200" y="1142047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432560" y="5503164"/>
            <a:ext cx="530860" cy="4495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5095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985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[1]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80250" y="1397127"/>
            <a:ext cx="404495" cy="3175000"/>
          </a:xfrm>
          <a:custGeom>
            <a:avLst/>
            <a:gdLst/>
            <a:ahLst/>
            <a:cxnLst/>
            <a:rect l="l" t="t" r="r" b="b"/>
            <a:pathLst>
              <a:path w="404494" h="3175000">
                <a:moveTo>
                  <a:pt x="249174" y="3136900"/>
                </a:moveTo>
                <a:lnTo>
                  <a:pt x="234137" y="3136900"/>
                </a:lnTo>
                <a:lnTo>
                  <a:pt x="241731" y="3149600"/>
                </a:lnTo>
                <a:lnTo>
                  <a:pt x="241858" y="3149600"/>
                </a:lnTo>
                <a:lnTo>
                  <a:pt x="276542" y="3175000"/>
                </a:lnTo>
                <a:lnTo>
                  <a:pt x="310197" y="3175000"/>
                </a:lnTo>
                <a:lnTo>
                  <a:pt x="298386" y="3162300"/>
                </a:lnTo>
                <a:lnTo>
                  <a:pt x="283603" y="3162300"/>
                </a:lnTo>
                <a:lnTo>
                  <a:pt x="249174" y="3136900"/>
                </a:lnTo>
                <a:close/>
              </a:path>
              <a:path w="404494" h="3175000">
                <a:moveTo>
                  <a:pt x="309587" y="3162300"/>
                </a:moveTo>
                <a:lnTo>
                  <a:pt x="310197" y="3175000"/>
                </a:lnTo>
                <a:lnTo>
                  <a:pt x="312496" y="3175000"/>
                </a:lnTo>
                <a:lnTo>
                  <a:pt x="313194" y="3172939"/>
                </a:lnTo>
                <a:lnTo>
                  <a:pt x="309587" y="3162300"/>
                </a:lnTo>
                <a:close/>
              </a:path>
              <a:path w="404494" h="3175000">
                <a:moveTo>
                  <a:pt x="313194" y="3172939"/>
                </a:moveTo>
                <a:lnTo>
                  <a:pt x="312496" y="3175000"/>
                </a:lnTo>
                <a:lnTo>
                  <a:pt x="312877" y="3175000"/>
                </a:lnTo>
                <a:lnTo>
                  <a:pt x="313383" y="3173497"/>
                </a:lnTo>
                <a:lnTo>
                  <a:pt x="313194" y="3172939"/>
                </a:lnTo>
                <a:close/>
              </a:path>
              <a:path w="404494" h="3175000">
                <a:moveTo>
                  <a:pt x="313383" y="3173497"/>
                </a:moveTo>
                <a:lnTo>
                  <a:pt x="312877" y="3175000"/>
                </a:lnTo>
                <a:lnTo>
                  <a:pt x="313258" y="3175000"/>
                </a:lnTo>
                <a:lnTo>
                  <a:pt x="313574" y="3174059"/>
                </a:lnTo>
                <a:lnTo>
                  <a:pt x="313383" y="3173497"/>
                </a:lnTo>
                <a:close/>
              </a:path>
              <a:path w="404494" h="3175000">
                <a:moveTo>
                  <a:pt x="313574" y="3174059"/>
                </a:moveTo>
                <a:lnTo>
                  <a:pt x="313258" y="3175000"/>
                </a:lnTo>
                <a:lnTo>
                  <a:pt x="313626" y="3175000"/>
                </a:lnTo>
                <a:lnTo>
                  <a:pt x="313741" y="3174553"/>
                </a:lnTo>
                <a:lnTo>
                  <a:pt x="313574" y="3174059"/>
                </a:lnTo>
                <a:close/>
              </a:path>
              <a:path w="404494" h="3175000">
                <a:moveTo>
                  <a:pt x="313715" y="3174734"/>
                </a:moveTo>
                <a:lnTo>
                  <a:pt x="313626" y="3175000"/>
                </a:lnTo>
                <a:lnTo>
                  <a:pt x="313715" y="3174734"/>
                </a:lnTo>
                <a:close/>
              </a:path>
              <a:path w="404494" h="3175000">
                <a:moveTo>
                  <a:pt x="313759" y="3174605"/>
                </a:moveTo>
                <a:lnTo>
                  <a:pt x="313702" y="3175000"/>
                </a:lnTo>
                <a:lnTo>
                  <a:pt x="313893" y="3175000"/>
                </a:lnTo>
                <a:lnTo>
                  <a:pt x="313759" y="3174605"/>
                </a:lnTo>
                <a:close/>
              </a:path>
              <a:path w="404494" h="3175000">
                <a:moveTo>
                  <a:pt x="314838" y="3173609"/>
                </a:moveTo>
                <a:lnTo>
                  <a:pt x="314375" y="3175000"/>
                </a:lnTo>
                <a:lnTo>
                  <a:pt x="314756" y="3175000"/>
                </a:lnTo>
                <a:lnTo>
                  <a:pt x="314838" y="3173609"/>
                </a:lnTo>
                <a:close/>
              </a:path>
              <a:path w="404494" h="3175000">
                <a:moveTo>
                  <a:pt x="315305" y="3172206"/>
                </a:moveTo>
                <a:lnTo>
                  <a:pt x="314876" y="3173497"/>
                </a:lnTo>
                <a:lnTo>
                  <a:pt x="314756" y="3175000"/>
                </a:lnTo>
                <a:lnTo>
                  <a:pt x="315217" y="3173609"/>
                </a:lnTo>
                <a:lnTo>
                  <a:pt x="315305" y="3172206"/>
                </a:lnTo>
                <a:close/>
              </a:path>
              <a:path w="404494" h="3175000">
                <a:moveTo>
                  <a:pt x="315251" y="3173505"/>
                </a:moveTo>
                <a:lnTo>
                  <a:pt x="314756" y="3175000"/>
                </a:lnTo>
                <a:lnTo>
                  <a:pt x="315188" y="3175000"/>
                </a:lnTo>
                <a:lnTo>
                  <a:pt x="315251" y="3173505"/>
                </a:lnTo>
                <a:close/>
              </a:path>
              <a:path w="404494" h="3175000">
                <a:moveTo>
                  <a:pt x="315684" y="3172196"/>
                </a:moveTo>
                <a:lnTo>
                  <a:pt x="315254" y="3173497"/>
                </a:lnTo>
                <a:lnTo>
                  <a:pt x="315188" y="3175000"/>
                </a:lnTo>
                <a:lnTo>
                  <a:pt x="315684" y="3172196"/>
                </a:lnTo>
                <a:close/>
              </a:path>
              <a:path w="404494" h="3175000">
                <a:moveTo>
                  <a:pt x="327278" y="3162300"/>
                </a:moveTo>
                <a:lnTo>
                  <a:pt x="318960" y="3162300"/>
                </a:lnTo>
                <a:lnTo>
                  <a:pt x="315684" y="3172196"/>
                </a:lnTo>
                <a:lnTo>
                  <a:pt x="315188" y="3175000"/>
                </a:lnTo>
                <a:lnTo>
                  <a:pt x="327494" y="3175000"/>
                </a:lnTo>
                <a:lnTo>
                  <a:pt x="327278" y="3162300"/>
                </a:lnTo>
                <a:close/>
              </a:path>
              <a:path w="404494" h="3175000">
                <a:moveTo>
                  <a:pt x="315075" y="3169589"/>
                </a:moveTo>
                <a:lnTo>
                  <a:pt x="314036" y="3172684"/>
                </a:lnTo>
                <a:lnTo>
                  <a:pt x="313760" y="3174601"/>
                </a:lnTo>
                <a:lnTo>
                  <a:pt x="314998" y="3170904"/>
                </a:lnTo>
                <a:lnTo>
                  <a:pt x="315075" y="3169589"/>
                </a:lnTo>
                <a:close/>
              </a:path>
              <a:path w="404494" h="3175000">
                <a:moveTo>
                  <a:pt x="313991" y="3172817"/>
                </a:moveTo>
                <a:lnTo>
                  <a:pt x="313574" y="3174059"/>
                </a:lnTo>
                <a:lnTo>
                  <a:pt x="313741" y="3174553"/>
                </a:lnTo>
                <a:lnTo>
                  <a:pt x="313991" y="3172817"/>
                </a:lnTo>
                <a:close/>
              </a:path>
              <a:path w="404494" h="3175000">
                <a:moveTo>
                  <a:pt x="315412" y="3169668"/>
                </a:moveTo>
                <a:lnTo>
                  <a:pt x="315015" y="3170854"/>
                </a:lnTo>
                <a:lnTo>
                  <a:pt x="314838" y="3173609"/>
                </a:lnTo>
                <a:lnTo>
                  <a:pt x="315305" y="3172206"/>
                </a:lnTo>
                <a:lnTo>
                  <a:pt x="315412" y="3169668"/>
                </a:lnTo>
                <a:close/>
              </a:path>
              <a:path w="404494" h="3175000">
                <a:moveTo>
                  <a:pt x="316110" y="3169789"/>
                </a:moveTo>
                <a:lnTo>
                  <a:pt x="315309" y="3172196"/>
                </a:lnTo>
                <a:lnTo>
                  <a:pt x="315251" y="3173505"/>
                </a:lnTo>
                <a:lnTo>
                  <a:pt x="315684" y="3172196"/>
                </a:lnTo>
                <a:lnTo>
                  <a:pt x="316110" y="3169789"/>
                </a:lnTo>
                <a:close/>
              </a:path>
              <a:path w="404494" h="3175000">
                <a:moveTo>
                  <a:pt x="314549" y="3168943"/>
                </a:moveTo>
                <a:lnTo>
                  <a:pt x="313194" y="3172939"/>
                </a:lnTo>
                <a:lnTo>
                  <a:pt x="313383" y="3173497"/>
                </a:lnTo>
                <a:lnTo>
                  <a:pt x="314257" y="3170904"/>
                </a:lnTo>
                <a:lnTo>
                  <a:pt x="314549" y="3168943"/>
                </a:lnTo>
                <a:close/>
              </a:path>
              <a:path w="404494" h="3175000">
                <a:moveTo>
                  <a:pt x="314318" y="3170722"/>
                </a:moveTo>
                <a:lnTo>
                  <a:pt x="314267" y="3170904"/>
                </a:lnTo>
                <a:lnTo>
                  <a:pt x="313991" y="3172817"/>
                </a:lnTo>
                <a:lnTo>
                  <a:pt x="314106" y="3172196"/>
                </a:lnTo>
                <a:lnTo>
                  <a:pt x="314318" y="3170722"/>
                </a:lnTo>
                <a:close/>
              </a:path>
              <a:path w="404494" h="3175000">
                <a:moveTo>
                  <a:pt x="316938" y="3165113"/>
                </a:moveTo>
                <a:lnTo>
                  <a:pt x="315412" y="3169668"/>
                </a:lnTo>
                <a:lnTo>
                  <a:pt x="315305" y="3172206"/>
                </a:lnTo>
                <a:lnTo>
                  <a:pt x="316110" y="3169789"/>
                </a:lnTo>
                <a:lnTo>
                  <a:pt x="316938" y="3165113"/>
                </a:lnTo>
                <a:close/>
              </a:path>
              <a:path w="404494" h="3175000">
                <a:moveTo>
                  <a:pt x="318960" y="3162300"/>
                </a:moveTo>
                <a:lnTo>
                  <a:pt x="318604" y="3162300"/>
                </a:lnTo>
                <a:lnTo>
                  <a:pt x="316110" y="3169789"/>
                </a:lnTo>
                <a:lnTo>
                  <a:pt x="315684" y="3172196"/>
                </a:lnTo>
                <a:lnTo>
                  <a:pt x="318960" y="3162300"/>
                </a:lnTo>
                <a:close/>
              </a:path>
              <a:path w="404494" h="3175000">
                <a:moveTo>
                  <a:pt x="315464" y="3168434"/>
                </a:moveTo>
                <a:lnTo>
                  <a:pt x="315075" y="3169589"/>
                </a:lnTo>
                <a:lnTo>
                  <a:pt x="314998" y="3170904"/>
                </a:lnTo>
                <a:lnTo>
                  <a:pt x="315371" y="3169789"/>
                </a:lnTo>
                <a:lnTo>
                  <a:pt x="315464" y="3168434"/>
                </a:lnTo>
                <a:close/>
              </a:path>
              <a:path w="404494" h="3175000">
                <a:moveTo>
                  <a:pt x="315233" y="3166926"/>
                </a:moveTo>
                <a:lnTo>
                  <a:pt x="314593" y="3168812"/>
                </a:lnTo>
                <a:lnTo>
                  <a:pt x="314318" y="3170722"/>
                </a:lnTo>
                <a:lnTo>
                  <a:pt x="315155" y="3168238"/>
                </a:lnTo>
                <a:lnTo>
                  <a:pt x="315233" y="3166926"/>
                </a:lnTo>
                <a:close/>
              </a:path>
              <a:path w="404494" h="3175000">
                <a:moveTo>
                  <a:pt x="318604" y="3162300"/>
                </a:moveTo>
                <a:lnTo>
                  <a:pt x="317881" y="3162300"/>
                </a:lnTo>
                <a:lnTo>
                  <a:pt x="316938" y="3165113"/>
                </a:lnTo>
                <a:lnTo>
                  <a:pt x="316110" y="3169789"/>
                </a:lnTo>
                <a:lnTo>
                  <a:pt x="318604" y="3162300"/>
                </a:lnTo>
                <a:close/>
              </a:path>
              <a:path w="404494" h="3175000">
                <a:moveTo>
                  <a:pt x="317337" y="3162859"/>
                </a:moveTo>
                <a:lnTo>
                  <a:pt x="315529" y="3168238"/>
                </a:lnTo>
                <a:lnTo>
                  <a:pt x="315412" y="3169668"/>
                </a:lnTo>
                <a:lnTo>
                  <a:pt x="316938" y="3165113"/>
                </a:lnTo>
                <a:lnTo>
                  <a:pt x="317337" y="3162859"/>
                </a:lnTo>
                <a:close/>
              </a:path>
              <a:path w="404494" h="3175000">
                <a:moveTo>
                  <a:pt x="315517" y="3167164"/>
                </a:moveTo>
                <a:lnTo>
                  <a:pt x="315155" y="3168238"/>
                </a:lnTo>
                <a:lnTo>
                  <a:pt x="315075" y="3169589"/>
                </a:lnTo>
                <a:lnTo>
                  <a:pt x="315464" y="3168434"/>
                </a:lnTo>
                <a:lnTo>
                  <a:pt x="315517" y="3167164"/>
                </a:lnTo>
                <a:close/>
              </a:path>
              <a:path w="404494" h="3175000">
                <a:moveTo>
                  <a:pt x="315506" y="3162300"/>
                </a:moveTo>
                <a:lnTo>
                  <a:pt x="314549" y="3168943"/>
                </a:lnTo>
                <a:lnTo>
                  <a:pt x="314676" y="3168238"/>
                </a:lnTo>
                <a:lnTo>
                  <a:pt x="315450" y="3162859"/>
                </a:lnTo>
                <a:lnTo>
                  <a:pt x="315506" y="3162300"/>
                </a:lnTo>
                <a:close/>
              </a:path>
              <a:path w="404494" h="3175000">
                <a:moveTo>
                  <a:pt x="317436" y="3162300"/>
                </a:moveTo>
                <a:lnTo>
                  <a:pt x="317157" y="3162300"/>
                </a:lnTo>
                <a:lnTo>
                  <a:pt x="315517" y="3167164"/>
                </a:lnTo>
                <a:lnTo>
                  <a:pt x="315464" y="3168434"/>
                </a:lnTo>
                <a:lnTo>
                  <a:pt x="317337" y="3162859"/>
                </a:lnTo>
                <a:lnTo>
                  <a:pt x="317436" y="3162300"/>
                </a:lnTo>
                <a:close/>
              </a:path>
              <a:path w="404494" h="3175000">
                <a:moveTo>
                  <a:pt x="315569" y="3165934"/>
                </a:moveTo>
                <a:lnTo>
                  <a:pt x="315233" y="3166926"/>
                </a:lnTo>
                <a:lnTo>
                  <a:pt x="315155" y="3168238"/>
                </a:lnTo>
                <a:lnTo>
                  <a:pt x="315517" y="3167164"/>
                </a:lnTo>
                <a:lnTo>
                  <a:pt x="315569" y="3165934"/>
                </a:lnTo>
                <a:close/>
              </a:path>
              <a:path w="404494" h="3175000">
                <a:moveTo>
                  <a:pt x="317157" y="3162300"/>
                </a:moveTo>
                <a:lnTo>
                  <a:pt x="316801" y="3162300"/>
                </a:lnTo>
                <a:lnTo>
                  <a:pt x="315569" y="3165934"/>
                </a:lnTo>
                <a:lnTo>
                  <a:pt x="315517" y="3167164"/>
                </a:lnTo>
                <a:lnTo>
                  <a:pt x="317157" y="3162300"/>
                </a:lnTo>
                <a:close/>
              </a:path>
              <a:path w="404494" h="3175000">
                <a:moveTo>
                  <a:pt x="315722" y="3162300"/>
                </a:moveTo>
                <a:lnTo>
                  <a:pt x="315531" y="3162300"/>
                </a:lnTo>
                <a:lnTo>
                  <a:pt x="315473" y="3162859"/>
                </a:lnTo>
                <a:lnTo>
                  <a:pt x="315233" y="3166926"/>
                </a:lnTo>
                <a:lnTo>
                  <a:pt x="315569" y="3165934"/>
                </a:lnTo>
                <a:lnTo>
                  <a:pt x="315722" y="3162300"/>
                </a:lnTo>
                <a:close/>
              </a:path>
              <a:path w="404494" h="3175000">
                <a:moveTo>
                  <a:pt x="316801" y="3162300"/>
                </a:moveTo>
                <a:lnTo>
                  <a:pt x="315722" y="3162300"/>
                </a:lnTo>
                <a:lnTo>
                  <a:pt x="315569" y="3165934"/>
                </a:lnTo>
                <a:lnTo>
                  <a:pt x="316801" y="3162300"/>
                </a:lnTo>
                <a:close/>
              </a:path>
              <a:path w="404494" h="3175000">
                <a:moveTo>
                  <a:pt x="317881" y="3162300"/>
                </a:moveTo>
                <a:lnTo>
                  <a:pt x="317525" y="3162300"/>
                </a:lnTo>
                <a:lnTo>
                  <a:pt x="317337" y="3162859"/>
                </a:lnTo>
                <a:lnTo>
                  <a:pt x="316938" y="3165113"/>
                </a:lnTo>
                <a:lnTo>
                  <a:pt x="317881" y="3162300"/>
                </a:lnTo>
                <a:close/>
              </a:path>
              <a:path w="404494" h="3175000">
                <a:moveTo>
                  <a:pt x="317525" y="3162300"/>
                </a:moveTo>
                <a:lnTo>
                  <a:pt x="317337" y="3162859"/>
                </a:lnTo>
                <a:lnTo>
                  <a:pt x="317525" y="3162300"/>
                </a:lnTo>
                <a:close/>
              </a:path>
              <a:path w="404494" h="3175000">
                <a:moveTo>
                  <a:pt x="73202" y="2959100"/>
                </a:moveTo>
                <a:lnTo>
                  <a:pt x="61353" y="2959100"/>
                </a:lnTo>
                <a:lnTo>
                  <a:pt x="91249" y="3009900"/>
                </a:lnTo>
                <a:lnTo>
                  <a:pt x="91617" y="3009900"/>
                </a:lnTo>
                <a:lnTo>
                  <a:pt x="127990" y="3048000"/>
                </a:lnTo>
                <a:lnTo>
                  <a:pt x="134251" y="3060700"/>
                </a:lnTo>
                <a:lnTo>
                  <a:pt x="171729" y="3098800"/>
                </a:lnTo>
                <a:lnTo>
                  <a:pt x="172275" y="3098800"/>
                </a:lnTo>
                <a:lnTo>
                  <a:pt x="213740" y="3124200"/>
                </a:lnTo>
                <a:lnTo>
                  <a:pt x="214172" y="3124200"/>
                </a:lnTo>
                <a:lnTo>
                  <a:pt x="234035" y="3136900"/>
                </a:lnTo>
                <a:lnTo>
                  <a:pt x="241858" y="3136900"/>
                </a:lnTo>
                <a:lnTo>
                  <a:pt x="222110" y="3111500"/>
                </a:lnTo>
                <a:lnTo>
                  <a:pt x="222516" y="3111500"/>
                </a:lnTo>
                <a:lnTo>
                  <a:pt x="181190" y="3086100"/>
                </a:lnTo>
                <a:lnTo>
                  <a:pt x="181711" y="3086100"/>
                </a:lnTo>
                <a:lnTo>
                  <a:pt x="144272" y="3048000"/>
                </a:lnTo>
                <a:lnTo>
                  <a:pt x="139039" y="3048000"/>
                </a:lnTo>
                <a:lnTo>
                  <a:pt x="102704" y="2997200"/>
                </a:lnTo>
                <a:lnTo>
                  <a:pt x="103060" y="2997200"/>
                </a:lnTo>
                <a:lnTo>
                  <a:pt x="73202" y="2959100"/>
                </a:lnTo>
                <a:close/>
              </a:path>
              <a:path w="404494" h="3175000">
                <a:moveTo>
                  <a:pt x="55346" y="2921000"/>
                </a:moveTo>
                <a:lnTo>
                  <a:pt x="42494" y="2921000"/>
                </a:lnTo>
                <a:lnTo>
                  <a:pt x="51130" y="2946400"/>
                </a:lnTo>
                <a:lnTo>
                  <a:pt x="61074" y="2959100"/>
                </a:lnTo>
                <a:lnTo>
                  <a:pt x="73482" y="2959100"/>
                </a:lnTo>
                <a:lnTo>
                  <a:pt x="63753" y="2933700"/>
                </a:lnTo>
                <a:lnTo>
                  <a:pt x="63982" y="2933700"/>
                </a:lnTo>
                <a:lnTo>
                  <a:pt x="55346" y="2921000"/>
                </a:lnTo>
                <a:close/>
              </a:path>
              <a:path w="404494" h="3175000">
                <a:moveTo>
                  <a:pt x="14249" y="2768600"/>
                </a:moveTo>
                <a:lnTo>
                  <a:pt x="76" y="2768600"/>
                </a:lnTo>
                <a:lnTo>
                  <a:pt x="5829" y="2819400"/>
                </a:lnTo>
                <a:lnTo>
                  <a:pt x="9956" y="2832100"/>
                </a:lnTo>
                <a:lnTo>
                  <a:pt x="15062" y="2857500"/>
                </a:lnTo>
                <a:lnTo>
                  <a:pt x="20573" y="2870200"/>
                </a:lnTo>
                <a:lnTo>
                  <a:pt x="27152" y="2895600"/>
                </a:lnTo>
                <a:lnTo>
                  <a:pt x="34467" y="2908300"/>
                </a:lnTo>
                <a:lnTo>
                  <a:pt x="42392" y="2921000"/>
                </a:lnTo>
                <a:lnTo>
                  <a:pt x="55448" y="2921000"/>
                </a:lnTo>
                <a:lnTo>
                  <a:pt x="47523" y="2908300"/>
                </a:lnTo>
                <a:lnTo>
                  <a:pt x="40436" y="2882900"/>
                </a:lnTo>
                <a:lnTo>
                  <a:pt x="34061" y="2870200"/>
                </a:lnTo>
                <a:lnTo>
                  <a:pt x="28778" y="2844800"/>
                </a:lnTo>
                <a:lnTo>
                  <a:pt x="23787" y="2832100"/>
                </a:lnTo>
                <a:lnTo>
                  <a:pt x="19913" y="2806700"/>
                </a:lnTo>
                <a:lnTo>
                  <a:pt x="14249" y="2768600"/>
                </a:lnTo>
                <a:close/>
              </a:path>
              <a:path w="404494" h="3175000">
                <a:moveTo>
                  <a:pt x="14668" y="2730500"/>
                </a:moveTo>
                <a:lnTo>
                  <a:pt x="393" y="2730500"/>
                </a:lnTo>
                <a:lnTo>
                  <a:pt x="0" y="2743200"/>
                </a:lnTo>
                <a:lnTo>
                  <a:pt x="0" y="2768600"/>
                </a:lnTo>
                <a:lnTo>
                  <a:pt x="14312" y="2768600"/>
                </a:lnTo>
                <a:lnTo>
                  <a:pt x="14312" y="2743200"/>
                </a:lnTo>
                <a:lnTo>
                  <a:pt x="14668" y="2730500"/>
                </a:lnTo>
                <a:close/>
              </a:path>
              <a:path w="404494" h="3175000">
                <a:moveTo>
                  <a:pt x="16014" y="2717800"/>
                </a:moveTo>
                <a:lnTo>
                  <a:pt x="1117" y="2717800"/>
                </a:lnTo>
                <a:lnTo>
                  <a:pt x="749" y="2730500"/>
                </a:lnTo>
                <a:lnTo>
                  <a:pt x="15290" y="2730500"/>
                </a:lnTo>
                <a:lnTo>
                  <a:pt x="16014" y="2717800"/>
                </a:lnTo>
                <a:close/>
              </a:path>
              <a:path w="404494" h="3175000">
                <a:moveTo>
                  <a:pt x="19126" y="2705100"/>
                </a:moveTo>
                <a:lnTo>
                  <a:pt x="4216" y="2705100"/>
                </a:lnTo>
                <a:lnTo>
                  <a:pt x="2057" y="2717800"/>
                </a:lnTo>
                <a:lnTo>
                  <a:pt x="18046" y="2717800"/>
                </a:lnTo>
                <a:lnTo>
                  <a:pt x="19126" y="2705100"/>
                </a:lnTo>
                <a:close/>
              </a:path>
              <a:path w="404494" h="3175000">
                <a:moveTo>
                  <a:pt x="23494" y="2692400"/>
                </a:moveTo>
                <a:lnTo>
                  <a:pt x="10261" y="2692400"/>
                </a:lnTo>
                <a:lnTo>
                  <a:pt x="7023" y="2705100"/>
                </a:lnTo>
                <a:lnTo>
                  <a:pt x="20256" y="2705100"/>
                </a:lnTo>
                <a:lnTo>
                  <a:pt x="23494" y="2692400"/>
                </a:lnTo>
                <a:close/>
              </a:path>
              <a:path w="404494" h="3175000">
                <a:moveTo>
                  <a:pt x="56464" y="2590800"/>
                </a:moveTo>
                <a:lnTo>
                  <a:pt x="42811" y="2590800"/>
                </a:lnTo>
                <a:lnTo>
                  <a:pt x="18313" y="2667000"/>
                </a:lnTo>
                <a:lnTo>
                  <a:pt x="12953" y="2692400"/>
                </a:lnTo>
                <a:lnTo>
                  <a:pt x="26555" y="2692400"/>
                </a:lnTo>
                <a:lnTo>
                  <a:pt x="31953" y="2679700"/>
                </a:lnTo>
                <a:lnTo>
                  <a:pt x="56464" y="2590800"/>
                </a:lnTo>
                <a:close/>
              </a:path>
              <a:path w="404494" h="3175000">
                <a:moveTo>
                  <a:pt x="70040" y="2565400"/>
                </a:moveTo>
                <a:lnTo>
                  <a:pt x="49936" y="2565400"/>
                </a:lnTo>
                <a:lnTo>
                  <a:pt x="46367" y="2578100"/>
                </a:lnTo>
                <a:lnTo>
                  <a:pt x="43141" y="2590800"/>
                </a:lnTo>
                <a:lnTo>
                  <a:pt x="59245" y="2590800"/>
                </a:lnTo>
                <a:lnTo>
                  <a:pt x="62496" y="2578100"/>
                </a:lnTo>
                <a:lnTo>
                  <a:pt x="66078" y="2578100"/>
                </a:lnTo>
                <a:lnTo>
                  <a:pt x="70040" y="2565400"/>
                </a:lnTo>
                <a:close/>
              </a:path>
              <a:path w="404494" h="3175000">
                <a:moveTo>
                  <a:pt x="85140" y="2540000"/>
                </a:moveTo>
                <a:lnTo>
                  <a:pt x="73888" y="2540000"/>
                </a:lnTo>
                <a:lnTo>
                  <a:pt x="62737" y="2552700"/>
                </a:lnTo>
                <a:lnTo>
                  <a:pt x="58026" y="2552700"/>
                </a:lnTo>
                <a:lnTo>
                  <a:pt x="53886" y="2565400"/>
                </a:lnTo>
                <a:lnTo>
                  <a:pt x="73964" y="2565400"/>
                </a:lnTo>
                <a:lnTo>
                  <a:pt x="85140" y="2540000"/>
                </a:lnTo>
                <a:close/>
              </a:path>
              <a:path w="404494" h="3175000">
                <a:moveTo>
                  <a:pt x="104597" y="2514600"/>
                </a:moveTo>
                <a:lnTo>
                  <a:pt x="92798" y="2514600"/>
                </a:lnTo>
                <a:lnTo>
                  <a:pt x="73736" y="2540000"/>
                </a:lnTo>
                <a:lnTo>
                  <a:pt x="85293" y="2540000"/>
                </a:lnTo>
                <a:lnTo>
                  <a:pt x="104597" y="2514600"/>
                </a:lnTo>
                <a:close/>
              </a:path>
              <a:path w="404494" h="3175000">
                <a:moveTo>
                  <a:pt x="120916" y="2501900"/>
                </a:moveTo>
                <a:lnTo>
                  <a:pt x="96227" y="2501900"/>
                </a:lnTo>
                <a:lnTo>
                  <a:pt x="92621" y="2514600"/>
                </a:lnTo>
                <a:lnTo>
                  <a:pt x="111213" y="2514600"/>
                </a:lnTo>
                <a:lnTo>
                  <a:pt x="120916" y="2501900"/>
                </a:lnTo>
                <a:close/>
              </a:path>
              <a:path w="404494" h="3175000">
                <a:moveTo>
                  <a:pt x="136271" y="2476500"/>
                </a:moveTo>
                <a:lnTo>
                  <a:pt x="124993" y="2476500"/>
                </a:lnTo>
                <a:lnTo>
                  <a:pt x="114198" y="2489200"/>
                </a:lnTo>
                <a:lnTo>
                  <a:pt x="110121" y="2489200"/>
                </a:lnTo>
                <a:lnTo>
                  <a:pt x="100393" y="2501900"/>
                </a:lnTo>
                <a:lnTo>
                  <a:pt x="120942" y="2501900"/>
                </a:lnTo>
                <a:lnTo>
                  <a:pt x="125272" y="2489200"/>
                </a:lnTo>
                <a:lnTo>
                  <a:pt x="136271" y="2476500"/>
                </a:lnTo>
                <a:close/>
              </a:path>
              <a:path w="404494" h="3175000">
                <a:moveTo>
                  <a:pt x="206197" y="2336800"/>
                </a:moveTo>
                <a:lnTo>
                  <a:pt x="192595" y="2336800"/>
                </a:lnTo>
                <a:lnTo>
                  <a:pt x="186143" y="2349500"/>
                </a:lnTo>
                <a:lnTo>
                  <a:pt x="186474" y="2349500"/>
                </a:lnTo>
                <a:lnTo>
                  <a:pt x="141846" y="2438400"/>
                </a:lnTo>
                <a:lnTo>
                  <a:pt x="142163" y="2438400"/>
                </a:lnTo>
                <a:lnTo>
                  <a:pt x="124523" y="2476500"/>
                </a:lnTo>
                <a:lnTo>
                  <a:pt x="136740" y="2476500"/>
                </a:lnTo>
                <a:lnTo>
                  <a:pt x="154711" y="2451100"/>
                </a:lnTo>
                <a:lnTo>
                  <a:pt x="199682" y="2362200"/>
                </a:lnTo>
                <a:lnTo>
                  <a:pt x="206197" y="2336800"/>
                </a:lnTo>
                <a:close/>
              </a:path>
              <a:path w="404494" h="3175000">
                <a:moveTo>
                  <a:pt x="230593" y="2247900"/>
                </a:moveTo>
                <a:lnTo>
                  <a:pt x="216446" y="2247900"/>
                </a:lnTo>
                <a:lnTo>
                  <a:pt x="214274" y="2260600"/>
                </a:lnTo>
                <a:lnTo>
                  <a:pt x="205663" y="2286000"/>
                </a:lnTo>
                <a:lnTo>
                  <a:pt x="192404" y="2336800"/>
                </a:lnTo>
                <a:lnTo>
                  <a:pt x="206387" y="2336800"/>
                </a:lnTo>
                <a:lnTo>
                  <a:pt x="219748" y="2298700"/>
                </a:lnTo>
                <a:lnTo>
                  <a:pt x="230593" y="2247900"/>
                </a:lnTo>
                <a:close/>
              </a:path>
              <a:path w="404494" h="3175000">
                <a:moveTo>
                  <a:pt x="238302" y="2184400"/>
                </a:moveTo>
                <a:lnTo>
                  <a:pt x="223850" y="2184400"/>
                </a:lnTo>
                <a:lnTo>
                  <a:pt x="220586" y="2222500"/>
                </a:lnTo>
                <a:lnTo>
                  <a:pt x="218084" y="2235200"/>
                </a:lnTo>
                <a:lnTo>
                  <a:pt x="216369" y="2247900"/>
                </a:lnTo>
                <a:lnTo>
                  <a:pt x="232549" y="2247900"/>
                </a:lnTo>
                <a:lnTo>
                  <a:pt x="235089" y="2222500"/>
                </a:lnTo>
                <a:lnTo>
                  <a:pt x="238302" y="2184400"/>
                </a:lnTo>
                <a:close/>
              </a:path>
              <a:path w="404494" h="3175000">
                <a:moveTo>
                  <a:pt x="242760" y="2120900"/>
                </a:moveTo>
                <a:lnTo>
                  <a:pt x="228028" y="2120900"/>
                </a:lnTo>
                <a:lnTo>
                  <a:pt x="223837" y="2184400"/>
                </a:lnTo>
                <a:lnTo>
                  <a:pt x="238328" y="2184400"/>
                </a:lnTo>
                <a:lnTo>
                  <a:pt x="242760" y="2120900"/>
                </a:lnTo>
                <a:close/>
              </a:path>
              <a:path w="404494" h="3175000">
                <a:moveTo>
                  <a:pt x="231063" y="2044700"/>
                </a:moveTo>
                <a:lnTo>
                  <a:pt x="216700" y="2044700"/>
                </a:lnTo>
                <a:lnTo>
                  <a:pt x="219595" y="2057400"/>
                </a:lnTo>
                <a:lnTo>
                  <a:pt x="219468" y="2057400"/>
                </a:lnTo>
                <a:lnTo>
                  <a:pt x="221653" y="2070100"/>
                </a:lnTo>
                <a:lnTo>
                  <a:pt x="224129" y="2082800"/>
                </a:lnTo>
                <a:lnTo>
                  <a:pt x="227723" y="2120900"/>
                </a:lnTo>
                <a:lnTo>
                  <a:pt x="227660" y="2108200"/>
                </a:lnTo>
                <a:lnTo>
                  <a:pt x="242354" y="2108200"/>
                </a:lnTo>
                <a:lnTo>
                  <a:pt x="238747" y="2082800"/>
                </a:lnTo>
                <a:lnTo>
                  <a:pt x="236258" y="2070100"/>
                </a:lnTo>
                <a:lnTo>
                  <a:pt x="234048" y="2057400"/>
                </a:lnTo>
                <a:lnTo>
                  <a:pt x="231063" y="2044700"/>
                </a:lnTo>
                <a:close/>
              </a:path>
              <a:path w="404494" h="3175000">
                <a:moveTo>
                  <a:pt x="242417" y="2108200"/>
                </a:moveTo>
                <a:lnTo>
                  <a:pt x="227660" y="2108200"/>
                </a:lnTo>
                <a:lnTo>
                  <a:pt x="228015" y="2120900"/>
                </a:lnTo>
                <a:lnTo>
                  <a:pt x="242773" y="2120900"/>
                </a:lnTo>
                <a:lnTo>
                  <a:pt x="242417" y="2108200"/>
                </a:lnTo>
                <a:close/>
              </a:path>
              <a:path w="404494" h="3175000">
                <a:moveTo>
                  <a:pt x="224409" y="2019300"/>
                </a:moveTo>
                <a:lnTo>
                  <a:pt x="206413" y="2019300"/>
                </a:lnTo>
                <a:lnTo>
                  <a:pt x="210400" y="2032000"/>
                </a:lnTo>
                <a:lnTo>
                  <a:pt x="213969" y="2044700"/>
                </a:lnTo>
                <a:lnTo>
                  <a:pt x="231076" y="2044700"/>
                </a:lnTo>
                <a:lnTo>
                  <a:pt x="228041" y="2032000"/>
                </a:lnTo>
                <a:lnTo>
                  <a:pt x="224409" y="2019300"/>
                </a:lnTo>
                <a:close/>
              </a:path>
              <a:path w="404494" h="3175000">
                <a:moveTo>
                  <a:pt x="209397" y="1993900"/>
                </a:moveTo>
                <a:lnTo>
                  <a:pt x="195884" y="1993900"/>
                </a:lnTo>
                <a:lnTo>
                  <a:pt x="206692" y="2019300"/>
                </a:lnTo>
                <a:lnTo>
                  <a:pt x="220179" y="2019300"/>
                </a:lnTo>
                <a:lnTo>
                  <a:pt x="209397" y="1993900"/>
                </a:lnTo>
                <a:close/>
              </a:path>
              <a:path w="404494" h="3175000">
                <a:moveTo>
                  <a:pt x="206032" y="1981200"/>
                </a:moveTo>
                <a:lnTo>
                  <a:pt x="185686" y="1981200"/>
                </a:lnTo>
                <a:lnTo>
                  <a:pt x="189687" y="1993900"/>
                </a:lnTo>
                <a:lnTo>
                  <a:pt x="209232" y="1993900"/>
                </a:lnTo>
                <a:lnTo>
                  <a:pt x="206032" y="1981200"/>
                </a:lnTo>
                <a:close/>
              </a:path>
              <a:path w="404494" h="3175000">
                <a:moveTo>
                  <a:pt x="142671" y="1930400"/>
                </a:moveTo>
                <a:lnTo>
                  <a:pt x="132308" y="1930400"/>
                </a:lnTo>
                <a:lnTo>
                  <a:pt x="169087" y="1968500"/>
                </a:lnTo>
                <a:lnTo>
                  <a:pt x="168528" y="1968500"/>
                </a:lnTo>
                <a:lnTo>
                  <a:pt x="182232" y="1981200"/>
                </a:lnTo>
                <a:lnTo>
                  <a:pt x="201968" y="1981200"/>
                </a:lnTo>
                <a:lnTo>
                  <a:pt x="194119" y="1968500"/>
                </a:lnTo>
                <a:lnTo>
                  <a:pt x="179895" y="1955800"/>
                </a:lnTo>
                <a:lnTo>
                  <a:pt x="179362" y="1955800"/>
                </a:lnTo>
                <a:lnTo>
                  <a:pt x="167771" y="1943100"/>
                </a:lnTo>
                <a:lnTo>
                  <a:pt x="148069" y="1943100"/>
                </a:lnTo>
                <a:lnTo>
                  <a:pt x="142671" y="1930400"/>
                </a:lnTo>
                <a:close/>
              </a:path>
              <a:path w="404494" h="3175000">
                <a:moveTo>
                  <a:pt x="147243" y="1920608"/>
                </a:moveTo>
                <a:lnTo>
                  <a:pt x="147243" y="1930400"/>
                </a:lnTo>
                <a:lnTo>
                  <a:pt x="142671" y="1930400"/>
                </a:lnTo>
                <a:lnTo>
                  <a:pt x="148069" y="1943100"/>
                </a:lnTo>
                <a:lnTo>
                  <a:pt x="167771" y="1943100"/>
                </a:lnTo>
                <a:lnTo>
                  <a:pt x="147243" y="1920608"/>
                </a:lnTo>
                <a:close/>
              </a:path>
              <a:path w="404494" h="3175000">
                <a:moveTo>
                  <a:pt x="154749" y="1917700"/>
                </a:moveTo>
                <a:lnTo>
                  <a:pt x="147243" y="1917700"/>
                </a:lnTo>
                <a:lnTo>
                  <a:pt x="147243" y="1920608"/>
                </a:lnTo>
                <a:lnTo>
                  <a:pt x="167771" y="1943100"/>
                </a:lnTo>
                <a:lnTo>
                  <a:pt x="211328" y="1943100"/>
                </a:lnTo>
                <a:lnTo>
                  <a:pt x="217804" y="1930400"/>
                </a:lnTo>
                <a:lnTo>
                  <a:pt x="163029" y="1930400"/>
                </a:lnTo>
                <a:lnTo>
                  <a:pt x="154749" y="1917700"/>
                </a:lnTo>
                <a:close/>
              </a:path>
              <a:path w="404494" h="3175000">
                <a:moveTo>
                  <a:pt x="130086" y="1917700"/>
                </a:moveTo>
                <a:lnTo>
                  <a:pt x="129857" y="1917700"/>
                </a:lnTo>
                <a:lnTo>
                  <a:pt x="128371" y="1930400"/>
                </a:lnTo>
                <a:lnTo>
                  <a:pt x="130086" y="1917700"/>
                </a:lnTo>
                <a:close/>
              </a:path>
              <a:path w="404494" h="3175000">
                <a:moveTo>
                  <a:pt x="144589" y="1917700"/>
                </a:moveTo>
                <a:lnTo>
                  <a:pt x="130086" y="1917700"/>
                </a:lnTo>
                <a:lnTo>
                  <a:pt x="128384" y="1930400"/>
                </a:lnTo>
                <a:lnTo>
                  <a:pt x="147243" y="1930400"/>
                </a:lnTo>
                <a:lnTo>
                  <a:pt x="144589" y="1917700"/>
                </a:lnTo>
                <a:close/>
              </a:path>
              <a:path w="404494" h="3175000">
                <a:moveTo>
                  <a:pt x="144589" y="1917700"/>
                </a:moveTo>
                <a:lnTo>
                  <a:pt x="147243" y="1930400"/>
                </a:lnTo>
                <a:lnTo>
                  <a:pt x="147243" y="1920608"/>
                </a:lnTo>
                <a:lnTo>
                  <a:pt x="144589" y="1917700"/>
                </a:lnTo>
                <a:close/>
              </a:path>
              <a:path w="404494" h="3175000">
                <a:moveTo>
                  <a:pt x="236067" y="1917700"/>
                </a:moveTo>
                <a:lnTo>
                  <a:pt x="208000" y="1917700"/>
                </a:lnTo>
                <a:lnTo>
                  <a:pt x="201523" y="1930400"/>
                </a:lnTo>
                <a:lnTo>
                  <a:pt x="231736" y="1930400"/>
                </a:lnTo>
                <a:lnTo>
                  <a:pt x="236067" y="1917700"/>
                </a:lnTo>
                <a:close/>
              </a:path>
              <a:path w="404494" h="3175000">
                <a:moveTo>
                  <a:pt x="147243" y="1917700"/>
                </a:moveTo>
                <a:lnTo>
                  <a:pt x="144589" y="1917700"/>
                </a:lnTo>
                <a:lnTo>
                  <a:pt x="147243" y="1920608"/>
                </a:lnTo>
                <a:lnTo>
                  <a:pt x="147243" y="1917700"/>
                </a:lnTo>
                <a:close/>
              </a:path>
              <a:path w="404494" h="3175000">
                <a:moveTo>
                  <a:pt x="244576" y="1905000"/>
                </a:moveTo>
                <a:lnTo>
                  <a:pt x="224637" y="1905000"/>
                </a:lnTo>
                <a:lnTo>
                  <a:pt x="220319" y="1917700"/>
                </a:lnTo>
                <a:lnTo>
                  <a:pt x="243128" y="1917700"/>
                </a:lnTo>
                <a:lnTo>
                  <a:pt x="244576" y="1905000"/>
                </a:lnTo>
                <a:close/>
              </a:path>
              <a:path w="404494" h="3175000">
                <a:moveTo>
                  <a:pt x="251828" y="1892300"/>
                </a:moveTo>
                <a:lnTo>
                  <a:pt x="233756" y="1892300"/>
                </a:lnTo>
                <a:lnTo>
                  <a:pt x="232321" y="1905000"/>
                </a:lnTo>
                <a:lnTo>
                  <a:pt x="247827" y="1905000"/>
                </a:lnTo>
                <a:lnTo>
                  <a:pt x="251828" y="1892300"/>
                </a:lnTo>
                <a:close/>
              </a:path>
              <a:path w="404494" h="3175000">
                <a:moveTo>
                  <a:pt x="257454" y="1879600"/>
                </a:moveTo>
                <a:lnTo>
                  <a:pt x="242862" y="1879600"/>
                </a:lnTo>
                <a:lnTo>
                  <a:pt x="237109" y="1892300"/>
                </a:lnTo>
                <a:lnTo>
                  <a:pt x="251688" y="1892300"/>
                </a:lnTo>
                <a:lnTo>
                  <a:pt x="257454" y="1879600"/>
                </a:lnTo>
                <a:close/>
              </a:path>
              <a:path w="404494" h="3175000">
                <a:moveTo>
                  <a:pt x="281304" y="1816100"/>
                </a:moveTo>
                <a:lnTo>
                  <a:pt x="263982" y="1816100"/>
                </a:lnTo>
                <a:lnTo>
                  <a:pt x="258965" y="1841500"/>
                </a:lnTo>
                <a:lnTo>
                  <a:pt x="252882" y="1854200"/>
                </a:lnTo>
                <a:lnTo>
                  <a:pt x="253098" y="1854200"/>
                </a:lnTo>
                <a:lnTo>
                  <a:pt x="249859" y="1866900"/>
                </a:lnTo>
                <a:lnTo>
                  <a:pt x="246875" y="1866900"/>
                </a:lnTo>
                <a:lnTo>
                  <a:pt x="242912" y="1879600"/>
                </a:lnTo>
                <a:lnTo>
                  <a:pt x="261619" y="1879600"/>
                </a:lnTo>
                <a:lnTo>
                  <a:pt x="268097" y="1854200"/>
                </a:lnTo>
                <a:lnTo>
                  <a:pt x="274472" y="1841500"/>
                </a:lnTo>
                <a:lnTo>
                  <a:pt x="279526" y="1828800"/>
                </a:lnTo>
                <a:lnTo>
                  <a:pt x="279107" y="1828800"/>
                </a:lnTo>
                <a:lnTo>
                  <a:pt x="281304" y="1816100"/>
                </a:lnTo>
                <a:close/>
              </a:path>
              <a:path w="404494" h="3175000">
                <a:moveTo>
                  <a:pt x="284848" y="1803400"/>
                </a:moveTo>
                <a:lnTo>
                  <a:pt x="268846" y="1803400"/>
                </a:lnTo>
                <a:lnTo>
                  <a:pt x="267449" y="1816100"/>
                </a:lnTo>
                <a:lnTo>
                  <a:pt x="281749" y="1816100"/>
                </a:lnTo>
                <a:lnTo>
                  <a:pt x="284848" y="1803400"/>
                </a:lnTo>
                <a:close/>
              </a:path>
              <a:path w="404494" h="3175000">
                <a:moveTo>
                  <a:pt x="288226" y="1790700"/>
                </a:moveTo>
                <a:lnTo>
                  <a:pt x="271843" y="1790700"/>
                </a:lnTo>
                <a:lnTo>
                  <a:pt x="269722" y="1803400"/>
                </a:lnTo>
                <a:lnTo>
                  <a:pt x="285965" y="1803400"/>
                </a:lnTo>
                <a:lnTo>
                  <a:pt x="288226" y="1790700"/>
                </a:lnTo>
                <a:close/>
              </a:path>
              <a:path w="404494" h="3175000">
                <a:moveTo>
                  <a:pt x="289902" y="1536700"/>
                </a:moveTo>
                <a:lnTo>
                  <a:pt x="271614" y="1536700"/>
                </a:lnTo>
                <a:lnTo>
                  <a:pt x="273481" y="1562100"/>
                </a:lnTo>
                <a:lnTo>
                  <a:pt x="273913" y="1587500"/>
                </a:lnTo>
                <a:lnTo>
                  <a:pt x="273824" y="1651000"/>
                </a:lnTo>
                <a:lnTo>
                  <a:pt x="274624" y="1663700"/>
                </a:lnTo>
                <a:lnTo>
                  <a:pt x="275742" y="1689100"/>
                </a:lnTo>
                <a:lnTo>
                  <a:pt x="276110" y="1701800"/>
                </a:lnTo>
                <a:lnTo>
                  <a:pt x="276136" y="1727200"/>
                </a:lnTo>
                <a:lnTo>
                  <a:pt x="275818" y="1739900"/>
                </a:lnTo>
                <a:lnTo>
                  <a:pt x="271729" y="1790700"/>
                </a:lnTo>
                <a:lnTo>
                  <a:pt x="288340" y="1790700"/>
                </a:lnTo>
                <a:lnTo>
                  <a:pt x="292900" y="1739900"/>
                </a:lnTo>
                <a:lnTo>
                  <a:pt x="293293" y="1727200"/>
                </a:lnTo>
                <a:lnTo>
                  <a:pt x="293331" y="1701800"/>
                </a:lnTo>
                <a:lnTo>
                  <a:pt x="292976" y="1689100"/>
                </a:lnTo>
                <a:lnTo>
                  <a:pt x="291947" y="1663700"/>
                </a:lnTo>
                <a:lnTo>
                  <a:pt x="291274" y="1651000"/>
                </a:lnTo>
                <a:lnTo>
                  <a:pt x="291338" y="1625600"/>
                </a:lnTo>
                <a:lnTo>
                  <a:pt x="291934" y="1587500"/>
                </a:lnTo>
                <a:lnTo>
                  <a:pt x="291642" y="1562100"/>
                </a:lnTo>
                <a:lnTo>
                  <a:pt x="289902" y="1536700"/>
                </a:lnTo>
                <a:close/>
              </a:path>
              <a:path w="404494" h="3175000">
                <a:moveTo>
                  <a:pt x="201320" y="1016000"/>
                </a:moveTo>
                <a:lnTo>
                  <a:pt x="182346" y="1016000"/>
                </a:lnTo>
                <a:lnTo>
                  <a:pt x="188480" y="1041400"/>
                </a:lnTo>
                <a:lnTo>
                  <a:pt x="188328" y="1041400"/>
                </a:lnTo>
                <a:lnTo>
                  <a:pt x="191198" y="1054100"/>
                </a:lnTo>
                <a:lnTo>
                  <a:pt x="197307" y="1079500"/>
                </a:lnTo>
                <a:lnTo>
                  <a:pt x="197180" y="1079500"/>
                </a:lnTo>
                <a:lnTo>
                  <a:pt x="209156" y="1155700"/>
                </a:lnTo>
                <a:lnTo>
                  <a:pt x="216852" y="1206500"/>
                </a:lnTo>
                <a:lnTo>
                  <a:pt x="230022" y="1282700"/>
                </a:lnTo>
                <a:lnTo>
                  <a:pt x="240982" y="1333500"/>
                </a:lnTo>
                <a:lnTo>
                  <a:pt x="245579" y="1371600"/>
                </a:lnTo>
                <a:lnTo>
                  <a:pt x="262597" y="1485900"/>
                </a:lnTo>
                <a:lnTo>
                  <a:pt x="266319" y="1511300"/>
                </a:lnTo>
                <a:lnTo>
                  <a:pt x="270294" y="1524000"/>
                </a:lnTo>
                <a:lnTo>
                  <a:pt x="271691" y="1536700"/>
                </a:lnTo>
                <a:lnTo>
                  <a:pt x="289826" y="1536700"/>
                </a:lnTo>
                <a:lnTo>
                  <a:pt x="288353" y="1524000"/>
                </a:lnTo>
                <a:lnTo>
                  <a:pt x="284403" y="1498600"/>
                </a:lnTo>
                <a:lnTo>
                  <a:pt x="280847" y="1485900"/>
                </a:lnTo>
                <a:lnTo>
                  <a:pt x="264096" y="1371600"/>
                </a:lnTo>
                <a:lnTo>
                  <a:pt x="259346" y="1333500"/>
                </a:lnTo>
                <a:lnTo>
                  <a:pt x="235953" y="1193800"/>
                </a:lnTo>
                <a:lnTo>
                  <a:pt x="228523" y="1155700"/>
                </a:lnTo>
                <a:lnTo>
                  <a:pt x="216738" y="1079500"/>
                </a:lnTo>
                <a:lnTo>
                  <a:pt x="210477" y="1041400"/>
                </a:lnTo>
                <a:lnTo>
                  <a:pt x="207594" y="1028700"/>
                </a:lnTo>
                <a:lnTo>
                  <a:pt x="201320" y="1016000"/>
                </a:lnTo>
                <a:close/>
              </a:path>
              <a:path w="404494" h="3175000">
                <a:moveTo>
                  <a:pt x="194221" y="990600"/>
                </a:moveTo>
                <a:lnTo>
                  <a:pt x="175056" y="990600"/>
                </a:lnTo>
                <a:lnTo>
                  <a:pt x="182308" y="1016000"/>
                </a:lnTo>
                <a:lnTo>
                  <a:pt x="201383" y="1016000"/>
                </a:lnTo>
                <a:lnTo>
                  <a:pt x="194221" y="990600"/>
                </a:lnTo>
                <a:close/>
              </a:path>
              <a:path w="404494" h="3175000">
                <a:moveTo>
                  <a:pt x="190626" y="965200"/>
                </a:moveTo>
                <a:lnTo>
                  <a:pt x="170751" y="965200"/>
                </a:lnTo>
                <a:lnTo>
                  <a:pt x="174828" y="990600"/>
                </a:lnTo>
                <a:lnTo>
                  <a:pt x="194462" y="990600"/>
                </a:lnTo>
                <a:lnTo>
                  <a:pt x="190626" y="965200"/>
                </a:lnTo>
                <a:close/>
              </a:path>
              <a:path w="404494" h="3175000">
                <a:moveTo>
                  <a:pt x="181597" y="850900"/>
                </a:moveTo>
                <a:lnTo>
                  <a:pt x="161048" y="850900"/>
                </a:lnTo>
                <a:lnTo>
                  <a:pt x="162547" y="876300"/>
                </a:lnTo>
                <a:lnTo>
                  <a:pt x="166192" y="914400"/>
                </a:lnTo>
                <a:lnTo>
                  <a:pt x="170637" y="965200"/>
                </a:lnTo>
                <a:lnTo>
                  <a:pt x="190715" y="965200"/>
                </a:lnTo>
                <a:lnTo>
                  <a:pt x="186524" y="914400"/>
                </a:lnTo>
                <a:lnTo>
                  <a:pt x="182981" y="863600"/>
                </a:lnTo>
                <a:lnTo>
                  <a:pt x="181597" y="850900"/>
                </a:lnTo>
                <a:close/>
              </a:path>
              <a:path w="404494" h="3175000">
                <a:moveTo>
                  <a:pt x="182067" y="812800"/>
                </a:moveTo>
                <a:lnTo>
                  <a:pt x="161290" y="812800"/>
                </a:lnTo>
                <a:lnTo>
                  <a:pt x="160985" y="850900"/>
                </a:lnTo>
                <a:lnTo>
                  <a:pt x="181648" y="850900"/>
                </a:lnTo>
                <a:lnTo>
                  <a:pt x="182067" y="812800"/>
                </a:lnTo>
                <a:close/>
              </a:path>
              <a:path w="404494" h="3175000">
                <a:moveTo>
                  <a:pt x="299008" y="215900"/>
                </a:moveTo>
                <a:lnTo>
                  <a:pt x="278333" y="215900"/>
                </a:lnTo>
                <a:lnTo>
                  <a:pt x="274027" y="228600"/>
                </a:lnTo>
                <a:lnTo>
                  <a:pt x="270332" y="241300"/>
                </a:lnTo>
                <a:lnTo>
                  <a:pt x="267462" y="254000"/>
                </a:lnTo>
                <a:lnTo>
                  <a:pt x="225539" y="457200"/>
                </a:lnTo>
                <a:lnTo>
                  <a:pt x="198259" y="571500"/>
                </a:lnTo>
                <a:lnTo>
                  <a:pt x="187388" y="622300"/>
                </a:lnTo>
                <a:lnTo>
                  <a:pt x="174282" y="685800"/>
                </a:lnTo>
                <a:lnTo>
                  <a:pt x="170662" y="711200"/>
                </a:lnTo>
                <a:lnTo>
                  <a:pt x="166674" y="762000"/>
                </a:lnTo>
                <a:lnTo>
                  <a:pt x="161328" y="812800"/>
                </a:lnTo>
                <a:lnTo>
                  <a:pt x="182016" y="812800"/>
                </a:lnTo>
                <a:lnTo>
                  <a:pt x="187477" y="762000"/>
                </a:lnTo>
                <a:lnTo>
                  <a:pt x="191414" y="723900"/>
                </a:lnTo>
                <a:lnTo>
                  <a:pt x="194995" y="685800"/>
                </a:lnTo>
                <a:lnTo>
                  <a:pt x="197464" y="685800"/>
                </a:lnTo>
                <a:lnTo>
                  <a:pt x="207848" y="635000"/>
                </a:lnTo>
                <a:lnTo>
                  <a:pt x="218541" y="584200"/>
                </a:lnTo>
                <a:lnTo>
                  <a:pt x="232244" y="520700"/>
                </a:lnTo>
                <a:lnTo>
                  <a:pt x="245960" y="469900"/>
                </a:lnTo>
                <a:lnTo>
                  <a:pt x="291210" y="254000"/>
                </a:lnTo>
                <a:lnTo>
                  <a:pt x="294805" y="228600"/>
                </a:lnTo>
                <a:lnTo>
                  <a:pt x="299008" y="215900"/>
                </a:lnTo>
                <a:close/>
              </a:path>
              <a:path w="404494" h="3175000">
                <a:moveTo>
                  <a:pt x="197464" y="685800"/>
                </a:moveTo>
                <a:lnTo>
                  <a:pt x="194995" y="685800"/>
                </a:lnTo>
                <a:lnTo>
                  <a:pt x="194868" y="698500"/>
                </a:lnTo>
                <a:lnTo>
                  <a:pt x="197464" y="685800"/>
                </a:lnTo>
                <a:close/>
              </a:path>
              <a:path w="404494" h="3175000">
                <a:moveTo>
                  <a:pt x="311073" y="177800"/>
                </a:moveTo>
                <a:lnTo>
                  <a:pt x="290766" y="177800"/>
                </a:lnTo>
                <a:lnTo>
                  <a:pt x="278536" y="215900"/>
                </a:lnTo>
                <a:lnTo>
                  <a:pt x="298818" y="215900"/>
                </a:lnTo>
                <a:lnTo>
                  <a:pt x="311073" y="177800"/>
                </a:lnTo>
                <a:close/>
              </a:path>
              <a:path w="404494" h="3175000">
                <a:moveTo>
                  <a:pt x="398856" y="0"/>
                </a:moveTo>
                <a:lnTo>
                  <a:pt x="387946" y="0"/>
                </a:lnTo>
                <a:lnTo>
                  <a:pt x="384530" y="12700"/>
                </a:lnTo>
                <a:lnTo>
                  <a:pt x="372859" y="25400"/>
                </a:lnTo>
                <a:lnTo>
                  <a:pt x="372237" y="25400"/>
                </a:lnTo>
                <a:lnTo>
                  <a:pt x="322325" y="101600"/>
                </a:lnTo>
                <a:lnTo>
                  <a:pt x="321716" y="101600"/>
                </a:lnTo>
                <a:lnTo>
                  <a:pt x="291122" y="177800"/>
                </a:lnTo>
                <a:lnTo>
                  <a:pt x="310705" y="177800"/>
                </a:lnTo>
                <a:lnTo>
                  <a:pt x="341312" y="114300"/>
                </a:lnTo>
                <a:lnTo>
                  <a:pt x="340741" y="114300"/>
                </a:lnTo>
                <a:lnTo>
                  <a:pt x="390194" y="38100"/>
                </a:lnTo>
                <a:lnTo>
                  <a:pt x="389661" y="38100"/>
                </a:lnTo>
                <a:lnTo>
                  <a:pt x="404342" y="12700"/>
                </a:lnTo>
                <a:lnTo>
                  <a:pt x="403377" y="12700"/>
                </a:lnTo>
                <a:lnTo>
                  <a:pt x="3988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object 5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313" y="4176903"/>
            <a:ext cx="257009" cy="468757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222" y="3429508"/>
            <a:ext cx="441693" cy="540003"/>
          </a:xfrm>
          <a:prstGeom prst="rect">
            <a:avLst/>
          </a:prstGeom>
        </p:spPr>
      </p:pic>
      <p:sp>
        <p:nvSpPr>
          <p:cNvPr id="56" name="object 56"/>
          <p:cNvSpPr txBox="1"/>
          <p:nvPr/>
        </p:nvSpPr>
        <p:spPr>
          <a:xfrm>
            <a:off x="3737228" y="1892934"/>
            <a:ext cx="603186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setvl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8192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//machine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says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“vl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5,</a:t>
            </a:r>
            <a:r>
              <a:rPr sz="1800" b="1" spc="-3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actually”</a:t>
            </a:r>
            <a:endParaRPr sz="1800">
              <a:latin typeface="Courier New"/>
              <a:cs typeface="Courier New"/>
            </a:endParaRPr>
          </a:p>
          <a:p>
            <a:pPr marL="12700" algn="just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for(i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0…(8192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/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vl)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):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//loop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vl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at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a</a:t>
            </a:r>
            <a:r>
              <a:rPr sz="1800" b="1" spc="-20" dirty="0">
                <a:latin typeface="Courier New"/>
                <a:cs typeface="Courier New"/>
              </a:rPr>
              <a:t> time</a:t>
            </a:r>
            <a:endParaRPr sz="1800">
              <a:latin typeface="Courier New"/>
              <a:cs typeface="Courier New"/>
            </a:endParaRPr>
          </a:p>
          <a:p>
            <a:pPr marL="287020" marR="3552825" algn="just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vld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v0,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a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30" dirty="0">
                <a:latin typeface="Courier New"/>
                <a:cs typeface="Courier New"/>
              </a:rPr>
              <a:t> </a:t>
            </a:r>
            <a:r>
              <a:rPr sz="1800" b="1" spc="-20" dirty="0">
                <a:latin typeface="Courier New"/>
                <a:cs typeface="Courier New"/>
              </a:rPr>
              <a:t>i*vl </a:t>
            </a:r>
            <a:r>
              <a:rPr sz="1800" b="1" dirty="0">
                <a:latin typeface="Courier New"/>
                <a:cs typeface="Courier New"/>
              </a:rPr>
              <a:t>vld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v1,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b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20" dirty="0">
                <a:latin typeface="Courier New"/>
                <a:cs typeface="Courier New"/>
              </a:rPr>
              <a:t> i*vl </a:t>
            </a:r>
            <a:r>
              <a:rPr sz="1800" b="1" dirty="0">
                <a:latin typeface="Courier New"/>
                <a:cs typeface="Courier New"/>
              </a:rPr>
              <a:t>vadd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v0,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v1</a:t>
            </a:r>
            <a:endParaRPr sz="1800">
              <a:latin typeface="Courier New"/>
              <a:cs typeface="Courier New"/>
            </a:endParaRPr>
          </a:p>
          <a:p>
            <a:pPr marL="287020" algn="just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vst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v0,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c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20" dirty="0">
                <a:latin typeface="Courier New"/>
                <a:cs typeface="Courier New"/>
              </a:rPr>
              <a:t> i*vl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948429" y="5263641"/>
            <a:ext cx="2678430" cy="1119505"/>
            <a:chOff x="3948429" y="5263641"/>
            <a:chExt cx="2678430" cy="1119505"/>
          </a:xfrm>
        </p:grpSpPr>
        <p:sp>
          <p:nvSpPr>
            <p:cNvPr id="58" name="object 58"/>
            <p:cNvSpPr/>
            <p:nvPr/>
          </p:nvSpPr>
          <p:spPr>
            <a:xfrm>
              <a:off x="6172200" y="526999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7"/>
                  </a:lnTo>
                  <a:lnTo>
                    <a:pt x="448055" y="460247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172200" y="526999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0" y="460247"/>
                  </a:moveTo>
                  <a:lnTo>
                    <a:pt x="448055" y="460247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643372" y="526999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7"/>
                  </a:lnTo>
                  <a:lnTo>
                    <a:pt x="448055" y="460247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643372" y="526999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7"/>
                  </a:moveTo>
                  <a:lnTo>
                    <a:pt x="448055" y="460247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079491" y="5269991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79" y="0"/>
                  </a:moveTo>
                  <a:lnTo>
                    <a:pt x="0" y="0"/>
                  </a:lnTo>
                  <a:lnTo>
                    <a:pt x="0" y="460247"/>
                  </a:lnTo>
                  <a:lnTo>
                    <a:pt x="449579" y="460247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079491" y="5269991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7"/>
                  </a:moveTo>
                  <a:lnTo>
                    <a:pt x="449579" y="460247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60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517135" y="5269991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79" y="0"/>
                  </a:moveTo>
                  <a:lnTo>
                    <a:pt x="0" y="0"/>
                  </a:lnTo>
                  <a:lnTo>
                    <a:pt x="0" y="460247"/>
                  </a:lnTo>
                  <a:lnTo>
                    <a:pt x="449579" y="460247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517135" y="5269991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7"/>
                  </a:moveTo>
                  <a:lnTo>
                    <a:pt x="449579" y="460247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60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954779" y="526999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7"/>
                  </a:lnTo>
                  <a:lnTo>
                    <a:pt x="448055" y="460247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954779" y="526999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7"/>
                  </a:moveTo>
                  <a:lnTo>
                    <a:pt x="448055" y="460247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172200" y="5917691"/>
              <a:ext cx="448309" cy="459105"/>
            </a:xfrm>
            <a:custGeom>
              <a:avLst/>
              <a:gdLst/>
              <a:ahLst/>
              <a:cxnLst/>
              <a:rect l="l" t="t" r="r" b="b"/>
              <a:pathLst>
                <a:path w="448309" h="459104">
                  <a:moveTo>
                    <a:pt x="448055" y="0"/>
                  </a:moveTo>
                  <a:lnTo>
                    <a:pt x="0" y="0"/>
                  </a:lnTo>
                  <a:lnTo>
                    <a:pt x="0" y="458723"/>
                  </a:lnTo>
                  <a:lnTo>
                    <a:pt x="448055" y="458723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172200" y="5917691"/>
              <a:ext cx="448309" cy="459105"/>
            </a:xfrm>
            <a:custGeom>
              <a:avLst/>
              <a:gdLst/>
              <a:ahLst/>
              <a:cxnLst/>
              <a:rect l="l" t="t" r="r" b="b"/>
              <a:pathLst>
                <a:path w="448309" h="459104">
                  <a:moveTo>
                    <a:pt x="0" y="458723"/>
                  </a:moveTo>
                  <a:lnTo>
                    <a:pt x="448055" y="458723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5872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6302121" y="5371465"/>
            <a:ext cx="208279" cy="91694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649605" algn="l"/>
              </a:tabLst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A[4]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B[4]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358765" y="1439671"/>
            <a:ext cx="929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2305" algn="l"/>
              </a:tabLst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A[2]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B[2]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4510785" y="5911341"/>
            <a:ext cx="1587500" cy="471805"/>
            <a:chOff x="4510785" y="5911341"/>
            <a:chExt cx="1587500" cy="471805"/>
          </a:xfrm>
        </p:grpSpPr>
        <p:sp>
          <p:nvSpPr>
            <p:cNvPr id="73" name="object 73"/>
            <p:cNvSpPr/>
            <p:nvPr/>
          </p:nvSpPr>
          <p:spPr>
            <a:xfrm>
              <a:off x="5643371" y="5917691"/>
              <a:ext cx="448309" cy="459105"/>
            </a:xfrm>
            <a:custGeom>
              <a:avLst/>
              <a:gdLst/>
              <a:ahLst/>
              <a:cxnLst/>
              <a:rect l="l" t="t" r="r" b="b"/>
              <a:pathLst>
                <a:path w="448310" h="459104">
                  <a:moveTo>
                    <a:pt x="448055" y="0"/>
                  </a:moveTo>
                  <a:lnTo>
                    <a:pt x="0" y="0"/>
                  </a:lnTo>
                  <a:lnTo>
                    <a:pt x="0" y="458723"/>
                  </a:lnTo>
                  <a:lnTo>
                    <a:pt x="448055" y="458723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643371" y="5917691"/>
              <a:ext cx="448309" cy="459105"/>
            </a:xfrm>
            <a:custGeom>
              <a:avLst/>
              <a:gdLst/>
              <a:ahLst/>
              <a:cxnLst/>
              <a:rect l="l" t="t" r="r" b="b"/>
              <a:pathLst>
                <a:path w="448310" h="459104">
                  <a:moveTo>
                    <a:pt x="0" y="458723"/>
                  </a:moveTo>
                  <a:lnTo>
                    <a:pt x="448055" y="458723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5872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079491" y="5917691"/>
              <a:ext cx="449580" cy="459105"/>
            </a:xfrm>
            <a:custGeom>
              <a:avLst/>
              <a:gdLst/>
              <a:ahLst/>
              <a:cxnLst/>
              <a:rect l="l" t="t" r="r" b="b"/>
              <a:pathLst>
                <a:path w="449579" h="459104">
                  <a:moveTo>
                    <a:pt x="449579" y="0"/>
                  </a:moveTo>
                  <a:lnTo>
                    <a:pt x="0" y="0"/>
                  </a:lnTo>
                  <a:lnTo>
                    <a:pt x="0" y="458723"/>
                  </a:lnTo>
                  <a:lnTo>
                    <a:pt x="449579" y="458723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079491" y="5917691"/>
              <a:ext cx="449580" cy="459105"/>
            </a:xfrm>
            <a:custGeom>
              <a:avLst/>
              <a:gdLst/>
              <a:ahLst/>
              <a:cxnLst/>
              <a:rect l="l" t="t" r="r" b="b"/>
              <a:pathLst>
                <a:path w="449579" h="459104">
                  <a:moveTo>
                    <a:pt x="0" y="458723"/>
                  </a:moveTo>
                  <a:lnTo>
                    <a:pt x="449579" y="458723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5872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517135" y="5917691"/>
              <a:ext cx="449580" cy="459105"/>
            </a:xfrm>
            <a:custGeom>
              <a:avLst/>
              <a:gdLst/>
              <a:ahLst/>
              <a:cxnLst/>
              <a:rect l="l" t="t" r="r" b="b"/>
              <a:pathLst>
                <a:path w="449579" h="459104">
                  <a:moveTo>
                    <a:pt x="449579" y="0"/>
                  </a:moveTo>
                  <a:lnTo>
                    <a:pt x="0" y="0"/>
                  </a:lnTo>
                  <a:lnTo>
                    <a:pt x="0" y="458723"/>
                  </a:lnTo>
                  <a:lnTo>
                    <a:pt x="449579" y="458723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517135" y="5917691"/>
              <a:ext cx="449580" cy="459105"/>
            </a:xfrm>
            <a:custGeom>
              <a:avLst/>
              <a:gdLst/>
              <a:ahLst/>
              <a:cxnLst/>
              <a:rect l="l" t="t" r="r" b="b"/>
              <a:pathLst>
                <a:path w="449579" h="459104">
                  <a:moveTo>
                    <a:pt x="0" y="458723"/>
                  </a:moveTo>
                  <a:lnTo>
                    <a:pt x="449579" y="458723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5872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4647377" y="5371465"/>
            <a:ext cx="208915" cy="91694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649605" algn="l"/>
              </a:tabLst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A[1]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B[1]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3948429" y="5911341"/>
            <a:ext cx="461009" cy="471805"/>
            <a:chOff x="3948429" y="5911341"/>
            <a:chExt cx="461009" cy="471805"/>
          </a:xfrm>
        </p:grpSpPr>
        <p:sp>
          <p:nvSpPr>
            <p:cNvPr id="81" name="object 81"/>
            <p:cNvSpPr/>
            <p:nvPr/>
          </p:nvSpPr>
          <p:spPr>
            <a:xfrm>
              <a:off x="3954779" y="5917691"/>
              <a:ext cx="448309" cy="459105"/>
            </a:xfrm>
            <a:custGeom>
              <a:avLst/>
              <a:gdLst/>
              <a:ahLst/>
              <a:cxnLst/>
              <a:rect l="l" t="t" r="r" b="b"/>
              <a:pathLst>
                <a:path w="448310" h="459104">
                  <a:moveTo>
                    <a:pt x="448055" y="0"/>
                  </a:moveTo>
                  <a:lnTo>
                    <a:pt x="0" y="0"/>
                  </a:lnTo>
                  <a:lnTo>
                    <a:pt x="0" y="458723"/>
                  </a:lnTo>
                  <a:lnTo>
                    <a:pt x="448055" y="458723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954779" y="5917691"/>
              <a:ext cx="448309" cy="459105"/>
            </a:xfrm>
            <a:custGeom>
              <a:avLst/>
              <a:gdLst/>
              <a:ahLst/>
              <a:cxnLst/>
              <a:rect l="l" t="t" r="r" b="b"/>
              <a:pathLst>
                <a:path w="448310" h="459104">
                  <a:moveTo>
                    <a:pt x="0" y="458723"/>
                  </a:moveTo>
                  <a:lnTo>
                    <a:pt x="448055" y="458723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5872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4084447" y="5371465"/>
            <a:ext cx="208279" cy="91694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649605" algn="l"/>
              </a:tabLst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A[0]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B[0]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3831335" y="5134355"/>
            <a:ext cx="2908300" cy="1347470"/>
          </a:xfrm>
          <a:custGeom>
            <a:avLst/>
            <a:gdLst/>
            <a:ahLst/>
            <a:cxnLst/>
            <a:rect l="l" t="t" r="r" b="b"/>
            <a:pathLst>
              <a:path w="2908300" h="1347470">
                <a:moveTo>
                  <a:pt x="0" y="1347216"/>
                </a:moveTo>
                <a:lnTo>
                  <a:pt x="2907791" y="1347216"/>
                </a:lnTo>
                <a:lnTo>
                  <a:pt x="2907791" y="0"/>
                </a:lnTo>
                <a:lnTo>
                  <a:pt x="0" y="0"/>
                </a:lnTo>
                <a:lnTo>
                  <a:pt x="0" y="1347216"/>
                </a:lnTo>
                <a:close/>
              </a:path>
              <a:path w="2908300" h="1347470">
                <a:moveTo>
                  <a:pt x="60960" y="637032"/>
                </a:moveTo>
                <a:lnTo>
                  <a:pt x="2839212" y="637032"/>
                </a:lnTo>
                <a:lnTo>
                  <a:pt x="2839212" y="109728"/>
                </a:lnTo>
                <a:lnTo>
                  <a:pt x="60960" y="109728"/>
                </a:lnTo>
                <a:lnTo>
                  <a:pt x="60960" y="637032"/>
                </a:lnTo>
                <a:close/>
              </a:path>
              <a:path w="2908300" h="1347470">
                <a:moveTo>
                  <a:pt x="60960" y="1269492"/>
                </a:moveTo>
                <a:lnTo>
                  <a:pt x="2839212" y="1269492"/>
                </a:lnTo>
                <a:lnTo>
                  <a:pt x="2839212" y="742188"/>
                </a:lnTo>
                <a:lnTo>
                  <a:pt x="60960" y="742188"/>
                </a:lnTo>
                <a:lnTo>
                  <a:pt x="60960" y="1269492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3860038" y="6461556"/>
            <a:ext cx="225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vector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file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(VRF)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568446" y="5342001"/>
            <a:ext cx="245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568446" y="5974791"/>
            <a:ext cx="245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3518661" y="4046346"/>
            <a:ext cx="3234690" cy="994410"/>
            <a:chOff x="3518661" y="4046346"/>
            <a:chExt cx="3234690" cy="994410"/>
          </a:xfrm>
        </p:grpSpPr>
        <p:pic>
          <p:nvPicPr>
            <p:cNvPr id="89" name="object 8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8278" y="4217288"/>
              <a:ext cx="189865" cy="18415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93664" y="4237735"/>
              <a:ext cx="169545" cy="14135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18661" y="4147311"/>
              <a:ext cx="3234563" cy="893444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92673" y="4203826"/>
              <a:ext cx="437006" cy="15875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00166" y="4118609"/>
              <a:ext cx="154812" cy="232410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6339586" y="4046346"/>
              <a:ext cx="139700" cy="321945"/>
            </a:xfrm>
            <a:custGeom>
              <a:avLst/>
              <a:gdLst/>
              <a:ahLst/>
              <a:cxnLst/>
              <a:rect l="l" t="t" r="r" b="b"/>
              <a:pathLst>
                <a:path w="139700" h="321945">
                  <a:moveTo>
                    <a:pt x="46228" y="295910"/>
                  </a:moveTo>
                  <a:lnTo>
                    <a:pt x="46189" y="295363"/>
                  </a:lnTo>
                  <a:lnTo>
                    <a:pt x="46151" y="295910"/>
                  </a:lnTo>
                  <a:close/>
                </a:path>
                <a:path w="139700" h="321945">
                  <a:moveTo>
                    <a:pt x="139573" y="129159"/>
                  </a:moveTo>
                  <a:lnTo>
                    <a:pt x="137668" y="127000"/>
                  </a:lnTo>
                  <a:lnTo>
                    <a:pt x="130670" y="125984"/>
                  </a:lnTo>
                  <a:lnTo>
                    <a:pt x="122809" y="124841"/>
                  </a:lnTo>
                  <a:lnTo>
                    <a:pt x="121158" y="124841"/>
                  </a:lnTo>
                  <a:lnTo>
                    <a:pt x="108204" y="125984"/>
                  </a:lnTo>
                  <a:lnTo>
                    <a:pt x="108585" y="125857"/>
                  </a:lnTo>
                  <a:lnTo>
                    <a:pt x="95250" y="126365"/>
                  </a:lnTo>
                  <a:lnTo>
                    <a:pt x="94488" y="126365"/>
                  </a:lnTo>
                  <a:lnTo>
                    <a:pt x="80137" y="128143"/>
                  </a:lnTo>
                  <a:lnTo>
                    <a:pt x="67437" y="128143"/>
                  </a:lnTo>
                  <a:lnTo>
                    <a:pt x="54864" y="129159"/>
                  </a:lnTo>
                  <a:lnTo>
                    <a:pt x="45466" y="129159"/>
                  </a:lnTo>
                  <a:lnTo>
                    <a:pt x="44754" y="129286"/>
                  </a:lnTo>
                  <a:lnTo>
                    <a:pt x="50800" y="34671"/>
                  </a:lnTo>
                  <a:lnTo>
                    <a:pt x="50800" y="28702"/>
                  </a:lnTo>
                  <a:lnTo>
                    <a:pt x="50800" y="28321"/>
                  </a:lnTo>
                  <a:lnTo>
                    <a:pt x="51168" y="14859"/>
                  </a:lnTo>
                  <a:lnTo>
                    <a:pt x="51181" y="14668"/>
                  </a:lnTo>
                  <a:lnTo>
                    <a:pt x="51308" y="12700"/>
                  </a:lnTo>
                  <a:lnTo>
                    <a:pt x="51308" y="13081"/>
                  </a:lnTo>
                  <a:lnTo>
                    <a:pt x="51346" y="12700"/>
                  </a:lnTo>
                  <a:lnTo>
                    <a:pt x="51435" y="11557"/>
                  </a:lnTo>
                  <a:lnTo>
                    <a:pt x="51308" y="10795"/>
                  </a:lnTo>
                  <a:lnTo>
                    <a:pt x="51358" y="10502"/>
                  </a:lnTo>
                  <a:lnTo>
                    <a:pt x="51308" y="10782"/>
                  </a:lnTo>
                  <a:lnTo>
                    <a:pt x="51269" y="10528"/>
                  </a:lnTo>
                  <a:lnTo>
                    <a:pt x="51181" y="10795"/>
                  </a:lnTo>
                  <a:lnTo>
                    <a:pt x="51231" y="10121"/>
                  </a:lnTo>
                  <a:lnTo>
                    <a:pt x="51142" y="10325"/>
                  </a:lnTo>
                  <a:lnTo>
                    <a:pt x="51028" y="8382"/>
                  </a:lnTo>
                  <a:lnTo>
                    <a:pt x="51231" y="10121"/>
                  </a:lnTo>
                  <a:lnTo>
                    <a:pt x="51181" y="8001"/>
                  </a:lnTo>
                  <a:lnTo>
                    <a:pt x="51308" y="9906"/>
                  </a:lnTo>
                  <a:lnTo>
                    <a:pt x="51346" y="10325"/>
                  </a:lnTo>
                  <a:lnTo>
                    <a:pt x="51447" y="9906"/>
                  </a:lnTo>
                  <a:lnTo>
                    <a:pt x="51422" y="10109"/>
                  </a:lnTo>
                  <a:lnTo>
                    <a:pt x="52336" y="5461"/>
                  </a:lnTo>
                  <a:lnTo>
                    <a:pt x="52438" y="4445"/>
                  </a:lnTo>
                  <a:lnTo>
                    <a:pt x="52451" y="4318"/>
                  </a:lnTo>
                  <a:lnTo>
                    <a:pt x="51181" y="2286"/>
                  </a:lnTo>
                  <a:lnTo>
                    <a:pt x="50800" y="1651"/>
                  </a:lnTo>
                  <a:lnTo>
                    <a:pt x="48133" y="762"/>
                  </a:lnTo>
                  <a:lnTo>
                    <a:pt x="45466" y="0"/>
                  </a:lnTo>
                  <a:lnTo>
                    <a:pt x="42545" y="1016"/>
                  </a:lnTo>
                  <a:lnTo>
                    <a:pt x="41275" y="3200"/>
                  </a:lnTo>
                  <a:lnTo>
                    <a:pt x="40513" y="3810"/>
                  </a:lnTo>
                  <a:lnTo>
                    <a:pt x="40005" y="4318"/>
                  </a:lnTo>
                  <a:lnTo>
                    <a:pt x="39497" y="4953"/>
                  </a:lnTo>
                  <a:lnTo>
                    <a:pt x="39052" y="5651"/>
                  </a:lnTo>
                  <a:lnTo>
                    <a:pt x="38735" y="5969"/>
                  </a:lnTo>
                  <a:lnTo>
                    <a:pt x="35306" y="28321"/>
                  </a:lnTo>
                  <a:lnTo>
                    <a:pt x="35179" y="33655"/>
                  </a:lnTo>
                  <a:lnTo>
                    <a:pt x="35153" y="34036"/>
                  </a:lnTo>
                  <a:lnTo>
                    <a:pt x="35102" y="34671"/>
                  </a:lnTo>
                  <a:lnTo>
                    <a:pt x="31877" y="83312"/>
                  </a:lnTo>
                  <a:lnTo>
                    <a:pt x="28816" y="131178"/>
                  </a:lnTo>
                  <a:lnTo>
                    <a:pt x="22606" y="131318"/>
                  </a:lnTo>
                  <a:lnTo>
                    <a:pt x="21209" y="131445"/>
                  </a:lnTo>
                  <a:lnTo>
                    <a:pt x="13335" y="133223"/>
                  </a:lnTo>
                  <a:lnTo>
                    <a:pt x="11430" y="133858"/>
                  </a:lnTo>
                  <a:lnTo>
                    <a:pt x="3810" y="138049"/>
                  </a:lnTo>
                  <a:lnTo>
                    <a:pt x="1270" y="139319"/>
                  </a:lnTo>
                  <a:lnTo>
                    <a:pt x="0" y="142367"/>
                  </a:lnTo>
                  <a:lnTo>
                    <a:pt x="2032" y="147955"/>
                  </a:lnTo>
                  <a:lnTo>
                    <a:pt x="4826" y="149606"/>
                  </a:lnTo>
                  <a:lnTo>
                    <a:pt x="7620" y="148971"/>
                  </a:lnTo>
                  <a:lnTo>
                    <a:pt x="16129" y="147447"/>
                  </a:lnTo>
                  <a:lnTo>
                    <a:pt x="15875" y="147574"/>
                  </a:lnTo>
                  <a:lnTo>
                    <a:pt x="16751" y="147447"/>
                  </a:lnTo>
                  <a:lnTo>
                    <a:pt x="23685" y="146469"/>
                  </a:lnTo>
                  <a:lnTo>
                    <a:pt x="29248" y="146596"/>
                  </a:lnTo>
                  <a:lnTo>
                    <a:pt x="30099" y="165608"/>
                  </a:lnTo>
                  <a:lnTo>
                    <a:pt x="30226" y="166116"/>
                  </a:lnTo>
                  <a:lnTo>
                    <a:pt x="38862" y="237490"/>
                  </a:lnTo>
                  <a:lnTo>
                    <a:pt x="43053" y="268986"/>
                  </a:lnTo>
                  <a:lnTo>
                    <a:pt x="44386" y="274370"/>
                  </a:lnTo>
                  <a:lnTo>
                    <a:pt x="44323" y="273685"/>
                  </a:lnTo>
                  <a:lnTo>
                    <a:pt x="44450" y="274574"/>
                  </a:lnTo>
                  <a:lnTo>
                    <a:pt x="44386" y="274370"/>
                  </a:lnTo>
                  <a:lnTo>
                    <a:pt x="44411" y="274574"/>
                  </a:lnTo>
                  <a:lnTo>
                    <a:pt x="45593" y="285242"/>
                  </a:lnTo>
                  <a:lnTo>
                    <a:pt x="45593" y="284734"/>
                  </a:lnTo>
                  <a:lnTo>
                    <a:pt x="45974" y="290576"/>
                  </a:lnTo>
                  <a:lnTo>
                    <a:pt x="46189" y="295363"/>
                  </a:lnTo>
                  <a:lnTo>
                    <a:pt x="46228" y="295021"/>
                  </a:lnTo>
                  <a:lnTo>
                    <a:pt x="46228" y="295910"/>
                  </a:lnTo>
                  <a:lnTo>
                    <a:pt x="46113" y="296418"/>
                  </a:lnTo>
                  <a:lnTo>
                    <a:pt x="45212" y="307975"/>
                  </a:lnTo>
                  <a:lnTo>
                    <a:pt x="45326" y="310388"/>
                  </a:lnTo>
                  <a:lnTo>
                    <a:pt x="45974" y="317881"/>
                  </a:lnTo>
                  <a:lnTo>
                    <a:pt x="46101" y="319659"/>
                  </a:lnTo>
                  <a:lnTo>
                    <a:pt x="47498" y="321183"/>
                  </a:lnTo>
                  <a:lnTo>
                    <a:pt x="49403" y="321437"/>
                  </a:lnTo>
                  <a:lnTo>
                    <a:pt x="51181" y="321564"/>
                  </a:lnTo>
                  <a:lnTo>
                    <a:pt x="52959" y="320548"/>
                  </a:lnTo>
                  <a:lnTo>
                    <a:pt x="58470" y="295021"/>
                  </a:lnTo>
                  <a:lnTo>
                    <a:pt x="58801" y="290449"/>
                  </a:lnTo>
                  <a:lnTo>
                    <a:pt x="59182" y="284734"/>
                  </a:lnTo>
                  <a:lnTo>
                    <a:pt x="59055" y="273685"/>
                  </a:lnTo>
                  <a:lnTo>
                    <a:pt x="59055" y="271907"/>
                  </a:lnTo>
                  <a:lnTo>
                    <a:pt x="54368" y="235585"/>
                  </a:lnTo>
                  <a:lnTo>
                    <a:pt x="45770" y="164846"/>
                  </a:lnTo>
                  <a:lnTo>
                    <a:pt x="45783" y="164630"/>
                  </a:lnTo>
                  <a:lnTo>
                    <a:pt x="45847" y="164846"/>
                  </a:lnTo>
                  <a:lnTo>
                    <a:pt x="45821" y="164338"/>
                  </a:lnTo>
                  <a:lnTo>
                    <a:pt x="44983" y="145453"/>
                  </a:lnTo>
                  <a:lnTo>
                    <a:pt x="46418" y="145034"/>
                  </a:lnTo>
                  <a:lnTo>
                    <a:pt x="55626" y="145034"/>
                  </a:lnTo>
                  <a:lnTo>
                    <a:pt x="56261" y="144907"/>
                  </a:lnTo>
                  <a:lnTo>
                    <a:pt x="59397" y="144653"/>
                  </a:lnTo>
                  <a:lnTo>
                    <a:pt x="68834" y="143891"/>
                  </a:lnTo>
                  <a:lnTo>
                    <a:pt x="82042" y="143891"/>
                  </a:lnTo>
                  <a:lnTo>
                    <a:pt x="109728" y="140335"/>
                  </a:lnTo>
                  <a:lnTo>
                    <a:pt x="109855" y="140335"/>
                  </a:lnTo>
                  <a:lnTo>
                    <a:pt x="122682" y="138557"/>
                  </a:lnTo>
                  <a:lnTo>
                    <a:pt x="122809" y="138557"/>
                  </a:lnTo>
                  <a:lnTo>
                    <a:pt x="137668" y="136398"/>
                  </a:lnTo>
                  <a:lnTo>
                    <a:pt x="139573" y="134239"/>
                  </a:lnTo>
                  <a:lnTo>
                    <a:pt x="139573" y="131318"/>
                  </a:lnTo>
                  <a:lnTo>
                    <a:pt x="139573" y="130937"/>
                  </a:lnTo>
                  <a:lnTo>
                    <a:pt x="139573" y="1291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73602" y="4167377"/>
              <a:ext cx="100120" cy="112268"/>
            </a:xfrm>
            <a:prstGeom prst="rect">
              <a:avLst/>
            </a:prstGeom>
          </p:spPr>
        </p:pic>
      </p:grpSp>
      <p:sp>
        <p:nvSpPr>
          <p:cNvPr id="96" name="object 96"/>
          <p:cNvSpPr/>
          <p:nvPr/>
        </p:nvSpPr>
        <p:spPr>
          <a:xfrm>
            <a:off x="268330" y="3206623"/>
            <a:ext cx="27305" cy="38100"/>
          </a:xfrm>
          <a:custGeom>
            <a:avLst/>
            <a:gdLst/>
            <a:ahLst/>
            <a:cxnLst/>
            <a:rect l="l" t="t" r="r" b="b"/>
            <a:pathLst>
              <a:path w="27304" h="38100">
                <a:moveTo>
                  <a:pt x="4627" y="36045"/>
                </a:moveTo>
                <a:lnTo>
                  <a:pt x="5608" y="37084"/>
                </a:lnTo>
                <a:lnTo>
                  <a:pt x="9049" y="37591"/>
                </a:lnTo>
                <a:lnTo>
                  <a:pt x="10065" y="37084"/>
                </a:lnTo>
                <a:lnTo>
                  <a:pt x="7830" y="36956"/>
                </a:lnTo>
                <a:lnTo>
                  <a:pt x="5633" y="36702"/>
                </a:lnTo>
                <a:lnTo>
                  <a:pt x="4627" y="36045"/>
                </a:lnTo>
                <a:close/>
              </a:path>
              <a:path w="27304" h="38100">
                <a:moveTo>
                  <a:pt x="2779" y="33875"/>
                </a:moveTo>
                <a:lnTo>
                  <a:pt x="10015" y="37084"/>
                </a:lnTo>
                <a:lnTo>
                  <a:pt x="10185" y="37024"/>
                </a:lnTo>
                <a:lnTo>
                  <a:pt x="11843" y="36194"/>
                </a:lnTo>
                <a:lnTo>
                  <a:pt x="12858" y="35639"/>
                </a:lnTo>
                <a:lnTo>
                  <a:pt x="7830" y="35560"/>
                </a:lnTo>
                <a:lnTo>
                  <a:pt x="4947" y="34543"/>
                </a:lnTo>
                <a:lnTo>
                  <a:pt x="2779" y="33875"/>
                </a:lnTo>
                <a:close/>
              </a:path>
              <a:path w="27304" h="38100">
                <a:moveTo>
                  <a:pt x="10185" y="37024"/>
                </a:moveTo>
                <a:lnTo>
                  <a:pt x="10015" y="37084"/>
                </a:lnTo>
                <a:lnTo>
                  <a:pt x="10185" y="37024"/>
                </a:lnTo>
                <a:close/>
              </a:path>
              <a:path w="27304" h="38100">
                <a:moveTo>
                  <a:pt x="12858" y="35639"/>
                </a:moveTo>
                <a:lnTo>
                  <a:pt x="11843" y="36194"/>
                </a:lnTo>
                <a:lnTo>
                  <a:pt x="10185" y="37024"/>
                </a:lnTo>
                <a:lnTo>
                  <a:pt x="12186" y="36322"/>
                </a:lnTo>
                <a:lnTo>
                  <a:pt x="12858" y="35639"/>
                </a:lnTo>
                <a:close/>
              </a:path>
              <a:path w="27304" h="38100">
                <a:moveTo>
                  <a:pt x="2987" y="34248"/>
                </a:moveTo>
                <a:lnTo>
                  <a:pt x="3690" y="35432"/>
                </a:lnTo>
                <a:lnTo>
                  <a:pt x="4627" y="36045"/>
                </a:lnTo>
                <a:lnTo>
                  <a:pt x="3235" y="34543"/>
                </a:lnTo>
                <a:lnTo>
                  <a:pt x="2987" y="34248"/>
                </a:lnTo>
                <a:close/>
              </a:path>
              <a:path w="27304" h="38100">
                <a:moveTo>
                  <a:pt x="15899" y="30613"/>
                </a:moveTo>
                <a:lnTo>
                  <a:pt x="14218" y="34162"/>
                </a:lnTo>
                <a:lnTo>
                  <a:pt x="13685" y="34798"/>
                </a:lnTo>
                <a:lnTo>
                  <a:pt x="12858" y="35639"/>
                </a:lnTo>
                <a:lnTo>
                  <a:pt x="14625" y="34671"/>
                </a:lnTo>
                <a:lnTo>
                  <a:pt x="16098" y="31496"/>
                </a:lnTo>
                <a:lnTo>
                  <a:pt x="15899" y="30613"/>
                </a:lnTo>
                <a:close/>
              </a:path>
              <a:path w="27304" h="38100">
                <a:moveTo>
                  <a:pt x="4800" y="22764"/>
                </a:moveTo>
                <a:lnTo>
                  <a:pt x="2763" y="23875"/>
                </a:lnTo>
                <a:lnTo>
                  <a:pt x="1022" y="26761"/>
                </a:lnTo>
                <a:lnTo>
                  <a:pt x="716" y="28474"/>
                </a:lnTo>
                <a:lnTo>
                  <a:pt x="871" y="29844"/>
                </a:lnTo>
                <a:lnTo>
                  <a:pt x="2779" y="33875"/>
                </a:lnTo>
                <a:lnTo>
                  <a:pt x="4947" y="34543"/>
                </a:lnTo>
                <a:lnTo>
                  <a:pt x="7830" y="35560"/>
                </a:lnTo>
                <a:lnTo>
                  <a:pt x="10942" y="34162"/>
                </a:lnTo>
                <a:lnTo>
                  <a:pt x="12961" y="29844"/>
                </a:lnTo>
                <a:lnTo>
                  <a:pt x="13578" y="28474"/>
                </a:lnTo>
                <a:lnTo>
                  <a:pt x="13558" y="26669"/>
                </a:lnTo>
                <a:lnTo>
                  <a:pt x="11894" y="23875"/>
                </a:lnTo>
                <a:lnTo>
                  <a:pt x="10541" y="23052"/>
                </a:lnTo>
                <a:lnTo>
                  <a:pt x="8922" y="22987"/>
                </a:lnTo>
                <a:lnTo>
                  <a:pt x="7068" y="22860"/>
                </a:lnTo>
                <a:lnTo>
                  <a:pt x="4800" y="22764"/>
                </a:lnTo>
                <a:close/>
              </a:path>
              <a:path w="27304" h="38100">
                <a:moveTo>
                  <a:pt x="10541" y="23052"/>
                </a:moveTo>
                <a:lnTo>
                  <a:pt x="11894" y="23875"/>
                </a:lnTo>
                <a:lnTo>
                  <a:pt x="13558" y="26669"/>
                </a:lnTo>
                <a:lnTo>
                  <a:pt x="13578" y="28474"/>
                </a:lnTo>
                <a:lnTo>
                  <a:pt x="10942" y="34162"/>
                </a:lnTo>
                <a:lnTo>
                  <a:pt x="7830" y="35560"/>
                </a:lnTo>
                <a:lnTo>
                  <a:pt x="12936" y="35560"/>
                </a:lnTo>
                <a:lnTo>
                  <a:pt x="13898" y="34543"/>
                </a:lnTo>
                <a:lnTo>
                  <a:pt x="14218" y="34162"/>
                </a:lnTo>
                <a:lnTo>
                  <a:pt x="15842" y="30734"/>
                </a:lnTo>
                <a:lnTo>
                  <a:pt x="15726" y="29844"/>
                </a:lnTo>
                <a:lnTo>
                  <a:pt x="14726" y="25400"/>
                </a:lnTo>
                <a:lnTo>
                  <a:pt x="12072" y="23113"/>
                </a:lnTo>
                <a:lnTo>
                  <a:pt x="10541" y="23052"/>
                </a:lnTo>
                <a:close/>
              </a:path>
              <a:path w="27304" h="38100">
                <a:moveTo>
                  <a:pt x="2832" y="33986"/>
                </a:moveTo>
                <a:lnTo>
                  <a:pt x="2915" y="34162"/>
                </a:lnTo>
                <a:lnTo>
                  <a:pt x="2832" y="33986"/>
                </a:lnTo>
                <a:close/>
              </a:path>
              <a:path w="27304" h="38100">
                <a:moveTo>
                  <a:pt x="716" y="28474"/>
                </a:moveTo>
                <a:lnTo>
                  <a:pt x="471" y="29844"/>
                </a:lnTo>
                <a:lnTo>
                  <a:pt x="464" y="30099"/>
                </a:lnTo>
                <a:lnTo>
                  <a:pt x="1607" y="32003"/>
                </a:lnTo>
                <a:lnTo>
                  <a:pt x="2779" y="33875"/>
                </a:lnTo>
                <a:lnTo>
                  <a:pt x="871" y="29844"/>
                </a:lnTo>
                <a:lnTo>
                  <a:pt x="716" y="28474"/>
                </a:lnTo>
                <a:close/>
              </a:path>
              <a:path w="27304" h="38100">
                <a:moveTo>
                  <a:pt x="464" y="29881"/>
                </a:moveTo>
                <a:lnTo>
                  <a:pt x="312" y="30734"/>
                </a:lnTo>
                <a:lnTo>
                  <a:pt x="2064" y="33654"/>
                </a:lnTo>
                <a:lnTo>
                  <a:pt x="2763" y="33870"/>
                </a:lnTo>
                <a:lnTo>
                  <a:pt x="464" y="30099"/>
                </a:lnTo>
                <a:lnTo>
                  <a:pt x="464" y="29881"/>
                </a:lnTo>
                <a:close/>
              </a:path>
              <a:path w="27304" h="38100">
                <a:moveTo>
                  <a:pt x="16787" y="22987"/>
                </a:moveTo>
                <a:lnTo>
                  <a:pt x="10434" y="22987"/>
                </a:lnTo>
                <a:lnTo>
                  <a:pt x="12072" y="23113"/>
                </a:lnTo>
                <a:lnTo>
                  <a:pt x="14726" y="25400"/>
                </a:lnTo>
                <a:lnTo>
                  <a:pt x="15899" y="30613"/>
                </a:lnTo>
                <a:lnTo>
                  <a:pt x="16263" y="29844"/>
                </a:lnTo>
                <a:lnTo>
                  <a:pt x="16543" y="27459"/>
                </a:lnTo>
                <a:lnTo>
                  <a:pt x="16657" y="26288"/>
                </a:lnTo>
                <a:lnTo>
                  <a:pt x="16787" y="22987"/>
                </a:lnTo>
                <a:close/>
              </a:path>
              <a:path w="27304" h="38100">
                <a:moveTo>
                  <a:pt x="601" y="27459"/>
                </a:moveTo>
                <a:lnTo>
                  <a:pt x="464" y="27686"/>
                </a:lnTo>
                <a:lnTo>
                  <a:pt x="464" y="29881"/>
                </a:lnTo>
                <a:lnTo>
                  <a:pt x="716" y="28474"/>
                </a:lnTo>
                <a:lnTo>
                  <a:pt x="601" y="27459"/>
                </a:lnTo>
                <a:close/>
              </a:path>
              <a:path w="27304" h="38100">
                <a:moveTo>
                  <a:pt x="1022" y="26761"/>
                </a:moveTo>
                <a:lnTo>
                  <a:pt x="601" y="27459"/>
                </a:lnTo>
                <a:lnTo>
                  <a:pt x="716" y="28474"/>
                </a:lnTo>
                <a:lnTo>
                  <a:pt x="1022" y="26761"/>
                </a:lnTo>
                <a:close/>
              </a:path>
              <a:path w="27304" h="38100">
                <a:moveTo>
                  <a:pt x="5880" y="4899"/>
                </a:moveTo>
                <a:lnTo>
                  <a:pt x="3957" y="6096"/>
                </a:lnTo>
                <a:lnTo>
                  <a:pt x="1442" y="7747"/>
                </a:lnTo>
                <a:lnTo>
                  <a:pt x="0" y="10413"/>
                </a:lnTo>
                <a:lnTo>
                  <a:pt x="21" y="18068"/>
                </a:lnTo>
                <a:lnTo>
                  <a:pt x="147" y="19557"/>
                </a:lnTo>
                <a:lnTo>
                  <a:pt x="363" y="23240"/>
                </a:lnTo>
                <a:lnTo>
                  <a:pt x="490" y="26288"/>
                </a:lnTo>
                <a:lnTo>
                  <a:pt x="601" y="27459"/>
                </a:lnTo>
                <a:lnTo>
                  <a:pt x="924" y="26924"/>
                </a:lnTo>
                <a:lnTo>
                  <a:pt x="1038" y="26669"/>
                </a:lnTo>
                <a:lnTo>
                  <a:pt x="1379" y="24764"/>
                </a:lnTo>
                <a:lnTo>
                  <a:pt x="4046" y="22732"/>
                </a:lnTo>
                <a:lnTo>
                  <a:pt x="16802" y="22732"/>
                </a:lnTo>
                <a:lnTo>
                  <a:pt x="16927" y="20700"/>
                </a:lnTo>
                <a:lnTo>
                  <a:pt x="13075" y="20700"/>
                </a:lnTo>
                <a:lnTo>
                  <a:pt x="14946" y="17399"/>
                </a:lnTo>
                <a:lnTo>
                  <a:pt x="14295" y="17399"/>
                </a:lnTo>
                <a:lnTo>
                  <a:pt x="15147" y="17045"/>
                </a:lnTo>
                <a:lnTo>
                  <a:pt x="17177" y="13462"/>
                </a:lnTo>
                <a:lnTo>
                  <a:pt x="25209" y="13462"/>
                </a:lnTo>
                <a:lnTo>
                  <a:pt x="26920" y="10540"/>
                </a:lnTo>
                <a:lnTo>
                  <a:pt x="26995" y="6985"/>
                </a:lnTo>
                <a:lnTo>
                  <a:pt x="26102" y="5461"/>
                </a:lnTo>
                <a:lnTo>
                  <a:pt x="5303" y="5461"/>
                </a:lnTo>
                <a:lnTo>
                  <a:pt x="5880" y="4899"/>
                </a:lnTo>
                <a:close/>
              </a:path>
              <a:path w="27304" h="38100">
                <a:moveTo>
                  <a:pt x="4046" y="22732"/>
                </a:moveTo>
                <a:lnTo>
                  <a:pt x="1379" y="24764"/>
                </a:lnTo>
                <a:lnTo>
                  <a:pt x="1022" y="26761"/>
                </a:lnTo>
                <a:lnTo>
                  <a:pt x="2763" y="23875"/>
                </a:lnTo>
                <a:lnTo>
                  <a:pt x="4800" y="22764"/>
                </a:lnTo>
                <a:lnTo>
                  <a:pt x="4046" y="22732"/>
                </a:lnTo>
                <a:close/>
              </a:path>
              <a:path w="27304" h="38100">
                <a:moveTo>
                  <a:pt x="350" y="23113"/>
                </a:moveTo>
                <a:close/>
              </a:path>
              <a:path w="27304" h="38100">
                <a:moveTo>
                  <a:pt x="16802" y="22732"/>
                </a:moveTo>
                <a:lnTo>
                  <a:pt x="4858" y="22732"/>
                </a:lnTo>
                <a:lnTo>
                  <a:pt x="8922" y="22987"/>
                </a:lnTo>
                <a:lnTo>
                  <a:pt x="10541" y="23052"/>
                </a:lnTo>
                <a:lnTo>
                  <a:pt x="16787" y="22987"/>
                </a:lnTo>
                <a:lnTo>
                  <a:pt x="16802" y="22732"/>
                </a:lnTo>
                <a:close/>
              </a:path>
              <a:path w="27304" h="38100">
                <a:moveTo>
                  <a:pt x="7274" y="22874"/>
                </a:moveTo>
                <a:lnTo>
                  <a:pt x="8821" y="22987"/>
                </a:lnTo>
                <a:lnTo>
                  <a:pt x="7274" y="22874"/>
                </a:lnTo>
                <a:close/>
              </a:path>
              <a:path w="27304" h="38100">
                <a:moveTo>
                  <a:pt x="4858" y="22732"/>
                </a:moveTo>
                <a:lnTo>
                  <a:pt x="7274" y="22874"/>
                </a:lnTo>
                <a:lnTo>
                  <a:pt x="4858" y="22732"/>
                </a:lnTo>
                <a:close/>
              </a:path>
              <a:path w="27304" h="38100">
                <a:moveTo>
                  <a:pt x="4858" y="22732"/>
                </a:moveTo>
                <a:lnTo>
                  <a:pt x="4046" y="22732"/>
                </a:lnTo>
                <a:lnTo>
                  <a:pt x="4800" y="22764"/>
                </a:lnTo>
                <a:close/>
              </a:path>
              <a:path w="27304" h="38100">
                <a:moveTo>
                  <a:pt x="17153" y="16212"/>
                </a:moveTo>
                <a:lnTo>
                  <a:pt x="15147" y="17045"/>
                </a:lnTo>
                <a:lnTo>
                  <a:pt x="13075" y="20700"/>
                </a:lnTo>
                <a:lnTo>
                  <a:pt x="15971" y="18923"/>
                </a:lnTo>
                <a:lnTo>
                  <a:pt x="17120" y="18068"/>
                </a:lnTo>
                <a:lnTo>
                  <a:pt x="17153" y="16212"/>
                </a:lnTo>
                <a:close/>
              </a:path>
              <a:path w="27304" h="38100">
                <a:moveTo>
                  <a:pt x="17120" y="18068"/>
                </a:moveTo>
                <a:lnTo>
                  <a:pt x="15971" y="18923"/>
                </a:lnTo>
                <a:lnTo>
                  <a:pt x="13075" y="20700"/>
                </a:lnTo>
                <a:lnTo>
                  <a:pt x="16927" y="20700"/>
                </a:lnTo>
                <a:lnTo>
                  <a:pt x="16987" y="19557"/>
                </a:lnTo>
                <a:lnTo>
                  <a:pt x="17120" y="18068"/>
                </a:lnTo>
                <a:close/>
              </a:path>
              <a:path w="27304" h="38100">
                <a:moveTo>
                  <a:pt x="121" y="19303"/>
                </a:moveTo>
                <a:lnTo>
                  <a:pt x="137" y="19557"/>
                </a:lnTo>
                <a:lnTo>
                  <a:pt x="121" y="19303"/>
                </a:lnTo>
                <a:close/>
              </a:path>
              <a:path w="27304" h="38100">
                <a:moveTo>
                  <a:pt x="20416" y="14859"/>
                </a:moveTo>
                <a:lnTo>
                  <a:pt x="17153" y="16212"/>
                </a:lnTo>
                <a:lnTo>
                  <a:pt x="17120" y="18068"/>
                </a:lnTo>
                <a:lnTo>
                  <a:pt x="17508" y="17779"/>
                </a:lnTo>
                <a:lnTo>
                  <a:pt x="20416" y="14859"/>
                </a:lnTo>
                <a:close/>
              </a:path>
              <a:path w="27304" h="38100">
                <a:moveTo>
                  <a:pt x="15147" y="17045"/>
                </a:moveTo>
                <a:lnTo>
                  <a:pt x="14295" y="17399"/>
                </a:lnTo>
                <a:lnTo>
                  <a:pt x="14946" y="17399"/>
                </a:lnTo>
                <a:lnTo>
                  <a:pt x="15147" y="17045"/>
                </a:lnTo>
                <a:close/>
              </a:path>
              <a:path w="27304" h="38100">
                <a:moveTo>
                  <a:pt x="24391" y="14859"/>
                </a:moveTo>
                <a:lnTo>
                  <a:pt x="20416" y="14859"/>
                </a:lnTo>
                <a:lnTo>
                  <a:pt x="17887" y="17399"/>
                </a:lnTo>
                <a:lnTo>
                  <a:pt x="21000" y="17399"/>
                </a:lnTo>
                <a:lnTo>
                  <a:pt x="23870" y="15748"/>
                </a:lnTo>
                <a:lnTo>
                  <a:pt x="24391" y="14859"/>
                </a:lnTo>
                <a:close/>
              </a:path>
              <a:path w="27304" h="38100">
                <a:moveTo>
                  <a:pt x="17177" y="13462"/>
                </a:moveTo>
                <a:lnTo>
                  <a:pt x="15147" y="17045"/>
                </a:lnTo>
                <a:lnTo>
                  <a:pt x="17153" y="16212"/>
                </a:lnTo>
                <a:lnTo>
                  <a:pt x="17177" y="13462"/>
                </a:lnTo>
                <a:close/>
              </a:path>
              <a:path w="27304" h="38100">
                <a:moveTo>
                  <a:pt x="25209" y="13462"/>
                </a:moveTo>
                <a:lnTo>
                  <a:pt x="17177" y="13462"/>
                </a:lnTo>
                <a:lnTo>
                  <a:pt x="17153" y="16212"/>
                </a:lnTo>
                <a:lnTo>
                  <a:pt x="20416" y="14859"/>
                </a:lnTo>
                <a:lnTo>
                  <a:pt x="24391" y="14859"/>
                </a:lnTo>
                <a:lnTo>
                  <a:pt x="25209" y="13462"/>
                </a:lnTo>
                <a:close/>
              </a:path>
              <a:path w="27304" h="38100">
                <a:moveTo>
                  <a:pt x="6814" y="4317"/>
                </a:moveTo>
                <a:lnTo>
                  <a:pt x="5880" y="4899"/>
                </a:lnTo>
                <a:lnTo>
                  <a:pt x="5303" y="5461"/>
                </a:lnTo>
                <a:lnTo>
                  <a:pt x="6814" y="4317"/>
                </a:lnTo>
                <a:close/>
              </a:path>
              <a:path w="27304" h="38100">
                <a:moveTo>
                  <a:pt x="25432" y="4317"/>
                </a:moveTo>
                <a:lnTo>
                  <a:pt x="6814" y="4317"/>
                </a:lnTo>
                <a:lnTo>
                  <a:pt x="5303" y="5461"/>
                </a:lnTo>
                <a:lnTo>
                  <a:pt x="26102" y="5461"/>
                </a:lnTo>
                <a:lnTo>
                  <a:pt x="25432" y="4317"/>
                </a:lnTo>
                <a:close/>
              </a:path>
              <a:path w="27304" h="38100">
                <a:moveTo>
                  <a:pt x="21000" y="0"/>
                </a:moveTo>
                <a:lnTo>
                  <a:pt x="11996" y="0"/>
                </a:lnTo>
                <a:lnTo>
                  <a:pt x="9786" y="1015"/>
                </a:lnTo>
                <a:lnTo>
                  <a:pt x="8173" y="2666"/>
                </a:lnTo>
                <a:lnTo>
                  <a:pt x="5880" y="4899"/>
                </a:lnTo>
                <a:lnTo>
                  <a:pt x="6814" y="4317"/>
                </a:lnTo>
                <a:lnTo>
                  <a:pt x="25432" y="4317"/>
                </a:lnTo>
                <a:lnTo>
                  <a:pt x="23870" y="1650"/>
                </a:lnTo>
                <a:lnTo>
                  <a:pt x="21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74309" y="3258311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32382" y="26670"/>
                </a:moveTo>
                <a:lnTo>
                  <a:pt x="8824" y="26670"/>
                </a:lnTo>
                <a:lnTo>
                  <a:pt x="9548" y="27177"/>
                </a:lnTo>
                <a:lnTo>
                  <a:pt x="12304" y="29590"/>
                </a:lnTo>
                <a:lnTo>
                  <a:pt x="13840" y="30987"/>
                </a:lnTo>
                <a:lnTo>
                  <a:pt x="15771" y="31750"/>
                </a:lnTo>
                <a:lnTo>
                  <a:pt x="17803" y="31876"/>
                </a:lnTo>
                <a:lnTo>
                  <a:pt x="21117" y="31876"/>
                </a:lnTo>
                <a:lnTo>
                  <a:pt x="23657" y="31496"/>
                </a:lnTo>
                <a:lnTo>
                  <a:pt x="24767" y="31241"/>
                </a:lnTo>
                <a:lnTo>
                  <a:pt x="25740" y="30987"/>
                </a:lnTo>
                <a:lnTo>
                  <a:pt x="29614" y="30225"/>
                </a:lnTo>
                <a:lnTo>
                  <a:pt x="32382" y="26797"/>
                </a:lnTo>
                <a:close/>
              </a:path>
              <a:path w="32384" h="32385">
                <a:moveTo>
                  <a:pt x="8911" y="26743"/>
                </a:moveTo>
                <a:lnTo>
                  <a:pt x="9429" y="27177"/>
                </a:lnTo>
                <a:lnTo>
                  <a:pt x="8911" y="26743"/>
                </a:lnTo>
                <a:close/>
              </a:path>
              <a:path w="32384" h="32385">
                <a:moveTo>
                  <a:pt x="425" y="13513"/>
                </a:moveTo>
                <a:lnTo>
                  <a:pt x="145" y="14097"/>
                </a:lnTo>
                <a:lnTo>
                  <a:pt x="131" y="17017"/>
                </a:lnTo>
                <a:lnTo>
                  <a:pt x="239" y="19685"/>
                </a:lnTo>
                <a:lnTo>
                  <a:pt x="1674" y="22098"/>
                </a:lnTo>
                <a:lnTo>
                  <a:pt x="3947" y="23495"/>
                </a:lnTo>
                <a:lnTo>
                  <a:pt x="7363" y="25653"/>
                </a:lnTo>
                <a:lnTo>
                  <a:pt x="8911" y="26743"/>
                </a:lnTo>
                <a:lnTo>
                  <a:pt x="32382" y="26670"/>
                </a:lnTo>
                <a:lnTo>
                  <a:pt x="32382" y="18796"/>
                </a:lnTo>
                <a:lnTo>
                  <a:pt x="30947" y="17017"/>
                </a:lnTo>
                <a:lnTo>
                  <a:pt x="1140" y="17017"/>
                </a:lnTo>
                <a:lnTo>
                  <a:pt x="425" y="13513"/>
                </a:lnTo>
                <a:close/>
              </a:path>
              <a:path w="32384" h="32385">
                <a:moveTo>
                  <a:pt x="6944" y="25400"/>
                </a:moveTo>
                <a:lnTo>
                  <a:pt x="7316" y="25653"/>
                </a:lnTo>
                <a:lnTo>
                  <a:pt x="6944" y="25400"/>
                </a:lnTo>
                <a:close/>
              </a:path>
              <a:path w="32384" h="32385">
                <a:moveTo>
                  <a:pt x="3922" y="9778"/>
                </a:moveTo>
                <a:lnTo>
                  <a:pt x="1242" y="11811"/>
                </a:lnTo>
                <a:lnTo>
                  <a:pt x="425" y="13513"/>
                </a:lnTo>
                <a:lnTo>
                  <a:pt x="1140" y="17017"/>
                </a:lnTo>
                <a:lnTo>
                  <a:pt x="3922" y="9778"/>
                </a:lnTo>
                <a:close/>
              </a:path>
              <a:path w="32384" h="32385">
                <a:moveTo>
                  <a:pt x="12245" y="9778"/>
                </a:moveTo>
                <a:lnTo>
                  <a:pt x="3922" y="9778"/>
                </a:lnTo>
                <a:lnTo>
                  <a:pt x="1140" y="17017"/>
                </a:lnTo>
                <a:lnTo>
                  <a:pt x="30947" y="17017"/>
                </a:lnTo>
                <a:lnTo>
                  <a:pt x="29716" y="15493"/>
                </a:lnTo>
                <a:lnTo>
                  <a:pt x="23607" y="15493"/>
                </a:lnTo>
                <a:lnTo>
                  <a:pt x="17803" y="13715"/>
                </a:lnTo>
                <a:lnTo>
                  <a:pt x="15085" y="13715"/>
                </a:lnTo>
                <a:lnTo>
                  <a:pt x="12504" y="9923"/>
                </a:lnTo>
                <a:lnTo>
                  <a:pt x="12245" y="9778"/>
                </a:lnTo>
                <a:close/>
              </a:path>
              <a:path w="32384" h="32385">
                <a:moveTo>
                  <a:pt x="21117" y="13715"/>
                </a:moveTo>
                <a:lnTo>
                  <a:pt x="17803" y="13715"/>
                </a:lnTo>
                <a:lnTo>
                  <a:pt x="23607" y="15493"/>
                </a:lnTo>
                <a:lnTo>
                  <a:pt x="21117" y="13715"/>
                </a:lnTo>
                <a:close/>
              </a:path>
              <a:path w="32384" h="32385">
                <a:moveTo>
                  <a:pt x="21139" y="13719"/>
                </a:moveTo>
                <a:lnTo>
                  <a:pt x="23607" y="15493"/>
                </a:lnTo>
                <a:lnTo>
                  <a:pt x="29716" y="15493"/>
                </a:lnTo>
                <a:lnTo>
                  <a:pt x="25740" y="14604"/>
                </a:lnTo>
                <a:lnTo>
                  <a:pt x="24712" y="14350"/>
                </a:lnTo>
                <a:lnTo>
                  <a:pt x="23657" y="14097"/>
                </a:lnTo>
                <a:lnTo>
                  <a:pt x="21139" y="13719"/>
                </a:lnTo>
                <a:close/>
              </a:path>
              <a:path w="32384" h="32385">
                <a:moveTo>
                  <a:pt x="24767" y="14350"/>
                </a:moveTo>
                <a:lnTo>
                  <a:pt x="25321" y="14477"/>
                </a:lnTo>
                <a:lnTo>
                  <a:pt x="24767" y="14350"/>
                </a:lnTo>
                <a:close/>
              </a:path>
              <a:path w="32384" h="32385">
                <a:moveTo>
                  <a:pt x="14202" y="10406"/>
                </a:moveTo>
                <a:lnTo>
                  <a:pt x="15085" y="13715"/>
                </a:lnTo>
                <a:lnTo>
                  <a:pt x="21139" y="13719"/>
                </a:lnTo>
                <a:lnTo>
                  <a:pt x="19898" y="12826"/>
                </a:lnTo>
                <a:lnTo>
                  <a:pt x="17396" y="11429"/>
                </a:lnTo>
                <a:lnTo>
                  <a:pt x="14374" y="10540"/>
                </a:lnTo>
                <a:lnTo>
                  <a:pt x="14533" y="10540"/>
                </a:lnTo>
                <a:lnTo>
                  <a:pt x="14202" y="10406"/>
                </a:lnTo>
                <a:close/>
              </a:path>
              <a:path w="32384" h="32385">
                <a:moveTo>
                  <a:pt x="12504" y="9923"/>
                </a:moveTo>
                <a:lnTo>
                  <a:pt x="15085" y="13715"/>
                </a:lnTo>
                <a:lnTo>
                  <a:pt x="14202" y="10406"/>
                </a:lnTo>
                <a:lnTo>
                  <a:pt x="13599" y="10160"/>
                </a:lnTo>
                <a:lnTo>
                  <a:pt x="12926" y="10160"/>
                </a:lnTo>
                <a:lnTo>
                  <a:pt x="12504" y="9923"/>
                </a:lnTo>
                <a:close/>
              </a:path>
              <a:path w="32384" h="32385">
                <a:moveTo>
                  <a:pt x="8964" y="0"/>
                </a:moveTo>
                <a:lnTo>
                  <a:pt x="4480" y="0"/>
                </a:lnTo>
                <a:lnTo>
                  <a:pt x="2461" y="1397"/>
                </a:lnTo>
                <a:lnTo>
                  <a:pt x="1623" y="3428"/>
                </a:lnTo>
                <a:lnTo>
                  <a:pt x="251" y="6858"/>
                </a:lnTo>
                <a:lnTo>
                  <a:pt x="51" y="9143"/>
                </a:lnTo>
                <a:lnTo>
                  <a:pt x="0" y="11429"/>
                </a:lnTo>
                <a:lnTo>
                  <a:pt x="425" y="13513"/>
                </a:lnTo>
                <a:lnTo>
                  <a:pt x="1242" y="11811"/>
                </a:lnTo>
                <a:lnTo>
                  <a:pt x="3922" y="9778"/>
                </a:lnTo>
                <a:lnTo>
                  <a:pt x="12245" y="9778"/>
                </a:lnTo>
                <a:lnTo>
                  <a:pt x="11110" y="9143"/>
                </a:lnTo>
                <a:lnTo>
                  <a:pt x="13866" y="9143"/>
                </a:lnTo>
                <a:lnTo>
                  <a:pt x="13459" y="7620"/>
                </a:lnTo>
                <a:lnTo>
                  <a:pt x="13193" y="6858"/>
                </a:lnTo>
                <a:lnTo>
                  <a:pt x="11821" y="3428"/>
                </a:lnTo>
                <a:lnTo>
                  <a:pt x="10983" y="1397"/>
                </a:lnTo>
                <a:lnTo>
                  <a:pt x="8964" y="0"/>
                </a:lnTo>
                <a:close/>
              </a:path>
              <a:path w="32384" h="32385">
                <a:moveTo>
                  <a:pt x="14533" y="10540"/>
                </a:moveTo>
                <a:lnTo>
                  <a:pt x="14374" y="10540"/>
                </a:lnTo>
                <a:lnTo>
                  <a:pt x="14844" y="10667"/>
                </a:lnTo>
                <a:lnTo>
                  <a:pt x="14533" y="10540"/>
                </a:lnTo>
                <a:close/>
              </a:path>
              <a:path w="32384" h="32385">
                <a:moveTo>
                  <a:pt x="13866" y="9143"/>
                </a:moveTo>
                <a:lnTo>
                  <a:pt x="11110" y="9143"/>
                </a:lnTo>
                <a:lnTo>
                  <a:pt x="14202" y="10406"/>
                </a:lnTo>
                <a:lnTo>
                  <a:pt x="13866" y="9143"/>
                </a:lnTo>
                <a:close/>
              </a:path>
              <a:path w="32384" h="32385">
                <a:moveTo>
                  <a:pt x="12405" y="9778"/>
                </a:moveTo>
                <a:lnTo>
                  <a:pt x="12504" y="9923"/>
                </a:lnTo>
                <a:lnTo>
                  <a:pt x="12926" y="10160"/>
                </a:lnTo>
                <a:lnTo>
                  <a:pt x="12405" y="9778"/>
                </a:lnTo>
                <a:close/>
              </a:path>
              <a:path w="32384" h="32385">
                <a:moveTo>
                  <a:pt x="12666" y="9778"/>
                </a:moveTo>
                <a:lnTo>
                  <a:pt x="12405" y="9778"/>
                </a:lnTo>
                <a:lnTo>
                  <a:pt x="12926" y="10160"/>
                </a:lnTo>
                <a:lnTo>
                  <a:pt x="13599" y="10160"/>
                </a:lnTo>
                <a:lnTo>
                  <a:pt x="12666" y="9778"/>
                </a:lnTo>
                <a:close/>
              </a:path>
              <a:path w="32384" h="32385">
                <a:moveTo>
                  <a:pt x="11110" y="9143"/>
                </a:moveTo>
                <a:lnTo>
                  <a:pt x="12504" y="9923"/>
                </a:lnTo>
                <a:lnTo>
                  <a:pt x="12405" y="9778"/>
                </a:lnTo>
                <a:lnTo>
                  <a:pt x="12666" y="9778"/>
                </a:lnTo>
                <a:lnTo>
                  <a:pt x="1111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8" name="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41820" y="2274570"/>
            <a:ext cx="272084" cy="710438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00811" y="2033397"/>
            <a:ext cx="71361" cy="92837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87959" y="1839976"/>
            <a:ext cx="98023" cy="112902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26047" y="1482089"/>
            <a:ext cx="183514" cy="21488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109" rIns="0" bIns="0" rtlCol="0">
            <a:spAutoFit/>
          </a:bodyPr>
          <a:lstStyle/>
          <a:p>
            <a:pPr marL="76009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Vector</a:t>
            </a:r>
            <a:r>
              <a:rPr spc="-90" dirty="0"/>
              <a:t> </a:t>
            </a:r>
            <a:r>
              <a:rPr dirty="0"/>
              <a:t>Machines</a:t>
            </a:r>
            <a:r>
              <a:rPr spc="-90" dirty="0"/>
              <a:t> </a:t>
            </a:r>
            <a:r>
              <a:rPr dirty="0"/>
              <a:t>are</a:t>
            </a:r>
            <a:r>
              <a:rPr spc="-90" dirty="0"/>
              <a:t> </a:t>
            </a:r>
            <a:r>
              <a:rPr dirty="0"/>
              <a:t>Easily</a:t>
            </a:r>
            <a:r>
              <a:rPr spc="-90" dirty="0"/>
              <a:t> </a:t>
            </a:r>
            <a:r>
              <a:rPr spc="-10" dirty="0"/>
              <a:t>Parallelizable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24458" y="1889505"/>
            <a:ext cx="471805" cy="462280"/>
            <a:chOff x="1124458" y="1889505"/>
            <a:chExt cx="471805" cy="462280"/>
          </a:xfrm>
        </p:grpSpPr>
        <p:sp>
          <p:nvSpPr>
            <p:cNvPr id="4" name="object 4"/>
            <p:cNvSpPr/>
            <p:nvPr/>
          </p:nvSpPr>
          <p:spPr>
            <a:xfrm>
              <a:off x="1130808" y="1895855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80">
                  <a:moveTo>
                    <a:pt x="458723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58723" y="449579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30808" y="1895855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80">
                  <a:moveTo>
                    <a:pt x="0" y="449579"/>
                  </a:moveTo>
                  <a:lnTo>
                    <a:pt x="458723" y="449579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17167" y="2007870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A[4]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24458" y="2418333"/>
            <a:ext cx="471805" cy="462280"/>
            <a:chOff x="1124458" y="2418333"/>
            <a:chExt cx="471805" cy="462280"/>
          </a:xfrm>
        </p:grpSpPr>
        <p:sp>
          <p:nvSpPr>
            <p:cNvPr id="8" name="object 8"/>
            <p:cNvSpPr/>
            <p:nvPr/>
          </p:nvSpPr>
          <p:spPr>
            <a:xfrm>
              <a:off x="1130808" y="2424683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80">
                  <a:moveTo>
                    <a:pt x="458723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58723" y="449579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30808" y="2424683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80">
                  <a:moveTo>
                    <a:pt x="0" y="449579"/>
                  </a:moveTo>
                  <a:lnTo>
                    <a:pt x="458723" y="449579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17167" y="2537205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A[3]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24458" y="2982214"/>
            <a:ext cx="471805" cy="461009"/>
            <a:chOff x="1124458" y="2982214"/>
            <a:chExt cx="471805" cy="461009"/>
          </a:xfrm>
        </p:grpSpPr>
        <p:sp>
          <p:nvSpPr>
            <p:cNvPr id="12" name="object 12"/>
            <p:cNvSpPr/>
            <p:nvPr/>
          </p:nvSpPr>
          <p:spPr>
            <a:xfrm>
              <a:off x="1130808" y="2988564"/>
              <a:ext cx="459105" cy="448309"/>
            </a:xfrm>
            <a:custGeom>
              <a:avLst/>
              <a:gdLst/>
              <a:ahLst/>
              <a:cxnLst/>
              <a:rect l="l" t="t" r="r" b="b"/>
              <a:pathLst>
                <a:path w="459105" h="448310">
                  <a:moveTo>
                    <a:pt x="458723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58723" y="448055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30808" y="2988564"/>
              <a:ext cx="459105" cy="448309"/>
            </a:xfrm>
            <a:custGeom>
              <a:avLst/>
              <a:gdLst/>
              <a:ahLst/>
              <a:cxnLst/>
              <a:rect l="l" t="t" r="r" b="b"/>
              <a:pathLst>
                <a:path w="459105" h="448310">
                  <a:moveTo>
                    <a:pt x="0" y="448055"/>
                  </a:moveTo>
                  <a:lnTo>
                    <a:pt x="458723" y="448055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17167" y="3099942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A[2]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124458" y="3544570"/>
            <a:ext cx="471805" cy="461009"/>
            <a:chOff x="1124458" y="3544570"/>
            <a:chExt cx="471805" cy="461009"/>
          </a:xfrm>
        </p:grpSpPr>
        <p:sp>
          <p:nvSpPr>
            <p:cNvPr id="16" name="object 16"/>
            <p:cNvSpPr/>
            <p:nvPr/>
          </p:nvSpPr>
          <p:spPr>
            <a:xfrm>
              <a:off x="1130808" y="3550920"/>
              <a:ext cx="459105" cy="448309"/>
            </a:xfrm>
            <a:custGeom>
              <a:avLst/>
              <a:gdLst/>
              <a:ahLst/>
              <a:cxnLst/>
              <a:rect l="l" t="t" r="r" b="b"/>
              <a:pathLst>
                <a:path w="459105" h="448310">
                  <a:moveTo>
                    <a:pt x="458723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58723" y="448055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30808" y="3550920"/>
              <a:ext cx="459105" cy="448309"/>
            </a:xfrm>
            <a:custGeom>
              <a:avLst/>
              <a:gdLst/>
              <a:ahLst/>
              <a:cxnLst/>
              <a:rect l="l" t="t" r="r" b="b"/>
              <a:pathLst>
                <a:path w="459105" h="448310">
                  <a:moveTo>
                    <a:pt x="0" y="448055"/>
                  </a:moveTo>
                  <a:lnTo>
                    <a:pt x="458723" y="448055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217167" y="3662933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A[1]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24458" y="4106926"/>
            <a:ext cx="471805" cy="462280"/>
            <a:chOff x="1124458" y="4106926"/>
            <a:chExt cx="471805" cy="462280"/>
          </a:xfrm>
        </p:grpSpPr>
        <p:sp>
          <p:nvSpPr>
            <p:cNvPr id="20" name="object 20"/>
            <p:cNvSpPr/>
            <p:nvPr/>
          </p:nvSpPr>
          <p:spPr>
            <a:xfrm>
              <a:off x="1130808" y="4113276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79">
                  <a:moveTo>
                    <a:pt x="458723" y="0"/>
                  </a:moveTo>
                  <a:lnTo>
                    <a:pt x="0" y="0"/>
                  </a:lnTo>
                  <a:lnTo>
                    <a:pt x="0" y="449580"/>
                  </a:lnTo>
                  <a:lnTo>
                    <a:pt x="458723" y="449580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30808" y="4113276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79">
                  <a:moveTo>
                    <a:pt x="0" y="449580"/>
                  </a:moveTo>
                  <a:lnTo>
                    <a:pt x="458723" y="449580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95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217167" y="4225797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A[0]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770633" y="1889505"/>
            <a:ext cx="473075" cy="462280"/>
            <a:chOff x="1770633" y="1889505"/>
            <a:chExt cx="473075" cy="462280"/>
          </a:xfrm>
        </p:grpSpPr>
        <p:sp>
          <p:nvSpPr>
            <p:cNvPr id="24" name="object 24"/>
            <p:cNvSpPr/>
            <p:nvPr/>
          </p:nvSpPr>
          <p:spPr>
            <a:xfrm>
              <a:off x="1776983" y="1895855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80">
                  <a:moveTo>
                    <a:pt x="460248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60248" y="449579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76983" y="1895855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80">
                  <a:moveTo>
                    <a:pt x="0" y="449579"/>
                  </a:moveTo>
                  <a:lnTo>
                    <a:pt x="460248" y="449579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867026" y="2007870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B[4]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770633" y="2418333"/>
            <a:ext cx="473075" cy="462280"/>
            <a:chOff x="1770633" y="2418333"/>
            <a:chExt cx="473075" cy="462280"/>
          </a:xfrm>
        </p:grpSpPr>
        <p:sp>
          <p:nvSpPr>
            <p:cNvPr id="28" name="object 28"/>
            <p:cNvSpPr/>
            <p:nvPr/>
          </p:nvSpPr>
          <p:spPr>
            <a:xfrm>
              <a:off x="1776983" y="2424683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80">
                  <a:moveTo>
                    <a:pt x="460248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60248" y="449579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76983" y="2424683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80">
                  <a:moveTo>
                    <a:pt x="0" y="449579"/>
                  </a:moveTo>
                  <a:lnTo>
                    <a:pt x="460248" y="449579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867026" y="2537205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B[3]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770633" y="2982214"/>
            <a:ext cx="473075" cy="461009"/>
            <a:chOff x="1770633" y="2982214"/>
            <a:chExt cx="473075" cy="461009"/>
          </a:xfrm>
        </p:grpSpPr>
        <p:sp>
          <p:nvSpPr>
            <p:cNvPr id="32" name="object 32"/>
            <p:cNvSpPr/>
            <p:nvPr/>
          </p:nvSpPr>
          <p:spPr>
            <a:xfrm>
              <a:off x="1776983" y="2988564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460248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60248" y="448055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76983" y="2988564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0" y="448055"/>
                  </a:moveTo>
                  <a:lnTo>
                    <a:pt x="460248" y="448055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867026" y="3099942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B[2]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770633" y="3544570"/>
            <a:ext cx="473075" cy="461009"/>
            <a:chOff x="1770633" y="3544570"/>
            <a:chExt cx="473075" cy="461009"/>
          </a:xfrm>
        </p:grpSpPr>
        <p:sp>
          <p:nvSpPr>
            <p:cNvPr id="36" name="object 36"/>
            <p:cNvSpPr/>
            <p:nvPr/>
          </p:nvSpPr>
          <p:spPr>
            <a:xfrm>
              <a:off x="1776983" y="3550920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460248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60248" y="448055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76983" y="3550920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0" y="448055"/>
                  </a:moveTo>
                  <a:lnTo>
                    <a:pt x="460248" y="448055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867026" y="3662933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B[1]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770633" y="4106926"/>
            <a:ext cx="473075" cy="462280"/>
            <a:chOff x="1770633" y="4106926"/>
            <a:chExt cx="473075" cy="462280"/>
          </a:xfrm>
        </p:grpSpPr>
        <p:sp>
          <p:nvSpPr>
            <p:cNvPr id="40" name="object 40"/>
            <p:cNvSpPr/>
            <p:nvPr/>
          </p:nvSpPr>
          <p:spPr>
            <a:xfrm>
              <a:off x="1776983" y="4113276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79">
                  <a:moveTo>
                    <a:pt x="460248" y="0"/>
                  </a:moveTo>
                  <a:lnTo>
                    <a:pt x="0" y="0"/>
                  </a:lnTo>
                  <a:lnTo>
                    <a:pt x="0" y="449580"/>
                  </a:lnTo>
                  <a:lnTo>
                    <a:pt x="460248" y="449580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76983" y="4113276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79">
                  <a:moveTo>
                    <a:pt x="0" y="449580"/>
                  </a:moveTo>
                  <a:lnTo>
                    <a:pt x="460248" y="449580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95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867026" y="4225797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B[0]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941577" y="4894834"/>
            <a:ext cx="1512570" cy="535940"/>
            <a:chOff x="941577" y="4894834"/>
            <a:chExt cx="1512570" cy="535940"/>
          </a:xfrm>
        </p:grpSpPr>
        <p:sp>
          <p:nvSpPr>
            <p:cNvPr id="44" name="object 44"/>
            <p:cNvSpPr/>
            <p:nvPr/>
          </p:nvSpPr>
          <p:spPr>
            <a:xfrm>
              <a:off x="947927" y="4901184"/>
              <a:ext cx="1499870" cy="523240"/>
            </a:xfrm>
            <a:custGeom>
              <a:avLst/>
              <a:gdLst/>
              <a:ahLst/>
              <a:cxnLst/>
              <a:rect l="l" t="t" r="r" b="b"/>
              <a:pathLst>
                <a:path w="1499870" h="523239">
                  <a:moveTo>
                    <a:pt x="1499616" y="0"/>
                  </a:moveTo>
                  <a:lnTo>
                    <a:pt x="0" y="0"/>
                  </a:lnTo>
                  <a:lnTo>
                    <a:pt x="245071" y="522732"/>
                  </a:lnTo>
                  <a:lnTo>
                    <a:pt x="1254505" y="522732"/>
                  </a:lnTo>
                  <a:lnTo>
                    <a:pt x="14996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47927" y="4901184"/>
              <a:ext cx="1499870" cy="523240"/>
            </a:xfrm>
            <a:custGeom>
              <a:avLst/>
              <a:gdLst/>
              <a:ahLst/>
              <a:cxnLst/>
              <a:rect l="l" t="t" r="r" b="b"/>
              <a:pathLst>
                <a:path w="1499870" h="523239">
                  <a:moveTo>
                    <a:pt x="1499616" y="0"/>
                  </a:moveTo>
                  <a:lnTo>
                    <a:pt x="1254505" y="522732"/>
                  </a:lnTo>
                  <a:lnTo>
                    <a:pt x="245071" y="522732"/>
                  </a:lnTo>
                  <a:lnTo>
                    <a:pt x="0" y="0"/>
                  </a:lnTo>
                  <a:lnTo>
                    <a:pt x="1499616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 rot="10860000">
            <a:off x="1569963" y="5000771"/>
            <a:ext cx="25730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4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290827" y="1534667"/>
            <a:ext cx="745490" cy="4953635"/>
            <a:chOff x="1290827" y="1534667"/>
            <a:chExt cx="745490" cy="4953635"/>
          </a:xfrm>
        </p:grpSpPr>
        <p:sp>
          <p:nvSpPr>
            <p:cNvPr id="48" name="object 48"/>
            <p:cNvSpPr/>
            <p:nvPr/>
          </p:nvSpPr>
          <p:spPr>
            <a:xfrm>
              <a:off x="1290828" y="1534667"/>
              <a:ext cx="745490" cy="4947285"/>
            </a:xfrm>
            <a:custGeom>
              <a:avLst/>
              <a:gdLst/>
              <a:ahLst/>
              <a:cxnLst/>
              <a:rect l="l" t="t" r="r" b="b"/>
              <a:pathLst>
                <a:path w="745489" h="4947285">
                  <a:moveTo>
                    <a:pt x="76200" y="3289554"/>
                  </a:moveTo>
                  <a:lnTo>
                    <a:pt x="44450" y="3289554"/>
                  </a:lnTo>
                  <a:lnTo>
                    <a:pt x="44450" y="9144"/>
                  </a:lnTo>
                  <a:lnTo>
                    <a:pt x="31750" y="9144"/>
                  </a:lnTo>
                  <a:lnTo>
                    <a:pt x="31750" y="3289554"/>
                  </a:lnTo>
                  <a:lnTo>
                    <a:pt x="0" y="3289554"/>
                  </a:lnTo>
                  <a:lnTo>
                    <a:pt x="38100" y="3365754"/>
                  </a:lnTo>
                  <a:lnTo>
                    <a:pt x="69850" y="3302254"/>
                  </a:lnTo>
                  <a:lnTo>
                    <a:pt x="76200" y="3289554"/>
                  </a:lnTo>
                  <a:close/>
                </a:path>
                <a:path w="745489" h="4947285">
                  <a:moveTo>
                    <a:pt x="672084" y="4497336"/>
                  </a:moveTo>
                  <a:lnTo>
                    <a:pt x="141732" y="4497336"/>
                  </a:lnTo>
                  <a:lnTo>
                    <a:pt x="141732" y="4946904"/>
                  </a:lnTo>
                  <a:lnTo>
                    <a:pt x="672084" y="4946904"/>
                  </a:lnTo>
                  <a:lnTo>
                    <a:pt x="672084" y="4497336"/>
                  </a:lnTo>
                  <a:close/>
                </a:path>
                <a:path w="745489" h="4947285">
                  <a:moveTo>
                    <a:pt x="745236" y="3280410"/>
                  </a:moveTo>
                  <a:lnTo>
                    <a:pt x="713486" y="3280410"/>
                  </a:lnTo>
                  <a:lnTo>
                    <a:pt x="713486" y="0"/>
                  </a:lnTo>
                  <a:lnTo>
                    <a:pt x="700786" y="0"/>
                  </a:lnTo>
                  <a:lnTo>
                    <a:pt x="700786" y="3280410"/>
                  </a:lnTo>
                  <a:lnTo>
                    <a:pt x="669036" y="3280410"/>
                  </a:lnTo>
                  <a:lnTo>
                    <a:pt x="707136" y="3356610"/>
                  </a:lnTo>
                  <a:lnTo>
                    <a:pt x="738886" y="3293110"/>
                  </a:lnTo>
                  <a:lnTo>
                    <a:pt x="745236" y="328041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432559" y="6031991"/>
              <a:ext cx="530860" cy="449580"/>
            </a:xfrm>
            <a:custGeom>
              <a:avLst/>
              <a:gdLst/>
              <a:ahLst/>
              <a:cxnLst/>
              <a:rect l="l" t="t" r="r" b="b"/>
              <a:pathLst>
                <a:path w="530860" h="449579">
                  <a:moveTo>
                    <a:pt x="0" y="449579"/>
                  </a:moveTo>
                  <a:lnTo>
                    <a:pt x="530352" y="449579"/>
                  </a:lnTo>
                  <a:lnTo>
                    <a:pt x="530352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541525" y="6144869"/>
            <a:ext cx="313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[0]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659635" y="5423915"/>
            <a:ext cx="76200" cy="1218565"/>
          </a:xfrm>
          <a:custGeom>
            <a:avLst/>
            <a:gdLst/>
            <a:ahLst/>
            <a:cxnLst/>
            <a:rect l="l" t="t" r="r" b="b"/>
            <a:pathLst>
              <a:path w="76200" h="1218565">
                <a:moveTo>
                  <a:pt x="31750" y="1142047"/>
                </a:moveTo>
                <a:lnTo>
                  <a:pt x="0" y="1142047"/>
                </a:lnTo>
                <a:lnTo>
                  <a:pt x="38100" y="1218247"/>
                </a:lnTo>
                <a:lnTo>
                  <a:pt x="69850" y="1154747"/>
                </a:lnTo>
                <a:lnTo>
                  <a:pt x="31750" y="1154747"/>
                </a:lnTo>
                <a:lnTo>
                  <a:pt x="31750" y="1142047"/>
                </a:lnTo>
                <a:close/>
              </a:path>
              <a:path w="76200" h="1218565">
                <a:moveTo>
                  <a:pt x="44450" y="0"/>
                </a:moveTo>
                <a:lnTo>
                  <a:pt x="31750" y="0"/>
                </a:lnTo>
                <a:lnTo>
                  <a:pt x="31750" y="1154747"/>
                </a:lnTo>
                <a:lnTo>
                  <a:pt x="44450" y="1154747"/>
                </a:lnTo>
                <a:lnTo>
                  <a:pt x="44450" y="0"/>
                </a:lnTo>
                <a:close/>
              </a:path>
              <a:path w="76200" h="1218565">
                <a:moveTo>
                  <a:pt x="76200" y="1142047"/>
                </a:moveTo>
                <a:lnTo>
                  <a:pt x="44450" y="1142047"/>
                </a:lnTo>
                <a:lnTo>
                  <a:pt x="44450" y="1154747"/>
                </a:lnTo>
                <a:lnTo>
                  <a:pt x="69850" y="1154747"/>
                </a:lnTo>
                <a:lnTo>
                  <a:pt x="76200" y="1142047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432560" y="5503164"/>
            <a:ext cx="530860" cy="4495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5095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985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[1]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6490461" y="2963926"/>
            <a:ext cx="473075" cy="462280"/>
            <a:chOff x="6490461" y="2963926"/>
            <a:chExt cx="473075" cy="462280"/>
          </a:xfrm>
        </p:grpSpPr>
        <p:sp>
          <p:nvSpPr>
            <p:cNvPr id="54" name="object 54"/>
            <p:cNvSpPr/>
            <p:nvPr/>
          </p:nvSpPr>
          <p:spPr>
            <a:xfrm>
              <a:off x="6496811" y="2970276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79">
                  <a:moveTo>
                    <a:pt x="460247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60247" y="449579"/>
                  </a:lnTo>
                  <a:lnTo>
                    <a:pt x="46024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96811" y="2970276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79">
                  <a:moveTo>
                    <a:pt x="0" y="449579"/>
                  </a:moveTo>
                  <a:lnTo>
                    <a:pt x="460247" y="449579"/>
                  </a:lnTo>
                  <a:lnTo>
                    <a:pt x="460247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6584060" y="3082544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A[4]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8482330" y="3544570"/>
            <a:ext cx="473075" cy="461009"/>
            <a:chOff x="8482330" y="3544570"/>
            <a:chExt cx="473075" cy="461009"/>
          </a:xfrm>
        </p:grpSpPr>
        <p:sp>
          <p:nvSpPr>
            <p:cNvPr id="58" name="object 58"/>
            <p:cNvSpPr/>
            <p:nvPr/>
          </p:nvSpPr>
          <p:spPr>
            <a:xfrm>
              <a:off x="8488680" y="3550920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460248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60248" y="448055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488680" y="3550920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0" y="448055"/>
                  </a:moveTo>
                  <a:lnTo>
                    <a:pt x="460248" y="448055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8576818" y="3662933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A[3]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6490461" y="3544570"/>
            <a:ext cx="473075" cy="461009"/>
            <a:chOff x="6490461" y="3544570"/>
            <a:chExt cx="473075" cy="461009"/>
          </a:xfrm>
        </p:grpSpPr>
        <p:sp>
          <p:nvSpPr>
            <p:cNvPr id="62" name="object 62"/>
            <p:cNvSpPr/>
            <p:nvPr/>
          </p:nvSpPr>
          <p:spPr>
            <a:xfrm>
              <a:off x="6496811" y="3550920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460247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60247" y="448055"/>
                  </a:lnTo>
                  <a:lnTo>
                    <a:pt x="46024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496811" y="3550920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0" y="448055"/>
                  </a:moveTo>
                  <a:lnTo>
                    <a:pt x="460247" y="448055"/>
                  </a:lnTo>
                  <a:lnTo>
                    <a:pt x="460247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6584060" y="3662933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A[2]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6490461" y="4125214"/>
            <a:ext cx="473075" cy="461009"/>
            <a:chOff x="6490461" y="4125214"/>
            <a:chExt cx="473075" cy="461009"/>
          </a:xfrm>
        </p:grpSpPr>
        <p:sp>
          <p:nvSpPr>
            <p:cNvPr id="66" name="object 66"/>
            <p:cNvSpPr/>
            <p:nvPr/>
          </p:nvSpPr>
          <p:spPr>
            <a:xfrm>
              <a:off x="6496811" y="4131564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460247" y="0"/>
                  </a:moveTo>
                  <a:lnTo>
                    <a:pt x="0" y="0"/>
                  </a:lnTo>
                  <a:lnTo>
                    <a:pt x="0" y="448056"/>
                  </a:lnTo>
                  <a:lnTo>
                    <a:pt x="460247" y="448056"/>
                  </a:lnTo>
                  <a:lnTo>
                    <a:pt x="46024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496811" y="4131564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0" y="448056"/>
                  </a:moveTo>
                  <a:lnTo>
                    <a:pt x="460247" y="448056"/>
                  </a:lnTo>
                  <a:lnTo>
                    <a:pt x="460247" y="0"/>
                  </a:lnTo>
                  <a:lnTo>
                    <a:pt x="0" y="0"/>
                  </a:lnTo>
                  <a:lnTo>
                    <a:pt x="0" y="44805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6584060" y="4243196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A[0]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7136638" y="2963926"/>
            <a:ext cx="473075" cy="462280"/>
            <a:chOff x="7136638" y="2963926"/>
            <a:chExt cx="473075" cy="462280"/>
          </a:xfrm>
        </p:grpSpPr>
        <p:sp>
          <p:nvSpPr>
            <p:cNvPr id="70" name="object 70"/>
            <p:cNvSpPr/>
            <p:nvPr/>
          </p:nvSpPr>
          <p:spPr>
            <a:xfrm>
              <a:off x="7142988" y="2970276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79">
                  <a:moveTo>
                    <a:pt x="460248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60248" y="449579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142988" y="2970276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79">
                  <a:moveTo>
                    <a:pt x="0" y="449579"/>
                  </a:moveTo>
                  <a:lnTo>
                    <a:pt x="460248" y="449579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7233666" y="3082544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B[4]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9128506" y="3544570"/>
            <a:ext cx="473075" cy="461009"/>
            <a:chOff x="9128506" y="3544570"/>
            <a:chExt cx="473075" cy="461009"/>
          </a:xfrm>
        </p:grpSpPr>
        <p:sp>
          <p:nvSpPr>
            <p:cNvPr id="74" name="object 74"/>
            <p:cNvSpPr/>
            <p:nvPr/>
          </p:nvSpPr>
          <p:spPr>
            <a:xfrm>
              <a:off x="9134856" y="3550920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460248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60248" y="448055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134856" y="3550920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0" y="448055"/>
                  </a:moveTo>
                  <a:lnTo>
                    <a:pt x="460248" y="448055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9226422" y="3662933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B[3]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7136638" y="3544570"/>
            <a:ext cx="473075" cy="461009"/>
            <a:chOff x="7136638" y="3544570"/>
            <a:chExt cx="473075" cy="461009"/>
          </a:xfrm>
        </p:grpSpPr>
        <p:sp>
          <p:nvSpPr>
            <p:cNvPr id="78" name="object 78"/>
            <p:cNvSpPr/>
            <p:nvPr/>
          </p:nvSpPr>
          <p:spPr>
            <a:xfrm>
              <a:off x="7142988" y="3550920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460248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60248" y="448055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142988" y="3550920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0" y="448055"/>
                  </a:moveTo>
                  <a:lnTo>
                    <a:pt x="460248" y="448055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7233666" y="3662933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B[2]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7136638" y="4125214"/>
            <a:ext cx="473075" cy="461009"/>
            <a:chOff x="7136638" y="4125214"/>
            <a:chExt cx="473075" cy="461009"/>
          </a:xfrm>
        </p:grpSpPr>
        <p:sp>
          <p:nvSpPr>
            <p:cNvPr id="82" name="object 82"/>
            <p:cNvSpPr/>
            <p:nvPr/>
          </p:nvSpPr>
          <p:spPr>
            <a:xfrm>
              <a:off x="7142988" y="4131564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460248" y="0"/>
                  </a:moveTo>
                  <a:lnTo>
                    <a:pt x="0" y="0"/>
                  </a:lnTo>
                  <a:lnTo>
                    <a:pt x="0" y="448056"/>
                  </a:lnTo>
                  <a:lnTo>
                    <a:pt x="460248" y="448056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142988" y="4131564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0" y="448056"/>
                  </a:moveTo>
                  <a:lnTo>
                    <a:pt x="460248" y="448056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805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7233666" y="4243196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B[0]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6307582" y="4911597"/>
            <a:ext cx="1512570" cy="535940"/>
            <a:chOff x="6307582" y="4911597"/>
            <a:chExt cx="1512570" cy="535940"/>
          </a:xfrm>
        </p:grpSpPr>
        <p:sp>
          <p:nvSpPr>
            <p:cNvPr id="86" name="object 86"/>
            <p:cNvSpPr/>
            <p:nvPr/>
          </p:nvSpPr>
          <p:spPr>
            <a:xfrm>
              <a:off x="6313932" y="4917947"/>
              <a:ext cx="1499870" cy="523240"/>
            </a:xfrm>
            <a:custGeom>
              <a:avLst/>
              <a:gdLst/>
              <a:ahLst/>
              <a:cxnLst/>
              <a:rect l="l" t="t" r="r" b="b"/>
              <a:pathLst>
                <a:path w="1499870" h="523239">
                  <a:moveTo>
                    <a:pt x="1499615" y="0"/>
                  </a:moveTo>
                  <a:lnTo>
                    <a:pt x="0" y="0"/>
                  </a:lnTo>
                  <a:lnTo>
                    <a:pt x="245110" y="522731"/>
                  </a:lnTo>
                  <a:lnTo>
                    <a:pt x="1254506" y="522731"/>
                  </a:lnTo>
                  <a:lnTo>
                    <a:pt x="14996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313932" y="4917947"/>
              <a:ext cx="1499870" cy="523240"/>
            </a:xfrm>
            <a:custGeom>
              <a:avLst/>
              <a:gdLst/>
              <a:ahLst/>
              <a:cxnLst/>
              <a:rect l="l" t="t" r="r" b="b"/>
              <a:pathLst>
                <a:path w="1499870" h="523239">
                  <a:moveTo>
                    <a:pt x="1499615" y="0"/>
                  </a:moveTo>
                  <a:lnTo>
                    <a:pt x="1254506" y="522731"/>
                  </a:lnTo>
                  <a:lnTo>
                    <a:pt x="245110" y="522731"/>
                  </a:lnTo>
                  <a:lnTo>
                    <a:pt x="0" y="0"/>
                  </a:lnTo>
                  <a:lnTo>
                    <a:pt x="1499615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 rot="10860000">
            <a:off x="6936856" y="5018552"/>
            <a:ext cx="25730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4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6656819" y="1551431"/>
            <a:ext cx="745490" cy="5306695"/>
          </a:xfrm>
          <a:custGeom>
            <a:avLst/>
            <a:gdLst/>
            <a:ahLst/>
            <a:cxnLst/>
            <a:rect l="l" t="t" r="r" b="b"/>
            <a:pathLst>
              <a:path w="745490" h="5306695">
                <a:moveTo>
                  <a:pt x="76212" y="3291078"/>
                </a:moveTo>
                <a:lnTo>
                  <a:pt x="44462" y="3291078"/>
                </a:lnTo>
                <a:lnTo>
                  <a:pt x="44462" y="10668"/>
                </a:lnTo>
                <a:lnTo>
                  <a:pt x="31762" y="10668"/>
                </a:lnTo>
                <a:lnTo>
                  <a:pt x="31762" y="3291078"/>
                </a:lnTo>
                <a:lnTo>
                  <a:pt x="0" y="3291078"/>
                </a:lnTo>
                <a:lnTo>
                  <a:pt x="38112" y="3367278"/>
                </a:lnTo>
                <a:lnTo>
                  <a:pt x="69862" y="3303778"/>
                </a:lnTo>
                <a:lnTo>
                  <a:pt x="76212" y="3291078"/>
                </a:lnTo>
                <a:close/>
              </a:path>
              <a:path w="745490" h="5306695">
                <a:moveTo>
                  <a:pt x="445020" y="5230304"/>
                </a:moveTo>
                <a:lnTo>
                  <a:pt x="413270" y="5230304"/>
                </a:lnTo>
                <a:lnTo>
                  <a:pt x="413270" y="3889248"/>
                </a:lnTo>
                <a:lnTo>
                  <a:pt x="400570" y="3889248"/>
                </a:lnTo>
                <a:lnTo>
                  <a:pt x="400570" y="5230304"/>
                </a:lnTo>
                <a:lnTo>
                  <a:pt x="368820" y="5230304"/>
                </a:lnTo>
                <a:lnTo>
                  <a:pt x="406920" y="5306504"/>
                </a:lnTo>
                <a:lnTo>
                  <a:pt x="438658" y="5243004"/>
                </a:lnTo>
                <a:lnTo>
                  <a:pt x="445020" y="5230304"/>
                </a:lnTo>
                <a:close/>
              </a:path>
              <a:path w="745490" h="5306695">
                <a:moveTo>
                  <a:pt x="745248" y="3280410"/>
                </a:moveTo>
                <a:lnTo>
                  <a:pt x="713498" y="3280410"/>
                </a:lnTo>
                <a:lnTo>
                  <a:pt x="713498" y="0"/>
                </a:lnTo>
                <a:lnTo>
                  <a:pt x="700798" y="12"/>
                </a:lnTo>
                <a:lnTo>
                  <a:pt x="700798" y="3280410"/>
                </a:lnTo>
                <a:lnTo>
                  <a:pt x="669048" y="3280410"/>
                </a:lnTo>
                <a:lnTo>
                  <a:pt x="707148" y="3356610"/>
                </a:lnTo>
                <a:lnTo>
                  <a:pt x="738898" y="3293110"/>
                </a:lnTo>
                <a:lnTo>
                  <a:pt x="745248" y="328041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0" name="object 90"/>
          <p:cNvGrpSpPr/>
          <p:nvPr/>
        </p:nvGrpSpPr>
        <p:grpSpPr>
          <a:xfrm>
            <a:off x="8307069" y="4911597"/>
            <a:ext cx="1512570" cy="535940"/>
            <a:chOff x="8307069" y="4911597"/>
            <a:chExt cx="1512570" cy="535940"/>
          </a:xfrm>
        </p:grpSpPr>
        <p:sp>
          <p:nvSpPr>
            <p:cNvPr id="91" name="object 91"/>
            <p:cNvSpPr/>
            <p:nvPr/>
          </p:nvSpPr>
          <p:spPr>
            <a:xfrm>
              <a:off x="8313419" y="4917947"/>
              <a:ext cx="1499870" cy="523240"/>
            </a:xfrm>
            <a:custGeom>
              <a:avLst/>
              <a:gdLst/>
              <a:ahLst/>
              <a:cxnLst/>
              <a:rect l="l" t="t" r="r" b="b"/>
              <a:pathLst>
                <a:path w="1499870" h="523239">
                  <a:moveTo>
                    <a:pt x="1499615" y="0"/>
                  </a:moveTo>
                  <a:lnTo>
                    <a:pt x="0" y="0"/>
                  </a:lnTo>
                  <a:lnTo>
                    <a:pt x="245109" y="522731"/>
                  </a:lnTo>
                  <a:lnTo>
                    <a:pt x="1254505" y="522731"/>
                  </a:lnTo>
                  <a:lnTo>
                    <a:pt x="14996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313419" y="4917947"/>
              <a:ext cx="1499870" cy="523240"/>
            </a:xfrm>
            <a:custGeom>
              <a:avLst/>
              <a:gdLst/>
              <a:ahLst/>
              <a:cxnLst/>
              <a:rect l="l" t="t" r="r" b="b"/>
              <a:pathLst>
                <a:path w="1499870" h="523239">
                  <a:moveTo>
                    <a:pt x="1499615" y="0"/>
                  </a:moveTo>
                  <a:lnTo>
                    <a:pt x="1254505" y="522731"/>
                  </a:lnTo>
                  <a:lnTo>
                    <a:pt x="245109" y="522731"/>
                  </a:lnTo>
                  <a:lnTo>
                    <a:pt x="0" y="0"/>
                  </a:lnTo>
                  <a:lnTo>
                    <a:pt x="1499615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 rot="10860000">
            <a:off x="8935456" y="5018552"/>
            <a:ext cx="25730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4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8482330" y="4106926"/>
            <a:ext cx="473075" cy="462280"/>
            <a:chOff x="8482330" y="4106926"/>
            <a:chExt cx="473075" cy="462280"/>
          </a:xfrm>
        </p:grpSpPr>
        <p:sp>
          <p:nvSpPr>
            <p:cNvPr id="95" name="object 95"/>
            <p:cNvSpPr/>
            <p:nvPr/>
          </p:nvSpPr>
          <p:spPr>
            <a:xfrm>
              <a:off x="8488680" y="4113276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79">
                  <a:moveTo>
                    <a:pt x="460248" y="0"/>
                  </a:moveTo>
                  <a:lnTo>
                    <a:pt x="0" y="0"/>
                  </a:lnTo>
                  <a:lnTo>
                    <a:pt x="0" y="449580"/>
                  </a:lnTo>
                  <a:lnTo>
                    <a:pt x="460248" y="449580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488680" y="4113276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79">
                  <a:moveTo>
                    <a:pt x="0" y="449580"/>
                  </a:moveTo>
                  <a:lnTo>
                    <a:pt x="460248" y="449580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95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8576818" y="4225797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A[1]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9128506" y="4106926"/>
            <a:ext cx="473075" cy="462280"/>
            <a:chOff x="9128506" y="4106926"/>
            <a:chExt cx="473075" cy="462280"/>
          </a:xfrm>
        </p:grpSpPr>
        <p:sp>
          <p:nvSpPr>
            <p:cNvPr id="99" name="object 99"/>
            <p:cNvSpPr/>
            <p:nvPr/>
          </p:nvSpPr>
          <p:spPr>
            <a:xfrm>
              <a:off x="9134856" y="4113276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79">
                  <a:moveTo>
                    <a:pt x="460248" y="0"/>
                  </a:moveTo>
                  <a:lnTo>
                    <a:pt x="0" y="0"/>
                  </a:lnTo>
                  <a:lnTo>
                    <a:pt x="0" y="449580"/>
                  </a:lnTo>
                  <a:lnTo>
                    <a:pt x="460248" y="449580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134856" y="4113276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79">
                  <a:moveTo>
                    <a:pt x="0" y="449580"/>
                  </a:moveTo>
                  <a:lnTo>
                    <a:pt x="460248" y="449580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95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9226422" y="4225797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B[1]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8683752" y="1551431"/>
            <a:ext cx="745490" cy="5107940"/>
          </a:xfrm>
          <a:custGeom>
            <a:avLst/>
            <a:gdLst/>
            <a:ahLst/>
            <a:cxnLst/>
            <a:rect l="l" t="t" r="r" b="b"/>
            <a:pathLst>
              <a:path w="745490" h="5107940">
                <a:moveTo>
                  <a:pt x="76200" y="3291078"/>
                </a:moveTo>
                <a:lnTo>
                  <a:pt x="44450" y="3291078"/>
                </a:lnTo>
                <a:lnTo>
                  <a:pt x="44450" y="10668"/>
                </a:lnTo>
                <a:lnTo>
                  <a:pt x="31750" y="10668"/>
                </a:lnTo>
                <a:lnTo>
                  <a:pt x="31750" y="3291078"/>
                </a:lnTo>
                <a:lnTo>
                  <a:pt x="0" y="3291078"/>
                </a:lnTo>
                <a:lnTo>
                  <a:pt x="38100" y="3367278"/>
                </a:lnTo>
                <a:lnTo>
                  <a:pt x="69850" y="3303778"/>
                </a:lnTo>
                <a:lnTo>
                  <a:pt x="76200" y="3291078"/>
                </a:lnTo>
                <a:close/>
              </a:path>
              <a:path w="745490" h="5107940">
                <a:moveTo>
                  <a:pt x="428244" y="5031308"/>
                </a:moveTo>
                <a:lnTo>
                  <a:pt x="396494" y="5031308"/>
                </a:lnTo>
                <a:lnTo>
                  <a:pt x="396494" y="3889248"/>
                </a:lnTo>
                <a:lnTo>
                  <a:pt x="383794" y="3889248"/>
                </a:lnTo>
                <a:lnTo>
                  <a:pt x="383794" y="5031308"/>
                </a:lnTo>
                <a:lnTo>
                  <a:pt x="352044" y="5031308"/>
                </a:lnTo>
                <a:lnTo>
                  <a:pt x="390144" y="5107495"/>
                </a:lnTo>
                <a:lnTo>
                  <a:pt x="421894" y="5043995"/>
                </a:lnTo>
                <a:lnTo>
                  <a:pt x="428244" y="5031308"/>
                </a:lnTo>
                <a:close/>
              </a:path>
              <a:path w="745490" h="5107940">
                <a:moveTo>
                  <a:pt x="745236" y="3280410"/>
                </a:moveTo>
                <a:lnTo>
                  <a:pt x="713486" y="3280410"/>
                </a:lnTo>
                <a:lnTo>
                  <a:pt x="713486" y="0"/>
                </a:lnTo>
                <a:lnTo>
                  <a:pt x="700786" y="12"/>
                </a:lnTo>
                <a:lnTo>
                  <a:pt x="700786" y="3280410"/>
                </a:lnTo>
                <a:lnTo>
                  <a:pt x="669036" y="3280410"/>
                </a:lnTo>
                <a:lnTo>
                  <a:pt x="707136" y="3356610"/>
                </a:lnTo>
                <a:lnTo>
                  <a:pt x="738886" y="3293110"/>
                </a:lnTo>
                <a:lnTo>
                  <a:pt x="745236" y="328041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6798564" y="6361176"/>
            <a:ext cx="530860" cy="4495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5730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99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[0]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798564" y="5937503"/>
            <a:ext cx="530860" cy="4241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00965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795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[2]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798564" y="5487923"/>
            <a:ext cx="530860" cy="4495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5095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985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[4]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860535" y="5952744"/>
            <a:ext cx="530860" cy="448309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98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[1]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8860535" y="5503164"/>
            <a:ext cx="530860" cy="4495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5095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985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[3]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845054" y="2306777"/>
            <a:ext cx="286956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Abstraction: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execute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instruction’s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operation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over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entire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vector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845054" y="3404742"/>
            <a:ext cx="27324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Implementation: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Parallel </a:t>
            </a:r>
            <a:r>
              <a:rPr sz="1800" dirty="0">
                <a:latin typeface="Calibri"/>
                <a:cs typeface="Calibri"/>
              </a:rPr>
              <a:t>functional units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each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process </a:t>
            </a:r>
            <a:r>
              <a:rPr sz="1800" dirty="0">
                <a:latin typeface="Calibri"/>
                <a:cs typeface="Calibri"/>
              </a:rPr>
              <a:t>parts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vector,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producing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a </a:t>
            </a:r>
            <a:r>
              <a:rPr sz="1800" dirty="0">
                <a:latin typeface="Calibri"/>
                <a:cs typeface="Calibri"/>
              </a:rPr>
              <a:t>vector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output.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Why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simple?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617589" y="1988311"/>
            <a:ext cx="835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Lane </a:t>
            </a:r>
            <a:r>
              <a:rPr sz="2400" spc="-5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8659494" y="1988311"/>
            <a:ext cx="835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Lane </a:t>
            </a:r>
            <a:r>
              <a:rPr sz="2400" spc="-5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12" name="object 1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1157" y="1814576"/>
            <a:ext cx="1368154" cy="524510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6078" y="4683886"/>
            <a:ext cx="2030772" cy="7556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109" rIns="0" bIns="0" rtlCol="0">
            <a:spAutoFit/>
          </a:bodyPr>
          <a:lstStyle/>
          <a:p>
            <a:pPr marL="76009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Vector</a:t>
            </a:r>
            <a:r>
              <a:rPr spc="-90" dirty="0"/>
              <a:t> </a:t>
            </a:r>
            <a:r>
              <a:rPr dirty="0"/>
              <a:t>Machines</a:t>
            </a:r>
            <a:r>
              <a:rPr spc="-90" dirty="0"/>
              <a:t> </a:t>
            </a:r>
            <a:r>
              <a:rPr dirty="0"/>
              <a:t>are</a:t>
            </a:r>
            <a:r>
              <a:rPr spc="-90" dirty="0"/>
              <a:t> </a:t>
            </a:r>
            <a:r>
              <a:rPr dirty="0"/>
              <a:t>Easily</a:t>
            </a:r>
            <a:r>
              <a:rPr spc="-90" dirty="0"/>
              <a:t> </a:t>
            </a:r>
            <a:r>
              <a:rPr spc="-10" dirty="0"/>
              <a:t>Parallelizable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24458" y="1889505"/>
            <a:ext cx="471805" cy="462280"/>
            <a:chOff x="1124458" y="1889505"/>
            <a:chExt cx="471805" cy="462280"/>
          </a:xfrm>
        </p:grpSpPr>
        <p:sp>
          <p:nvSpPr>
            <p:cNvPr id="4" name="object 4"/>
            <p:cNvSpPr/>
            <p:nvPr/>
          </p:nvSpPr>
          <p:spPr>
            <a:xfrm>
              <a:off x="1130808" y="1895855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80">
                  <a:moveTo>
                    <a:pt x="458723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58723" y="449579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30808" y="1895855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80">
                  <a:moveTo>
                    <a:pt x="0" y="449579"/>
                  </a:moveTo>
                  <a:lnTo>
                    <a:pt x="458723" y="449579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17167" y="2007870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A[4]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24458" y="2418333"/>
            <a:ext cx="471805" cy="462280"/>
            <a:chOff x="1124458" y="2418333"/>
            <a:chExt cx="471805" cy="462280"/>
          </a:xfrm>
        </p:grpSpPr>
        <p:sp>
          <p:nvSpPr>
            <p:cNvPr id="8" name="object 8"/>
            <p:cNvSpPr/>
            <p:nvPr/>
          </p:nvSpPr>
          <p:spPr>
            <a:xfrm>
              <a:off x="1130808" y="2424683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80">
                  <a:moveTo>
                    <a:pt x="458723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58723" y="449579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30808" y="2424683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80">
                  <a:moveTo>
                    <a:pt x="0" y="449579"/>
                  </a:moveTo>
                  <a:lnTo>
                    <a:pt x="458723" y="449579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17167" y="2537205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A[3]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24458" y="2982214"/>
            <a:ext cx="471805" cy="461009"/>
            <a:chOff x="1124458" y="2982214"/>
            <a:chExt cx="471805" cy="461009"/>
          </a:xfrm>
        </p:grpSpPr>
        <p:sp>
          <p:nvSpPr>
            <p:cNvPr id="12" name="object 12"/>
            <p:cNvSpPr/>
            <p:nvPr/>
          </p:nvSpPr>
          <p:spPr>
            <a:xfrm>
              <a:off x="1130808" y="2988564"/>
              <a:ext cx="459105" cy="448309"/>
            </a:xfrm>
            <a:custGeom>
              <a:avLst/>
              <a:gdLst/>
              <a:ahLst/>
              <a:cxnLst/>
              <a:rect l="l" t="t" r="r" b="b"/>
              <a:pathLst>
                <a:path w="459105" h="448310">
                  <a:moveTo>
                    <a:pt x="458723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58723" y="448055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30808" y="2988564"/>
              <a:ext cx="459105" cy="448309"/>
            </a:xfrm>
            <a:custGeom>
              <a:avLst/>
              <a:gdLst/>
              <a:ahLst/>
              <a:cxnLst/>
              <a:rect l="l" t="t" r="r" b="b"/>
              <a:pathLst>
                <a:path w="459105" h="448310">
                  <a:moveTo>
                    <a:pt x="0" y="448055"/>
                  </a:moveTo>
                  <a:lnTo>
                    <a:pt x="458723" y="448055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17167" y="3099942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A[2]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124458" y="3544570"/>
            <a:ext cx="471805" cy="461009"/>
            <a:chOff x="1124458" y="3544570"/>
            <a:chExt cx="471805" cy="461009"/>
          </a:xfrm>
        </p:grpSpPr>
        <p:sp>
          <p:nvSpPr>
            <p:cNvPr id="16" name="object 16"/>
            <p:cNvSpPr/>
            <p:nvPr/>
          </p:nvSpPr>
          <p:spPr>
            <a:xfrm>
              <a:off x="1130808" y="3550920"/>
              <a:ext cx="459105" cy="448309"/>
            </a:xfrm>
            <a:custGeom>
              <a:avLst/>
              <a:gdLst/>
              <a:ahLst/>
              <a:cxnLst/>
              <a:rect l="l" t="t" r="r" b="b"/>
              <a:pathLst>
                <a:path w="459105" h="448310">
                  <a:moveTo>
                    <a:pt x="458723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58723" y="448055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30808" y="3550920"/>
              <a:ext cx="459105" cy="448309"/>
            </a:xfrm>
            <a:custGeom>
              <a:avLst/>
              <a:gdLst/>
              <a:ahLst/>
              <a:cxnLst/>
              <a:rect l="l" t="t" r="r" b="b"/>
              <a:pathLst>
                <a:path w="459105" h="448310">
                  <a:moveTo>
                    <a:pt x="0" y="448055"/>
                  </a:moveTo>
                  <a:lnTo>
                    <a:pt x="458723" y="448055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217167" y="3662933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A[1]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24458" y="4106926"/>
            <a:ext cx="471805" cy="462280"/>
            <a:chOff x="1124458" y="4106926"/>
            <a:chExt cx="471805" cy="462280"/>
          </a:xfrm>
        </p:grpSpPr>
        <p:sp>
          <p:nvSpPr>
            <p:cNvPr id="20" name="object 20"/>
            <p:cNvSpPr/>
            <p:nvPr/>
          </p:nvSpPr>
          <p:spPr>
            <a:xfrm>
              <a:off x="1130808" y="4113276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79">
                  <a:moveTo>
                    <a:pt x="458723" y="0"/>
                  </a:moveTo>
                  <a:lnTo>
                    <a:pt x="0" y="0"/>
                  </a:lnTo>
                  <a:lnTo>
                    <a:pt x="0" y="449580"/>
                  </a:lnTo>
                  <a:lnTo>
                    <a:pt x="458723" y="449580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30808" y="4113276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79">
                  <a:moveTo>
                    <a:pt x="0" y="449580"/>
                  </a:moveTo>
                  <a:lnTo>
                    <a:pt x="458723" y="449580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95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217167" y="4225797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A[0]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770633" y="1889505"/>
            <a:ext cx="473075" cy="462280"/>
            <a:chOff x="1770633" y="1889505"/>
            <a:chExt cx="473075" cy="462280"/>
          </a:xfrm>
        </p:grpSpPr>
        <p:sp>
          <p:nvSpPr>
            <p:cNvPr id="24" name="object 24"/>
            <p:cNvSpPr/>
            <p:nvPr/>
          </p:nvSpPr>
          <p:spPr>
            <a:xfrm>
              <a:off x="1776983" y="1895855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80">
                  <a:moveTo>
                    <a:pt x="460248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60248" y="449579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76983" y="1895855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80">
                  <a:moveTo>
                    <a:pt x="0" y="449579"/>
                  </a:moveTo>
                  <a:lnTo>
                    <a:pt x="460248" y="449579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867026" y="2007870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B[4]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770633" y="2418333"/>
            <a:ext cx="473075" cy="462280"/>
            <a:chOff x="1770633" y="2418333"/>
            <a:chExt cx="473075" cy="462280"/>
          </a:xfrm>
        </p:grpSpPr>
        <p:sp>
          <p:nvSpPr>
            <p:cNvPr id="28" name="object 28"/>
            <p:cNvSpPr/>
            <p:nvPr/>
          </p:nvSpPr>
          <p:spPr>
            <a:xfrm>
              <a:off x="1776983" y="2424683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80">
                  <a:moveTo>
                    <a:pt x="460248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60248" y="449579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76983" y="2424683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80">
                  <a:moveTo>
                    <a:pt x="0" y="449579"/>
                  </a:moveTo>
                  <a:lnTo>
                    <a:pt x="460248" y="449579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867026" y="2537205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B[3]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770633" y="2982214"/>
            <a:ext cx="473075" cy="461009"/>
            <a:chOff x="1770633" y="2982214"/>
            <a:chExt cx="473075" cy="461009"/>
          </a:xfrm>
        </p:grpSpPr>
        <p:sp>
          <p:nvSpPr>
            <p:cNvPr id="32" name="object 32"/>
            <p:cNvSpPr/>
            <p:nvPr/>
          </p:nvSpPr>
          <p:spPr>
            <a:xfrm>
              <a:off x="1776983" y="2988564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460248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60248" y="448055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76983" y="2988564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0" y="448055"/>
                  </a:moveTo>
                  <a:lnTo>
                    <a:pt x="460248" y="448055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867026" y="3099942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B[2]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770633" y="3544570"/>
            <a:ext cx="473075" cy="461009"/>
            <a:chOff x="1770633" y="3544570"/>
            <a:chExt cx="473075" cy="461009"/>
          </a:xfrm>
        </p:grpSpPr>
        <p:sp>
          <p:nvSpPr>
            <p:cNvPr id="36" name="object 36"/>
            <p:cNvSpPr/>
            <p:nvPr/>
          </p:nvSpPr>
          <p:spPr>
            <a:xfrm>
              <a:off x="1776983" y="3550920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460248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60248" y="448055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76983" y="3550920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0" y="448055"/>
                  </a:moveTo>
                  <a:lnTo>
                    <a:pt x="460248" y="448055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867026" y="3662933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B[1]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770633" y="4106926"/>
            <a:ext cx="473075" cy="462280"/>
            <a:chOff x="1770633" y="4106926"/>
            <a:chExt cx="473075" cy="462280"/>
          </a:xfrm>
        </p:grpSpPr>
        <p:sp>
          <p:nvSpPr>
            <p:cNvPr id="40" name="object 40"/>
            <p:cNvSpPr/>
            <p:nvPr/>
          </p:nvSpPr>
          <p:spPr>
            <a:xfrm>
              <a:off x="1776983" y="4113276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79">
                  <a:moveTo>
                    <a:pt x="460248" y="0"/>
                  </a:moveTo>
                  <a:lnTo>
                    <a:pt x="0" y="0"/>
                  </a:lnTo>
                  <a:lnTo>
                    <a:pt x="0" y="449580"/>
                  </a:lnTo>
                  <a:lnTo>
                    <a:pt x="460248" y="449580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76983" y="4113276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79">
                  <a:moveTo>
                    <a:pt x="0" y="449580"/>
                  </a:moveTo>
                  <a:lnTo>
                    <a:pt x="460248" y="449580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95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867026" y="4225797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B[0]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941577" y="4894834"/>
            <a:ext cx="1512570" cy="535940"/>
            <a:chOff x="941577" y="4894834"/>
            <a:chExt cx="1512570" cy="535940"/>
          </a:xfrm>
        </p:grpSpPr>
        <p:sp>
          <p:nvSpPr>
            <p:cNvPr id="44" name="object 44"/>
            <p:cNvSpPr/>
            <p:nvPr/>
          </p:nvSpPr>
          <p:spPr>
            <a:xfrm>
              <a:off x="947927" y="4901184"/>
              <a:ext cx="1499870" cy="523240"/>
            </a:xfrm>
            <a:custGeom>
              <a:avLst/>
              <a:gdLst/>
              <a:ahLst/>
              <a:cxnLst/>
              <a:rect l="l" t="t" r="r" b="b"/>
              <a:pathLst>
                <a:path w="1499870" h="523239">
                  <a:moveTo>
                    <a:pt x="1499616" y="0"/>
                  </a:moveTo>
                  <a:lnTo>
                    <a:pt x="0" y="0"/>
                  </a:lnTo>
                  <a:lnTo>
                    <a:pt x="245071" y="522732"/>
                  </a:lnTo>
                  <a:lnTo>
                    <a:pt x="1254505" y="522732"/>
                  </a:lnTo>
                  <a:lnTo>
                    <a:pt x="14996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47927" y="4901184"/>
              <a:ext cx="1499870" cy="523240"/>
            </a:xfrm>
            <a:custGeom>
              <a:avLst/>
              <a:gdLst/>
              <a:ahLst/>
              <a:cxnLst/>
              <a:rect l="l" t="t" r="r" b="b"/>
              <a:pathLst>
                <a:path w="1499870" h="523239">
                  <a:moveTo>
                    <a:pt x="1499616" y="0"/>
                  </a:moveTo>
                  <a:lnTo>
                    <a:pt x="1254505" y="522732"/>
                  </a:lnTo>
                  <a:lnTo>
                    <a:pt x="245071" y="522732"/>
                  </a:lnTo>
                  <a:lnTo>
                    <a:pt x="0" y="0"/>
                  </a:lnTo>
                  <a:lnTo>
                    <a:pt x="1499616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 rot="10860000">
            <a:off x="1569963" y="5000771"/>
            <a:ext cx="25730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4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290827" y="1534667"/>
            <a:ext cx="745490" cy="4953635"/>
            <a:chOff x="1290827" y="1534667"/>
            <a:chExt cx="745490" cy="4953635"/>
          </a:xfrm>
        </p:grpSpPr>
        <p:sp>
          <p:nvSpPr>
            <p:cNvPr id="48" name="object 48"/>
            <p:cNvSpPr/>
            <p:nvPr/>
          </p:nvSpPr>
          <p:spPr>
            <a:xfrm>
              <a:off x="1290828" y="1534667"/>
              <a:ext cx="745490" cy="4947285"/>
            </a:xfrm>
            <a:custGeom>
              <a:avLst/>
              <a:gdLst/>
              <a:ahLst/>
              <a:cxnLst/>
              <a:rect l="l" t="t" r="r" b="b"/>
              <a:pathLst>
                <a:path w="745489" h="4947285">
                  <a:moveTo>
                    <a:pt x="76200" y="3289554"/>
                  </a:moveTo>
                  <a:lnTo>
                    <a:pt x="44450" y="3289554"/>
                  </a:lnTo>
                  <a:lnTo>
                    <a:pt x="44450" y="9144"/>
                  </a:lnTo>
                  <a:lnTo>
                    <a:pt x="31750" y="9144"/>
                  </a:lnTo>
                  <a:lnTo>
                    <a:pt x="31750" y="3289554"/>
                  </a:lnTo>
                  <a:lnTo>
                    <a:pt x="0" y="3289554"/>
                  </a:lnTo>
                  <a:lnTo>
                    <a:pt x="38100" y="3365754"/>
                  </a:lnTo>
                  <a:lnTo>
                    <a:pt x="69850" y="3302254"/>
                  </a:lnTo>
                  <a:lnTo>
                    <a:pt x="76200" y="3289554"/>
                  </a:lnTo>
                  <a:close/>
                </a:path>
                <a:path w="745489" h="4947285">
                  <a:moveTo>
                    <a:pt x="672084" y="4497336"/>
                  </a:moveTo>
                  <a:lnTo>
                    <a:pt x="141732" y="4497336"/>
                  </a:lnTo>
                  <a:lnTo>
                    <a:pt x="141732" y="4946904"/>
                  </a:lnTo>
                  <a:lnTo>
                    <a:pt x="672084" y="4946904"/>
                  </a:lnTo>
                  <a:lnTo>
                    <a:pt x="672084" y="4497336"/>
                  </a:lnTo>
                  <a:close/>
                </a:path>
                <a:path w="745489" h="4947285">
                  <a:moveTo>
                    <a:pt x="745236" y="3280410"/>
                  </a:moveTo>
                  <a:lnTo>
                    <a:pt x="713486" y="3280410"/>
                  </a:lnTo>
                  <a:lnTo>
                    <a:pt x="713486" y="0"/>
                  </a:lnTo>
                  <a:lnTo>
                    <a:pt x="700786" y="0"/>
                  </a:lnTo>
                  <a:lnTo>
                    <a:pt x="700786" y="3280410"/>
                  </a:lnTo>
                  <a:lnTo>
                    <a:pt x="669036" y="3280410"/>
                  </a:lnTo>
                  <a:lnTo>
                    <a:pt x="707136" y="3356610"/>
                  </a:lnTo>
                  <a:lnTo>
                    <a:pt x="738886" y="3293110"/>
                  </a:lnTo>
                  <a:lnTo>
                    <a:pt x="745236" y="328041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432559" y="6031991"/>
              <a:ext cx="530860" cy="449580"/>
            </a:xfrm>
            <a:custGeom>
              <a:avLst/>
              <a:gdLst/>
              <a:ahLst/>
              <a:cxnLst/>
              <a:rect l="l" t="t" r="r" b="b"/>
              <a:pathLst>
                <a:path w="530860" h="449579">
                  <a:moveTo>
                    <a:pt x="0" y="449579"/>
                  </a:moveTo>
                  <a:lnTo>
                    <a:pt x="530352" y="449579"/>
                  </a:lnTo>
                  <a:lnTo>
                    <a:pt x="530352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541525" y="6144869"/>
            <a:ext cx="313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[0]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659635" y="5423915"/>
            <a:ext cx="76200" cy="1218565"/>
          </a:xfrm>
          <a:custGeom>
            <a:avLst/>
            <a:gdLst/>
            <a:ahLst/>
            <a:cxnLst/>
            <a:rect l="l" t="t" r="r" b="b"/>
            <a:pathLst>
              <a:path w="76200" h="1218565">
                <a:moveTo>
                  <a:pt x="31750" y="1142047"/>
                </a:moveTo>
                <a:lnTo>
                  <a:pt x="0" y="1142047"/>
                </a:lnTo>
                <a:lnTo>
                  <a:pt x="38100" y="1218247"/>
                </a:lnTo>
                <a:lnTo>
                  <a:pt x="69850" y="1154747"/>
                </a:lnTo>
                <a:lnTo>
                  <a:pt x="31750" y="1154747"/>
                </a:lnTo>
                <a:lnTo>
                  <a:pt x="31750" y="1142047"/>
                </a:lnTo>
                <a:close/>
              </a:path>
              <a:path w="76200" h="1218565">
                <a:moveTo>
                  <a:pt x="44450" y="0"/>
                </a:moveTo>
                <a:lnTo>
                  <a:pt x="31750" y="0"/>
                </a:lnTo>
                <a:lnTo>
                  <a:pt x="31750" y="1154747"/>
                </a:lnTo>
                <a:lnTo>
                  <a:pt x="44450" y="1154747"/>
                </a:lnTo>
                <a:lnTo>
                  <a:pt x="44450" y="0"/>
                </a:lnTo>
                <a:close/>
              </a:path>
              <a:path w="76200" h="1218565">
                <a:moveTo>
                  <a:pt x="76200" y="1142047"/>
                </a:moveTo>
                <a:lnTo>
                  <a:pt x="44450" y="1142047"/>
                </a:lnTo>
                <a:lnTo>
                  <a:pt x="44450" y="1154747"/>
                </a:lnTo>
                <a:lnTo>
                  <a:pt x="69850" y="1154747"/>
                </a:lnTo>
                <a:lnTo>
                  <a:pt x="76200" y="1142047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432560" y="5503164"/>
            <a:ext cx="530860" cy="4495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5095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985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[1]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6490461" y="2963926"/>
            <a:ext cx="473075" cy="462280"/>
            <a:chOff x="6490461" y="2963926"/>
            <a:chExt cx="473075" cy="462280"/>
          </a:xfrm>
        </p:grpSpPr>
        <p:sp>
          <p:nvSpPr>
            <p:cNvPr id="54" name="object 54"/>
            <p:cNvSpPr/>
            <p:nvPr/>
          </p:nvSpPr>
          <p:spPr>
            <a:xfrm>
              <a:off x="6496811" y="2970276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79">
                  <a:moveTo>
                    <a:pt x="460247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60247" y="449579"/>
                  </a:lnTo>
                  <a:lnTo>
                    <a:pt x="46024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96811" y="2970276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79">
                  <a:moveTo>
                    <a:pt x="0" y="449579"/>
                  </a:moveTo>
                  <a:lnTo>
                    <a:pt x="460247" y="449579"/>
                  </a:lnTo>
                  <a:lnTo>
                    <a:pt x="460247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6584060" y="3082544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A[4]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8482330" y="3544570"/>
            <a:ext cx="473075" cy="461009"/>
            <a:chOff x="8482330" y="3544570"/>
            <a:chExt cx="473075" cy="461009"/>
          </a:xfrm>
        </p:grpSpPr>
        <p:sp>
          <p:nvSpPr>
            <p:cNvPr id="58" name="object 58"/>
            <p:cNvSpPr/>
            <p:nvPr/>
          </p:nvSpPr>
          <p:spPr>
            <a:xfrm>
              <a:off x="8488680" y="3550920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460248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60248" y="448055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488680" y="3550920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0" y="448055"/>
                  </a:moveTo>
                  <a:lnTo>
                    <a:pt x="460248" y="448055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8576818" y="3662933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A[3]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6490461" y="3544570"/>
            <a:ext cx="473075" cy="461009"/>
            <a:chOff x="6490461" y="3544570"/>
            <a:chExt cx="473075" cy="461009"/>
          </a:xfrm>
        </p:grpSpPr>
        <p:sp>
          <p:nvSpPr>
            <p:cNvPr id="62" name="object 62"/>
            <p:cNvSpPr/>
            <p:nvPr/>
          </p:nvSpPr>
          <p:spPr>
            <a:xfrm>
              <a:off x="6496811" y="3550920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460247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60247" y="448055"/>
                  </a:lnTo>
                  <a:lnTo>
                    <a:pt x="46024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496811" y="3550920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0" y="448055"/>
                  </a:moveTo>
                  <a:lnTo>
                    <a:pt x="460247" y="448055"/>
                  </a:lnTo>
                  <a:lnTo>
                    <a:pt x="460247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6584060" y="3662933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A[2]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6490461" y="4125214"/>
            <a:ext cx="473075" cy="461009"/>
            <a:chOff x="6490461" y="4125214"/>
            <a:chExt cx="473075" cy="461009"/>
          </a:xfrm>
        </p:grpSpPr>
        <p:sp>
          <p:nvSpPr>
            <p:cNvPr id="66" name="object 66"/>
            <p:cNvSpPr/>
            <p:nvPr/>
          </p:nvSpPr>
          <p:spPr>
            <a:xfrm>
              <a:off x="6496811" y="4131564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460247" y="0"/>
                  </a:moveTo>
                  <a:lnTo>
                    <a:pt x="0" y="0"/>
                  </a:lnTo>
                  <a:lnTo>
                    <a:pt x="0" y="448056"/>
                  </a:lnTo>
                  <a:lnTo>
                    <a:pt x="460247" y="448056"/>
                  </a:lnTo>
                  <a:lnTo>
                    <a:pt x="46024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496811" y="4131564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0" y="448056"/>
                  </a:moveTo>
                  <a:lnTo>
                    <a:pt x="460247" y="448056"/>
                  </a:lnTo>
                  <a:lnTo>
                    <a:pt x="460247" y="0"/>
                  </a:lnTo>
                  <a:lnTo>
                    <a:pt x="0" y="0"/>
                  </a:lnTo>
                  <a:lnTo>
                    <a:pt x="0" y="44805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6584060" y="4243196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A[0]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7136638" y="2963926"/>
            <a:ext cx="473075" cy="462280"/>
            <a:chOff x="7136638" y="2963926"/>
            <a:chExt cx="473075" cy="462280"/>
          </a:xfrm>
        </p:grpSpPr>
        <p:sp>
          <p:nvSpPr>
            <p:cNvPr id="70" name="object 70"/>
            <p:cNvSpPr/>
            <p:nvPr/>
          </p:nvSpPr>
          <p:spPr>
            <a:xfrm>
              <a:off x="7142988" y="2970276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79">
                  <a:moveTo>
                    <a:pt x="460248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60248" y="449579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142988" y="2970276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79">
                  <a:moveTo>
                    <a:pt x="0" y="449579"/>
                  </a:moveTo>
                  <a:lnTo>
                    <a:pt x="460248" y="449579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7233666" y="3082544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B[4]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9128506" y="3544570"/>
            <a:ext cx="473075" cy="461009"/>
            <a:chOff x="9128506" y="3544570"/>
            <a:chExt cx="473075" cy="461009"/>
          </a:xfrm>
        </p:grpSpPr>
        <p:sp>
          <p:nvSpPr>
            <p:cNvPr id="74" name="object 74"/>
            <p:cNvSpPr/>
            <p:nvPr/>
          </p:nvSpPr>
          <p:spPr>
            <a:xfrm>
              <a:off x="9134856" y="3550920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460248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60248" y="448055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134856" y="3550920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0" y="448055"/>
                  </a:moveTo>
                  <a:lnTo>
                    <a:pt x="460248" y="448055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9226422" y="3662933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B[3]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7136638" y="3544570"/>
            <a:ext cx="473075" cy="461009"/>
            <a:chOff x="7136638" y="3544570"/>
            <a:chExt cx="473075" cy="461009"/>
          </a:xfrm>
        </p:grpSpPr>
        <p:sp>
          <p:nvSpPr>
            <p:cNvPr id="78" name="object 78"/>
            <p:cNvSpPr/>
            <p:nvPr/>
          </p:nvSpPr>
          <p:spPr>
            <a:xfrm>
              <a:off x="7142988" y="3550920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460248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60248" y="448055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142988" y="3550920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0" y="448055"/>
                  </a:moveTo>
                  <a:lnTo>
                    <a:pt x="460248" y="448055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7233666" y="3662933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B[2]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7136638" y="4125214"/>
            <a:ext cx="473075" cy="461009"/>
            <a:chOff x="7136638" y="4125214"/>
            <a:chExt cx="473075" cy="461009"/>
          </a:xfrm>
        </p:grpSpPr>
        <p:sp>
          <p:nvSpPr>
            <p:cNvPr id="82" name="object 82"/>
            <p:cNvSpPr/>
            <p:nvPr/>
          </p:nvSpPr>
          <p:spPr>
            <a:xfrm>
              <a:off x="7142988" y="4131564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460248" y="0"/>
                  </a:moveTo>
                  <a:lnTo>
                    <a:pt x="0" y="0"/>
                  </a:lnTo>
                  <a:lnTo>
                    <a:pt x="0" y="448056"/>
                  </a:lnTo>
                  <a:lnTo>
                    <a:pt x="460248" y="448056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142988" y="4131564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0" y="448056"/>
                  </a:moveTo>
                  <a:lnTo>
                    <a:pt x="460248" y="448056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805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7233666" y="4243196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B[0]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6307582" y="4911597"/>
            <a:ext cx="1512570" cy="535940"/>
            <a:chOff x="6307582" y="4911597"/>
            <a:chExt cx="1512570" cy="535940"/>
          </a:xfrm>
        </p:grpSpPr>
        <p:sp>
          <p:nvSpPr>
            <p:cNvPr id="86" name="object 86"/>
            <p:cNvSpPr/>
            <p:nvPr/>
          </p:nvSpPr>
          <p:spPr>
            <a:xfrm>
              <a:off x="6313932" y="4917947"/>
              <a:ext cx="1499870" cy="523240"/>
            </a:xfrm>
            <a:custGeom>
              <a:avLst/>
              <a:gdLst/>
              <a:ahLst/>
              <a:cxnLst/>
              <a:rect l="l" t="t" r="r" b="b"/>
              <a:pathLst>
                <a:path w="1499870" h="523239">
                  <a:moveTo>
                    <a:pt x="1499615" y="0"/>
                  </a:moveTo>
                  <a:lnTo>
                    <a:pt x="0" y="0"/>
                  </a:lnTo>
                  <a:lnTo>
                    <a:pt x="245110" y="522731"/>
                  </a:lnTo>
                  <a:lnTo>
                    <a:pt x="1254506" y="522731"/>
                  </a:lnTo>
                  <a:lnTo>
                    <a:pt x="14996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313932" y="4917947"/>
              <a:ext cx="1499870" cy="523240"/>
            </a:xfrm>
            <a:custGeom>
              <a:avLst/>
              <a:gdLst/>
              <a:ahLst/>
              <a:cxnLst/>
              <a:rect l="l" t="t" r="r" b="b"/>
              <a:pathLst>
                <a:path w="1499870" h="523239">
                  <a:moveTo>
                    <a:pt x="1499615" y="0"/>
                  </a:moveTo>
                  <a:lnTo>
                    <a:pt x="1254506" y="522731"/>
                  </a:lnTo>
                  <a:lnTo>
                    <a:pt x="245110" y="522731"/>
                  </a:lnTo>
                  <a:lnTo>
                    <a:pt x="0" y="0"/>
                  </a:lnTo>
                  <a:lnTo>
                    <a:pt x="1499615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 rot="10860000">
            <a:off x="6936856" y="5018552"/>
            <a:ext cx="25730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4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6656819" y="1551431"/>
            <a:ext cx="745490" cy="5306695"/>
          </a:xfrm>
          <a:custGeom>
            <a:avLst/>
            <a:gdLst/>
            <a:ahLst/>
            <a:cxnLst/>
            <a:rect l="l" t="t" r="r" b="b"/>
            <a:pathLst>
              <a:path w="745490" h="5306695">
                <a:moveTo>
                  <a:pt x="76212" y="3291078"/>
                </a:moveTo>
                <a:lnTo>
                  <a:pt x="44462" y="3291078"/>
                </a:lnTo>
                <a:lnTo>
                  <a:pt x="44462" y="10668"/>
                </a:lnTo>
                <a:lnTo>
                  <a:pt x="31762" y="10668"/>
                </a:lnTo>
                <a:lnTo>
                  <a:pt x="31762" y="3291078"/>
                </a:lnTo>
                <a:lnTo>
                  <a:pt x="0" y="3291078"/>
                </a:lnTo>
                <a:lnTo>
                  <a:pt x="38112" y="3367278"/>
                </a:lnTo>
                <a:lnTo>
                  <a:pt x="69862" y="3303778"/>
                </a:lnTo>
                <a:lnTo>
                  <a:pt x="76212" y="3291078"/>
                </a:lnTo>
                <a:close/>
              </a:path>
              <a:path w="745490" h="5306695">
                <a:moveTo>
                  <a:pt x="445020" y="5230304"/>
                </a:moveTo>
                <a:lnTo>
                  <a:pt x="413270" y="5230304"/>
                </a:lnTo>
                <a:lnTo>
                  <a:pt x="413270" y="3889248"/>
                </a:lnTo>
                <a:lnTo>
                  <a:pt x="400570" y="3889248"/>
                </a:lnTo>
                <a:lnTo>
                  <a:pt x="400570" y="5230304"/>
                </a:lnTo>
                <a:lnTo>
                  <a:pt x="368820" y="5230304"/>
                </a:lnTo>
                <a:lnTo>
                  <a:pt x="406920" y="5306504"/>
                </a:lnTo>
                <a:lnTo>
                  <a:pt x="438658" y="5243004"/>
                </a:lnTo>
                <a:lnTo>
                  <a:pt x="445020" y="5230304"/>
                </a:lnTo>
                <a:close/>
              </a:path>
              <a:path w="745490" h="5306695">
                <a:moveTo>
                  <a:pt x="745248" y="3280410"/>
                </a:moveTo>
                <a:lnTo>
                  <a:pt x="713498" y="3280410"/>
                </a:lnTo>
                <a:lnTo>
                  <a:pt x="713498" y="0"/>
                </a:lnTo>
                <a:lnTo>
                  <a:pt x="700798" y="12"/>
                </a:lnTo>
                <a:lnTo>
                  <a:pt x="700798" y="3280410"/>
                </a:lnTo>
                <a:lnTo>
                  <a:pt x="669048" y="3280410"/>
                </a:lnTo>
                <a:lnTo>
                  <a:pt x="707148" y="3356610"/>
                </a:lnTo>
                <a:lnTo>
                  <a:pt x="738898" y="3293110"/>
                </a:lnTo>
                <a:lnTo>
                  <a:pt x="745248" y="328041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0" name="object 90"/>
          <p:cNvGrpSpPr/>
          <p:nvPr/>
        </p:nvGrpSpPr>
        <p:grpSpPr>
          <a:xfrm>
            <a:off x="8307069" y="4911597"/>
            <a:ext cx="1512570" cy="535940"/>
            <a:chOff x="8307069" y="4911597"/>
            <a:chExt cx="1512570" cy="535940"/>
          </a:xfrm>
        </p:grpSpPr>
        <p:sp>
          <p:nvSpPr>
            <p:cNvPr id="91" name="object 91"/>
            <p:cNvSpPr/>
            <p:nvPr/>
          </p:nvSpPr>
          <p:spPr>
            <a:xfrm>
              <a:off x="8313419" y="4917947"/>
              <a:ext cx="1499870" cy="523240"/>
            </a:xfrm>
            <a:custGeom>
              <a:avLst/>
              <a:gdLst/>
              <a:ahLst/>
              <a:cxnLst/>
              <a:rect l="l" t="t" r="r" b="b"/>
              <a:pathLst>
                <a:path w="1499870" h="523239">
                  <a:moveTo>
                    <a:pt x="1499615" y="0"/>
                  </a:moveTo>
                  <a:lnTo>
                    <a:pt x="0" y="0"/>
                  </a:lnTo>
                  <a:lnTo>
                    <a:pt x="245109" y="522731"/>
                  </a:lnTo>
                  <a:lnTo>
                    <a:pt x="1254505" y="522731"/>
                  </a:lnTo>
                  <a:lnTo>
                    <a:pt x="14996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313419" y="4917947"/>
              <a:ext cx="1499870" cy="523240"/>
            </a:xfrm>
            <a:custGeom>
              <a:avLst/>
              <a:gdLst/>
              <a:ahLst/>
              <a:cxnLst/>
              <a:rect l="l" t="t" r="r" b="b"/>
              <a:pathLst>
                <a:path w="1499870" h="523239">
                  <a:moveTo>
                    <a:pt x="1499615" y="0"/>
                  </a:moveTo>
                  <a:lnTo>
                    <a:pt x="1254505" y="522731"/>
                  </a:lnTo>
                  <a:lnTo>
                    <a:pt x="245109" y="522731"/>
                  </a:lnTo>
                  <a:lnTo>
                    <a:pt x="0" y="0"/>
                  </a:lnTo>
                  <a:lnTo>
                    <a:pt x="1499615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 rot="10860000">
            <a:off x="8935456" y="5018552"/>
            <a:ext cx="25730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4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8482330" y="4106926"/>
            <a:ext cx="473075" cy="462280"/>
            <a:chOff x="8482330" y="4106926"/>
            <a:chExt cx="473075" cy="462280"/>
          </a:xfrm>
        </p:grpSpPr>
        <p:sp>
          <p:nvSpPr>
            <p:cNvPr id="95" name="object 95"/>
            <p:cNvSpPr/>
            <p:nvPr/>
          </p:nvSpPr>
          <p:spPr>
            <a:xfrm>
              <a:off x="8488680" y="4113276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79">
                  <a:moveTo>
                    <a:pt x="460248" y="0"/>
                  </a:moveTo>
                  <a:lnTo>
                    <a:pt x="0" y="0"/>
                  </a:lnTo>
                  <a:lnTo>
                    <a:pt x="0" y="449580"/>
                  </a:lnTo>
                  <a:lnTo>
                    <a:pt x="460248" y="449580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488680" y="4113276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79">
                  <a:moveTo>
                    <a:pt x="0" y="449580"/>
                  </a:moveTo>
                  <a:lnTo>
                    <a:pt x="460248" y="449580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95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8576818" y="4225797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A[1]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9128506" y="4106926"/>
            <a:ext cx="473075" cy="462280"/>
            <a:chOff x="9128506" y="4106926"/>
            <a:chExt cx="473075" cy="462280"/>
          </a:xfrm>
        </p:grpSpPr>
        <p:sp>
          <p:nvSpPr>
            <p:cNvPr id="99" name="object 99"/>
            <p:cNvSpPr/>
            <p:nvPr/>
          </p:nvSpPr>
          <p:spPr>
            <a:xfrm>
              <a:off x="9134856" y="4113276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79">
                  <a:moveTo>
                    <a:pt x="460248" y="0"/>
                  </a:moveTo>
                  <a:lnTo>
                    <a:pt x="0" y="0"/>
                  </a:lnTo>
                  <a:lnTo>
                    <a:pt x="0" y="449580"/>
                  </a:lnTo>
                  <a:lnTo>
                    <a:pt x="460248" y="449580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134856" y="4113276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79">
                  <a:moveTo>
                    <a:pt x="0" y="449580"/>
                  </a:moveTo>
                  <a:lnTo>
                    <a:pt x="460248" y="449580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95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9226422" y="4225797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B[1]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8683752" y="1551431"/>
            <a:ext cx="745490" cy="5107940"/>
          </a:xfrm>
          <a:custGeom>
            <a:avLst/>
            <a:gdLst/>
            <a:ahLst/>
            <a:cxnLst/>
            <a:rect l="l" t="t" r="r" b="b"/>
            <a:pathLst>
              <a:path w="745490" h="5107940">
                <a:moveTo>
                  <a:pt x="76200" y="3291078"/>
                </a:moveTo>
                <a:lnTo>
                  <a:pt x="44450" y="3291078"/>
                </a:lnTo>
                <a:lnTo>
                  <a:pt x="44450" y="10668"/>
                </a:lnTo>
                <a:lnTo>
                  <a:pt x="31750" y="10668"/>
                </a:lnTo>
                <a:lnTo>
                  <a:pt x="31750" y="3291078"/>
                </a:lnTo>
                <a:lnTo>
                  <a:pt x="0" y="3291078"/>
                </a:lnTo>
                <a:lnTo>
                  <a:pt x="38100" y="3367278"/>
                </a:lnTo>
                <a:lnTo>
                  <a:pt x="69850" y="3303778"/>
                </a:lnTo>
                <a:lnTo>
                  <a:pt x="76200" y="3291078"/>
                </a:lnTo>
                <a:close/>
              </a:path>
              <a:path w="745490" h="5107940">
                <a:moveTo>
                  <a:pt x="428244" y="5031308"/>
                </a:moveTo>
                <a:lnTo>
                  <a:pt x="396494" y="5031308"/>
                </a:lnTo>
                <a:lnTo>
                  <a:pt x="396494" y="3889248"/>
                </a:lnTo>
                <a:lnTo>
                  <a:pt x="383794" y="3889248"/>
                </a:lnTo>
                <a:lnTo>
                  <a:pt x="383794" y="5031308"/>
                </a:lnTo>
                <a:lnTo>
                  <a:pt x="352044" y="5031308"/>
                </a:lnTo>
                <a:lnTo>
                  <a:pt x="390144" y="5107495"/>
                </a:lnTo>
                <a:lnTo>
                  <a:pt x="421894" y="5043995"/>
                </a:lnTo>
                <a:lnTo>
                  <a:pt x="428244" y="5031308"/>
                </a:lnTo>
                <a:close/>
              </a:path>
              <a:path w="745490" h="5107940">
                <a:moveTo>
                  <a:pt x="745236" y="3280410"/>
                </a:moveTo>
                <a:lnTo>
                  <a:pt x="713486" y="3280410"/>
                </a:lnTo>
                <a:lnTo>
                  <a:pt x="713486" y="0"/>
                </a:lnTo>
                <a:lnTo>
                  <a:pt x="700786" y="12"/>
                </a:lnTo>
                <a:lnTo>
                  <a:pt x="700786" y="3280410"/>
                </a:lnTo>
                <a:lnTo>
                  <a:pt x="669036" y="3280410"/>
                </a:lnTo>
                <a:lnTo>
                  <a:pt x="707136" y="3356610"/>
                </a:lnTo>
                <a:lnTo>
                  <a:pt x="738886" y="3293110"/>
                </a:lnTo>
                <a:lnTo>
                  <a:pt x="745236" y="328041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6798564" y="6361176"/>
            <a:ext cx="530860" cy="4495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5730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99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[0]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798564" y="5937503"/>
            <a:ext cx="530860" cy="4241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00965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795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[2]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798564" y="5487923"/>
            <a:ext cx="530860" cy="4495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5095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985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[4]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860535" y="5952744"/>
            <a:ext cx="530860" cy="448309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98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[1]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8860535" y="5503164"/>
            <a:ext cx="530860" cy="4495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5095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985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[3]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845054" y="2306777"/>
            <a:ext cx="284416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Simple: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Vector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instruction </a:t>
            </a:r>
            <a:r>
              <a:rPr sz="1800" dirty="0">
                <a:latin typeface="Calibri"/>
                <a:cs typeface="Calibri"/>
              </a:rPr>
              <a:t>operates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v0[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]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v1[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]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i="1" spc="-25" dirty="0">
                <a:latin typeface="Calibri"/>
                <a:cs typeface="Calibri"/>
              </a:rPr>
              <a:t>not </a:t>
            </a:r>
            <a:r>
              <a:rPr sz="1800" dirty="0">
                <a:latin typeface="Calibri"/>
                <a:cs typeface="Calibri"/>
              </a:rPr>
              <a:t>v0[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]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elem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*v.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845054" y="3404742"/>
            <a:ext cx="31242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Calibri"/>
                <a:cs typeface="Calibri"/>
              </a:rPr>
              <a:t>Very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simple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operand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matching </a:t>
            </a:r>
            <a:r>
              <a:rPr sz="1800" b="1" i="1" dirty="0">
                <a:latin typeface="Calibri"/>
                <a:cs typeface="Calibri"/>
              </a:rPr>
              <a:t>logic,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no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need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to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track</a:t>
            </a:r>
            <a:r>
              <a:rPr sz="1800" b="1" i="1" spc="-10" dirty="0">
                <a:latin typeface="Calibri"/>
                <a:cs typeface="Calibri"/>
              </a:rPr>
              <a:t> complex </a:t>
            </a:r>
            <a:r>
              <a:rPr sz="1800" b="1" i="1" dirty="0">
                <a:latin typeface="Calibri"/>
                <a:cs typeface="Calibri"/>
              </a:rPr>
              <a:t>producer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consumer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relationships </a:t>
            </a:r>
            <a:r>
              <a:rPr sz="1800" b="1" i="1" dirty="0">
                <a:latin typeface="Calibri"/>
                <a:cs typeface="Calibri"/>
              </a:rPr>
              <a:t>across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inputs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of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operations.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2845054" y="4776292"/>
            <a:ext cx="13176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Primary </a:t>
            </a:r>
            <a:r>
              <a:rPr sz="1800" b="1" spc="-20" dirty="0">
                <a:latin typeface="Calibri"/>
                <a:cs typeface="Calibri"/>
              </a:rPr>
              <a:t>cost?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617589" y="1988311"/>
            <a:ext cx="835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Lane </a:t>
            </a:r>
            <a:r>
              <a:rPr sz="2400" spc="-5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8659494" y="1988311"/>
            <a:ext cx="835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Lane </a:t>
            </a:r>
            <a:r>
              <a:rPr sz="2400" spc="-5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265" rIns="0" bIns="0" rtlCol="0">
            <a:spAutoFit/>
          </a:bodyPr>
          <a:lstStyle/>
          <a:p>
            <a:pPr marL="760095">
              <a:lnSpc>
                <a:spcPct val="100000"/>
              </a:lnSpc>
              <a:spcBef>
                <a:spcPts val="105"/>
              </a:spcBef>
            </a:pPr>
            <a:r>
              <a:rPr dirty="0"/>
              <a:t>Reduction</a:t>
            </a:r>
            <a:r>
              <a:rPr spc="-85" dirty="0"/>
              <a:t> </a:t>
            </a:r>
            <a:r>
              <a:rPr spc="-10" dirty="0"/>
              <a:t>Operations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24458" y="1889505"/>
            <a:ext cx="471805" cy="462280"/>
            <a:chOff x="1124458" y="1889505"/>
            <a:chExt cx="471805" cy="462280"/>
          </a:xfrm>
        </p:grpSpPr>
        <p:sp>
          <p:nvSpPr>
            <p:cNvPr id="4" name="object 4"/>
            <p:cNvSpPr/>
            <p:nvPr/>
          </p:nvSpPr>
          <p:spPr>
            <a:xfrm>
              <a:off x="1130808" y="1895855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80">
                  <a:moveTo>
                    <a:pt x="458723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58723" y="449579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30808" y="1895855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80">
                  <a:moveTo>
                    <a:pt x="0" y="449579"/>
                  </a:moveTo>
                  <a:lnTo>
                    <a:pt x="458723" y="449579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17167" y="2007870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A[4]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24458" y="2418333"/>
            <a:ext cx="471805" cy="462280"/>
            <a:chOff x="1124458" y="2418333"/>
            <a:chExt cx="471805" cy="462280"/>
          </a:xfrm>
        </p:grpSpPr>
        <p:sp>
          <p:nvSpPr>
            <p:cNvPr id="8" name="object 8"/>
            <p:cNvSpPr/>
            <p:nvPr/>
          </p:nvSpPr>
          <p:spPr>
            <a:xfrm>
              <a:off x="1130808" y="2424683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80">
                  <a:moveTo>
                    <a:pt x="458723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58723" y="449579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30808" y="2424683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80">
                  <a:moveTo>
                    <a:pt x="0" y="449579"/>
                  </a:moveTo>
                  <a:lnTo>
                    <a:pt x="458723" y="449579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17167" y="2537205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A[3]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24458" y="2982214"/>
            <a:ext cx="471805" cy="461009"/>
            <a:chOff x="1124458" y="2982214"/>
            <a:chExt cx="471805" cy="461009"/>
          </a:xfrm>
        </p:grpSpPr>
        <p:sp>
          <p:nvSpPr>
            <p:cNvPr id="12" name="object 12"/>
            <p:cNvSpPr/>
            <p:nvPr/>
          </p:nvSpPr>
          <p:spPr>
            <a:xfrm>
              <a:off x="1130808" y="2988564"/>
              <a:ext cx="459105" cy="448309"/>
            </a:xfrm>
            <a:custGeom>
              <a:avLst/>
              <a:gdLst/>
              <a:ahLst/>
              <a:cxnLst/>
              <a:rect l="l" t="t" r="r" b="b"/>
              <a:pathLst>
                <a:path w="459105" h="448310">
                  <a:moveTo>
                    <a:pt x="458723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58723" y="448055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30808" y="2988564"/>
              <a:ext cx="459105" cy="448309"/>
            </a:xfrm>
            <a:custGeom>
              <a:avLst/>
              <a:gdLst/>
              <a:ahLst/>
              <a:cxnLst/>
              <a:rect l="l" t="t" r="r" b="b"/>
              <a:pathLst>
                <a:path w="459105" h="448310">
                  <a:moveTo>
                    <a:pt x="0" y="448055"/>
                  </a:moveTo>
                  <a:lnTo>
                    <a:pt x="458723" y="448055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17167" y="3099942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A[2]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124458" y="3544570"/>
            <a:ext cx="471805" cy="461009"/>
            <a:chOff x="1124458" y="3544570"/>
            <a:chExt cx="471805" cy="461009"/>
          </a:xfrm>
        </p:grpSpPr>
        <p:sp>
          <p:nvSpPr>
            <p:cNvPr id="16" name="object 16"/>
            <p:cNvSpPr/>
            <p:nvPr/>
          </p:nvSpPr>
          <p:spPr>
            <a:xfrm>
              <a:off x="1130808" y="3550920"/>
              <a:ext cx="459105" cy="448309"/>
            </a:xfrm>
            <a:custGeom>
              <a:avLst/>
              <a:gdLst/>
              <a:ahLst/>
              <a:cxnLst/>
              <a:rect l="l" t="t" r="r" b="b"/>
              <a:pathLst>
                <a:path w="459105" h="448310">
                  <a:moveTo>
                    <a:pt x="458723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58723" y="448055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30808" y="3550920"/>
              <a:ext cx="459105" cy="448309"/>
            </a:xfrm>
            <a:custGeom>
              <a:avLst/>
              <a:gdLst/>
              <a:ahLst/>
              <a:cxnLst/>
              <a:rect l="l" t="t" r="r" b="b"/>
              <a:pathLst>
                <a:path w="459105" h="448310">
                  <a:moveTo>
                    <a:pt x="0" y="448055"/>
                  </a:moveTo>
                  <a:lnTo>
                    <a:pt x="458723" y="448055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217167" y="3662933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A[1]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24458" y="4106926"/>
            <a:ext cx="471805" cy="462280"/>
            <a:chOff x="1124458" y="4106926"/>
            <a:chExt cx="471805" cy="462280"/>
          </a:xfrm>
        </p:grpSpPr>
        <p:sp>
          <p:nvSpPr>
            <p:cNvPr id="20" name="object 20"/>
            <p:cNvSpPr/>
            <p:nvPr/>
          </p:nvSpPr>
          <p:spPr>
            <a:xfrm>
              <a:off x="1130808" y="4113276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79">
                  <a:moveTo>
                    <a:pt x="458723" y="0"/>
                  </a:moveTo>
                  <a:lnTo>
                    <a:pt x="0" y="0"/>
                  </a:lnTo>
                  <a:lnTo>
                    <a:pt x="0" y="449580"/>
                  </a:lnTo>
                  <a:lnTo>
                    <a:pt x="458723" y="449580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30808" y="4113276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79">
                  <a:moveTo>
                    <a:pt x="0" y="449580"/>
                  </a:moveTo>
                  <a:lnTo>
                    <a:pt x="458723" y="449580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95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217167" y="4225797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A[0]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770633" y="1889505"/>
            <a:ext cx="473075" cy="462280"/>
            <a:chOff x="1770633" y="1889505"/>
            <a:chExt cx="473075" cy="462280"/>
          </a:xfrm>
        </p:grpSpPr>
        <p:sp>
          <p:nvSpPr>
            <p:cNvPr id="24" name="object 24"/>
            <p:cNvSpPr/>
            <p:nvPr/>
          </p:nvSpPr>
          <p:spPr>
            <a:xfrm>
              <a:off x="1776983" y="1895855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80">
                  <a:moveTo>
                    <a:pt x="460248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60248" y="449579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76983" y="1895855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80">
                  <a:moveTo>
                    <a:pt x="0" y="449579"/>
                  </a:moveTo>
                  <a:lnTo>
                    <a:pt x="460248" y="449579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867026" y="2007870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B[4]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770633" y="2418333"/>
            <a:ext cx="473075" cy="462280"/>
            <a:chOff x="1770633" y="2418333"/>
            <a:chExt cx="473075" cy="462280"/>
          </a:xfrm>
        </p:grpSpPr>
        <p:sp>
          <p:nvSpPr>
            <p:cNvPr id="28" name="object 28"/>
            <p:cNvSpPr/>
            <p:nvPr/>
          </p:nvSpPr>
          <p:spPr>
            <a:xfrm>
              <a:off x="1776983" y="2424683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80">
                  <a:moveTo>
                    <a:pt x="460248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60248" y="449579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76983" y="2424683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80">
                  <a:moveTo>
                    <a:pt x="0" y="449579"/>
                  </a:moveTo>
                  <a:lnTo>
                    <a:pt x="460248" y="449579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867026" y="2537205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B[3]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770633" y="2982214"/>
            <a:ext cx="473075" cy="461009"/>
            <a:chOff x="1770633" y="2982214"/>
            <a:chExt cx="473075" cy="461009"/>
          </a:xfrm>
        </p:grpSpPr>
        <p:sp>
          <p:nvSpPr>
            <p:cNvPr id="32" name="object 32"/>
            <p:cNvSpPr/>
            <p:nvPr/>
          </p:nvSpPr>
          <p:spPr>
            <a:xfrm>
              <a:off x="1776983" y="2988564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460248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60248" y="448055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76983" y="2988564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0" y="448055"/>
                  </a:moveTo>
                  <a:lnTo>
                    <a:pt x="460248" y="448055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867026" y="3099942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B[2]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770633" y="3544570"/>
            <a:ext cx="473075" cy="461009"/>
            <a:chOff x="1770633" y="3544570"/>
            <a:chExt cx="473075" cy="461009"/>
          </a:xfrm>
        </p:grpSpPr>
        <p:sp>
          <p:nvSpPr>
            <p:cNvPr id="36" name="object 36"/>
            <p:cNvSpPr/>
            <p:nvPr/>
          </p:nvSpPr>
          <p:spPr>
            <a:xfrm>
              <a:off x="1776983" y="3550920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460248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60248" y="448055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76983" y="3550920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0" y="448055"/>
                  </a:moveTo>
                  <a:lnTo>
                    <a:pt x="460248" y="448055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867026" y="3662933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B[1]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770633" y="4106926"/>
            <a:ext cx="473075" cy="462280"/>
            <a:chOff x="1770633" y="4106926"/>
            <a:chExt cx="473075" cy="462280"/>
          </a:xfrm>
        </p:grpSpPr>
        <p:sp>
          <p:nvSpPr>
            <p:cNvPr id="40" name="object 40"/>
            <p:cNvSpPr/>
            <p:nvPr/>
          </p:nvSpPr>
          <p:spPr>
            <a:xfrm>
              <a:off x="1776983" y="4113276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79">
                  <a:moveTo>
                    <a:pt x="460248" y="0"/>
                  </a:moveTo>
                  <a:lnTo>
                    <a:pt x="0" y="0"/>
                  </a:lnTo>
                  <a:lnTo>
                    <a:pt x="0" y="449580"/>
                  </a:lnTo>
                  <a:lnTo>
                    <a:pt x="460248" y="449580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76983" y="4113276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79">
                  <a:moveTo>
                    <a:pt x="0" y="449580"/>
                  </a:moveTo>
                  <a:lnTo>
                    <a:pt x="460248" y="449580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95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867026" y="4225797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B[0]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941577" y="4894834"/>
            <a:ext cx="1512570" cy="535940"/>
            <a:chOff x="941577" y="4894834"/>
            <a:chExt cx="1512570" cy="535940"/>
          </a:xfrm>
        </p:grpSpPr>
        <p:sp>
          <p:nvSpPr>
            <p:cNvPr id="44" name="object 44"/>
            <p:cNvSpPr/>
            <p:nvPr/>
          </p:nvSpPr>
          <p:spPr>
            <a:xfrm>
              <a:off x="947927" y="4901184"/>
              <a:ext cx="1499870" cy="523240"/>
            </a:xfrm>
            <a:custGeom>
              <a:avLst/>
              <a:gdLst/>
              <a:ahLst/>
              <a:cxnLst/>
              <a:rect l="l" t="t" r="r" b="b"/>
              <a:pathLst>
                <a:path w="1499870" h="523239">
                  <a:moveTo>
                    <a:pt x="1499616" y="0"/>
                  </a:moveTo>
                  <a:lnTo>
                    <a:pt x="0" y="0"/>
                  </a:lnTo>
                  <a:lnTo>
                    <a:pt x="245071" y="522732"/>
                  </a:lnTo>
                  <a:lnTo>
                    <a:pt x="1254505" y="522732"/>
                  </a:lnTo>
                  <a:lnTo>
                    <a:pt x="14996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47927" y="4901184"/>
              <a:ext cx="1499870" cy="523240"/>
            </a:xfrm>
            <a:custGeom>
              <a:avLst/>
              <a:gdLst/>
              <a:ahLst/>
              <a:cxnLst/>
              <a:rect l="l" t="t" r="r" b="b"/>
              <a:pathLst>
                <a:path w="1499870" h="523239">
                  <a:moveTo>
                    <a:pt x="1499616" y="0"/>
                  </a:moveTo>
                  <a:lnTo>
                    <a:pt x="1254505" y="522732"/>
                  </a:lnTo>
                  <a:lnTo>
                    <a:pt x="245071" y="522732"/>
                  </a:lnTo>
                  <a:lnTo>
                    <a:pt x="0" y="0"/>
                  </a:lnTo>
                  <a:lnTo>
                    <a:pt x="1499616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 rot="10860000">
            <a:off x="1569963" y="5000771"/>
            <a:ext cx="25730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4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290828" y="1534667"/>
            <a:ext cx="745490" cy="5107940"/>
          </a:xfrm>
          <a:custGeom>
            <a:avLst/>
            <a:gdLst/>
            <a:ahLst/>
            <a:cxnLst/>
            <a:rect l="l" t="t" r="r" b="b"/>
            <a:pathLst>
              <a:path w="745489" h="5107940">
                <a:moveTo>
                  <a:pt x="76200" y="3289554"/>
                </a:moveTo>
                <a:lnTo>
                  <a:pt x="44450" y="3289554"/>
                </a:lnTo>
                <a:lnTo>
                  <a:pt x="44450" y="9144"/>
                </a:lnTo>
                <a:lnTo>
                  <a:pt x="31750" y="9144"/>
                </a:lnTo>
                <a:lnTo>
                  <a:pt x="31750" y="3289554"/>
                </a:lnTo>
                <a:lnTo>
                  <a:pt x="0" y="3289554"/>
                </a:lnTo>
                <a:lnTo>
                  <a:pt x="38100" y="3365754"/>
                </a:lnTo>
                <a:lnTo>
                  <a:pt x="69850" y="3302254"/>
                </a:lnTo>
                <a:lnTo>
                  <a:pt x="76200" y="3289554"/>
                </a:lnTo>
                <a:close/>
              </a:path>
              <a:path w="745489" h="5107940">
                <a:moveTo>
                  <a:pt x="445008" y="5031295"/>
                </a:moveTo>
                <a:lnTo>
                  <a:pt x="413258" y="5031295"/>
                </a:lnTo>
                <a:lnTo>
                  <a:pt x="413258" y="3889248"/>
                </a:lnTo>
                <a:lnTo>
                  <a:pt x="400558" y="3889248"/>
                </a:lnTo>
                <a:lnTo>
                  <a:pt x="400558" y="5031295"/>
                </a:lnTo>
                <a:lnTo>
                  <a:pt x="368808" y="5031295"/>
                </a:lnTo>
                <a:lnTo>
                  <a:pt x="406908" y="5107495"/>
                </a:lnTo>
                <a:lnTo>
                  <a:pt x="438658" y="5043995"/>
                </a:lnTo>
                <a:lnTo>
                  <a:pt x="445008" y="5031295"/>
                </a:lnTo>
                <a:close/>
              </a:path>
              <a:path w="745489" h="5107940">
                <a:moveTo>
                  <a:pt x="745236" y="3280410"/>
                </a:moveTo>
                <a:lnTo>
                  <a:pt x="713486" y="3280410"/>
                </a:lnTo>
                <a:lnTo>
                  <a:pt x="713486" y="0"/>
                </a:lnTo>
                <a:lnTo>
                  <a:pt x="700786" y="0"/>
                </a:lnTo>
                <a:lnTo>
                  <a:pt x="700786" y="3280410"/>
                </a:lnTo>
                <a:lnTo>
                  <a:pt x="669036" y="3280410"/>
                </a:lnTo>
                <a:lnTo>
                  <a:pt x="707136" y="3356610"/>
                </a:lnTo>
                <a:lnTo>
                  <a:pt x="738886" y="3293110"/>
                </a:lnTo>
                <a:lnTo>
                  <a:pt x="745236" y="328041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432560" y="5762244"/>
            <a:ext cx="530860" cy="448309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98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[0]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910321" y="2481453"/>
            <a:ext cx="30283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77364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setvl</a:t>
            </a:r>
            <a:r>
              <a:rPr sz="1800" b="1" spc="-4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5 </a:t>
            </a:r>
            <a:r>
              <a:rPr sz="1800" b="1" dirty="0">
                <a:latin typeface="Courier New"/>
                <a:cs typeface="Courier New"/>
              </a:rPr>
              <a:t>vld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v0,</a:t>
            </a:r>
            <a:r>
              <a:rPr sz="1800" b="1" spc="-30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a </a:t>
            </a:r>
            <a:r>
              <a:rPr sz="1800" b="1" dirty="0">
                <a:latin typeface="Courier New"/>
                <a:cs typeface="Courier New"/>
              </a:rPr>
              <a:t>vld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v1,</a:t>
            </a:r>
            <a:r>
              <a:rPr sz="1800" b="1" spc="-30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b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vredsum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v0,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v0,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v1,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vm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472685" y="2520442"/>
            <a:ext cx="2678430" cy="473075"/>
            <a:chOff x="4472685" y="2520442"/>
            <a:chExt cx="2678430" cy="473075"/>
          </a:xfrm>
        </p:grpSpPr>
        <p:sp>
          <p:nvSpPr>
            <p:cNvPr id="51" name="object 51"/>
            <p:cNvSpPr/>
            <p:nvPr/>
          </p:nvSpPr>
          <p:spPr>
            <a:xfrm>
              <a:off x="6696455" y="252679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96455" y="252679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167627" y="252679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167627" y="252679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03747" y="2526792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79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79" y="460248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03747" y="2526792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8"/>
                  </a:moveTo>
                  <a:lnTo>
                    <a:pt x="449579" y="460248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041391" y="252679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041391" y="252679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479035" y="252679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479035" y="252679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4608703" y="2719070"/>
            <a:ext cx="208279" cy="9017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6690106" y="3168142"/>
            <a:ext cx="461009" cy="471805"/>
            <a:chOff x="6690106" y="3168142"/>
            <a:chExt cx="461009" cy="471805"/>
          </a:xfrm>
        </p:grpSpPr>
        <p:sp>
          <p:nvSpPr>
            <p:cNvPr id="63" name="object 63"/>
            <p:cNvSpPr/>
            <p:nvPr/>
          </p:nvSpPr>
          <p:spPr>
            <a:xfrm>
              <a:off x="6696456" y="3174492"/>
              <a:ext cx="448309" cy="459105"/>
            </a:xfrm>
            <a:custGeom>
              <a:avLst/>
              <a:gdLst/>
              <a:ahLst/>
              <a:cxnLst/>
              <a:rect l="l" t="t" r="r" b="b"/>
              <a:pathLst>
                <a:path w="448309" h="459104">
                  <a:moveTo>
                    <a:pt x="448055" y="0"/>
                  </a:moveTo>
                  <a:lnTo>
                    <a:pt x="0" y="0"/>
                  </a:lnTo>
                  <a:lnTo>
                    <a:pt x="0" y="458723"/>
                  </a:lnTo>
                  <a:lnTo>
                    <a:pt x="448055" y="458723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696456" y="3174492"/>
              <a:ext cx="448309" cy="459105"/>
            </a:xfrm>
            <a:custGeom>
              <a:avLst/>
              <a:gdLst/>
              <a:ahLst/>
              <a:cxnLst/>
              <a:rect l="l" t="t" r="r" b="b"/>
              <a:pathLst>
                <a:path w="448309" h="459104">
                  <a:moveTo>
                    <a:pt x="0" y="458723"/>
                  </a:moveTo>
                  <a:lnTo>
                    <a:pt x="448055" y="458723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5872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6826376" y="3277234"/>
            <a:ext cx="208279" cy="26797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B[4]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6161278" y="3168142"/>
            <a:ext cx="461009" cy="471805"/>
            <a:chOff x="6161278" y="3168142"/>
            <a:chExt cx="461009" cy="471805"/>
          </a:xfrm>
        </p:grpSpPr>
        <p:sp>
          <p:nvSpPr>
            <p:cNvPr id="67" name="object 67"/>
            <p:cNvSpPr/>
            <p:nvPr/>
          </p:nvSpPr>
          <p:spPr>
            <a:xfrm>
              <a:off x="6167628" y="3174492"/>
              <a:ext cx="448309" cy="459105"/>
            </a:xfrm>
            <a:custGeom>
              <a:avLst/>
              <a:gdLst/>
              <a:ahLst/>
              <a:cxnLst/>
              <a:rect l="l" t="t" r="r" b="b"/>
              <a:pathLst>
                <a:path w="448309" h="459104">
                  <a:moveTo>
                    <a:pt x="448055" y="0"/>
                  </a:moveTo>
                  <a:lnTo>
                    <a:pt x="0" y="0"/>
                  </a:lnTo>
                  <a:lnTo>
                    <a:pt x="0" y="458723"/>
                  </a:lnTo>
                  <a:lnTo>
                    <a:pt x="448055" y="458723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167628" y="3174492"/>
              <a:ext cx="448309" cy="459105"/>
            </a:xfrm>
            <a:custGeom>
              <a:avLst/>
              <a:gdLst/>
              <a:ahLst/>
              <a:cxnLst/>
              <a:rect l="l" t="t" r="r" b="b"/>
              <a:pathLst>
                <a:path w="448309" h="459104">
                  <a:moveTo>
                    <a:pt x="0" y="458723"/>
                  </a:moveTo>
                  <a:lnTo>
                    <a:pt x="448055" y="458723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5872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6296914" y="3277234"/>
            <a:ext cx="208279" cy="26797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B[3]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5597397" y="3168142"/>
            <a:ext cx="462280" cy="471805"/>
            <a:chOff x="5597397" y="3168142"/>
            <a:chExt cx="462280" cy="471805"/>
          </a:xfrm>
        </p:grpSpPr>
        <p:sp>
          <p:nvSpPr>
            <p:cNvPr id="71" name="object 71"/>
            <p:cNvSpPr/>
            <p:nvPr/>
          </p:nvSpPr>
          <p:spPr>
            <a:xfrm>
              <a:off x="5603747" y="3174492"/>
              <a:ext cx="449580" cy="459105"/>
            </a:xfrm>
            <a:custGeom>
              <a:avLst/>
              <a:gdLst/>
              <a:ahLst/>
              <a:cxnLst/>
              <a:rect l="l" t="t" r="r" b="b"/>
              <a:pathLst>
                <a:path w="449579" h="459104">
                  <a:moveTo>
                    <a:pt x="449579" y="0"/>
                  </a:moveTo>
                  <a:lnTo>
                    <a:pt x="0" y="0"/>
                  </a:lnTo>
                  <a:lnTo>
                    <a:pt x="0" y="458723"/>
                  </a:lnTo>
                  <a:lnTo>
                    <a:pt x="449579" y="458723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603747" y="3174492"/>
              <a:ext cx="449580" cy="459105"/>
            </a:xfrm>
            <a:custGeom>
              <a:avLst/>
              <a:gdLst/>
              <a:ahLst/>
              <a:cxnLst/>
              <a:rect l="l" t="t" r="r" b="b"/>
              <a:pathLst>
                <a:path w="449579" h="459104">
                  <a:moveTo>
                    <a:pt x="0" y="458723"/>
                  </a:moveTo>
                  <a:lnTo>
                    <a:pt x="449579" y="458723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5872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5734304" y="3277234"/>
            <a:ext cx="208279" cy="26797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B[2]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5035041" y="3168142"/>
            <a:ext cx="461009" cy="471805"/>
            <a:chOff x="5035041" y="3168142"/>
            <a:chExt cx="461009" cy="471805"/>
          </a:xfrm>
        </p:grpSpPr>
        <p:sp>
          <p:nvSpPr>
            <p:cNvPr id="75" name="object 75"/>
            <p:cNvSpPr/>
            <p:nvPr/>
          </p:nvSpPr>
          <p:spPr>
            <a:xfrm>
              <a:off x="5041391" y="3174492"/>
              <a:ext cx="448309" cy="459105"/>
            </a:xfrm>
            <a:custGeom>
              <a:avLst/>
              <a:gdLst/>
              <a:ahLst/>
              <a:cxnLst/>
              <a:rect l="l" t="t" r="r" b="b"/>
              <a:pathLst>
                <a:path w="448310" h="459104">
                  <a:moveTo>
                    <a:pt x="448056" y="0"/>
                  </a:moveTo>
                  <a:lnTo>
                    <a:pt x="0" y="0"/>
                  </a:lnTo>
                  <a:lnTo>
                    <a:pt x="0" y="458723"/>
                  </a:lnTo>
                  <a:lnTo>
                    <a:pt x="448056" y="458723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041391" y="3174492"/>
              <a:ext cx="448309" cy="459105"/>
            </a:xfrm>
            <a:custGeom>
              <a:avLst/>
              <a:gdLst/>
              <a:ahLst/>
              <a:cxnLst/>
              <a:rect l="l" t="t" r="r" b="b"/>
              <a:pathLst>
                <a:path w="448310" h="459104">
                  <a:moveTo>
                    <a:pt x="0" y="458723"/>
                  </a:moveTo>
                  <a:lnTo>
                    <a:pt x="448056" y="458723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5872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5171313" y="3277234"/>
            <a:ext cx="208279" cy="26797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B[1]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4472685" y="3168142"/>
            <a:ext cx="461009" cy="471805"/>
            <a:chOff x="4472685" y="3168142"/>
            <a:chExt cx="461009" cy="471805"/>
          </a:xfrm>
        </p:grpSpPr>
        <p:sp>
          <p:nvSpPr>
            <p:cNvPr id="79" name="object 79"/>
            <p:cNvSpPr/>
            <p:nvPr/>
          </p:nvSpPr>
          <p:spPr>
            <a:xfrm>
              <a:off x="4479035" y="3174492"/>
              <a:ext cx="448309" cy="459105"/>
            </a:xfrm>
            <a:custGeom>
              <a:avLst/>
              <a:gdLst/>
              <a:ahLst/>
              <a:cxnLst/>
              <a:rect l="l" t="t" r="r" b="b"/>
              <a:pathLst>
                <a:path w="448310" h="459104">
                  <a:moveTo>
                    <a:pt x="448056" y="0"/>
                  </a:moveTo>
                  <a:lnTo>
                    <a:pt x="0" y="0"/>
                  </a:lnTo>
                  <a:lnTo>
                    <a:pt x="0" y="458723"/>
                  </a:lnTo>
                  <a:lnTo>
                    <a:pt x="448056" y="458723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479035" y="3174492"/>
              <a:ext cx="448309" cy="459105"/>
            </a:xfrm>
            <a:custGeom>
              <a:avLst/>
              <a:gdLst/>
              <a:ahLst/>
              <a:cxnLst/>
              <a:rect l="l" t="t" r="r" b="b"/>
              <a:pathLst>
                <a:path w="448310" h="459104">
                  <a:moveTo>
                    <a:pt x="0" y="458723"/>
                  </a:moveTo>
                  <a:lnTo>
                    <a:pt x="448056" y="458723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5872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4608703" y="3277234"/>
            <a:ext cx="208279" cy="26797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B[0]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355591" y="2391155"/>
            <a:ext cx="2908300" cy="1347470"/>
          </a:xfrm>
          <a:custGeom>
            <a:avLst/>
            <a:gdLst/>
            <a:ahLst/>
            <a:cxnLst/>
            <a:rect l="l" t="t" r="r" b="b"/>
            <a:pathLst>
              <a:path w="2908300" h="1347470">
                <a:moveTo>
                  <a:pt x="0" y="1347215"/>
                </a:moveTo>
                <a:lnTo>
                  <a:pt x="2907791" y="1347215"/>
                </a:lnTo>
                <a:lnTo>
                  <a:pt x="2907791" y="0"/>
                </a:lnTo>
                <a:lnTo>
                  <a:pt x="0" y="0"/>
                </a:lnTo>
                <a:lnTo>
                  <a:pt x="0" y="1347215"/>
                </a:lnTo>
                <a:close/>
              </a:path>
              <a:path w="2908300" h="1347470">
                <a:moveTo>
                  <a:pt x="60960" y="637031"/>
                </a:moveTo>
                <a:lnTo>
                  <a:pt x="2839212" y="637031"/>
                </a:lnTo>
                <a:lnTo>
                  <a:pt x="2839212" y="109727"/>
                </a:lnTo>
                <a:lnTo>
                  <a:pt x="60960" y="109727"/>
                </a:lnTo>
                <a:lnTo>
                  <a:pt x="60960" y="637031"/>
                </a:lnTo>
                <a:close/>
              </a:path>
              <a:path w="2908300" h="1347470">
                <a:moveTo>
                  <a:pt x="60960" y="1269491"/>
                </a:moveTo>
                <a:lnTo>
                  <a:pt x="2839212" y="1269491"/>
                </a:lnTo>
                <a:lnTo>
                  <a:pt x="2839212" y="742188"/>
                </a:lnTo>
                <a:lnTo>
                  <a:pt x="60960" y="742188"/>
                </a:lnTo>
                <a:lnTo>
                  <a:pt x="60960" y="1269491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4092702" y="2598165"/>
            <a:ext cx="245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092702" y="3231007"/>
            <a:ext cx="245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5173726" y="3992626"/>
            <a:ext cx="1727200" cy="534035"/>
            <a:chOff x="5173726" y="3992626"/>
            <a:chExt cx="1727200" cy="534035"/>
          </a:xfrm>
        </p:grpSpPr>
        <p:sp>
          <p:nvSpPr>
            <p:cNvPr id="86" name="object 86"/>
            <p:cNvSpPr/>
            <p:nvPr/>
          </p:nvSpPr>
          <p:spPr>
            <a:xfrm>
              <a:off x="5180076" y="3998976"/>
              <a:ext cx="1714500" cy="521334"/>
            </a:xfrm>
            <a:custGeom>
              <a:avLst/>
              <a:gdLst/>
              <a:ahLst/>
              <a:cxnLst/>
              <a:rect l="l" t="t" r="r" b="b"/>
              <a:pathLst>
                <a:path w="1714500" h="521335">
                  <a:moveTo>
                    <a:pt x="1285875" y="0"/>
                  </a:moveTo>
                  <a:lnTo>
                    <a:pt x="428625" y="0"/>
                  </a:lnTo>
                  <a:lnTo>
                    <a:pt x="428625" y="260604"/>
                  </a:lnTo>
                  <a:lnTo>
                    <a:pt x="0" y="260604"/>
                  </a:lnTo>
                  <a:lnTo>
                    <a:pt x="857250" y="521207"/>
                  </a:lnTo>
                  <a:lnTo>
                    <a:pt x="1714500" y="260604"/>
                  </a:lnTo>
                  <a:lnTo>
                    <a:pt x="1285875" y="260604"/>
                  </a:lnTo>
                  <a:lnTo>
                    <a:pt x="128587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180076" y="3998976"/>
              <a:ext cx="1714500" cy="521334"/>
            </a:xfrm>
            <a:custGeom>
              <a:avLst/>
              <a:gdLst/>
              <a:ahLst/>
              <a:cxnLst/>
              <a:rect l="l" t="t" r="r" b="b"/>
              <a:pathLst>
                <a:path w="1714500" h="521335">
                  <a:moveTo>
                    <a:pt x="0" y="260604"/>
                  </a:moveTo>
                  <a:lnTo>
                    <a:pt x="428625" y="260604"/>
                  </a:lnTo>
                  <a:lnTo>
                    <a:pt x="428625" y="0"/>
                  </a:lnTo>
                  <a:lnTo>
                    <a:pt x="1285875" y="0"/>
                  </a:lnTo>
                  <a:lnTo>
                    <a:pt x="1285875" y="260604"/>
                  </a:lnTo>
                  <a:lnTo>
                    <a:pt x="1714500" y="260604"/>
                  </a:lnTo>
                  <a:lnTo>
                    <a:pt x="857250" y="521207"/>
                  </a:lnTo>
                  <a:lnTo>
                    <a:pt x="0" y="2606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4501641" y="4772914"/>
            <a:ext cx="2678430" cy="473075"/>
            <a:chOff x="4501641" y="4772914"/>
            <a:chExt cx="2678430" cy="473075"/>
          </a:xfrm>
        </p:grpSpPr>
        <p:sp>
          <p:nvSpPr>
            <p:cNvPr id="89" name="object 89"/>
            <p:cNvSpPr/>
            <p:nvPr/>
          </p:nvSpPr>
          <p:spPr>
            <a:xfrm>
              <a:off x="6725411" y="47792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725411" y="47792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195059" y="4779264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80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80" y="460248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195059" y="4779264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8"/>
                  </a:moveTo>
                  <a:lnTo>
                    <a:pt x="449580" y="460248"/>
                  </a:lnTo>
                  <a:lnTo>
                    <a:pt x="449580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632703" y="4779264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79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79" y="460248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632703" y="4779264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8"/>
                  </a:moveTo>
                  <a:lnTo>
                    <a:pt x="449579" y="460248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070347" y="47792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070347" y="47792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507991" y="47792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507991" y="47792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4383023" y="4643628"/>
            <a:ext cx="2908300" cy="134620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234315">
              <a:lnSpc>
                <a:spcPct val="100000"/>
              </a:lnSpc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sum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6719061" y="5419090"/>
            <a:ext cx="461009" cy="473075"/>
            <a:chOff x="6719061" y="5419090"/>
            <a:chExt cx="461009" cy="473075"/>
          </a:xfrm>
        </p:grpSpPr>
        <p:sp>
          <p:nvSpPr>
            <p:cNvPr id="101" name="object 101"/>
            <p:cNvSpPr/>
            <p:nvPr/>
          </p:nvSpPr>
          <p:spPr>
            <a:xfrm>
              <a:off x="6725411" y="54254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725411" y="54254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6188709" y="5419090"/>
            <a:ext cx="462280" cy="473075"/>
            <a:chOff x="6188709" y="5419090"/>
            <a:chExt cx="462280" cy="473075"/>
          </a:xfrm>
        </p:grpSpPr>
        <p:sp>
          <p:nvSpPr>
            <p:cNvPr id="104" name="object 104"/>
            <p:cNvSpPr/>
            <p:nvPr/>
          </p:nvSpPr>
          <p:spPr>
            <a:xfrm>
              <a:off x="6195059" y="5425440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80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80" y="460248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195059" y="5425440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8"/>
                  </a:moveTo>
                  <a:lnTo>
                    <a:pt x="449580" y="460248"/>
                  </a:lnTo>
                  <a:lnTo>
                    <a:pt x="449580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" name="object 106"/>
          <p:cNvGrpSpPr/>
          <p:nvPr/>
        </p:nvGrpSpPr>
        <p:grpSpPr>
          <a:xfrm>
            <a:off x="5626353" y="5419090"/>
            <a:ext cx="462280" cy="473075"/>
            <a:chOff x="5626353" y="5419090"/>
            <a:chExt cx="462280" cy="473075"/>
          </a:xfrm>
        </p:grpSpPr>
        <p:sp>
          <p:nvSpPr>
            <p:cNvPr id="107" name="object 107"/>
            <p:cNvSpPr/>
            <p:nvPr/>
          </p:nvSpPr>
          <p:spPr>
            <a:xfrm>
              <a:off x="5632703" y="5425440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79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79" y="460248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632703" y="5425440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8"/>
                  </a:moveTo>
                  <a:lnTo>
                    <a:pt x="449579" y="460248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9" name="object 109"/>
          <p:cNvGrpSpPr/>
          <p:nvPr/>
        </p:nvGrpSpPr>
        <p:grpSpPr>
          <a:xfrm>
            <a:off x="5063997" y="5419090"/>
            <a:ext cx="461009" cy="473075"/>
            <a:chOff x="5063997" y="5419090"/>
            <a:chExt cx="461009" cy="473075"/>
          </a:xfrm>
        </p:grpSpPr>
        <p:sp>
          <p:nvSpPr>
            <p:cNvPr id="110" name="object 110"/>
            <p:cNvSpPr/>
            <p:nvPr/>
          </p:nvSpPr>
          <p:spPr>
            <a:xfrm>
              <a:off x="5070347" y="54254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070347" y="54254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2" name="object 112"/>
          <p:cNvGrpSpPr/>
          <p:nvPr/>
        </p:nvGrpSpPr>
        <p:grpSpPr>
          <a:xfrm>
            <a:off x="4501641" y="5419090"/>
            <a:ext cx="461009" cy="473075"/>
            <a:chOff x="4501641" y="5419090"/>
            <a:chExt cx="461009" cy="473075"/>
          </a:xfrm>
        </p:grpSpPr>
        <p:sp>
          <p:nvSpPr>
            <p:cNvPr id="113" name="object 113"/>
            <p:cNvSpPr/>
            <p:nvPr/>
          </p:nvSpPr>
          <p:spPr>
            <a:xfrm>
              <a:off x="4507991" y="54254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507991" y="54254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" name="object 115"/>
          <p:cNvSpPr txBox="1"/>
          <p:nvPr/>
        </p:nvSpPr>
        <p:spPr>
          <a:xfrm>
            <a:off x="4445508" y="5385815"/>
            <a:ext cx="2778760" cy="527685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vert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B[4]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Calibri"/>
              <a:cs typeface="Calibri"/>
            </a:endParaRPr>
          </a:p>
          <a:p>
            <a:pPr marL="143510">
              <a:lnSpc>
                <a:spcPct val="100000"/>
              </a:lnSpc>
              <a:spcBef>
                <a:spcPts val="5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B[3]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Calibri"/>
              <a:cs typeface="Calibri"/>
            </a:endParaRPr>
          </a:p>
          <a:p>
            <a:pPr marL="143510">
              <a:lnSpc>
                <a:spcPct val="100000"/>
              </a:lnSpc>
              <a:spcBef>
                <a:spcPts val="5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B[2]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Calibri"/>
              <a:cs typeface="Calibri"/>
            </a:endParaRPr>
          </a:p>
          <a:p>
            <a:pPr marL="143510">
              <a:lnSpc>
                <a:spcPct val="100000"/>
              </a:lnSpc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B[1]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Calibri"/>
              <a:cs typeface="Calibri"/>
            </a:endParaRPr>
          </a:p>
          <a:p>
            <a:pPr marL="143510">
              <a:lnSpc>
                <a:spcPct val="100000"/>
              </a:lnSpc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B[0]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4445508" y="4753355"/>
            <a:ext cx="2778760" cy="525780"/>
          </a:xfrm>
          <a:custGeom>
            <a:avLst/>
            <a:gdLst/>
            <a:ahLst/>
            <a:cxnLst/>
            <a:rect l="l" t="t" r="r" b="b"/>
            <a:pathLst>
              <a:path w="2778759" h="525779">
                <a:moveTo>
                  <a:pt x="0" y="525780"/>
                </a:moveTo>
                <a:lnTo>
                  <a:pt x="2778251" y="525780"/>
                </a:lnTo>
                <a:lnTo>
                  <a:pt x="2778251" y="0"/>
                </a:lnTo>
                <a:lnTo>
                  <a:pt x="0" y="0"/>
                </a:lnTo>
                <a:lnTo>
                  <a:pt x="0" y="525780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4121022" y="4850638"/>
            <a:ext cx="2463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121022" y="5483453"/>
            <a:ext cx="2463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7910321" y="4954270"/>
            <a:ext cx="2241550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v0[0]</a:t>
            </a:r>
            <a:r>
              <a:rPr sz="1800" b="1" spc="-4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=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800" b="1" dirty="0">
                <a:latin typeface="Courier New"/>
                <a:cs typeface="Courier New"/>
              </a:rPr>
              <a:t>v0[0]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alibri"/>
                <a:cs typeface="Calibri"/>
              </a:rPr>
              <a:t>Σ_i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v1[i]</a:t>
            </a:r>
            <a:endParaRPr sz="1800">
              <a:latin typeface="Courier New"/>
              <a:cs typeface="Courier New"/>
            </a:endParaRPr>
          </a:p>
        </p:txBody>
      </p:sp>
      <p:pic>
        <p:nvPicPr>
          <p:cNvPr id="120" name="object 1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5995" y="2516123"/>
            <a:ext cx="532383" cy="429767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35798" y="3006598"/>
            <a:ext cx="186586" cy="368300"/>
          </a:xfrm>
          <a:prstGeom prst="rect">
            <a:avLst/>
          </a:prstGeom>
        </p:spPr>
      </p:pic>
      <p:grpSp>
        <p:nvGrpSpPr>
          <p:cNvPr id="122" name="object 122"/>
          <p:cNvGrpSpPr/>
          <p:nvPr/>
        </p:nvGrpSpPr>
        <p:grpSpPr>
          <a:xfrm>
            <a:off x="10043414" y="2252472"/>
            <a:ext cx="1524635" cy="1106805"/>
            <a:chOff x="10043414" y="2252472"/>
            <a:chExt cx="1524635" cy="1106805"/>
          </a:xfrm>
        </p:grpSpPr>
        <p:pic>
          <p:nvPicPr>
            <p:cNvPr id="123" name="object 1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43414" y="2252472"/>
              <a:ext cx="1009650" cy="450850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20456" y="2701290"/>
              <a:ext cx="1247465" cy="657733"/>
            </a:xfrm>
            <a:prstGeom prst="rect">
              <a:avLst/>
            </a:prstGeom>
          </p:spPr>
        </p:pic>
      </p:grpSp>
      <p:grpSp>
        <p:nvGrpSpPr>
          <p:cNvPr id="125" name="object 125"/>
          <p:cNvGrpSpPr/>
          <p:nvPr/>
        </p:nvGrpSpPr>
        <p:grpSpPr>
          <a:xfrm>
            <a:off x="9699235" y="3623436"/>
            <a:ext cx="612775" cy="558165"/>
            <a:chOff x="9699235" y="3623436"/>
            <a:chExt cx="612775" cy="558165"/>
          </a:xfrm>
        </p:grpSpPr>
        <p:pic>
          <p:nvPicPr>
            <p:cNvPr id="126" name="object 1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99235" y="3623436"/>
              <a:ext cx="302648" cy="427355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39095" y="4058538"/>
              <a:ext cx="246887" cy="122935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10287761" y="3971416"/>
              <a:ext cx="24130" cy="23495"/>
            </a:xfrm>
            <a:custGeom>
              <a:avLst/>
              <a:gdLst/>
              <a:ahLst/>
              <a:cxnLst/>
              <a:rect l="l" t="t" r="r" b="b"/>
              <a:pathLst>
                <a:path w="24129" h="23495">
                  <a:moveTo>
                    <a:pt x="20227" y="16763"/>
                  </a:moveTo>
                  <a:lnTo>
                    <a:pt x="8763" y="16763"/>
                  </a:lnTo>
                  <a:lnTo>
                    <a:pt x="11049" y="19049"/>
                  </a:lnTo>
                  <a:lnTo>
                    <a:pt x="12319" y="20192"/>
                  </a:lnTo>
                  <a:lnTo>
                    <a:pt x="14732" y="21589"/>
                  </a:lnTo>
                  <a:lnTo>
                    <a:pt x="17272" y="23113"/>
                  </a:lnTo>
                  <a:lnTo>
                    <a:pt x="20320" y="22605"/>
                  </a:lnTo>
                  <a:lnTo>
                    <a:pt x="23266" y="19049"/>
                  </a:lnTo>
                  <a:lnTo>
                    <a:pt x="20193" y="19049"/>
                  </a:lnTo>
                  <a:lnTo>
                    <a:pt x="20227" y="16763"/>
                  </a:lnTo>
                  <a:close/>
                </a:path>
                <a:path w="24129" h="23495">
                  <a:moveTo>
                    <a:pt x="20320" y="10667"/>
                  </a:moveTo>
                  <a:lnTo>
                    <a:pt x="20193" y="19049"/>
                  </a:lnTo>
                  <a:lnTo>
                    <a:pt x="21070" y="18160"/>
                  </a:lnTo>
                  <a:lnTo>
                    <a:pt x="23379" y="15620"/>
                  </a:lnTo>
                  <a:lnTo>
                    <a:pt x="23463" y="14373"/>
                  </a:lnTo>
                  <a:lnTo>
                    <a:pt x="20320" y="10667"/>
                  </a:lnTo>
                  <a:close/>
                </a:path>
                <a:path w="24129" h="23495">
                  <a:moveTo>
                    <a:pt x="23463" y="14373"/>
                  </a:moveTo>
                  <a:lnTo>
                    <a:pt x="23379" y="15620"/>
                  </a:lnTo>
                  <a:lnTo>
                    <a:pt x="20955" y="18287"/>
                  </a:lnTo>
                  <a:lnTo>
                    <a:pt x="20193" y="19049"/>
                  </a:lnTo>
                  <a:lnTo>
                    <a:pt x="23266" y="19049"/>
                  </a:lnTo>
                  <a:lnTo>
                    <a:pt x="23897" y="18287"/>
                  </a:lnTo>
                  <a:lnTo>
                    <a:pt x="23890" y="14858"/>
                  </a:lnTo>
                  <a:lnTo>
                    <a:pt x="23463" y="14373"/>
                  </a:lnTo>
                  <a:close/>
                </a:path>
                <a:path w="24129" h="23495">
                  <a:moveTo>
                    <a:pt x="8196" y="16324"/>
                  </a:moveTo>
                  <a:lnTo>
                    <a:pt x="8763" y="16890"/>
                  </a:lnTo>
                  <a:lnTo>
                    <a:pt x="20227" y="16763"/>
                  </a:lnTo>
                  <a:lnTo>
                    <a:pt x="20233" y="16382"/>
                  </a:lnTo>
                  <a:lnTo>
                    <a:pt x="8509" y="16382"/>
                  </a:lnTo>
                  <a:lnTo>
                    <a:pt x="8196" y="16324"/>
                  </a:lnTo>
                  <a:close/>
                </a:path>
                <a:path w="24129" h="23495">
                  <a:moveTo>
                    <a:pt x="3784" y="15214"/>
                  </a:moveTo>
                  <a:lnTo>
                    <a:pt x="4445" y="15874"/>
                  </a:lnTo>
                  <a:lnTo>
                    <a:pt x="7112" y="16382"/>
                  </a:lnTo>
                  <a:lnTo>
                    <a:pt x="7547" y="16237"/>
                  </a:lnTo>
                  <a:lnTo>
                    <a:pt x="6731" y="16128"/>
                  </a:lnTo>
                  <a:lnTo>
                    <a:pt x="3784" y="15214"/>
                  </a:lnTo>
                  <a:close/>
                </a:path>
                <a:path w="24129" h="23495">
                  <a:moveTo>
                    <a:pt x="8482" y="16362"/>
                  </a:moveTo>
                  <a:lnTo>
                    <a:pt x="8636" y="16382"/>
                  </a:lnTo>
                  <a:lnTo>
                    <a:pt x="8482" y="16362"/>
                  </a:lnTo>
                  <a:close/>
                </a:path>
                <a:path w="24129" h="23495">
                  <a:moveTo>
                    <a:pt x="8736" y="15841"/>
                  </a:moveTo>
                  <a:lnTo>
                    <a:pt x="8255" y="16001"/>
                  </a:lnTo>
                  <a:lnTo>
                    <a:pt x="8482" y="16362"/>
                  </a:lnTo>
                  <a:lnTo>
                    <a:pt x="8636" y="16382"/>
                  </a:lnTo>
                  <a:lnTo>
                    <a:pt x="10541" y="16382"/>
                  </a:lnTo>
                  <a:lnTo>
                    <a:pt x="8736" y="15841"/>
                  </a:lnTo>
                  <a:close/>
                </a:path>
                <a:path w="24129" h="23495">
                  <a:moveTo>
                    <a:pt x="9230" y="15676"/>
                  </a:moveTo>
                  <a:lnTo>
                    <a:pt x="8736" y="15841"/>
                  </a:lnTo>
                  <a:lnTo>
                    <a:pt x="10541" y="16382"/>
                  </a:lnTo>
                  <a:lnTo>
                    <a:pt x="20233" y="16382"/>
                  </a:lnTo>
                  <a:lnTo>
                    <a:pt x="20239" y="16001"/>
                  </a:lnTo>
                  <a:lnTo>
                    <a:pt x="10922" y="16001"/>
                  </a:lnTo>
                  <a:lnTo>
                    <a:pt x="9230" y="15676"/>
                  </a:lnTo>
                  <a:close/>
                </a:path>
                <a:path w="24129" h="23495">
                  <a:moveTo>
                    <a:pt x="8089" y="16057"/>
                  </a:moveTo>
                  <a:lnTo>
                    <a:pt x="8482" y="16362"/>
                  </a:lnTo>
                  <a:lnTo>
                    <a:pt x="8089" y="16057"/>
                  </a:lnTo>
                  <a:close/>
                </a:path>
                <a:path w="24129" h="23495">
                  <a:moveTo>
                    <a:pt x="8031" y="16076"/>
                  </a:moveTo>
                  <a:lnTo>
                    <a:pt x="8196" y="16324"/>
                  </a:lnTo>
                  <a:lnTo>
                    <a:pt x="8475" y="16361"/>
                  </a:lnTo>
                  <a:lnTo>
                    <a:pt x="8031" y="16076"/>
                  </a:lnTo>
                  <a:close/>
                </a:path>
                <a:path w="24129" h="23495">
                  <a:moveTo>
                    <a:pt x="7969" y="16097"/>
                  </a:moveTo>
                  <a:lnTo>
                    <a:pt x="7547" y="16237"/>
                  </a:lnTo>
                  <a:lnTo>
                    <a:pt x="8196" y="16324"/>
                  </a:lnTo>
                  <a:lnTo>
                    <a:pt x="7969" y="16097"/>
                  </a:lnTo>
                  <a:close/>
                </a:path>
                <a:path w="24129" h="23495">
                  <a:moveTo>
                    <a:pt x="3553" y="3116"/>
                  </a:moveTo>
                  <a:lnTo>
                    <a:pt x="1069" y="5428"/>
                  </a:lnTo>
                  <a:lnTo>
                    <a:pt x="635" y="7492"/>
                  </a:lnTo>
                  <a:lnTo>
                    <a:pt x="267" y="8889"/>
                  </a:lnTo>
                  <a:lnTo>
                    <a:pt x="233" y="9143"/>
                  </a:lnTo>
                  <a:lnTo>
                    <a:pt x="617" y="10600"/>
                  </a:lnTo>
                  <a:lnTo>
                    <a:pt x="1009" y="12445"/>
                  </a:lnTo>
                  <a:lnTo>
                    <a:pt x="1112" y="12749"/>
                  </a:lnTo>
                  <a:lnTo>
                    <a:pt x="2794" y="14223"/>
                  </a:lnTo>
                  <a:lnTo>
                    <a:pt x="3784" y="15214"/>
                  </a:lnTo>
                  <a:lnTo>
                    <a:pt x="6731" y="16128"/>
                  </a:lnTo>
                  <a:lnTo>
                    <a:pt x="7547" y="16237"/>
                  </a:lnTo>
                  <a:lnTo>
                    <a:pt x="7874" y="16128"/>
                  </a:lnTo>
                  <a:lnTo>
                    <a:pt x="7797" y="15925"/>
                  </a:lnTo>
                  <a:lnTo>
                    <a:pt x="6731" y="15239"/>
                  </a:lnTo>
                  <a:lnTo>
                    <a:pt x="4318" y="14858"/>
                  </a:lnTo>
                  <a:lnTo>
                    <a:pt x="2127" y="11937"/>
                  </a:lnTo>
                  <a:lnTo>
                    <a:pt x="2248" y="8889"/>
                  </a:lnTo>
                  <a:lnTo>
                    <a:pt x="2300" y="8254"/>
                  </a:lnTo>
                  <a:lnTo>
                    <a:pt x="2540" y="6222"/>
                  </a:lnTo>
                  <a:lnTo>
                    <a:pt x="2794" y="4444"/>
                  </a:lnTo>
                  <a:lnTo>
                    <a:pt x="3553" y="3116"/>
                  </a:lnTo>
                  <a:close/>
                </a:path>
                <a:path w="24129" h="23495">
                  <a:moveTo>
                    <a:pt x="7797" y="15925"/>
                  </a:moveTo>
                  <a:lnTo>
                    <a:pt x="7969" y="16097"/>
                  </a:lnTo>
                  <a:lnTo>
                    <a:pt x="7797" y="15925"/>
                  </a:lnTo>
                  <a:close/>
                </a:path>
                <a:path w="24129" h="23495">
                  <a:moveTo>
                    <a:pt x="7366" y="15493"/>
                  </a:moveTo>
                  <a:lnTo>
                    <a:pt x="7797" y="15925"/>
                  </a:lnTo>
                  <a:lnTo>
                    <a:pt x="8031" y="16076"/>
                  </a:lnTo>
                  <a:lnTo>
                    <a:pt x="7921" y="15925"/>
                  </a:lnTo>
                  <a:lnTo>
                    <a:pt x="7366" y="15493"/>
                  </a:lnTo>
                  <a:close/>
                </a:path>
                <a:path w="24129" h="23495">
                  <a:moveTo>
                    <a:pt x="7577" y="15493"/>
                  </a:moveTo>
                  <a:lnTo>
                    <a:pt x="7366" y="15493"/>
                  </a:lnTo>
                  <a:lnTo>
                    <a:pt x="8089" y="16057"/>
                  </a:lnTo>
                  <a:lnTo>
                    <a:pt x="8736" y="15841"/>
                  </a:lnTo>
                  <a:lnTo>
                    <a:pt x="7577" y="15493"/>
                  </a:lnTo>
                  <a:close/>
                </a:path>
                <a:path w="24129" h="23495">
                  <a:moveTo>
                    <a:pt x="14460" y="12946"/>
                  </a:moveTo>
                  <a:lnTo>
                    <a:pt x="13589" y="14223"/>
                  </a:lnTo>
                  <a:lnTo>
                    <a:pt x="10795" y="15239"/>
                  </a:lnTo>
                  <a:lnTo>
                    <a:pt x="9230" y="15676"/>
                  </a:lnTo>
                  <a:lnTo>
                    <a:pt x="10922" y="16001"/>
                  </a:lnTo>
                  <a:lnTo>
                    <a:pt x="14224" y="13969"/>
                  </a:lnTo>
                  <a:lnTo>
                    <a:pt x="14460" y="12946"/>
                  </a:lnTo>
                  <a:close/>
                </a:path>
                <a:path w="24129" h="23495">
                  <a:moveTo>
                    <a:pt x="18553" y="6107"/>
                  </a:moveTo>
                  <a:lnTo>
                    <a:pt x="18626" y="6603"/>
                  </a:lnTo>
                  <a:lnTo>
                    <a:pt x="17399" y="10159"/>
                  </a:lnTo>
                  <a:lnTo>
                    <a:pt x="15621" y="11429"/>
                  </a:lnTo>
                  <a:lnTo>
                    <a:pt x="14541" y="12826"/>
                  </a:lnTo>
                  <a:lnTo>
                    <a:pt x="14429" y="13080"/>
                  </a:lnTo>
                  <a:lnTo>
                    <a:pt x="14224" y="13969"/>
                  </a:lnTo>
                  <a:lnTo>
                    <a:pt x="10922" y="16001"/>
                  </a:lnTo>
                  <a:lnTo>
                    <a:pt x="20239" y="16001"/>
                  </a:lnTo>
                  <a:lnTo>
                    <a:pt x="20320" y="10667"/>
                  </a:lnTo>
                  <a:lnTo>
                    <a:pt x="22987" y="10667"/>
                  </a:lnTo>
                  <a:lnTo>
                    <a:pt x="20582" y="8254"/>
                  </a:lnTo>
                  <a:lnTo>
                    <a:pt x="18553" y="6107"/>
                  </a:lnTo>
                  <a:close/>
                </a:path>
                <a:path w="24129" h="23495">
                  <a:moveTo>
                    <a:pt x="6731" y="15239"/>
                  </a:moveTo>
                  <a:lnTo>
                    <a:pt x="7797" y="15925"/>
                  </a:lnTo>
                  <a:lnTo>
                    <a:pt x="7366" y="15493"/>
                  </a:lnTo>
                  <a:lnTo>
                    <a:pt x="7577" y="15493"/>
                  </a:lnTo>
                  <a:lnTo>
                    <a:pt x="6731" y="15239"/>
                  </a:lnTo>
                  <a:close/>
                </a:path>
                <a:path w="24129" h="23495">
                  <a:moveTo>
                    <a:pt x="6794" y="15239"/>
                  </a:moveTo>
                  <a:lnTo>
                    <a:pt x="8736" y="15841"/>
                  </a:lnTo>
                  <a:lnTo>
                    <a:pt x="9230" y="15676"/>
                  </a:lnTo>
                  <a:lnTo>
                    <a:pt x="7620" y="15366"/>
                  </a:lnTo>
                  <a:lnTo>
                    <a:pt x="6794" y="15239"/>
                  </a:lnTo>
                  <a:close/>
                </a:path>
                <a:path w="24129" h="23495">
                  <a:moveTo>
                    <a:pt x="5488" y="2417"/>
                  </a:moveTo>
                  <a:lnTo>
                    <a:pt x="2127" y="11937"/>
                  </a:lnTo>
                  <a:lnTo>
                    <a:pt x="4318" y="14858"/>
                  </a:lnTo>
                  <a:lnTo>
                    <a:pt x="7620" y="15366"/>
                  </a:lnTo>
                  <a:lnTo>
                    <a:pt x="9230" y="15676"/>
                  </a:lnTo>
                  <a:lnTo>
                    <a:pt x="10864" y="15214"/>
                  </a:lnTo>
                  <a:lnTo>
                    <a:pt x="13589" y="14223"/>
                  </a:lnTo>
                  <a:lnTo>
                    <a:pt x="14368" y="13080"/>
                  </a:lnTo>
                  <a:lnTo>
                    <a:pt x="12446" y="13080"/>
                  </a:lnTo>
                  <a:lnTo>
                    <a:pt x="11277" y="12826"/>
                  </a:lnTo>
                  <a:lnTo>
                    <a:pt x="10668" y="12826"/>
                  </a:lnTo>
                  <a:lnTo>
                    <a:pt x="9525" y="12445"/>
                  </a:lnTo>
                  <a:lnTo>
                    <a:pt x="6604" y="11937"/>
                  </a:lnTo>
                  <a:lnTo>
                    <a:pt x="4572" y="9143"/>
                  </a:lnTo>
                  <a:lnTo>
                    <a:pt x="4912" y="6476"/>
                  </a:lnTo>
                  <a:lnTo>
                    <a:pt x="5020" y="2969"/>
                  </a:lnTo>
                  <a:lnTo>
                    <a:pt x="5488" y="2417"/>
                  </a:lnTo>
                  <a:close/>
                </a:path>
                <a:path w="24129" h="23495">
                  <a:moveTo>
                    <a:pt x="1064" y="12708"/>
                  </a:moveTo>
                  <a:lnTo>
                    <a:pt x="1143" y="13080"/>
                  </a:lnTo>
                  <a:lnTo>
                    <a:pt x="3048" y="14985"/>
                  </a:lnTo>
                  <a:lnTo>
                    <a:pt x="3784" y="15214"/>
                  </a:lnTo>
                  <a:lnTo>
                    <a:pt x="2667" y="14096"/>
                  </a:lnTo>
                  <a:lnTo>
                    <a:pt x="1064" y="12708"/>
                  </a:lnTo>
                  <a:close/>
                </a:path>
                <a:path w="24129" h="23495">
                  <a:moveTo>
                    <a:pt x="22987" y="10667"/>
                  </a:moveTo>
                  <a:lnTo>
                    <a:pt x="20320" y="10667"/>
                  </a:lnTo>
                  <a:lnTo>
                    <a:pt x="22322" y="13080"/>
                  </a:lnTo>
                  <a:lnTo>
                    <a:pt x="23463" y="14373"/>
                  </a:lnTo>
                  <a:lnTo>
                    <a:pt x="23368" y="11048"/>
                  </a:lnTo>
                  <a:lnTo>
                    <a:pt x="22987" y="10667"/>
                  </a:lnTo>
                  <a:close/>
                </a:path>
                <a:path w="24129" h="23495">
                  <a:moveTo>
                    <a:pt x="14805" y="11448"/>
                  </a:moveTo>
                  <a:lnTo>
                    <a:pt x="12319" y="12318"/>
                  </a:lnTo>
                  <a:lnTo>
                    <a:pt x="10920" y="12749"/>
                  </a:lnTo>
                  <a:lnTo>
                    <a:pt x="12446" y="13080"/>
                  </a:lnTo>
                  <a:lnTo>
                    <a:pt x="14799" y="11476"/>
                  </a:lnTo>
                  <a:close/>
                </a:path>
                <a:path w="24129" h="23495">
                  <a:moveTo>
                    <a:pt x="14799" y="11476"/>
                  </a:moveTo>
                  <a:lnTo>
                    <a:pt x="12446" y="13080"/>
                  </a:lnTo>
                  <a:lnTo>
                    <a:pt x="14368" y="13080"/>
                  </a:lnTo>
                  <a:lnTo>
                    <a:pt x="14487" y="12826"/>
                  </a:lnTo>
                  <a:lnTo>
                    <a:pt x="14799" y="11476"/>
                  </a:lnTo>
                  <a:close/>
                </a:path>
                <a:path w="24129" h="23495">
                  <a:moveTo>
                    <a:pt x="15391" y="10610"/>
                  </a:moveTo>
                  <a:lnTo>
                    <a:pt x="15240" y="11175"/>
                  </a:lnTo>
                  <a:lnTo>
                    <a:pt x="14799" y="11476"/>
                  </a:lnTo>
                  <a:lnTo>
                    <a:pt x="14460" y="12946"/>
                  </a:lnTo>
                  <a:lnTo>
                    <a:pt x="15462" y="11476"/>
                  </a:lnTo>
                  <a:lnTo>
                    <a:pt x="15391" y="10610"/>
                  </a:lnTo>
                  <a:close/>
                </a:path>
                <a:path w="24129" h="23495">
                  <a:moveTo>
                    <a:pt x="10743" y="12710"/>
                  </a:moveTo>
                  <a:lnTo>
                    <a:pt x="10920" y="12749"/>
                  </a:lnTo>
                  <a:lnTo>
                    <a:pt x="10743" y="12710"/>
                  </a:lnTo>
                  <a:close/>
                </a:path>
                <a:path w="24129" h="23495">
                  <a:moveTo>
                    <a:pt x="10920" y="12749"/>
                  </a:moveTo>
                  <a:lnTo>
                    <a:pt x="10668" y="12826"/>
                  </a:lnTo>
                  <a:lnTo>
                    <a:pt x="11277" y="12826"/>
                  </a:lnTo>
                  <a:lnTo>
                    <a:pt x="10920" y="12749"/>
                  </a:lnTo>
                  <a:close/>
                </a:path>
                <a:path w="24129" h="23495">
                  <a:moveTo>
                    <a:pt x="11633" y="11349"/>
                  </a:moveTo>
                  <a:lnTo>
                    <a:pt x="10743" y="12710"/>
                  </a:lnTo>
                  <a:lnTo>
                    <a:pt x="10920" y="12749"/>
                  </a:lnTo>
                  <a:lnTo>
                    <a:pt x="12319" y="12318"/>
                  </a:lnTo>
                  <a:lnTo>
                    <a:pt x="14726" y="11476"/>
                  </a:lnTo>
                  <a:lnTo>
                    <a:pt x="13716" y="11429"/>
                  </a:lnTo>
                  <a:lnTo>
                    <a:pt x="11633" y="11349"/>
                  </a:lnTo>
                  <a:close/>
                </a:path>
                <a:path w="24129" h="23495">
                  <a:moveTo>
                    <a:pt x="4959" y="6111"/>
                  </a:moveTo>
                  <a:lnTo>
                    <a:pt x="4572" y="9143"/>
                  </a:lnTo>
                  <a:lnTo>
                    <a:pt x="6604" y="11937"/>
                  </a:lnTo>
                  <a:lnTo>
                    <a:pt x="9525" y="12445"/>
                  </a:lnTo>
                  <a:lnTo>
                    <a:pt x="10745" y="12708"/>
                  </a:lnTo>
                  <a:lnTo>
                    <a:pt x="11633" y="11349"/>
                  </a:lnTo>
                  <a:lnTo>
                    <a:pt x="10414" y="11302"/>
                  </a:lnTo>
                  <a:lnTo>
                    <a:pt x="7493" y="11302"/>
                  </a:lnTo>
                  <a:lnTo>
                    <a:pt x="5080" y="8889"/>
                  </a:lnTo>
                  <a:lnTo>
                    <a:pt x="4959" y="6111"/>
                  </a:lnTo>
                  <a:close/>
                </a:path>
                <a:path w="24129" h="23495">
                  <a:moveTo>
                    <a:pt x="217" y="9080"/>
                  </a:moveTo>
                  <a:lnTo>
                    <a:pt x="76" y="10159"/>
                  </a:lnTo>
                  <a:lnTo>
                    <a:pt x="762" y="12445"/>
                  </a:lnTo>
                  <a:lnTo>
                    <a:pt x="1064" y="12708"/>
                  </a:lnTo>
                  <a:lnTo>
                    <a:pt x="617" y="10600"/>
                  </a:lnTo>
                  <a:lnTo>
                    <a:pt x="217" y="9080"/>
                  </a:lnTo>
                  <a:close/>
                </a:path>
                <a:path w="24129" h="23495">
                  <a:moveTo>
                    <a:pt x="15384" y="10621"/>
                  </a:moveTo>
                  <a:lnTo>
                    <a:pt x="14911" y="11349"/>
                  </a:lnTo>
                  <a:lnTo>
                    <a:pt x="15240" y="11175"/>
                  </a:lnTo>
                  <a:lnTo>
                    <a:pt x="15384" y="10621"/>
                  </a:lnTo>
                  <a:close/>
                </a:path>
                <a:path w="24129" h="23495">
                  <a:moveTo>
                    <a:pt x="15267" y="9621"/>
                  </a:moveTo>
                  <a:lnTo>
                    <a:pt x="14805" y="11448"/>
                  </a:lnTo>
                  <a:lnTo>
                    <a:pt x="15354" y="10667"/>
                  </a:lnTo>
                  <a:lnTo>
                    <a:pt x="15267" y="9621"/>
                  </a:lnTo>
                  <a:close/>
                </a:path>
                <a:path w="24129" h="23495">
                  <a:moveTo>
                    <a:pt x="14986" y="6222"/>
                  </a:moveTo>
                  <a:lnTo>
                    <a:pt x="11633" y="11349"/>
                  </a:lnTo>
                  <a:lnTo>
                    <a:pt x="13716" y="11429"/>
                  </a:lnTo>
                  <a:lnTo>
                    <a:pt x="14810" y="11429"/>
                  </a:lnTo>
                  <a:lnTo>
                    <a:pt x="15191" y="9905"/>
                  </a:lnTo>
                  <a:lnTo>
                    <a:pt x="14986" y="6222"/>
                  </a:lnTo>
                  <a:close/>
                </a:path>
                <a:path w="24129" h="23495">
                  <a:moveTo>
                    <a:pt x="15813" y="3702"/>
                  </a:moveTo>
                  <a:lnTo>
                    <a:pt x="16626" y="5206"/>
                  </a:lnTo>
                  <a:lnTo>
                    <a:pt x="16694" y="5714"/>
                  </a:lnTo>
                  <a:lnTo>
                    <a:pt x="16486" y="6476"/>
                  </a:lnTo>
                  <a:lnTo>
                    <a:pt x="16386" y="9080"/>
                  </a:lnTo>
                  <a:lnTo>
                    <a:pt x="15398" y="10600"/>
                  </a:lnTo>
                  <a:lnTo>
                    <a:pt x="15494" y="11429"/>
                  </a:lnTo>
                  <a:lnTo>
                    <a:pt x="17399" y="10159"/>
                  </a:lnTo>
                  <a:lnTo>
                    <a:pt x="18626" y="6603"/>
                  </a:lnTo>
                  <a:lnTo>
                    <a:pt x="18553" y="6107"/>
                  </a:lnTo>
                  <a:lnTo>
                    <a:pt x="17653" y="5206"/>
                  </a:lnTo>
                  <a:lnTo>
                    <a:pt x="16002" y="3809"/>
                  </a:lnTo>
                  <a:lnTo>
                    <a:pt x="15813" y="3702"/>
                  </a:lnTo>
                  <a:close/>
                </a:path>
                <a:path w="24129" h="23495">
                  <a:moveTo>
                    <a:pt x="7547" y="1923"/>
                  </a:moveTo>
                  <a:lnTo>
                    <a:pt x="5080" y="8889"/>
                  </a:lnTo>
                  <a:lnTo>
                    <a:pt x="7493" y="11302"/>
                  </a:lnTo>
                  <a:lnTo>
                    <a:pt x="10414" y="11302"/>
                  </a:lnTo>
                  <a:lnTo>
                    <a:pt x="11633" y="11349"/>
                  </a:lnTo>
                  <a:lnTo>
                    <a:pt x="14986" y="6222"/>
                  </a:lnTo>
                  <a:lnTo>
                    <a:pt x="15240" y="6222"/>
                  </a:lnTo>
                  <a:lnTo>
                    <a:pt x="13970" y="3936"/>
                  </a:lnTo>
                  <a:lnTo>
                    <a:pt x="10795" y="2920"/>
                  </a:lnTo>
                  <a:lnTo>
                    <a:pt x="9398" y="2539"/>
                  </a:lnTo>
                  <a:lnTo>
                    <a:pt x="7547" y="1923"/>
                  </a:lnTo>
                  <a:close/>
                </a:path>
                <a:path w="24129" h="23495">
                  <a:moveTo>
                    <a:pt x="16275" y="7250"/>
                  </a:moveTo>
                  <a:lnTo>
                    <a:pt x="15391" y="10610"/>
                  </a:lnTo>
                  <a:lnTo>
                    <a:pt x="16386" y="9080"/>
                  </a:lnTo>
                  <a:lnTo>
                    <a:pt x="16275" y="7250"/>
                  </a:lnTo>
                  <a:close/>
                </a:path>
                <a:path w="24129" h="23495">
                  <a:moveTo>
                    <a:pt x="10541" y="1777"/>
                  </a:moveTo>
                  <a:lnTo>
                    <a:pt x="8636" y="1777"/>
                  </a:lnTo>
                  <a:lnTo>
                    <a:pt x="7547" y="1923"/>
                  </a:lnTo>
                  <a:lnTo>
                    <a:pt x="9398" y="2539"/>
                  </a:lnTo>
                  <a:lnTo>
                    <a:pt x="11032" y="2997"/>
                  </a:lnTo>
                  <a:lnTo>
                    <a:pt x="13970" y="3936"/>
                  </a:lnTo>
                  <a:lnTo>
                    <a:pt x="15811" y="7250"/>
                  </a:lnTo>
                  <a:lnTo>
                    <a:pt x="15840" y="7492"/>
                  </a:lnTo>
                  <a:lnTo>
                    <a:pt x="15464" y="8889"/>
                  </a:lnTo>
                  <a:lnTo>
                    <a:pt x="15390" y="10600"/>
                  </a:lnTo>
                  <a:lnTo>
                    <a:pt x="16209" y="7492"/>
                  </a:lnTo>
                  <a:lnTo>
                    <a:pt x="16097" y="5968"/>
                  </a:lnTo>
                  <a:lnTo>
                    <a:pt x="15810" y="3700"/>
                  </a:lnTo>
                  <a:lnTo>
                    <a:pt x="14208" y="2789"/>
                  </a:lnTo>
                  <a:lnTo>
                    <a:pt x="10541" y="1777"/>
                  </a:lnTo>
                  <a:close/>
                </a:path>
                <a:path w="24129" h="23495">
                  <a:moveTo>
                    <a:pt x="15240" y="6222"/>
                  </a:moveTo>
                  <a:lnTo>
                    <a:pt x="14986" y="6222"/>
                  </a:lnTo>
                  <a:lnTo>
                    <a:pt x="15053" y="7365"/>
                  </a:lnTo>
                  <a:lnTo>
                    <a:pt x="15176" y="8889"/>
                  </a:lnTo>
                  <a:lnTo>
                    <a:pt x="15267" y="9621"/>
                  </a:lnTo>
                  <a:lnTo>
                    <a:pt x="15840" y="7492"/>
                  </a:lnTo>
                  <a:lnTo>
                    <a:pt x="15811" y="7250"/>
                  </a:lnTo>
                  <a:lnTo>
                    <a:pt x="15240" y="6222"/>
                  </a:lnTo>
                  <a:close/>
                </a:path>
                <a:path w="24129" h="23495">
                  <a:moveTo>
                    <a:pt x="1069" y="5428"/>
                  </a:moveTo>
                  <a:lnTo>
                    <a:pt x="762" y="5714"/>
                  </a:lnTo>
                  <a:lnTo>
                    <a:pt x="0" y="8254"/>
                  </a:lnTo>
                  <a:lnTo>
                    <a:pt x="217" y="9080"/>
                  </a:lnTo>
                  <a:lnTo>
                    <a:pt x="685" y="7250"/>
                  </a:lnTo>
                  <a:lnTo>
                    <a:pt x="1069" y="5428"/>
                  </a:lnTo>
                  <a:close/>
                </a:path>
                <a:path w="24129" h="23495">
                  <a:moveTo>
                    <a:pt x="15814" y="3708"/>
                  </a:moveTo>
                  <a:lnTo>
                    <a:pt x="16275" y="7250"/>
                  </a:lnTo>
                  <a:lnTo>
                    <a:pt x="16694" y="5714"/>
                  </a:lnTo>
                  <a:lnTo>
                    <a:pt x="16626" y="5206"/>
                  </a:lnTo>
                  <a:lnTo>
                    <a:pt x="15814" y="3708"/>
                  </a:lnTo>
                  <a:close/>
                </a:path>
                <a:path w="24129" h="23495">
                  <a:moveTo>
                    <a:pt x="5959" y="2271"/>
                  </a:moveTo>
                  <a:lnTo>
                    <a:pt x="5503" y="2412"/>
                  </a:lnTo>
                  <a:lnTo>
                    <a:pt x="5060" y="2920"/>
                  </a:lnTo>
                  <a:lnTo>
                    <a:pt x="4959" y="6111"/>
                  </a:lnTo>
                  <a:lnTo>
                    <a:pt x="5266" y="3700"/>
                  </a:lnTo>
                  <a:lnTo>
                    <a:pt x="5374" y="3116"/>
                  </a:lnTo>
                  <a:lnTo>
                    <a:pt x="5959" y="2271"/>
                  </a:lnTo>
                  <a:close/>
                </a:path>
                <a:path w="24129" h="23495">
                  <a:moveTo>
                    <a:pt x="15699" y="2789"/>
                  </a:moveTo>
                  <a:lnTo>
                    <a:pt x="15824" y="3708"/>
                  </a:lnTo>
                  <a:lnTo>
                    <a:pt x="16002" y="3809"/>
                  </a:lnTo>
                  <a:lnTo>
                    <a:pt x="17653" y="5206"/>
                  </a:lnTo>
                  <a:lnTo>
                    <a:pt x="18553" y="6107"/>
                  </a:lnTo>
                  <a:lnTo>
                    <a:pt x="18034" y="4444"/>
                  </a:lnTo>
                  <a:lnTo>
                    <a:pt x="15699" y="2789"/>
                  </a:lnTo>
                  <a:close/>
                </a:path>
                <a:path w="24129" h="23495">
                  <a:moveTo>
                    <a:pt x="3621" y="2997"/>
                  </a:moveTo>
                  <a:lnTo>
                    <a:pt x="3048" y="3174"/>
                  </a:lnTo>
                  <a:lnTo>
                    <a:pt x="1143" y="5079"/>
                  </a:lnTo>
                  <a:lnTo>
                    <a:pt x="1069" y="5428"/>
                  </a:lnTo>
                  <a:lnTo>
                    <a:pt x="3490" y="3174"/>
                  </a:lnTo>
                  <a:lnTo>
                    <a:pt x="3621" y="2997"/>
                  </a:lnTo>
                  <a:close/>
                </a:path>
                <a:path w="24129" h="23495">
                  <a:moveTo>
                    <a:pt x="11667" y="188"/>
                  </a:moveTo>
                  <a:lnTo>
                    <a:pt x="10160" y="253"/>
                  </a:lnTo>
                  <a:lnTo>
                    <a:pt x="9424" y="315"/>
                  </a:lnTo>
                  <a:lnTo>
                    <a:pt x="9097" y="455"/>
                  </a:lnTo>
                  <a:lnTo>
                    <a:pt x="10668" y="1015"/>
                  </a:lnTo>
                  <a:lnTo>
                    <a:pt x="15113" y="2412"/>
                  </a:lnTo>
                  <a:lnTo>
                    <a:pt x="15813" y="3702"/>
                  </a:lnTo>
                  <a:lnTo>
                    <a:pt x="15699" y="2789"/>
                  </a:lnTo>
                  <a:lnTo>
                    <a:pt x="13843" y="1396"/>
                  </a:lnTo>
                  <a:lnTo>
                    <a:pt x="12192" y="253"/>
                  </a:lnTo>
                  <a:lnTo>
                    <a:pt x="11667" y="188"/>
                  </a:lnTo>
                  <a:close/>
                </a:path>
                <a:path w="24129" h="23495">
                  <a:moveTo>
                    <a:pt x="13092" y="1777"/>
                  </a:moveTo>
                  <a:lnTo>
                    <a:pt x="10541" y="1777"/>
                  </a:lnTo>
                  <a:lnTo>
                    <a:pt x="14224" y="2793"/>
                  </a:lnTo>
                  <a:lnTo>
                    <a:pt x="15810" y="3700"/>
                  </a:lnTo>
                  <a:lnTo>
                    <a:pt x="15113" y="2412"/>
                  </a:lnTo>
                  <a:lnTo>
                    <a:pt x="13092" y="1777"/>
                  </a:lnTo>
                  <a:close/>
                </a:path>
                <a:path w="24129" h="23495">
                  <a:moveTo>
                    <a:pt x="3711" y="2969"/>
                  </a:moveTo>
                  <a:lnTo>
                    <a:pt x="3553" y="3116"/>
                  </a:lnTo>
                  <a:lnTo>
                    <a:pt x="3711" y="2969"/>
                  </a:lnTo>
                  <a:close/>
                </a:path>
                <a:path w="24129" h="23495">
                  <a:moveTo>
                    <a:pt x="7021" y="614"/>
                  </a:moveTo>
                  <a:lnTo>
                    <a:pt x="6858" y="634"/>
                  </a:lnTo>
                  <a:lnTo>
                    <a:pt x="3810" y="2666"/>
                  </a:lnTo>
                  <a:lnTo>
                    <a:pt x="3621" y="2997"/>
                  </a:lnTo>
                  <a:lnTo>
                    <a:pt x="4445" y="2285"/>
                  </a:lnTo>
                  <a:lnTo>
                    <a:pt x="5778" y="2031"/>
                  </a:lnTo>
                  <a:lnTo>
                    <a:pt x="5909" y="1923"/>
                  </a:lnTo>
                  <a:lnTo>
                    <a:pt x="7021" y="614"/>
                  </a:lnTo>
                  <a:close/>
                </a:path>
                <a:path w="24129" h="23495">
                  <a:moveTo>
                    <a:pt x="5823" y="2023"/>
                  </a:moveTo>
                  <a:lnTo>
                    <a:pt x="4445" y="2285"/>
                  </a:lnTo>
                  <a:lnTo>
                    <a:pt x="3711" y="2969"/>
                  </a:lnTo>
                  <a:lnTo>
                    <a:pt x="5488" y="2417"/>
                  </a:lnTo>
                  <a:lnTo>
                    <a:pt x="5823" y="2023"/>
                  </a:lnTo>
                  <a:close/>
                </a:path>
                <a:path w="24129" h="23495">
                  <a:moveTo>
                    <a:pt x="13081" y="126"/>
                  </a:moveTo>
                  <a:lnTo>
                    <a:pt x="11667" y="188"/>
                  </a:lnTo>
                  <a:lnTo>
                    <a:pt x="12192" y="253"/>
                  </a:lnTo>
                  <a:lnTo>
                    <a:pt x="13843" y="1396"/>
                  </a:lnTo>
                  <a:lnTo>
                    <a:pt x="15699" y="2789"/>
                  </a:lnTo>
                  <a:lnTo>
                    <a:pt x="15621" y="2158"/>
                  </a:lnTo>
                  <a:lnTo>
                    <a:pt x="13081" y="126"/>
                  </a:lnTo>
                  <a:close/>
                </a:path>
                <a:path w="24129" h="23495">
                  <a:moveTo>
                    <a:pt x="6177" y="1955"/>
                  </a:moveTo>
                  <a:lnTo>
                    <a:pt x="5823" y="2023"/>
                  </a:lnTo>
                  <a:lnTo>
                    <a:pt x="5488" y="2417"/>
                  </a:lnTo>
                  <a:lnTo>
                    <a:pt x="5912" y="2285"/>
                  </a:lnTo>
                  <a:lnTo>
                    <a:pt x="6177" y="1955"/>
                  </a:lnTo>
                  <a:close/>
                </a:path>
                <a:path w="24129" h="23495">
                  <a:moveTo>
                    <a:pt x="7112" y="1777"/>
                  </a:moveTo>
                  <a:lnTo>
                    <a:pt x="6177" y="1955"/>
                  </a:lnTo>
                  <a:lnTo>
                    <a:pt x="5959" y="2271"/>
                  </a:lnTo>
                  <a:lnTo>
                    <a:pt x="6795" y="2023"/>
                  </a:lnTo>
                  <a:lnTo>
                    <a:pt x="7547" y="1923"/>
                  </a:lnTo>
                  <a:lnTo>
                    <a:pt x="7112" y="1777"/>
                  </a:lnTo>
                  <a:close/>
                </a:path>
                <a:path w="24129" h="23495">
                  <a:moveTo>
                    <a:pt x="8890" y="380"/>
                  </a:moveTo>
                  <a:lnTo>
                    <a:pt x="7021" y="614"/>
                  </a:lnTo>
                  <a:lnTo>
                    <a:pt x="5823" y="2023"/>
                  </a:lnTo>
                  <a:lnTo>
                    <a:pt x="6177" y="1955"/>
                  </a:lnTo>
                  <a:lnTo>
                    <a:pt x="6477" y="1523"/>
                  </a:lnTo>
                  <a:lnTo>
                    <a:pt x="9097" y="455"/>
                  </a:lnTo>
                  <a:lnTo>
                    <a:pt x="8890" y="380"/>
                  </a:lnTo>
                  <a:close/>
                </a:path>
                <a:path w="24129" h="23495">
                  <a:moveTo>
                    <a:pt x="9097" y="455"/>
                  </a:moveTo>
                  <a:lnTo>
                    <a:pt x="8382" y="761"/>
                  </a:lnTo>
                  <a:lnTo>
                    <a:pt x="6477" y="1523"/>
                  </a:lnTo>
                  <a:lnTo>
                    <a:pt x="6177" y="1955"/>
                  </a:lnTo>
                  <a:lnTo>
                    <a:pt x="7112" y="1777"/>
                  </a:lnTo>
                  <a:lnTo>
                    <a:pt x="13092" y="1777"/>
                  </a:lnTo>
                  <a:lnTo>
                    <a:pt x="10668" y="1015"/>
                  </a:lnTo>
                  <a:lnTo>
                    <a:pt x="9097" y="455"/>
                  </a:lnTo>
                  <a:close/>
                </a:path>
                <a:path w="24129" h="23495">
                  <a:moveTo>
                    <a:pt x="8636" y="1777"/>
                  </a:moveTo>
                  <a:lnTo>
                    <a:pt x="7112" y="1777"/>
                  </a:lnTo>
                  <a:lnTo>
                    <a:pt x="7547" y="1923"/>
                  </a:lnTo>
                  <a:lnTo>
                    <a:pt x="8636" y="1777"/>
                  </a:lnTo>
                  <a:close/>
                </a:path>
                <a:path w="24129" h="23495">
                  <a:moveTo>
                    <a:pt x="9424" y="315"/>
                  </a:moveTo>
                  <a:lnTo>
                    <a:pt x="7112" y="507"/>
                  </a:lnTo>
                  <a:lnTo>
                    <a:pt x="8890" y="380"/>
                  </a:lnTo>
                  <a:lnTo>
                    <a:pt x="9271" y="380"/>
                  </a:lnTo>
                  <a:lnTo>
                    <a:pt x="9424" y="315"/>
                  </a:lnTo>
                  <a:close/>
                </a:path>
                <a:path w="24129" h="23495">
                  <a:moveTo>
                    <a:pt x="9271" y="380"/>
                  </a:moveTo>
                  <a:lnTo>
                    <a:pt x="8890" y="380"/>
                  </a:lnTo>
                  <a:lnTo>
                    <a:pt x="9097" y="455"/>
                  </a:lnTo>
                  <a:lnTo>
                    <a:pt x="9271" y="380"/>
                  </a:lnTo>
                  <a:close/>
                </a:path>
                <a:path w="24129" h="23495">
                  <a:moveTo>
                    <a:pt x="10160" y="0"/>
                  </a:moveTo>
                  <a:lnTo>
                    <a:pt x="9424" y="315"/>
                  </a:lnTo>
                  <a:lnTo>
                    <a:pt x="10160" y="253"/>
                  </a:lnTo>
                  <a:lnTo>
                    <a:pt x="11667" y="18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9" name="object 1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58755" y="3957446"/>
            <a:ext cx="352171" cy="219328"/>
          </a:xfrm>
          <a:prstGeom prst="rect">
            <a:avLst/>
          </a:prstGeom>
        </p:spPr>
      </p:pic>
      <p:pic>
        <p:nvPicPr>
          <p:cNvPr id="130" name="object 1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98467" y="4262120"/>
            <a:ext cx="595186" cy="17691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265" rIns="0" bIns="0" rtlCol="0">
            <a:spAutoFit/>
          </a:bodyPr>
          <a:lstStyle/>
          <a:p>
            <a:pPr marL="760095">
              <a:lnSpc>
                <a:spcPct val="100000"/>
              </a:lnSpc>
              <a:spcBef>
                <a:spcPts val="105"/>
              </a:spcBef>
            </a:pPr>
            <a:r>
              <a:rPr dirty="0"/>
              <a:t>Reduction</a:t>
            </a:r>
            <a:r>
              <a:rPr spc="-85" dirty="0"/>
              <a:t> </a:t>
            </a:r>
            <a:r>
              <a:rPr spc="-10" dirty="0"/>
              <a:t>Operations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24458" y="1889505"/>
            <a:ext cx="471805" cy="462280"/>
            <a:chOff x="1124458" y="1889505"/>
            <a:chExt cx="471805" cy="462280"/>
          </a:xfrm>
        </p:grpSpPr>
        <p:sp>
          <p:nvSpPr>
            <p:cNvPr id="4" name="object 4"/>
            <p:cNvSpPr/>
            <p:nvPr/>
          </p:nvSpPr>
          <p:spPr>
            <a:xfrm>
              <a:off x="1130808" y="1895855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80">
                  <a:moveTo>
                    <a:pt x="458723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58723" y="449579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30808" y="1895855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80">
                  <a:moveTo>
                    <a:pt x="0" y="449579"/>
                  </a:moveTo>
                  <a:lnTo>
                    <a:pt x="458723" y="449579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17167" y="2007870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A[4]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24458" y="2418333"/>
            <a:ext cx="471805" cy="462280"/>
            <a:chOff x="1124458" y="2418333"/>
            <a:chExt cx="471805" cy="462280"/>
          </a:xfrm>
        </p:grpSpPr>
        <p:sp>
          <p:nvSpPr>
            <p:cNvPr id="8" name="object 8"/>
            <p:cNvSpPr/>
            <p:nvPr/>
          </p:nvSpPr>
          <p:spPr>
            <a:xfrm>
              <a:off x="1130808" y="2424683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80">
                  <a:moveTo>
                    <a:pt x="458723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58723" y="449579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30808" y="2424683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80">
                  <a:moveTo>
                    <a:pt x="0" y="449579"/>
                  </a:moveTo>
                  <a:lnTo>
                    <a:pt x="458723" y="449579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17167" y="2537205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A[3]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24458" y="2982214"/>
            <a:ext cx="471805" cy="461009"/>
            <a:chOff x="1124458" y="2982214"/>
            <a:chExt cx="471805" cy="461009"/>
          </a:xfrm>
        </p:grpSpPr>
        <p:sp>
          <p:nvSpPr>
            <p:cNvPr id="12" name="object 12"/>
            <p:cNvSpPr/>
            <p:nvPr/>
          </p:nvSpPr>
          <p:spPr>
            <a:xfrm>
              <a:off x="1130808" y="2988564"/>
              <a:ext cx="459105" cy="448309"/>
            </a:xfrm>
            <a:custGeom>
              <a:avLst/>
              <a:gdLst/>
              <a:ahLst/>
              <a:cxnLst/>
              <a:rect l="l" t="t" r="r" b="b"/>
              <a:pathLst>
                <a:path w="459105" h="448310">
                  <a:moveTo>
                    <a:pt x="458723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58723" y="448055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30808" y="2988564"/>
              <a:ext cx="459105" cy="448309"/>
            </a:xfrm>
            <a:custGeom>
              <a:avLst/>
              <a:gdLst/>
              <a:ahLst/>
              <a:cxnLst/>
              <a:rect l="l" t="t" r="r" b="b"/>
              <a:pathLst>
                <a:path w="459105" h="448310">
                  <a:moveTo>
                    <a:pt x="0" y="448055"/>
                  </a:moveTo>
                  <a:lnTo>
                    <a:pt x="458723" y="448055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17167" y="3099942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A[2]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124458" y="3544570"/>
            <a:ext cx="471805" cy="461009"/>
            <a:chOff x="1124458" y="3544570"/>
            <a:chExt cx="471805" cy="461009"/>
          </a:xfrm>
        </p:grpSpPr>
        <p:sp>
          <p:nvSpPr>
            <p:cNvPr id="16" name="object 16"/>
            <p:cNvSpPr/>
            <p:nvPr/>
          </p:nvSpPr>
          <p:spPr>
            <a:xfrm>
              <a:off x="1130808" y="3550920"/>
              <a:ext cx="459105" cy="448309"/>
            </a:xfrm>
            <a:custGeom>
              <a:avLst/>
              <a:gdLst/>
              <a:ahLst/>
              <a:cxnLst/>
              <a:rect l="l" t="t" r="r" b="b"/>
              <a:pathLst>
                <a:path w="459105" h="448310">
                  <a:moveTo>
                    <a:pt x="458723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58723" y="448055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30808" y="3550920"/>
              <a:ext cx="459105" cy="448309"/>
            </a:xfrm>
            <a:custGeom>
              <a:avLst/>
              <a:gdLst/>
              <a:ahLst/>
              <a:cxnLst/>
              <a:rect l="l" t="t" r="r" b="b"/>
              <a:pathLst>
                <a:path w="459105" h="448310">
                  <a:moveTo>
                    <a:pt x="0" y="448055"/>
                  </a:moveTo>
                  <a:lnTo>
                    <a:pt x="458723" y="448055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217167" y="3662933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A[1]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24458" y="4106926"/>
            <a:ext cx="471805" cy="462280"/>
            <a:chOff x="1124458" y="4106926"/>
            <a:chExt cx="471805" cy="462280"/>
          </a:xfrm>
        </p:grpSpPr>
        <p:sp>
          <p:nvSpPr>
            <p:cNvPr id="20" name="object 20"/>
            <p:cNvSpPr/>
            <p:nvPr/>
          </p:nvSpPr>
          <p:spPr>
            <a:xfrm>
              <a:off x="1130808" y="4113276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79">
                  <a:moveTo>
                    <a:pt x="458723" y="0"/>
                  </a:moveTo>
                  <a:lnTo>
                    <a:pt x="0" y="0"/>
                  </a:lnTo>
                  <a:lnTo>
                    <a:pt x="0" y="449580"/>
                  </a:lnTo>
                  <a:lnTo>
                    <a:pt x="458723" y="449580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30808" y="4113276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79">
                  <a:moveTo>
                    <a:pt x="0" y="449580"/>
                  </a:moveTo>
                  <a:lnTo>
                    <a:pt x="458723" y="449580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95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217167" y="4225797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A[0]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770633" y="1889505"/>
            <a:ext cx="473075" cy="462280"/>
            <a:chOff x="1770633" y="1889505"/>
            <a:chExt cx="473075" cy="462280"/>
          </a:xfrm>
        </p:grpSpPr>
        <p:sp>
          <p:nvSpPr>
            <p:cNvPr id="24" name="object 24"/>
            <p:cNvSpPr/>
            <p:nvPr/>
          </p:nvSpPr>
          <p:spPr>
            <a:xfrm>
              <a:off x="1776983" y="1895855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80">
                  <a:moveTo>
                    <a:pt x="460248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60248" y="449579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76983" y="1895855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80">
                  <a:moveTo>
                    <a:pt x="0" y="449579"/>
                  </a:moveTo>
                  <a:lnTo>
                    <a:pt x="460248" y="449579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867026" y="2007870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B[4]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770633" y="2418333"/>
            <a:ext cx="473075" cy="462280"/>
            <a:chOff x="1770633" y="2418333"/>
            <a:chExt cx="473075" cy="462280"/>
          </a:xfrm>
        </p:grpSpPr>
        <p:sp>
          <p:nvSpPr>
            <p:cNvPr id="28" name="object 28"/>
            <p:cNvSpPr/>
            <p:nvPr/>
          </p:nvSpPr>
          <p:spPr>
            <a:xfrm>
              <a:off x="1776983" y="2424683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80">
                  <a:moveTo>
                    <a:pt x="460248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60248" y="449579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76983" y="2424683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80">
                  <a:moveTo>
                    <a:pt x="0" y="449579"/>
                  </a:moveTo>
                  <a:lnTo>
                    <a:pt x="460248" y="449579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867026" y="2537205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B[3]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770633" y="2982214"/>
            <a:ext cx="473075" cy="461009"/>
            <a:chOff x="1770633" y="2982214"/>
            <a:chExt cx="473075" cy="461009"/>
          </a:xfrm>
        </p:grpSpPr>
        <p:sp>
          <p:nvSpPr>
            <p:cNvPr id="32" name="object 32"/>
            <p:cNvSpPr/>
            <p:nvPr/>
          </p:nvSpPr>
          <p:spPr>
            <a:xfrm>
              <a:off x="1776983" y="2988564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460248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60248" y="448055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76983" y="2988564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0" y="448055"/>
                  </a:moveTo>
                  <a:lnTo>
                    <a:pt x="460248" y="448055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867026" y="3099942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B[2]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770633" y="3544570"/>
            <a:ext cx="473075" cy="461009"/>
            <a:chOff x="1770633" y="3544570"/>
            <a:chExt cx="473075" cy="461009"/>
          </a:xfrm>
        </p:grpSpPr>
        <p:sp>
          <p:nvSpPr>
            <p:cNvPr id="36" name="object 36"/>
            <p:cNvSpPr/>
            <p:nvPr/>
          </p:nvSpPr>
          <p:spPr>
            <a:xfrm>
              <a:off x="1776983" y="3550920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460248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60248" y="448055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76983" y="3550920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0" y="448055"/>
                  </a:moveTo>
                  <a:lnTo>
                    <a:pt x="460248" y="448055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867026" y="3662933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B[1]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770633" y="4106926"/>
            <a:ext cx="473075" cy="462280"/>
            <a:chOff x="1770633" y="4106926"/>
            <a:chExt cx="473075" cy="462280"/>
          </a:xfrm>
        </p:grpSpPr>
        <p:sp>
          <p:nvSpPr>
            <p:cNvPr id="40" name="object 40"/>
            <p:cNvSpPr/>
            <p:nvPr/>
          </p:nvSpPr>
          <p:spPr>
            <a:xfrm>
              <a:off x="1776983" y="4113276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79">
                  <a:moveTo>
                    <a:pt x="460248" y="0"/>
                  </a:moveTo>
                  <a:lnTo>
                    <a:pt x="0" y="0"/>
                  </a:lnTo>
                  <a:lnTo>
                    <a:pt x="0" y="449580"/>
                  </a:lnTo>
                  <a:lnTo>
                    <a:pt x="460248" y="449580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76983" y="4113276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79">
                  <a:moveTo>
                    <a:pt x="0" y="449580"/>
                  </a:moveTo>
                  <a:lnTo>
                    <a:pt x="460248" y="449580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95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867026" y="4225797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B[0]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941577" y="4894834"/>
            <a:ext cx="1512570" cy="535940"/>
            <a:chOff x="941577" y="4894834"/>
            <a:chExt cx="1512570" cy="535940"/>
          </a:xfrm>
        </p:grpSpPr>
        <p:sp>
          <p:nvSpPr>
            <p:cNvPr id="44" name="object 44"/>
            <p:cNvSpPr/>
            <p:nvPr/>
          </p:nvSpPr>
          <p:spPr>
            <a:xfrm>
              <a:off x="947927" y="4901184"/>
              <a:ext cx="1499870" cy="523240"/>
            </a:xfrm>
            <a:custGeom>
              <a:avLst/>
              <a:gdLst/>
              <a:ahLst/>
              <a:cxnLst/>
              <a:rect l="l" t="t" r="r" b="b"/>
              <a:pathLst>
                <a:path w="1499870" h="523239">
                  <a:moveTo>
                    <a:pt x="1499616" y="0"/>
                  </a:moveTo>
                  <a:lnTo>
                    <a:pt x="0" y="0"/>
                  </a:lnTo>
                  <a:lnTo>
                    <a:pt x="245071" y="522732"/>
                  </a:lnTo>
                  <a:lnTo>
                    <a:pt x="1254505" y="522732"/>
                  </a:lnTo>
                  <a:lnTo>
                    <a:pt x="14996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47927" y="4901184"/>
              <a:ext cx="1499870" cy="523240"/>
            </a:xfrm>
            <a:custGeom>
              <a:avLst/>
              <a:gdLst/>
              <a:ahLst/>
              <a:cxnLst/>
              <a:rect l="l" t="t" r="r" b="b"/>
              <a:pathLst>
                <a:path w="1499870" h="523239">
                  <a:moveTo>
                    <a:pt x="1499616" y="0"/>
                  </a:moveTo>
                  <a:lnTo>
                    <a:pt x="1254505" y="522732"/>
                  </a:lnTo>
                  <a:lnTo>
                    <a:pt x="245071" y="522732"/>
                  </a:lnTo>
                  <a:lnTo>
                    <a:pt x="0" y="0"/>
                  </a:lnTo>
                  <a:lnTo>
                    <a:pt x="1499616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 rot="10860000">
            <a:off x="1569963" y="5000771"/>
            <a:ext cx="25730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4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290828" y="1534667"/>
            <a:ext cx="745490" cy="5107940"/>
          </a:xfrm>
          <a:custGeom>
            <a:avLst/>
            <a:gdLst/>
            <a:ahLst/>
            <a:cxnLst/>
            <a:rect l="l" t="t" r="r" b="b"/>
            <a:pathLst>
              <a:path w="745489" h="5107940">
                <a:moveTo>
                  <a:pt x="76200" y="3289554"/>
                </a:moveTo>
                <a:lnTo>
                  <a:pt x="44450" y="3289554"/>
                </a:lnTo>
                <a:lnTo>
                  <a:pt x="44450" y="9144"/>
                </a:lnTo>
                <a:lnTo>
                  <a:pt x="31750" y="9144"/>
                </a:lnTo>
                <a:lnTo>
                  <a:pt x="31750" y="3289554"/>
                </a:lnTo>
                <a:lnTo>
                  <a:pt x="0" y="3289554"/>
                </a:lnTo>
                <a:lnTo>
                  <a:pt x="38100" y="3365754"/>
                </a:lnTo>
                <a:lnTo>
                  <a:pt x="69850" y="3302254"/>
                </a:lnTo>
                <a:lnTo>
                  <a:pt x="76200" y="3289554"/>
                </a:lnTo>
                <a:close/>
              </a:path>
              <a:path w="745489" h="5107940">
                <a:moveTo>
                  <a:pt x="445008" y="5031295"/>
                </a:moveTo>
                <a:lnTo>
                  <a:pt x="413258" y="5031295"/>
                </a:lnTo>
                <a:lnTo>
                  <a:pt x="413258" y="3889248"/>
                </a:lnTo>
                <a:lnTo>
                  <a:pt x="400558" y="3889248"/>
                </a:lnTo>
                <a:lnTo>
                  <a:pt x="400558" y="5031295"/>
                </a:lnTo>
                <a:lnTo>
                  <a:pt x="368808" y="5031295"/>
                </a:lnTo>
                <a:lnTo>
                  <a:pt x="406908" y="5107495"/>
                </a:lnTo>
                <a:lnTo>
                  <a:pt x="438658" y="5043995"/>
                </a:lnTo>
                <a:lnTo>
                  <a:pt x="445008" y="5031295"/>
                </a:lnTo>
                <a:close/>
              </a:path>
              <a:path w="745489" h="5107940">
                <a:moveTo>
                  <a:pt x="745236" y="3280410"/>
                </a:moveTo>
                <a:lnTo>
                  <a:pt x="713486" y="3280410"/>
                </a:lnTo>
                <a:lnTo>
                  <a:pt x="713486" y="0"/>
                </a:lnTo>
                <a:lnTo>
                  <a:pt x="700786" y="0"/>
                </a:lnTo>
                <a:lnTo>
                  <a:pt x="700786" y="3280410"/>
                </a:lnTo>
                <a:lnTo>
                  <a:pt x="669036" y="3280410"/>
                </a:lnTo>
                <a:lnTo>
                  <a:pt x="707136" y="3356610"/>
                </a:lnTo>
                <a:lnTo>
                  <a:pt x="738886" y="3293110"/>
                </a:lnTo>
                <a:lnTo>
                  <a:pt x="745236" y="328041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432560" y="5762244"/>
            <a:ext cx="530860" cy="448309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98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[0]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910321" y="2481453"/>
            <a:ext cx="30283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77364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setvl</a:t>
            </a:r>
            <a:r>
              <a:rPr sz="1800" b="1" spc="-4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5 </a:t>
            </a:r>
            <a:r>
              <a:rPr sz="1800" b="1" dirty="0">
                <a:latin typeface="Courier New"/>
                <a:cs typeface="Courier New"/>
              </a:rPr>
              <a:t>vld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v0,</a:t>
            </a:r>
            <a:r>
              <a:rPr sz="1800" b="1" spc="-30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a </a:t>
            </a:r>
            <a:r>
              <a:rPr sz="1800" b="1" dirty="0">
                <a:latin typeface="Courier New"/>
                <a:cs typeface="Courier New"/>
              </a:rPr>
              <a:t>vld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v1,</a:t>
            </a:r>
            <a:r>
              <a:rPr sz="1800" b="1" spc="-30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b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vredsum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v0,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v0,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v1,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vm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472685" y="2520442"/>
            <a:ext cx="2678430" cy="473075"/>
            <a:chOff x="4472685" y="2520442"/>
            <a:chExt cx="2678430" cy="473075"/>
          </a:xfrm>
        </p:grpSpPr>
        <p:sp>
          <p:nvSpPr>
            <p:cNvPr id="51" name="object 51"/>
            <p:cNvSpPr/>
            <p:nvPr/>
          </p:nvSpPr>
          <p:spPr>
            <a:xfrm>
              <a:off x="6696455" y="252679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96455" y="252679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167627" y="252679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167627" y="252679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03747" y="2526792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79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79" y="460248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03747" y="2526792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8"/>
                  </a:moveTo>
                  <a:lnTo>
                    <a:pt x="449579" y="460248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041391" y="252679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041391" y="252679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479035" y="252679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479035" y="252679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4608703" y="2719070"/>
            <a:ext cx="208279" cy="9017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6690106" y="3168142"/>
            <a:ext cx="461009" cy="471805"/>
            <a:chOff x="6690106" y="3168142"/>
            <a:chExt cx="461009" cy="471805"/>
          </a:xfrm>
        </p:grpSpPr>
        <p:sp>
          <p:nvSpPr>
            <p:cNvPr id="63" name="object 63"/>
            <p:cNvSpPr/>
            <p:nvPr/>
          </p:nvSpPr>
          <p:spPr>
            <a:xfrm>
              <a:off x="6696456" y="3174492"/>
              <a:ext cx="448309" cy="459105"/>
            </a:xfrm>
            <a:custGeom>
              <a:avLst/>
              <a:gdLst/>
              <a:ahLst/>
              <a:cxnLst/>
              <a:rect l="l" t="t" r="r" b="b"/>
              <a:pathLst>
                <a:path w="448309" h="459104">
                  <a:moveTo>
                    <a:pt x="448055" y="0"/>
                  </a:moveTo>
                  <a:lnTo>
                    <a:pt x="0" y="0"/>
                  </a:lnTo>
                  <a:lnTo>
                    <a:pt x="0" y="458723"/>
                  </a:lnTo>
                  <a:lnTo>
                    <a:pt x="448055" y="458723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696456" y="3174492"/>
              <a:ext cx="448309" cy="459105"/>
            </a:xfrm>
            <a:custGeom>
              <a:avLst/>
              <a:gdLst/>
              <a:ahLst/>
              <a:cxnLst/>
              <a:rect l="l" t="t" r="r" b="b"/>
              <a:pathLst>
                <a:path w="448309" h="459104">
                  <a:moveTo>
                    <a:pt x="0" y="458723"/>
                  </a:moveTo>
                  <a:lnTo>
                    <a:pt x="448055" y="458723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5872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6826376" y="3277234"/>
            <a:ext cx="208279" cy="26797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B[4]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6161278" y="3168142"/>
            <a:ext cx="461009" cy="471805"/>
            <a:chOff x="6161278" y="3168142"/>
            <a:chExt cx="461009" cy="471805"/>
          </a:xfrm>
        </p:grpSpPr>
        <p:sp>
          <p:nvSpPr>
            <p:cNvPr id="67" name="object 67"/>
            <p:cNvSpPr/>
            <p:nvPr/>
          </p:nvSpPr>
          <p:spPr>
            <a:xfrm>
              <a:off x="6167628" y="3174492"/>
              <a:ext cx="448309" cy="459105"/>
            </a:xfrm>
            <a:custGeom>
              <a:avLst/>
              <a:gdLst/>
              <a:ahLst/>
              <a:cxnLst/>
              <a:rect l="l" t="t" r="r" b="b"/>
              <a:pathLst>
                <a:path w="448309" h="459104">
                  <a:moveTo>
                    <a:pt x="448055" y="0"/>
                  </a:moveTo>
                  <a:lnTo>
                    <a:pt x="0" y="0"/>
                  </a:lnTo>
                  <a:lnTo>
                    <a:pt x="0" y="458723"/>
                  </a:lnTo>
                  <a:lnTo>
                    <a:pt x="448055" y="458723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167628" y="3174492"/>
              <a:ext cx="448309" cy="459105"/>
            </a:xfrm>
            <a:custGeom>
              <a:avLst/>
              <a:gdLst/>
              <a:ahLst/>
              <a:cxnLst/>
              <a:rect l="l" t="t" r="r" b="b"/>
              <a:pathLst>
                <a:path w="448309" h="459104">
                  <a:moveTo>
                    <a:pt x="0" y="458723"/>
                  </a:moveTo>
                  <a:lnTo>
                    <a:pt x="448055" y="458723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5872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6296914" y="3277234"/>
            <a:ext cx="208279" cy="26797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B[3]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5597397" y="3168142"/>
            <a:ext cx="462280" cy="471805"/>
            <a:chOff x="5597397" y="3168142"/>
            <a:chExt cx="462280" cy="471805"/>
          </a:xfrm>
        </p:grpSpPr>
        <p:sp>
          <p:nvSpPr>
            <p:cNvPr id="71" name="object 71"/>
            <p:cNvSpPr/>
            <p:nvPr/>
          </p:nvSpPr>
          <p:spPr>
            <a:xfrm>
              <a:off x="5603747" y="3174492"/>
              <a:ext cx="449580" cy="459105"/>
            </a:xfrm>
            <a:custGeom>
              <a:avLst/>
              <a:gdLst/>
              <a:ahLst/>
              <a:cxnLst/>
              <a:rect l="l" t="t" r="r" b="b"/>
              <a:pathLst>
                <a:path w="449579" h="459104">
                  <a:moveTo>
                    <a:pt x="449579" y="0"/>
                  </a:moveTo>
                  <a:lnTo>
                    <a:pt x="0" y="0"/>
                  </a:lnTo>
                  <a:lnTo>
                    <a:pt x="0" y="458723"/>
                  </a:lnTo>
                  <a:lnTo>
                    <a:pt x="449579" y="458723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603747" y="3174492"/>
              <a:ext cx="449580" cy="459105"/>
            </a:xfrm>
            <a:custGeom>
              <a:avLst/>
              <a:gdLst/>
              <a:ahLst/>
              <a:cxnLst/>
              <a:rect l="l" t="t" r="r" b="b"/>
              <a:pathLst>
                <a:path w="449579" h="459104">
                  <a:moveTo>
                    <a:pt x="0" y="458723"/>
                  </a:moveTo>
                  <a:lnTo>
                    <a:pt x="449579" y="458723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5872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5734304" y="3277234"/>
            <a:ext cx="208279" cy="26797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B[2]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5035041" y="3168142"/>
            <a:ext cx="461009" cy="471805"/>
            <a:chOff x="5035041" y="3168142"/>
            <a:chExt cx="461009" cy="471805"/>
          </a:xfrm>
        </p:grpSpPr>
        <p:sp>
          <p:nvSpPr>
            <p:cNvPr id="75" name="object 75"/>
            <p:cNvSpPr/>
            <p:nvPr/>
          </p:nvSpPr>
          <p:spPr>
            <a:xfrm>
              <a:off x="5041391" y="3174492"/>
              <a:ext cx="448309" cy="459105"/>
            </a:xfrm>
            <a:custGeom>
              <a:avLst/>
              <a:gdLst/>
              <a:ahLst/>
              <a:cxnLst/>
              <a:rect l="l" t="t" r="r" b="b"/>
              <a:pathLst>
                <a:path w="448310" h="459104">
                  <a:moveTo>
                    <a:pt x="448056" y="0"/>
                  </a:moveTo>
                  <a:lnTo>
                    <a:pt x="0" y="0"/>
                  </a:lnTo>
                  <a:lnTo>
                    <a:pt x="0" y="458723"/>
                  </a:lnTo>
                  <a:lnTo>
                    <a:pt x="448056" y="458723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041391" y="3174492"/>
              <a:ext cx="448309" cy="459105"/>
            </a:xfrm>
            <a:custGeom>
              <a:avLst/>
              <a:gdLst/>
              <a:ahLst/>
              <a:cxnLst/>
              <a:rect l="l" t="t" r="r" b="b"/>
              <a:pathLst>
                <a:path w="448310" h="459104">
                  <a:moveTo>
                    <a:pt x="0" y="458723"/>
                  </a:moveTo>
                  <a:lnTo>
                    <a:pt x="448056" y="458723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5872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5171313" y="3277234"/>
            <a:ext cx="208279" cy="26797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B[1]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4472685" y="3168142"/>
            <a:ext cx="461009" cy="471805"/>
            <a:chOff x="4472685" y="3168142"/>
            <a:chExt cx="461009" cy="471805"/>
          </a:xfrm>
        </p:grpSpPr>
        <p:sp>
          <p:nvSpPr>
            <p:cNvPr id="79" name="object 79"/>
            <p:cNvSpPr/>
            <p:nvPr/>
          </p:nvSpPr>
          <p:spPr>
            <a:xfrm>
              <a:off x="4479035" y="3174492"/>
              <a:ext cx="448309" cy="459105"/>
            </a:xfrm>
            <a:custGeom>
              <a:avLst/>
              <a:gdLst/>
              <a:ahLst/>
              <a:cxnLst/>
              <a:rect l="l" t="t" r="r" b="b"/>
              <a:pathLst>
                <a:path w="448310" h="459104">
                  <a:moveTo>
                    <a:pt x="448056" y="0"/>
                  </a:moveTo>
                  <a:lnTo>
                    <a:pt x="0" y="0"/>
                  </a:lnTo>
                  <a:lnTo>
                    <a:pt x="0" y="458723"/>
                  </a:lnTo>
                  <a:lnTo>
                    <a:pt x="448056" y="458723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479035" y="3174492"/>
              <a:ext cx="448309" cy="459105"/>
            </a:xfrm>
            <a:custGeom>
              <a:avLst/>
              <a:gdLst/>
              <a:ahLst/>
              <a:cxnLst/>
              <a:rect l="l" t="t" r="r" b="b"/>
              <a:pathLst>
                <a:path w="448310" h="459104">
                  <a:moveTo>
                    <a:pt x="0" y="458723"/>
                  </a:moveTo>
                  <a:lnTo>
                    <a:pt x="448056" y="458723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5872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4608703" y="3277234"/>
            <a:ext cx="208279" cy="26797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B[0]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355591" y="2391155"/>
            <a:ext cx="2908300" cy="1347470"/>
          </a:xfrm>
          <a:custGeom>
            <a:avLst/>
            <a:gdLst/>
            <a:ahLst/>
            <a:cxnLst/>
            <a:rect l="l" t="t" r="r" b="b"/>
            <a:pathLst>
              <a:path w="2908300" h="1347470">
                <a:moveTo>
                  <a:pt x="0" y="1347215"/>
                </a:moveTo>
                <a:lnTo>
                  <a:pt x="2907791" y="1347215"/>
                </a:lnTo>
                <a:lnTo>
                  <a:pt x="2907791" y="0"/>
                </a:lnTo>
                <a:lnTo>
                  <a:pt x="0" y="0"/>
                </a:lnTo>
                <a:lnTo>
                  <a:pt x="0" y="1347215"/>
                </a:lnTo>
                <a:close/>
              </a:path>
              <a:path w="2908300" h="1347470">
                <a:moveTo>
                  <a:pt x="60960" y="637031"/>
                </a:moveTo>
                <a:lnTo>
                  <a:pt x="2839212" y="637031"/>
                </a:lnTo>
                <a:lnTo>
                  <a:pt x="2839212" y="109727"/>
                </a:lnTo>
                <a:lnTo>
                  <a:pt x="60960" y="109727"/>
                </a:lnTo>
                <a:lnTo>
                  <a:pt x="60960" y="637031"/>
                </a:lnTo>
                <a:close/>
              </a:path>
              <a:path w="2908300" h="1347470">
                <a:moveTo>
                  <a:pt x="60960" y="1269491"/>
                </a:moveTo>
                <a:lnTo>
                  <a:pt x="2839212" y="1269491"/>
                </a:lnTo>
                <a:lnTo>
                  <a:pt x="2839212" y="742188"/>
                </a:lnTo>
                <a:lnTo>
                  <a:pt x="60960" y="742188"/>
                </a:lnTo>
                <a:lnTo>
                  <a:pt x="60960" y="1269491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4092702" y="2598165"/>
            <a:ext cx="245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092702" y="3231007"/>
            <a:ext cx="245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5173726" y="3992626"/>
            <a:ext cx="1727200" cy="534035"/>
            <a:chOff x="5173726" y="3992626"/>
            <a:chExt cx="1727200" cy="534035"/>
          </a:xfrm>
        </p:grpSpPr>
        <p:sp>
          <p:nvSpPr>
            <p:cNvPr id="86" name="object 86"/>
            <p:cNvSpPr/>
            <p:nvPr/>
          </p:nvSpPr>
          <p:spPr>
            <a:xfrm>
              <a:off x="5180076" y="3998976"/>
              <a:ext cx="1714500" cy="521334"/>
            </a:xfrm>
            <a:custGeom>
              <a:avLst/>
              <a:gdLst/>
              <a:ahLst/>
              <a:cxnLst/>
              <a:rect l="l" t="t" r="r" b="b"/>
              <a:pathLst>
                <a:path w="1714500" h="521335">
                  <a:moveTo>
                    <a:pt x="1285875" y="0"/>
                  </a:moveTo>
                  <a:lnTo>
                    <a:pt x="428625" y="0"/>
                  </a:lnTo>
                  <a:lnTo>
                    <a:pt x="428625" y="260604"/>
                  </a:lnTo>
                  <a:lnTo>
                    <a:pt x="0" y="260604"/>
                  </a:lnTo>
                  <a:lnTo>
                    <a:pt x="857250" y="521207"/>
                  </a:lnTo>
                  <a:lnTo>
                    <a:pt x="1714500" y="260604"/>
                  </a:lnTo>
                  <a:lnTo>
                    <a:pt x="1285875" y="260604"/>
                  </a:lnTo>
                  <a:lnTo>
                    <a:pt x="128587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180076" y="3998976"/>
              <a:ext cx="1714500" cy="521334"/>
            </a:xfrm>
            <a:custGeom>
              <a:avLst/>
              <a:gdLst/>
              <a:ahLst/>
              <a:cxnLst/>
              <a:rect l="l" t="t" r="r" b="b"/>
              <a:pathLst>
                <a:path w="1714500" h="521335">
                  <a:moveTo>
                    <a:pt x="0" y="260604"/>
                  </a:moveTo>
                  <a:lnTo>
                    <a:pt x="428625" y="260604"/>
                  </a:lnTo>
                  <a:lnTo>
                    <a:pt x="428625" y="0"/>
                  </a:lnTo>
                  <a:lnTo>
                    <a:pt x="1285875" y="0"/>
                  </a:lnTo>
                  <a:lnTo>
                    <a:pt x="1285875" y="260604"/>
                  </a:lnTo>
                  <a:lnTo>
                    <a:pt x="1714500" y="260604"/>
                  </a:lnTo>
                  <a:lnTo>
                    <a:pt x="857250" y="521207"/>
                  </a:lnTo>
                  <a:lnTo>
                    <a:pt x="0" y="2606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4501641" y="4772914"/>
            <a:ext cx="2678430" cy="473075"/>
            <a:chOff x="4501641" y="4772914"/>
            <a:chExt cx="2678430" cy="473075"/>
          </a:xfrm>
        </p:grpSpPr>
        <p:sp>
          <p:nvSpPr>
            <p:cNvPr id="89" name="object 89"/>
            <p:cNvSpPr/>
            <p:nvPr/>
          </p:nvSpPr>
          <p:spPr>
            <a:xfrm>
              <a:off x="6725411" y="47792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725411" y="47792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195059" y="4779264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80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80" y="460248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195059" y="4779264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8"/>
                  </a:moveTo>
                  <a:lnTo>
                    <a:pt x="449580" y="460248"/>
                  </a:lnTo>
                  <a:lnTo>
                    <a:pt x="449580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632703" y="4779264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79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79" y="460248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632703" y="4779264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8"/>
                  </a:moveTo>
                  <a:lnTo>
                    <a:pt x="449579" y="460248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070347" y="47792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070347" y="47792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507991" y="47792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507991" y="47792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4383023" y="4643628"/>
            <a:ext cx="2908300" cy="134620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234315">
              <a:lnSpc>
                <a:spcPct val="100000"/>
              </a:lnSpc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sum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6719061" y="5419090"/>
            <a:ext cx="461009" cy="473075"/>
            <a:chOff x="6719061" y="5419090"/>
            <a:chExt cx="461009" cy="473075"/>
          </a:xfrm>
        </p:grpSpPr>
        <p:sp>
          <p:nvSpPr>
            <p:cNvPr id="101" name="object 101"/>
            <p:cNvSpPr/>
            <p:nvPr/>
          </p:nvSpPr>
          <p:spPr>
            <a:xfrm>
              <a:off x="6725411" y="54254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725411" y="54254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6188709" y="5419090"/>
            <a:ext cx="462280" cy="473075"/>
            <a:chOff x="6188709" y="5419090"/>
            <a:chExt cx="462280" cy="473075"/>
          </a:xfrm>
        </p:grpSpPr>
        <p:sp>
          <p:nvSpPr>
            <p:cNvPr id="104" name="object 104"/>
            <p:cNvSpPr/>
            <p:nvPr/>
          </p:nvSpPr>
          <p:spPr>
            <a:xfrm>
              <a:off x="6195059" y="5425440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80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80" y="460248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195059" y="5425440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8"/>
                  </a:moveTo>
                  <a:lnTo>
                    <a:pt x="449580" y="460248"/>
                  </a:lnTo>
                  <a:lnTo>
                    <a:pt x="449580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" name="object 106"/>
          <p:cNvGrpSpPr/>
          <p:nvPr/>
        </p:nvGrpSpPr>
        <p:grpSpPr>
          <a:xfrm>
            <a:off x="5626353" y="5419090"/>
            <a:ext cx="462280" cy="473075"/>
            <a:chOff x="5626353" y="5419090"/>
            <a:chExt cx="462280" cy="473075"/>
          </a:xfrm>
        </p:grpSpPr>
        <p:sp>
          <p:nvSpPr>
            <p:cNvPr id="107" name="object 107"/>
            <p:cNvSpPr/>
            <p:nvPr/>
          </p:nvSpPr>
          <p:spPr>
            <a:xfrm>
              <a:off x="5632703" y="5425440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79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79" y="460248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632703" y="5425440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8"/>
                  </a:moveTo>
                  <a:lnTo>
                    <a:pt x="449579" y="460248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9" name="object 109"/>
          <p:cNvGrpSpPr/>
          <p:nvPr/>
        </p:nvGrpSpPr>
        <p:grpSpPr>
          <a:xfrm>
            <a:off x="5063997" y="5419090"/>
            <a:ext cx="461009" cy="473075"/>
            <a:chOff x="5063997" y="5419090"/>
            <a:chExt cx="461009" cy="473075"/>
          </a:xfrm>
        </p:grpSpPr>
        <p:sp>
          <p:nvSpPr>
            <p:cNvPr id="110" name="object 110"/>
            <p:cNvSpPr/>
            <p:nvPr/>
          </p:nvSpPr>
          <p:spPr>
            <a:xfrm>
              <a:off x="5070347" y="54254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070347" y="54254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2" name="object 112"/>
          <p:cNvGrpSpPr/>
          <p:nvPr/>
        </p:nvGrpSpPr>
        <p:grpSpPr>
          <a:xfrm>
            <a:off x="4501641" y="5419090"/>
            <a:ext cx="461009" cy="473075"/>
            <a:chOff x="4501641" y="5419090"/>
            <a:chExt cx="461009" cy="473075"/>
          </a:xfrm>
        </p:grpSpPr>
        <p:sp>
          <p:nvSpPr>
            <p:cNvPr id="113" name="object 113"/>
            <p:cNvSpPr/>
            <p:nvPr/>
          </p:nvSpPr>
          <p:spPr>
            <a:xfrm>
              <a:off x="4507991" y="54254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507991" y="54254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" name="object 115"/>
          <p:cNvSpPr txBox="1"/>
          <p:nvPr/>
        </p:nvSpPr>
        <p:spPr>
          <a:xfrm>
            <a:off x="4445508" y="5385815"/>
            <a:ext cx="2778760" cy="527685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vert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B[4]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Calibri"/>
              <a:cs typeface="Calibri"/>
            </a:endParaRPr>
          </a:p>
          <a:p>
            <a:pPr marL="143510">
              <a:lnSpc>
                <a:spcPct val="100000"/>
              </a:lnSpc>
              <a:spcBef>
                <a:spcPts val="5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B[3]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Calibri"/>
              <a:cs typeface="Calibri"/>
            </a:endParaRPr>
          </a:p>
          <a:p>
            <a:pPr marL="143510">
              <a:lnSpc>
                <a:spcPct val="100000"/>
              </a:lnSpc>
              <a:spcBef>
                <a:spcPts val="5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B[2]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Calibri"/>
              <a:cs typeface="Calibri"/>
            </a:endParaRPr>
          </a:p>
          <a:p>
            <a:pPr marL="143510">
              <a:lnSpc>
                <a:spcPct val="100000"/>
              </a:lnSpc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B[1]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Calibri"/>
              <a:cs typeface="Calibri"/>
            </a:endParaRPr>
          </a:p>
          <a:p>
            <a:pPr marL="143510">
              <a:lnSpc>
                <a:spcPct val="100000"/>
              </a:lnSpc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B[0]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4445508" y="4753355"/>
            <a:ext cx="2778760" cy="525780"/>
          </a:xfrm>
          <a:custGeom>
            <a:avLst/>
            <a:gdLst/>
            <a:ahLst/>
            <a:cxnLst/>
            <a:rect l="l" t="t" r="r" b="b"/>
            <a:pathLst>
              <a:path w="2778759" h="525779">
                <a:moveTo>
                  <a:pt x="0" y="525780"/>
                </a:moveTo>
                <a:lnTo>
                  <a:pt x="2778251" y="525780"/>
                </a:lnTo>
                <a:lnTo>
                  <a:pt x="2778251" y="0"/>
                </a:lnTo>
                <a:lnTo>
                  <a:pt x="0" y="0"/>
                </a:lnTo>
                <a:lnTo>
                  <a:pt x="0" y="525780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4121022" y="4850638"/>
            <a:ext cx="2463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121022" y="5483453"/>
            <a:ext cx="2463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7910321" y="4954270"/>
            <a:ext cx="2241550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v0[0]</a:t>
            </a:r>
            <a:r>
              <a:rPr sz="1800" b="1" spc="-4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=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800" b="1" dirty="0">
                <a:latin typeface="Courier New"/>
                <a:cs typeface="Courier New"/>
              </a:rPr>
              <a:t>v0[0]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alibri"/>
                <a:cs typeface="Calibri"/>
              </a:rPr>
              <a:t>Σ_i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v1[i]</a:t>
            </a:r>
            <a:endParaRPr sz="1800">
              <a:latin typeface="Courier New"/>
              <a:cs typeface="Courier New"/>
            </a:endParaRPr>
          </a:p>
        </p:txBody>
      </p:sp>
      <p:pic>
        <p:nvPicPr>
          <p:cNvPr id="120" name="object 1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61370" y="3099816"/>
            <a:ext cx="735456" cy="654049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39578" y="2175510"/>
            <a:ext cx="345058" cy="449579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11847" y="2773552"/>
            <a:ext cx="78576" cy="760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3926" y="4498085"/>
            <a:ext cx="1492250" cy="60833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43180" marR="496570">
              <a:lnSpc>
                <a:spcPct val="100000"/>
              </a:lnSpc>
              <a:spcBef>
                <a:spcPts val="355"/>
              </a:spcBef>
            </a:pPr>
            <a:r>
              <a:rPr sz="1800" b="1" dirty="0">
                <a:latin typeface="Calibri"/>
                <a:cs typeface="Calibri"/>
              </a:rPr>
              <a:t>ALU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(non- </a:t>
            </a:r>
            <a:r>
              <a:rPr sz="1800" b="1" spc="-20" dirty="0">
                <a:latin typeface="Calibri"/>
                <a:cs typeface="Calibri"/>
              </a:rPr>
              <a:t>mul)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4314" y="3557778"/>
            <a:ext cx="960119" cy="2555875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61290" marR="299720" indent="215900">
              <a:lnSpc>
                <a:spcPts val="3979"/>
              </a:lnSpc>
              <a:spcBef>
                <a:spcPts val="360"/>
              </a:spcBef>
            </a:pPr>
            <a:r>
              <a:rPr sz="1800" b="1" spc="-25" dirty="0">
                <a:latin typeface="Courier New"/>
                <a:cs typeface="Courier New"/>
              </a:rPr>
              <a:t>sw lw</a:t>
            </a:r>
            <a:endParaRPr sz="1800">
              <a:latin typeface="Courier New"/>
              <a:cs typeface="Courier New"/>
            </a:endParaRPr>
          </a:p>
          <a:p>
            <a:pPr marL="545465">
              <a:lnSpc>
                <a:spcPct val="100000"/>
              </a:lnSpc>
              <a:spcBef>
                <a:spcPts val="555"/>
              </a:spcBef>
            </a:pPr>
            <a:r>
              <a:rPr sz="1800" b="1" spc="-25" dirty="0">
                <a:latin typeface="Courier New"/>
                <a:cs typeface="Courier New"/>
              </a:rPr>
              <a:t>sw</a:t>
            </a:r>
            <a:endParaRPr sz="1800">
              <a:latin typeface="Courier New"/>
              <a:cs typeface="Courier New"/>
            </a:endParaRPr>
          </a:p>
          <a:p>
            <a:pPr marL="187325">
              <a:lnSpc>
                <a:spcPct val="100000"/>
              </a:lnSpc>
              <a:spcBef>
                <a:spcPts val="520"/>
              </a:spcBef>
            </a:pPr>
            <a:r>
              <a:rPr sz="1800" b="1" spc="-25" dirty="0">
                <a:latin typeface="Courier New"/>
                <a:cs typeface="Courier New"/>
              </a:rPr>
              <a:t>lw</a:t>
            </a:r>
            <a:endParaRPr sz="1800">
              <a:latin typeface="Courier New"/>
              <a:cs typeface="Courier New"/>
            </a:endParaRPr>
          </a:p>
          <a:p>
            <a:pPr marL="316230">
              <a:lnSpc>
                <a:spcPct val="100000"/>
              </a:lnSpc>
              <a:spcBef>
                <a:spcPts val="30"/>
              </a:spcBef>
            </a:pPr>
            <a:r>
              <a:rPr sz="1800" b="1" spc="-25" dirty="0">
                <a:latin typeface="Courier New"/>
                <a:cs typeface="Courier New"/>
              </a:rPr>
              <a:t>lw</a:t>
            </a:r>
            <a:endParaRPr sz="18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560"/>
              </a:spcBef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40445" y="3551682"/>
            <a:ext cx="1344295" cy="2562225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51435">
              <a:lnSpc>
                <a:spcPct val="100000"/>
              </a:lnSpc>
              <a:spcBef>
                <a:spcPts val="1175"/>
              </a:spcBef>
            </a:pPr>
            <a:r>
              <a:rPr sz="1800" b="1" spc="-10" dirty="0">
                <a:latin typeface="Calibri"/>
                <a:cs typeface="Calibri"/>
              </a:rPr>
              <a:t>Register</a:t>
            </a:r>
            <a:endParaRPr sz="1800">
              <a:latin typeface="Calibri"/>
              <a:cs typeface="Calibri"/>
            </a:endParaRPr>
          </a:p>
          <a:p>
            <a:pPr marL="51435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77078" y="5310378"/>
            <a:ext cx="378460" cy="607060"/>
          </a:xfrm>
          <a:custGeom>
            <a:avLst/>
            <a:gdLst/>
            <a:ahLst/>
            <a:cxnLst/>
            <a:rect l="l" t="t" r="r" b="b"/>
            <a:pathLst>
              <a:path w="378460" h="607060">
                <a:moveTo>
                  <a:pt x="0" y="606552"/>
                </a:moveTo>
                <a:lnTo>
                  <a:pt x="377951" y="606552"/>
                </a:lnTo>
                <a:lnTo>
                  <a:pt x="377951" y="0"/>
                </a:lnTo>
                <a:lnTo>
                  <a:pt x="0" y="0"/>
                </a:lnTo>
                <a:lnTo>
                  <a:pt x="0" y="606552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41897" y="5302758"/>
            <a:ext cx="780415" cy="614680"/>
          </a:xfrm>
          <a:custGeom>
            <a:avLst/>
            <a:gdLst/>
            <a:ahLst/>
            <a:cxnLst/>
            <a:rect l="l" t="t" r="r" b="b"/>
            <a:pathLst>
              <a:path w="780415" h="614679">
                <a:moveTo>
                  <a:pt x="0" y="608076"/>
                </a:moveTo>
                <a:lnTo>
                  <a:pt x="379475" y="608076"/>
                </a:lnTo>
                <a:lnTo>
                  <a:pt x="379475" y="0"/>
                </a:lnTo>
                <a:lnTo>
                  <a:pt x="0" y="0"/>
                </a:lnTo>
                <a:lnTo>
                  <a:pt x="0" y="608076"/>
                </a:lnTo>
                <a:close/>
              </a:path>
              <a:path w="780415" h="614679">
                <a:moveTo>
                  <a:pt x="425196" y="614172"/>
                </a:moveTo>
                <a:lnTo>
                  <a:pt x="780288" y="614172"/>
                </a:lnTo>
                <a:lnTo>
                  <a:pt x="780288" y="7620"/>
                </a:lnTo>
                <a:lnTo>
                  <a:pt x="425196" y="7620"/>
                </a:lnTo>
                <a:lnTo>
                  <a:pt x="425196" y="614172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94401" y="5895847"/>
            <a:ext cx="1508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mul0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mul1</a:t>
            </a:r>
            <a:r>
              <a:rPr sz="2700" b="1" spc="-15" baseline="1543" dirty="0">
                <a:latin typeface="Calibri"/>
                <a:cs typeface="Calibri"/>
              </a:rPr>
              <a:t>mul2</a:t>
            </a:r>
            <a:endParaRPr sz="2700" baseline="1543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96589" y="3557778"/>
            <a:ext cx="748665" cy="2563495"/>
          </a:xfrm>
          <a:custGeom>
            <a:avLst/>
            <a:gdLst/>
            <a:ahLst/>
            <a:cxnLst/>
            <a:rect l="l" t="t" r="r" b="b"/>
            <a:pathLst>
              <a:path w="748664" h="2563495">
                <a:moveTo>
                  <a:pt x="0" y="2563368"/>
                </a:moveTo>
                <a:lnTo>
                  <a:pt x="748284" y="2563368"/>
                </a:lnTo>
                <a:lnTo>
                  <a:pt x="748284" y="0"/>
                </a:lnTo>
                <a:lnTo>
                  <a:pt x="0" y="0"/>
                </a:lnTo>
                <a:lnTo>
                  <a:pt x="0" y="2563368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42310" y="5860186"/>
            <a:ext cx="508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Issue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511296" y="3538728"/>
            <a:ext cx="1906905" cy="2601595"/>
            <a:chOff x="3511296" y="3538728"/>
            <a:chExt cx="1906905" cy="2601595"/>
          </a:xfrm>
        </p:grpSpPr>
        <p:sp>
          <p:nvSpPr>
            <p:cNvPr id="11" name="object 11"/>
            <p:cNvSpPr/>
            <p:nvPr/>
          </p:nvSpPr>
          <p:spPr>
            <a:xfrm>
              <a:off x="3530346" y="3803142"/>
              <a:ext cx="260985" cy="607060"/>
            </a:xfrm>
            <a:custGeom>
              <a:avLst/>
              <a:gdLst/>
              <a:ahLst/>
              <a:cxnLst/>
              <a:rect l="l" t="t" r="r" b="b"/>
              <a:pathLst>
                <a:path w="260985" h="607060">
                  <a:moveTo>
                    <a:pt x="260603" y="0"/>
                  </a:moveTo>
                  <a:lnTo>
                    <a:pt x="0" y="0"/>
                  </a:lnTo>
                  <a:lnTo>
                    <a:pt x="0" y="606551"/>
                  </a:lnTo>
                  <a:lnTo>
                    <a:pt x="260603" y="606551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30346" y="3557778"/>
              <a:ext cx="1868805" cy="2563495"/>
            </a:xfrm>
            <a:custGeom>
              <a:avLst/>
              <a:gdLst/>
              <a:ahLst/>
              <a:cxnLst/>
              <a:rect l="l" t="t" r="r" b="b"/>
              <a:pathLst>
                <a:path w="1868804" h="2563495">
                  <a:moveTo>
                    <a:pt x="0" y="851916"/>
                  </a:moveTo>
                  <a:lnTo>
                    <a:pt x="260603" y="851916"/>
                  </a:lnTo>
                  <a:lnTo>
                    <a:pt x="260603" y="245364"/>
                  </a:lnTo>
                  <a:lnTo>
                    <a:pt x="0" y="245364"/>
                  </a:lnTo>
                  <a:lnTo>
                    <a:pt x="0" y="851916"/>
                  </a:lnTo>
                  <a:close/>
                </a:path>
                <a:path w="1868804" h="2563495">
                  <a:moveTo>
                    <a:pt x="472439" y="2563368"/>
                  </a:moveTo>
                  <a:lnTo>
                    <a:pt x="1868424" y="2563368"/>
                  </a:lnTo>
                  <a:lnTo>
                    <a:pt x="1868424" y="0"/>
                  </a:lnTo>
                  <a:lnTo>
                    <a:pt x="472439" y="0"/>
                  </a:lnTo>
                  <a:lnTo>
                    <a:pt x="472439" y="2563368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503926" y="3729990"/>
            <a:ext cx="1492250" cy="60833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355"/>
              </a:spcBef>
            </a:pPr>
            <a:r>
              <a:rPr sz="1800" b="1" dirty="0">
                <a:latin typeface="Calibri"/>
                <a:cs typeface="Calibri"/>
              </a:rPr>
              <a:t>ALU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(non-</a:t>
            </a:r>
            <a:endParaRPr sz="1800">
              <a:latin typeface="Calibri"/>
              <a:cs typeface="Calibri"/>
            </a:endParaRPr>
          </a:p>
          <a:p>
            <a:pPr marL="4318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mul)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38980" y="5858052"/>
            <a:ext cx="962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Reg.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Read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32047" y="3700271"/>
            <a:ext cx="1896110" cy="2158365"/>
            <a:chOff x="3432047" y="3700271"/>
            <a:chExt cx="1896110" cy="2158365"/>
          </a:xfrm>
        </p:grpSpPr>
        <p:sp>
          <p:nvSpPr>
            <p:cNvPr id="16" name="object 16"/>
            <p:cNvSpPr/>
            <p:nvPr/>
          </p:nvSpPr>
          <p:spPr>
            <a:xfrm>
              <a:off x="4175759" y="4251959"/>
              <a:ext cx="935990" cy="287020"/>
            </a:xfrm>
            <a:custGeom>
              <a:avLst/>
              <a:gdLst/>
              <a:ahLst/>
              <a:cxnLst/>
              <a:rect l="l" t="t" r="r" b="b"/>
              <a:pathLst>
                <a:path w="935989" h="287020">
                  <a:moveTo>
                    <a:pt x="935736" y="0"/>
                  </a:moveTo>
                  <a:lnTo>
                    <a:pt x="0" y="0"/>
                  </a:lnTo>
                  <a:lnTo>
                    <a:pt x="0" y="286512"/>
                  </a:lnTo>
                  <a:lnTo>
                    <a:pt x="935736" y="286512"/>
                  </a:lnTo>
                  <a:lnTo>
                    <a:pt x="93573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5759" y="4251959"/>
              <a:ext cx="935990" cy="287020"/>
            </a:xfrm>
            <a:custGeom>
              <a:avLst/>
              <a:gdLst/>
              <a:ahLst/>
              <a:cxnLst/>
              <a:rect l="l" t="t" r="r" b="b"/>
              <a:pathLst>
                <a:path w="935989" h="287020">
                  <a:moveTo>
                    <a:pt x="0" y="286512"/>
                  </a:moveTo>
                  <a:lnTo>
                    <a:pt x="935736" y="286512"/>
                  </a:lnTo>
                  <a:lnTo>
                    <a:pt x="935736" y="0"/>
                  </a:lnTo>
                  <a:lnTo>
                    <a:pt x="0" y="0"/>
                  </a:lnTo>
                  <a:lnTo>
                    <a:pt x="0" y="286512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75759" y="4568951"/>
              <a:ext cx="935990" cy="288290"/>
            </a:xfrm>
            <a:custGeom>
              <a:avLst/>
              <a:gdLst/>
              <a:ahLst/>
              <a:cxnLst/>
              <a:rect l="l" t="t" r="r" b="b"/>
              <a:pathLst>
                <a:path w="935989" h="288289">
                  <a:moveTo>
                    <a:pt x="935736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935736" y="288036"/>
                  </a:lnTo>
                  <a:lnTo>
                    <a:pt x="935736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75759" y="4568951"/>
              <a:ext cx="935990" cy="288290"/>
            </a:xfrm>
            <a:custGeom>
              <a:avLst/>
              <a:gdLst/>
              <a:ahLst/>
              <a:cxnLst/>
              <a:rect l="l" t="t" r="r" b="b"/>
              <a:pathLst>
                <a:path w="935989" h="288289">
                  <a:moveTo>
                    <a:pt x="0" y="288036"/>
                  </a:moveTo>
                  <a:lnTo>
                    <a:pt x="935736" y="288036"/>
                  </a:lnTo>
                  <a:lnTo>
                    <a:pt x="935736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12700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75759" y="4892039"/>
              <a:ext cx="935990" cy="288290"/>
            </a:xfrm>
            <a:custGeom>
              <a:avLst/>
              <a:gdLst/>
              <a:ahLst/>
              <a:cxnLst/>
              <a:rect l="l" t="t" r="r" b="b"/>
              <a:pathLst>
                <a:path w="935989" h="288289">
                  <a:moveTo>
                    <a:pt x="935736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935736" y="288036"/>
                  </a:lnTo>
                  <a:lnTo>
                    <a:pt x="93573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75759" y="4892039"/>
              <a:ext cx="935990" cy="288290"/>
            </a:xfrm>
            <a:custGeom>
              <a:avLst/>
              <a:gdLst/>
              <a:ahLst/>
              <a:cxnLst/>
              <a:rect l="l" t="t" r="r" b="b"/>
              <a:pathLst>
                <a:path w="935989" h="288289">
                  <a:moveTo>
                    <a:pt x="0" y="288036"/>
                  </a:moveTo>
                  <a:lnTo>
                    <a:pt x="935736" y="288036"/>
                  </a:lnTo>
                  <a:lnTo>
                    <a:pt x="935736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75759" y="5210555"/>
              <a:ext cx="935990" cy="288290"/>
            </a:xfrm>
            <a:custGeom>
              <a:avLst/>
              <a:gdLst/>
              <a:ahLst/>
              <a:cxnLst/>
              <a:rect l="l" t="t" r="r" b="b"/>
              <a:pathLst>
                <a:path w="935989" h="288289">
                  <a:moveTo>
                    <a:pt x="935736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935736" y="288036"/>
                  </a:lnTo>
                  <a:lnTo>
                    <a:pt x="935736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75759" y="5210555"/>
              <a:ext cx="935990" cy="288290"/>
            </a:xfrm>
            <a:custGeom>
              <a:avLst/>
              <a:gdLst/>
              <a:ahLst/>
              <a:cxnLst/>
              <a:rect l="l" t="t" r="r" b="b"/>
              <a:pathLst>
                <a:path w="935989" h="288289">
                  <a:moveTo>
                    <a:pt x="0" y="288036"/>
                  </a:moveTo>
                  <a:lnTo>
                    <a:pt x="935736" y="288036"/>
                  </a:lnTo>
                  <a:lnTo>
                    <a:pt x="935736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12700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62728" y="4311395"/>
              <a:ext cx="265430" cy="727075"/>
            </a:xfrm>
            <a:custGeom>
              <a:avLst/>
              <a:gdLst/>
              <a:ahLst/>
              <a:cxnLst/>
              <a:rect l="l" t="t" r="r" b="b"/>
              <a:pathLst>
                <a:path w="265429" h="727075">
                  <a:moveTo>
                    <a:pt x="264922" y="688848"/>
                  </a:moveTo>
                  <a:lnTo>
                    <a:pt x="252222" y="682498"/>
                  </a:lnTo>
                  <a:lnTo>
                    <a:pt x="188722" y="650748"/>
                  </a:lnTo>
                  <a:lnTo>
                    <a:pt x="188722" y="682498"/>
                  </a:lnTo>
                  <a:lnTo>
                    <a:pt x="0" y="682498"/>
                  </a:lnTo>
                  <a:lnTo>
                    <a:pt x="0" y="695198"/>
                  </a:lnTo>
                  <a:lnTo>
                    <a:pt x="188722" y="695198"/>
                  </a:lnTo>
                  <a:lnTo>
                    <a:pt x="188722" y="726948"/>
                  </a:lnTo>
                  <a:lnTo>
                    <a:pt x="252222" y="695198"/>
                  </a:lnTo>
                  <a:lnTo>
                    <a:pt x="264922" y="688848"/>
                  </a:lnTo>
                  <a:close/>
                </a:path>
                <a:path w="265429" h="727075">
                  <a:moveTo>
                    <a:pt x="264922" y="38100"/>
                  </a:moveTo>
                  <a:lnTo>
                    <a:pt x="252222" y="31750"/>
                  </a:lnTo>
                  <a:lnTo>
                    <a:pt x="188722" y="0"/>
                  </a:lnTo>
                  <a:lnTo>
                    <a:pt x="188722" y="31750"/>
                  </a:lnTo>
                  <a:lnTo>
                    <a:pt x="0" y="31750"/>
                  </a:lnTo>
                  <a:lnTo>
                    <a:pt x="0" y="44450"/>
                  </a:lnTo>
                  <a:lnTo>
                    <a:pt x="188722" y="44450"/>
                  </a:lnTo>
                  <a:lnTo>
                    <a:pt x="188722" y="76200"/>
                  </a:lnTo>
                  <a:lnTo>
                    <a:pt x="252222" y="44450"/>
                  </a:lnTo>
                  <a:lnTo>
                    <a:pt x="264922" y="3810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52060" y="4632959"/>
              <a:ext cx="265430" cy="727075"/>
            </a:xfrm>
            <a:custGeom>
              <a:avLst/>
              <a:gdLst/>
              <a:ahLst/>
              <a:cxnLst/>
              <a:rect l="l" t="t" r="r" b="b"/>
              <a:pathLst>
                <a:path w="265429" h="727075">
                  <a:moveTo>
                    <a:pt x="264922" y="688848"/>
                  </a:moveTo>
                  <a:lnTo>
                    <a:pt x="252222" y="682498"/>
                  </a:lnTo>
                  <a:lnTo>
                    <a:pt x="188722" y="650748"/>
                  </a:lnTo>
                  <a:lnTo>
                    <a:pt x="188722" y="682498"/>
                  </a:lnTo>
                  <a:lnTo>
                    <a:pt x="0" y="682498"/>
                  </a:lnTo>
                  <a:lnTo>
                    <a:pt x="0" y="695198"/>
                  </a:lnTo>
                  <a:lnTo>
                    <a:pt x="188722" y="695198"/>
                  </a:lnTo>
                  <a:lnTo>
                    <a:pt x="188722" y="726948"/>
                  </a:lnTo>
                  <a:lnTo>
                    <a:pt x="252222" y="695198"/>
                  </a:lnTo>
                  <a:lnTo>
                    <a:pt x="264922" y="688848"/>
                  </a:lnTo>
                  <a:close/>
                </a:path>
                <a:path w="265429" h="727075">
                  <a:moveTo>
                    <a:pt x="264922" y="38100"/>
                  </a:moveTo>
                  <a:lnTo>
                    <a:pt x="252222" y="31750"/>
                  </a:lnTo>
                  <a:lnTo>
                    <a:pt x="188722" y="0"/>
                  </a:lnTo>
                  <a:lnTo>
                    <a:pt x="188722" y="31750"/>
                  </a:lnTo>
                  <a:lnTo>
                    <a:pt x="0" y="31750"/>
                  </a:lnTo>
                  <a:lnTo>
                    <a:pt x="0" y="44450"/>
                  </a:lnTo>
                  <a:lnTo>
                    <a:pt x="188722" y="44450"/>
                  </a:lnTo>
                  <a:lnTo>
                    <a:pt x="188722" y="76200"/>
                  </a:lnTo>
                  <a:lnTo>
                    <a:pt x="252222" y="44450"/>
                  </a:lnTo>
                  <a:lnTo>
                    <a:pt x="264922" y="3810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0345" y="4469129"/>
              <a:ext cx="260985" cy="607060"/>
            </a:xfrm>
            <a:custGeom>
              <a:avLst/>
              <a:gdLst/>
              <a:ahLst/>
              <a:cxnLst/>
              <a:rect l="l" t="t" r="r" b="b"/>
              <a:pathLst>
                <a:path w="260985" h="607060">
                  <a:moveTo>
                    <a:pt x="260603" y="0"/>
                  </a:moveTo>
                  <a:lnTo>
                    <a:pt x="0" y="0"/>
                  </a:lnTo>
                  <a:lnTo>
                    <a:pt x="0" y="606552"/>
                  </a:lnTo>
                  <a:lnTo>
                    <a:pt x="260603" y="606552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30345" y="4469129"/>
              <a:ext cx="260985" cy="607060"/>
            </a:xfrm>
            <a:custGeom>
              <a:avLst/>
              <a:gdLst/>
              <a:ahLst/>
              <a:cxnLst/>
              <a:rect l="l" t="t" r="r" b="b"/>
              <a:pathLst>
                <a:path w="260985" h="607060">
                  <a:moveTo>
                    <a:pt x="0" y="606552"/>
                  </a:moveTo>
                  <a:lnTo>
                    <a:pt x="260603" y="606552"/>
                  </a:lnTo>
                  <a:lnTo>
                    <a:pt x="260603" y="0"/>
                  </a:lnTo>
                  <a:lnTo>
                    <a:pt x="0" y="0"/>
                  </a:lnTo>
                  <a:lnTo>
                    <a:pt x="0" y="606552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30345" y="5133593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259079" y="0"/>
                  </a:moveTo>
                  <a:lnTo>
                    <a:pt x="0" y="0"/>
                  </a:lnTo>
                  <a:lnTo>
                    <a:pt x="0" y="608075"/>
                  </a:lnTo>
                  <a:lnTo>
                    <a:pt x="259079" y="608075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30345" y="5133593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0" y="608075"/>
                  </a:moveTo>
                  <a:lnTo>
                    <a:pt x="259079" y="608075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608075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51097" y="3719321"/>
              <a:ext cx="402590" cy="2120265"/>
            </a:xfrm>
            <a:custGeom>
              <a:avLst/>
              <a:gdLst/>
              <a:ahLst/>
              <a:cxnLst/>
              <a:rect l="l" t="t" r="r" b="b"/>
              <a:pathLst>
                <a:path w="402589" h="2120265">
                  <a:moveTo>
                    <a:pt x="0" y="2119884"/>
                  </a:moveTo>
                  <a:lnTo>
                    <a:pt x="402336" y="2119884"/>
                  </a:lnTo>
                  <a:lnTo>
                    <a:pt x="402336" y="0"/>
                  </a:lnTo>
                  <a:lnTo>
                    <a:pt x="0" y="0"/>
                  </a:lnTo>
                  <a:lnTo>
                    <a:pt x="0" y="2119884"/>
                  </a:lnTo>
                  <a:close/>
                </a:path>
              </a:pathLst>
            </a:custGeom>
            <a:ln w="381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8189976" y="4094734"/>
            <a:ext cx="1207770" cy="1259840"/>
            <a:chOff x="8189976" y="4094734"/>
            <a:chExt cx="1207770" cy="1259840"/>
          </a:xfrm>
        </p:grpSpPr>
        <p:sp>
          <p:nvSpPr>
            <p:cNvPr id="32" name="object 32"/>
            <p:cNvSpPr/>
            <p:nvPr/>
          </p:nvSpPr>
          <p:spPr>
            <a:xfrm>
              <a:off x="8455152" y="4101084"/>
              <a:ext cx="935990" cy="288290"/>
            </a:xfrm>
            <a:custGeom>
              <a:avLst/>
              <a:gdLst/>
              <a:ahLst/>
              <a:cxnLst/>
              <a:rect l="l" t="t" r="r" b="b"/>
              <a:pathLst>
                <a:path w="935990" h="288289">
                  <a:moveTo>
                    <a:pt x="935736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935736" y="288036"/>
                  </a:lnTo>
                  <a:lnTo>
                    <a:pt x="9357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455152" y="4101084"/>
              <a:ext cx="935990" cy="288290"/>
            </a:xfrm>
            <a:custGeom>
              <a:avLst/>
              <a:gdLst/>
              <a:ahLst/>
              <a:cxnLst/>
              <a:rect l="l" t="t" r="r" b="b"/>
              <a:pathLst>
                <a:path w="935990" h="288289">
                  <a:moveTo>
                    <a:pt x="0" y="288036"/>
                  </a:moveTo>
                  <a:lnTo>
                    <a:pt x="935736" y="288036"/>
                  </a:lnTo>
                  <a:lnTo>
                    <a:pt x="935736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455152" y="4419600"/>
              <a:ext cx="935990" cy="287020"/>
            </a:xfrm>
            <a:custGeom>
              <a:avLst/>
              <a:gdLst/>
              <a:ahLst/>
              <a:cxnLst/>
              <a:rect l="l" t="t" r="r" b="b"/>
              <a:pathLst>
                <a:path w="935990" h="287020">
                  <a:moveTo>
                    <a:pt x="935736" y="0"/>
                  </a:moveTo>
                  <a:lnTo>
                    <a:pt x="0" y="0"/>
                  </a:lnTo>
                  <a:lnTo>
                    <a:pt x="0" y="286512"/>
                  </a:lnTo>
                  <a:lnTo>
                    <a:pt x="935736" y="286512"/>
                  </a:lnTo>
                  <a:lnTo>
                    <a:pt x="935736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455152" y="4419600"/>
              <a:ext cx="935990" cy="287020"/>
            </a:xfrm>
            <a:custGeom>
              <a:avLst/>
              <a:gdLst/>
              <a:ahLst/>
              <a:cxnLst/>
              <a:rect l="l" t="t" r="r" b="b"/>
              <a:pathLst>
                <a:path w="935990" h="287020">
                  <a:moveTo>
                    <a:pt x="0" y="286512"/>
                  </a:moveTo>
                  <a:lnTo>
                    <a:pt x="935736" y="286512"/>
                  </a:lnTo>
                  <a:lnTo>
                    <a:pt x="935736" y="0"/>
                  </a:lnTo>
                  <a:lnTo>
                    <a:pt x="0" y="0"/>
                  </a:lnTo>
                  <a:lnTo>
                    <a:pt x="0" y="286512"/>
                  </a:lnTo>
                  <a:close/>
                </a:path>
              </a:pathLst>
            </a:custGeom>
            <a:ln w="12700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455152" y="4741164"/>
              <a:ext cx="935990" cy="288290"/>
            </a:xfrm>
            <a:custGeom>
              <a:avLst/>
              <a:gdLst/>
              <a:ahLst/>
              <a:cxnLst/>
              <a:rect l="l" t="t" r="r" b="b"/>
              <a:pathLst>
                <a:path w="935990" h="288289">
                  <a:moveTo>
                    <a:pt x="935736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935736" y="288036"/>
                  </a:lnTo>
                  <a:lnTo>
                    <a:pt x="93573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55152" y="4741164"/>
              <a:ext cx="935990" cy="288290"/>
            </a:xfrm>
            <a:custGeom>
              <a:avLst/>
              <a:gdLst/>
              <a:ahLst/>
              <a:cxnLst/>
              <a:rect l="l" t="t" r="r" b="b"/>
              <a:pathLst>
                <a:path w="935990" h="288289">
                  <a:moveTo>
                    <a:pt x="0" y="288036"/>
                  </a:moveTo>
                  <a:lnTo>
                    <a:pt x="935736" y="288036"/>
                  </a:lnTo>
                  <a:lnTo>
                    <a:pt x="935736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55152" y="5059680"/>
              <a:ext cx="935990" cy="288290"/>
            </a:xfrm>
            <a:custGeom>
              <a:avLst/>
              <a:gdLst/>
              <a:ahLst/>
              <a:cxnLst/>
              <a:rect l="l" t="t" r="r" b="b"/>
              <a:pathLst>
                <a:path w="935990" h="288289">
                  <a:moveTo>
                    <a:pt x="935736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935736" y="288036"/>
                  </a:lnTo>
                  <a:lnTo>
                    <a:pt x="9357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55152" y="5059680"/>
              <a:ext cx="935990" cy="288290"/>
            </a:xfrm>
            <a:custGeom>
              <a:avLst/>
              <a:gdLst/>
              <a:ahLst/>
              <a:cxnLst/>
              <a:rect l="l" t="t" r="r" b="b"/>
              <a:pathLst>
                <a:path w="935990" h="288289">
                  <a:moveTo>
                    <a:pt x="0" y="288036"/>
                  </a:moveTo>
                  <a:lnTo>
                    <a:pt x="935736" y="288036"/>
                  </a:lnTo>
                  <a:lnTo>
                    <a:pt x="935736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189976" y="4866132"/>
              <a:ext cx="265430" cy="76200"/>
            </a:xfrm>
            <a:custGeom>
              <a:avLst/>
              <a:gdLst/>
              <a:ahLst/>
              <a:cxnLst/>
              <a:rect l="l" t="t" r="r" b="b"/>
              <a:pathLst>
                <a:path w="265429" h="76200">
                  <a:moveTo>
                    <a:pt x="188722" y="0"/>
                  </a:moveTo>
                  <a:lnTo>
                    <a:pt x="188722" y="76200"/>
                  </a:lnTo>
                  <a:lnTo>
                    <a:pt x="252222" y="44450"/>
                  </a:lnTo>
                  <a:lnTo>
                    <a:pt x="201422" y="44450"/>
                  </a:lnTo>
                  <a:lnTo>
                    <a:pt x="201422" y="31750"/>
                  </a:lnTo>
                  <a:lnTo>
                    <a:pt x="252222" y="31750"/>
                  </a:lnTo>
                  <a:lnTo>
                    <a:pt x="188722" y="0"/>
                  </a:lnTo>
                  <a:close/>
                </a:path>
                <a:path w="265429" h="76200">
                  <a:moveTo>
                    <a:pt x="188722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188722" y="44450"/>
                  </a:lnTo>
                  <a:lnTo>
                    <a:pt x="188722" y="31750"/>
                  </a:lnTo>
                  <a:close/>
                </a:path>
                <a:path w="265429" h="76200">
                  <a:moveTo>
                    <a:pt x="252222" y="31750"/>
                  </a:moveTo>
                  <a:lnTo>
                    <a:pt x="201422" y="31750"/>
                  </a:lnTo>
                  <a:lnTo>
                    <a:pt x="201422" y="44450"/>
                  </a:lnTo>
                  <a:lnTo>
                    <a:pt x="252222" y="44450"/>
                  </a:lnTo>
                  <a:lnTo>
                    <a:pt x="264922" y="38100"/>
                  </a:lnTo>
                  <a:lnTo>
                    <a:pt x="252222" y="3175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189976" y="4536948"/>
              <a:ext cx="265430" cy="76200"/>
            </a:xfrm>
            <a:custGeom>
              <a:avLst/>
              <a:gdLst/>
              <a:ahLst/>
              <a:cxnLst/>
              <a:rect l="l" t="t" r="r" b="b"/>
              <a:pathLst>
                <a:path w="265429" h="76200">
                  <a:moveTo>
                    <a:pt x="188722" y="0"/>
                  </a:moveTo>
                  <a:lnTo>
                    <a:pt x="188722" y="76200"/>
                  </a:lnTo>
                  <a:lnTo>
                    <a:pt x="252222" y="44450"/>
                  </a:lnTo>
                  <a:lnTo>
                    <a:pt x="201422" y="44450"/>
                  </a:lnTo>
                  <a:lnTo>
                    <a:pt x="201422" y="31750"/>
                  </a:lnTo>
                  <a:lnTo>
                    <a:pt x="252222" y="31750"/>
                  </a:lnTo>
                  <a:lnTo>
                    <a:pt x="188722" y="0"/>
                  </a:lnTo>
                  <a:close/>
                </a:path>
                <a:path w="265429" h="76200">
                  <a:moveTo>
                    <a:pt x="188722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188722" y="44450"/>
                  </a:lnTo>
                  <a:lnTo>
                    <a:pt x="188722" y="31750"/>
                  </a:lnTo>
                  <a:close/>
                </a:path>
                <a:path w="265429" h="76200">
                  <a:moveTo>
                    <a:pt x="252222" y="31750"/>
                  </a:moveTo>
                  <a:lnTo>
                    <a:pt x="201422" y="31750"/>
                  </a:lnTo>
                  <a:lnTo>
                    <a:pt x="201422" y="44450"/>
                  </a:lnTo>
                  <a:lnTo>
                    <a:pt x="252222" y="44450"/>
                  </a:lnTo>
                  <a:lnTo>
                    <a:pt x="264922" y="38100"/>
                  </a:lnTo>
                  <a:lnTo>
                    <a:pt x="252222" y="3175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2607564" y="3710940"/>
            <a:ext cx="440690" cy="2158365"/>
            <a:chOff x="2607564" y="3710940"/>
            <a:chExt cx="440690" cy="2158365"/>
          </a:xfrm>
        </p:grpSpPr>
        <p:sp>
          <p:nvSpPr>
            <p:cNvPr id="43" name="object 43"/>
            <p:cNvSpPr/>
            <p:nvPr/>
          </p:nvSpPr>
          <p:spPr>
            <a:xfrm>
              <a:off x="2698242" y="3803142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80" h="607060">
                  <a:moveTo>
                    <a:pt x="259080" y="0"/>
                  </a:moveTo>
                  <a:lnTo>
                    <a:pt x="0" y="0"/>
                  </a:lnTo>
                  <a:lnTo>
                    <a:pt x="0" y="606551"/>
                  </a:lnTo>
                  <a:lnTo>
                    <a:pt x="259080" y="606551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698242" y="3803142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80" h="607060">
                  <a:moveTo>
                    <a:pt x="0" y="606551"/>
                  </a:moveTo>
                  <a:lnTo>
                    <a:pt x="259080" y="606551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698242" y="4469130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80" h="607060">
                  <a:moveTo>
                    <a:pt x="259080" y="0"/>
                  </a:moveTo>
                  <a:lnTo>
                    <a:pt x="0" y="0"/>
                  </a:lnTo>
                  <a:lnTo>
                    <a:pt x="0" y="606552"/>
                  </a:lnTo>
                  <a:lnTo>
                    <a:pt x="259080" y="606552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698242" y="4469130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80" h="607060">
                  <a:moveTo>
                    <a:pt x="0" y="606552"/>
                  </a:moveTo>
                  <a:lnTo>
                    <a:pt x="259080" y="606552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606552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698242" y="5133594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259080" y="0"/>
                  </a:moveTo>
                  <a:lnTo>
                    <a:pt x="0" y="0"/>
                  </a:lnTo>
                  <a:lnTo>
                    <a:pt x="0" y="608075"/>
                  </a:lnTo>
                  <a:lnTo>
                    <a:pt x="259080" y="608075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98242" y="5133594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0" y="608075"/>
                  </a:moveTo>
                  <a:lnTo>
                    <a:pt x="259080" y="608075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608075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626614" y="3729990"/>
              <a:ext cx="402590" cy="2120265"/>
            </a:xfrm>
            <a:custGeom>
              <a:avLst/>
              <a:gdLst/>
              <a:ahLst/>
              <a:cxnLst/>
              <a:rect l="l" t="t" r="r" b="b"/>
              <a:pathLst>
                <a:path w="402589" h="2120265">
                  <a:moveTo>
                    <a:pt x="0" y="2119883"/>
                  </a:moveTo>
                  <a:lnTo>
                    <a:pt x="402336" y="2119883"/>
                  </a:lnTo>
                  <a:lnTo>
                    <a:pt x="402336" y="0"/>
                  </a:lnTo>
                  <a:lnTo>
                    <a:pt x="0" y="0"/>
                  </a:lnTo>
                  <a:lnTo>
                    <a:pt x="0" y="2119883"/>
                  </a:lnTo>
                  <a:close/>
                </a:path>
              </a:pathLst>
            </a:custGeom>
            <a:ln w="381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2060448" y="3733800"/>
            <a:ext cx="441959" cy="2158365"/>
            <a:chOff x="2060448" y="3733800"/>
            <a:chExt cx="441959" cy="2158365"/>
          </a:xfrm>
        </p:grpSpPr>
        <p:sp>
          <p:nvSpPr>
            <p:cNvPr id="51" name="object 51"/>
            <p:cNvSpPr/>
            <p:nvPr/>
          </p:nvSpPr>
          <p:spPr>
            <a:xfrm>
              <a:off x="2152650" y="3821430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80" h="607060">
                  <a:moveTo>
                    <a:pt x="259080" y="0"/>
                  </a:moveTo>
                  <a:lnTo>
                    <a:pt x="0" y="0"/>
                  </a:lnTo>
                  <a:lnTo>
                    <a:pt x="0" y="606552"/>
                  </a:lnTo>
                  <a:lnTo>
                    <a:pt x="259080" y="606552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152650" y="3821430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80" h="607060">
                  <a:moveTo>
                    <a:pt x="0" y="606552"/>
                  </a:moveTo>
                  <a:lnTo>
                    <a:pt x="259080" y="606552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606552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152650" y="4487418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80" h="607060">
                  <a:moveTo>
                    <a:pt x="259080" y="0"/>
                  </a:moveTo>
                  <a:lnTo>
                    <a:pt x="0" y="0"/>
                  </a:lnTo>
                  <a:lnTo>
                    <a:pt x="0" y="606551"/>
                  </a:lnTo>
                  <a:lnTo>
                    <a:pt x="259080" y="606551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52650" y="4487418"/>
              <a:ext cx="259079" cy="1272540"/>
            </a:xfrm>
            <a:custGeom>
              <a:avLst/>
              <a:gdLst/>
              <a:ahLst/>
              <a:cxnLst/>
              <a:rect l="l" t="t" r="r" b="b"/>
              <a:pathLst>
                <a:path w="259080" h="1272539">
                  <a:moveTo>
                    <a:pt x="0" y="606551"/>
                  </a:moveTo>
                  <a:lnTo>
                    <a:pt x="259080" y="606551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  <a:path w="259080" h="1272539">
                  <a:moveTo>
                    <a:pt x="0" y="1272539"/>
                  </a:moveTo>
                  <a:lnTo>
                    <a:pt x="259080" y="1272539"/>
                  </a:lnTo>
                  <a:lnTo>
                    <a:pt x="259080" y="664463"/>
                  </a:lnTo>
                  <a:lnTo>
                    <a:pt x="0" y="664463"/>
                  </a:lnTo>
                  <a:lnTo>
                    <a:pt x="0" y="1272539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79498" y="3752850"/>
              <a:ext cx="403860" cy="2120265"/>
            </a:xfrm>
            <a:custGeom>
              <a:avLst/>
              <a:gdLst/>
              <a:ahLst/>
              <a:cxnLst/>
              <a:rect l="l" t="t" r="r" b="b"/>
              <a:pathLst>
                <a:path w="403860" h="2120265">
                  <a:moveTo>
                    <a:pt x="0" y="2119884"/>
                  </a:moveTo>
                  <a:lnTo>
                    <a:pt x="403860" y="2119884"/>
                  </a:lnTo>
                  <a:lnTo>
                    <a:pt x="403860" y="0"/>
                  </a:lnTo>
                  <a:lnTo>
                    <a:pt x="0" y="0"/>
                  </a:lnTo>
                  <a:lnTo>
                    <a:pt x="0" y="2119884"/>
                  </a:lnTo>
                  <a:close/>
                </a:path>
              </a:pathLst>
            </a:custGeom>
            <a:ln w="381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1491996" y="3723132"/>
            <a:ext cx="440690" cy="2158365"/>
            <a:chOff x="1491996" y="3723132"/>
            <a:chExt cx="440690" cy="2158365"/>
          </a:xfrm>
        </p:grpSpPr>
        <p:sp>
          <p:nvSpPr>
            <p:cNvPr id="57" name="object 57"/>
            <p:cNvSpPr/>
            <p:nvPr/>
          </p:nvSpPr>
          <p:spPr>
            <a:xfrm>
              <a:off x="1576578" y="3815334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80" h="607060">
                  <a:moveTo>
                    <a:pt x="259079" y="0"/>
                  </a:moveTo>
                  <a:lnTo>
                    <a:pt x="0" y="0"/>
                  </a:lnTo>
                  <a:lnTo>
                    <a:pt x="0" y="606551"/>
                  </a:lnTo>
                  <a:lnTo>
                    <a:pt x="259079" y="606551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576578" y="3815334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80" h="607060">
                  <a:moveTo>
                    <a:pt x="0" y="606551"/>
                  </a:moveTo>
                  <a:lnTo>
                    <a:pt x="259079" y="606551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380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576578" y="4479798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259079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259079" y="608076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576578" y="4479798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0" y="608076"/>
                  </a:moveTo>
                  <a:lnTo>
                    <a:pt x="259079" y="608076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380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576578" y="5145786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259079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259079" y="608076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576578" y="5145786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0" y="608076"/>
                  </a:moveTo>
                  <a:lnTo>
                    <a:pt x="259079" y="608076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380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511046" y="3742182"/>
              <a:ext cx="402590" cy="2120265"/>
            </a:xfrm>
            <a:custGeom>
              <a:avLst/>
              <a:gdLst/>
              <a:ahLst/>
              <a:cxnLst/>
              <a:rect l="l" t="t" r="r" b="b"/>
              <a:pathLst>
                <a:path w="402589" h="2120265">
                  <a:moveTo>
                    <a:pt x="0" y="2119883"/>
                  </a:moveTo>
                  <a:lnTo>
                    <a:pt x="402335" y="2119883"/>
                  </a:lnTo>
                  <a:lnTo>
                    <a:pt x="402335" y="0"/>
                  </a:lnTo>
                  <a:lnTo>
                    <a:pt x="0" y="0"/>
                  </a:lnTo>
                  <a:lnTo>
                    <a:pt x="0" y="2119883"/>
                  </a:lnTo>
                  <a:close/>
                </a:path>
              </a:pathLst>
            </a:custGeom>
            <a:ln w="381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929639" y="3726179"/>
            <a:ext cx="441959" cy="2159635"/>
            <a:chOff x="929639" y="3726179"/>
            <a:chExt cx="441959" cy="2159635"/>
          </a:xfrm>
        </p:grpSpPr>
        <p:sp>
          <p:nvSpPr>
            <p:cNvPr id="65" name="object 65"/>
            <p:cNvSpPr/>
            <p:nvPr/>
          </p:nvSpPr>
          <p:spPr>
            <a:xfrm>
              <a:off x="1027937" y="3833621"/>
              <a:ext cx="260985" cy="607060"/>
            </a:xfrm>
            <a:custGeom>
              <a:avLst/>
              <a:gdLst/>
              <a:ahLst/>
              <a:cxnLst/>
              <a:rect l="l" t="t" r="r" b="b"/>
              <a:pathLst>
                <a:path w="260984" h="607060">
                  <a:moveTo>
                    <a:pt x="260603" y="0"/>
                  </a:moveTo>
                  <a:lnTo>
                    <a:pt x="0" y="0"/>
                  </a:lnTo>
                  <a:lnTo>
                    <a:pt x="0" y="606551"/>
                  </a:lnTo>
                  <a:lnTo>
                    <a:pt x="260603" y="606551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027937" y="3833621"/>
              <a:ext cx="260985" cy="607060"/>
            </a:xfrm>
            <a:custGeom>
              <a:avLst/>
              <a:gdLst/>
              <a:ahLst/>
              <a:cxnLst/>
              <a:rect l="l" t="t" r="r" b="b"/>
              <a:pathLst>
                <a:path w="260984" h="607060">
                  <a:moveTo>
                    <a:pt x="0" y="606551"/>
                  </a:moveTo>
                  <a:lnTo>
                    <a:pt x="260603" y="606551"/>
                  </a:lnTo>
                  <a:lnTo>
                    <a:pt x="260603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027937" y="4498085"/>
              <a:ext cx="260985" cy="608330"/>
            </a:xfrm>
            <a:custGeom>
              <a:avLst/>
              <a:gdLst/>
              <a:ahLst/>
              <a:cxnLst/>
              <a:rect l="l" t="t" r="r" b="b"/>
              <a:pathLst>
                <a:path w="260984" h="608329">
                  <a:moveTo>
                    <a:pt x="260603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260603" y="608076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027937" y="4498085"/>
              <a:ext cx="260985" cy="608330"/>
            </a:xfrm>
            <a:custGeom>
              <a:avLst/>
              <a:gdLst/>
              <a:ahLst/>
              <a:cxnLst/>
              <a:rect l="l" t="t" r="r" b="b"/>
              <a:pathLst>
                <a:path w="260984" h="608329">
                  <a:moveTo>
                    <a:pt x="0" y="608076"/>
                  </a:moveTo>
                  <a:lnTo>
                    <a:pt x="260603" y="608076"/>
                  </a:lnTo>
                  <a:lnTo>
                    <a:pt x="260603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30985" y="5164073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259080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259080" y="608076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30985" y="5164073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0" y="608076"/>
                  </a:moveTo>
                  <a:lnTo>
                    <a:pt x="259080" y="608076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48689" y="3745229"/>
              <a:ext cx="403860" cy="2121535"/>
            </a:xfrm>
            <a:custGeom>
              <a:avLst/>
              <a:gdLst/>
              <a:ahLst/>
              <a:cxnLst/>
              <a:rect l="l" t="t" r="r" b="b"/>
              <a:pathLst>
                <a:path w="403859" h="2121535">
                  <a:moveTo>
                    <a:pt x="0" y="2121408"/>
                  </a:moveTo>
                  <a:lnTo>
                    <a:pt x="403859" y="2121408"/>
                  </a:lnTo>
                  <a:lnTo>
                    <a:pt x="403859" y="0"/>
                  </a:lnTo>
                  <a:lnTo>
                    <a:pt x="0" y="0"/>
                  </a:lnTo>
                  <a:lnTo>
                    <a:pt x="0" y="2121408"/>
                  </a:lnTo>
                  <a:close/>
                </a:path>
              </a:pathLst>
            </a:custGeom>
            <a:ln w="381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/>
          <p:nvPr/>
        </p:nvSpPr>
        <p:spPr>
          <a:xfrm>
            <a:off x="984503" y="5985624"/>
            <a:ext cx="1971675" cy="76200"/>
          </a:xfrm>
          <a:custGeom>
            <a:avLst/>
            <a:gdLst/>
            <a:ahLst/>
            <a:cxnLst/>
            <a:rect l="l" t="t" r="r" b="b"/>
            <a:pathLst>
              <a:path w="1971675" h="76200">
                <a:moveTo>
                  <a:pt x="1894966" y="44456"/>
                </a:moveTo>
                <a:lnTo>
                  <a:pt x="1894966" y="76200"/>
                </a:lnTo>
                <a:lnTo>
                  <a:pt x="1958505" y="44462"/>
                </a:lnTo>
                <a:lnTo>
                  <a:pt x="1894966" y="44456"/>
                </a:lnTo>
                <a:close/>
              </a:path>
              <a:path w="1971675" h="76200">
                <a:moveTo>
                  <a:pt x="1894966" y="31756"/>
                </a:moveTo>
                <a:lnTo>
                  <a:pt x="1894966" y="44456"/>
                </a:lnTo>
                <a:lnTo>
                  <a:pt x="1907666" y="44462"/>
                </a:lnTo>
                <a:lnTo>
                  <a:pt x="1907666" y="31762"/>
                </a:lnTo>
                <a:lnTo>
                  <a:pt x="1894966" y="31756"/>
                </a:lnTo>
                <a:close/>
              </a:path>
              <a:path w="1971675" h="76200">
                <a:moveTo>
                  <a:pt x="1894966" y="0"/>
                </a:moveTo>
                <a:lnTo>
                  <a:pt x="1894966" y="31756"/>
                </a:lnTo>
                <a:lnTo>
                  <a:pt x="1907666" y="31762"/>
                </a:lnTo>
                <a:lnTo>
                  <a:pt x="1907666" y="44462"/>
                </a:lnTo>
                <a:lnTo>
                  <a:pt x="1958516" y="44456"/>
                </a:lnTo>
                <a:lnTo>
                  <a:pt x="1971166" y="38138"/>
                </a:lnTo>
                <a:lnTo>
                  <a:pt x="1894966" y="0"/>
                </a:lnTo>
                <a:close/>
              </a:path>
              <a:path w="1971675" h="76200">
                <a:moveTo>
                  <a:pt x="0" y="30873"/>
                </a:moveTo>
                <a:lnTo>
                  <a:pt x="0" y="43573"/>
                </a:lnTo>
                <a:lnTo>
                  <a:pt x="1894966" y="44456"/>
                </a:lnTo>
                <a:lnTo>
                  <a:pt x="1894966" y="31756"/>
                </a:lnTo>
                <a:lnTo>
                  <a:pt x="0" y="3087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311910" y="6086957"/>
            <a:ext cx="10077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Issue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784859" y="3832859"/>
            <a:ext cx="0" cy="1938655"/>
          </a:xfrm>
          <a:custGeom>
            <a:avLst/>
            <a:gdLst/>
            <a:ahLst/>
            <a:cxnLst/>
            <a:rect l="l" t="t" r="r" b="b"/>
            <a:pathLst>
              <a:path h="1938654">
                <a:moveTo>
                  <a:pt x="0" y="1938299"/>
                </a:moveTo>
                <a:lnTo>
                  <a:pt x="0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508965" y="4217207"/>
            <a:ext cx="254000" cy="1118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Issue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Width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345817" y="1487804"/>
            <a:ext cx="93560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150110" algn="l"/>
              </a:tabLst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Change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20" dirty="0">
                <a:solidFill>
                  <a:srgbClr val="FF0000"/>
                </a:solidFill>
                <a:latin typeface="Calibri"/>
                <a:cs typeface="Calibri"/>
              </a:rPr>
              <a:t>ISA</a:t>
            </a:r>
            <a:r>
              <a:rPr sz="2400" b="1" spc="-20" dirty="0">
                <a:latin typeface="Calibri"/>
                <a:cs typeface="Calibri"/>
              </a:rPr>
              <a:t>!</a:t>
            </a:r>
            <a:r>
              <a:rPr sz="2400" b="1" dirty="0">
                <a:latin typeface="Calibri"/>
                <a:cs typeface="Calibri"/>
              </a:rPr>
              <a:t>	In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VLIW,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ISA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exposes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issue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width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architecturally.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Each </a:t>
            </a:r>
            <a:r>
              <a:rPr sz="2400" b="1" dirty="0">
                <a:latin typeface="Calibri"/>
                <a:cs typeface="Calibri"/>
              </a:rPr>
              <a:t>fetch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/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issue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on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bundle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instructions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that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are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independent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863346" y="2434589"/>
            <a:ext cx="5179060" cy="830580"/>
          </a:xfrm>
          <a:custGeom>
            <a:avLst/>
            <a:gdLst/>
            <a:ahLst/>
            <a:cxnLst/>
            <a:rect l="l" t="t" r="r" b="b"/>
            <a:pathLst>
              <a:path w="5179060" h="830579">
                <a:moveTo>
                  <a:pt x="0" y="830579"/>
                </a:moveTo>
                <a:lnTo>
                  <a:pt x="5178552" y="830579"/>
                </a:lnTo>
                <a:lnTo>
                  <a:pt x="5178552" y="0"/>
                </a:lnTo>
                <a:lnTo>
                  <a:pt x="0" y="0"/>
                </a:lnTo>
                <a:lnTo>
                  <a:pt x="0" y="830579"/>
                </a:lnTo>
                <a:close/>
              </a:path>
            </a:pathLst>
          </a:custGeom>
          <a:ln w="38100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947166" y="2561082"/>
            <a:ext cx="1365885" cy="607060"/>
          </a:xfrm>
          <a:prstGeom prst="rect">
            <a:avLst/>
          </a:prstGeom>
          <a:solidFill>
            <a:srgbClr val="4471C4"/>
          </a:solidFill>
          <a:ln w="38100">
            <a:solidFill>
              <a:srgbClr val="2E528F"/>
            </a:solidFill>
          </a:ln>
        </p:spPr>
        <p:txBody>
          <a:bodyPr vert="horz" wrap="square" lIns="0" tIns="149860" rIns="0" bIns="0" rtlCol="0">
            <a:spAutoFit/>
          </a:bodyPr>
          <a:lstStyle/>
          <a:p>
            <a:pPr marL="158115">
              <a:lnSpc>
                <a:spcPct val="100000"/>
              </a:lnSpc>
              <a:spcBef>
                <a:spcPts val="118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Insn1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(41b)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425445" y="2561082"/>
            <a:ext cx="1363980" cy="607060"/>
          </a:xfrm>
          <a:prstGeom prst="rect">
            <a:avLst/>
          </a:prstGeom>
          <a:solidFill>
            <a:srgbClr val="4471C4"/>
          </a:solidFill>
          <a:ln w="38100">
            <a:solidFill>
              <a:srgbClr val="2E528F"/>
            </a:solidFill>
          </a:ln>
        </p:spPr>
        <p:txBody>
          <a:bodyPr vert="horz" wrap="square" lIns="0" tIns="149860" rIns="0" bIns="0" rtlCol="0">
            <a:spAutoFit/>
          </a:bodyPr>
          <a:lstStyle/>
          <a:p>
            <a:pPr marL="158115">
              <a:lnSpc>
                <a:spcPct val="100000"/>
              </a:lnSpc>
              <a:spcBef>
                <a:spcPts val="118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Insn2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(41b)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903726" y="2553461"/>
            <a:ext cx="1363980" cy="608330"/>
          </a:xfrm>
          <a:prstGeom prst="rect">
            <a:avLst/>
          </a:prstGeom>
          <a:solidFill>
            <a:srgbClr val="4471C4"/>
          </a:solidFill>
          <a:ln w="38100">
            <a:solidFill>
              <a:srgbClr val="2E528F"/>
            </a:solidFill>
          </a:ln>
        </p:spPr>
        <p:txBody>
          <a:bodyPr vert="horz" wrap="square" lIns="0" tIns="151130" rIns="0" bIns="0" rtlCol="0">
            <a:spAutoFit/>
          </a:bodyPr>
          <a:lstStyle/>
          <a:p>
            <a:pPr marL="158115">
              <a:lnSpc>
                <a:spcPct val="100000"/>
              </a:lnSpc>
              <a:spcBef>
                <a:spcPts val="11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Insn3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(41b)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382005" y="2553461"/>
            <a:ext cx="573405" cy="607060"/>
          </a:xfrm>
          <a:prstGeom prst="rect">
            <a:avLst/>
          </a:prstGeom>
          <a:solidFill>
            <a:srgbClr val="4471C4"/>
          </a:solidFill>
          <a:ln w="38100">
            <a:solidFill>
              <a:srgbClr val="2E528F"/>
            </a:solidFill>
          </a:ln>
        </p:spPr>
        <p:txBody>
          <a:bodyPr vert="horz" wrap="square" lIns="0" tIns="110489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869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Type</a:t>
            </a:r>
            <a:endParaRPr sz="1200">
              <a:latin typeface="Calibri"/>
              <a:cs typeface="Calibri"/>
            </a:endParaRPr>
          </a:p>
          <a:p>
            <a:pPr marL="160655">
              <a:lnSpc>
                <a:spcPct val="100000"/>
              </a:lnSpc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(5b)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175375" y="2547620"/>
            <a:ext cx="5735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3399"/>
                </a:solidFill>
                <a:latin typeface="Calibri"/>
                <a:cs typeface="Calibri"/>
              </a:rPr>
              <a:t>EPIC/IA-</a:t>
            </a:r>
            <a:r>
              <a:rPr sz="1800" b="1" dirty="0">
                <a:solidFill>
                  <a:srgbClr val="FF3399"/>
                </a:solidFill>
                <a:latin typeface="Calibri"/>
                <a:cs typeface="Calibri"/>
              </a:rPr>
              <a:t>64</a:t>
            </a:r>
            <a:r>
              <a:rPr sz="1800" b="1" spc="-5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3399"/>
                </a:solidFill>
                <a:latin typeface="Calibri"/>
                <a:cs typeface="Calibri"/>
              </a:rPr>
              <a:t>bundles</a:t>
            </a:r>
            <a:r>
              <a:rPr sz="1800" b="1" spc="-40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3399"/>
                </a:solidFill>
                <a:latin typeface="Calibri"/>
                <a:cs typeface="Calibri"/>
              </a:rPr>
              <a:t>up</a:t>
            </a:r>
            <a:r>
              <a:rPr sz="1800" b="1" spc="-10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3399"/>
                </a:solidFill>
                <a:latin typeface="Calibri"/>
                <a:cs typeface="Calibri"/>
              </a:rPr>
              <a:t>to</a:t>
            </a:r>
            <a:r>
              <a:rPr sz="1800" b="1" spc="-15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3399"/>
                </a:solidFill>
                <a:latin typeface="Calibri"/>
                <a:cs typeface="Calibri"/>
              </a:rPr>
              <a:t>3 instructions</a:t>
            </a:r>
            <a:r>
              <a:rPr sz="1800" b="1" spc="-50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3399"/>
                </a:solidFill>
                <a:latin typeface="Calibri"/>
                <a:cs typeface="Calibri"/>
              </a:rPr>
              <a:t>with</a:t>
            </a:r>
            <a:r>
              <a:rPr sz="1800" b="1" spc="-10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3399"/>
                </a:solidFill>
                <a:latin typeface="Calibri"/>
                <a:cs typeface="Calibri"/>
              </a:rPr>
              <a:t>a</a:t>
            </a:r>
            <a:r>
              <a:rPr sz="1800" b="1" spc="15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3399"/>
                </a:solidFill>
                <a:latin typeface="Calibri"/>
                <a:cs typeface="Calibri"/>
              </a:rPr>
              <a:t>type</a:t>
            </a:r>
            <a:r>
              <a:rPr sz="1800" b="1" i="1" spc="15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3399"/>
                </a:solidFill>
                <a:latin typeface="Calibri"/>
                <a:cs typeface="Calibri"/>
              </a:rPr>
              <a:t>that</a:t>
            </a:r>
            <a:r>
              <a:rPr sz="1800" b="1" spc="-15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3399"/>
                </a:solidFill>
                <a:latin typeface="Calibri"/>
                <a:cs typeface="Calibri"/>
              </a:rPr>
              <a:t>says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3399"/>
                </a:solidFill>
                <a:latin typeface="Calibri"/>
                <a:cs typeface="Calibri"/>
              </a:rPr>
              <a:t>whether</a:t>
            </a:r>
            <a:r>
              <a:rPr sz="1800" b="1" spc="-65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3399"/>
                </a:solidFill>
                <a:latin typeface="Calibri"/>
                <a:cs typeface="Calibri"/>
              </a:rPr>
              <a:t>&amp;</a:t>
            </a:r>
            <a:r>
              <a:rPr sz="1800" b="1" spc="-15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3399"/>
                </a:solidFill>
                <a:latin typeface="Calibri"/>
                <a:cs typeface="Calibri"/>
              </a:rPr>
              <a:t>how</a:t>
            </a:r>
            <a:r>
              <a:rPr sz="1800" b="1" spc="-35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3399"/>
                </a:solidFill>
                <a:latin typeface="Calibri"/>
                <a:cs typeface="Calibri"/>
              </a:rPr>
              <a:t>they’re</a:t>
            </a:r>
            <a:r>
              <a:rPr sz="1800" b="1" spc="-45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3399"/>
                </a:solidFill>
                <a:latin typeface="Calibri"/>
                <a:cs typeface="Calibri"/>
              </a:rPr>
              <a:t>dependent</a:t>
            </a:r>
            <a:r>
              <a:rPr sz="1800" b="1" spc="-55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3399"/>
                </a:solidFill>
                <a:latin typeface="Calibri"/>
                <a:cs typeface="Calibri"/>
              </a:rPr>
              <a:t>or</a:t>
            </a:r>
            <a:r>
              <a:rPr sz="1800" b="1" spc="-15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3399"/>
                </a:solidFill>
                <a:latin typeface="Calibri"/>
                <a:cs typeface="Calibri"/>
              </a:rPr>
              <a:t>parallelizable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9983216" y="3427857"/>
            <a:ext cx="136715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Type: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Mem,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Float,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Int,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Imm.</a:t>
            </a:r>
            <a:endParaRPr sz="1800">
              <a:latin typeface="Calibri"/>
              <a:cs typeface="Calibri"/>
            </a:endParaRPr>
          </a:p>
          <a:p>
            <a:pPr marL="12700" marR="700405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Branch e.g.,</a:t>
            </a:r>
            <a:endParaRPr sz="1800">
              <a:latin typeface="Calibri"/>
              <a:cs typeface="Calibri"/>
            </a:endParaRPr>
          </a:p>
          <a:p>
            <a:pPr marL="12700" marR="3556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MMI,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IIF,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MMI </a:t>
            </a:r>
            <a:r>
              <a:rPr sz="1800" dirty="0">
                <a:latin typeface="Calibri"/>
                <a:cs typeface="Calibri"/>
              </a:rPr>
              <a:t>MM/I,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M/MI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9983216" y="5623052"/>
            <a:ext cx="13855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“/”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indicates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a </a:t>
            </a:r>
            <a:r>
              <a:rPr sz="1800" b="1" spc="-40" dirty="0">
                <a:latin typeface="Calibri"/>
                <a:cs typeface="Calibri"/>
              </a:rPr>
              <a:t>”stop”,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break </a:t>
            </a:r>
            <a:r>
              <a:rPr sz="1800" b="1" spc="-10" dirty="0">
                <a:latin typeface="Calibri"/>
                <a:cs typeface="Calibri"/>
              </a:rPr>
              <a:t>parallelism.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5" name="object 85"/>
          <p:cNvSpPr txBox="1">
            <a:spLocks noGrp="1"/>
          </p:cNvSpPr>
          <p:nvPr>
            <p:ph type="title"/>
          </p:nvPr>
        </p:nvSpPr>
        <p:spPr>
          <a:xfrm>
            <a:off x="137871" y="338404"/>
            <a:ext cx="10300335" cy="1184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-70" dirty="0">
                <a:solidFill>
                  <a:srgbClr val="FF3399"/>
                </a:solidFill>
              </a:rPr>
              <a:t>Very</a:t>
            </a:r>
            <a:r>
              <a:rPr sz="4000" spc="-160" dirty="0">
                <a:solidFill>
                  <a:srgbClr val="FF3399"/>
                </a:solidFill>
              </a:rPr>
              <a:t> </a:t>
            </a:r>
            <a:r>
              <a:rPr sz="4000" spc="-35" dirty="0">
                <a:solidFill>
                  <a:srgbClr val="FF3399"/>
                </a:solidFill>
              </a:rPr>
              <a:t>Large</a:t>
            </a:r>
            <a:r>
              <a:rPr sz="4000" spc="-190" dirty="0">
                <a:solidFill>
                  <a:srgbClr val="FF3399"/>
                </a:solidFill>
              </a:rPr>
              <a:t> </a:t>
            </a:r>
            <a:r>
              <a:rPr sz="4000" spc="-40" dirty="0">
                <a:solidFill>
                  <a:srgbClr val="FF3399"/>
                </a:solidFill>
              </a:rPr>
              <a:t>Instruction</a:t>
            </a:r>
            <a:r>
              <a:rPr sz="4000" spc="-185" dirty="0">
                <a:solidFill>
                  <a:srgbClr val="FF3399"/>
                </a:solidFill>
              </a:rPr>
              <a:t> </a:t>
            </a:r>
            <a:r>
              <a:rPr sz="4000" spc="-100" dirty="0">
                <a:solidFill>
                  <a:srgbClr val="FF3399"/>
                </a:solidFill>
              </a:rPr>
              <a:t>Word</a:t>
            </a:r>
            <a:r>
              <a:rPr sz="4000" spc="-125" dirty="0">
                <a:solidFill>
                  <a:srgbClr val="FF3399"/>
                </a:solidFill>
              </a:rPr>
              <a:t> </a:t>
            </a:r>
            <a:r>
              <a:rPr sz="4000" spc="-25" dirty="0">
                <a:solidFill>
                  <a:srgbClr val="FF3399"/>
                </a:solidFill>
              </a:rPr>
              <a:t>(VLIW)</a:t>
            </a:r>
            <a:r>
              <a:rPr sz="4000" spc="-195" dirty="0">
                <a:solidFill>
                  <a:srgbClr val="FF3399"/>
                </a:solidFill>
              </a:rPr>
              <a:t> </a:t>
            </a:r>
            <a:r>
              <a:rPr sz="4000" dirty="0">
                <a:solidFill>
                  <a:srgbClr val="FF3399"/>
                </a:solidFill>
              </a:rPr>
              <a:t>and</a:t>
            </a:r>
            <a:r>
              <a:rPr sz="4000" spc="-160" dirty="0">
                <a:solidFill>
                  <a:srgbClr val="FF3399"/>
                </a:solidFill>
              </a:rPr>
              <a:t> </a:t>
            </a:r>
            <a:r>
              <a:rPr sz="4000" dirty="0">
                <a:solidFill>
                  <a:srgbClr val="FF3399"/>
                </a:solidFill>
              </a:rPr>
              <a:t>the</a:t>
            </a:r>
            <a:r>
              <a:rPr sz="4000" spc="-170" dirty="0">
                <a:solidFill>
                  <a:srgbClr val="FF3399"/>
                </a:solidFill>
              </a:rPr>
              <a:t> </a:t>
            </a:r>
            <a:r>
              <a:rPr sz="4000" spc="-20" dirty="0">
                <a:solidFill>
                  <a:srgbClr val="FF3399"/>
                </a:solidFill>
              </a:rPr>
              <a:t>EPIC </a:t>
            </a:r>
            <a:r>
              <a:rPr sz="4000" spc="-55" dirty="0">
                <a:solidFill>
                  <a:srgbClr val="FF3399"/>
                </a:solidFill>
              </a:rPr>
              <a:t>Architecture</a:t>
            </a:r>
            <a:r>
              <a:rPr sz="4000" spc="-165" dirty="0">
                <a:solidFill>
                  <a:srgbClr val="FF3399"/>
                </a:solidFill>
              </a:rPr>
              <a:t> </a:t>
            </a:r>
            <a:r>
              <a:rPr sz="4000" spc="-25" dirty="0">
                <a:solidFill>
                  <a:srgbClr val="FF3399"/>
                </a:solidFill>
              </a:rPr>
              <a:t>(Explicit</a:t>
            </a:r>
            <a:r>
              <a:rPr sz="4000" spc="-150" dirty="0">
                <a:solidFill>
                  <a:srgbClr val="FF3399"/>
                </a:solidFill>
              </a:rPr>
              <a:t> </a:t>
            </a:r>
            <a:r>
              <a:rPr sz="4000" spc="-45" dirty="0">
                <a:solidFill>
                  <a:srgbClr val="FF3399"/>
                </a:solidFill>
              </a:rPr>
              <a:t>Parallel</a:t>
            </a:r>
            <a:r>
              <a:rPr sz="4000" spc="-140" dirty="0">
                <a:solidFill>
                  <a:srgbClr val="FF3399"/>
                </a:solidFill>
              </a:rPr>
              <a:t> </a:t>
            </a:r>
            <a:r>
              <a:rPr sz="4000" spc="-40" dirty="0">
                <a:solidFill>
                  <a:srgbClr val="FF3399"/>
                </a:solidFill>
              </a:rPr>
              <a:t>Instruction</a:t>
            </a:r>
            <a:r>
              <a:rPr sz="4000" spc="-150" dirty="0">
                <a:solidFill>
                  <a:srgbClr val="FF3399"/>
                </a:solidFill>
              </a:rPr>
              <a:t> </a:t>
            </a:r>
            <a:r>
              <a:rPr sz="4000" spc="-10" dirty="0">
                <a:solidFill>
                  <a:srgbClr val="FF3399"/>
                </a:solidFill>
              </a:rPr>
              <a:t>Computer)</a:t>
            </a:r>
            <a:endParaRPr sz="4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265" rIns="0" bIns="0" rtlCol="0">
            <a:spAutoFit/>
          </a:bodyPr>
          <a:lstStyle/>
          <a:p>
            <a:pPr marL="76009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Vector</a:t>
            </a:r>
            <a:r>
              <a:rPr spc="-204" dirty="0"/>
              <a:t> </a:t>
            </a:r>
            <a:r>
              <a:rPr spc="-10" dirty="0"/>
              <a:t>Masking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1249" y="2809297"/>
            <a:ext cx="7957203" cy="366472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81862" y="1396746"/>
            <a:ext cx="8138795" cy="1135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vadd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v3,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v0,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v2,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spc="-20" dirty="0">
                <a:latin typeface="Courier New"/>
                <a:cs typeface="Courier New"/>
              </a:rPr>
              <a:t>v1.t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dirty="0">
                <a:latin typeface="Calibri"/>
                <a:cs typeface="Calibri"/>
              </a:rPr>
              <a:t>Behavior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masked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vector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operation: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elements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up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v3,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elements</a:t>
            </a:r>
            <a:r>
              <a:rPr sz="1800" spc="-20" dirty="0">
                <a:latin typeface="Calibri"/>
                <a:cs typeface="Calibri"/>
              </a:rPr>
              <a:t> from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v0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v2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element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v1’s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LSB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 set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other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v3 elems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6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What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high-level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programming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concept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does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this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get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used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10" dirty="0">
                <a:latin typeface="Calibri"/>
                <a:cs typeface="Calibri"/>
              </a:rPr>
              <a:t> implement?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265" rIns="0" bIns="0" rtlCol="0">
            <a:spAutoFit/>
          </a:bodyPr>
          <a:lstStyle/>
          <a:p>
            <a:pPr marL="760095">
              <a:lnSpc>
                <a:spcPct val="100000"/>
              </a:lnSpc>
              <a:spcBef>
                <a:spcPts val="105"/>
              </a:spcBef>
            </a:pPr>
            <a:r>
              <a:rPr dirty="0"/>
              <a:t>Reduction</a:t>
            </a:r>
            <a:r>
              <a:rPr spc="-80" dirty="0"/>
              <a:t> </a:t>
            </a:r>
            <a:r>
              <a:rPr dirty="0"/>
              <a:t>Operations</a:t>
            </a:r>
            <a:r>
              <a:rPr spc="-65" dirty="0"/>
              <a:t> </a:t>
            </a:r>
            <a:r>
              <a:rPr dirty="0"/>
              <a:t>with</a:t>
            </a:r>
            <a:r>
              <a:rPr spc="-65" dirty="0"/>
              <a:t> </a:t>
            </a:r>
            <a:r>
              <a:rPr dirty="0"/>
              <a:t>a</a:t>
            </a:r>
            <a:r>
              <a:rPr spc="-50" dirty="0"/>
              <a:t> </a:t>
            </a:r>
            <a:r>
              <a:rPr dirty="0"/>
              <a:t>vector</a:t>
            </a:r>
            <a:r>
              <a:rPr spc="-55" dirty="0"/>
              <a:t> </a:t>
            </a:r>
            <a:r>
              <a:rPr spc="-20" dirty="0"/>
              <a:t>mask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24458" y="1889505"/>
            <a:ext cx="471805" cy="462280"/>
            <a:chOff x="1124458" y="1889505"/>
            <a:chExt cx="471805" cy="462280"/>
          </a:xfrm>
        </p:grpSpPr>
        <p:sp>
          <p:nvSpPr>
            <p:cNvPr id="4" name="object 4"/>
            <p:cNvSpPr/>
            <p:nvPr/>
          </p:nvSpPr>
          <p:spPr>
            <a:xfrm>
              <a:off x="1130808" y="1895855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80">
                  <a:moveTo>
                    <a:pt x="458723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58723" y="449579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30808" y="1895855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80">
                  <a:moveTo>
                    <a:pt x="0" y="449579"/>
                  </a:moveTo>
                  <a:lnTo>
                    <a:pt x="458723" y="449579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17167" y="2007870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A[4]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24458" y="2418333"/>
            <a:ext cx="471805" cy="462280"/>
            <a:chOff x="1124458" y="2418333"/>
            <a:chExt cx="471805" cy="462280"/>
          </a:xfrm>
        </p:grpSpPr>
        <p:sp>
          <p:nvSpPr>
            <p:cNvPr id="8" name="object 8"/>
            <p:cNvSpPr/>
            <p:nvPr/>
          </p:nvSpPr>
          <p:spPr>
            <a:xfrm>
              <a:off x="1130808" y="2424683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80">
                  <a:moveTo>
                    <a:pt x="458723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58723" y="449579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30808" y="2424683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80">
                  <a:moveTo>
                    <a:pt x="0" y="449579"/>
                  </a:moveTo>
                  <a:lnTo>
                    <a:pt x="458723" y="449579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17167" y="2537205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A[3]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24458" y="2982214"/>
            <a:ext cx="471805" cy="461009"/>
            <a:chOff x="1124458" y="2982214"/>
            <a:chExt cx="471805" cy="461009"/>
          </a:xfrm>
        </p:grpSpPr>
        <p:sp>
          <p:nvSpPr>
            <p:cNvPr id="12" name="object 12"/>
            <p:cNvSpPr/>
            <p:nvPr/>
          </p:nvSpPr>
          <p:spPr>
            <a:xfrm>
              <a:off x="1130808" y="2988564"/>
              <a:ext cx="459105" cy="448309"/>
            </a:xfrm>
            <a:custGeom>
              <a:avLst/>
              <a:gdLst/>
              <a:ahLst/>
              <a:cxnLst/>
              <a:rect l="l" t="t" r="r" b="b"/>
              <a:pathLst>
                <a:path w="459105" h="448310">
                  <a:moveTo>
                    <a:pt x="458723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58723" y="448055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30808" y="2988564"/>
              <a:ext cx="459105" cy="448309"/>
            </a:xfrm>
            <a:custGeom>
              <a:avLst/>
              <a:gdLst/>
              <a:ahLst/>
              <a:cxnLst/>
              <a:rect l="l" t="t" r="r" b="b"/>
              <a:pathLst>
                <a:path w="459105" h="448310">
                  <a:moveTo>
                    <a:pt x="0" y="448055"/>
                  </a:moveTo>
                  <a:lnTo>
                    <a:pt x="458723" y="448055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17167" y="3099942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A[2]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124458" y="3544570"/>
            <a:ext cx="471805" cy="461009"/>
            <a:chOff x="1124458" y="3544570"/>
            <a:chExt cx="471805" cy="461009"/>
          </a:xfrm>
        </p:grpSpPr>
        <p:sp>
          <p:nvSpPr>
            <p:cNvPr id="16" name="object 16"/>
            <p:cNvSpPr/>
            <p:nvPr/>
          </p:nvSpPr>
          <p:spPr>
            <a:xfrm>
              <a:off x="1130808" y="3550920"/>
              <a:ext cx="459105" cy="448309"/>
            </a:xfrm>
            <a:custGeom>
              <a:avLst/>
              <a:gdLst/>
              <a:ahLst/>
              <a:cxnLst/>
              <a:rect l="l" t="t" r="r" b="b"/>
              <a:pathLst>
                <a:path w="459105" h="448310">
                  <a:moveTo>
                    <a:pt x="458723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58723" y="448055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30808" y="3550920"/>
              <a:ext cx="459105" cy="448309"/>
            </a:xfrm>
            <a:custGeom>
              <a:avLst/>
              <a:gdLst/>
              <a:ahLst/>
              <a:cxnLst/>
              <a:rect l="l" t="t" r="r" b="b"/>
              <a:pathLst>
                <a:path w="459105" h="448310">
                  <a:moveTo>
                    <a:pt x="0" y="448055"/>
                  </a:moveTo>
                  <a:lnTo>
                    <a:pt x="458723" y="448055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217167" y="3662933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A[1]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24458" y="4106926"/>
            <a:ext cx="471805" cy="462280"/>
            <a:chOff x="1124458" y="4106926"/>
            <a:chExt cx="471805" cy="462280"/>
          </a:xfrm>
        </p:grpSpPr>
        <p:sp>
          <p:nvSpPr>
            <p:cNvPr id="20" name="object 20"/>
            <p:cNvSpPr/>
            <p:nvPr/>
          </p:nvSpPr>
          <p:spPr>
            <a:xfrm>
              <a:off x="1130808" y="4113276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79">
                  <a:moveTo>
                    <a:pt x="458723" y="0"/>
                  </a:moveTo>
                  <a:lnTo>
                    <a:pt x="0" y="0"/>
                  </a:lnTo>
                  <a:lnTo>
                    <a:pt x="0" y="449580"/>
                  </a:lnTo>
                  <a:lnTo>
                    <a:pt x="458723" y="449580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30808" y="4113276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79">
                  <a:moveTo>
                    <a:pt x="0" y="449580"/>
                  </a:moveTo>
                  <a:lnTo>
                    <a:pt x="458723" y="449580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95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217167" y="4225797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A[0]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770633" y="1889505"/>
            <a:ext cx="473075" cy="991235"/>
            <a:chOff x="1770633" y="1889505"/>
            <a:chExt cx="473075" cy="991235"/>
          </a:xfrm>
        </p:grpSpPr>
        <p:sp>
          <p:nvSpPr>
            <p:cNvPr id="24" name="object 24"/>
            <p:cNvSpPr/>
            <p:nvPr/>
          </p:nvSpPr>
          <p:spPr>
            <a:xfrm>
              <a:off x="1776983" y="1895855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80">
                  <a:moveTo>
                    <a:pt x="460248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60248" y="449579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76983" y="1895855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80">
                  <a:moveTo>
                    <a:pt x="0" y="449579"/>
                  </a:moveTo>
                  <a:lnTo>
                    <a:pt x="460248" y="449579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76983" y="2424683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80">
                  <a:moveTo>
                    <a:pt x="460248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60248" y="449579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76983" y="2424683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80">
                  <a:moveTo>
                    <a:pt x="0" y="449579"/>
                  </a:moveTo>
                  <a:lnTo>
                    <a:pt x="460248" y="449579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867026" y="2537205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B[3]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770633" y="2982214"/>
            <a:ext cx="473075" cy="461009"/>
            <a:chOff x="1770633" y="2982214"/>
            <a:chExt cx="473075" cy="461009"/>
          </a:xfrm>
        </p:grpSpPr>
        <p:sp>
          <p:nvSpPr>
            <p:cNvPr id="30" name="object 30"/>
            <p:cNvSpPr/>
            <p:nvPr/>
          </p:nvSpPr>
          <p:spPr>
            <a:xfrm>
              <a:off x="1776983" y="2988564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460248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60248" y="448055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76983" y="2988564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0" y="448055"/>
                  </a:moveTo>
                  <a:lnTo>
                    <a:pt x="460248" y="448055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867026" y="3099942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B[2]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770633" y="3544570"/>
            <a:ext cx="473075" cy="461009"/>
            <a:chOff x="1770633" y="3544570"/>
            <a:chExt cx="473075" cy="461009"/>
          </a:xfrm>
        </p:grpSpPr>
        <p:sp>
          <p:nvSpPr>
            <p:cNvPr id="34" name="object 34"/>
            <p:cNvSpPr/>
            <p:nvPr/>
          </p:nvSpPr>
          <p:spPr>
            <a:xfrm>
              <a:off x="1776983" y="3550920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460248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60248" y="448055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76983" y="3550920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0" y="448055"/>
                  </a:moveTo>
                  <a:lnTo>
                    <a:pt x="460248" y="448055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867026" y="3662933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B[1]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770633" y="4106926"/>
            <a:ext cx="473075" cy="462280"/>
            <a:chOff x="1770633" y="4106926"/>
            <a:chExt cx="473075" cy="462280"/>
          </a:xfrm>
        </p:grpSpPr>
        <p:sp>
          <p:nvSpPr>
            <p:cNvPr id="38" name="object 38"/>
            <p:cNvSpPr/>
            <p:nvPr/>
          </p:nvSpPr>
          <p:spPr>
            <a:xfrm>
              <a:off x="1776983" y="4113276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79">
                  <a:moveTo>
                    <a:pt x="460248" y="0"/>
                  </a:moveTo>
                  <a:lnTo>
                    <a:pt x="0" y="0"/>
                  </a:lnTo>
                  <a:lnTo>
                    <a:pt x="0" y="449580"/>
                  </a:lnTo>
                  <a:lnTo>
                    <a:pt x="460248" y="449580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76983" y="4113276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79">
                  <a:moveTo>
                    <a:pt x="0" y="449580"/>
                  </a:moveTo>
                  <a:lnTo>
                    <a:pt x="460248" y="449580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95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867026" y="4225797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B[0]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941577" y="4894834"/>
            <a:ext cx="1512570" cy="535940"/>
            <a:chOff x="941577" y="4894834"/>
            <a:chExt cx="1512570" cy="535940"/>
          </a:xfrm>
        </p:grpSpPr>
        <p:sp>
          <p:nvSpPr>
            <p:cNvPr id="42" name="object 42"/>
            <p:cNvSpPr/>
            <p:nvPr/>
          </p:nvSpPr>
          <p:spPr>
            <a:xfrm>
              <a:off x="947927" y="4901184"/>
              <a:ext cx="1499870" cy="523240"/>
            </a:xfrm>
            <a:custGeom>
              <a:avLst/>
              <a:gdLst/>
              <a:ahLst/>
              <a:cxnLst/>
              <a:rect l="l" t="t" r="r" b="b"/>
              <a:pathLst>
                <a:path w="1499870" h="523239">
                  <a:moveTo>
                    <a:pt x="1499616" y="0"/>
                  </a:moveTo>
                  <a:lnTo>
                    <a:pt x="0" y="0"/>
                  </a:lnTo>
                  <a:lnTo>
                    <a:pt x="245071" y="522732"/>
                  </a:lnTo>
                  <a:lnTo>
                    <a:pt x="1254505" y="522732"/>
                  </a:lnTo>
                  <a:lnTo>
                    <a:pt x="14996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47927" y="4901184"/>
              <a:ext cx="1499870" cy="523240"/>
            </a:xfrm>
            <a:custGeom>
              <a:avLst/>
              <a:gdLst/>
              <a:ahLst/>
              <a:cxnLst/>
              <a:rect l="l" t="t" r="r" b="b"/>
              <a:pathLst>
                <a:path w="1499870" h="523239">
                  <a:moveTo>
                    <a:pt x="1499616" y="0"/>
                  </a:moveTo>
                  <a:lnTo>
                    <a:pt x="1254505" y="522732"/>
                  </a:lnTo>
                  <a:lnTo>
                    <a:pt x="245071" y="522732"/>
                  </a:lnTo>
                  <a:lnTo>
                    <a:pt x="0" y="0"/>
                  </a:lnTo>
                  <a:lnTo>
                    <a:pt x="1499616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 rot="10860000">
            <a:off x="1569963" y="5000771"/>
            <a:ext cx="25730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4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290828" y="1534667"/>
            <a:ext cx="745490" cy="5107940"/>
          </a:xfrm>
          <a:custGeom>
            <a:avLst/>
            <a:gdLst/>
            <a:ahLst/>
            <a:cxnLst/>
            <a:rect l="l" t="t" r="r" b="b"/>
            <a:pathLst>
              <a:path w="745489" h="5107940">
                <a:moveTo>
                  <a:pt x="76200" y="3289554"/>
                </a:moveTo>
                <a:lnTo>
                  <a:pt x="44450" y="3289554"/>
                </a:lnTo>
                <a:lnTo>
                  <a:pt x="44450" y="9144"/>
                </a:lnTo>
                <a:lnTo>
                  <a:pt x="31750" y="9144"/>
                </a:lnTo>
                <a:lnTo>
                  <a:pt x="31750" y="3289554"/>
                </a:lnTo>
                <a:lnTo>
                  <a:pt x="0" y="3289554"/>
                </a:lnTo>
                <a:lnTo>
                  <a:pt x="38100" y="3365754"/>
                </a:lnTo>
                <a:lnTo>
                  <a:pt x="69850" y="3302254"/>
                </a:lnTo>
                <a:lnTo>
                  <a:pt x="76200" y="3289554"/>
                </a:lnTo>
                <a:close/>
              </a:path>
              <a:path w="745489" h="5107940">
                <a:moveTo>
                  <a:pt x="445008" y="5031295"/>
                </a:moveTo>
                <a:lnTo>
                  <a:pt x="413258" y="5031295"/>
                </a:lnTo>
                <a:lnTo>
                  <a:pt x="413258" y="3889248"/>
                </a:lnTo>
                <a:lnTo>
                  <a:pt x="400558" y="3889248"/>
                </a:lnTo>
                <a:lnTo>
                  <a:pt x="400558" y="5031295"/>
                </a:lnTo>
                <a:lnTo>
                  <a:pt x="368808" y="5031295"/>
                </a:lnTo>
                <a:lnTo>
                  <a:pt x="406908" y="5107495"/>
                </a:lnTo>
                <a:lnTo>
                  <a:pt x="438658" y="5043995"/>
                </a:lnTo>
                <a:lnTo>
                  <a:pt x="445008" y="5031295"/>
                </a:lnTo>
                <a:close/>
              </a:path>
              <a:path w="745489" h="5107940">
                <a:moveTo>
                  <a:pt x="745236" y="3280410"/>
                </a:moveTo>
                <a:lnTo>
                  <a:pt x="713486" y="3280410"/>
                </a:lnTo>
                <a:lnTo>
                  <a:pt x="713486" y="0"/>
                </a:lnTo>
                <a:lnTo>
                  <a:pt x="700786" y="0"/>
                </a:lnTo>
                <a:lnTo>
                  <a:pt x="700786" y="3280410"/>
                </a:lnTo>
                <a:lnTo>
                  <a:pt x="669036" y="3280410"/>
                </a:lnTo>
                <a:lnTo>
                  <a:pt x="707136" y="3356610"/>
                </a:lnTo>
                <a:lnTo>
                  <a:pt x="738886" y="3293110"/>
                </a:lnTo>
                <a:lnTo>
                  <a:pt x="745236" y="328041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432560" y="5762244"/>
            <a:ext cx="530860" cy="448309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98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[0]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867026" y="2012441"/>
            <a:ext cx="318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9" baseline="2314" dirty="0">
                <a:solidFill>
                  <a:srgbClr val="FFFFFF"/>
                </a:solidFill>
                <a:latin typeface="Calibri"/>
                <a:cs typeface="Calibri"/>
              </a:rPr>
              <a:t>B[4]</a:t>
            </a: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910321" y="2481453"/>
            <a:ext cx="12553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setvl</a:t>
            </a:r>
            <a:r>
              <a:rPr sz="1800" b="1" spc="-4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5 </a:t>
            </a:r>
            <a:r>
              <a:rPr sz="1800" b="1" dirty="0">
                <a:latin typeface="Courier New"/>
                <a:cs typeface="Courier New"/>
              </a:rPr>
              <a:t>vld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v0,</a:t>
            </a:r>
            <a:r>
              <a:rPr sz="1800" b="1" spc="-30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a </a:t>
            </a:r>
            <a:r>
              <a:rPr sz="1800" b="1" dirty="0">
                <a:latin typeface="Courier New"/>
                <a:cs typeface="Courier New"/>
              </a:rPr>
              <a:t>vld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v1,</a:t>
            </a:r>
            <a:r>
              <a:rPr sz="1800" b="1" spc="-30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b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910321" y="3304413"/>
            <a:ext cx="302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vredsum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v0,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v0,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v1,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v2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501641" y="1897126"/>
            <a:ext cx="2678430" cy="1119505"/>
            <a:chOff x="4501641" y="1897126"/>
            <a:chExt cx="2678430" cy="1119505"/>
          </a:xfrm>
        </p:grpSpPr>
        <p:sp>
          <p:nvSpPr>
            <p:cNvPr id="51" name="object 51"/>
            <p:cNvSpPr/>
            <p:nvPr/>
          </p:nvSpPr>
          <p:spPr>
            <a:xfrm>
              <a:off x="6725411" y="1903476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725411" y="1903476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195059" y="1903476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80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80" y="460248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195059" y="1903476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8"/>
                  </a:moveTo>
                  <a:lnTo>
                    <a:pt x="449580" y="460248"/>
                  </a:lnTo>
                  <a:lnTo>
                    <a:pt x="449580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32703" y="1903476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79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79" y="460248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32703" y="1903476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8"/>
                  </a:moveTo>
                  <a:lnTo>
                    <a:pt x="449579" y="460248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070347" y="1903476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070347" y="1903476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507991" y="1903476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507991" y="1903476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725411" y="254965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725411" y="254965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6855078" y="2653029"/>
            <a:ext cx="208279" cy="26670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B[4]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6188709" y="2543301"/>
            <a:ext cx="462280" cy="473075"/>
            <a:chOff x="6188709" y="2543301"/>
            <a:chExt cx="462280" cy="473075"/>
          </a:xfrm>
        </p:grpSpPr>
        <p:sp>
          <p:nvSpPr>
            <p:cNvPr id="65" name="object 65"/>
            <p:cNvSpPr/>
            <p:nvPr/>
          </p:nvSpPr>
          <p:spPr>
            <a:xfrm>
              <a:off x="6195059" y="2549651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80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80" y="460248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95059" y="2549651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8"/>
                  </a:moveTo>
                  <a:lnTo>
                    <a:pt x="449580" y="460248"/>
                  </a:lnTo>
                  <a:lnTo>
                    <a:pt x="449580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6325616" y="2653029"/>
            <a:ext cx="208279" cy="26670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B[3]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5626353" y="2543301"/>
            <a:ext cx="462280" cy="473075"/>
            <a:chOff x="5626353" y="2543301"/>
            <a:chExt cx="462280" cy="473075"/>
          </a:xfrm>
        </p:grpSpPr>
        <p:sp>
          <p:nvSpPr>
            <p:cNvPr id="69" name="object 69"/>
            <p:cNvSpPr/>
            <p:nvPr/>
          </p:nvSpPr>
          <p:spPr>
            <a:xfrm>
              <a:off x="5632703" y="2549651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79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79" y="460248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632703" y="2549651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8"/>
                  </a:moveTo>
                  <a:lnTo>
                    <a:pt x="449579" y="460248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5763005" y="2653029"/>
            <a:ext cx="208279" cy="26670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B[2]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5063997" y="2543301"/>
            <a:ext cx="461009" cy="473075"/>
            <a:chOff x="5063997" y="2543301"/>
            <a:chExt cx="461009" cy="473075"/>
          </a:xfrm>
        </p:grpSpPr>
        <p:sp>
          <p:nvSpPr>
            <p:cNvPr id="73" name="object 73"/>
            <p:cNvSpPr/>
            <p:nvPr/>
          </p:nvSpPr>
          <p:spPr>
            <a:xfrm>
              <a:off x="5070347" y="254965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070347" y="254965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5200015" y="2653029"/>
            <a:ext cx="208279" cy="26670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B[1]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4501641" y="2543301"/>
            <a:ext cx="461009" cy="473075"/>
            <a:chOff x="4501641" y="2543301"/>
            <a:chExt cx="461009" cy="473075"/>
          </a:xfrm>
        </p:grpSpPr>
        <p:sp>
          <p:nvSpPr>
            <p:cNvPr id="77" name="object 77"/>
            <p:cNvSpPr/>
            <p:nvPr/>
          </p:nvSpPr>
          <p:spPr>
            <a:xfrm>
              <a:off x="4507991" y="254965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507991" y="254965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4637278" y="2653029"/>
            <a:ext cx="208279" cy="26670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B[0]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4376673" y="1761489"/>
            <a:ext cx="2921000" cy="1981835"/>
            <a:chOff x="4376673" y="1761489"/>
            <a:chExt cx="2921000" cy="1981835"/>
          </a:xfrm>
        </p:grpSpPr>
        <p:sp>
          <p:nvSpPr>
            <p:cNvPr id="81" name="object 81"/>
            <p:cNvSpPr/>
            <p:nvPr/>
          </p:nvSpPr>
          <p:spPr>
            <a:xfrm>
              <a:off x="4383023" y="1767839"/>
              <a:ext cx="2908300" cy="1969135"/>
            </a:xfrm>
            <a:custGeom>
              <a:avLst/>
              <a:gdLst/>
              <a:ahLst/>
              <a:cxnLst/>
              <a:rect l="l" t="t" r="r" b="b"/>
              <a:pathLst>
                <a:path w="2908300" h="1969135">
                  <a:moveTo>
                    <a:pt x="0" y="1969007"/>
                  </a:moveTo>
                  <a:lnTo>
                    <a:pt x="2907792" y="1969007"/>
                  </a:lnTo>
                  <a:lnTo>
                    <a:pt x="2907792" y="0"/>
                  </a:lnTo>
                  <a:lnTo>
                    <a:pt x="0" y="0"/>
                  </a:lnTo>
                  <a:lnTo>
                    <a:pt x="0" y="1969007"/>
                  </a:lnTo>
                  <a:close/>
                </a:path>
                <a:path w="2908300" h="1969135">
                  <a:moveTo>
                    <a:pt x="62484" y="635507"/>
                  </a:moveTo>
                  <a:lnTo>
                    <a:pt x="2840735" y="635507"/>
                  </a:lnTo>
                  <a:lnTo>
                    <a:pt x="2840735" y="108203"/>
                  </a:lnTo>
                  <a:lnTo>
                    <a:pt x="62484" y="108203"/>
                  </a:lnTo>
                  <a:lnTo>
                    <a:pt x="62484" y="635507"/>
                  </a:lnTo>
                  <a:close/>
                </a:path>
                <a:path w="2908300" h="1969135">
                  <a:moveTo>
                    <a:pt x="62484" y="1267967"/>
                  </a:moveTo>
                  <a:lnTo>
                    <a:pt x="2840735" y="1267967"/>
                  </a:lnTo>
                  <a:lnTo>
                    <a:pt x="2840735" y="742188"/>
                  </a:lnTo>
                  <a:lnTo>
                    <a:pt x="62484" y="742188"/>
                  </a:lnTo>
                  <a:lnTo>
                    <a:pt x="62484" y="12679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711695" y="315163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7"/>
                  </a:lnTo>
                  <a:lnTo>
                    <a:pt x="448055" y="460247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711695" y="315163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0" y="460247"/>
                  </a:moveTo>
                  <a:lnTo>
                    <a:pt x="448055" y="460247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4121022" y="1973960"/>
            <a:ext cx="2463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121022" y="2606802"/>
            <a:ext cx="2463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5173726" y="3992626"/>
            <a:ext cx="1727200" cy="534035"/>
            <a:chOff x="5173726" y="3992626"/>
            <a:chExt cx="1727200" cy="534035"/>
          </a:xfrm>
        </p:grpSpPr>
        <p:sp>
          <p:nvSpPr>
            <p:cNvPr id="87" name="object 87"/>
            <p:cNvSpPr/>
            <p:nvPr/>
          </p:nvSpPr>
          <p:spPr>
            <a:xfrm>
              <a:off x="5180076" y="3998976"/>
              <a:ext cx="1714500" cy="521334"/>
            </a:xfrm>
            <a:custGeom>
              <a:avLst/>
              <a:gdLst/>
              <a:ahLst/>
              <a:cxnLst/>
              <a:rect l="l" t="t" r="r" b="b"/>
              <a:pathLst>
                <a:path w="1714500" h="521335">
                  <a:moveTo>
                    <a:pt x="1285875" y="0"/>
                  </a:moveTo>
                  <a:lnTo>
                    <a:pt x="428625" y="0"/>
                  </a:lnTo>
                  <a:lnTo>
                    <a:pt x="428625" y="260604"/>
                  </a:lnTo>
                  <a:lnTo>
                    <a:pt x="0" y="260604"/>
                  </a:lnTo>
                  <a:lnTo>
                    <a:pt x="857250" y="521207"/>
                  </a:lnTo>
                  <a:lnTo>
                    <a:pt x="1714500" y="260604"/>
                  </a:lnTo>
                  <a:lnTo>
                    <a:pt x="1285875" y="260604"/>
                  </a:lnTo>
                  <a:lnTo>
                    <a:pt x="128587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180076" y="3998976"/>
              <a:ext cx="1714500" cy="521334"/>
            </a:xfrm>
            <a:custGeom>
              <a:avLst/>
              <a:gdLst/>
              <a:ahLst/>
              <a:cxnLst/>
              <a:rect l="l" t="t" r="r" b="b"/>
              <a:pathLst>
                <a:path w="1714500" h="521335">
                  <a:moveTo>
                    <a:pt x="0" y="260604"/>
                  </a:moveTo>
                  <a:lnTo>
                    <a:pt x="428625" y="260604"/>
                  </a:lnTo>
                  <a:lnTo>
                    <a:pt x="428625" y="0"/>
                  </a:lnTo>
                  <a:lnTo>
                    <a:pt x="1285875" y="0"/>
                  </a:lnTo>
                  <a:lnTo>
                    <a:pt x="1285875" y="260604"/>
                  </a:lnTo>
                  <a:lnTo>
                    <a:pt x="1714500" y="260604"/>
                  </a:lnTo>
                  <a:lnTo>
                    <a:pt x="857250" y="521207"/>
                  </a:lnTo>
                  <a:lnTo>
                    <a:pt x="0" y="2606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object 89"/>
          <p:cNvGrpSpPr/>
          <p:nvPr/>
        </p:nvGrpSpPr>
        <p:grpSpPr>
          <a:xfrm>
            <a:off x="4501641" y="4772914"/>
            <a:ext cx="2678430" cy="473075"/>
            <a:chOff x="4501641" y="4772914"/>
            <a:chExt cx="2678430" cy="473075"/>
          </a:xfrm>
        </p:grpSpPr>
        <p:sp>
          <p:nvSpPr>
            <p:cNvPr id="90" name="object 90"/>
            <p:cNvSpPr/>
            <p:nvPr/>
          </p:nvSpPr>
          <p:spPr>
            <a:xfrm>
              <a:off x="6725411" y="47792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725411" y="47792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195059" y="4779264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80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80" y="460248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195059" y="4779264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8"/>
                  </a:moveTo>
                  <a:lnTo>
                    <a:pt x="449580" y="460248"/>
                  </a:lnTo>
                  <a:lnTo>
                    <a:pt x="449580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632703" y="4779264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79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79" y="460248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632703" y="4779264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8"/>
                  </a:moveTo>
                  <a:lnTo>
                    <a:pt x="449579" y="460248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070347" y="47792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070347" y="47792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507991" y="47792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507991" y="47792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4637278" y="4878578"/>
            <a:ext cx="208279" cy="27495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sum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4501641" y="5419090"/>
            <a:ext cx="2678430" cy="473075"/>
            <a:chOff x="4501641" y="5419090"/>
            <a:chExt cx="2678430" cy="473075"/>
          </a:xfrm>
        </p:grpSpPr>
        <p:sp>
          <p:nvSpPr>
            <p:cNvPr id="102" name="object 102"/>
            <p:cNvSpPr/>
            <p:nvPr/>
          </p:nvSpPr>
          <p:spPr>
            <a:xfrm>
              <a:off x="6725411" y="54254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725411" y="54254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195059" y="5425440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80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80" y="460248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195059" y="5425440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8"/>
                  </a:moveTo>
                  <a:lnTo>
                    <a:pt x="449580" y="460248"/>
                  </a:lnTo>
                  <a:lnTo>
                    <a:pt x="449580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632703" y="5425440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79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79" y="460248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632703" y="5425440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8"/>
                  </a:moveTo>
                  <a:lnTo>
                    <a:pt x="449579" y="460248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070347" y="54254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070347" y="54254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507991" y="54254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507991" y="54254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4445508" y="5385815"/>
            <a:ext cx="2778760" cy="527685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vert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B[4]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Calibri"/>
              <a:cs typeface="Calibri"/>
            </a:endParaRPr>
          </a:p>
          <a:p>
            <a:pPr marL="143510">
              <a:lnSpc>
                <a:spcPct val="100000"/>
              </a:lnSpc>
              <a:spcBef>
                <a:spcPts val="5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B[3]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Calibri"/>
              <a:cs typeface="Calibri"/>
            </a:endParaRPr>
          </a:p>
          <a:p>
            <a:pPr marL="143510">
              <a:lnSpc>
                <a:spcPct val="100000"/>
              </a:lnSpc>
              <a:spcBef>
                <a:spcPts val="5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B[2]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Calibri"/>
              <a:cs typeface="Calibri"/>
            </a:endParaRPr>
          </a:p>
          <a:p>
            <a:pPr marL="143510">
              <a:lnSpc>
                <a:spcPct val="100000"/>
              </a:lnSpc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B[1]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Calibri"/>
              <a:cs typeface="Calibri"/>
            </a:endParaRPr>
          </a:p>
          <a:p>
            <a:pPr marL="143510">
              <a:lnSpc>
                <a:spcPct val="100000"/>
              </a:lnSpc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B[0]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4376673" y="4637278"/>
            <a:ext cx="2921000" cy="1981835"/>
            <a:chOff x="4376673" y="4637278"/>
            <a:chExt cx="2921000" cy="1981835"/>
          </a:xfrm>
        </p:grpSpPr>
        <p:sp>
          <p:nvSpPr>
            <p:cNvPr id="114" name="object 114"/>
            <p:cNvSpPr/>
            <p:nvPr/>
          </p:nvSpPr>
          <p:spPr>
            <a:xfrm>
              <a:off x="4383023" y="4643628"/>
              <a:ext cx="2908300" cy="1969135"/>
            </a:xfrm>
            <a:custGeom>
              <a:avLst/>
              <a:gdLst/>
              <a:ahLst/>
              <a:cxnLst/>
              <a:rect l="l" t="t" r="r" b="b"/>
              <a:pathLst>
                <a:path w="2908300" h="1969134">
                  <a:moveTo>
                    <a:pt x="0" y="1969008"/>
                  </a:moveTo>
                  <a:lnTo>
                    <a:pt x="2907792" y="1969008"/>
                  </a:lnTo>
                  <a:lnTo>
                    <a:pt x="2907792" y="0"/>
                  </a:lnTo>
                  <a:lnTo>
                    <a:pt x="0" y="0"/>
                  </a:lnTo>
                  <a:lnTo>
                    <a:pt x="0" y="1969008"/>
                  </a:lnTo>
                  <a:close/>
                </a:path>
                <a:path w="2908300" h="1969134">
                  <a:moveTo>
                    <a:pt x="62484" y="635508"/>
                  </a:moveTo>
                  <a:lnTo>
                    <a:pt x="2840735" y="635508"/>
                  </a:lnTo>
                  <a:lnTo>
                    <a:pt x="2840735" y="109728"/>
                  </a:lnTo>
                  <a:lnTo>
                    <a:pt x="62484" y="109728"/>
                  </a:lnTo>
                  <a:lnTo>
                    <a:pt x="62484" y="6355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711695" y="60365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711695" y="60365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4121022" y="4850638"/>
            <a:ext cx="2463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121022" y="5483453"/>
            <a:ext cx="2463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7919466" y="5548071"/>
            <a:ext cx="28930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v0[0]</a:t>
            </a:r>
            <a:r>
              <a:rPr sz="1800" b="1" spc="-4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=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v0[0]</a:t>
            </a:r>
            <a:r>
              <a:rPr sz="1800" b="1" spc="-4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+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v1[1]</a:t>
            </a:r>
            <a:r>
              <a:rPr sz="1800" b="1" spc="-4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3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v1[2]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30" dirty="0">
                <a:latin typeface="Courier New"/>
                <a:cs typeface="Courier New"/>
              </a:rPr>
              <a:t> </a:t>
            </a:r>
            <a:r>
              <a:rPr sz="1800" b="1" spc="-20" dirty="0">
                <a:latin typeface="Courier New"/>
                <a:cs typeface="Courier New"/>
              </a:rPr>
              <a:t>v1[3]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841302" y="3343021"/>
            <a:ext cx="208915" cy="9017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6174994" y="3145282"/>
            <a:ext cx="462280" cy="473075"/>
            <a:chOff x="6174994" y="3145282"/>
            <a:chExt cx="462280" cy="473075"/>
          </a:xfrm>
        </p:grpSpPr>
        <p:sp>
          <p:nvSpPr>
            <p:cNvPr id="122" name="object 122"/>
            <p:cNvSpPr/>
            <p:nvPr/>
          </p:nvSpPr>
          <p:spPr>
            <a:xfrm>
              <a:off x="6181344" y="3151632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79" y="0"/>
                  </a:moveTo>
                  <a:lnTo>
                    <a:pt x="0" y="0"/>
                  </a:lnTo>
                  <a:lnTo>
                    <a:pt x="0" y="460247"/>
                  </a:lnTo>
                  <a:lnTo>
                    <a:pt x="449579" y="460247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181344" y="3151632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7"/>
                  </a:moveTo>
                  <a:lnTo>
                    <a:pt x="449579" y="460247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60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/>
          <p:cNvSpPr txBox="1"/>
          <p:nvPr/>
        </p:nvSpPr>
        <p:spPr>
          <a:xfrm>
            <a:off x="6311900" y="3343021"/>
            <a:ext cx="208279" cy="9017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5612638" y="3145282"/>
            <a:ext cx="462280" cy="473075"/>
            <a:chOff x="5612638" y="3145282"/>
            <a:chExt cx="462280" cy="473075"/>
          </a:xfrm>
        </p:grpSpPr>
        <p:sp>
          <p:nvSpPr>
            <p:cNvPr id="126" name="object 126"/>
            <p:cNvSpPr/>
            <p:nvPr/>
          </p:nvSpPr>
          <p:spPr>
            <a:xfrm>
              <a:off x="5618988" y="3151632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79" y="0"/>
                  </a:moveTo>
                  <a:lnTo>
                    <a:pt x="0" y="0"/>
                  </a:lnTo>
                  <a:lnTo>
                    <a:pt x="0" y="460247"/>
                  </a:lnTo>
                  <a:lnTo>
                    <a:pt x="449579" y="460247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618988" y="3151632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7"/>
                  </a:moveTo>
                  <a:lnTo>
                    <a:pt x="449579" y="460247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60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 txBox="1"/>
          <p:nvPr/>
        </p:nvSpPr>
        <p:spPr>
          <a:xfrm>
            <a:off x="5749290" y="3343021"/>
            <a:ext cx="208279" cy="9017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5050282" y="3145282"/>
            <a:ext cx="461009" cy="473075"/>
            <a:chOff x="5050282" y="3145282"/>
            <a:chExt cx="461009" cy="473075"/>
          </a:xfrm>
        </p:grpSpPr>
        <p:sp>
          <p:nvSpPr>
            <p:cNvPr id="130" name="object 130"/>
            <p:cNvSpPr/>
            <p:nvPr/>
          </p:nvSpPr>
          <p:spPr>
            <a:xfrm>
              <a:off x="5056632" y="315163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7"/>
                  </a:lnTo>
                  <a:lnTo>
                    <a:pt x="448056" y="460247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056632" y="315163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7"/>
                  </a:moveTo>
                  <a:lnTo>
                    <a:pt x="448056" y="460247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" name="object 132"/>
          <p:cNvSpPr txBox="1"/>
          <p:nvPr/>
        </p:nvSpPr>
        <p:spPr>
          <a:xfrm>
            <a:off x="5186298" y="3343021"/>
            <a:ext cx="208279" cy="9017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3" name="object 133"/>
          <p:cNvGrpSpPr/>
          <p:nvPr/>
        </p:nvGrpSpPr>
        <p:grpSpPr>
          <a:xfrm>
            <a:off x="4487926" y="3145282"/>
            <a:ext cx="461009" cy="473075"/>
            <a:chOff x="4487926" y="3145282"/>
            <a:chExt cx="461009" cy="473075"/>
          </a:xfrm>
        </p:grpSpPr>
        <p:sp>
          <p:nvSpPr>
            <p:cNvPr id="134" name="object 134"/>
            <p:cNvSpPr/>
            <p:nvPr/>
          </p:nvSpPr>
          <p:spPr>
            <a:xfrm>
              <a:off x="4494276" y="315163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7"/>
                  </a:lnTo>
                  <a:lnTo>
                    <a:pt x="448055" y="460247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494276" y="315163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7"/>
                  </a:moveTo>
                  <a:lnTo>
                    <a:pt x="448055" y="460247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136"/>
          <p:cNvSpPr txBox="1"/>
          <p:nvPr/>
        </p:nvSpPr>
        <p:spPr>
          <a:xfrm>
            <a:off x="4623561" y="3343021"/>
            <a:ext cx="208279" cy="9017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4445508" y="3133344"/>
            <a:ext cx="2778760" cy="525780"/>
          </a:xfrm>
          <a:custGeom>
            <a:avLst/>
            <a:gdLst/>
            <a:ahLst/>
            <a:cxnLst/>
            <a:rect l="l" t="t" r="r" b="b"/>
            <a:pathLst>
              <a:path w="2778759" h="525779">
                <a:moveTo>
                  <a:pt x="0" y="525779"/>
                </a:moveTo>
                <a:lnTo>
                  <a:pt x="2778251" y="525779"/>
                </a:lnTo>
                <a:lnTo>
                  <a:pt x="2778251" y="0"/>
                </a:lnTo>
                <a:lnTo>
                  <a:pt x="0" y="0"/>
                </a:lnTo>
                <a:lnTo>
                  <a:pt x="0" y="525779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4121022" y="3214242"/>
            <a:ext cx="2463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6841302" y="6229197"/>
            <a:ext cx="208915" cy="9017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40" name="object 140"/>
          <p:cNvGrpSpPr/>
          <p:nvPr/>
        </p:nvGrpSpPr>
        <p:grpSpPr>
          <a:xfrm>
            <a:off x="6174994" y="6030214"/>
            <a:ext cx="462280" cy="473075"/>
            <a:chOff x="6174994" y="6030214"/>
            <a:chExt cx="462280" cy="473075"/>
          </a:xfrm>
        </p:grpSpPr>
        <p:sp>
          <p:nvSpPr>
            <p:cNvPr id="141" name="object 141"/>
            <p:cNvSpPr/>
            <p:nvPr/>
          </p:nvSpPr>
          <p:spPr>
            <a:xfrm>
              <a:off x="6181344" y="6036564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79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79" y="460248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181344" y="6036564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8"/>
                  </a:moveTo>
                  <a:lnTo>
                    <a:pt x="449579" y="460248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3" name="object 143"/>
          <p:cNvSpPr txBox="1"/>
          <p:nvPr/>
        </p:nvSpPr>
        <p:spPr>
          <a:xfrm>
            <a:off x="6311900" y="6229197"/>
            <a:ext cx="208279" cy="9017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44" name="object 144"/>
          <p:cNvGrpSpPr/>
          <p:nvPr/>
        </p:nvGrpSpPr>
        <p:grpSpPr>
          <a:xfrm>
            <a:off x="5612638" y="6030214"/>
            <a:ext cx="462280" cy="473075"/>
            <a:chOff x="5612638" y="6030214"/>
            <a:chExt cx="462280" cy="473075"/>
          </a:xfrm>
        </p:grpSpPr>
        <p:sp>
          <p:nvSpPr>
            <p:cNvPr id="145" name="object 145"/>
            <p:cNvSpPr/>
            <p:nvPr/>
          </p:nvSpPr>
          <p:spPr>
            <a:xfrm>
              <a:off x="5618988" y="6036564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79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79" y="460248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618988" y="6036564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8"/>
                  </a:moveTo>
                  <a:lnTo>
                    <a:pt x="449579" y="460248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 txBox="1"/>
          <p:nvPr/>
        </p:nvSpPr>
        <p:spPr>
          <a:xfrm>
            <a:off x="5749290" y="6229197"/>
            <a:ext cx="208279" cy="9017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5050282" y="6030214"/>
            <a:ext cx="461009" cy="473075"/>
            <a:chOff x="5050282" y="6030214"/>
            <a:chExt cx="461009" cy="473075"/>
          </a:xfrm>
        </p:grpSpPr>
        <p:sp>
          <p:nvSpPr>
            <p:cNvPr id="149" name="object 149"/>
            <p:cNvSpPr/>
            <p:nvPr/>
          </p:nvSpPr>
          <p:spPr>
            <a:xfrm>
              <a:off x="5056632" y="60365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056632" y="60365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5186298" y="6229197"/>
            <a:ext cx="208279" cy="9017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2" name="object 152"/>
          <p:cNvGrpSpPr/>
          <p:nvPr/>
        </p:nvGrpSpPr>
        <p:grpSpPr>
          <a:xfrm>
            <a:off x="4487926" y="6030214"/>
            <a:ext cx="461009" cy="473075"/>
            <a:chOff x="4487926" y="6030214"/>
            <a:chExt cx="461009" cy="473075"/>
          </a:xfrm>
        </p:grpSpPr>
        <p:sp>
          <p:nvSpPr>
            <p:cNvPr id="153" name="object 153"/>
            <p:cNvSpPr/>
            <p:nvPr/>
          </p:nvSpPr>
          <p:spPr>
            <a:xfrm>
              <a:off x="4494276" y="60365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494276" y="60365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5" name="object 155"/>
          <p:cNvSpPr txBox="1"/>
          <p:nvPr/>
        </p:nvSpPr>
        <p:spPr>
          <a:xfrm>
            <a:off x="4623561" y="6229197"/>
            <a:ext cx="208279" cy="9017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4445508" y="6018276"/>
            <a:ext cx="2778760" cy="527685"/>
          </a:xfrm>
          <a:custGeom>
            <a:avLst/>
            <a:gdLst/>
            <a:ahLst/>
            <a:cxnLst/>
            <a:rect l="l" t="t" r="r" b="b"/>
            <a:pathLst>
              <a:path w="2778759" h="527684">
                <a:moveTo>
                  <a:pt x="0" y="527304"/>
                </a:moveTo>
                <a:lnTo>
                  <a:pt x="2778251" y="527304"/>
                </a:lnTo>
                <a:lnTo>
                  <a:pt x="2778251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 txBox="1"/>
          <p:nvPr/>
        </p:nvSpPr>
        <p:spPr>
          <a:xfrm>
            <a:off x="4121022" y="6100368"/>
            <a:ext cx="2463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8814943" y="3642105"/>
            <a:ext cx="1073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8190" algn="l"/>
              </a:tabLst>
            </a:pPr>
            <a:r>
              <a:rPr sz="2700" spc="-37" baseline="3086" dirty="0">
                <a:latin typeface="Calibri"/>
                <a:cs typeface="Calibri"/>
              </a:rPr>
              <a:t>dst</a:t>
            </a:r>
            <a:r>
              <a:rPr sz="2700" baseline="3086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init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7909941" y="3916121"/>
            <a:ext cx="4088765" cy="1339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0">
              <a:lnSpc>
                <a:spcPts val="193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val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30"/>
              </a:lnSpc>
            </a:pPr>
            <a:r>
              <a:rPr sz="1800" dirty="0">
                <a:latin typeface="Calibri"/>
                <a:cs typeface="Calibri"/>
              </a:rPr>
              <a:t>Reduction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operations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accumulate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result</a:t>
            </a:r>
            <a:endParaRPr sz="1800">
              <a:latin typeface="Calibri"/>
              <a:cs typeface="Calibri"/>
            </a:endParaRPr>
          </a:p>
          <a:p>
            <a:pPr marL="12700" marR="34734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operation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vector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first </a:t>
            </a:r>
            <a:r>
              <a:rPr sz="1800" dirty="0">
                <a:latin typeface="Calibri"/>
                <a:cs typeface="Calibri"/>
              </a:rPr>
              <a:t>element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destination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vector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Uses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reduction?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10057003" y="2705227"/>
            <a:ext cx="5149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input </a:t>
            </a:r>
            <a:r>
              <a:rPr sz="1800" spc="-25" dirty="0">
                <a:latin typeface="Calibri"/>
                <a:cs typeface="Calibri"/>
              </a:rPr>
              <a:t>vec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10655300" y="3542157"/>
            <a:ext cx="5118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mask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265" rIns="0" bIns="0" rtlCol="0">
            <a:spAutoFit/>
          </a:bodyPr>
          <a:lstStyle/>
          <a:p>
            <a:pPr marL="760095">
              <a:lnSpc>
                <a:spcPct val="100000"/>
              </a:lnSpc>
              <a:spcBef>
                <a:spcPts val="105"/>
              </a:spcBef>
            </a:pPr>
            <a:r>
              <a:rPr dirty="0"/>
              <a:t>Reduction</a:t>
            </a:r>
            <a:r>
              <a:rPr spc="-80" dirty="0"/>
              <a:t> </a:t>
            </a:r>
            <a:r>
              <a:rPr dirty="0"/>
              <a:t>Operations</a:t>
            </a:r>
            <a:r>
              <a:rPr spc="-65" dirty="0"/>
              <a:t> </a:t>
            </a:r>
            <a:r>
              <a:rPr dirty="0"/>
              <a:t>with</a:t>
            </a:r>
            <a:r>
              <a:rPr spc="-65" dirty="0"/>
              <a:t> </a:t>
            </a:r>
            <a:r>
              <a:rPr dirty="0"/>
              <a:t>a</a:t>
            </a:r>
            <a:r>
              <a:rPr spc="-50" dirty="0"/>
              <a:t> </a:t>
            </a:r>
            <a:r>
              <a:rPr dirty="0"/>
              <a:t>vector</a:t>
            </a:r>
            <a:r>
              <a:rPr spc="-55" dirty="0"/>
              <a:t> </a:t>
            </a:r>
            <a:r>
              <a:rPr spc="-20" dirty="0"/>
              <a:t>mask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24458" y="1889505"/>
            <a:ext cx="471805" cy="462280"/>
            <a:chOff x="1124458" y="1889505"/>
            <a:chExt cx="471805" cy="462280"/>
          </a:xfrm>
        </p:grpSpPr>
        <p:sp>
          <p:nvSpPr>
            <p:cNvPr id="4" name="object 4"/>
            <p:cNvSpPr/>
            <p:nvPr/>
          </p:nvSpPr>
          <p:spPr>
            <a:xfrm>
              <a:off x="1130808" y="1895855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80">
                  <a:moveTo>
                    <a:pt x="458723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58723" y="449579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30808" y="1895855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80">
                  <a:moveTo>
                    <a:pt x="0" y="449579"/>
                  </a:moveTo>
                  <a:lnTo>
                    <a:pt x="458723" y="449579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17167" y="2007870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A[4]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24458" y="2418333"/>
            <a:ext cx="471805" cy="462280"/>
            <a:chOff x="1124458" y="2418333"/>
            <a:chExt cx="471805" cy="462280"/>
          </a:xfrm>
        </p:grpSpPr>
        <p:sp>
          <p:nvSpPr>
            <p:cNvPr id="8" name="object 8"/>
            <p:cNvSpPr/>
            <p:nvPr/>
          </p:nvSpPr>
          <p:spPr>
            <a:xfrm>
              <a:off x="1130808" y="2424683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80">
                  <a:moveTo>
                    <a:pt x="458723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58723" y="449579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30808" y="2424683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80">
                  <a:moveTo>
                    <a:pt x="0" y="449579"/>
                  </a:moveTo>
                  <a:lnTo>
                    <a:pt x="458723" y="449579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17167" y="2537205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A[3]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24458" y="2982214"/>
            <a:ext cx="471805" cy="461009"/>
            <a:chOff x="1124458" y="2982214"/>
            <a:chExt cx="471805" cy="461009"/>
          </a:xfrm>
        </p:grpSpPr>
        <p:sp>
          <p:nvSpPr>
            <p:cNvPr id="12" name="object 12"/>
            <p:cNvSpPr/>
            <p:nvPr/>
          </p:nvSpPr>
          <p:spPr>
            <a:xfrm>
              <a:off x="1130808" y="2988564"/>
              <a:ext cx="459105" cy="448309"/>
            </a:xfrm>
            <a:custGeom>
              <a:avLst/>
              <a:gdLst/>
              <a:ahLst/>
              <a:cxnLst/>
              <a:rect l="l" t="t" r="r" b="b"/>
              <a:pathLst>
                <a:path w="459105" h="448310">
                  <a:moveTo>
                    <a:pt x="458723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58723" y="448055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30808" y="2988564"/>
              <a:ext cx="459105" cy="448309"/>
            </a:xfrm>
            <a:custGeom>
              <a:avLst/>
              <a:gdLst/>
              <a:ahLst/>
              <a:cxnLst/>
              <a:rect l="l" t="t" r="r" b="b"/>
              <a:pathLst>
                <a:path w="459105" h="448310">
                  <a:moveTo>
                    <a:pt x="0" y="448055"/>
                  </a:moveTo>
                  <a:lnTo>
                    <a:pt x="458723" y="448055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17167" y="3099942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A[2]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124458" y="3544570"/>
            <a:ext cx="471805" cy="461009"/>
            <a:chOff x="1124458" y="3544570"/>
            <a:chExt cx="471805" cy="461009"/>
          </a:xfrm>
        </p:grpSpPr>
        <p:sp>
          <p:nvSpPr>
            <p:cNvPr id="16" name="object 16"/>
            <p:cNvSpPr/>
            <p:nvPr/>
          </p:nvSpPr>
          <p:spPr>
            <a:xfrm>
              <a:off x="1130808" y="3550920"/>
              <a:ext cx="459105" cy="448309"/>
            </a:xfrm>
            <a:custGeom>
              <a:avLst/>
              <a:gdLst/>
              <a:ahLst/>
              <a:cxnLst/>
              <a:rect l="l" t="t" r="r" b="b"/>
              <a:pathLst>
                <a:path w="459105" h="448310">
                  <a:moveTo>
                    <a:pt x="458723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58723" y="448055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30808" y="3550920"/>
              <a:ext cx="459105" cy="448309"/>
            </a:xfrm>
            <a:custGeom>
              <a:avLst/>
              <a:gdLst/>
              <a:ahLst/>
              <a:cxnLst/>
              <a:rect l="l" t="t" r="r" b="b"/>
              <a:pathLst>
                <a:path w="459105" h="448310">
                  <a:moveTo>
                    <a:pt x="0" y="448055"/>
                  </a:moveTo>
                  <a:lnTo>
                    <a:pt x="458723" y="448055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217167" y="3662933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A[1]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24458" y="4106926"/>
            <a:ext cx="471805" cy="462280"/>
            <a:chOff x="1124458" y="4106926"/>
            <a:chExt cx="471805" cy="462280"/>
          </a:xfrm>
        </p:grpSpPr>
        <p:sp>
          <p:nvSpPr>
            <p:cNvPr id="20" name="object 20"/>
            <p:cNvSpPr/>
            <p:nvPr/>
          </p:nvSpPr>
          <p:spPr>
            <a:xfrm>
              <a:off x="1130808" y="4113276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79">
                  <a:moveTo>
                    <a:pt x="458723" y="0"/>
                  </a:moveTo>
                  <a:lnTo>
                    <a:pt x="0" y="0"/>
                  </a:lnTo>
                  <a:lnTo>
                    <a:pt x="0" y="449580"/>
                  </a:lnTo>
                  <a:lnTo>
                    <a:pt x="458723" y="449580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30808" y="4113276"/>
              <a:ext cx="459105" cy="449580"/>
            </a:xfrm>
            <a:custGeom>
              <a:avLst/>
              <a:gdLst/>
              <a:ahLst/>
              <a:cxnLst/>
              <a:rect l="l" t="t" r="r" b="b"/>
              <a:pathLst>
                <a:path w="459105" h="449579">
                  <a:moveTo>
                    <a:pt x="0" y="449580"/>
                  </a:moveTo>
                  <a:lnTo>
                    <a:pt x="458723" y="449580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495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217167" y="4225797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A[0]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770633" y="1889505"/>
            <a:ext cx="473075" cy="991235"/>
            <a:chOff x="1770633" y="1889505"/>
            <a:chExt cx="473075" cy="991235"/>
          </a:xfrm>
        </p:grpSpPr>
        <p:sp>
          <p:nvSpPr>
            <p:cNvPr id="24" name="object 24"/>
            <p:cNvSpPr/>
            <p:nvPr/>
          </p:nvSpPr>
          <p:spPr>
            <a:xfrm>
              <a:off x="1776983" y="1895855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80">
                  <a:moveTo>
                    <a:pt x="460248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60248" y="449579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76983" y="1895855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80">
                  <a:moveTo>
                    <a:pt x="0" y="449579"/>
                  </a:moveTo>
                  <a:lnTo>
                    <a:pt x="460248" y="449579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76983" y="2424683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80">
                  <a:moveTo>
                    <a:pt x="460248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60248" y="449579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76983" y="2424683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80">
                  <a:moveTo>
                    <a:pt x="0" y="449579"/>
                  </a:moveTo>
                  <a:lnTo>
                    <a:pt x="460248" y="449579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867026" y="2537205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B[3]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770633" y="2982214"/>
            <a:ext cx="473075" cy="461009"/>
            <a:chOff x="1770633" y="2982214"/>
            <a:chExt cx="473075" cy="461009"/>
          </a:xfrm>
        </p:grpSpPr>
        <p:sp>
          <p:nvSpPr>
            <p:cNvPr id="30" name="object 30"/>
            <p:cNvSpPr/>
            <p:nvPr/>
          </p:nvSpPr>
          <p:spPr>
            <a:xfrm>
              <a:off x="1776983" y="2988564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460248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60248" y="448055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76983" y="2988564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0" y="448055"/>
                  </a:moveTo>
                  <a:lnTo>
                    <a:pt x="460248" y="448055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867026" y="3099942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B[2]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770633" y="3544570"/>
            <a:ext cx="473075" cy="461009"/>
            <a:chOff x="1770633" y="3544570"/>
            <a:chExt cx="473075" cy="461009"/>
          </a:xfrm>
        </p:grpSpPr>
        <p:sp>
          <p:nvSpPr>
            <p:cNvPr id="34" name="object 34"/>
            <p:cNvSpPr/>
            <p:nvPr/>
          </p:nvSpPr>
          <p:spPr>
            <a:xfrm>
              <a:off x="1776983" y="3550920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460248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460248" y="448055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76983" y="3550920"/>
              <a:ext cx="460375" cy="448309"/>
            </a:xfrm>
            <a:custGeom>
              <a:avLst/>
              <a:gdLst/>
              <a:ahLst/>
              <a:cxnLst/>
              <a:rect l="l" t="t" r="r" b="b"/>
              <a:pathLst>
                <a:path w="460375" h="448310">
                  <a:moveTo>
                    <a:pt x="0" y="448055"/>
                  </a:moveTo>
                  <a:lnTo>
                    <a:pt x="460248" y="448055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867026" y="3662933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B[1]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770633" y="4106926"/>
            <a:ext cx="473075" cy="462280"/>
            <a:chOff x="1770633" y="4106926"/>
            <a:chExt cx="473075" cy="462280"/>
          </a:xfrm>
        </p:grpSpPr>
        <p:sp>
          <p:nvSpPr>
            <p:cNvPr id="38" name="object 38"/>
            <p:cNvSpPr/>
            <p:nvPr/>
          </p:nvSpPr>
          <p:spPr>
            <a:xfrm>
              <a:off x="1776983" y="4113276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79">
                  <a:moveTo>
                    <a:pt x="460248" y="0"/>
                  </a:moveTo>
                  <a:lnTo>
                    <a:pt x="0" y="0"/>
                  </a:lnTo>
                  <a:lnTo>
                    <a:pt x="0" y="449580"/>
                  </a:lnTo>
                  <a:lnTo>
                    <a:pt x="460248" y="449580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76983" y="4113276"/>
              <a:ext cx="460375" cy="449580"/>
            </a:xfrm>
            <a:custGeom>
              <a:avLst/>
              <a:gdLst/>
              <a:ahLst/>
              <a:cxnLst/>
              <a:rect l="l" t="t" r="r" b="b"/>
              <a:pathLst>
                <a:path w="460375" h="449579">
                  <a:moveTo>
                    <a:pt x="0" y="449580"/>
                  </a:moveTo>
                  <a:lnTo>
                    <a:pt x="460248" y="449580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4495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867026" y="4225797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B[0]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941577" y="4894834"/>
            <a:ext cx="1512570" cy="535940"/>
            <a:chOff x="941577" y="4894834"/>
            <a:chExt cx="1512570" cy="535940"/>
          </a:xfrm>
        </p:grpSpPr>
        <p:sp>
          <p:nvSpPr>
            <p:cNvPr id="42" name="object 42"/>
            <p:cNvSpPr/>
            <p:nvPr/>
          </p:nvSpPr>
          <p:spPr>
            <a:xfrm>
              <a:off x="947927" y="4901184"/>
              <a:ext cx="1499870" cy="523240"/>
            </a:xfrm>
            <a:custGeom>
              <a:avLst/>
              <a:gdLst/>
              <a:ahLst/>
              <a:cxnLst/>
              <a:rect l="l" t="t" r="r" b="b"/>
              <a:pathLst>
                <a:path w="1499870" h="523239">
                  <a:moveTo>
                    <a:pt x="1499616" y="0"/>
                  </a:moveTo>
                  <a:lnTo>
                    <a:pt x="0" y="0"/>
                  </a:lnTo>
                  <a:lnTo>
                    <a:pt x="245071" y="522732"/>
                  </a:lnTo>
                  <a:lnTo>
                    <a:pt x="1254505" y="522732"/>
                  </a:lnTo>
                  <a:lnTo>
                    <a:pt x="14996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47927" y="4901184"/>
              <a:ext cx="1499870" cy="523240"/>
            </a:xfrm>
            <a:custGeom>
              <a:avLst/>
              <a:gdLst/>
              <a:ahLst/>
              <a:cxnLst/>
              <a:rect l="l" t="t" r="r" b="b"/>
              <a:pathLst>
                <a:path w="1499870" h="523239">
                  <a:moveTo>
                    <a:pt x="1499616" y="0"/>
                  </a:moveTo>
                  <a:lnTo>
                    <a:pt x="1254505" y="522732"/>
                  </a:lnTo>
                  <a:lnTo>
                    <a:pt x="245071" y="522732"/>
                  </a:lnTo>
                  <a:lnTo>
                    <a:pt x="0" y="0"/>
                  </a:lnTo>
                  <a:lnTo>
                    <a:pt x="1499616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 rot="10860000">
            <a:off x="1569963" y="5000771"/>
            <a:ext cx="25730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4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290828" y="1534667"/>
            <a:ext cx="745490" cy="5107940"/>
          </a:xfrm>
          <a:custGeom>
            <a:avLst/>
            <a:gdLst/>
            <a:ahLst/>
            <a:cxnLst/>
            <a:rect l="l" t="t" r="r" b="b"/>
            <a:pathLst>
              <a:path w="745489" h="5107940">
                <a:moveTo>
                  <a:pt x="76200" y="3289554"/>
                </a:moveTo>
                <a:lnTo>
                  <a:pt x="44450" y="3289554"/>
                </a:lnTo>
                <a:lnTo>
                  <a:pt x="44450" y="9144"/>
                </a:lnTo>
                <a:lnTo>
                  <a:pt x="31750" y="9144"/>
                </a:lnTo>
                <a:lnTo>
                  <a:pt x="31750" y="3289554"/>
                </a:lnTo>
                <a:lnTo>
                  <a:pt x="0" y="3289554"/>
                </a:lnTo>
                <a:lnTo>
                  <a:pt x="38100" y="3365754"/>
                </a:lnTo>
                <a:lnTo>
                  <a:pt x="69850" y="3302254"/>
                </a:lnTo>
                <a:lnTo>
                  <a:pt x="76200" y="3289554"/>
                </a:lnTo>
                <a:close/>
              </a:path>
              <a:path w="745489" h="5107940">
                <a:moveTo>
                  <a:pt x="445008" y="5031295"/>
                </a:moveTo>
                <a:lnTo>
                  <a:pt x="413258" y="5031295"/>
                </a:lnTo>
                <a:lnTo>
                  <a:pt x="413258" y="3889248"/>
                </a:lnTo>
                <a:lnTo>
                  <a:pt x="400558" y="3889248"/>
                </a:lnTo>
                <a:lnTo>
                  <a:pt x="400558" y="5031295"/>
                </a:lnTo>
                <a:lnTo>
                  <a:pt x="368808" y="5031295"/>
                </a:lnTo>
                <a:lnTo>
                  <a:pt x="406908" y="5107495"/>
                </a:lnTo>
                <a:lnTo>
                  <a:pt x="438658" y="5043995"/>
                </a:lnTo>
                <a:lnTo>
                  <a:pt x="445008" y="5031295"/>
                </a:lnTo>
                <a:close/>
              </a:path>
              <a:path w="745489" h="5107940">
                <a:moveTo>
                  <a:pt x="745236" y="3280410"/>
                </a:moveTo>
                <a:lnTo>
                  <a:pt x="713486" y="3280410"/>
                </a:lnTo>
                <a:lnTo>
                  <a:pt x="713486" y="0"/>
                </a:lnTo>
                <a:lnTo>
                  <a:pt x="700786" y="0"/>
                </a:lnTo>
                <a:lnTo>
                  <a:pt x="700786" y="3280410"/>
                </a:lnTo>
                <a:lnTo>
                  <a:pt x="669036" y="3280410"/>
                </a:lnTo>
                <a:lnTo>
                  <a:pt x="707136" y="3356610"/>
                </a:lnTo>
                <a:lnTo>
                  <a:pt x="738886" y="3293110"/>
                </a:lnTo>
                <a:lnTo>
                  <a:pt x="745236" y="328041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432560" y="5762244"/>
            <a:ext cx="530860" cy="448309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98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[0]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867026" y="2012441"/>
            <a:ext cx="318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9" baseline="2314" dirty="0">
                <a:solidFill>
                  <a:srgbClr val="FFFFFF"/>
                </a:solidFill>
                <a:latin typeface="Calibri"/>
                <a:cs typeface="Calibri"/>
              </a:rPr>
              <a:t>B[4]</a:t>
            </a: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908417" y="3097784"/>
            <a:ext cx="30295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0431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setvl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5</a:t>
            </a:r>
            <a:r>
              <a:rPr sz="1800" b="1" spc="50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vld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v0,</a:t>
            </a:r>
            <a:r>
              <a:rPr sz="1800" b="1" spc="-30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a </a:t>
            </a:r>
            <a:r>
              <a:rPr sz="1800" b="1" dirty="0">
                <a:latin typeface="Courier New"/>
                <a:cs typeface="Courier New"/>
              </a:rPr>
              <a:t>vld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v1,</a:t>
            </a:r>
            <a:r>
              <a:rPr sz="1800" b="1" spc="-30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b </a:t>
            </a:r>
            <a:r>
              <a:rPr sz="1800" b="1" dirty="0">
                <a:latin typeface="Courier New"/>
                <a:cs typeface="Courier New"/>
              </a:rPr>
              <a:t>vmul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v0,</a:t>
            </a:r>
            <a:r>
              <a:rPr sz="1800" b="1" spc="-30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v1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vredsum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v0,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v0,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v1,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v2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501641" y="1897126"/>
            <a:ext cx="2678430" cy="1119505"/>
            <a:chOff x="4501641" y="1897126"/>
            <a:chExt cx="2678430" cy="1119505"/>
          </a:xfrm>
        </p:grpSpPr>
        <p:sp>
          <p:nvSpPr>
            <p:cNvPr id="50" name="object 50"/>
            <p:cNvSpPr/>
            <p:nvPr/>
          </p:nvSpPr>
          <p:spPr>
            <a:xfrm>
              <a:off x="6725411" y="1903476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725411" y="1903476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195059" y="1903476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80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80" y="460248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195059" y="1903476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8"/>
                  </a:moveTo>
                  <a:lnTo>
                    <a:pt x="449580" y="460248"/>
                  </a:lnTo>
                  <a:lnTo>
                    <a:pt x="449580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632703" y="1903476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79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79" y="460248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32703" y="1903476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8"/>
                  </a:moveTo>
                  <a:lnTo>
                    <a:pt x="449579" y="460248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070347" y="1903476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070347" y="1903476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507991" y="1903476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507991" y="1903476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725411" y="254965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725411" y="254965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6855078" y="2653029"/>
            <a:ext cx="208279" cy="26670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B[4]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6188709" y="2543301"/>
            <a:ext cx="462280" cy="473075"/>
            <a:chOff x="6188709" y="2543301"/>
            <a:chExt cx="462280" cy="473075"/>
          </a:xfrm>
        </p:grpSpPr>
        <p:sp>
          <p:nvSpPr>
            <p:cNvPr id="64" name="object 64"/>
            <p:cNvSpPr/>
            <p:nvPr/>
          </p:nvSpPr>
          <p:spPr>
            <a:xfrm>
              <a:off x="6195059" y="2549651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80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80" y="460248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195059" y="2549651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8"/>
                  </a:moveTo>
                  <a:lnTo>
                    <a:pt x="449580" y="460248"/>
                  </a:lnTo>
                  <a:lnTo>
                    <a:pt x="449580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6325616" y="2653029"/>
            <a:ext cx="208279" cy="26670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B[3]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5626353" y="2543301"/>
            <a:ext cx="462280" cy="473075"/>
            <a:chOff x="5626353" y="2543301"/>
            <a:chExt cx="462280" cy="473075"/>
          </a:xfrm>
        </p:grpSpPr>
        <p:sp>
          <p:nvSpPr>
            <p:cNvPr id="68" name="object 68"/>
            <p:cNvSpPr/>
            <p:nvPr/>
          </p:nvSpPr>
          <p:spPr>
            <a:xfrm>
              <a:off x="5632703" y="2549651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79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79" y="460248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632703" y="2549651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8"/>
                  </a:moveTo>
                  <a:lnTo>
                    <a:pt x="449579" y="460248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5763005" y="2653029"/>
            <a:ext cx="208279" cy="26670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B[2]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5063997" y="2543301"/>
            <a:ext cx="461009" cy="473075"/>
            <a:chOff x="5063997" y="2543301"/>
            <a:chExt cx="461009" cy="473075"/>
          </a:xfrm>
        </p:grpSpPr>
        <p:sp>
          <p:nvSpPr>
            <p:cNvPr id="72" name="object 72"/>
            <p:cNvSpPr/>
            <p:nvPr/>
          </p:nvSpPr>
          <p:spPr>
            <a:xfrm>
              <a:off x="5070347" y="254965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070347" y="254965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5200015" y="2653029"/>
            <a:ext cx="208279" cy="26670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B[1]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4501641" y="2543301"/>
            <a:ext cx="461009" cy="473075"/>
            <a:chOff x="4501641" y="2543301"/>
            <a:chExt cx="461009" cy="473075"/>
          </a:xfrm>
        </p:grpSpPr>
        <p:sp>
          <p:nvSpPr>
            <p:cNvPr id="76" name="object 76"/>
            <p:cNvSpPr/>
            <p:nvPr/>
          </p:nvSpPr>
          <p:spPr>
            <a:xfrm>
              <a:off x="4507991" y="254965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507991" y="254965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4637278" y="2653029"/>
            <a:ext cx="208279" cy="26670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B[0]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4376673" y="1761489"/>
            <a:ext cx="2921000" cy="1981835"/>
            <a:chOff x="4376673" y="1761489"/>
            <a:chExt cx="2921000" cy="1981835"/>
          </a:xfrm>
        </p:grpSpPr>
        <p:sp>
          <p:nvSpPr>
            <p:cNvPr id="80" name="object 80"/>
            <p:cNvSpPr/>
            <p:nvPr/>
          </p:nvSpPr>
          <p:spPr>
            <a:xfrm>
              <a:off x="4383023" y="1767839"/>
              <a:ext cx="2908300" cy="1969135"/>
            </a:xfrm>
            <a:custGeom>
              <a:avLst/>
              <a:gdLst/>
              <a:ahLst/>
              <a:cxnLst/>
              <a:rect l="l" t="t" r="r" b="b"/>
              <a:pathLst>
                <a:path w="2908300" h="1969135">
                  <a:moveTo>
                    <a:pt x="0" y="1969007"/>
                  </a:moveTo>
                  <a:lnTo>
                    <a:pt x="2907792" y="1969007"/>
                  </a:lnTo>
                  <a:lnTo>
                    <a:pt x="2907792" y="0"/>
                  </a:lnTo>
                  <a:lnTo>
                    <a:pt x="0" y="0"/>
                  </a:lnTo>
                  <a:lnTo>
                    <a:pt x="0" y="1969007"/>
                  </a:lnTo>
                  <a:close/>
                </a:path>
                <a:path w="2908300" h="1969135">
                  <a:moveTo>
                    <a:pt x="62484" y="635507"/>
                  </a:moveTo>
                  <a:lnTo>
                    <a:pt x="2840735" y="635507"/>
                  </a:lnTo>
                  <a:lnTo>
                    <a:pt x="2840735" y="108203"/>
                  </a:lnTo>
                  <a:lnTo>
                    <a:pt x="62484" y="108203"/>
                  </a:lnTo>
                  <a:lnTo>
                    <a:pt x="62484" y="635507"/>
                  </a:lnTo>
                  <a:close/>
                </a:path>
                <a:path w="2908300" h="1969135">
                  <a:moveTo>
                    <a:pt x="62484" y="1267967"/>
                  </a:moveTo>
                  <a:lnTo>
                    <a:pt x="2840735" y="1267967"/>
                  </a:lnTo>
                  <a:lnTo>
                    <a:pt x="2840735" y="742188"/>
                  </a:lnTo>
                  <a:lnTo>
                    <a:pt x="62484" y="742188"/>
                  </a:lnTo>
                  <a:lnTo>
                    <a:pt x="62484" y="12679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711695" y="315163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7"/>
                  </a:lnTo>
                  <a:lnTo>
                    <a:pt x="448055" y="460247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711695" y="315163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0" y="460247"/>
                  </a:moveTo>
                  <a:lnTo>
                    <a:pt x="448055" y="460247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4121022" y="1973960"/>
            <a:ext cx="2463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121022" y="2606802"/>
            <a:ext cx="2463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5173726" y="3992626"/>
            <a:ext cx="1727200" cy="534035"/>
            <a:chOff x="5173726" y="3992626"/>
            <a:chExt cx="1727200" cy="534035"/>
          </a:xfrm>
        </p:grpSpPr>
        <p:sp>
          <p:nvSpPr>
            <p:cNvPr id="86" name="object 86"/>
            <p:cNvSpPr/>
            <p:nvPr/>
          </p:nvSpPr>
          <p:spPr>
            <a:xfrm>
              <a:off x="5180076" y="3998976"/>
              <a:ext cx="1714500" cy="521334"/>
            </a:xfrm>
            <a:custGeom>
              <a:avLst/>
              <a:gdLst/>
              <a:ahLst/>
              <a:cxnLst/>
              <a:rect l="l" t="t" r="r" b="b"/>
              <a:pathLst>
                <a:path w="1714500" h="521335">
                  <a:moveTo>
                    <a:pt x="1285875" y="0"/>
                  </a:moveTo>
                  <a:lnTo>
                    <a:pt x="428625" y="0"/>
                  </a:lnTo>
                  <a:lnTo>
                    <a:pt x="428625" y="260604"/>
                  </a:lnTo>
                  <a:lnTo>
                    <a:pt x="0" y="260604"/>
                  </a:lnTo>
                  <a:lnTo>
                    <a:pt x="857250" y="521207"/>
                  </a:lnTo>
                  <a:lnTo>
                    <a:pt x="1714500" y="260604"/>
                  </a:lnTo>
                  <a:lnTo>
                    <a:pt x="1285875" y="260604"/>
                  </a:lnTo>
                  <a:lnTo>
                    <a:pt x="128587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180076" y="3998976"/>
              <a:ext cx="1714500" cy="521334"/>
            </a:xfrm>
            <a:custGeom>
              <a:avLst/>
              <a:gdLst/>
              <a:ahLst/>
              <a:cxnLst/>
              <a:rect l="l" t="t" r="r" b="b"/>
              <a:pathLst>
                <a:path w="1714500" h="521335">
                  <a:moveTo>
                    <a:pt x="0" y="260604"/>
                  </a:moveTo>
                  <a:lnTo>
                    <a:pt x="428625" y="260604"/>
                  </a:lnTo>
                  <a:lnTo>
                    <a:pt x="428625" y="0"/>
                  </a:lnTo>
                  <a:lnTo>
                    <a:pt x="1285875" y="0"/>
                  </a:lnTo>
                  <a:lnTo>
                    <a:pt x="1285875" y="260604"/>
                  </a:lnTo>
                  <a:lnTo>
                    <a:pt x="1714500" y="260604"/>
                  </a:lnTo>
                  <a:lnTo>
                    <a:pt x="857250" y="521207"/>
                  </a:lnTo>
                  <a:lnTo>
                    <a:pt x="0" y="2606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4501641" y="4772914"/>
            <a:ext cx="2678430" cy="473075"/>
            <a:chOff x="4501641" y="4772914"/>
            <a:chExt cx="2678430" cy="473075"/>
          </a:xfrm>
        </p:grpSpPr>
        <p:sp>
          <p:nvSpPr>
            <p:cNvPr id="89" name="object 89"/>
            <p:cNvSpPr/>
            <p:nvPr/>
          </p:nvSpPr>
          <p:spPr>
            <a:xfrm>
              <a:off x="6725411" y="47792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725411" y="47792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195059" y="4779264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80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80" y="460248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195059" y="4779264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8"/>
                  </a:moveTo>
                  <a:lnTo>
                    <a:pt x="449580" y="460248"/>
                  </a:lnTo>
                  <a:lnTo>
                    <a:pt x="449580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632703" y="4779264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79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79" y="460248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632703" y="4779264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8"/>
                  </a:moveTo>
                  <a:lnTo>
                    <a:pt x="449579" y="460248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070347" y="47792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070347" y="47792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507991" y="47792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507991" y="47792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4637278" y="4878578"/>
            <a:ext cx="208279" cy="27495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sum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4501641" y="5419090"/>
            <a:ext cx="2678430" cy="473075"/>
            <a:chOff x="4501641" y="5419090"/>
            <a:chExt cx="2678430" cy="473075"/>
          </a:xfrm>
        </p:grpSpPr>
        <p:sp>
          <p:nvSpPr>
            <p:cNvPr id="101" name="object 101"/>
            <p:cNvSpPr/>
            <p:nvPr/>
          </p:nvSpPr>
          <p:spPr>
            <a:xfrm>
              <a:off x="6725411" y="54254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725411" y="54254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195059" y="5425440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80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80" y="460248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195059" y="5425440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8"/>
                  </a:moveTo>
                  <a:lnTo>
                    <a:pt x="449580" y="460248"/>
                  </a:lnTo>
                  <a:lnTo>
                    <a:pt x="449580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632703" y="5425440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79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79" y="460248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632703" y="5425440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8"/>
                  </a:moveTo>
                  <a:lnTo>
                    <a:pt x="449579" y="460248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070347" y="54254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070347" y="54254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507991" y="54254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507991" y="54254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4445508" y="5385815"/>
            <a:ext cx="2778760" cy="527685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vert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B[4]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Calibri"/>
              <a:cs typeface="Calibri"/>
            </a:endParaRPr>
          </a:p>
          <a:p>
            <a:pPr marL="143510">
              <a:lnSpc>
                <a:spcPct val="100000"/>
              </a:lnSpc>
              <a:spcBef>
                <a:spcPts val="5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B[3]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Calibri"/>
              <a:cs typeface="Calibri"/>
            </a:endParaRPr>
          </a:p>
          <a:p>
            <a:pPr marL="143510">
              <a:lnSpc>
                <a:spcPct val="100000"/>
              </a:lnSpc>
              <a:spcBef>
                <a:spcPts val="5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B[2]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Calibri"/>
              <a:cs typeface="Calibri"/>
            </a:endParaRPr>
          </a:p>
          <a:p>
            <a:pPr marL="143510">
              <a:lnSpc>
                <a:spcPct val="100000"/>
              </a:lnSpc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B[1]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Calibri"/>
              <a:cs typeface="Calibri"/>
            </a:endParaRPr>
          </a:p>
          <a:p>
            <a:pPr marL="143510">
              <a:lnSpc>
                <a:spcPct val="100000"/>
              </a:lnSpc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B[0]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4376673" y="4637278"/>
            <a:ext cx="2921000" cy="1981835"/>
            <a:chOff x="4376673" y="4637278"/>
            <a:chExt cx="2921000" cy="1981835"/>
          </a:xfrm>
        </p:grpSpPr>
        <p:sp>
          <p:nvSpPr>
            <p:cNvPr id="113" name="object 113"/>
            <p:cNvSpPr/>
            <p:nvPr/>
          </p:nvSpPr>
          <p:spPr>
            <a:xfrm>
              <a:off x="4383023" y="4643628"/>
              <a:ext cx="2908300" cy="1969135"/>
            </a:xfrm>
            <a:custGeom>
              <a:avLst/>
              <a:gdLst/>
              <a:ahLst/>
              <a:cxnLst/>
              <a:rect l="l" t="t" r="r" b="b"/>
              <a:pathLst>
                <a:path w="2908300" h="1969134">
                  <a:moveTo>
                    <a:pt x="0" y="1969008"/>
                  </a:moveTo>
                  <a:lnTo>
                    <a:pt x="2907792" y="1969008"/>
                  </a:lnTo>
                  <a:lnTo>
                    <a:pt x="2907792" y="0"/>
                  </a:lnTo>
                  <a:lnTo>
                    <a:pt x="0" y="0"/>
                  </a:lnTo>
                  <a:lnTo>
                    <a:pt x="0" y="1969008"/>
                  </a:lnTo>
                  <a:close/>
                </a:path>
                <a:path w="2908300" h="1969134">
                  <a:moveTo>
                    <a:pt x="62484" y="635508"/>
                  </a:moveTo>
                  <a:lnTo>
                    <a:pt x="2840735" y="635508"/>
                  </a:lnTo>
                  <a:lnTo>
                    <a:pt x="2840735" y="109728"/>
                  </a:lnTo>
                  <a:lnTo>
                    <a:pt x="62484" y="109728"/>
                  </a:lnTo>
                  <a:lnTo>
                    <a:pt x="62484" y="6355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711695" y="60365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711695" y="60365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4121022" y="4850638"/>
            <a:ext cx="2463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4121022" y="5483453"/>
            <a:ext cx="2463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6841302" y="3343021"/>
            <a:ext cx="208915" cy="9017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6174994" y="3145282"/>
            <a:ext cx="462280" cy="473075"/>
            <a:chOff x="6174994" y="3145282"/>
            <a:chExt cx="462280" cy="473075"/>
          </a:xfrm>
        </p:grpSpPr>
        <p:sp>
          <p:nvSpPr>
            <p:cNvPr id="120" name="object 120"/>
            <p:cNvSpPr/>
            <p:nvPr/>
          </p:nvSpPr>
          <p:spPr>
            <a:xfrm>
              <a:off x="6181344" y="3151632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79" y="0"/>
                  </a:moveTo>
                  <a:lnTo>
                    <a:pt x="0" y="0"/>
                  </a:lnTo>
                  <a:lnTo>
                    <a:pt x="0" y="460247"/>
                  </a:lnTo>
                  <a:lnTo>
                    <a:pt x="449579" y="460247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181344" y="3151632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7"/>
                  </a:moveTo>
                  <a:lnTo>
                    <a:pt x="449579" y="460247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60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122"/>
          <p:cNvSpPr txBox="1"/>
          <p:nvPr/>
        </p:nvSpPr>
        <p:spPr>
          <a:xfrm>
            <a:off x="6311900" y="3343021"/>
            <a:ext cx="208279" cy="9017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3" name="object 123"/>
          <p:cNvGrpSpPr/>
          <p:nvPr/>
        </p:nvGrpSpPr>
        <p:grpSpPr>
          <a:xfrm>
            <a:off x="5612638" y="3145282"/>
            <a:ext cx="462280" cy="473075"/>
            <a:chOff x="5612638" y="3145282"/>
            <a:chExt cx="462280" cy="473075"/>
          </a:xfrm>
        </p:grpSpPr>
        <p:sp>
          <p:nvSpPr>
            <p:cNvPr id="124" name="object 124"/>
            <p:cNvSpPr/>
            <p:nvPr/>
          </p:nvSpPr>
          <p:spPr>
            <a:xfrm>
              <a:off x="5618988" y="3151632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79" y="0"/>
                  </a:moveTo>
                  <a:lnTo>
                    <a:pt x="0" y="0"/>
                  </a:lnTo>
                  <a:lnTo>
                    <a:pt x="0" y="460247"/>
                  </a:lnTo>
                  <a:lnTo>
                    <a:pt x="449579" y="460247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618988" y="3151632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7"/>
                  </a:moveTo>
                  <a:lnTo>
                    <a:pt x="449579" y="460247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60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5749290" y="3343021"/>
            <a:ext cx="208279" cy="9017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7" name="object 127"/>
          <p:cNvGrpSpPr/>
          <p:nvPr/>
        </p:nvGrpSpPr>
        <p:grpSpPr>
          <a:xfrm>
            <a:off x="5050282" y="3145282"/>
            <a:ext cx="461009" cy="473075"/>
            <a:chOff x="5050282" y="3145282"/>
            <a:chExt cx="461009" cy="473075"/>
          </a:xfrm>
        </p:grpSpPr>
        <p:sp>
          <p:nvSpPr>
            <p:cNvPr id="128" name="object 128"/>
            <p:cNvSpPr/>
            <p:nvPr/>
          </p:nvSpPr>
          <p:spPr>
            <a:xfrm>
              <a:off x="5056632" y="315163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7"/>
                  </a:lnTo>
                  <a:lnTo>
                    <a:pt x="448056" y="460247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056632" y="315163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7"/>
                  </a:moveTo>
                  <a:lnTo>
                    <a:pt x="448056" y="460247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0" name="object 130"/>
          <p:cNvSpPr txBox="1"/>
          <p:nvPr/>
        </p:nvSpPr>
        <p:spPr>
          <a:xfrm>
            <a:off x="5186298" y="3343021"/>
            <a:ext cx="208279" cy="9017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1" name="object 131"/>
          <p:cNvGrpSpPr/>
          <p:nvPr/>
        </p:nvGrpSpPr>
        <p:grpSpPr>
          <a:xfrm>
            <a:off x="4487926" y="3145282"/>
            <a:ext cx="461009" cy="473075"/>
            <a:chOff x="4487926" y="3145282"/>
            <a:chExt cx="461009" cy="473075"/>
          </a:xfrm>
        </p:grpSpPr>
        <p:sp>
          <p:nvSpPr>
            <p:cNvPr id="132" name="object 132"/>
            <p:cNvSpPr/>
            <p:nvPr/>
          </p:nvSpPr>
          <p:spPr>
            <a:xfrm>
              <a:off x="4494276" y="315163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7"/>
                  </a:lnTo>
                  <a:lnTo>
                    <a:pt x="448055" y="460247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494276" y="315163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7"/>
                  </a:moveTo>
                  <a:lnTo>
                    <a:pt x="448055" y="460247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4" name="object 134"/>
          <p:cNvSpPr txBox="1"/>
          <p:nvPr/>
        </p:nvSpPr>
        <p:spPr>
          <a:xfrm>
            <a:off x="4623561" y="3343021"/>
            <a:ext cx="208279" cy="9017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4445508" y="3133344"/>
            <a:ext cx="2778760" cy="525780"/>
          </a:xfrm>
          <a:custGeom>
            <a:avLst/>
            <a:gdLst/>
            <a:ahLst/>
            <a:cxnLst/>
            <a:rect l="l" t="t" r="r" b="b"/>
            <a:pathLst>
              <a:path w="2778759" h="525779">
                <a:moveTo>
                  <a:pt x="0" y="525779"/>
                </a:moveTo>
                <a:lnTo>
                  <a:pt x="2778251" y="525779"/>
                </a:lnTo>
                <a:lnTo>
                  <a:pt x="2778251" y="0"/>
                </a:lnTo>
                <a:lnTo>
                  <a:pt x="0" y="0"/>
                </a:lnTo>
                <a:lnTo>
                  <a:pt x="0" y="525779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 txBox="1"/>
          <p:nvPr/>
        </p:nvSpPr>
        <p:spPr>
          <a:xfrm>
            <a:off x="4121022" y="3214242"/>
            <a:ext cx="2463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6841302" y="6229197"/>
            <a:ext cx="208915" cy="9017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8" name="object 138"/>
          <p:cNvGrpSpPr/>
          <p:nvPr/>
        </p:nvGrpSpPr>
        <p:grpSpPr>
          <a:xfrm>
            <a:off x="6174994" y="6030214"/>
            <a:ext cx="462280" cy="473075"/>
            <a:chOff x="6174994" y="6030214"/>
            <a:chExt cx="462280" cy="473075"/>
          </a:xfrm>
        </p:grpSpPr>
        <p:sp>
          <p:nvSpPr>
            <p:cNvPr id="139" name="object 139"/>
            <p:cNvSpPr/>
            <p:nvPr/>
          </p:nvSpPr>
          <p:spPr>
            <a:xfrm>
              <a:off x="6181344" y="6036564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79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79" y="460248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181344" y="6036564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8"/>
                  </a:moveTo>
                  <a:lnTo>
                    <a:pt x="449579" y="460248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1" name="object 141"/>
          <p:cNvSpPr txBox="1"/>
          <p:nvPr/>
        </p:nvSpPr>
        <p:spPr>
          <a:xfrm>
            <a:off x="6311900" y="6229197"/>
            <a:ext cx="208279" cy="9017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42" name="object 142"/>
          <p:cNvGrpSpPr/>
          <p:nvPr/>
        </p:nvGrpSpPr>
        <p:grpSpPr>
          <a:xfrm>
            <a:off x="5612638" y="6030214"/>
            <a:ext cx="462280" cy="473075"/>
            <a:chOff x="5612638" y="6030214"/>
            <a:chExt cx="462280" cy="473075"/>
          </a:xfrm>
        </p:grpSpPr>
        <p:sp>
          <p:nvSpPr>
            <p:cNvPr id="143" name="object 143"/>
            <p:cNvSpPr/>
            <p:nvPr/>
          </p:nvSpPr>
          <p:spPr>
            <a:xfrm>
              <a:off x="5618988" y="6036564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449579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79" y="460248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618988" y="6036564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79" h="460375">
                  <a:moveTo>
                    <a:pt x="0" y="460248"/>
                  </a:moveTo>
                  <a:lnTo>
                    <a:pt x="449579" y="460248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/>
          <p:nvPr/>
        </p:nvSpPr>
        <p:spPr>
          <a:xfrm>
            <a:off x="5749290" y="6229197"/>
            <a:ext cx="208279" cy="9017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46" name="object 146"/>
          <p:cNvGrpSpPr/>
          <p:nvPr/>
        </p:nvGrpSpPr>
        <p:grpSpPr>
          <a:xfrm>
            <a:off x="5050282" y="6030214"/>
            <a:ext cx="461009" cy="473075"/>
            <a:chOff x="5050282" y="6030214"/>
            <a:chExt cx="461009" cy="473075"/>
          </a:xfrm>
        </p:grpSpPr>
        <p:sp>
          <p:nvSpPr>
            <p:cNvPr id="147" name="object 147"/>
            <p:cNvSpPr/>
            <p:nvPr/>
          </p:nvSpPr>
          <p:spPr>
            <a:xfrm>
              <a:off x="5056632" y="60365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056632" y="60365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9" name="object 149"/>
          <p:cNvSpPr txBox="1"/>
          <p:nvPr/>
        </p:nvSpPr>
        <p:spPr>
          <a:xfrm>
            <a:off x="5186298" y="6229197"/>
            <a:ext cx="208279" cy="9017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0" name="object 150"/>
          <p:cNvGrpSpPr/>
          <p:nvPr/>
        </p:nvGrpSpPr>
        <p:grpSpPr>
          <a:xfrm>
            <a:off x="4487926" y="6030214"/>
            <a:ext cx="461009" cy="473075"/>
            <a:chOff x="4487926" y="6030214"/>
            <a:chExt cx="461009" cy="473075"/>
          </a:xfrm>
        </p:grpSpPr>
        <p:sp>
          <p:nvSpPr>
            <p:cNvPr id="151" name="object 151"/>
            <p:cNvSpPr/>
            <p:nvPr/>
          </p:nvSpPr>
          <p:spPr>
            <a:xfrm>
              <a:off x="4494276" y="60365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494276" y="60365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 txBox="1"/>
          <p:nvPr/>
        </p:nvSpPr>
        <p:spPr>
          <a:xfrm>
            <a:off x="4623561" y="6229197"/>
            <a:ext cx="208279" cy="9017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4445508" y="6018276"/>
            <a:ext cx="2778760" cy="527685"/>
          </a:xfrm>
          <a:custGeom>
            <a:avLst/>
            <a:gdLst/>
            <a:ahLst/>
            <a:cxnLst/>
            <a:rect l="l" t="t" r="r" b="b"/>
            <a:pathLst>
              <a:path w="2778759" h="527684">
                <a:moveTo>
                  <a:pt x="0" y="527304"/>
                </a:moveTo>
                <a:lnTo>
                  <a:pt x="2778251" y="527304"/>
                </a:lnTo>
                <a:lnTo>
                  <a:pt x="2778251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 txBox="1"/>
          <p:nvPr/>
        </p:nvSpPr>
        <p:spPr>
          <a:xfrm>
            <a:off x="4121022" y="6100368"/>
            <a:ext cx="2463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7908417" y="1960245"/>
            <a:ext cx="1868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Uses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reduction? </a:t>
            </a:r>
            <a:r>
              <a:rPr sz="1800" b="1" dirty="0">
                <a:latin typeface="Calibri"/>
                <a:cs typeface="Calibri"/>
              </a:rPr>
              <a:t>Dot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product,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e.g.,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7908417" y="5101844"/>
            <a:ext cx="28943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for(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i</a:t>
            </a:r>
            <a:r>
              <a:rPr sz="1800" b="1" spc="-1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0..len){</a:t>
            </a:r>
            <a:endParaRPr sz="1800">
              <a:latin typeface="Courier New"/>
              <a:cs typeface="Courier New"/>
            </a:endParaRPr>
          </a:p>
          <a:p>
            <a:pPr marL="286385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v[i]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+=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a[i]</a:t>
            </a:r>
            <a:r>
              <a:rPr sz="1800" b="1" spc="-3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*</a:t>
            </a:r>
            <a:r>
              <a:rPr sz="1800" b="1" spc="-30" dirty="0">
                <a:latin typeface="Courier New"/>
                <a:cs typeface="Courier New"/>
              </a:rPr>
              <a:t> </a:t>
            </a:r>
            <a:r>
              <a:rPr sz="1800" b="1" spc="-20" dirty="0">
                <a:latin typeface="Courier New"/>
                <a:cs typeface="Courier New"/>
              </a:rPr>
              <a:t>b[i]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265" rIns="0" bIns="0" rtlCol="0">
            <a:spAutoFit/>
          </a:bodyPr>
          <a:lstStyle/>
          <a:p>
            <a:pPr marL="760095">
              <a:lnSpc>
                <a:spcPct val="100000"/>
              </a:lnSpc>
              <a:spcBef>
                <a:spcPts val="105"/>
              </a:spcBef>
            </a:pPr>
            <a:r>
              <a:rPr dirty="0"/>
              <a:t>Indexed</a:t>
            </a:r>
            <a:r>
              <a:rPr spc="-80" dirty="0"/>
              <a:t> </a:t>
            </a:r>
            <a:r>
              <a:rPr dirty="0"/>
              <a:t>Memory</a:t>
            </a:r>
            <a:r>
              <a:rPr spc="-60" dirty="0"/>
              <a:t> </a:t>
            </a:r>
            <a:r>
              <a:rPr dirty="0"/>
              <a:t>Accesses</a:t>
            </a:r>
            <a:r>
              <a:rPr spc="-80" dirty="0"/>
              <a:t> </a:t>
            </a:r>
            <a:r>
              <a:rPr spc="-10" dirty="0"/>
              <a:t>(Scatter/Gather)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79677" y="1915414"/>
            <a:ext cx="2678430" cy="473075"/>
            <a:chOff x="979677" y="1915414"/>
            <a:chExt cx="2678430" cy="473075"/>
          </a:xfrm>
        </p:grpSpPr>
        <p:sp>
          <p:nvSpPr>
            <p:cNvPr id="4" name="object 4"/>
            <p:cNvSpPr/>
            <p:nvPr/>
          </p:nvSpPr>
          <p:spPr>
            <a:xfrm>
              <a:off x="3203448" y="19217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03448" y="19217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74620" y="19217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74620" y="19217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12263" y="19217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12263" y="19217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48383" y="1921764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80" h="460375">
                  <a:moveTo>
                    <a:pt x="449579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79" y="460248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48383" y="1921764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80" h="460375">
                  <a:moveTo>
                    <a:pt x="0" y="460248"/>
                  </a:moveTo>
                  <a:lnTo>
                    <a:pt x="449579" y="460248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6027" y="19217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86027" y="19217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23544" y="1895855"/>
            <a:ext cx="2778760" cy="52578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vert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R="5715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Calibri"/>
              <a:cs typeface="Calibri"/>
            </a:endParaRPr>
          </a:p>
          <a:p>
            <a:pPr marR="5715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Calibri"/>
              <a:cs typeface="Calibri"/>
            </a:endParaRPr>
          </a:p>
          <a:p>
            <a:pPr marR="5715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Calibri"/>
              <a:cs typeface="Calibri"/>
            </a:endParaRPr>
          </a:p>
          <a:p>
            <a:pPr marR="5715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Calibri"/>
              <a:cs typeface="Calibri"/>
            </a:endParaRPr>
          </a:p>
          <a:p>
            <a:pPr marR="5715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56233" y="1779777"/>
            <a:ext cx="2921000" cy="1981835"/>
            <a:chOff x="856233" y="1779777"/>
            <a:chExt cx="2921000" cy="1981835"/>
          </a:xfrm>
        </p:grpSpPr>
        <p:sp>
          <p:nvSpPr>
            <p:cNvPr id="16" name="object 16"/>
            <p:cNvSpPr/>
            <p:nvPr/>
          </p:nvSpPr>
          <p:spPr>
            <a:xfrm>
              <a:off x="3203448" y="25679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03448" y="25679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74619" y="25679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74619" y="25679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12263" y="25679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12263" y="25679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48383" y="2567940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80" h="460375">
                  <a:moveTo>
                    <a:pt x="449579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79" y="460248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48383" y="2567940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80" h="460375">
                  <a:moveTo>
                    <a:pt x="0" y="460248"/>
                  </a:moveTo>
                  <a:lnTo>
                    <a:pt x="449579" y="460248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86027" y="25679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86027" y="25679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62583" y="1786127"/>
              <a:ext cx="2908300" cy="1969135"/>
            </a:xfrm>
            <a:custGeom>
              <a:avLst/>
              <a:gdLst/>
              <a:ahLst/>
              <a:cxnLst/>
              <a:rect l="l" t="t" r="r" b="b"/>
              <a:pathLst>
                <a:path w="2908300" h="1969135">
                  <a:moveTo>
                    <a:pt x="0" y="1969008"/>
                  </a:moveTo>
                  <a:lnTo>
                    <a:pt x="2907791" y="1969008"/>
                  </a:lnTo>
                  <a:lnTo>
                    <a:pt x="2907791" y="0"/>
                  </a:lnTo>
                  <a:lnTo>
                    <a:pt x="0" y="0"/>
                  </a:lnTo>
                  <a:lnTo>
                    <a:pt x="0" y="1969008"/>
                  </a:lnTo>
                  <a:close/>
                </a:path>
                <a:path w="2908300" h="1969135">
                  <a:moveTo>
                    <a:pt x="60959" y="1267968"/>
                  </a:moveTo>
                  <a:lnTo>
                    <a:pt x="2839212" y="1267968"/>
                  </a:lnTo>
                  <a:lnTo>
                    <a:pt x="2839212" y="742188"/>
                  </a:lnTo>
                  <a:lnTo>
                    <a:pt x="60959" y="742188"/>
                  </a:lnTo>
                  <a:lnTo>
                    <a:pt x="60959" y="12679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89732" y="3169919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7"/>
                  </a:lnTo>
                  <a:lnTo>
                    <a:pt x="448056" y="460247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89732" y="3169919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7"/>
                  </a:moveTo>
                  <a:lnTo>
                    <a:pt x="448056" y="460247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60904" y="3169919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7"/>
                  </a:lnTo>
                  <a:lnTo>
                    <a:pt x="448056" y="460247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60904" y="3169919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7"/>
                  </a:moveTo>
                  <a:lnTo>
                    <a:pt x="448056" y="460247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098547" y="3169919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7"/>
                  </a:lnTo>
                  <a:lnTo>
                    <a:pt x="448056" y="460247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098547" y="3169919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7"/>
                  </a:moveTo>
                  <a:lnTo>
                    <a:pt x="448056" y="460247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34667" y="3169919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80" h="460375">
                  <a:moveTo>
                    <a:pt x="449580" y="0"/>
                  </a:moveTo>
                  <a:lnTo>
                    <a:pt x="0" y="0"/>
                  </a:lnTo>
                  <a:lnTo>
                    <a:pt x="0" y="460247"/>
                  </a:lnTo>
                  <a:lnTo>
                    <a:pt x="449580" y="460247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34667" y="3169919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80" h="460375">
                  <a:moveTo>
                    <a:pt x="0" y="460247"/>
                  </a:moveTo>
                  <a:lnTo>
                    <a:pt x="449580" y="460247"/>
                  </a:lnTo>
                  <a:lnTo>
                    <a:pt x="449580" y="0"/>
                  </a:lnTo>
                  <a:lnTo>
                    <a:pt x="0" y="0"/>
                  </a:lnTo>
                  <a:lnTo>
                    <a:pt x="0" y="460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72311" y="3169919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7"/>
                  </a:lnTo>
                  <a:lnTo>
                    <a:pt x="448056" y="460247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72311" y="3169919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0" y="460247"/>
                  </a:moveTo>
                  <a:lnTo>
                    <a:pt x="448056" y="460247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99338" y="1992629"/>
            <a:ext cx="245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9338" y="2624785"/>
            <a:ext cx="2457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651761" y="4012438"/>
            <a:ext cx="1729105" cy="534035"/>
            <a:chOff x="1651761" y="4012438"/>
            <a:chExt cx="1729105" cy="534035"/>
          </a:xfrm>
        </p:grpSpPr>
        <p:sp>
          <p:nvSpPr>
            <p:cNvPr id="40" name="object 40"/>
            <p:cNvSpPr/>
            <p:nvPr/>
          </p:nvSpPr>
          <p:spPr>
            <a:xfrm>
              <a:off x="1658111" y="4018788"/>
              <a:ext cx="1716405" cy="521334"/>
            </a:xfrm>
            <a:custGeom>
              <a:avLst/>
              <a:gdLst/>
              <a:ahLst/>
              <a:cxnLst/>
              <a:rect l="l" t="t" r="r" b="b"/>
              <a:pathLst>
                <a:path w="1716404" h="521335">
                  <a:moveTo>
                    <a:pt x="1287018" y="0"/>
                  </a:moveTo>
                  <a:lnTo>
                    <a:pt x="429006" y="0"/>
                  </a:lnTo>
                  <a:lnTo>
                    <a:pt x="429006" y="260604"/>
                  </a:lnTo>
                  <a:lnTo>
                    <a:pt x="0" y="260604"/>
                  </a:lnTo>
                  <a:lnTo>
                    <a:pt x="858012" y="521207"/>
                  </a:lnTo>
                  <a:lnTo>
                    <a:pt x="1716024" y="260604"/>
                  </a:lnTo>
                  <a:lnTo>
                    <a:pt x="1287018" y="260604"/>
                  </a:lnTo>
                  <a:lnTo>
                    <a:pt x="128701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658111" y="4018788"/>
              <a:ext cx="1716405" cy="521334"/>
            </a:xfrm>
            <a:custGeom>
              <a:avLst/>
              <a:gdLst/>
              <a:ahLst/>
              <a:cxnLst/>
              <a:rect l="l" t="t" r="r" b="b"/>
              <a:pathLst>
                <a:path w="1716404" h="521335">
                  <a:moveTo>
                    <a:pt x="0" y="260604"/>
                  </a:moveTo>
                  <a:lnTo>
                    <a:pt x="429006" y="260604"/>
                  </a:lnTo>
                  <a:lnTo>
                    <a:pt x="429006" y="0"/>
                  </a:lnTo>
                  <a:lnTo>
                    <a:pt x="1287018" y="0"/>
                  </a:lnTo>
                  <a:lnTo>
                    <a:pt x="1287018" y="260604"/>
                  </a:lnTo>
                  <a:lnTo>
                    <a:pt x="1716024" y="260604"/>
                  </a:lnTo>
                  <a:lnTo>
                    <a:pt x="858012" y="521207"/>
                  </a:lnTo>
                  <a:lnTo>
                    <a:pt x="0" y="2606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3203448" y="4797552"/>
            <a:ext cx="448309" cy="460375"/>
          </a:xfrm>
          <a:custGeom>
            <a:avLst/>
            <a:gdLst/>
            <a:ahLst/>
            <a:cxnLst/>
            <a:rect l="l" t="t" r="r" b="b"/>
            <a:pathLst>
              <a:path w="448310" h="460375">
                <a:moveTo>
                  <a:pt x="0" y="460248"/>
                </a:moveTo>
                <a:lnTo>
                  <a:pt x="448055" y="460248"/>
                </a:lnTo>
                <a:lnTo>
                  <a:pt x="448055" y="0"/>
                </a:lnTo>
                <a:lnTo>
                  <a:pt x="0" y="0"/>
                </a:lnTo>
                <a:lnTo>
                  <a:pt x="0" y="460248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338195" y="4989829"/>
            <a:ext cx="152400" cy="7747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674620" y="4797552"/>
            <a:ext cx="448309" cy="460375"/>
          </a:xfrm>
          <a:custGeom>
            <a:avLst/>
            <a:gdLst/>
            <a:ahLst/>
            <a:cxnLst/>
            <a:rect l="l" t="t" r="r" b="b"/>
            <a:pathLst>
              <a:path w="448310" h="460375">
                <a:moveTo>
                  <a:pt x="0" y="460248"/>
                </a:moveTo>
                <a:lnTo>
                  <a:pt x="448056" y="460248"/>
                </a:lnTo>
                <a:lnTo>
                  <a:pt x="448056" y="0"/>
                </a:lnTo>
                <a:lnTo>
                  <a:pt x="0" y="0"/>
                </a:lnTo>
                <a:lnTo>
                  <a:pt x="0" y="460248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808985" y="4989829"/>
            <a:ext cx="152400" cy="7747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112264" y="4797552"/>
            <a:ext cx="448309" cy="460375"/>
          </a:xfrm>
          <a:custGeom>
            <a:avLst/>
            <a:gdLst/>
            <a:ahLst/>
            <a:cxnLst/>
            <a:rect l="l" t="t" r="r" b="b"/>
            <a:pathLst>
              <a:path w="448310" h="460375">
                <a:moveTo>
                  <a:pt x="0" y="460248"/>
                </a:moveTo>
                <a:lnTo>
                  <a:pt x="448056" y="460248"/>
                </a:lnTo>
                <a:lnTo>
                  <a:pt x="448056" y="0"/>
                </a:lnTo>
                <a:lnTo>
                  <a:pt x="0" y="0"/>
                </a:lnTo>
                <a:lnTo>
                  <a:pt x="0" y="460248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246376" y="4989829"/>
            <a:ext cx="152400" cy="7747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548383" y="4797552"/>
            <a:ext cx="449580" cy="460375"/>
          </a:xfrm>
          <a:custGeom>
            <a:avLst/>
            <a:gdLst/>
            <a:ahLst/>
            <a:cxnLst/>
            <a:rect l="l" t="t" r="r" b="b"/>
            <a:pathLst>
              <a:path w="449580" h="460375">
                <a:moveTo>
                  <a:pt x="0" y="460248"/>
                </a:moveTo>
                <a:lnTo>
                  <a:pt x="449579" y="460248"/>
                </a:lnTo>
                <a:lnTo>
                  <a:pt x="449579" y="0"/>
                </a:lnTo>
                <a:lnTo>
                  <a:pt x="0" y="0"/>
                </a:lnTo>
                <a:lnTo>
                  <a:pt x="0" y="460248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683385" y="4989829"/>
            <a:ext cx="152400" cy="7747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979677" y="4791202"/>
            <a:ext cx="2678430" cy="1119505"/>
            <a:chOff x="979677" y="4791202"/>
            <a:chExt cx="2678430" cy="1119505"/>
          </a:xfrm>
        </p:grpSpPr>
        <p:sp>
          <p:nvSpPr>
            <p:cNvPr id="51" name="object 51"/>
            <p:cNvSpPr/>
            <p:nvPr/>
          </p:nvSpPr>
          <p:spPr>
            <a:xfrm>
              <a:off x="986027" y="479755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86027" y="4797552"/>
              <a:ext cx="2665730" cy="1106805"/>
            </a:xfrm>
            <a:custGeom>
              <a:avLst/>
              <a:gdLst/>
              <a:ahLst/>
              <a:cxnLst/>
              <a:rect l="l" t="t" r="r" b="b"/>
              <a:pathLst>
                <a:path w="2665729" h="1106804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  <a:path w="2665729" h="1106804">
                  <a:moveTo>
                    <a:pt x="2217420" y="1106424"/>
                  </a:moveTo>
                  <a:lnTo>
                    <a:pt x="2665476" y="1106424"/>
                  </a:lnTo>
                  <a:lnTo>
                    <a:pt x="2665476" y="646176"/>
                  </a:lnTo>
                  <a:lnTo>
                    <a:pt x="2217420" y="646176"/>
                  </a:lnTo>
                  <a:lnTo>
                    <a:pt x="2217420" y="1106424"/>
                  </a:lnTo>
                  <a:close/>
                </a:path>
                <a:path w="2665729" h="1106804">
                  <a:moveTo>
                    <a:pt x="1688591" y="1106424"/>
                  </a:moveTo>
                  <a:lnTo>
                    <a:pt x="2136648" y="1106424"/>
                  </a:lnTo>
                  <a:lnTo>
                    <a:pt x="2136648" y="646176"/>
                  </a:lnTo>
                  <a:lnTo>
                    <a:pt x="1688591" y="646176"/>
                  </a:lnTo>
                  <a:lnTo>
                    <a:pt x="1688591" y="110642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2808985" y="5548248"/>
            <a:ext cx="152400" cy="2540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B[4]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112264" y="5443728"/>
            <a:ext cx="448309" cy="460375"/>
          </a:xfrm>
          <a:custGeom>
            <a:avLst/>
            <a:gdLst/>
            <a:ahLst/>
            <a:cxnLst/>
            <a:rect l="l" t="t" r="r" b="b"/>
            <a:pathLst>
              <a:path w="448310" h="460375">
                <a:moveTo>
                  <a:pt x="0" y="460248"/>
                </a:moveTo>
                <a:lnTo>
                  <a:pt x="448056" y="460248"/>
                </a:lnTo>
                <a:lnTo>
                  <a:pt x="448056" y="0"/>
                </a:lnTo>
                <a:lnTo>
                  <a:pt x="0" y="0"/>
                </a:lnTo>
                <a:lnTo>
                  <a:pt x="0" y="460248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2246376" y="5548248"/>
            <a:ext cx="152400" cy="2540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B[0]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548383" y="5443728"/>
            <a:ext cx="449580" cy="460375"/>
          </a:xfrm>
          <a:custGeom>
            <a:avLst/>
            <a:gdLst/>
            <a:ahLst/>
            <a:cxnLst/>
            <a:rect l="l" t="t" r="r" b="b"/>
            <a:pathLst>
              <a:path w="449580" h="460375">
                <a:moveTo>
                  <a:pt x="0" y="460248"/>
                </a:moveTo>
                <a:lnTo>
                  <a:pt x="449579" y="460248"/>
                </a:lnTo>
                <a:lnTo>
                  <a:pt x="449579" y="0"/>
                </a:lnTo>
                <a:lnTo>
                  <a:pt x="0" y="0"/>
                </a:lnTo>
                <a:lnTo>
                  <a:pt x="0" y="460248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683385" y="5548248"/>
            <a:ext cx="152400" cy="2540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B[2]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979677" y="4791202"/>
            <a:ext cx="2678430" cy="1119505"/>
            <a:chOff x="979677" y="4791202"/>
            <a:chExt cx="2678430" cy="1119505"/>
          </a:xfrm>
        </p:grpSpPr>
        <p:sp>
          <p:nvSpPr>
            <p:cNvPr id="59" name="object 59"/>
            <p:cNvSpPr/>
            <p:nvPr/>
          </p:nvSpPr>
          <p:spPr>
            <a:xfrm>
              <a:off x="3203448" y="479755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203448" y="479755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74620" y="479755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74620" y="479755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112263" y="479755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112263" y="479755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548383" y="4797552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80" h="460375">
                  <a:moveTo>
                    <a:pt x="449579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79" y="460248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86027" y="4797552"/>
              <a:ext cx="1012190" cy="1106805"/>
            </a:xfrm>
            <a:custGeom>
              <a:avLst/>
              <a:gdLst/>
              <a:ahLst/>
              <a:cxnLst/>
              <a:rect l="l" t="t" r="r" b="b"/>
              <a:pathLst>
                <a:path w="1012189" h="1106804">
                  <a:moveTo>
                    <a:pt x="562356" y="460248"/>
                  </a:moveTo>
                  <a:lnTo>
                    <a:pt x="1011935" y="460248"/>
                  </a:lnTo>
                  <a:lnTo>
                    <a:pt x="1011935" y="0"/>
                  </a:lnTo>
                  <a:lnTo>
                    <a:pt x="562356" y="0"/>
                  </a:lnTo>
                  <a:lnTo>
                    <a:pt x="562356" y="460248"/>
                  </a:lnTo>
                  <a:close/>
                </a:path>
                <a:path w="1012189" h="1106804">
                  <a:moveTo>
                    <a:pt x="0" y="1106424"/>
                  </a:moveTo>
                  <a:lnTo>
                    <a:pt x="448056" y="1106424"/>
                  </a:lnTo>
                  <a:lnTo>
                    <a:pt x="448056" y="646176"/>
                  </a:lnTo>
                  <a:lnTo>
                    <a:pt x="0" y="646176"/>
                  </a:lnTo>
                  <a:lnTo>
                    <a:pt x="0" y="110642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923544" y="4771644"/>
            <a:ext cx="2778760" cy="527685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vert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R="5715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Calibri"/>
              <a:cs typeface="Calibri"/>
            </a:endParaRPr>
          </a:p>
          <a:p>
            <a:pPr marR="5715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Calibri"/>
              <a:cs typeface="Calibri"/>
            </a:endParaRPr>
          </a:p>
          <a:p>
            <a:pPr marR="5715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Calibri"/>
              <a:cs typeface="Calibri"/>
            </a:endParaRPr>
          </a:p>
          <a:p>
            <a:pPr marR="5715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Calibri"/>
              <a:cs typeface="Calibri"/>
            </a:endParaRPr>
          </a:p>
          <a:p>
            <a:pPr marR="5715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1542033" y="5437378"/>
            <a:ext cx="2115820" cy="473075"/>
            <a:chOff x="1542033" y="5437378"/>
            <a:chExt cx="2115820" cy="473075"/>
          </a:xfrm>
        </p:grpSpPr>
        <p:sp>
          <p:nvSpPr>
            <p:cNvPr id="69" name="object 69"/>
            <p:cNvSpPr/>
            <p:nvPr/>
          </p:nvSpPr>
          <p:spPr>
            <a:xfrm>
              <a:off x="3203448" y="5443728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674619" y="5443728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674619" y="5443728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112263" y="5443728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112263" y="5443728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548383" y="5443728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80" h="460375">
                  <a:moveTo>
                    <a:pt x="449579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79" y="460248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548383" y="5443728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80" h="460375">
                  <a:moveTo>
                    <a:pt x="0" y="460248"/>
                  </a:moveTo>
                  <a:lnTo>
                    <a:pt x="449579" y="460248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923544" y="5404103"/>
            <a:ext cx="2778760" cy="527685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B[4]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Calibri"/>
              <a:cs typeface="Calibri"/>
            </a:endParaRPr>
          </a:p>
          <a:p>
            <a:pPr marL="143510">
              <a:lnSpc>
                <a:spcPct val="100000"/>
              </a:lnSpc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B[0]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Calibri"/>
              <a:cs typeface="Calibri"/>
            </a:endParaRPr>
          </a:p>
          <a:p>
            <a:pPr marL="143510">
              <a:lnSpc>
                <a:spcPct val="100000"/>
              </a:lnSpc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B[2]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856233" y="4655565"/>
            <a:ext cx="2921000" cy="1981835"/>
            <a:chOff x="856233" y="4655565"/>
            <a:chExt cx="2921000" cy="1981835"/>
          </a:xfrm>
        </p:grpSpPr>
        <p:sp>
          <p:nvSpPr>
            <p:cNvPr id="78" name="object 78"/>
            <p:cNvSpPr/>
            <p:nvPr/>
          </p:nvSpPr>
          <p:spPr>
            <a:xfrm>
              <a:off x="3203448" y="5443727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86027" y="5443727"/>
              <a:ext cx="2665730" cy="460375"/>
            </a:xfrm>
            <a:custGeom>
              <a:avLst/>
              <a:gdLst/>
              <a:ahLst/>
              <a:cxnLst/>
              <a:rect l="l" t="t" r="r" b="b"/>
              <a:pathLst>
                <a:path w="2665729" h="460375">
                  <a:moveTo>
                    <a:pt x="2217420" y="460248"/>
                  </a:moveTo>
                  <a:lnTo>
                    <a:pt x="2665476" y="460248"/>
                  </a:lnTo>
                  <a:lnTo>
                    <a:pt x="2665476" y="0"/>
                  </a:lnTo>
                  <a:lnTo>
                    <a:pt x="2217420" y="0"/>
                  </a:lnTo>
                  <a:lnTo>
                    <a:pt x="2217420" y="460248"/>
                  </a:lnTo>
                  <a:close/>
                </a:path>
                <a:path w="2665729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  <a:path w="2665729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86027" y="5443727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86027" y="5443727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62583" y="4661915"/>
              <a:ext cx="2908300" cy="1969135"/>
            </a:xfrm>
            <a:custGeom>
              <a:avLst/>
              <a:gdLst/>
              <a:ahLst/>
              <a:cxnLst/>
              <a:rect l="l" t="t" r="r" b="b"/>
              <a:pathLst>
                <a:path w="2908300" h="1969134">
                  <a:moveTo>
                    <a:pt x="0" y="1969007"/>
                  </a:moveTo>
                  <a:lnTo>
                    <a:pt x="2907791" y="1969007"/>
                  </a:lnTo>
                  <a:lnTo>
                    <a:pt x="2907791" y="0"/>
                  </a:lnTo>
                  <a:lnTo>
                    <a:pt x="0" y="0"/>
                  </a:lnTo>
                  <a:lnTo>
                    <a:pt x="0" y="196900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189732" y="605485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189732" y="605485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660904" y="605485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660904" y="605485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098547" y="605485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098547" y="605485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534667" y="6054851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80" h="460375">
                  <a:moveTo>
                    <a:pt x="449580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80" y="460248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534667" y="6054851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80" h="460375">
                  <a:moveTo>
                    <a:pt x="0" y="460248"/>
                  </a:moveTo>
                  <a:lnTo>
                    <a:pt x="449580" y="460248"/>
                  </a:lnTo>
                  <a:lnTo>
                    <a:pt x="449580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972311" y="605485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72311" y="605485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599338" y="4869307"/>
            <a:ext cx="245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99338" y="5502046"/>
            <a:ext cx="245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893945" y="5450840"/>
            <a:ext cx="43961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v1[i]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4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v2[i]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?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B[v0[i]]</a:t>
            </a:r>
            <a:r>
              <a:rPr sz="1800" b="1" spc="-4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: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v1[i]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923544" y="3151632"/>
            <a:ext cx="2778760" cy="52578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vert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marR="20320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Calibri"/>
              <a:cs typeface="Calibri"/>
            </a:endParaRPr>
          </a:p>
          <a:p>
            <a:pPr marR="20320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Calibri"/>
              <a:cs typeface="Calibri"/>
            </a:endParaRPr>
          </a:p>
          <a:p>
            <a:pPr marR="20320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Calibri"/>
              <a:cs typeface="Calibri"/>
            </a:endParaRPr>
          </a:p>
          <a:p>
            <a:pPr marR="20320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Calibri"/>
              <a:cs typeface="Calibri"/>
            </a:endParaRPr>
          </a:p>
          <a:p>
            <a:pPr marR="20320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99338" y="3232784"/>
            <a:ext cx="245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923544" y="6036564"/>
            <a:ext cx="2778760" cy="527685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vert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marR="19685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Calibri"/>
              <a:cs typeface="Calibri"/>
            </a:endParaRPr>
          </a:p>
          <a:p>
            <a:pPr marR="19685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Calibri"/>
              <a:cs typeface="Calibri"/>
            </a:endParaRPr>
          </a:p>
          <a:p>
            <a:pPr marR="19685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Calibri"/>
              <a:cs typeface="Calibri"/>
            </a:endParaRPr>
          </a:p>
          <a:p>
            <a:pPr marR="19685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Calibri"/>
              <a:cs typeface="Calibri"/>
            </a:endParaRPr>
          </a:p>
          <a:p>
            <a:pPr marR="19685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99338" y="6118961"/>
            <a:ext cx="245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172957" y="2816428"/>
            <a:ext cx="512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mask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893945" y="2401570"/>
            <a:ext cx="3438525" cy="535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1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vluxei64</a:t>
            </a:r>
            <a:r>
              <a:rPr sz="1800" b="1" spc="-5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v1,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(&amp;B),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v0,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v2</a:t>
            </a:r>
            <a:endParaRPr sz="1800">
              <a:latin typeface="Courier New"/>
              <a:cs typeface="Courier New"/>
            </a:endParaRPr>
          </a:p>
          <a:p>
            <a:pPr marL="1880870">
              <a:lnSpc>
                <a:spcPts val="2010"/>
              </a:lnSpc>
            </a:pPr>
            <a:r>
              <a:rPr sz="1800" spc="-20" dirty="0">
                <a:latin typeface="Calibri"/>
                <a:cs typeface="Calibri"/>
              </a:rPr>
              <a:t>base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473442" y="1816100"/>
            <a:ext cx="6134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index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vector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762368" y="2911805"/>
            <a:ext cx="4559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addr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072378" y="2096261"/>
            <a:ext cx="424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dest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893945" y="3281934"/>
            <a:ext cx="5156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Indexed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loads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“gather”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elements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over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contiguous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vector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register.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893945" y="4104589"/>
            <a:ext cx="53168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Indexed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stores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“scatter”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elements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contiguous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vector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locations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over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893945" y="4928107"/>
            <a:ext cx="578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Uses?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265" rIns="0" bIns="0" rtlCol="0">
            <a:spAutoFit/>
          </a:bodyPr>
          <a:lstStyle/>
          <a:p>
            <a:pPr marL="760095">
              <a:lnSpc>
                <a:spcPct val="100000"/>
              </a:lnSpc>
              <a:spcBef>
                <a:spcPts val="105"/>
              </a:spcBef>
            </a:pPr>
            <a:r>
              <a:rPr dirty="0"/>
              <a:t>Indexed</a:t>
            </a:r>
            <a:r>
              <a:rPr spc="-80" dirty="0"/>
              <a:t> </a:t>
            </a:r>
            <a:r>
              <a:rPr dirty="0"/>
              <a:t>Memory</a:t>
            </a:r>
            <a:r>
              <a:rPr spc="-60" dirty="0"/>
              <a:t> </a:t>
            </a:r>
            <a:r>
              <a:rPr dirty="0"/>
              <a:t>Accesses</a:t>
            </a:r>
            <a:r>
              <a:rPr spc="-80" dirty="0"/>
              <a:t> </a:t>
            </a:r>
            <a:r>
              <a:rPr spc="-10" dirty="0"/>
              <a:t>(Scatter/Gather)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79677" y="1915414"/>
            <a:ext cx="2678430" cy="473075"/>
            <a:chOff x="979677" y="1915414"/>
            <a:chExt cx="2678430" cy="473075"/>
          </a:xfrm>
        </p:grpSpPr>
        <p:sp>
          <p:nvSpPr>
            <p:cNvPr id="4" name="object 4"/>
            <p:cNvSpPr/>
            <p:nvPr/>
          </p:nvSpPr>
          <p:spPr>
            <a:xfrm>
              <a:off x="3203448" y="19217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03448" y="19217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74620" y="19217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74620" y="19217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12263" y="19217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12263" y="19217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48383" y="1921764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80" h="460375">
                  <a:moveTo>
                    <a:pt x="449579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79" y="460248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48383" y="1921764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80" h="460375">
                  <a:moveTo>
                    <a:pt x="0" y="460248"/>
                  </a:moveTo>
                  <a:lnTo>
                    <a:pt x="449579" y="460248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6027" y="19217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86027" y="1921764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23544" y="1895855"/>
            <a:ext cx="2778760" cy="52578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vert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R="5715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Calibri"/>
              <a:cs typeface="Calibri"/>
            </a:endParaRPr>
          </a:p>
          <a:p>
            <a:pPr marR="5715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Calibri"/>
              <a:cs typeface="Calibri"/>
            </a:endParaRPr>
          </a:p>
          <a:p>
            <a:pPr marR="5715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Calibri"/>
              <a:cs typeface="Calibri"/>
            </a:endParaRPr>
          </a:p>
          <a:p>
            <a:pPr marR="5715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Calibri"/>
              <a:cs typeface="Calibri"/>
            </a:endParaRPr>
          </a:p>
          <a:p>
            <a:pPr marR="5715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56233" y="1779777"/>
            <a:ext cx="2921000" cy="1981835"/>
            <a:chOff x="856233" y="1779777"/>
            <a:chExt cx="2921000" cy="1981835"/>
          </a:xfrm>
        </p:grpSpPr>
        <p:sp>
          <p:nvSpPr>
            <p:cNvPr id="16" name="object 16"/>
            <p:cNvSpPr/>
            <p:nvPr/>
          </p:nvSpPr>
          <p:spPr>
            <a:xfrm>
              <a:off x="3203448" y="25679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03448" y="25679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74619" y="25679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74619" y="25679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12263" y="25679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12263" y="25679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48383" y="2567940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80" h="460375">
                  <a:moveTo>
                    <a:pt x="449579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79" y="460248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48383" y="2567940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80" h="460375">
                  <a:moveTo>
                    <a:pt x="0" y="460248"/>
                  </a:moveTo>
                  <a:lnTo>
                    <a:pt x="449579" y="460248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86027" y="25679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86027" y="2567940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62583" y="1786127"/>
              <a:ext cx="2908300" cy="1969135"/>
            </a:xfrm>
            <a:custGeom>
              <a:avLst/>
              <a:gdLst/>
              <a:ahLst/>
              <a:cxnLst/>
              <a:rect l="l" t="t" r="r" b="b"/>
              <a:pathLst>
                <a:path w="2908300" h="1969135">
                  <a:moveTo>
                    <a:pt x="0" y="1969008"/>
                  </a:moveTo>
                  <a:lnTo>
                    <a:pt x="2907791" y="1969008"/>
                  </a:lnTo>
                  <a:lnTo>
                    <a:pt x="2907791" y="0"/>
                  </a:lnTo>
                  <a:lnTo>
                    <a:pt x="0" y="0"/>
                  </a:lnTo>
                  <a:lnTo>
                    <a:pt x="0" y="1969008"/>
                  </a:lnTo>
                  <a:close/>
                </a:path>
                <a:path w="2908300" h="1969135">
                  <a:moveTo>
                    <a:pt x="60959" y="1267968"/>
                  </a:moveTo>
                  <a:lnTo>
                    <a:pt x="2839212" y="1267968"/>
                  </a:lnTo>
                  <a:lnTo>
                    <a:pt x="2839212" y="742188"/>
                  </a:lnTo>
                  <a:lnTo>
                    <a:pt x="60959" y="742188"/>
                  </a:lnTo>
                  <a:lnTo>
                    <a:pt x="60959" y="12679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89732" y="3169919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7"/>
                  </a:lnTo>
                  <a:lnTo>
                    <a:pt x="448056" y="460247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89732" y="3169919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7"/>
                  </a:moveTo>
                  <a:lnTo>
                    <a:pt x="448056" y="460247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60904" y="3169919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7"/>
                  </a:lnTo>
                  <a:lnTo>
                    <a:pt x="448056" y="460247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60904" y="3169919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7"/>
                  </a:moveTo>
                  <a:lnTo>
                    <a:pt x="448056" y="460247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098547" y="3169919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7"/>
                  </a:lnTo>
                  <a:lnTo>
                    <a:pt x="448056" y="460247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098547" y="3169919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7"/>
                  </a:moveTo>
                  <a:lnTo>
                    <a:pt x="448056" y="460247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34667" y="3169919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80" h="460375">
                  <a:moveTo>
                    <a:pt x="449580" y="0"/>
                  </a:moveTo>
                  <a:lnTo>
                    <a:pt x="0" y="0"/>
                  </a:lnTo>
                  <a:lnTo>
                    <a:pt x="0" y="460247"/>
                  </a:lnTo>
                  <a:lnTo>
                    <a:pt x="449580" y="460247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34667" y="3169919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80" h="460375">
                  <a:moveTo>
                    <a:pt x="0" y="460247"/>
                  </a:moveTo>
                  <a:lnTo>
                    <a:pt x="449580" y="460247"/>
                  </a:lnTo>
                  <a:lnTo>
                    <a:pt x="449580" y="0"/>
                  </a:lnTo>
                  <a:lnTo>
                    <a:pt x="0" y="0"/>
                  </a:lnTo>
                  <a:lnTo>
                    <a:pt x="0" y="460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72311" y="3169919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7"/>
                  </a:lnTo>
                  <a:lnTo>
                    <a:pt x="448056" y="460247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72311" y="3169919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0" y="460247"/>
                  </a:moveTo>
                  <a:lnTo>
                    <a:pt x="448056" y="460247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99338" y="1992629"/>
            <a:ext cx="245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9338" y="2624785"/>
            <a:ext cx="2457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651761" y="4012438"/>
            <a:ext cx="1729105" cy="534035"/>
            <a:chOff x="1651761" y="4012438"/>
            <a:chExt cx="1729105" cy="534035"/>
          </a:xfrm>
        </p:grpSpPr>
        <p:sp>
          <p:nvSpPr>
            <p:cNvPr id="40" name="object 40"/>
            <p:cNvSpPr/>
            <p:nvPr/>
          </p:nvSpPr>
          <p:spPr>
            <a:xfrm>
              <a:off x="1658111" y="4018788"/>
              <a:ext cx="1716405" cy="521334"/>
            </a:xfrm>
            <a:custGeom>
              <a:avLst/>
              <a:gdLst/>
              <a:ahLst/>
              <a:cxnLst/>
              <a:rect l="l" t="t" r="r" b="b"/>
              <a:pathLst>
                <a:path w="1716404" h="521335">
                  <a:moveTo>
                    <a:pt x="1287018" y="0"/>
                  </a:moveTo>
                  <a:lnTo>
                    <a:pt x="429006" y="0"/>
                  </a:lnTo>
                  <a:lnTo>
                    <a:pt x="429006" y="260604"/>
                  </a:lnTo>
                  <a:lnTo>
                    <a:pt x="0" y="260604"/>
                  </a:lnTo>
                  <a:lnTo>
                    <a:pt x="858012" y="521207"/>
                  </a:lnTo>
                  <a:lnTo>
                    <a:pt x="1716024" y="260604"/>
                  </a:lnTo>
                  <a:lnTo>
                    <a:pt x="1287018" y="260604"/>
                  </a:lnTo>
                  <a:lnTo>
                    <a:pt x="128701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658111" y="4018788"/>
              <a:ext cx="1716405" cy="521334"/>
            </a:xfrm>
            <a:custGeom>
              <a:avLst/>
              <a:gdLst/>
              <a:ahLst/>
              <a:cxnLst/>
              <a:rect l="l" t="t" r="r" b="b"/>
              <a:pathLst>
                <a:path w="1716404" h="521335">
                  <a:moveTo>
                    <a:pt x="0" y="260604"/>
                  </a:moveTo>
                  <a:lnTo>
                    <a:pt x="429006" y="260604"/>
                  </a:lnTo>
                  <a:lnTo>
                    <a:pt x="429006" y="0"/>
                  </a:lnTo>
                  <a:lnTo>
                    <a:pt x="1287018" y="0"/>
                  </a:lnTo>
                  <a:lnTo>
                    <a:pt x="1287018" y="260604"/>
                  </a:lnTo>
                  <a:lnTo>
                    <a:pt x="1716024" y="260604"/>
                  </a:lnTo>
                  <a:lnTo>
                    <a:pt x="858012" y="521207"/>
                  </a:lnTo>
                  <a:lnTo>
                    <a:pt x="0" y="2606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3203448" y="4797552"/>
            <a:ext cx="448309" cy="460375"/>
          </a:xfrm>
          <a:custGeom>
            <a:avLst/>
            <a:gdLst/>
            <a:ahLst/>
            <a:cxnLst/>
            <a:rect l="l" t="t" r="r" b="b"/>
            <a:pathLst>
              <a:path w="448310" h="460375">
                <a:moveTo>
                  <a:pt x="0" y="460248"/>
                </a:moveTo>
                <a:lnTo>
                  <a:pt x="448055" y="460248"/>
                </a:lnTo>
                <a:lnTo>
                  <a:pt x="448055" y="0"/>
                </a:lnTo>
                <a:lnTo>
                  <a:pt x="0" y="0"/>
                </a:lnTo>
                <a:lnTo>
                  <a:pt x="0" y="460248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338195" y="4989829"/>
            <a:ext cx="152400" cy="7747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674620" y="4797552"/>
            <a:ext cx="448309" cy="460375"/>
          </a:xfrm>
          <a:custGeom>
            <a:avLst/>
            <a:gdLst/>
            <a:ahLst/>
            <a:cxnLst/>
            <a:rect l="l" t="t" r="r" b="b"/>
            <a:pathLst>
              <a:path w="448310" h="460375">
                <a:moveTo>
                  <a:pt x="0" y="460248"/>
                </a:moveTo>
                <a:lnTo>
                  <a:pt x="448056" y="460248"/>
                </a:lnTo>
                <a:lnTo>
                  <a:pt x="448056" y="0"/>
                </a:lnTo>
                <a:lnTo>
                  <a:pt x="0" y="0"/>
                </a:lnTo>
                <a:lnTo>
                  <a:pt x="0" y="460248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808985" y="4989829"/>
            <a:ext cx="152400" cy="7747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112264" y="4797552"/>
            <a:ext cx="448309" cy="460375"/>
          </a:xfrm>
          <a:custGeom>
            <a:avLst/>
            <a:gdLst/>
            <a:ahLst/>
            <a:cxnLst/>
            <a:rect l="l" t="t" r="r" b="b"/>
            <a:pathLst>
              <a:path w="448310" h="460375">
                <a:moveTo>
                  <a:pt x="0" y="460248"/>
                </a:moveTo>
                <a:lnTo>
                  <a:pt x="448056" y="460248"/>
                </a:lnTo>
                <a:lnTo>
                  <a:pt x="448056" y="0"/>
                </a:lnTo>
                <a:lnTo>
                  <a:pt x="0" y="0"/>
                </a:lnTo>
                <a:lnTo>
                  <a:pt x="0" y="460248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246376" y="4989829"/>
            <a:ext cx="152400" cy="7747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548383" y="4797552"/>
            <a:ext cx="449580" cy="460375"/>
          </a:xfrm>
          <a:custGeom>
            <a:avLst/>
            <a:gdLst/>
            <a:ahLst/>
            <a:cxnLst/>
            <a:rect l="l" t="t" r="r" b="b"/>
            <a:pathLst>
              <a:path w="449580" h="460375">
                <a:moveTo>
                  <a:pt x="0" y="460248"/>
                </a:moveTo>
                <a:lnTo>
                  <a:pt x="449579" y="460248"/>
                </a:lnTo>
                <a:lnTo>
                  <a:pt x="449579" y="0"/>
                </a:lnTo>
                <a:lnTo>
                  <a:pt x="0" y="0"/>
                </a:lnTo>
                <a:lnTo>
                  <a:pt x="0" y="460248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683385" y="4989829"/>
            <a:ext cx="152400" cy="7747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979677" y="4791202"/>
            <a:ext cx="2678430" cy="1119505"/>
            <a:chOff x="979677" y="4791202"/>
            <a:chExt cx="2678430" cy="1119505"/>
          </a:xfrm>
        </p:grpSpPr>
        <p:sp>
          <p:nvSpPr>
            <p:cNvPr id="51" name="object 51"/>
            <p:cNvSpPr/>
            <p:nvPr/>
          </p:nvSpPr>
          <p:spPr>
            <a:xfrm>
              <a:off x="986027" y="479755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86027" y="4797552"/>
              <a:ext cx="2665730" cy="1106805"/>
            </a:xfrm>
            <a:custGeom>
              <a:avLst/>
              <a:gdLst/>
              <a:ahLst/>
              <a:cxnLst/>
              <a:rect l="l" t="t" r="r" b="b"/>
              <a:pathLst>
                <a:path w="2665729" h="1106804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  <a:path w="2665729" h="1106804">
                  <a:moveTo>
                    <a:pt x="2217420" y="1106424"/>
                  </a:moveTo>
                  <a:lnTo>
                    <a:pt x="2665476" y="1106424"/>
                  </a:lnTo>
                  <a:lnTo>
                    <a:pt x="2665476" y="646176"/>
                  </a:lnTo>
                  <a:lnTo>
                    <a:pt x="2217420" y="646176"/>
                  </a:lnTo>
                  <a:lnTo>
                    <a:pt x="2217420" y="1106424"/>
                  </a:lnTo>
                  <a:close/>
                </a:path>
                <a:path w="2665729" h="1106804">
                  <a:moveTo>
                    <a:pt x="1688591" y="1106424"/>
                  </a:moveTo>
                  <a:lnTo>
                    <a:pt x="2136648" y="1106424"/>
                  </a:lnTo>
                  <a:lnTo>
                    <a:pt x="2136648" y="646176"/>
                  </a:lnTo>
                  <a:lnTo>
                    <a:pt x="1688591" y="646176"/>
                  </a:lnTo>
                  <a:lnTo>
                    <a:pt x="1688591" y="110642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2808985" y="5548248"/>
            <a:ext cx="152400" cy="2540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B[4]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112264" y="5443728"/>
            <a:ext cx="448309" cy="460375"/>
          </a:xfrm>
          <a:custGeom>
            <a:avLst/>
            <a:gdLst/>
            <a:ahLst/>
            <a:cxnLst/>
            <a:rect l="l" t="t" r="r" b="b"/>
            <a:pathLst>
              <a:path w="448310" h="460375">
                <a:moveTo>
                  <a:pt x="0" y="460248"/>
                </a:moveTo>
                <a:lnTo>
                  <a:pt x="448056" y="460248"/>
                </a:lnTo>
                <a:lnTo>
                  <a:pt x="448056" y="0"/>
                </a:lnTo>
                <a:lnTo>
                  <a:pt x="0" y="0"/>
                </a:lnTo>
                <a:lnTo>
                  <a:pt x="0" y="460248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2246376" y="5548248"/>
            <a:ext cx="152400" cy="2540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B[0]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548383" y="5443728"/>
            <a:ext cx="449580" cy="460375"/>
          </a:xfrm>
          <a:custGeom>
            <a:avLst/>
            <a:gdLst/>
            <a:ahLst/>
            <a:cxnLst/>
            <a:rect l="l" t="t" r="r" b="b"/>
            <a:pathLst>
              <a:path w="449580" h="460375">
                <a:moveTo>
                  <a:pt x="0" y="460248"/>
                </a:moveTo>
                <a:lnTo>
                  <a:pt x="449579" y="460248"/>
                </a:lnTo>
                <a:lnTo>
                  <a:pt x="449579" y="0"/>
                </a:lnTo>
                <a:lnTo>
                  <a:pt x="0" y="0"/>
                </a:lnTo>
                <a:lnTo>
                  <a:pt x="0" y="460248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683385" y="5548248"/>
            <a:ext cx="152400" cy="2540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B[2]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979677" y="4791202"/>
            <a:ext cx="2678430" cy="1119505"/>
            <a:chOff x="979677" y="4791202"/>
            <a:chExt cx="2678430" cy="1119505"/>
          </a:xfrm>
        </p:grpSpPr>
        <p:sp>
          <p:nvSpPr>
            <p:cNvPr id="59" name="object 59"/>
            <p:cNvSpPr/>
            <p:nvPr/>
          </p:nvSpPr>
          <p:spPr>
            <a:xfrm>
              <a:off x="3203448" y="479755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203448" y="479755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74620" y="479755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74620" y="479755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112263" y="479755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112263" y="4797552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548383" y="4797552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80" h="460375">
                  <a:moveTo>
                    <a:pt x="449579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79" y="460248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86027" y="4797552"/>
              <a:ext cx="1012190" cy="1106805"/>
            </a:xfrm>
            <a:custGeom>
              <a:avLst/>
              <a:gdLst/>
              <a:ahLst/>
              <a:cxnLst/>
              <a:rect l="l" t="t" r="r" b="b"/>
              <a:pathLst>
                <a:path w="1012189" h="1106804">
                  <a:moveTo>
                    <a:pt x="562356" y="460248"/>
                  </a:moveTo>
                  <a:lnTo>
                    <a:pt x="1011935" y="460248"/>
                  </a:lnTo>
                  <a:lnTo>
                    <a:pt x="1011935" y="0"/>
                  </a:lnTo>
                  <a:lnTo>
                    <a:pt x="562356" y="0"/>
                  </a:lnTo>
                  <a:lnTo>
                    <a:pt x="562356" y="460248"/>
                  </a:lnTo>
                  <a:close/>
                </a:path>
                <a:path w="1012189" h="1106804">
                  <a:moveTo>
                    <a:pt x="0" y="1106424"/>
                  </a:moveTo>
                  <a:lnTo>
                    <a:pt x="448056" y="1106424"/>
                  </a:lnTo>
                  <a:lnTo>
                    <a:pt x="448056" y="646176"/>
                  </a:lnTo>
                  <a:lnTo>
                    <a:pt x="0" y="646176"/>
                  </a:lnTo>
                  <a:lnTo>
                    <a:pt x="0" y="110642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923544" y="4771644"/>
            <a:ext cx="2778760" cy="527685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vert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R="5715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Calibri"/>
              <a:cs typeface="Calibri"/>
            </a:endParaRPr>
          </a:p>
          <a:p>
            <a:pPr marR="5715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Calibri"/>
              <a:cs typeface="Calibri"/>
            </a:endParaRPr>
          </a:p>
          <a:p>
            <a:pPr marR="5715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Calibri"/>
              <a:cs typeface="Calibri"/>
            </a:endParaRPr>
          </a:p>
          <a:p>
            <a:pPr marR="5715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Calibri"/>
              <a:cs typeface="Calibri"/>
            </a:endParaRPr>
          </a:p>
          <a:p>
            <a:pPr marR="5715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1542033" y="5437378"/>
            <a:ext cx="2115820" cy="473075"/>
            <a:chOff x="1542033" y="5437378"/>
            <a:chExt cx="2115820" cy="473075"/>
          </a:xfrm>
        </p:grpSpPr>
        <p:sp>
          <p:nvSpPr>
            <p:cNvPr id="69" name="object 69"/>
            <p:cNvSpPr/>
            <p:nvPr/>
          </p:nvSpPr>
          <p:spPr>
            <a:xfrm>
              <a:off x="3203448" y="5443728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5" y="460248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674619" y="5443728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674619" y="5443728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112263" y="5443728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112263" y="5443728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548383" y="5443728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80" h="460375">
                  <a:moveTo>
                    <a:pt x="449579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79" y="460248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548383" y="5443728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80" h="460375">
                  <a:moveTo>
                    <a:pt x="0" y="460248"/>
                  </a:moveTo>
                  <a:lnTo>
                    <a:pt x="449579" y="460248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923544" y="5404103"/>
            <a:ext cx="2778760" cy="527685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B[4]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Calibri"/>
              <a:cs typeface="Calibri"/>
            </a:endParaRPr>
          </a:p>
          <a:p>
            <a:pPr marL="143510">
              <a:lnSpc>
                <a:spcPct val="100000"/>
              </a:lnSpc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B[0]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Calibri"/>
              <a:cs typeface="Calibri"/>
            </a:endParaRPr>
          </a:p>
          <a:p>
            <a:pPr marL="143510">
              <a:lnSpc>
                <a:spcPct val="100000"/>
              </a:lnSpc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B[2]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856233" y="4655565"/>
            <a:ext cx="2921000" cy="1981835"/>
            <a:chOff x="856233" y="4655565"/>
            <a:chExt cx="2921000" cy="1981835"/>
          </a:xfrm>
        </p:grpSpPr>
        <p:sp>
          <p:nvSpPr>
            <p:cNvPr id="78" name="object 78"/>
            <p:cNvSpPr/>
            <p:nvPr/>
          </p:nvSpPr>
          <p:spPr>
            <a:xfrm>
              <a:off x="3203448" y="5443727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5" y="460248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86027" y="5443727"/>
              <a:ext cx="2665730" cy="460375"/>
            </a:xfrm>
            <a:custGeom>
              <a:avLst/>
              <a:gdLst/>
              <a:ahLst/>
              <a:cxnLst/>
              <a:rect l="l" t="t" r="r" b="b"/>
              <a:pathLst>
                <a:path w="2665729" h="460375">
                  <a:moveTo>
                    <a:pt x="2217420" y="460248"/>
                  </a:moveTo>
                  <a:lnTo>
                    <a:pt x="2665476" y="460248"/>
                  </a:lnTo>
                  <a:lnTo>
                    <a:pt x="2665476" y="0"/>
                  </a:lnTo>
                  <a:lnTo>
                    <a:pt x="2217420" y="0"/>
                  </a:lnTo>
                  <a:lnTo>
                    <a:pt x="2217420" y="460248"/>
                  </a:lnTo>
                  <a:close/>
                </a:path>
                <a:path w="2665729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  <a:path w="2665729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86027" y="5443727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86027" y="5443727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62583" y="4661915"/>
              <a:ext cx="2908300" cy="1969135"/>
            </a:xfrm>
            <a:custGeom>
              <a:avLst/>
              <a:gdLst/>
              <a:ahLst/>
              <a:cxnLst/>
              <a:rect l="l" t="t" r="r" b="b"/>
              <a:pathLst>
                <a:path w="2908300" h="1969134">
                  <a:moveTo>
                    <a:pt x="0" y="1969007"/>
                  </a:moveTo>
                  <a:lnTo>
                    <a:pt x="2907791" y="1969007"/>
                  </a:lnTo>
                  <a:lnTo>
                    <a:pt x="2907791" y="0"/>
                  </a:lnTo>
                  <a:lnTo>
                    <a:pt x="0" y="0"/>
                  </a:lnTo>
                  <a:lnTo>
                    <a:pt x="0" y="196900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189732" y="605485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189732" y="605485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660904" y="605485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660904" y="605485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098547" y="605485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098547" y="605485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10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534667" y="6054851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80" h="460375">
                  <a:moveTo>
                    <a:pt x="449580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9580" y="460248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534667" y="6054851"/>
              <a:ext cx="449580" cy="460375"/>
            </a:xfrm>
            <a:custGeom>
              <a:avLst/>
              <a:gdLst/>
              <a:ahLst/>
              <a:cxnLst/>
              <a:rect l="l" t="t" r="r" b="b"/>
              <a:pathLst>
                <a:path w="449580" h="460375">
                  <a:moveTo>
                    <a:pt x="0" y="460248"/>
                  </a:moveTo>
                  <a:lnTo>
                    <a:pt x="449580" y="460248"/>
                  </a:lnTo>
                  <a:lnTo>
                    <a:pt x="449580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972311" y="605485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448056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48056" y="46024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72311" y="6054851"/>
              <a:ext cx="448309" cy="460375"/>
            </a:xfrm>
            <a:custGeom>
              <a:avLst/>
              <a:gdLst/>
              <a:ahLst/>
              <a:cxnLst/>
              <a:rect l="l" t="t" r="r" b="b"/>
              <a:pathLst>
                <a:path w="448309" h="460375">
                  <a:moveTo>
                    <a:pt x="0" y="460248"/>
                  </a:moveTo>
                  <a:lnTo>
                    <a:pt x="448056" y="46024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599338" y="4869307"/>
            <a:ext cx="245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99338" y="5502046"/>
            <a:ext cx="245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893945" y="5450840"/>
            <a:ext cx="43961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v1[i]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4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v2[i]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?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B[v0[i]]</a:t>
            </a:r>
            <a:r>
              <a:rPr sz="1800" b="1" spc="-4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: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v1[i]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923544" y="3151632"/>
            <a:ext cx="2778760" cy="52578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vert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marR="20320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Calibri"/>
              <a:cs typeface="Calibri"/>
            </a:endParaRPr>
          </a:p>
          <a:p>
            <a:pPr marR="20320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Calibri"/>
              <a:cs typeface="Calibri"/>
            </a:endParaRPr>
          </a:p>
          <a:p>
            <a:pPr marR="20320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Calibri"/>
              <a:cs typeface="Calibri"/>
            </a:endParaRPr>
          </a:p>
          <a:p>
            <a:pPr marR="20320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Calibri"/>
              <a:cs typeface="Calibri"/>
            </a:endParaRPr>
          </a:p>
          <a:p>
            <a:pPr marR="20320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99338" y="3232784"/>
            <a:ext cx="245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923544" y="6036564"/>
            <a:ext cx="2778760" cy="527685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vert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marR="19685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Calibri"/>
              <a:cs typeface="Calibri"/>
            </a:endParaRPr>
          </a:p>
          <a:p>
            <a:pPr marR="19685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Calibri"/>
              <a:cs typeface="Calibri"/>
            </a:endParaRPr>
          </a:p>
          <a:p>
            <a:pPr marR="19685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Calibri"/>
              <a:cs typeface="Calibri"/>
            </a:endParaRPr>
          </a:p>
          <a:p>
            <a:pPr marR="19685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Calibri"/>
              <a:cs typeface="Calibri"/>
            </a:endParaRPr>
          </a:p>
          <a:p>
            <a:pPr marR="19685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99338" y="6118961"/>
            <a:ext cx="245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172957" y="2816428"/>
            <a:ext cx="512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mask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7473442" y="1837766"/>
            <a:ext cx="6134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index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vector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893945" y="2401570"/>
            <a:ext cx="343852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vluxei64</a:t>
            </a:r>
            <a:r>
              <a:rPr sz="1800" b="1" spc="-5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v1,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(&amp;B),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v0,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v2</a:t>
            </a:r>
            <a:endParaRPr sz="1800">
              <a:latin typeface="Courier New"/>
              <a:cs typeface="Courier New"/>
            </a:endParaRPr>
          </a:p>
          <a:p>
            <a:pPr marL="701040" algn="ctr">
              <a:lnSpc>
                <a:spcPct val="100000"/>
              </a:lnSpc>
              <a:spcBef>
                <a:spcPts val="20"/>
              </a:spcBef>
            </a:pPr>
            <a:r>
              <a:rPr sz="1800" spc="-20" dirty="0">
                <a:latin typeface="Calibri"/>
                <a:cs typeface="Calibri"/>
              </a:rPr>
              <a:t>base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734302" y="2952750"/>
            <a:ext cx="455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addr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072378" y="2096261"/>
            <a:ext cx="424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dest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893945" y="3281934"/>
            <a:ext cx="6258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Common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Use: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indirect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array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accesses.</a:t>
            </a:r>
            <a:r>
              <a:rPr sz="1800" b="1" spc="3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Common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graph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analytics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893945" y="3818382"/>
            <a:ext cx="4666615" cy="1400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for(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src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in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0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..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n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){</a:t>
            </a:r>
            <a:endParaRPr sz="1800">
              <a:latin typeface="Courier New"/>
              <a:cs typeface="Courier New"/>
            </a:endParaRPr>
          </a:p>
          <a:p>
            <a:pPr marL="559435" marR="5080" indent="-27305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for(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dst</a:t>
            </a:r>
            <a:r>
              <a:rPr sz="1800" b="1" spc="-7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in</a:t>
            </a:r>
            <a:r>
              <a:rPr sz="1800" b="1" spc="-6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0..ind[src].len()</a:t>
            </a:r>
            <a:r>
              <a:rPr sz="1800" b="1" spc="-60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){ </a:t>
            </a:r>
            <a:r>
              <a:rPr sz="1800" b="1" dirty="0">
                <a:latin typeface="Courier New"/>
                <a:cs typeface="Courier New"/>
              </a:rPr>
              <a:t>data[</a:t>
            </a:r>
            <a:r>
              <a:rPr sz="1800" b="1" spc="-9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ind[src][dst]</a:t>
            </a:r>
            <a:r>
              <a:rPr sz="1800" b="1" spc="-80" dirty="0">
                <a:latin typeface="Courier New"/>
                <a:cs typeface="Courier New"/>
              </a:rPr>
              <a:t> </a:t>
            </a:r>
            <a:r>
              <a:rPr sz="1800" b="1" spc="-20" dirty="0">
                <a:latin typeface="Courier New"/>
                <a:cs typeface="Courier New"/>
              </a:rPr>
              <a:t>]++;</a:t>
            </a:r>
            <a:endParaRPr sz="1800">
              <a:latin typeface="Courier New"/>
              <a:cs typeface="Courier New"/>
            </a:endParaRPr>
          </a:p>
          <a:p>
            <a:pPr marL="286385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b="1" dirty="0"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265" rIns="0" bIns="0" rtlCol="0">
            <a:spAutoFit/>
          </a:bodyPr>
          <a:lstStyle/>
          <a:p>
            <a:pPr marL="760095">
              <a:lnSpc>
                <a:spcPct val="100000"/>
              </a:lnSpc>
              <a:spcBef>
                <a:spcPts val="105"/>
              </a:spcBef>
            </a:pPr>
            <a:r>
              <a:rPr dirty="0"/>
              <a:t>Summary</a:t>
            </a:r>
            <a:r>
              <a:rPr spc="-110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Benefits:</a:t>
            </a:r>
            <a:r>
              <a:rPr spc="-70" dirty="0"/>
              <a:t> </a:t>
            </a:r>
            <a:r>
              <a:rPr spc="-10" dirty="0"/>
              <a:t>Vector</a:t>
            </a:r>
            <a:r>
              <a:rPr spc="-55" dirty="0"/>
              <a:t> </a:t>
            </a:r>
            <a:r>
              <a:rPr spc="-10" dirty="0"/>
              <a:t>Architectures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6575" y="1427583"/>
            <a:ext cx="11418570" cy="519747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240665" algn="l"/>
              </a:tabLst>
            </a:pPr>
            <a:r>
              <a:rPr sz="2600" b="1" dirty="0">
                <a:latin typeface="Calibri"/>
                <a:cs typeface="Calibri"/>
              </a:rPr>
              <a:t>Compared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to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scalar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architectures:</a:t>
            </a:r>
            <a:endParaRPr sz="2600">
              <a:latin typeface="Calibri"/>
              <a:cs typeface="Calibri"/>
            </a:endParaRPr>
          </a:p>
          <a:p>
            <a:pPr marL="697865" lvl="1" indent="-227965">
              <a:lnSpc>
                <a:spcPts val="2510"/>
              </a:lnSpc>
              <a:spcBef>
                <a:spcPts val="259"/>
              </a:spcBef>
              <a:buFont typeface="Arial"/>
              <a:buChar char="•"/>
              <a:tabLst>
                <a:tab pos="697865" algn="l"/>
              </a:tabLst>
            </a:pPr>
            <a:r>
              <a:rPr sz="2200" b="1" dirty="0">
                <a:latin typeface="Calibri"/>
                <a:cs typeface="Calibri"/>
              </a:rPr>
              <a:t>Single</a:t>
            </a:r>
            <a:r>
              <a:rPr sz="2200" b="1" spc="-8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instruction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performs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many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operations: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instruction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equivalent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executing</a:t>
            </a:r>
            <a:endParaRPr sz="2200">
              <a:latin typeface="Calibri"/>
              <a:cs typeface="Calibri"/>
            </a:endParaRPr>
          </a:p>
          <a:p>
            <a:pPr marL="698500">
              <a:lnSpc>
                <a:spcPts val="2510"/>
              </a:lnSpc>
            </a:pPr>
            <a:r>
              <a:rPr sz="2200" dirty="0">
                <a:latin typeface="Calibri"/>
                <a:cs typeface="Calibri"/>
              </a:rPr>
              <a:t>an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entire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loop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program!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7865" algn="l"/>
              </a:tabLst>
            </a:pPr>
            <a:r>
              <a:rPr sz="2200" b="1" dirty="0">
                <a:latin typeface="Calibri"/>
                <a:cs typeface="Calibri"/>
              </a:rPr>
              <a:t>Control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is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simpler: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loops,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branches,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misprediction/misspeculation</a:t>
            </a:r>
            <a:endParaRPr sz="2200">
              <a:latin typeface="Calibri"/>
              <a:cs typeface="Calibri"/>
            </a:endParaRPr>
          </a:p>
          <a:p>
            <a:pPr marL="698500" marR="912494" lvl="1" indent="-228600">
              <a:lnSpc>
                <a:spcPts val="2380"/>
              </a:lnSpc>
              <a:spcBef>
                <a:spcPts val="535"/>
              </a:spcBef>
              <a:buFont typeface="Arial"/>
              <a:buChar char="•"/>
              <a:tabLst>
                <a:tab pos="698500" algn="l"/>
              </a:tabLst>
            </a:pPr>
            <a:r>
              <a:rPr sz="2200" b="1" spc="-20" dirty="0">
                <a:latin typeface="Calibri"/>
                <a:cs typeface="Calibri"/>
              </a:rPr>
              <a:t>Vector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interface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makes</a:t>
            </a:r>
            <a:r>
              <a:rPr sz="2200" b="1" spc="-100" dirty="0">
                <a:latin typeface="Calibri"/>
                <a:cs typeface="Calibri"/>
              </a:rPr>
              <a:t> </a:t>
            </a:r>
            <a:r>
              <a:rPr sz="2200" b="1" spc="-30" dirty="0">
                <a:latin typeface="Calibri"/>
                <a:cs typeface="Calibri"/>
              </a:rPr>
              <a:t>data-</a:t>
            </a:r>
            <a:r>
              <a:rPr sz="2200" b="1" spc="-10" dirty="0">
                <a:latin typeface="Calibri"/>
                <a:cs typeface="Calibri"/>
              </a:rPr>
              <a:t>independence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across</a:t>
            </a:r>
            <a:r>
              <a:rPr sz="2200" b="1" spc="-8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vector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elements</a:t>
            </a:r>
            <a:r>
              <a:rPr sz="2200" b="1" spc="-7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explicit:</a:t>
            </a:r>
            <a:r>
              <a:rPr sz="2200" b="1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simplifies implementations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eliminates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complex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dependence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logic</a:t>
            </a:r>
            <a:endParaRPr sz="2200">
              <a:latin typeface="Calibri"/>
              <a:cs typeface="Calibri"/>
            </a:endParaRPr>
          </a:p>
          <a:p>
            <a:pPr marL="698500" marR="540385" lvl="1" indent="-228600">
              <a:lnSpc>
                <a:spcPts val="2380"/>
              </a:lnSpc>
              <a:spcBef>
                <a:spcPts val="484"/>
              </a:spcBef>
              <a:buFont typeface="Arial"/>
              <a:buChar char="•"/>
              <a:tabLst>
                <a:tab pos="698500" algn="l"/>
              </a:tabLst>
            </a:pPr>
            <a:r>
              <a:rPr sz="2200" b="1" dirty="0">
                <a:latin typeface="Calibri"/>
                <a:cs typeface="Calibri"/>
              </a:rPr>
              <a:t>Dependence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checking</a:t>
            </a:r>
            <a:r>
              <a:rPr sz="2200" b="1" spc="-8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of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vectors,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not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elements: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what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dependence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tracking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required </a:t>
            </a:r>
            <a:r>
              <a:rPr sz="2200" dirty="0">
                <a:latin typeface="Calibri"/>
                <a:cs typeface="Calibri"/>
              </a:rPr>
              <a:t>pertains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entire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vector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registers,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not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individual</a:t>
            </a:r>
            <a:r>
              <a:rPr sz="2200" spc="-11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elements,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amortizing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its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cost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significantly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ts val="2510"/>
              </a:lnSpc>
              <a:spcBef>
                <a:spcPts val="200"/>
              </a:spcBef>
              <a:buFont typeface="Arial"/>
              <a:buChar char="•"/>
              <a:tabLst>
                <a:tab pos="697865" algn="l"/>
              </a:tabLst>
            </a:pPr>
            <a:r>
              <a:rPr sz="2200" b="1" dirty="0">
                <a:latin typeface="Calibri"/>
                <a:cs typeface="Calibri"/>
              </a:rPr>
              <a:t>Easy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to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express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data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parallelism: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avoids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software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complexity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multithreading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698500">
              <a:lnSpc>
                <a:spcPts val="2510"/>
              </a:lnSpc>
            </a:pPr>
            <a:r>
              <a:rPr sz="2200" spc="-10" dirty="0">
                <a:latin typeface="Calibri"/>
                <a:cs typeface="Calibri"/>
              </a:rPr>
              <a:t>multiprocessor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(i.e.,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MIMD)</a:t>
            </a:r>
            <a:endParaRPr sz="2200">
              <a:latin typeface="Calibri"/>
              <a:cs typeface="Calibri"/>
            </a:endParaRPr>
          </a:p>
          <a:p>
            <a:pPr marL="698500" marR="5080" lvl="1" indent="-228600">
              <a:lnSpc>
                <a:spcPts val="2380"/>
              </a:lnSpc>
              <a:spcBef>
                <a:spcPts val="535"/>
              </a:spcBef>
              <a:buFont typeface="Arial"/>
              <a:buChar char="•"/>
              <a:tabLst>
                <a:tab pos="698500" algn="l"/>
              </a:tabLst>
            </a:pPr>
            <a:r>
              <a:rPr sz="2200" b="1" spc="-10" dirty="0">
                <a:latin typeface="Calibri"/>
                <a:cs typeface="Calibri"/>
              </a:rPr>
              <a:t>Maximize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value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of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memory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bandwidth: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contiguous/strided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vector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fetch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operations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good </a:t>
            </a:r>
            <a:r>
              <a:rPr sz="2200" dirty="0">
                <a:latin typeface="Calibri"/>
                <a:cs typeface="Calibri"/>
              </a:rPr>
              <a:t>match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highly-banked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memories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97865" algn="l"/>
              </a:tabLst>
            </a:pPr>
            <a:r>
              <a:rPr sz="2200" b="1" dirty="0">
                <a:latin typeface="Calibri"/>
                <a:cs typeface="Calibri"/>
              </a:rPr>
              <a:t>Energy</a:t>
            </a:r>
            <a:r>
              <a:rPr sz="2200" b="1" spc="-8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efficiency</a:t>
            </a:r>
            <a:r>
              <a:rPr sz="2200" dirty="0">
                <a:latin typeface="Calibri"/>
                <a:cs typeface="Calibri"/>
              </a:rPr>
              <a:t>: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instruction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&amp;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data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fetch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amortize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costs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across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vector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saving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energy</a:t>
            </a:r>
            <a:endParaRPr sz="2200">
              <a:latin typeface="Calibri"/>
              <a:cs typeface="Calibri"/>
            </a:endParaRPr>
          </a:p>
          <a:p>
            <a:pPr marL="698500" marR="447040" lvl="1" indent="-228600">
              <a:lnSpc>
                <a:spcPts val="2380"/>
              </a:lnSpc>
              <a:spcBef>
                <a:spcPts val="540"/>
              </a:spcBef>
              <a:buFont typeface="Arial"/>
              <a:buChar char="•"/>
              <a:tabLst>
                <a:tab pos="698500" algn="l"/>
                <a:tab pos="3629660" algn="l"/>
                <a:tab pos="9443085" algn="l"/>
              </a:tabLst>
            </a:pPr>
            <a:r>
              <a:rPr sz="2200" b="1" spc="-10" dirty="0">
                <a:latin typeface="Calibri"/>
                <a:cs typeface="Calibri"/>
              </a:rPr>
              <a:t>Require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vector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programming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style,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which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means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changing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all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of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your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code.</a:t>
            </a:r>
            <a:r>
              <a:rPr sz="2200" b="1" dirty="0">
                <a:latin typeface="Calibri"/>
                <a:cs typeface="Calibri"/>
              </a:rPr>
              <a:t>	Code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doesn’t </a:t>
            </a:r>
            <a:r>
              <a:rPr sz="2200" b="1" dirty="0">
                <a:latin typeface="Calibri"/>
                <a:cs typeface="Calibri"/>
              </a:rPr>
              <a:t>match</a:t>
            </a:r>
            <a:r>
              <a:rPr sz="2200" b="1" spc="-9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vector</a:t>
            </a:r>
            <a:r>
              <a:rPr sz="2200" b="1" spc="-8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style</a:t>
            </a:r>
            <a:r>
              <a:rPr sz="2200" b="1" spc="-10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well?</a:t>
            </a:r>
            <a:r>
              <a:rPr sz="2200" b="1" dirty="0">
                <a:latin typeface="Calibri"/>
                <a:cs typeface="Calibri"/>
              </a:rPr>
              <a:t>	Can’t</a:t>
            </a:r>
            <a:r>
              <a:rPr sz="2200" b="1" spc="-7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use</a:t>
            </a:r>
            <a:r>
              <a:rPr sz="2200" b="1" spc="-7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the</a:t>
            </a:r>
            <a:r>
              <a:rPr sz="2200" b="1" spc="-7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vector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architecture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without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lots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of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extra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work!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845" y="125044"/>
            <a:ext cx="9479280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pc="-10" dirty="0"/>
              <a:t>Vector</a:t>
            </a:r>
            <a:r>
              <a:rPr spc="-130" dirty="0"/>
              <a:t> </a:t>
            </a:r>
            <a:r>
              <a:rPr dirty="0"/>
              <a:t>execution</a:t>
            </a:r>
            <a:r>
              <a:rPr spc="-125" dirty="0"/>
              <a:t> </a:t>
            </a:r>
            <a:r>
              <a:rPr dirty="0"/>
              <a:t>model</a:t>
            </a:r>
            <a:r>
              <a:rPr spc="-125" dirty="0"/>
              <a:t> </a:t>
            </a:r>
            <a:r>
              <a:rPr dirty="0"/>
              <a:t>saves</a:t>
            </a:r>
            <a:r>
              <a:rPr spc="-125" dirty="0"/>
              <a:t> </a:t>
            </a:r>
            <a:r>
              <a:rPr dirty="0"/>
              <a:t>energy</a:t>
            </a:r>
            <a:r>
              <a:rPr spc="-135" dirty="0"/>
              <a:t> </a:t>
            </a:r>
            <a:r>
              <a:rPr spc="-20" dirty="0"/>
              <a:t>(and </a:t>
            </a:r>
            <a:r>
              <a:rPr dirty="0"/>
              <a:t>time)</a:t>
            </a:r>
            <a:r>
              <a:rPr spc="-50" dirty="0"/>
              <a:t> </a:t>
            </a:r>
            <a:r>
              <a:rPr dirty="0"/>
              <a:t>over</a:t>
            </a:r>
            <a:r>
              <a:rPr spc="-35" dirty="0"/>
              <a:t> </a:t>
            </a:r>
            <a:r>
              <a:rPr dirty="0"/>
              <a:t>scalar</a:t>
            </a:r>
            <a:r>
              <a:rPr spc="-45" dirty="0"/>
              <a:t> </a:t>
            </a:r>
            <a:r>
              <a:rPr spc="-10" dirty="0"/>
              <a:t>processing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55199" y="1507236"/>
            <a:ext cx="10573385" cy="3751579"/>
            <a:chOff x="1355199" y="1507236"/>
            <a:chExt cx="10573385" cy="375157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5199" y="1507236"/>
              <a:ext cx="9339869" cy="375108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14483" y="2409063"/>
              <a:ext cx="1713611" cy="186283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57022" y="5374335"/>
            <a:ext cx="114192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Calibri"/>
                <a:cs typeface="Calibri"/>
              </a:rPr>
              <a:t>Taken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very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recent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research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project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about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optimizing for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minimum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energy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using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new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vector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processor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</a:t>
            </a:r>
            <a:r>
              <a:rPr sz="1800" b="1" dirty="0">
                <a:latin typeface="Calibri"/>
                <a:cs typeface="Calibri"/>
              </a:rPr>
              <a:t>V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bars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plot)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customized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variant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</a:t>
            </a:r>
            <a:r>
              <a:rPr sz="1800" b="1" dirty="0">
                <a:latin typeface="Calibri"/>
                <a:cs typeface="Calibri"/>
              </a:rPr>
              <a:t>VDF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bars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plot).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V/VDF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RISCV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vector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insns.,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scalar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RISCV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insns.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Key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take-</a:t>
            </a:r>
            <a:r>
              <a:rPr sz="1800" b="1" dirty="0">
                <a:latin typeface="Calibri"/>
                <a:cs typeface="Calibri"/>
              </a:rPr>
              <a:t>away: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vector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processing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cuts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energy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more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than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half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compared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scalar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processing.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265" rIns="0" bIns="0" rtlCol="0">
            <a:spAutoFit/>
          </a:bodyPr>
          <a:lstStyle/>
          <a:p>
            <a:pPr marL="760095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35" dirty="0"/>
              <a:t> </a:t>
            </a:r>
            <a:r>
              <a:rPr dirty="0"/>
              <a:t>did</a:t>
            </a:r>
            <a:r>
              <a:rPr spc="-35" dirty="0"/>
              <a:t> </a:t>
            </a:r>
            <a:r>
              <a:rPr dirty="0"/>
              <a:t>we</a:t>
            </a:r>
            <a:r>
              <a:rPr spc="-35" dirty="0"/>
              <a:t> </a:t>
            </a:r>
            <a:r>
              <a:rPr dirty="0"/>
              <a:t>just</a:t>
            </a:r>
            <a:r>
              <a:rPr spc="-35" dirty="0"/>
              <a:t> </a:t>
            </a:r>
            <a:r>
              <a:rPr spc="-10" dirty="0"/>
              <a:t>learn?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10315575" cy="30118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144145" indent="-228600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We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learned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about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how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VLIW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Vector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processing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two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different takes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hardware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software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boundary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admit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more </a:t>
            </a:r>
            <a:r>
              <a:rPr sz="2800" spc="-10" dirty="0">
                <a:latin typeface="Calibri"/>
                <a:cs typeface="Calibri"/>
              </a:rPr>
              <a:t>parallelism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SS/OoO’s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ILP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focus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allows</a:t>
            </a:r>
            <a:endParaRPr sz="2800">
              <a:latin typeface="Calibri"/>
              <a:cs typeface="Calibri"/>
            </a:endParaRPr>
          </a:p>
          <a:p>
            <a:pPr marL="240665" indent="-227965" algn="just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VLIW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take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over,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vector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been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consistent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background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hum</a:t>
            </a:r>
            <a:endParaRPr sz="2800">
              <a:latin typeface="Calibri"/>
              <a:cs typeface="Calibri"/>
            </a:endParaRPr>
          </a:p>
          <a:p>
            <a:pPr marL="241300" marR="179705" indent="-228600" algn="just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Both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approaches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require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programmer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compiler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make </a:t>
            </a:r>
            <a:r>
              <a:rPr sz="2800" dirty="0">
                <a:latin typeface="Calibri"/>
                <a:cs typeface="Calibri"/>
              </a:rPr>
              <a:t>big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changes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code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work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well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these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new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hardware/software interfaces.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265" rIns="0" bIns="0" rtlCol="0">
            <a:spAutoFit/>
          </a:bodyPr>
          <a:lstStyle/>
          <a:p>
            <a:pPr marL="760095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30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think</a:t>
            </a:r>
            <a:r>
              <a:rPr spc="-20" dirty="0"/>
              <a:t> </a:t>
            </a:r>
            <a:r>
              <a:rPr dirty="0"/>
              <a:t>about</a:t>
            </a:r>
            <a:r>
              <a:rPr spc="-15" dirty="0"/>
              <a:t> </a:t>
            </a:r>
            <a:r>
              <a:rPr spc="-10" dirty="0"/>
              <a:t>next?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3178" y="1702079"/>
            <a:ext cx="10368280" cy="142731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Next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look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Virtual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Memory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abstraction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Also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look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underlying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mechanisms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options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implementing </a:t>
            </a:r>
            <a:r>
              <a:rPr sz="2800" dirty="0">
                <a:latin typeface="Calibri"/>
                <a:cs typeface="Calibri"/>
              </a:rPr>
              <a:t>virtual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memory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modern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CPU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3926" y="4498085"/>
            <a:ext cx="1492250" cy="60833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43180" marR="496570">
              <a:lnSpc>
                <a:spcPct val="100000"/>
              </a:lnSpc>
              <a:spcBef>
                <a:spcPts val="355"/>
              </a:spcBef>
            </a:pPr>
            <a:r>
              <a:rPr sz="1800" b="1" dirty="0">
                <a:latin typeface="Calibri"/>
                <a:cs typeface="Calibri"/>
              </a:rPr>
              <a:t>ALU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(non- </a:t>
            </a:r>
            <a:r>
              <a:rPr sz="1800" b="1" spc="-20" dirty="0">
                <a:latin typeface="Calibri"/>
                <a:cs typeface="Calibri"/>
              </a:rPr>
              <a:t>mul)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4314" y="3557778"/>
            <a:ext cx="960119" cy="2555875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61290" marR="299720" indent="215900">
              <a:lnSpc>
                <a:spcPts val="3979"/>
              </a:lnSpc>
              <a:spcBef>
                <a:spcPts val="360"/>
              </a:spcBef>
            </a:pPr>
            <a:r>
              <a:rPr sz="1800" b="1" spc="-25" dirty="0">
                <a:latin typeface="Courier New"/>
                <a:cs typeface="Courier New"/>
              </a:rPr>
              <a:t>sw lw</a:t>
            </a:r>
            <a:endParaRPr sz="1800">
              <a:latin typeface="Courier New"/>
              <a:cs typeface="Courier New"/>
            </a:endParaRPr>
          </a:p>
          <a:p>
            <a:pPr marL="545465">
              <a:lnSpc>
                <a:spcPct val="100000"/>
              </a:lnSpc>
              <a:spcBef>
                <a:spcPts val="555"/>
              </a:spcBef>
            </a:pPr>
            <a:r>
              <a:rPr sz="1800" b="1" spc="-25" dirty="0">
                <a:latin typeface="Courier New"/>
                <a:cs typeface="Courier New"/>
              </a:rPr>
              <a:t>sw</a:t>
            </a:r>
            <a:endParaRPr sz="1800">
              <a:latin typeface="Courier New"/>
              <a:cs typeface="Courier New"/>
            </a:endParaRPr>
          </a:p>
          <a:p>
            <a:pPr marL="187325">
              <a:lnSpc>
                <a:spcPct val="100000"/>
              </a:lnSpc>
              <a:spcBef>
                <a:spcPts val="520"/>
              </a:spcBef>
            </a:pPr>
            <a:r>
              <a:rPr sz="1800" b="1" spc="-25" dirty="0">
                <a:latin typeface="Courier New"/>
                <a:cs typeface="Courier New"/>
              </a:rPr>
              <a:t>lw</a:t>
            </a:r>
            <a:endParaRPr sz="1800">
              <a:latin typeface="Courier New"/>
              <a:cs typeface="Courier New"/>
            </a:endParaRPr>
          </a:p>
          <a:p>
            <a:pPr marL="316230">
              <a:lnSpc>
                <a:spcPct val="100000"/>
              </a:lnSpc>
              <a:spcBef>
                <a:spcPts val="30"/>
              </a:spcBef>
            </a:pPr>
            <a:r>
              <a:rPr sz="1800" b="1" spc="-25" dirty="0">
                <a:latin typeface="Courier New"/>
                <a:cs typeface="Courier New"/>
              </a:rPr>
              <a:t>lw</a:t>
            </a:r>
            <a:endParaRPr sz="1800">
              <a:latin typeface="Courier New"/>
              <a:cs typeface="Courier New"/>
            </a:endParaRPr>
          </a:p>
          <a:p>
            <a:pPr marL="67945">
              <a:lnSpc>
                <a:spcPct val="100000"/>
              </a:lnSpc>
              <a:spcBef>
                <a:spcPts val="1560"/>
              </a:spcBef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40445" y="3551682"/>
            <a:ext cx="1344295" cy="2562225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51435">
              <a:lnSpc>
                <a:spcPct val="100000"/>
              </a:lnSpc>
              <a:spcBef>
                <a:spcPts val="1175"/>
              </a:spcBef>
            </a:pPr>
            <a:r>
              <a:rPr sz="1800" b="1" spc="-10" dirty="0">
                <a:latin typeface="Calibri"/>
                <a:cs typeface="Calibri"/>
              </a:rPr>
              <a:t>Register</a:t>
            </a:r>
            <a:endParaRPr sz="1800">
              <a:latin typeface="Calibri"/>
              <a:cs typeface="Calibri"/>
            </a:endParaRPr>
          </a:p>
          <a:p>
            <a:pPr marL="51435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77078" y="5310378"/>
            <a:ext cx="378460" cy="607060"/>
          </a:xfrm>
          <a:custGeom>
            <a:avLst/>
            <a:gdLst/>
            <a:ahLst/>
            <a:cxnLst/>
            <a:rect l="l" t="t" r="r" b="b"/>
            <a:pathLst>
              <a:path w="378460" h="607060">
                <a:moveTo>
                  <a:pt x="0" y="606552"/>
                </a:moveTo>
                <a:lnTo>
                  <a:pt x="377951" y="606552"/>
                </a:lnTo>
                <a:lnTo>
                  <a:pt x="377951" y="0"/>
                </a:lnTo>
                <a:lnTo>
                  <a:pt x="0" y="0"/>
                </a:lnTo>
                <a:lnTo>
                  <a:pt x="0" y="606552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41897" y="5302758"/>
            <a:ext cx="780415" cy="614680"/>
          </a:xfrm>
          <a:custGeom>
            <a:avLst/>
            <a:gdLst/>
            <a:ahLst/>
            <a:cxnLst/>
            <a:rect l="l" t="t" r="r" b="b"/>
            <a:pathLst>
              <a:path w="780415" h="614679">
                <a:moveTo>
                  <a:pt x="0" y="608076"/>
                </a:moveTo>
                <a:lnTo>
                  <a:pt x="379475" y="608076"/>
                </a:lnTo>
                <a:lnTo>
                  <a:pt x="379475" y="0"/>
                </a:lnTo>
                <a:lnTo>
                  <a:pt x="0" y="0"/>
                </a:lnTo>
                <a:lnTo>
                  <a:pt x="0" y="608076"/>
                </a:lnTo>
                <a:close/>
              </a:path>
              <a:path w="780415" h="614679">
                <a:moveTo>
                  <a:pt x="425196" y="614172"/>
                </a:moveTo>
                <a:lnTo>
                  <a:pt x="780288" y="614172"/>
                </a:lnTo>
                <a:lnTo>
                  <a:pt x="780288" y="7620"/>
                </a:lnTo>
                <a:lnTo>
                  <a:pt x="425196" y="7620"/>
                </a:lnTo>
                <a:lnTo>
                  <a:pt x="425196" y="614172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94401" y="5895847"/>
            <a:ext cx="1508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mul0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mul1</a:t>
            </a:r>
            <a:r>
              <a:rPr sz="2700" b="1" spc="-15" baseline="1543" dirty="0">
                <a:latin typeface="Calibri"/>
                <a:cs typeface="Calibri"/>
              </a:rPr>
              <a:t>mul2</a:t>
            </a:r>
            <a:endParaRPr sz="2700" baseline="1543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96589" y="3557778"/>
            <a:ext cx="748665" cy="2563495"/>
          </a:xfrm>
          <a:custGeom>
            <a:avLst/>
            <a:gdLst/>
            <a:ahLst/>
            <a:cxnLst/>
            <a:rect l="l" t="t" r="r" b="b"/>
            <a:pathLst>
              <a:path w="748664" h="2563495">
                <a:moveTo>
                  <a:pt x="0" y="2563368"/>
                </a:moveTo>
                <a:lnTo>
                  <a:pt x="748284" y="2563368"/>
                </a:lnTo>
                <a:lnTo>
                  <a:pt x="748284" y="0"/>
                </a:lnTo>
                <a:lnTo>
                  <a:pt x="0" y="0"/>
                </a:lnTo>
                <a:lnTo>
                  <a:pt x="0" y="2563368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42310" y="5860186"/>
            <a:ext cx="508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Issue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511296" y="3538728"/>
            <a:ext cx="1906905" cy="2601595"/>
            <a:chOff x="3511296" y="3538728"/>
            <a:chExt cx="1906905" cy="2601595"/>
          </a:xfrm>
        </p:grpSpPr>
        <p:sp>
          <p:nvSpPr>
            <p:cNvPr id="11" name="object 11"/>
            <p:cNvSpPr/>
            <p:nvPr/>
          </p:nvSpPr>
          <p:spPr>
            <a:xfrm>
              <a:off x="3530346" y="3803142"/>
              <a:ext cx="260985" cy="607060"/>
            </a:xfrm>
            <a:custGeom>
              <a:avLst/>
              <a:gdLst/>
              <a:ahLst/>
              <a:cxnLst/>
              <a:rect l="l" t="t" r="r" b="b"/>
              <a:pathLst>
                <a:path w="260985" h="607060">
                  <a:moveTo>
                    <a:pt x="260603" y="0"/>
                  </a:moveTo>
                  <a:lnTo>
                    <a:pt x="0" y="0"/>
                  </a:lnTo>
                  <a:lnTo>
                    <a:pt x="0" y="606551"/>
                  </a:lnTo>
                  <a:lnTo>
                    <a:pt x="260603" y="606551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30346" y="3557778"/>
              <a:ext cx="1868805" cy="2563495"/>
            </a:xfrm>
            <a:custGeom>
              <a:avLst/>
              <a:gdLst/>
              <a:ahLst/>
              <a:cxnLst/>
              <a:rect l="l" t="t" r="r" b="b"/>
              <a:pathLst>
                <a:path w="1868804" h="2563495">
                  <a:moveTo>
                    <a:pt x="0" y="851916"/>
                  </a:moveTo>
                  <a:lnTo>
                    <a:pt x="260603" y="851916"/>
                  </a:lnTo>
                  <a:lnTo>
                    <a:pt x="260603" y="245364"/>
                  </a:lnTo>
                  <a:lnTo>
                    <a:pt x="0" y="245364"/>
                  </a:lnTo>
                  <a:lnTo>
                    <a:pt x="0" y="851916"/>
                  </a:lnTo>
                  <a:close/>
                </a:path>
                <a:path w="1868804" h="2563495">
                  <a:moveTo>
                    <a:pt x="472439" y="2563368"/>
                  </a:moveTo>
                  <a:lnTo>
                    <a:pt x="1868424" y="2563368"/>
                  </a:lnTo>
                  <a:lnTo>
                    <a:pt x="1868424" y="0"/>
                  </a:lnTo>
                  <a:lnTo>
                    <a:pt x="472439" y="0"/>
                  </a:lnTo>
                  <a:lnTo>
                    <a:pt x="472439" y="2563368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503926" y="3729990"/>
            <a:ext cx="1492250" cy="60833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355"/>
              </a:spcBef>
            </a:pPr>
            <a:r>
              <a:rPr sz="1800" b="1" dirty="0">
                <a:latin typeface="Calibri"/>
                <a:cs typeface="Calibri"/>
              </a:rPr>
              <a:t>ALU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(non-</a:t>
            </a:r>
            <a:endParaRPr sz="1800">
              <a:latin typeface="Calibri"/>
              <a:cs typeface="Calibri"/>
            </a:endParaRPr>
          </a:p>
          <a:p>
            <a:pPr marL="4318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mul)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38980" y="5858052"/>
            <a:ext cx="962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Reg.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Read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32047" y="3700271"/>
            <a:ext cx="1896110" cy="2158365"/>
            <a:chOff x="3432047" y="3700271"/>
            <a:chExt cx="1896110" cy="2158365"/>
          </a:xfrm>
        </p:grpSpPr>
        <p:sp>
          <p:nvSpPr>
            <p:cNvPr id="16" name="object 16"/>
            <p:cNvSpPr/>
            <p:nvPr/>
          </p:nvSpPr>
          <p:spPr>
            <a:xfrm>
              <a:off x="4175759" y="4251959"/>
              <a:ext cx="935990" cy="287020"/>
            </a:xfrm>
            <a:custGeom>
              <a:avLst/>
              <a:gdLst/>
              <a:ahLst/>
              <a:cxnLst/>
              <a:rect l="l" t="t" r="r" b="b"/>
              <a:pathLst>
                <a:path w="935989" h="287020">
                  <a:moveTo>
                    <a:pt x="935736" y="0"/>
                  </a:moveTo>
                  <a:lnTo>
                    <a:pt x="0" y="0"/>
                  </a:lnTo>
                  <a:lnTo>
                    <a:pt x="0" y="286512"/>
                  </a:lnTo>
                  <a:lnTo>
                    <a:pt x="935736" y="286512"/>
                  </a:lnTo>
                  <a:lnTo>
                    <a:pt x="93573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5759" y="4251959"/>
              <a:ext cx="935990" cy="287020"/>
            </a:xfrm>
            <a:custGeom>
              <a:avLst/>
              <a:gdLst/>
              <a:ahLst/>
              <a:cxnLst/>
              <a:rect l="l" t="t" r="r" b="b"/>
              <a:pathLst>
                <a:path w="935989" h="287020">
                  <a:moveTo>
                    <a:pt x="0" y="286512"/>
                  </a:moveTo>
                  <a:lnTo>
                    <a:pt x="935736" y="286512"/>
                  </a:lnTo>
                  <a:lnTo>
                    <a:pt x="935736" y="0"/>
                  </a:lnTo>
                  <a:lnTo>
                    <a:pt x="0" y="0"/>
                  </a:lnTo>
                  <a:lnTo>
                    <a:pt x="0" y="286512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75759" y="4568951"/>
              <a:ext cx="935990" cy="288290"/>
            </a:xfrm>
            <a:custGeom>
              <a:avLst/>
              <a:gdLst/>
              <a:ahLst/>
              <a:cxnLst/>
              <a:rect l="l" t="t" r="r" b="b"/>
              <a:pathLst>
                <a:path w="935989" h="288289">
                  <a:moveTo>
                    <a:pt x="935736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935736" y="288036"/>
                  </a:lnTo>
                  <a:lnTo>
                    <a:pt x="935736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75759" y="4568951"/>
              <a:ext cx="935990" cy="288290"/>
            </a:xfrm>
            <a:custGeom>
              <a:avLst/>
              <a:gdLst/>
              <a:ahLst/>
              <a:cxnLst/>
              <a:rect l="l" t="t" r="r" b="b"/>
              <a:pathLst>
                <a:path w="935989" h="288289">
                  <a:moveTo>
                    <a:pt x="0" y="288036"/>
                  </a:moveTo>
                  <a:lnTo>
                    <a:pt x="935736" y="288036"/>
                  </a:lnTo>
                  <a:lnTo>
                    <a:pt x="935736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12700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75759" y="4892039"/>
              <a:ext cx="935990" cy="288290"/>
            </a:xfrm>
            <a:custGeom>
              <a:avLst/>
              <a:gdLst/>
              <a:ahLst/>
              <a:cxnLst/>
              <a:rect l="l" t="t" r="r" b="b"/>
              <a:pathLst>
                <a:path w="935989" h="288289">
                  <a:moveTo>
                    <a:pt x="935736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935736" y="288036"/>
                  </a:lnTo>
                  <a:lnTo>
                    <a:pt x="93573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75759" y="4892039"/>
              <a:ext cx="935990" cy="288290"/>
            </a:xfrm>
            <a:custGeom>
              <a:avLst/>
              <a:gdLst/>
              <a:ahLst/>
              <a:cxnLst/>
              <a:rect l="l" t="t" r="r" b="b"/>
              <a:pathLst>
                <a:path w="935989" h="288289">
                  <a:moveTo>
                    <a:pt x="0" y="288036"/>
                  </a:moveTo>
                  <a:lnTo>
                    <a:pt x="935736" y="288036"/>
                  </a:lnTo>
                  <a:lnTo>
                    <a:pt x="935736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75759" y="5210555"/>
              <a:ext cx="935990" cy="288290"/>
            </a:xfrm>
            <a:custGeom>
              <a:avLst/>
              <a:gdLst/>
              <a:ahLst/>
              <a:cxnLst/>
              <a:rect l="l" t="t" r="r" b="b"/>
              <a:pathLst>
                <a:path w="935989" h="288289">
                  <a:moveTo>
                    <a:pt x="935736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935736" y="288036"/>
                  </a:lnTo>
                  <a:lnTo>
                    <a:pt x="935736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75759" y="5210555"/>
              <a:ext cx="935990" cy="288290"/>
            </a:xfrm>
            <a:custGeom>
              <a:avLst/>
              <a:gdLst/>
              <a:ahLst/>
              <a:cxnLst/>
              <a:rect l="l" t="t" r="r" b="b"/>
              <a:pathLst>
                <a:path w="935989" h="288289">
                  <a:moveTo>
                    <a:pt x="0" y="288036"/>
                  </a:moveTo>
                  <a:lnTo>
                    <a:pt x="935736" y="288036"/>
                  </a:lnTo>
                  <a:lnTo>
                    <a:pt x="935736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12700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62728" y="4311395"/>
              <a:ext cx="265430" cy="727075"/>
            </a:xfrm>
            <a:custGeom>
              <a:avLst/>
              <a:gdLst/>
              <a:ahLst/>
              <a:cxnLst/>
              <a:rect l="l" t="t" r="r" b="b"/>
              <a:pathLst>
                <a:path w="265429" h="727075">
                  <a:moveTo>
                    <a:pt x="264922" y="688848"/>
                  </a:moveTo>
                  <a:lnTo>
                    <a:pt x="252222" y="682498"/>
                  </a:lnTo>
                  <a:lnTo>
                    <a:pt x="188722" y="650748"/>
                  </a:lnTo>
                  <a:lnTo>
                    <a:pt x="188722" y="682498"/>
                  </a:lnTo>
                  <a:lnTo>
                    <a:pt x="0" y="682498"/>
                  </a:lnTo>
                  <a:lnTo>
                    <a:pt x="0" y="695198"/>
                  </a:lnTo>
                  <a:lnTo>
                    <a:pt x="188722" y="695198"/>
                  </a:lnTo>
                  <a:lnTo>
                    <a:pt x="188722" y="726948"/>
                  </a:lnTo>
                  <a:lnTo>
                    <a:pt x="252222" y="695198"/>
                  </a:lnTo>
                  <a:lnTo>
                    <a:pt x="264922" y="688848"/>
                  </a:lnTo>
                  <a:close/>
                </a:path>
                <a:path w="265429" h="727075">
                  <a:moveTo>
                    <a:pt x="264922" y="38100"/>
                  </a:moveTo>
                  <a:lnTo>
                    <a:pt x="252222" y="31750"/>
                  </a:lnTo>
                  <a:lnTo>
                    <a:pt x="188722" y="0"/>
                  </a:lnTo>
                  <a:lnTo>
                    <a:pt x="188722" y="31750"/>
                  </a:lnTo>
                  <a:lnTo>
                    <a:pt x="0" y="31750"/>
                  </a:lnTo>
                  <a:lnTo>
                    <a:pt x="0" y="44450"/>
                  </a:lnTo>
                  <a:lnTo>
                    <a:pt x="188722" y="44450"/>
                  </a:lnTo>
                  <a:lnTo>
                    <a:pt x="188722" y="76200"/>
                  </a:lnTo>
                  <a:lnTo>
                    <a:pt x="252222" y="44450"/>
                  </a:lnTo>
                  <a:lnTo>
                    <a:pt x="264922" y="3810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52060" y="4632959"/>
              <a:ext cx="265430" cy="727075"/>
            </a:xfrm>
            <a:custGeom>
              <a:avLst/>
              <a:gdLst/>
              <a:ahLst/>
              <a:cxnLst/>
              <a:rect l="l" t="t" r="r" b="b"/>
              <a:pathLst>
                <a:path w="265429" h="727075">
                  <a:moveTo>
                    <a:pt x="264922" y="688848"/>
                  </a:moveTo>
                  <a:lnTo>
                    <a:pt x="252222" y="682498"/>
                  </a:lnTo>
                  <a:lnTo>
                    <a:pt x="188722" y="650748"/>
                  </a:lnTo>
                  <a:lnTo>
                    <a:pt x="188722" y="682498"/>
                  </a:lnTo>
                  <a:lnTo>
                    <a:pt x="0" y="682498"/>
                  </a:lnTo>
                  <a:lnTo>
                    <a:pt x="0" y="695198"/>
                  </a:lnTo>
                  <a:lnTo>
                    <a:pt x="188722" y="695198"/>
                  </a:lnTo>
                  <a:lnTo>
                    <a:pt x="188722" y="726948"/>
                  </a:lnTo>
                  <a:lnTo>
                    <a:pt x="252222" y="695198"/>
                  </a:lnTo>
                  <a:lnTo>
                    <a:pt x="264922" y="688848"/>
                  </a:lnTo>
                  <a:close/>
                </a:path>
                <a:path w="265429" h="727075">
                  <a:moveTo>
                    <a:pt x="264922" y="38100"/>
                  </a:moveTo>
                  <a:lnTo>
                    <a:pt x="252222" y="31750"/>
                  </a:lnTo>
                  <a:lnTo>
                    <a:pt x="188722" y="0"/>
                  </a:lnTo>
                  <a:lnTo>
                    <a:pt x="188722" y="31750"/>
                  </a:lnTo>
                  <a:lnTo>
                    <a:pt x="0" y="31750"/>
                  </a:lnTo>
                  <a:lnTo>
                    <a:pt x="0" y="44450"/>
                  </a:lnTo>
                  <a:lnTo>
                    <a:pt x="188722" y="44450"/>
                  </a:lnTo>
                  <a:lnTo>
                    <a:pt x="188722" y="76200"/>
                  </a:lnTo>
                  <a:lnTo>
                    <a:pt x="252222" y="44450"/>
                  </a:lnTo>
                  <a:lnTo>
                    <a:pt x="264922" y="3810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0345" y="4469129"/>
              <a:ext cx="260985" cy="607060"/>
            </a:xfrm>
            <a:custGeom>
              <a:avLst/>
              <a:gdLst/>
              <a:ahLst/>
              <a:cxnLst/>
              <a:rect l="l" t="t" r="r" b="b"/>
              <a:pathLst>
                <a:path w="260985" h="607060">
                  <a:moveTo>
                    <a:pt x="260603" y="0"/>
                  </a:moveTo>
                  <a:lnTo>
                    <a:pt x="0" y="0"/>
                  </a:lnTo>
                  <a:lnTo>
                    <a:pt x="0" y="606552"/>
                  </a:lnTo>
                  <a:lnTo>
                    <a:pt x="260603" y="606552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30345" y="4469129"/>
              <a:ext cx="260985" cy="607060"/>
            </a:xfrm>
            <a:custGeom>
              <a:avLst/>
              <a:gdLst/>
              <a:ahLst/>
              <a:cxnLst/>
              <a:rect l="l" t="t" r="r" b="b"/>
              <a:pathLst>
                <a:path w="260985" h="607060">
                  <a:moveTo>
                    <a:pt x="0" y="606552"/>
                  </a:moveTo>
                  <a:lnTo>
                    <a:pt x="260603" y="606552"/>
                  </a:lnTo>
                  <a:lnTo>
                    <a:pt x="260603" y="0"/>
                  </a:lnTo>
                  <a:lnTo>
                    <a:pt x="0" y="0"/>
                  </a:lnTo>
                  <a:lnTo>
                    <a:pt x="0" y="606552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30345" y="5133593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259079" y="0"/>
                  </a:moveTo>
                  <a:lnTo>
                    <a:pt x="0" y="0"/>
                  </a:lnTo>
                  <a:lnTo>
                    <a:pt x="0" y="608075"/>
                  </a:lnTo>
                  <a:lnTo>
                    <a:pt x="259079" y="608075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30345" y="5133593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0" y="608075"/>
                  </a:moveTo>
                  <a:lnTo>
                    <a:pt x="259079" y="608075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608075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51097" y="3719321"/>
              <a:ext cx="402590" cy="2120265"/>
            </a:xfrm>
            <a:custGeom>
              <a:avLst/>
              <a:gdLst/>
              <a:ahLst/>
              <a:cxnLst/>
              <a:rect l="l" t="t" r="r" b="b"/>
              <a:pathLst>
                <a:path w="402589" h="2120265">
                  <a:moveTo>
                    <a:pt x="0" y="2119884"/>
                  </a:moveTo>
                  <a:lnTo>
                    <a:pt x="402336" y="2119884"/>
                  </a:lnTo>
                  <a:lnTo>
                    <a:pt x="402336" y="0"/>
                  </a:lnTo>
                  <a:lnTo>
                    <a:pt x="0" y="0"/>
                  </a:lnTo>
                  <a:lnTo>
                    <a:pt x="0" y="2119884"/>
                  </a:lnTo>
                  <a:close/>
                </a:path>
              </a:pathLst>
            </a:custGeom>
            <a:ln w="381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8189976" y="4094734"/>
            <a:ext cx="1207770" cy="1259840"/>
            <a:chOff x="8189976" y="4094734"/>
            <a:chExt cx="1207770" cy="1259840"/>
          </a:xfrm>
        </p:grpSpPr>
        <p:sp>
          <p:nvSpPr>
            <p:cNvPr id="32" name="object 32"/>
            <p:cNvSpPr/>
            <p:nvPr/>
          </p:nvSpPr>
          <p:spPr>
            <a:xfrm>
              <a:off x="8455152" y="4101084"/>
              <a:ext cx="935990" cy="288290"/>
            </a:xfrm>
            <a:custGeom>
              <a:avLst/>
              <a:gdLst/>
              <a:ahLst/>
              <a:cxnLst/>
              <a:rect l="l" t="t" r="r" b="b"/>
              <a:pathLst>
                <a:path w="935990" h="288289">
                  <a:moveTo>
                    <a:pt x="935736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935736" y="288036"/>
                  </a:lnTo>
                  <a:lnTo>
                    <a:pt x="9357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455152" y="4101084"/>
              <a:ext cx="935990" cy="288290"/>
            </a:xfrm>
            <a:custGeom>
              <a:avLst/>
              <a:gdLst/>
              <a:ahLst/>
              <a:cxnLst/>
              <a:rect l="l" t="t" r="r" b="b"/>
              <a:pathLst>
                <a:path w="935990" h="288289">
                  <a:moveTo>
                    <a:pt x="0" y="288036"/>
                  </a:moveTo>
                  <a:lnTo>
                    <a:pt x="935736" y="288036"/>
                  </a:lnTo>
                  <a:lnTo>
                    <a:pt x="935736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455152" y="4419600"/>
              <a:ext cx="935990" cy="287020"/>
            </a:xfrm>
            <a:custGeom>
              <a:avLst/>
              <a:gdLst/>
              <a:ahLst/>
              <a:cxnLst/>
              <a:rect l="l" t="t" r="r" b="b"/>
              <a:pathLst>
                <a:path w="935990" h="287020">
                  <a:moveTo>
                    <a:pt x="935736" y="0"/>
                  </a:moveTo>
                  <a:lnTo>
                    <a:pt x="0" y="0"/>
                  </a:lnTo>
                  <a:lnTo>
                    <a:pt x="0" y="286512"/>
                  </a:lnTo>
                  <a:lnTo>
                    <a:pt x="935736" y="286512"/>
                  </a:lnTo>
                  <a:lnTo>
                    <a:pt x="935736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455152" y="4419600"/>
              <a:ext cx="935990" cy="287020"/>
            </a:xfrm>
            <a:custGeom>
              <a:avLst/>
              <a:gdLst/>
              <a:ahLst/>
              <a:cxnLst/>
              <a:rect l="l" t="t" r="r" b="b"/>
              <a:pathLst>
                <a:path w="935990" h="287020">
                  <a:moveTo>
                    <a:pt x="0" y="286512"/>
                  </a:moveTo>
                  <a:lnTo>
                    <a:pt x="935736" y="286512"/>
                  </a:lnTo>
                  <a:lnTo>
                    <a:pt x="935736" y="0"/>
                  </a:lnTo>
                  <a:lnTo>
                    <a:pt x="0" y="0"/>
                  </a:lnTo>
                  <a:lnTo>
                    <a:pt x="0" y="286512"/>
                  </a:lnTo>
                  <a:close/>
                </a:path>
              </a:pathLst>
            </a:custGeom>
            <a:ln w="12700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455152" y="4741164"/>
              <a:ext cx="935990" cy="288290"/>
            </a:xfrm>
            <a:custGeom>
              <a:avLst/>
              <a:gdLst/>
              <a:ahLst/>
              <a:cxnLst/>
              <a:rect l="l" t="t" r="r" b="b"/>
              <a:pathLst>
                <a:path w="935990" h="288289">
                  <a:moveTo>
                    <a:pt x="935736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935736" y="288036"/>
                  </a:lnTo>
                  <a:lnTo>
                    <a:pt x="93573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55152" y="4741164"/>
              <a:ext cx="935990" cy="288290"/>
            </a:xfrm>
            <a:custGeom>
              <a:avLst/>
              <a:gdLst/>
              <a:ahLst/>
              <a:cxnLst/>
              <a:rect l="l" t="t" r="r" b="b"/>
              <a:pathLst>
                <a:path w="935990" h="288289">
                  <a:moveTo>
                    <a:pt x="0" y="288036"/>
                  </a:moveTo>
                  <a:lnTo>
                    <a:pt x="935736" y="288036"/>
                  </a:lnTo>
                  <a:lnTo>
                    <a:pt x="935736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55152" y="5059680"/>
              <a:ext cx="935990" cy="288290"/>
            </a:xfrm>
            <a:custGeom>
              <a:avLst/>
              <a:gdLst/>
              <a:ahLst/>
              <a:cxnLst/>
              <a:rect l="l" t="t" r="r" b="b"/>
              <a:pathLst>
                <a:path w="935990" h="288289">
                  <a:moveTo>
                    <a:pt x="935736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935736" y="288036"/>
                  </a:lnTo>
                  <a:lnTo>
                    <a:pt x="9357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55152" y="5059680"/>
              <a:ext cx="935990" cy="288290"/>
            </a:xfrm>
            <a:custGeom>
              <a:avLst/>
              <a:gdLst/>
              <a:ahLst/>
              <a:cxnLst/>
              <a:rect l="l" t="t" r="r" b="b"/>
              <a:pathLst>
                <a:path w="935990" h="288289">
                  <a:moveTo>
                    <a:pt x="0" y="288036"/>
                  </a:moveTo>
                  <a:lnTo>
                    <a:pt x="935736" y="288036"/>
                  </a:lnTo>
                  <a:lnTo>
                    <a:pt x="935736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189976" y="4866132"/>
              <a:ext cx="265430" cy="76200"/>
            </a:xfrm>
            <a:custGeom>
              <a:avLst/>
              <a:gdLst/>
              <a:ahLst/>
              <a:cxnLst/>
              <a:rect l="l" t="t" r="r" b="b"/>
              <a:pathLst>
                <a:path w="265429" h="76200">
                  <a:moveTo>
                    <a:pt x="188722" y="0"/>
                  </a:moveTo>
                  <a:lnTo>
                    <a:pt x="188722" y="76200"/>
                  </a:lnTo>
                  <a:lnTo>
                    <a:pt x="252222" y="44450"/>
                  </a:lnTo>
                  <a:lnTo>
                    <a:pt x="201422" y="44450"/>
                  </a:lnTo>
                  <a:lnTo>
                    <a:pt x="201422" y="31750"/>
                  </a:lnTo>
                  <a:lnTo>
                    <a:pt x="252222" y="31750"/>
                  </a:lnTo>
                  <a:lnTo>
                    <a:pt x="188722" y="0"/>
                  </a:lnTo>
                  <a:close/>
                </a:path>
                <a:path w="265429" h="76200">
                  <a:moveTo>
                    <a:pt x="188722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188722" y="44450"/>
                  </a:lnTo>
                  <a:lnTo>
                    <a:pt x="188722" y="31750"/>
                  </a:lnTo>
                  <a:close/>
                </a:path>
                <a:path w="265429" h="76200">
                  <a:moveTo>
                    <a:pt x="252222" y="31750"/>
                  </a:moveTo>
                  <a:lnTo>
                    <a:pt x="201422" y="31750"/>
                  </a:lnTo>
                  <a:lnTo>
                    <a:pt x="201422" y="44450"/>
                  </a:lnTo>
                  <a:lnTo>
                    <a:pt x="252222" y="44450"/>
                  </a:lnTo>
                  <a:lnTo>
                    <a:pt x="264922" y="38100"/>
                  </a:lnTo>
                  <a:lnTo>
                    <a:pt x="252222" y="3175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189976" y="4536948"/>
              <a:ext cx="265430" cy="76200"/>
            </a:xfrm>
            <a:custGeom>
              <a:avLst/>
              <a:gdLst/>
              <a:ahLst/>
              <a:cxnLst/>
              <a:rect l="l" t="t" r="r" b="b"/>
              <a:pathLst>
                <a:path w="265429" h="76200">
                  <a:moveTo>
                    <a:pt x="188722" y="0"/>
                  </a:moveTo>
                  <a:lnTo>
                    <a:pt x="188722" y="76200"/>
                  </a:lnTo>
                  <a:lnTo>
                    <a:pt x="252222" y="44450"/>
                  </a:lnTo>
                  <a:lnTo>
                    <a:pt x="201422" y="44450"/>
                  </a:lnTo>
                  <a:lnTo>
                    <a:pt x="201422" y="31750"/>
                  </a:lnTo>
                  <a:lnTo>
                    <a:pt x="252222" y="31750"/>
                  </a:lnTo>
                  <a:lnTo>
                    <a:pt x="188722" y="0"/>
                  </a:lnTo>
                  <a:close/>
                </a:path>
                <a:path w="265429" h="76200">
                  <a:moveTo>
                    <a:pt x="188722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188722" y="44450"/>
                  </a:lnTo>
                  <a:lnTo>
                    <a:pt x="188722" y="31750"/>
                  </a:lnTo>
                  <a:close/>
                </a:path>
                <a:path w="265429" h="76200">
                  <a:moveTo>
                    <a:pt x="252222" y="31750"/>
                  </a:moveTo>
                  <a:lnTo>
                    <a:pt x="201422" y="31750"/>
                  </a:lnTo>
                  <a:lnTo>
                    <a:pt x="201422" y="44450"/>
                  </a:lnTo>
                  <a:lnTo>
                    <a:pt x="252222" y="44450"/>
                  </a:lnTo>
                  <a:lnTo>
                    <a:pt x="264922" y="38100"/>
                  </a:lnTo>
                  <a:lnTo>
                    <a:pt x="252222" y="3175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2607564" y="3710940"/>
            <a:ext cx="440690" cy="2158365"/>
            <a:chOff x="2607564" y="3710940"/>
            <a:chExt cx="440690" cy="2158365"/>
          </a:xfrm>
        </p:grpSpPr>
        <p:sp>
          <p:nvSpPr>
            <p:cNvPr id="43" name="object 43"/>
            <p:cNvSpPr/>
            <p:nvPr/>
          </p:nvSpPr>
          <p:spPr>
            <a:xfrm>
              <a:off x="2698242" y="3803142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80" h="607060">
                  <a:moveTo>
                    <a:pt x="259080" y="0"/>
                  </a:moveTo>
                  <a:lnTo>
                    <a:pt x="0" y="0"/>
                  </a:lnTo>
                  <a:lnTo>
                    <a:pt x="0" y="606551"/>
                  </a:lnTo>
                  <a:lnTo>
                    <a:pt x="259080" y="606551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698242" y="3803142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80" h="607060">
                  <a:moveTo>
                    <a:pt x="0" y="606551"/>
                  </a:moveTo>
                  <a:lnTo>
                    <a:pt x="259080" y="606551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698242" y="4469130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80" h="607060">
                  <a:moveTo>
                    <a:pt x="259080" y="0"/>
                  </a:moveTo>
                  <a:lnTo>
                    <a:pt x="0" y="0"/>
                  </a:lnTo>
                  <a:lnTo>
                    <a:pt x="0" y="606552"/>
                  </a:lnTo>
                  <a:lnTo>
                    <a:pt x="259080" y="606552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698242" y="4469130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80" h="607060">
                  <a:moveTo>
                    <a:pt x="0" y="606552"/>
                  </a:moveTo>
                  <a:lnTo>
                    <a:pt x="259080" y="606552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606552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698242" y="5133594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259080" y="0"/>
                  </a:moveTo>
                  <a:lnTo>
                    <a:pt x="0" y="0"/>
                  </a:lnTo>
                  <a:lnTo>
                    <a:pt x="0" y="608075"/>
                  </a:lnTo>
                  <a:lnTo>
                    <a:pt x="259080" y="608075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98242" y="5133594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0" y="608075"/>
                  </a:moveTo>
                  <a:lnTo>
                    <a:pt x="259080" y="608075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608075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626614" y="3729990"/>
              <a:ext cx="402590" cy="2120265"/>
            </a:xfrm>
            <a:custGeom>
              <a:avLst/>
              <a:gdLst/>
              <a:ahLst/>
              <a:cxnLst/>
              <a:rect l="l" t="t" r="r" b="b"/>
              <a:pathLst>
                <a:path w="402589" h="2120265">
                  <a:moveTo>
                    <a:pt x="0" y="2119883"/>
                  </a:moveTo>
                  <a:lnTo>
                    <a:pt x="402336" y="2119883"/>
                  </a:lnTo>
                  <a:lnTo>
                    <a:pt x="402336" y="0"/>
                  </a:lnTo>
                  <a:lnTo>
                    <a:pt x="0" y="0"/>
                  </a:lnTo>
                  <a:lnTo>
                    <a:pt x="0" y="2119883"/>
                  </a:lnTo>
                  <a:close/>
                </a:path>
              </a:pathLst>
            </a:custGeom>
            <a:ln w="381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2060448" y="3733800"/>
            <a:ext cx="441959" cy="2158365"/>
            <a:chOff x="2060448" y="3733800"/>
            <a:chExt cx="441959" cy="2158365"/>
          </a:xfrm>
        </p:grpSpPr>
        <p:sp>
          <p:nvSpPr>
            <p:cNvPr id="51" name="object 51"/>
            <p:cNvSpPr/>
            <p:nvPr/>
          </p:nvSpPr>
          <p:spPr>
            <a:xfrm>
              <a:off x="2152650" y="3821430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80" h="607060">
                  <a:moveTo>
                    <a:pt x="259080" y="0"/>
                  </a:moveTo>
                  <a:lnTo>
                    <a:pt x="0" y="0"/>
                  </a:lnTo>
                  <a:lnTo>
                    <a:pt x="0" y="606552"/>
                  </a:lnTo>
                  <a:lnTo>
                    <a:pt x="259080" y="606552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152650" y="3821430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80" h="607060">
                  <a:moveTo>
                    <a:pt x="0" y="606552"/>
                  </a:moveTo>
                  <a:lnTo>
                    <a:pt x="259080" y="606552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606552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152650" y="4487418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80" h="607060">
                  <a:moveTo>
                    <a:pt x="259080" y="0"/>
                  </a:moveTo>
                  <a:lnTo>
                    <a:pt x="0" y="0"/>
                  </a:lnTo>
                  <a:lnTo>
                    <a:pt x="0" y="606551"/>
                  </a:lnTo>
                  <a:lnTo>
                    <a:pt x="259080" y="606551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52650" y="4487418"/>
              <a:ext cx="259079" cy="1272540"/>
            </a:xfrm>
            <a:custGeom>
              <a:avLst/>
              <a:gdLst/>
              <a:ahLst/>
              <a:cxnLst/>
              <a:rect l="l" t="t" r="r" b="b"/>
              <a:pathLst>
                <a:path w="259080" h="1272539">
                  <a:moveTo>
                    <a:pt x="0" y="606551"/>
                  </a:moveTo>
                  <a:lnTo>
                    <a:pt x="259080" y="606551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  <a:path w="259080" h="1272539">
                  <a:moveTo>
                    <a:pt x="0" y="1272539"/>
                  </a:moveTo>
                  <a:lnTo>
                    <a:pt x="259080" y="1272539"/>
                  </a:lnTo>
                  <a:lnTo>
                    <a:pt x="259080" y="664463"/>
                  </a:lnTo>
                  <a:lnTo>
                    <a:pt x="0" y="664463"/>
                  </a:lnTo>
                  <a:lnTo>
                    <a:pt x="0" y="1272539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79498" y="3752850"/>
              <a:ext cx="403860" cy="2120265"/>
            </a:xfrm>
            <a:custGeom>
              <a:avLst/>
              <a:gdLst/>
              <a:ahLst/>
              <a:cxnLst/>
              <a:rect l="l" t="t" r="r" b="b"/>
              <a:pathLst>
                <a:path w="403860" h="2120265">
                  <a:moveTo>
                    <a:pt x="0" y="2119884"/>
                  </a:moveTo>
                  <a:lnTo>
                    <a:pt x="403860" y="2119884"/>
                  </a:lnTo>
                  <a:lnTo>
                    <a:pt x="403860" y="0"/>
                  </a:lnTo>
                  <a:lnTo>
                    <a:pt x="0" y="0"/>
                  </a:lnTo>
                  <a:lnTo>
                    <a:pt x="0" y="2119884"/>
                  </a:lnTo>
                  <a:close/>
                </a:path>
              </a:pathLst>
            </a:custGeom>
            <a:ln w="381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1491996" y="3723132"/>
            <a:ext cx="440690" cy="2158365"/>
            <a:chOff x="1491996" y="3723132"/>
            <a:chExt cx="440690" cy="2158365"/>
          </a:xfrm>
        </p:grpSpPr>
        <p:sp>
          <p:nvSpPr>
            <p:cNvPr id="57" name="object 57"/>
            <p:cNvSpPr/>
            <p:nvPr/>
          </p:nvSpPr>
          <p:spPr>
            <a:xfrm>
              <a:off x="1576578" y="3815334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80" h="607060">
                  <a:moveTo>
                    <a:pt x="259079" y="0"/>
                  </a:moveTo>
                  <a:lnTo>
                    <a:pt x="0" y="0"/>
                  </a:lnTo>
                  <a:lnTo>
                    <a:pt x="0" y="606551"/>
                  </a:lnTo>
                  <a:lnTo>
                    <a:pt x="259079" y="606551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576578" y="3815334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80" h="607060">
                  <a:moveTo>
                    <a:pt x="0" y="606551"/>
                  </a:moveTo>
                  <a:lnTo>
                    <a:pt x="259079" y="606551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380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576578" y="4479798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259079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259079" y="608076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576578" y="4479798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0" y="608076"/>
                  </a:moveTo>
                  <a:lnTo>
                    <a:pt x="259079" y="608076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380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576578" y="5145786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259079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259079" y="608076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576578" y="5145786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0" y="608076"/>
                  </a:moveTo>
                  <a:lnTo>
                    <a:pt x="259079" y="608076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380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511046" y="3742182"/>
              <a:ext cx="402590" cy="2120265"/>
            </a:xfrm>
            <a:custGeom>
              <a:avLst/>
              <a:gdLst/>
              <a:ahLst/>
              <a:cxnLst/>
              <a:rect l="l" t="t" r="r" b="b"/>
              <a:pathLst>
                <a:path w="402589" h="2120265">
                  <a:moveTo>
                    <a:pt x="0" y="2119883"/>
                  </a:moveTo>
                  <a:lnTo>
                    <a:pt x="402335" y="2119883"/>
                  </a:lnTo>
                  <a:lnTo>
                    <a:pt x="402335" y="0"/>
                  </a:lnTo>
                  <a:lnTo>
                    <a:pt x="0" y="0"/>
                  </a:lnTo>
                  <a:lnTo>
                    <a:pt x="0" y="2119883"/>
                  </a:lnTo>
                  <a:close/>
                </a:path>
              </a:pathLst>
            </a:custGeom>
            <a:ln w="381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929639" y="3726179"/>
            <a:ext cx="441959" cy="2159635"/>
            <a:chOff x="929639" y="3726179"/>
            <a:chExt cx="441959" cy="2159635"/>
          </a:xfrm>
        </p:grpSpPr>
        <p:sp>
          <p:nvSpPr>
            <p:cNvPr id="65" name="object 65"/>
            <p:cNvSpPr/>
            <p:nvPr/>
          </p:nvSpPr>
          <p:spPr>
            <a:xfrm>
              <a:off x="1027937" y="3833621"/>
              <a:ext cx="260985" cy="607060"/>
            </a:xfrm>
            <a:custGeom>
              <a:avLst/>
              <a:gdLst/>
              <a:ahLst/>
              <a:cxnLst/>
              <a:rect l="l" t="t" r="r" b="b"/>
              <a:pathLst>
                <a:path w="260984" h="607060">
                  <a:moveTo>
                    <a:pt x="260603" y="0"/>
                  </a:moveTo>
                  <a:lnTo>
                    <a:pt x="0" y="0"/>
                  </a:lnTo>
                  <a:lnTo>
                    <a:pt x="0" y="606551"/>
                  </a:lnTo>
                  <a:lnTo>
                    <a:pt x="260603" y="606551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027937" y="3833621"/>
              <a:ext cx="260985" cy="607060"/>
            </a:xfrm>
            <a:custGeom>
              <a:avLst/>
              <a:gdLst/>
              <a:ahLst/>
              <a:cxnLst/>
              <a:rect l="l" t="t" r="r" b="b"/>
              <a:pathLst>
                <a:path w="260984" h="607060">
                  <a:moveTo>
                    <a:pt x="0" y="606551"/>
                  </a:moveTo>
                  <a:lnTo>
                    <a:pt x="260603" y="606551"/>
                  </a:lnTo>
                  <a:lnTo>
                    <a:pt x="260603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027937" y="4498085"/>
              <a:ext cx="260985" cy="608330"/>
            </a:xfrm>
            <a:custGeom>
              <a:avLst/>
              <a:gdLst/>
              <a:ahLst/>
              <a:cxnLst/>
              <a:rect l="l" t="t" r="r" b="b"/>
              <a:pathLst>
                <a:path w="260984" h="608329">
                  <a:moveTo>
                    <a:pt x="260603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260603" y="608076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027937" y="4498085"/>
              <a:ext cx="260985" cy="608330"/>
            </a:xfrm>
            <a:custGeom>
              <a:avLst/>
              <a:gdLst/>
              <a:ahLst/>
              <a:cxnLst/>
              <a:rect l="l" t="t" r="r" b="b"/>
              <a:pathLst>
                <a:path w="260984" h="608329">
                  <a:moveTo>
                    <a:pt x="0" y="608076"/>
                  </a:moveTo>
                  <a:lnTo>
                    <a:pt x="260603" y="608076"/>
                  </a:lnTo>
                  <a:lnTo>
                    <a:pt x="260603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30985" y="5164073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259080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259080" y="608076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30985" y="5164073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0" y="608076"/>
                  </a:moveTo>
                  <a:lnTo>
                    <a:pt x="259080" y="608076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48689" y="3745229"/>
              <a:ext cx="403860" cy="2121535"/>
            </a:xfrm>
            <a:custGeom>
              <a:avLst/>
              <a:gdLst/>
              <a:ahLst/>
              <a:cxnLst/>
              <a:rect l="l" t="t" r="r" b="b"/>
              <a:pathLst>
                <a:path w="403859" h="2121535">
                  <a:moveTo>
                    <a:pt x="0" y="2121408"/>
                  </a:moveTo>
                  <a:lnTo>
                    <a:pt x="403859" y="2121408"/>
                  </a:lnTo>
                  <a:lnTo>
                    <a:pt x="403859" y="0"/>
                  </a:lnTo>
                  <a:lnTo>
                    <a:pt x="0" y="0"/>
                  </a:lnTo>
                  <a:lnTo>
                    <a:pt x="0" y="2121408"/>
                  </a:lnTo>
                  <a:close/>
                </a:path>
              </a:pathLst>
            </a:custGeom>
            <a:ln w="381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/>
          <p:nvPr/>
        </p:nvSpPr>
        <p:spPr>
          <a:xfrm>
            <a:off x="984503" y="5985624"/>
            <a:ext cx="1971675" cy="76200"/>
          </a:xfrm>
          <a:custGeom>
            <a:avLst/>
            <a:gdLst/>
            <a:ahLst/>
            <a:cxnLst/>
            <a:rect l="l" t="t" r="r" b="b"/>
            <a:pathLst>
              <a:path w="1971675" h="76200">
                <a:moveTo>
                  <a:pt x="1894966" y="44456"/>
                </a:moveTo>
                <a:lnTo>
                  <a:pt x="1894966" y="76200"/>
                </a:lnTo>
                <a:lnTo>
                  <a:pt x="1958505" y="44462"/>
                </a:lnTo>
                <a:lnTo>
                  <a:pt x="1894966" y="44456"/>
                </a:lnTo>
                <a:close/>
              </a:path>
              <a:path w="1971675" h="76200">
                <a:moveTo>
                  <a:pt x="1894966" y="31756"/>
                </a:moveTo>
                <a:lnTo>
                  <a:pt x="1894966" y="44456"/>
                </a:lnTo>
                <a:lnTo>
                  <a:pt x="1907666" y="44462"/>
                </a:lnTo>
                <a:lnTo>
                  <a:pt x="1907666" y="31762"/>
                </a:lnTo>
                <a:lnTo>
                  <a:pt x="1894966" y="31756"/>
                </a:lnTo>
                <a:close/>
              </a:path>
              <a:path w="1971675" h="76200">
                <a:moveTo>
                  <a:pt x="1894966" y="0"/>
                </a:moveTo>
                <a:lnTo>
                  <a:pt x="1894966" y="31756"/>
                </a:lnTo>
                <a:lnTo>
                  <a:pt x="1907666" y="31762"/>
                </a:lnTo>
                <a:lnTo>
                  <a:pt x="1907666" y="44462"/>
                </a:lnTo>
                <a:lnTo>
                  <a:pt x="1958516" y="44456"/>
                </a:lnTo>
                <a:lnTo>
                  <a:pt x="1971166" y="38138"/>
                </a:lnTo>
                <a:lnTo>
                  <a:pt x="1894966" y="0"/>
                </a:lnTo>
                <a:close/>
              </a:path>
              <a:path w="1971675" h="76200">
                <a:moveTo>
                  <a:pt x="0" y="30873"/>
                </a:moveTo>
                <a:lnTo>
                  <a:pt x="0" y="43573"/>
                </a:lnTo>
                <a:lnTo>
                  <a:pt x="1894966" y="44456"/>
                </a:lnTo>
                <a:lnTo>
                  <a:pt x="1894966" y="31756"/>
                </a:lnTo>
                <a:lnTo>
                  <a:pt x="0" y="3087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311910" y="6086957"/>
            <a:ext cx="10077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Issue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784859" y="3832859"/>
            <a:ext cx="0" cy="1938655"/>
          </a:xfrm>
          <a:custGeom>
            <a:avLst/>
            <a:gdLst/>
            <a:ahLst/>
            <a:cxnLst/>
            <a:rect l="l" t="t" r="r" b="b"/>
            <a:pathLst>
              <a:path h="1938654">
                <a:moveTo>
                  <a:pt x="0" y="1938299"/>
                </a:moveTo>
                <a:lnTo>
                  <a:pt x="0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508965" y="4217207"/>
            <a:ext cx="254000" cy="1118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Issue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Width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345817" y="1487804"/>
            <a:ext cx="92246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980305" algn="l"/>
              </a:tabLst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What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we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rely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VLIW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work?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	What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assumptions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we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depend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VLIW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work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efficient?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863346" y="2434589"/>
            <a:ext cx="5179060" cy="830580"/>
          </a:xfrm>
          <a:custGeom>
            <a:avLst/>
            <a:gdLst/>
            <a:ahLst/>
            <a:cxnLst/>
            <a:rect l="l" t="t" r="r" b="b"/>
            <a:pathLst>
              <a:path w="5179060" h="830579">
                <a:moveTo>
                  <a:pt x="0" y="830579"/>
                </a:moveTo>
                <a:lnTo>
                  <a:pt x="5178552" y="830579"/>
                </a:lnTo>
                <a:lnTo>
                  <a:pt x="5178552" y="0"/>
                </a:lnTo>
                <a:lnTo>
                  <a:pt x="0" y="0"/>
                </a:lnTo>
                <a:lnTo>
                  <a:pt x="0" y="830579"/>
                </a:lnTo>
                <a:close/>
              </a:path>
            </a:pathLst>
          </a:custGeom>
          <a:ln w="38100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947166" y="2561082"/>
            <a:ext cx="1365885" cy="607060"/>
          </a:xfrm>
          <a:prstGeom prst="rect">
            <a:avLst/>
          </a:prstGeom>
          <a:solidFill>
            <a:srgbClr val="4471C4"/>
          </a:solidFill>
          <a:ln w="38100">
            <a:solidFill>
              <a:srgbClr val="2E528F"/>
            </a:solidFill>
          </a:ln>
        </p:spPr>
        <p:txBody>
          <a:bodyPr vert="horz" wrap="square" lIns="0" tIns="149860" rIns="0" bIns="0" rtlCol="0">
            <a:spAutoFit/>
          </a:bodyPr>
          <a:lstStyle/>
          <a:p>
            <a:pPr marL="158115">
              <a:lnSpc>
                <a:spcPct val="100000"/>
              </a:lnSpc>
              <a:spcBef>
                <a:spcPts val="118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Insn1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(41b)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425445" y="2561082"/>
            <a:ext cx="1363980" cy="607060"/>
          </a:xfrm>
          <a:prstGeom prst="rect">
            <a:avLst/>
          </a:prstGeom>
          <a:solidFill>
            <a:srgbClr val="4471C4"/>
          </a:solidFill>
          <a:ln w="38100">
            <a:solidFill>
              <a:srgbClr val="2E528F"/>
            </a:solidFill>
          </a:ln>
        </p:spPr>
        <p:txBody>
          <a:bodyPr vert="horz" wrap="square" lIns="0" tIns="149860" rIns="0" bIns="0" rtlCol="0">
            <a:spAutoFit/>
          </a:bodyPr>
          <a:lstStyle/>
          <a:p>
            <a:pPr marL="158115">
              <a:lnSpc>
                <a:spcPct val="100000"/>
              </a:lnSpc>
              <a:spcBef>
                <a:spcPts val="118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Insn2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(41b)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903726" y="2553461"/>
            <a:ext cx="1363980" cy="608330"/>
          </a:xfrm>
          <a:prstGeom prst="rect">
            <a:avLst/>
          </a:prstGeom>
          <a:solidFill>
            <a:srgbClr val="4471C4"/>
          </a:solidFill>
          <a:ln w="38100">
            <a:solidFill>
              <a:srgbClr val="2E528F"/>
            </a:solidFill>
          </a:ln>
        </p:spPr>
        <p:txBody>
          <a:bodyPr vert="horz" wrap="square" lIns="0" tIns="151130" rIns="0" bIns="0" rtlCol="0">
            <a:spAutoFit/>
          </a:bodyPr>
          <a:lstStyle/>
          <a:p>
            <a:pPr marL="158115">
              <a:lnSpc>
                <a:spcPct val="100000"/>
              </a:lnSpc>
              <a:spcBef>
                <a:spcPts val="11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Insn3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(41b)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382005" y="2553461"/>
            <a:ext cx="573405" cy="607060"/>
          </a:xfrm>
          <a:prstGeom prst="rect">
            <a:avLst/>
          </a:prstGeom>
          <a:solidFill>
            <a:srgbClr val="4471C4"/>
          </a:solidFill>
          <a:ln w="38100">
            <a:solidFill>
              <a:srgbClr val="2E528F"/>
            </a:solidFill>
          </a:ln>
        </p:spPr>
        <p:txBody>
          <a:bodyPr vert="horz" wrap="square" lIns="0" tIns="110489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869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Type</a:t>
            </a:r>
            <a:endParaRPr sz="1200">
              <a:latin typeface="Calibri"/>
              <a:cs typeface="Calibri"/>
            </a:endParaRPr>
          </a:p>
          <a:p>
            <a:pPr marL="160655">
              <a:lnSpc>
                <a:spcPct val="100000"/>
              </a:lnSpc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(5b)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175375" y="2547620"/>
            <a:ext cx="5735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3399"/>
                </a:solidFill>
                <a:latin typeface="Calibri"/>
                <a:cs typeface="Calibri"/>
              </a:rPr>
              <a:t>EPIC/IA-</a:t>
            </a:r>
            <a:r>
              <a:rPr sz="1800" b="1" dirty="0">
                <a:solidFill>
                  <a:srgbClr val="FF3399"/>
                </a:solidFill>
                <a:latin typeface="Calibri"/>
                <a:cs typeface="Calibri"/>
              </a:rPr>
              <a:t>64</a:t>
            </a:r>
            <a:r>
              <a:rPr sz="1800" b="1" spc="-5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3399"/>
                </a:solidFill>
                <a:latin typeface="Calibri"/>
                <a:cs typeface="Calibri"/>
              </a:rPr>
              <a:t>bundles</a:t>
            </a:r>
            <a:r>
              <a:rPr sz="1800" b="1" spc="-40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3399"/>
                </a:solidFill>
                <a:latin typeface="Calibri"/>
                <a:cs typeface="Calibri"/>
              </a:rPr>
              <a:t>up</a:t>
            </a:r>
            <a:r>
              <a:rPr sz="1800" b="1" spc="-10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3399"/>
                </a:solidFill>
                <a:latin typeface="Calibri"/>
                <a:cs typeface="Calibri"/>
              </a:rPr>
              <a:t>to</a:t>
            </a:r>
            <a:r>
              <a:rPr sz="1800" b="1" spc="-15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3399"/>
                </a:solidFill>
                <a:latin typeface="Calibri"/>
                <a:cs typeface="Calibri"/>
              </a:rPr>
              <a:t>3 instructions</a:t>
            </a:r>
            <a:r>
              <a:rPr sz="1800" b="1" spc="-50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3399"/>
                </a:solidFill>
                <a:latin typeface="Calibri"/>
                <a:cs typeface="Calibri"/>
              </a:rPr>
              <a:t>with</a:t>
            </a:r>
            <a:r>
              <a:rPr sz="1800" b="1" spc="-10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3399"/>
                </a:solidFill>
                <a:latin typeface="Calibri"/>
                <a:cs typeface="Calibri"/>
              </a:rPr>
              <a:t>a</a:t>
            </a:r>
            <a:r>
              <a:rPr sz="1800" b="1" spc="15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3399"/>
                </a:solidFill>
                <a:latin typeface="Calibri"/>
                <a:cs typeface="Calibri"/>
              </a:rPr>
              <a:t>type</a:t>
            </a:r>
            <a:r>
              <a:rPr sz="1800" b="1" i="1" spc="15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3399"/>
                </a:solidFill>
                <a:latin typeface="Calibri"/>
                <a:cs typeface="Calibri"/>
              </a:rPr>
              <a:t>that</a:t>
            </a:r>
            <a:r>
              <a:rPr sz="1800" b="1" spc="-15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3399"/>
                </a:solidFill>
                <a:latin typeface="Calibri"/>
                <a:cs typeface="Calibri"/>
              </a:rPr>
              <a:t>says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3399"/>
                </a:solidFill>
                <a:latin typeface="Calibri"/>
                <a:cs typeface="Calibri"/>
              </a:rPr>
              <a:t>whether</a:t>
            </a:r>
            <a:r>
              <a:rPr sz="1800" b="1" spc="-65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3399"/>
                </a:solidFill>
                <a:latin typeface="Calibri"/>
                <a:cs typeface="Calibri"/>
              </a:rPr>
              <a:t>&amp;</a:t>
            </a:r>
            <a:r>
              <a:rPr sz="1800" b="1" spc="-15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3399"/>
                </a:solidFill>
                <a:latin typeface="Calibri"/>
                <a:cs typeface="Calibri"/>
              </a:rPr>
              <a:t>how</a:t>
            </a:r>
            <a:r>
              <a:rPr sz="1800" b="1" spc="-35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3399"/>
                </a:solidFill>
                <a:latin typeface="Calibri"/>
                <a:cs typeface="Calibri"/>
              </a:rPr>
              <a:t>they’re</a:t>
            </a:r>
            <a:r>
              <a:rPr sz="1800" b="1" spc="-45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3399"/>
                </a:solidFill>
                <a:latin typeface="Calibri"/>
                <a:cs typeface="Calibri"/>
              </a:rPr>
              <a:t>dependent</a:t>
            </a:r>
            <a:r>
              <a:rPr sz="1800" b="1" spc="-55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3399"/>
                </a:solidFill>
                <a:latin typeface="Calibri"/>
                <a:cs typeface="Calibri"/>
              </a:rPr>
              <a:t>or</a:t>
            </a:r>
            <a:r>
              <a:rPr sz="1800" b="1" spc="-15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3399"/>
                </a:solidFill>
                <a:latin typeface="Calibri"/>
                <a:cs typeface="Calibri"/>
              </a:rPr>
              <a:t>parallelizable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9983216" y="3427857"/>
            <a:ext cx="136715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Type: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Mem,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Float,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Int,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Imm.</a:t>
            </a:r>
            <a:endParaRPr sz="1800">
              <a:latin typeface="Calibri"/>
              <a:cs typeface="Calibri"/>
            </a:endParaRPr>
          </a:p>
          <a:p>
            <a:pPr marL="12700" marR="700405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Branch e.g.,</a:t>
            </a:r>
            <a:endParaRPr sz="1800">
              <a:latin typeface="Calibri"/>
              <a:cs typeface="Calibri"/>
            </a:endParaRPr>
          </a:p>
          <a:p>
            <a:pPr marL="12700" marR="3556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MMI,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IIF,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MMI </a:t>
            </a:r>
            <a:r>
              <a:rPr sz="1800" dirty="0">
                <a:latin typeface="Calibri"/>
                <a:cs typeface="Calibri"/>
              </a:rPr>
              <a:t>MM/I,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M/MI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9983216" y="5623052"/>
            <a:ext cx="13855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“/”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indicates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a </a:t>
            </a:r>
            <a:r>
              <a:rPr sz="1800" b="1" spc="-40" dirty="0">
                <a:latin typeface="Calibri"/>
                <a:cs typeface="Calibri"/>
              </a:rPr>
              <a:t>”stop”,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break </a:t>
            </a:r>
            <a:r>
              <a:rPr sz="1800" b="1" spc="-10" dirty="0">
                <a:latin typeface="Calibri"/>
                <a:cs typeface="Calibri"/>
              </a:rPr>
              <a:t>parallelism.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5" name="object 85"/>
          <p:cNvSpPr txBox="1">
            <a:spLocks noGrp="1"/>
          </p:cNvSpPr>
          <p:nvPr>
            <p:ph type="title"/>
          </p:nvPr>
        </p:nvSpPr>
        <p:spPr>
          <a:xfrm>
            <a:off x="137871" y="338404"/>
            <a:ext cx="10300335" cy="1184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-70" dirty="0">
                <a:solidFill>
                  <a:srgbClr val="FF3399"/>
                </a:solidFill>
              </a:rPr>
              <a:t>Very</a:t>
            </a:r>
            <a:r>
              <a:rPr sz="4000" spc="-160" dirty="0">
                <a:solidFill>
                  <a:srgbClr val="FF3399"/>
                </a:solidFill>
              </a:rPr>
              <a:t> </a:t>
            </a:r>
            <a:r>
              <a:rPr sz="4000" spc="-35" dirty="0">
                <a:solidFill>
                  <a:srgbClr val="FF3399"/>
                </a:solidFill>
              </a:rPr>
              <a:t>Large</a:t>
            </a:r>
            <a:r>
              <a:rPr sz="4000" spc="-190" dirty="0">
                <a:solidFill>
                  <a:srgbClr val="FF3399"/>
                </a:solidFill>
              </a:rPr>
              <a:t> </a:t>
            </a:r>
            <a:r>
              <a:rPr sz="4000" spc="-40" dirty="0">
                <a:solidFill>
                  <a:srgbClr val="FF3399"/>
                </a:solidFill>
              </a:rPr>
              <a:t>Instruction</a:t>
            </a:r>
            <a:r>
              <a:rPr sz="4000" spc="-185" dirty="0">
                <a:solidFill>
                  <a:srgbClr val="FF3399"/>
                </a:solidFill>
              </a:rPr>
              <a:t> </a:t>
            </a:r>
            <a:r>
              <a:rPr sz="4000" spc="-100" dirty="0">
                <a:solidFill>
                  <a:srgbClr val="FF3399"/>
                </a:solidFill>
              </a:rPr>
              <a:t>Word</a:t>
            </a:r>
            <a:r>
              <a:rPr sz="4000" spc="-125" dirty="0">
                <a:solidFill>
                  <a:srgbClr val="FF3399"/>
                </a:solidFill>
              </a:rPr>
              <a:t> </a:t>
            </a:r>
            <a:r>
              <a:rPr sz="4000" spc="-25" dirty="0">
                <a:solidFill>
                  <a:srgbClr val="FF3399"/>
                </a:solidFill>
              </a:rPr>
              <a:t>(VLIW)</a:t>
            </a:r>
            <a:r>
              <a:rPr sz="4000" spc="-195" dirty="0">
                <a:solidFill>
                  <a:srgbClr val="FF3399"/>
                </a:solidFill>
              </a:rPr>
              <a:t> </a:t>
            </a:r>
            <a:r>
              <a:rPr sz="4000" dirty="0">
                <a:solidFill>
                  <a:srgbClr val="FF3399"/>
                </a:solidFill>
              </a:rPr>
              <a:t>and</a:t>
            </a:r>
            <a:r>
              <a:rPr sz="4000" spc="-160" dirty="0">
                <a:solidFill>
                  <a:srgbClr val="FF3399"/>
                </a:solidFill>
              </a:rPr>
              <a:t> </a:t>
            </a:r>
            <a:r>
              <a:rPr sz="4000" dirty="0">
                <a:solidFill>
                  <a:srgbClr val="FF3399"/>
                </a:solidFill>
              </a:rPr>
              <a:t>the</a:t>
            </a:r>
            <a:r>
              <a:rPr sz="4000" spc="-170" dirty="0">
                <a:solidFill>
                  <a:srgbClr val="FF3399"/>
                </a:solidFill>
              </a:rPr>
              <a:t> </a:t>
            </a:r>
            <a:r>
              <a:rPr sz="4000" spc="-20" dirty="0">
                <a:solidFill>
                  <a:srgbClr val="FF3399"/>
                </a:solidFill>
              </a:rPr>
              <a:t>EPIC </a:t>
            </a:r>
            <a:r>
              <a:rPr sz="4000" spc="-55" dirty="0">
                <a:solidFill>
                  <a:srgbClr val="FF3399"/>
                </a:solidFill>
              </a:rPr>
              <a:t>Architecture</a:t>
            </a:r>
            <a:r>
              <a:rPr sz="4000" spc="-165" dirty="0">
                <a:solidFill>
                  <a:srgbClr val="FF3399"/>
                </a:solidFill>
              </a:rPr>
              <a:t> </a:t>
            </a:r>
            <a:r>
              <a:rPr sz="4000" spc="-25" dirty="0">
                <a:solidFill>
                  <a:srgbClr val="FF3399"/>
                </a:solidFill>
              </a:rPr>
              <a:t>(Explicit</a:t>
            </a:r>
            <a:r>
              <a:rPr sz="4000" spc="-150" dirty="0">
                <a:solidFill>
                  <a:srgbClr val="FF3399"/>
                </a:solidFill>
              </a:rPr>
              <a:t> </a:t>
            </a:r>
            <a:r>
              <a:rPr sz="4000" spc="-45" dirty="0">
                <a:solidFill>
                  <a:srgbClr val="FF3399"/>
                </a:solidFill>
              </a:rPr>
              <a:t>Parallel</a:t>
            </a:r>
            <a:r>
              <a:rPr sz="4000" spc="-140" dirty="0">
                <a:solidFill>
                  <a:srgbClr val="FF3399"/>
                </a:solidFill>
              </a:rPr>
              <a:t> </a:t>
            </a:r>
            <a:r>
              <a:rPr sz="4000" spc="-40" dirty="0">
                <a:solidFill>
                  <a:srgbClr val="FF3399"/>
                </a:solidFill>
              </a:rPr>
              <a:t>Instruction</a:t>
            </a:r>
            <a:r>
              <a:rPr sz="4000" spc="-150" dirty="0">
                <a:solidFill>
                  <a:srgbClr val="FF3399"/>
                </a:solidFill>
              </a:rPr>
              <a:t> </a:t>
            </a:r>
            <a:r>
              <a:rPr sz="4000" spc="-10" dirty="0">
                <a:solidFill>
                  <a:srgbClr val="FF3399"/>
                </a:solidFill>
              </a:rPr>
              <a:t>Computer)</a:t>
            </a:r>
            <a:endParaRPr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871" y="338404"/>
            <a:ext cx="10300335" cy="1184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-70" dirty="0">
                <a:solidFill>
                  <a:srgbClr val="FF3399"/>
                </a:solidFill>
              </a:rPr>
              <a:t>Very</a:t>
            </a:r>
            <a:r>
              <a:rPr sz="4000" spc="-160" dirty="0">
                <a:solidFill>
                  <a:srgbClr val="FF3399"/>
                </a:solidFill>
              </a:rPr>
              <a:t> </a:t>
            </a:r>
            <a:r>
              <a:rPr sz="4000" spc="-35" dirty="0">
                <a:solidFill>
                  <a:srgbClr val="FF3399"/>
                </a:solidFill>
              </a:rPr>
              <a:t>Large</a:t>
            </a:r>
            <a:r>
              <a:rPr sz="4000" spc="-190" dirty="0">
                <a:solidFill>
                  <a:srgbClr val="FF3399"/>
                </a:solidFill>
              </a:rPr>
              <a:t> </a:t>
            </a:r>
            <a:r>
              <a:rPr sz="4000" spc="-40" dirty="0">
                <a:solidFill>
                  <a:srgbClr val="FF3399"/>
                </a:solidFill>
              </a:rPr>
              <a:t>Instruction</a:t>
            </a:r>
            <a:r>
              <a:rPr sz="4000" spc="-185" dirty="0">
                <a:solidFill>
                  <a:srgbClr val="FF3399"/>
                </a:solidFill>
              </a:rPr>
              <a:t> </a:t>
            </a:r>
            <a:r>
              <a:rPr sz="4000" spc="-100" dirty="0">
                <a:solidFill>
                  <a:srgbClr val="FF3399"/>
                </a:solidFill>
              </a:rPr>
              <a:t>Word</a:t>
            </a:r>
            <a:r>
              <a:rPr sz="4000" spc="-125" dirty="0">
                <a:solidFill>
                  <a:srgbClr val="FF3399"/>
                </a:solidFill>
              </a:rPr>
              <a:t> </a:t>
            </a:r>
            <a:r>
              <a:rPr sz="4000" spc="-25" dirty="0">
                <a:solidFill>
                  <a:srgbClr val="FF3399"/>
                </a:solidFill>
              </a:rPr>
              <a:t>(VLIW)</a:t>
            </a:r>
            <a:r>
              <a:rPr sz="4000" spc="-195" dirty="0">
                <a:solidFill>
                  <a:srgbClr val="FF3399"/>
                </a:solidFill>
              </a:rPr>
              <a:t> </a:t>
            </a:r>
            <a:r>
              <a:rPr sz="4000" dirty="0">
                <a:solidFill>
                  <a:srgbClr val="FF3399"/>
                </a:solidFill>
              </a:rPr>
              <a:t>and</a:t>
            </a:r>
            <a:r>
              <a:rPr sz="4000" spc="-160" dirty="0">
                <a:solidFill>
                  <a:srgbClr val="FF3399"/>
                </a:solidFill>
              </a:rPr>
              <a:t> </a:t>
            </a:r>
            <a:r>
              <a:rPr sz="4000" dirty="0">
                <a:solidFill>
                  <a:srgbClr val="FF3399"/>
                </a:solidFill>
              </a:rPr>
              <a:t>the</a:t>
            </a:r>
            <a:r>
              <a:rPr sz="4000" spc="-170" dirty="0">
                <a:solidFill>
                  <a:srgbClr val="FF3399"/>
                </a:solidFill>
              </a:rPr>
              <a:t> </a:t>
            </a:r>
            <a:r>
              <a:rPr sz="4000" spc="-20" dirty="0">
                <a:solidFill>
                  <a:srgbClr val="FF3399"/>
                </a:solidFill>
              </a:rPr>
              <a:t>EPIC </a:t>
            </a:r>
            <a:r>
              <a:rPr sz="4000" spc="-55" dirty="0">
                <a:solidFill>
                  <a:srgbClr val="FF3399"/>
                </a:solidFill>
              </a:rPr>
              <a:t>Architecture</a:t>
            </a:r>
            <a:r>
              <a:rPr sz="4000" spc="-165" dirty="0">
                <a:solidFill>
                  <a:srgbClr val="FF3399"/>
                </a:solidFill>
              </a:rPr>
              <a:t> </a:t>
            </a:r>
            <a:r>
              <a:rPr sz="4000" spc="-25" dirty="0">
                <a:solidFill>
                  <a:srgbClr val="FF3399"/>
                </a:solidFill>
              </a:rPr>
              <a:t>(Explicit</a:t>
            </a:r>
            <a:r>
              <a:rPr sz="4000" spc="-150" dirty="0">
                <a:solidFill>
                  <a:srgbClr val="FF3399"/>
                </a:solidFill>
              </a:rPr>
              <a:t> </a:t>
            </a:r>
            <a:r>
              <a:rPr sz="4000" spc="-45" dirty="0">
                <a:solidFill>
                  <a:srgbClr val="FF3399"/>
                </a:solidFill>
              </a:rPr>
              <a:t>Parallel</a:t>
            </a:r>
            <a:r>
              <a:rPr sz="4000" spc="-140" dirty="0">
                <a:solidFill>
                  <a:srgbClr val="FF3399"/>
                </a:solidFill>
              </a:rPr>
              <a:t> </a:t>
            </a:r>
            <a:r>
              <a:rPr sz="4000" spc="-40" dirty="0">
                <a:solidFill>
                  <a:srgbClr val="FF3399"/>
                </a:solidFill>
              </a:rPr>
              <a:t>Instruction</a:t>
            </a:r>
            <a:r>
              <a:rPr sz="4000" spc="-150" dirty="0">
                <a:solidFill>
                  <a:srgbClr val="FF3399"/>
                </a:solidFill>
              </a:rPr>
              <a:t> </a:t>
            </a:r>
            <a:r>
              <a:rPr sz="4000" spc="-10" dirty="0">
                <a:solidFill>
                  <a:srgbClr val="FF3399"/>
                </a:solidFill>
              </a:rPr>
              <a:t>Computer)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2951988" y="2694432"/>
            <a:ext cx="441959" cy="2158365"/>
            <a:chOff x="2951988" y="2694432"/>
            <a:chExt cx="441959" cy="2158365"/>
          </a:xfrm>
        </p:grpSpPr>
        <p:sp>
          <p:nvSpPr>
            <p:cNvPr id="4" name="object 4"/>
            <p:cNvSpPr/>
            <p:nvPr/>
          </p:nvSpPr>
          <p:spPr>
            <a:xfrm>
              <a:off x="3042666" y="2786634"/>
              <a:ext cx="260985" cy="608330"/>
            </a:xfrm>
            <a:custGeom>
              <a:avLst/>
              <a:gdLst/>
              <a:ahLst/>
              <a:cxnLst/>
              <a:rect l="l" t="t" r="r" b="b"/>
              <a:pathLst>
                <a:path w="260985" h="608329">
                  <a:moveTo>
                    <a:pt x="260604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260604" y="608076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2666" y="2786634"/>
              <a:ext cx="260985" cy="1938655"/>
            </a:xfrm>
            <a:custGeom>
              <a:avLst/>
              <a:gdLst/>
              <a:ahLst/>
              <a:cxnLst/>
              <a:rect l="l" t="t" r="r" b="b"/>
              <a:pathLst>
                <a:path w="260985" h="1938654">
                  <a:moveTo>
                    <a:pt x="0" y="608076"/>
                  </a:moveTo>
                  <a:lnTo>
                    <a:pt x="260604" y="608076"/>
                  </a:lnTo>
                  <a:lnTo>
                    <a:pt x="260604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  <a:path w="260985" h="1938654">
                  <a:moveTo>
                    <a:pt x="0" y="1272539"/>
                  </a:moveTo>
                  <a:lnTo>
                    <a:pt x="260604" y="1272539"/>
                  </a:lnTo>
                  <a:lnTo>
                    <a:pt x="260604" y="665988"/>
                  </a:lnTo>
                  <a:lnTo>
                    <a:pt x="0" y="665988"/>
                  </a:lnTo>
                  <a:lnTo>
                    <a:pt x="0" y="1272539"/>
                  </a:lnTo>
                  <a:close/>
                </a:path>
                <a:path w="260985" h="1938654">
                  <a:moveTo>
                    <a:pt x="0" y="1938527"/>
                  </a:moveTo>
                  <a:lnTo>
                    <a:pt x="259080" y="1938527"/>
                  </a:lnTo>
                  <a:lnTo>
                    <a:pt x="259080" y="1330452"/>
                  </a:lnTo>
                  <a:lnTo>
                    <a:pt x="0" y="1330452"/>
                  </a:lnTo>
                  <a:lnTo>
                    <a:pt x="0" y="1938527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71038" y="2713482"/>
              <a:ext cx="403860" cy="2120265"/>
            </a:xfrm>
            <a:custGeom>
              <a:avLst/>
              <a:gdLst/>
              <a:ahLst/>
              <a:cxnLst/>
              <a:rect l="l" t="t" r="r" b="b"/>
              <a:pathLst>
                <a:path w="403860" h="2120265">
                  <a:moveTo>
                    <a:pt x="0" y="2119884"/>
                  </a:moveTo>
                  <a:lnTo>
                    <a:pt x="403860" y="2119884"/>
                  </a:lnTo>
                  <a:lnTo>
                    <a:pt x="403860" y="0"/>
                  </a:lnTo>
                  <a:lnTo>
                    <a:pt x="0" y="0"/>
                  </a:lnTo>
                  <a:lnTo>
                    <a:pt x="0" y="2119884"/>
                  </a:lnTo>
                  <a:close/>
                </a:path>
              </a:pathLst>
            </a:custGeom>
            <a:ln w="381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406395" y="2717292"/>
            <a:ext cx="440690" cy="2158365"/>
            <a:chOff x="2406395" y="2717292"/>
            <a:chExt cx="440690" cy="2158365"/>
          </a:xfrm>
        </p:grpSpPr>
        <p:sp>
          <p:nvSpPr>
            <p:cNvPr id="8" name="object 8"/>
            <p:cNvSpPr/>
            <p:nvPr/>
          </p:nvSpPr>
          <p:spPr>
            <a:xfrm>
              <a:off x="2497073" y="2804922"/>
              <a:ext cx="260985" cy="608330"/>
            </a:xfrm>
            <a:custGeom>
              <a:avLst/>
              <a:gdLst/>
              <a:ahLst/>
              <a:cxnLst/>
              <a:rect l="l" t="t" r="r" b="b"/>
              <a:pathLst>
                <a:path w="260985" h="608329">
                  <a:moveTo>
                    <a:pt x="260604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260604" y="608076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97073" y="2804922"/>
              <a:ext cx="260985" cy="1938655"/>
            </a:xfrm>
            <a:custGeom>
              <a:avLst/>
              <a:gdLst/>
              <a:ahLst/>
              <a:cxnLst/>
              <a:rect l="l" t="t" r="r" b="b"/>
              <a:pathLst>
                <a:path w="260985" h="1938654">
                  <a:moveTo>
                    <a:pt x="0" y="608076"/>
                  </a:moveTo>
                  <a:lnTo>
                    <a:pt x="260604" y="608076"/>
                  </a:lnTo>
                  <a:lnTo>
                    <a:pt x="260604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  <a:path w="260985" h="1938654">
                  <a:moveTo>
                    <a:pt x="0" y="1272539"/>
                  </a:moveTo>
                  <a:lnTo>
                    <a:pt x="260604" y="1272539"/>
                  </a:lnTo>
                  <a:lnTo>
                    <a:pt x="260604" y="665988"/>
                  </a:lnTo>
                  <a:lnTo>
                    <a:pt x="0" y="665988"/>
                  </a:lnTo>
                  <a:lnTo>
                    <a:pt x="0" y="1272539"/>
                  </a:lnTo>
                  <a:close/>
                </a:path>
                <a:path w="260985" h="1938654">
                  <a:moveTo>
                    <a:pt x="0" y="1938527"/>
                  </a:moveTo>
                  <a:lnTo>
                    <a:pt x="259080" y="1938527"/>
                  </a:lnTo>
                  <a:lnTo>
                    <a:pt x="259080" y="1330452"/>
                  </a:lnTo>
                  <a:lnTo>
                    <a:pt x="0" y="1330452"/>
                  </a:lnTo>
                  <a:lnTo>
                    <a:pt x="0" y="1938527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25445" y="2736342"/>
              <a:ext cx="402590" cy="2120265"/>
            </a:xfrm>
            <a:custGeom>
              <a:avLst/>
              <a:gdLst/>
              <a:ahLst/>
              <a:cxnLst/>
              <a:rect l="l" t="t" r="r" b="b"/>
              <a:pathLst>
                <a:path w="402589" h="2120265">
                  <a:moveTo>
                    <a:pt x="0" y="2119883"/>
                  </a:moveTo>
                  <a:lnTo>
                    <a:pt x="402336" y="2119883"/>
                  </a:lnTo>
                  <a:lnTo>
                    <a:pt x="402336" y="0"/>
                  </a:lnTo>
                  <a:lnTo>
                    <a:pt x="0" y="0"/>
                  </a:lnTo>
                  <a:lnTo>
                    <a:pt x="0" y="2119883"/>
                  </a:lnTo>
                  <a:close/>
                </a:path>
              </a:pathLst>
            </a:custGeom>
            <a:ln w="381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837944" y="2706623"/>
            <a:ext cx="440690" cy="2158365"/>
            <a:chOff x="1837944" y="2706623"/>
            <a:chExt cx="440690" cy="2158365"/>
          </a:xfrm>
        </p:grpSpPr>
        <p:sp>
          <p:nvSpPr>
            <p:cNvPr id="12" name="object 12"/>
            <p:cNvSpPr/>
            <p:nvPr/>
          </p:nvSpPr>
          <p:spPr>
            <a:xfrm>
              <a:off x="1921002" y="2798825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80" h="607060">
                  <a:moveTo>
                    <a:pt x="259080" y="0"/>
                  </a:moveTo>
                  <a:lnTo>
                    <a:pt x="0" y="0"/>
                  </a:lnTo>
                  <a:lnTo>
                    <a:pt x="0" y="606551"/>
                  </a:lnTo>
                  <a:lnTo>
                    <a:pt x="259080" y="606551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21002" y="2798825"/>
              <a:ext cx="259079" cy="1938655"/>
            </a:xfrm>
            <a:custGeom>
              <a:avLst/>
              <a:gdLst/>
              <a:ahLst/>
              <a:cxnLst/>
              <a:rect l="l" t="t" r="r" b="b"/>
              <a:pathLst>
                <a:path w="259080" h="1938654">
                  <a:moveTo>
                    <a:pt x="0" y="606551"/>
                  </a:moveTo>
                  <a:lnTo>
                    <a:pt x="259080" y="606551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  <a:path w="259080" h="1938654">
                  <a:moveTo>
                    <a:pt x="0" y="1272540"/>
                  </a:moveTo>
                  <a:lnTo>
                    <a:pt x="259080" y="1272540"/>
                  </a:lnTo>
                  <a:lnTo>
                    <a:pt x="259080" y="665988"/>
                  </a:lnTo>
                  <a:lnTo>
                    <a:pt x="0" y="665988"/>
                  </a:lnTo>
                  <a:lnTo>
                    <a:pt x="0" y="1272540"/>
                  </a:lnTo>
                  <a:close/>
                </a:path>
                <a:path w="259080" h="1938654">
                  <a:moveTo>
                    <a:pt x="0" y="1938528"/>
                  </a:moveTo>
                  <a:lnTo>
                    <a:pt x="259080" y="1938528"/>
                  </a:lnTo>
                  <a:lnTo>
                    <a:pt x="259080" y="1330452"/>
                  </a:lnTo>
                  <a:lnTo>
                    <a:pt x="0" y="1330452"/>
                  </a:lnTo>
                  <a:lnTo>
                    <a:pt x="0" y="1938528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56994" y="2725673"/>
              <a:ext cx="402590" cy="2120265"/>
            </a:xfrm>
            <a:custGeom>
              <a:avLst/>
              <a:gdLst/>
              <a:ahLst/>
              <a:cxnLst/>
              <a:rect l="l" t="t" r="r" b="b"/>
              <a:pathLst>
                <a:path w="402589" h="2120265">
                  <a:moveTo>
                    <a:pt x="0" y="2119884"/>
                  </a:moveTo>
                  <a:lnTo>
                    <a:pt x="402336" y="2119884"/>
                  </a:lnTo>
                  <a:lnTo>
                    <a:pt x="402336" y="0"/>
                  </a:lnTo>
                  <a:lnTo>
                    <a:pt x="0" y="0"/>
                  </a:lnTo>
                  <a:lnTo>
                    <a:pt x="0" y="2119884"/>
                  </a:lnTo>
                  <a:close/>
                </a:path>
              </a:pathLst>
            </a:custGeom>
            <a:ln w="381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275588" y="2711195"/>
            <a:ext cx="440690" cy="2158365"/>
            <a:chOff x="1275588" y="2711195"/>
            <a:chExt cx="440690" cy="2158365"/>
          </a:xfrm>
        </p:grpSpPr>
        <p:sp>
          <p:nvSpPr>
            <p:cNvPr id="16" name="object 16"/>
            <p:cNvSpPr/>
            <p:nvPr/>
          </p:nvSpPr>
          <p:spPr>
            <a:xfrm>
              <a:off x="1373886" y="2817113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80" h="607060">
                  <a:moveTo>
                    <a:pt x="259080" y="0"/>
                  </a:moveTo>
                  <a:lnTo>
                    <a:pt x="0" y="0"/>
                  </a:lnTo>
                  <a:lnTo>
                    <a:pt x="0" y="606551"/>
                  </a:lnTo>
                  <a:lnTo>
                    <a:pt x="259080" y="606551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73886" y="2817113"/>
              <a:ext cx="260985" cy="1938655"/>
            </a:xfrm>
            <a:custGeom>
              <a:avLst/>
              <a:gdLst/>
              <a:ahLst/>
              <a:cxnLst/>
              <a:rect l="l" t="t" r="r" b="b"/>
              <a:pathLst>
                <a:path w="260985" h="1938654">
                  <a:moveTo>
                    <a:pt x="0" y="606551"/>
                  </a:moveTo>
                  <a:lnTo>
                    <a:pt x="259080" y="606551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  <a:path w="260985" h="1938654">
                  <a:moveTo>
                    <a:pt x="0" y="1272540"/>
                  </a:moveTo>
                  <a:lnTo>
                    <a:pt x="259080" y="1272540"/>
                  </a:lnTo>
                  <a:lnTo>
                    <a:pt x="259080" y="664463"/>
                  </a:lnTo>
                  <a:lnTo>
                    <a:pt x="0" y="664463"/>
                  </a:lnTo>
                  <a:lnTo>
                    <a:pt x="0" y="1272540"/>
                  </a:lnTo>
                  <a:close/>
                </a:path>
                <a:path w="260985" h="1938654">
                  <a:moveTo>
                    <a:pt x="1523" y="1938528"/>
                  </a:moveTo>
                  <a:lnTo>
                    <a:pt x="260603" y="1938528"/>
                  </a:lnTo>
                  <a:lnTo>
                    <a:pt x="260603" y="1330452"/>
                  </a:lnTo>
                  <a:lnTo>
                    <a:pt x="1523" y="1330452"/>
                  </a:lnTo>
                  <a:lnTo>
                    <a:pt x="1523" y="1938528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94638" y="2730245"/>
              <a:ext cx="402590" cy="2120265"/>
            </a:xfrm>
            <a:custGeom>
              <a:avLst/>
              <a:gdLst/>
              <a:ahLst/>
              <a:cxnLst/>
              <a:rect l="l" t="t" r="r" b="b"/>
              <a:pathLst>
                <a:path w="402589" h="2120265">
                  <a:moveTo>
                    <a:pt x="0" y="2119884"/>
                  </a:moveTo>
                  <a:lnTo>
                    <a:pt x="402336" y="2119884"/>
                  </a:lnTo>
                  <a:lnTo>
                    <a:pt x="402336" y="0"/>
                  </a:lnTo>
                  <a:lnTo>
                    <a:pt x="0" y="0"/>
                  </a:lnTo>
                  <a:lnTo>
                    <a:pt x="0" y="2119884"/>
                  </a:lnTo>
                  <a:close/>
                </a:path>
              </a:pathLst>
            </a:custGeom>
            <a:ln w="381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330452" y="4970653"/>
            <a:ext cx="1971675" cy="76200"/>
          </a:xfrm>
          <a:custGeom>
            <a:avLst/>
            <a:gdLst/>
            <a:ahLst/>
            <a:cxnLst/>
            <a:rect l="l" t="t" r="r" b="b"/>
            <a:pathLst>
              <a:path w="1971675" h="76200">
                <a:moveTo>
                  <a:pt x="1894966" y="44444"/>
                </a:moveTo>
                <a:lnTo>
                  <a:pt x="1894966" y="76200"/>
                </a:lnTo>
                <a:lnTo>
                  <a:pt x="1958467" y="44450"/>
                </a:lnTo>
                <a:lnTo>
                  <a:pt x="1894966" y="44444"/>
                </a:lnTo>
                <a:close/>
              </a:path>
              <a:path w="1971675" h="76200">
                <a:moveTo>
                  <a:pt x="1894966" y="31744"/>
                </a:moveTo>
                <a:lnTo>
                  <a:pt x="1894966" y="44444"/>
                </a:lnTo>
                <a:lnTo>
                  <a:pt x="1907666" y="44450"/>
                </a:lnTo>
                <a:lnTo>
                  <a:pt x="1907666" y="31750"/>
                </a:lnTo>
                <a:lnTo>
                  <a:pt x="1894966" y="31744"/>
                </a:lnTo>
                <a:close/>
              </a:path>
              <a:path w="1971675" h="76200">
                <a:moveTo>
                  <a:pt x="1894966" y="0"/>
                </a:moveTo>
                <a:lnTo>
                  <a:pt x="1894966" y="31744"/>
                </a:lnTo>
                <a:lnTo>
                  <a:pt x="1907666" y="31750"/>
                </a:lnTo>
                <a:lnTo>
                  <a:pt x="1907666" y="44450"/>
                </a:lnTo>
                <a:lnTo>
                  <a:pt x="1958478" y="44444"/>
                </a:lnTo>
                <a:lnTo>
                  <a:pt x="1971167" y="38100"/>
                </a:lnTo>
                <a:lnTo>
                  <a:pt x="1894966" y="0"/>
                </a:lnTo>
                <a:close/>
              </a:path>
              <a:path w="1971675" h="76200">
                <a:moveTo>
                  <a:pt x="0" y="30861"/>
                </a:moveTo>
                <a:lnTo>
                  <a:pt x="0" y="43561"/>
                </a:lnTo>
                <a:lnTo>
                  <a:pt x="1894966" y="44444"/>
                </a:lnTo>
                <a:lnTo>
                  <a:pt x="1894966" y="31744"/>
                </a:lnTo>
                <a:lnTo>
                  <a:pt x="0" y="3086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657350" y="5069789"/>
            <a:ext cx="10083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Issue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29283" y="2816351"/>
            <a:ext cx="0" cy="1938655"/>
          </a:xfrm>
          <a:custGeom>
            <a:avLst/>
            <a:gdLst/>
            <a:ahLst/>
            <a:cxnLst/>
            <a:rect l="l" t="t" r="r" b="b"/>
            <a:pathLst>
              <a:path h="1938654">
                <a:moveTo>
                  <a:pt x="0" y="1938274"/>
                </a:moveTo>
                <a:lnTo>
                  <a:pt x="0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54303" y="3200699"/>
            <a:ext cx="254000" cy="1118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Issue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Width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3567" y="5725464"/>
            <a:ext cx="3052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Like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single-issue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scalar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execution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1193780" y="2694432"/>
            <a:ext cx="440690" cy="2158365"/>
            <a:chOff x="11193780" y="2694432"/>
            <a:chExt cx="440690" cy="2158365"/>
          </a:xfrm>
        </p:grpSpPr>
        <p:sp>
          <p:nvSpPr>
            <p:cNvPr id="25" name="object 25"/>
            <p:cNvSpPr/>
            <p:nvPr/>
          </p:nvSpPr>
          <p:spPr>
            <a:xfrm>
              <a:off x="11284458" y="2786634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259079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259079" y="608076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284458" y="2786634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0" y="608076"/>
                  </a:moveTo>
                  <a:lnTo>
                    <a:pt x="259079" y="608076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84458" y="3452622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79" h="607060">
                  <a:moveTo>
                    <a:pt x="259079" y="0"/>
                  </a:moveTo>
                  <a:lnTo>
                    <a:pt x="0" y="0"/>
                  </a:lnTo>
                  <a:lnTo>
                    <a:pt x="0" y="606551"/>
                  </a:lnTo>
                  <a:lnTo>
                    <a:pt x="259079" y="606551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284458" y="3452622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79" h="607060">
                  <a:moveTo>
                    <a:pt x="0" y="606551"/>
                  </a:moveTo>
                  <a:lnTo>
                    <a:pt x="259079" y="606551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284458" y="4117086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259079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259079" y="608076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284458" y="4117086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0" y="608076"/>
                  </a:moveTo>
                  <a:lnTo>
                    <a:pt x="259079" y="608076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212830" y="2713482"/>
              <a:ext cx="402590" cy="2120265"/>
            </a:xfrm>
            <a:custGeom>
              <a:avLst/>
              <a:gdLst/>
              <a:ahLst/>
              <a:cxnLst/>
              <a:rect l="l" t="t" r="r" b="b"/>
              <a:pathLst>
                <a:path w="402590" h="2120265">
                  <a:moveTo>
                    <a:pt x="0" y="2119884"/>
                  </a:moveTo>
                  <a:lnTo>
                    <a:pt x="402335" y="2119884"/>
                  </a:lnTo>
                  <a:lnTo>
                    <a:pt x="402335" y="0"/>
                  </a:lnTo>
                  <a:lnTo>
                    <a:pt x="0" y="0"/>
                  </a:lnTo>
                  <a:lnTo>
                    <a:pt x="0" y="2119884"/>
                  </a:lnTo>
                  <a:close/>
                </a:path>
              </a:pathLst>
            </a:custGeom>
            <a:ln w="381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10646664" y="2717292"/>
            <a:ext cx="440690" cy="2158365"/>
            <a:chOff x="10646664" y="2717292"/>
            <a:chExt cx="440690" cy="2158365"/>
          </a:xfrm>
        </p:grpSpPr>
        <p:sp>
          <p:nvSpPr>
            <p:cNvPr id="33" name="object 33"/>
            <p:cNvSpPr/>
            <p:nvPr/>
          </p:nvSpPr>
          <p:spPr>
            <a:xfrm>
              <a:off x="10738866" y="2804922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259079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259079" y="608076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738866" y="2804922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0" y="608076"/>
                  </a:moveTo>
                  <a:lnTo>
                    <a:pt x="259079" y="608076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738866" y="3470910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79" h="607060">
                  <a:moveTo>
                    <a:pt x="259079" y="0"/>
                  </a:moveTo>
                  <a:lnTo>
                    <a:pt x="0" y="0"/>
                  </a:lnTo>
                  <a:lnTo>
                    <a:pt x="0" y="606551"/>
                  </a:lnTo>
                  <a:lnTo>
                    <a:pt x="259079" y="606551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738866" y="3470910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79" h="607060">
                  <a:moveTo>
                    <a:pt x="0" y="606551"/>
                  </a:moveTo>
                  <a:lnTo>
                    <a:pt x="259079" y="606551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738866" y="4135374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259079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259079" y="608076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738866" y="4135374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0" y="608076"/>
                  </a:moveTo>
                  <a:lnTo>
                    <a:pt x="259079" y="608076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665714" y="2736342"/>
              <a:ext cx="402590" cy="2120265"/>
            </a:xfrm>
            <a:custGeom>
              <a:avLst/>
              <a:gdLst/>
              <a:ahLst/>
              <a:cxnLst/>
              <a:rect l="l" t="t" r="r" b="b"/>
              <a:pathLst>
                <a:path w="402590" h="2120265">
                  <a:moveTo>
                    <a:pt x="0" y="2119883"/>
                  </a:moveTo>
                  <a:lnTo>
                    <a:pt x="402335" y="2119883"/>
                  </a:lnTo>
                  <a:lnTo>
                    <a:pt x="402335" y="0"/>
                  </a:lnTo>
                  <a:lnTo>
                    <a:pt x="0" y="0"/>
                  </a:lnTo>
                  <a:lnTo>
                    <a:pt x="0" y="2119883"/>
                  </a:lnTo>
                  <a:close/>
                </a:path>
              </a:pathLst>
            </a:custGeom>
            <a:ln w="381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0078211" y="2706623"/>
            <a:ext cx="440690" cy="2158365"/>
            <a:chOff x="10078211" y="2706623"/>
            <a:chExt cx="440690" cy="2158365"/>
          </a:xfrm>
        </p:grpSpPr>
        <p:sp>
          <p:nvSpPr>
            <p:cNvPr id="41" name="object 41"/>
            <p:cNvSpPr/>
            <p:nvPr/>
          </p:nvSpPr>
          <p:spPr>
            <a:xfrm>
              <a:off x="10161269" y="2798825"/>
              <a:ext cx="260985" cy="607060"/>
            </a:xfrm>
            <a:custGeom>
              <a:avLst/>
              <a:gdLst/>
              <a:ahLst/>
              <a:cxnLst/>
              <a:rect l="l" t="t" r="r" b="b"/>
              <a:pathLst>
                <a:path w="260984" h="607060">
                  <a:moveTo>
                    <a:pt x="260603" y="0"/>
                  </a:moveTo>
                  <a:lnTo>
                    <a:pt x="0" y="0"/>
                  </a:lnTo>
                  <a:lnTo>
                    <a:pt x="0" y="606551"/>
                  </a:lnTo>
                  <a:lnTo>
                    <a:pt x="260603" y="606551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161269" y="2798825"/>
              <a:ext cx="260985" cy="607060"/>
            </a:xfrm>
            <a:custGeom>
              <a:avLst/>
              <a:gdLst/>
              <a:ahLst/>
              <a:cxnLst/>
              <a:rect l="l" t="t" r="r" b="b"/>
              <a:pathLst>
                <a:path w="260984" h="607060">
                  <a:moveTo>
                    <a:pt x="0" y="606551"/>
                  </a:moveTo>
                  <a:lnTo>
                    <a:pt x="260603" y="606551"/>
                  </a:lnTo>
                  <a:lnTo>
                    <a:pt x="260603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161269" y="3464813"/>
              <a:ext cx="260985" cy="607060"/>
            </a:xfrm>
            <a:custGeom>
              <a:avLst/>
              <a:gdLst/>
              <a:ahLst/>
              <a:cxnLst/>
              <a:rect l="l" t="t" r="r" b="b"/>
              <a:pathLst>
                <a:path w="260984" h="607060">
                  <a:moveTo>
                    <a:pt x="260603" y="0"/>
                  </a:moveTo>
                  <a:lnTo>
                    <a:pt x="0" y="0"/>
                  </a:lnTo>
                  <a:lnTo>
                    <a:pt x="0" y="606552"/>
                  </a:lnTo>
                  <a:lnTo>
                    <a:pt x="260603" y="606552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161269" y="3464813"/>
              <a:ext cx="260985" cy="1272540"/>
            </a:xfrm>
            <a:custGeom>
              <a:avLst/>
              <a:gdLst/>
              <a:ahLst/>
              <a:cxnLst/>
              <a:rect l="l" t="t" r="r" b="b"/>
              <a:pathLst>
                <a:path w="260984" h="1272539">
                  <a:moveTo>
                    <a:pt x="0" y="606552"/>
                  </a:moveTo>
                  <a:lnTo>
                    <a:pt x="260603" y="606552"/>
                  </a:lnTo>
                  <a:lnTo>
                    <a:pt x="260603" y="0"/>
                  </a:lnTo>
                  <a:lnTo>
                    <a:pt x="0" y="0"/>
                  </a:lnTo>
                  <a:lnTo>
                    <a:pt x="0" y="606552"/>
                  </a:lnTo>
                  <a:close/>
                </a:path>
                <a:path w="260984" h="1272539">
                  <a:moveTo>
                    <a:pt x="0" y="1272540"/>
                  </a:moveTo>
                  <a:lnTo>
                    <a:pt x="260603" y="1272540"/>
                  </a:lnTo>
                  <a:lnTo>
                    <a:pt x="260603" y="664464"/>
                  </a:lnTo>
                  <a:lnTo>
                    <a:pt x="0" y="664464"/>
                  </a:lnTo>
                  <a:lnTo>
                    <a:pt x="0" y="127254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097261" y="2725673"/>
              <a:ext cx="402590" cy="2120265"/>
            </a:xfrm>
            <a:custGeom>
              <a:avLst/>
              <a:gdLst/>
              <a:ahLst/>
              <a:cxnLst/>
              <a:rect l="l" t="t" r="r" b="b"/>
              <a:pathLst>
                <a:path w="402590" h="2120265">
                  <a:moveTo>
                    <a:pt x="0" y="2119884"/>
                  </a:moveTo>
                  <a:lnTo>
                    <a:pt x="402335" y="2119884"/>
                  </a:lnTo>
                  <a:lnTo>
                    <a:pt x="402335" y="0"/>
                  </a:lnTo>
                  <a:lnTo>
                    <a:pt x="0" y="0"/>
                  </a:lnTo>
                  <a:lnTo>
                    <a:pt x="0" y="2119884"/>
                  </a:lnTo>
                  <a:close/>
                </a:path>
              </a:pathLst>
            </a:custGeom>
            <a:ln w="381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9515856" y="2711195"/>
            <a:ext cx="440690" cy="2158365"/>
            <a:chOff x="9515856" y="2711195"/>
            <a:chExt cx="440690" cy="2158365"/>
          </a:xfrm>
        </p:grpSpPr>
        <p:sp>
          <p:nvSpPr>
            <p:cNvPr id="47" name="object 47"/>
            <p:cNvSpPr/>
            <p:nvPr/>
          </p:nvSpPr>
          <p:spPr>
            <a:xfrm>
              <a:off x="9614154" y="2817113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79" h="607060">
                  <a:moveTo>
                    <a:pt x="259079" y="0"/>
                  </a:moveTo>
                  <a:lnTo>
                    <a:pt x="0" y="0"/>
                  </a:lnTo>
                  <a:lnTo>
                    <a:pt x="0" y="606551"/>
                  </a:lnTo>
                  <a:lnTo>
                    <a:pt x="259079" y="606551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614154" y="2817113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79" h="607060">
                  <a:moveTo>
                    <a:pt x="0" y="606551"/>
                  </a:moveTo>
                  <a:lnTo>
                    <a:pt x="259079" y="606551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614154" y="3481577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259079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259079" y="608076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614154" y="3481577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0" y="608076"/>
                  </a:moveTo>
                  <a:lnTo>
                    <a:pt x="259079" y="608076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615678" y="4147565"/>
              <a:ext cx="260985" cy="608330"/>
            </a:xfrm>
            <a:custGeom>
              <a:avLst/>
              <a:gdLst/>
              <a:ahLst/>
              <a:cxnLst/>
              <a:rect l="l" t="t" r="r" b="b"/>
              <a:pathLst>
                <a:path w="260984" h="608329">
                  <a:moveTo>
                    <a:pt x="260603" y="0"/>
                  </a:moveTo>
                  <a:lnTo>
                    <a:pt x="0" y="0"/>
                  </a:lnTo>
                  <a:lnTo>
                    <a:pt x="0" y="608075"/>
                  </a:lnTo>
                  <a:lnTo>
                    <a:pt x="260603" y="608075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615678" y="4147565"/>
              <a:ext cx="260985" cy="608330"/>
            </a:xfrm>
            <a:custGeom>
              <a:avLst/>
              <a:gdLst/>
              <a:ahLst/>
              <a:cxnLst/>
              <a:rect l="l" t="t" r="r" b="b"/>
              <a:pathLst>
                <a:path w="260984" h="608329">
                  <a:moveTo>
                    <a:pt x="0" y="608075"/>
                  </a:moveTo>
                  <a:lnTo>
                    <a:pt x="260603" y="608075"/>
                  </a:lnTo>
                  <a:lnTo>
                    <a:pt x="260603" y="0"/>
                  </a:lnTo>
                  <a:lnTo>
                    <a:pt x="0" y="0"/>
                  </a:lnTo>
                  <a:lnTo>
                    <a:pt x="0" y="608075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534906" y="2730245"/>
              <a:ext cx="402590" cy="2120265"/>
            </a:xfrm>
            <a:custGeom>
              <a:avLst/>
              <a:gdLst/>
              <a:ahLst/>
              <a:cxnLst/>
              <a:rect l="l" t="t" r="r" b="b"/>
              <a:pathLst>
                <a:path w="402590" h="2120265">
                  <a:moveTo>
                    <a:pt x="0" y="2119884"/>
                  </a:moveTo>
                  <a:lnTo>
                    <a:pt x="402335" y="2119884"/>
                  </a:lnTo>
                  <a:lnTo>
                    <a:pt x="402335" y="0"/>
                  </a:lnTo>
                  <a:lnTo>
                    <a:pt x="0" y="0"/>
                  </a:lnTo>
                  <a:lnTo>
                    <a:pt x="0" y="2119884"/>
                  </a:lnTo>
                  <a:close/>
                </a:path>
              </a:pathLst>
            </a:custGeom>
            <a:ln w="381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/>
          <p:nvPr/>
        </p:nvSpPr>
        <p:spPr>
          <a:xfrm>
            <a:off x="9570719" y="4970653"/>
            <a:ext cx="1971675" cy="76200"/>
          </a:xfrm>
          <a:custGeom>
            <a:avLst/>
            <a:gdLst/>
            <a:ahLst/>
            <a:cxnLst/>
            <a:rect l="l" t="t" r="r" b="b"/>
            <a:pathLst>
              <a:path w="1971675" h="76200">
                <a:moveTo>
                  <a:pt x="1894966" y="44444"/>
                </a:moveTo>
                <a:lnTo>
                  <a:pt x="1894966" y="76200"/>
                </a:lnTo>
                <a:lnTo>
                  <a:pt x="1958466" y="44450"/>
                </a:lnTo>
                <a:lnTo>
                  <a:pt x="1894966" y="44444"/>
                </a:lnTo>
                <a:close/>
              </a:path>
              <a:path w="1971675" h="76200">
                <a:moveTo>
                  <a:pt x="1894966" y="31744"/>
                </a:moveTo>
                <a:lnTo>
                  <a:pt x="1894966" y="44444"/>
                </a:lnTo>
                <a:lnTo>
                  <a:pt x="1907666" y="44450"/>
                </a:lnTo>
                <a:lnTo>
                  <a:pt x="1907666" y="31750"/>
                </a:lnTo>
                <a:lnTo>
                  <a:pt x="1894966" y="31744"/>
                </a:lnTo>
                <a:close/>
              </a:path>
              <a:path w="1971675" h="76200">
                <a:moveTo>
                  <a:pt x="1894966" y="0"/>
                </a:moveTo>
                <a:lnTo>
                  <a:pt x="1894966" y="31744"/>
                </a:lnTo>
                <a:lnTo>
                  <a:pt x="1907666" y="31750"/>
                </a:lnTo>
                <a:lnTo>
                  <a:pt x="1907666" y="44450"/>
                </a:lnTo>
                <a:lnTo>
                  <a:pt x="1958478" y="44444"/>
                </a:lnTo>
                <a:lnTo>
                  <a:pt x="1971166" y="38100"/>
                </a:lnTo>
                <a:lnTo>
                  <a:pt x="1894966" y="0"/>
                </a:lnTo>
                <a:close/>
              </a:path>
              <a:path w="1971675" h="76200">
                <a:moveTo>
                  <a:pt x="0" y="30861"/>
                </a:moveTo>
                <a:lnTo>
                  <a:pt x="0" y="43561"/>
                </a:lnTo>
                <a:lnTo>
                  <a:pt x="1894966" y="44444"/>
                </a:lnTo>
                <a:lnTo>
                  <a:pt x="1894966" y="31744"/>
                </a:lnTo>
                <a:lnTo>
                  <a:pt x="0" y="3086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9898760" y="5069789"/>
            <a:ext cx="10083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Issue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9371076" y="2816351"/>
            <a:ext cx="0" cy="1938655"/>
          </a:xfrm>
          <a:custGeom>
            <a:avLst/>
            <a:gdLst/>
            <a:ahLst/>
            <a:cxnLst/>
            <a:rect l="l" t="t" r="r" b="b"/>
            <a:pathLst>
              <a:path h="1938654">
                <a:moveTo>
                  <a:pt x="0" y="1938274"/>
                </a:moveTo>
                <a:lnTo>
                  <a:pt x="0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9095511" y="3200132"/>
            <a:ext cx="254635" cy="11195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Issue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Width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995409" y="5725464"/>
            <a:ext cx="2968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Like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SMT</a:t>
            </a:r>
            <a:r>
              <a:rPr sz="1800" spc="-20" dirty="0">
                <a:latin typeface="Calibri"/>
                <a:cs typeface="Calibri"/>
              </a:rPr>
              <a:t> superscalar,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exploiting thread-</a:t>
            </a:r>
            <a:r>
              <a:rPr sz="1800" dirty="0">
                <a:latin typeface="Calibri"/>
                <a:cs typeface="Calibri"/>
              </a:rPr>
              <a:t>level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parallelism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prog.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7089647" y="2694432"/>
            <a:ext cx="441959" cy="2158365"/>
            <a:chOff x="7089647" y="2694432"/>
            <a:chExt cx="441959" cy="2158365"/>
          </a:xfrm>
        </p:grpSpPr>
        <p:sp>
          <p:nvSpPr>
            <p:cNvPr id="60" name="object 60"/>
            <p:cNvSpPr/>
            <p:nvPr/>
          </p:nvSpPr>
          <p:spPr>
            <a:xfrm>
              <a:off x="7180325" y="2786634"/>
              <a:ext cx="260985" cy="608330"/>
            </a:xfrm>
            <a:custGeom>
              <a:avLst/>
              <a:gdLst/>
              <a:ahLst/>
              <a:cxnLst/>
              <a:rect l="l" t="t" r="r" b="b"/>
              <a:pathLst>
                <a:path w="260984" h="608329">
                  <a:moveTo>
                    <a:pt x="260603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260603" y="608076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180325" y="2786634"/>
              <a:ext cx="260985" cy="608330"/>
            </a:xfrm>
            <a:custGeom>
              <a:avLst/>
              <a:gdLst/>
              <a:ahLst/>
              <a:cxnLst/>
              <a:rect l="l" t="t" r="r" b="b"/>
              <a:pathLst>
                <a:path w="260984" h="608329">
                  <a:moveTo>
                    <a:pt x="0" y="608076"/>
                  </a:moveTo>
                  <a:lnTo>
                    <a:pt x="260603" y="608076"/>
                  </a:lnTo>
                  <a:lnTo>
                    <a:pt x="260603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180325" y="3452622"/>
              <a:ext cx="260985" cy="607060"/>
            </a:xfrm>
            <a:custGeom>
              <a:avLst/>
              <a:gdLst/>
              <a:ahLst/>
              <a:cxnLst/>
              <a:rect l="l" t="t" r="r" b="b"/>
              <a:pathLst>
                <a:path w="260984" h="607060">
                  <a:moveTo>
                    <a:pt x="260603" y="0"/>
                  </a:moveTo>
                  <a:lnTo>
                    <a:pt x="0" y="0"/>
                  </a:lnTo>
                  <a:lnTo>
                    <a:pt x="0" y="606551"/>
                  </a:lnTo>
                  <a:lnTo>
                    <a:pt x="260603" y="606551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180325" y="3452622"/>
              <a:ext cx="260985" cy="1272540"/>
            </a:xfrm>
            <a:custGeom>
              <a:avLst/>
              <a:gdLst/>
              <a:ahLst/>
              <a:cxnLst/>
              <a:rect l="l" t="t" r="r" b="b"/>
              <a:pathLst>
                <a:path w="260984" h="1272539">
                  <a:moveTo>
                    <a:pt x="0" y="606551"/>
                  </a:moveTo>
                  <a:lnTo>
                    <a:pt x="260603" y="606551"/>
                  </a:lnTo>
                  <a:lnTo>
                    <a:pt x="260603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  <a:path w="260984" h="1272539">
                  <a:moveTo>
                    <a:pt x="0" y="1272539"/>
                  </a:moveTo>
                  <a:lnTo>
                    <a:pt x="260603" y="1272539"/>
                  </a:lnTo>
                  <a:lnTo>
                    <a:pt x="260603" y="664463"/>
                  </a:lnTo>
                  <a:lnTo>
                    <a:pt x="0" y="664463"/>
                  </a:lnTo>
                  <a:lnTo>
                    <a:pt x="0" y="1272539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108697" y="2713482"/>
              <a:ext cx="403860" cy="2120265"/>
            </a:xfrm>
            <a:custGeom>
              <a:avLst/>
              <a:gdLst/>
              <a:ahLst/>
              <a:cxnLst/>
              <a:rect l="l" t="t" r="r" b="b"/>
              <a:pathLst>
                <a:path w="403859" h="2120265">
                  <a:moveTo>
                    <a:pt x="0" y="2119884"/>
                  </a:moveTo>
                  <a:lnTo>
                    <a:pt x="403859" y="2119884"/>
                  </a:lnTo>
                  <a:lnTo>
                    <a:pt x="403859" y="0"/>
                  </a:lnTo>
                  <a:lnTo>
                    <a:pt x="0" y="0"/>
                  </a:lnTo>
                  <a:lnTo>
                    <a:pt x="0" y="2119884"/>
                  </a:lnTo>
                  <a:close/>
                </a:path>
              </a:pathLst>
            </a:custGeom>
            <a:ln w="381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6544056" y="2717292"/>
            <a:ext cx="440690" cy="2158365"/>
            <a:chOff x="6544056" y="2717292"/>
            <a:chExt cx="440690" cy="2158365"/>
          </a:xfrm>
        </p:grpSpPr>
        <p:sp>
          <p:nvSpPr>
            <p:cNvPr id="66" name="object 66"/>
            <p:cNvSpPr/>
            <p:nvPr/>
          </p:nvSpPr>
          <p:spPr>
            <a:xfrm>
              <a:off x="6634734" y="2804922"/>
              <a:ext cx="260985" cy="608330"/>
            </a:xfrm>
            <a:custGeom>
              <a:avLst/>
              <a:gdLst/>
              <a:ahLst/>
              <a:cxnLst/>
              <a:rect l="l" t="t" r="r" b="b"/>
              <a:pathLst>
                <a:path w="260984" h="608329">
                  <a:moveTo>
                    <a:pt x="260603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260603" y="608076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634734" y="2804922"/>
              <a:ext cx="260985" cy="1272540"/>
            </a:xfrm>
            <a:custGeom>
              <a:avLst/>
              <a:gdLst/>
              <a:ahLst/>
              <a:cxnLst/>
              <a:rect l="l" t="t" r="r" b="b"/>
              <a:pathLst>
                <a:path w="260984" h="1272539">
                  <a:moveTo>
                    <a:pt x="0" y="608076"/>
                  </a:moveTo>
                  <a:lnTo>
                    <a:pt x="260603" y="608076"/>
                  </a:lnTo>
                  <a:lnTo>
                    <a:pt x="260603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  <a:path w="260984" h="1272539">
                  <a:moveTo>
                    <a:pt x="0" y="1272539"/>
                  </a:moveTo>
                  <a:lnTo>
                    <a:pt x="260603" y="1272539"/>
                  </a:lnTo>
                  <a:lnTo>
                    <a:pt x="260603" y="665988"/>
                  </a:lnTo>
                  <a:lnTo>
                    <a:pt x="0" y="665988"/>
                  </a:lnTo>
                  <a:lnTo>
                    <a:pt x="0" y="1272539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634734" y="4135374"/>
              <a:ext cx="260985" cy="608330"/>
            </a:xfrm>
            <a:custGeom>
              <a:avLst/>
              <a:gdLst/>
              <a:ahLst/>
              <a:cxnLst/>
              <a:rect l="l" t="t" r="r" b="b"/>
              <a:pathLst>
                <a:path w="260984" h="608329">
                  <a:moveTo>
                    <a:pt x="260603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260603" y="608076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634734" y="4135374"/>
              <a:ext cx="260985" cy="608330"/>
            </a:xfrm>
            <a:custGeom>
              <a:avLst/>
              <a:gdLst/>
              <a:ahLst/>
              <a:cxnLst/>
              <a:rect l="l" t="t" r="r" b="b"/>
              <a:pathLst>
                <a:path w="260984" h="608329">
                  <a:moveTo>
                    <a:pt x="0" y="608076"/>
                  </a:moveTo>
                  <a:lnTo>
                    <a:pt x="260603" y="608076"/>
                  </a:lnTo>
                  <a:lnTo>
                    <a:pt x="260603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563106" y="2736342"/>
              <a:ext cx="402590" cy="2120265"/>
            </a:xfrm>
            <a:custGeom>
              <a:avLst/>
              <a:gdLst/>
              <a:ahLst/>
              <a:cxnLst/>
              <a:rect l="l" t="t" r="r" b="b"/>
              <a:pathLst>
                <a:path w="402590" h="2120265">
                  <a:moveTo>
                    <a:pt x="0" y="2119883"/>
                  </a:moveTo>
                  <a:lnTo>
                    <a:pt x="402335" y="2119883"/>
                  </a:lnTo>
                  <a:lnTo>
                    <a:pt x="402335" y="0"/>
                  </a:lnTo>
                  <a:lnTo>
                    <a:pt x="0" y="0"/>
                  </a:lnTo>
                  <a:lnTo>
                    <a:pt x="0" y="2119883"/>
                  </a:lnTo>
                  <a:close/>
                </a:path>
              </a:pathLst>
            </a:custGeom>
            <a:ln w="381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5975603" y="2706623"/>
            <a:ext cx="440690" cy="2158365"/>
            <a:chOff x="5975603" y="2706623"/>
            <a:chExt cx="440690" cy="2158365"/>
          </a:xfrm>
        </p:grpSpPr>
        <p:sp>
          <p:nvSpPr>
            <p:cNvPr id="72" name="object 72"/>
            <p:cNvSpPr/>
            <p:nvPr/>
          </p:nvSpPr>
          <p:spPr>
            <a:xfrm>
              <a:off x="6058661" y="2798825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79" h="607060">
                  <a:moveTo>
                    <a:pt x="259079" y="0"/>
                  </a:moveTo>
                  <a:lnTo>
                    <a:pt x="0" y="0"/>
                  </a:lnTo>
                  <a:lnTo>
                    <a:pt x="0" y="606551"/>
                  </a:lnTo>
                  <a:lnTo>
                    <a:pt x="259079" y="606551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058661" y="2798825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79" h="607060">
                  <a:moveTo>
                    <a:pt x="0" y="606551"/>
                  </a:moveTo>
                  <a:lnTo>
                    <a:pt x="259079" y="606551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058661" y="3464813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79" h="607060">
                  <a:moveTo>
                    <a:pt x="259079" y="0"/>
                  </a:moveTo>
                  <a:lnTo>
                    <a:pt x="0" y="0"/>
                  </a:lnTo>
                  <a:lnTo>
                    <a:pt x="0" y="606552"/>
                  </a:lnTo>
                  <a:lnTo>
                    <a:pt x="259079" y="606552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058661" y="3464813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79" h="607060">
                  <a:moveTo>
                    <a:pt x="0" y="606552"/>
                  </a:moveTo>
                  <a:lnTo>
                    <a:pt x="259079" y="606552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606552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058661" y="4129277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259079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259079" y="608076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058661" y="4129277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0" y="608076"/>
                  </a:moveTo>
                  <a:lnTo>
                    <a:pt x="259079" y="608076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994653" y="2725673"/>
              <a:ext cx="402590" cy="2120265"/>
            </a:xfrm>
            <a:custGeom>
              <a:avLst/>
              <a:gdLst/>
              <a:ahLst/>
              <a:cxnLst/>
              <a:rect l="l" t="t" r="r" b="b"/>
              <a:pathLst>
                <a:path w="402589" h="2120265">
                  <a:moveTo>
                    <a:pt x="0" y="2119884"/>
                  </a:moveTo>
                  <a:lnTo>
                    <a:pt x="402336" y="2119884"/>
                  </a:lnTo>
                  <a:lnTo>
                    <a:pt x="402336" y="0"/>
                  </a:lnTo>
                  <a:lnTo>
                    <a:pt x="0" y="0"/>
                  </a:lnTo>
                  <a:lnTo>
                    <a:pt x="0" y="2119884"/>
                  </a:lnTo>
                  <a:close/>
                </a:path>
              </a:pathLst>
            </a:custGeom>
            <a:ln w="381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5413247" y="2711195"/>
            <a:ext cx="440690" cy="2158365"/>
            <a:chOff x="5413247" y="2711195"/>
            <a:chExt cx="440690" cy="2158365"/>
          </a:xfrm>
        </p:grpSpPr>
        <p:sp>
          <p:nvSpPr>
            <p:cNvPr id="80" name="object 80"/>
            <p:cNvSpPr/>
            <p:nvPr/>
          </p:nvSpPr>
          <p:spPr>
            <a:xfrm>
              <a:off x="5511545" y="2817113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79" h="607060">
                  <a:moveTo>
                    <a:pt x="259079" y="0"/>
                  </a:moveTo>
                  <a:lnTo>
                    <a:pt x="0" y="0"/>
                  </a:lnTo>
                  <a:lnTo>
                    <a:pt x="0" y="606551"/>
                  </a:lnTo>
                  <a:lnTo>
                    <a:pt x="259079" y="606551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511545" y="2817113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79" h="607060">
                  <a:moveTo>
                    <a:pt x="0" y="606551"/>
                  </a:moveTo>
                  <a:lnTo>
                    <a:pt x="259079" y="606551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511545" y="3481577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259079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259079" y="608076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511545" y="3481577"/>
              <a:ext cx="260985" cy="1274445"/>
            </a:xfrm>
            <a:custGeom>
              <a:avLst/>
              <a:gdLst/>
              <a:ahLst/>
              <a:cxnLst/>
              <a:rect l="l" t="t" r="r" b="b"/>
              <a:pathLst>
                <a:path w="260985" h="1274445">
                  <a:moveTo>
                    <a:pt x="0" y="608076"/>
                  </a:moveTo>
                  <a:lnTo>
                    <a:pt x="259079" y="608076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  <a:path w="260985" h="1274445">
                  <a:moveTo>
                    <a:pt x="1524" y="1274064"/>
                  </a:moveTo>
                  <a:lnTo>
                    <a:pt x="260603" y="1274064"/>
                  </a:lnTo>
                  <a:lnTo>
                    <a:pt x="260603" y="665988"/>
                  </a:lnTo>
                  <a:lnTo>
                    <a:pt x="1524" y="665988"/>
                  </a:lnTo>
                  <a:lnTo>
                    <a:pt x="1524" y="1274064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432297" y="2730245"/>
              <a:ext cx="402590" cy="2120265"/>
            </a:xfrm>
            <a:custGeom>
              <a:avLst/>
              <a:gdLst/>
              <a:ahLst/>
              <a:cxnLst/>
              <a:rect l="l" t="t" r="r" b="b"/>
              <a:pathLst>
                <a:path w="402589" h="2120265">
                  <a:moveTo>
                    <a:pt x="0" y="2119884"/>
                  </a:moveTo>
                  <a:lnTo>
                    <a:pt x="402336" y="2119884"/>
                  </a:lnTo>
                  <a:lnTo>
                    <a:pt x="402336" y="0"/>
                  </a:lnTo>
                  <a:lnTo>
                    <a:pt x="0" y="0"/>
                  </a:lnTo>
                  <a:lnTo>
                    <a:pt x="0" y="2119884"/>
                  </a:lnTo>
                  <a:close/>
                </a:path>
              </a:pathLst>
            </a:custGeom>
            <a:ln w="381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/>
          <p:nvPr/>
        </p:nvSpPr>
        <p:spPr>
          <a:xfrm>
            <a:off x="5468111" y="4970653"/>
            <a:ext cx="1971675" cy="76200"/>
          </a:xfrm>
          <a:custGeom>
            <a:avLst/>
            <a:gdLst/>
            <a:ahLst/>
            <a:cxnLst/>
            <a:rect l="l" t="t" r="r" b="b"/>
            <a:pathLst>
              <a:path w="1971675" h="76200">
                <a:moveTo>
                  <a:pt x="1894966" y="44444"/>
                </a:moveTo>
                <a:lnTo>
                  <a:pt x="1894966" y="76200"/>
                </a:lnTo>
                <a:lnTo>
                  <a:pt x="1958466" y="44450"/>
                </a:lnTo>
                <a:lnTo>
                  <a:pt x="1894966" y="44444"/>
                </a:lnTo>
                <a:close/>
              </a:path>
              <a:path w="1971675" h="76200">
                <a:moveTo>
                  <a:pt x="1894966" y="31744"/>
                </a:moveTo>
                <a:lnTo>
                  <a:pt x="1894966" y="44444"/>
                </a:lnTo>
                <a:lnTo>
                  <a:pt x="1907666" y="44450"/>
                </a:lnTo>
                <a:lnTo>
                  <a:pt x="1907666" y="31750"/>
                </a:lnTo>
                <a:lnTo>
                  <a:pt x="1894966" y="31744"/>
                </a:lnTo>
                <a:close/>
              </a:path>
              <a:path w="1971675" h="76200">
                <a:moveTo>
                  <a:pt x="1894966" y="0"/>
                </a:moveTo>
                <a:lnTo>
                  <a:pt x="1894966" y="31744"/>
                </a:lnTo>
                <a:lnTo>
                  <a:pt x="1907666" y="31750"/>
                </a:lnTo>
                <a:lnTo>
                  <a:pt x="1907666" y="44450"/>
                </a:lnTo>
                <a:lnTo>
                  <a:pt x="1958478" y="44444"/>
                </a:lnTo>
                <a:lnTo>
                  <a:pt x="1971166" y="38100"/>
                </a:lnTo>
                <a:lnTo>
                  <a:pt x="1894966" y="0"/>
                </a:lnTo>
                <a:close/>
              </a:path>
              <a:path w="1971675" h="76200">
                <a:moveTo>
                  <a:pt x="0" y="30861"/>
                </a:moveTo>
                <a:lnTo>
                  <a:pt x="0" y="43561"/>
                </a:lnTo>
                <a:lnTo>
                  <a:pt x="1894966" y="44444"/>
                </a:lnTo>
                <a:lnTo>
                  <a:pt x="1894966" y="31744"/>
                </a:lnTo>
                <a:lnTo>
                  <a:pt x="0" y="3086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5795517" y="5069789"/>
            <a:ext cx="10083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Issue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5268467" y="2816351"/>
            <a:ext cx="0" cy="1938655"/>
          </a:xfrm>
          <a:custGeom>
            <a:avLst/>
            <a:gdLst/>
            <a:ahLst/>
            <a:cxnLst/>
            <a:rect l="l" t="t" r="r" b="b"/>
            <a:pathLst>
              <a:path h="1938654">
                <a:moveTo>
                  <a:pt x="0" y="1938274"/>
                </a:moveTo>
                <a:lnTo>
                  <a:pt x="0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4992623" y="3200699"/>
            <a:ext cx="254000" cy="1118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Issue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Width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691253" y="5724855"/>
            <a:ext cx="35198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Like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multi-</a:t>
            </a:r>
            <a:r>
              <a:rPr sz="1800" dirty="0">
                <a:latin typeface="Calibri"/>
                <a:cs typeface="Calibri"/>
              </a:rPr>
              <a:t>issue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superscalar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execution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90550" y="1629283"/>
            <a:ext cx="50044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Software-</a:t>
            </a:r>
            <a:r>
              <a:rPr sz="1800" dirty="0">
                <a:latin typeface="Calibri"/>
                <a:cs typeface="Calibri"/>
              </a:rPr>
              <a:t>constructed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(compiler-</a:t>
            </a:r>
            <a:r>
              <a:rPr sz="1800" dirty="0">
                <a:latin typeface="Calibri"/>
                <a:cs typeface="Calibri"/>
              </a:rPr>
              <a:t>constructed)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bundles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instructions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anywhere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717285" y="1607946"/>
            <a:ext cx="6089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EPIC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assumes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in-order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execution</a:t>
            </a:r>
            <a:r>
              <a:rPr sz="1800" b="1" i="1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(static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scheduling)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presence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ILP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exploiting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features,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e.g.,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branch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pred.,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load</a:t>
            </a:r>
            <a:r>
              <a:rPr sz="1800" spc="-10" dirty="0">
                <a:latin typeface="Calibri"/>
                <a:cs typeface="Calibri"/>
              </a:rPr>
              <a:t> speculation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41014" y="3085338"/>
            <a:ext cx="746760" cy="2562225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57785">
              <a:lnSpc>
                <a:spcPts val="1950"/>
              </a:lnSpc>
            </a:pPr>
            <a:r>
              <a:rPr sz="1800" b="1" spc="-10" dirty="0">
                <a:latin typeface="Calibri"/>
                <a:cs typeface="Calibri"/>
              </a:rPr>
              <a:t>Issue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76471" y="3227832"/>
            <a:ext cx="440690" cy="2158365"/>
            <a:chOff x="3776471" y="3227832"/>
            <a:chExt cx="440690" cy="2158365"/>
          </a:xfrm>
        </p:grpSpPr>
        <p:sp>
          <p:nvSpPr>
            <p:cNvPr id="4" name="object 4"/>
            <p:cNvSpPr/>
            <p:nvPr/>
          </p:nvSpPr>
          <p:spPr>
            <a:xfrm>
              <a:off x="3874769" y="3329178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259079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259079" y="608076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74769" y="3329178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0" y="608076"/>
                  </a:moveTo>
                  <a:lnTo>
                    <a:pt x="259079" y="608076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74769" y="3995166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259079" y="0"/>
                  </a:moveTo>
                  <a:lnTo>
                    <a:pt x="0" y="0"/>
                  </a:lnTo>
                  <a:lnTo>
                    <a:pt x="0" y="608075"/>
                  </a:lnTo>
                  <a:lnTo>
                    <a:pt x="259079" y="608075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74769" y="3995166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0" y="608075"/>
                  </a:moveTo>
                  <a:lnTo>
                    <a:pt x="259079" y="608075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608075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74769" y="4661154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79" h="607060">
                  <a:moveTo>
                    <a:pt x="259079" y="0"/>
                  </a:moveTo>
                  <a:lnTo>
                    <a:pt x="0" y="0"/>
                  </a:lnTo>
                  <a:lnTo>
                    <a:pt x="0" y="606552"/>
                  </a:lnTo>
                  <a:lnTo>
                    <a:pt x="259079" y="606552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74769" y="4661154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79" h="607060">
                  <a:moveTo>
                    <a:pt x="0" y="606552"/>
                  </a:moveTo>
                  <a:lnTo>
                    <a:pt x="259079" y="606552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606552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95521" y="3246882"/>
              <a:ext cx="402590" cy="2120265"/>
            </a:xfrm>
            <a:custGeom>
              <a:avLst/>
              <a:gdLst/>
              <a:ahLst/>
              <a:cxnLst/>
              <a:rect l="l" t="t" r="r" b="b"/>
              <a:pathLst>
                <a:path w="402589" h="2120265">
                  <a:moveTo>
                    <a:pt x="0" y="2119883"/>
                  </a:moveTo>
                  <a:lnTo>
                    <a:pt x="402336" y="2119883"/>
                  </a:lnTo>
                  <a:lnTo>
                    <a:pt x="402336" y="0"/>
                  </a:lnTo>
                  <a:lnTo>
                    <a:pt x="0" y="0"/>
                  </a:lnTo>
                  <a:lnTo>
                    <a:pt x="0" y="2119883"/>
                  </a:lnTo>
                  <a:close/>
                </a:path>
              </a:pathLst>
            </a:custGeom>
            <a:ln w="381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950464" y="3238500"/>
            <a:ext cx="440690" cy="2158365"/>
            <a:chOff x="2950464" y="3238500"/>
            <a:chExt cx="440690" cy="2158365"/>
          </a:xfrm>
        </p:grpSpPr>
        <p:sp>
          <p:nvSpPr>
            <p:cNvPr id="12" name="object 12"/>
            <p:cNvSpPr/>
            <p:nvPr/>
          </p:nvSpPr>
          <p:spPr>
            <a:xfrm>
              <a:off x="3041142" y="3329177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259080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259080" y="608076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41142" y="3329177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0" y="608076"/>
                  </a:moveTo>
                  <a:lnTo>
                    <a:pt x="259080" y="608076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41142" y="3995166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259080" y="0"/>
                  </a:moveTo>
                  <a:lnTo>
                    <a:pt x="0" y="0"/>
                  </a:lnTo>
                  <a:lnTo>
                    <a:pt x="0" y="608075"/>
                  </a:lnTo>
                  <a:lnTo>
                    <a:pt x="259080" y="608075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41142" y="3995166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0" y="608075"/>
                  </a:moveTo>
                  <a:lnTo>
                    <a:pt x="259080" y="608075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608075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41142" y="4661153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79" h="607060">
                  <a:moveTo>
                    <a:pt x="259080" y="0"/>
                  </a:moveTo>
                  <a:lnTo>
                    <a:pt x="0" y="0"/>
                  </a:lnTo>
                  <a:lnTo>
                    <a:pt x="0" y="606552"/>
                  </a:lnTo>
                  <a:lnTo>
                    <a:pt x="259080" y="606552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41142" y="4661153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79" h="607060">
                  <a:moveTo>
                    <a:pt x="0" y="606552"/>
                  </a:moveTo>
                  <a:lnTo>
                    <a:pt x="259080" y="606552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606552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69514" y="3257550"/>
              <a:ext cx="402590" cy="2120265"/>
            </a:xfrm>
            <a:custGeom>
              <a:avLst/>
              <a:gdLst/>
              <a:ahLst/>
              <a:cxnLst/>
              <a:rect l="l" t="t" r="r" b="b"/>
              <a:pathLst>
                <a:path w="402589" h="2120265">
                  <a:moveTo>
                    <a:pt x="0" y="2119884"/>
                  </a:moveTo>
                  <a:lnTo>
                    <a:pt x="402336" y="2119884"/>
                  </a:lnTo>
                  <a:lnTo>
                    <a:pt x="402336" y="0"/>
                  </a:lnTo>
                  <a:lnTo>
                    <a:pt x="0" y="0"/>
                  </a:lnTo>
                  <a:lnTo>
                    <a:pt x="0" y="2119884"/>
                  </a:lnTo>
                  <a:close/>
                </a:path>
              </a:pathLst>
            </a:custGeom>
            <a:ln w="381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404872" y="3261359"/>
            <a:ext cx="440690" cy="2158365"/>
            <a:chOff x="2404872" y="3261359"/>
            <a:chExt cx="440690" cy="2158365"/>
          </a:xfrm>
        </p:grpSpPr>
        <p:sp>
          <p:nvSpPr>
            <p:cNvPr id="20" name="object 20"/>
            <p:cNvSpPr/>
            <p:nvPr/>
          </p:nvSpPr>
          <p:spPr>
            <a:xfrm>
              <a:off x="2495550" y="3347465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259080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259080" y="608076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95550" y="3347465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0" y="608076"/>
                  </a:moveTo>
                  <a:lnTo>
                    <a:pt x="259080" y="608076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95550" y="4013453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259080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259080" y="608076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95550" y="4013453"/>
              <a:ext cx="259079" cy="1272540"/>
            </a:xfrm>
            <a:custGeom>
              <a:avLst/>
              <a:gdLst/>
              <a:ahLst/>
              <a:cxnLst/>
              <a:rect l="l" t="t" r="r" b="b"/>
              <a:pathLst>
                <a:path w="259080" h="1272539">
                  <a:moveTo>
                    <a:pt x="0" y="608076"/>
                  </a:moveTo>
                  <a:lnTo>
                    <a:pt x="259080" y="608076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  <a:path w="259080" h="1272539">
                  <a:moveTo>
                    <a:pt x="0" y="1272540"/>
                  </a:moveTo>
                  <a:lnTo>
                    <a:pt x="259080" y="1272540"/>
                  </a:lnTo>
                  <a:lnTo>
                    <a:pt x="259080" y="665988"/>
                  </a:lnTo>
                  <a:lnTo>
                    <a:pt x="0" y="665988"/>
                  </a:lnTo>
                  <a:lnTo>
                    <a:pt x="0" y="127254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23922" y="3280409"/>
              <a:ext cx="402590" cy="2120265"/>
            </a:xfrm>
            <a:custGeom>
              <a:avLst/>
              <a:gdLst/>
              <a:ahLst/>
              <a:cxnLst/>
              <a:rect l="l" t="t" r="r" b="b"/>
              <a:pathLst>
                <a:path w="402589" h="2120265">
                  <a:moveTo>
                    <a:pt x="0" y="2119884"/>
                  </a:moveTo>
                  <a:lnTo>
                    <a:pt x="402336" y="2119884"/>
                  </a:lnTo>
                  <a:lnTo>
                    <a:pt x="402336" y="0"/>
                  </a:lnTo>
                  <a:lnTo>
                    <a:pt x="0" y="0"/>
                  </a:lnTo>
                  <a:lnTo>
                    <a:pt x="0" y="2119884"/>
                  </a:lnTo>
                  <a:close/>
                </a:path>
              </a:pathLst>
            </a:custGeom>
            <a:ln w="381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836420" y="3249167"/>
            <a:ext cx="440690" cy="2158365"/>
            <a:chOff x="1836420" y="3249167"/>
            <a:chExt cx="440690" cy="2158365"/>
          </a:xfrm>
        </p:grpSpPr>
        <p:sp>
          <p:nvSpPr>
            <p:cNvPr id="26" name="object 26"/>
            <p:cNvSpPr/>
            <p:nvPr/>
          </p:nvSpPr>
          <p:spPr>
            <a:xfrm>
              <a:off x="1919478" y="3341369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259080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259080" y="608076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19478" y="3341369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0" y="608076"/>
                  </a:moveTo>
                  <a:lnTo>
                    <a:pt x="259080" y="608076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919478" y="4007357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80" h="607060">
                  <a:moveTo>
                    <a:pt x="259080" y="0"/>
                  </a:moveTo>
                  <a:lnTo>
                    <a:pt x="0" y="0"/>
                  </a:lnTo>
                  <a:lnTo>
                    <a:pt x="0" y="606551"/>
                  </a:lnTo>
                  <a:lnTo>
                    <a:pt x="259080" y="606551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919478" y="4007357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80" h="607060">
                  <a:moveTo>
                    <a:pt x="0" y="606551"/>
                  </a:moveTo>
                  <a:lnTo>
                    <a:pt x="259080" y="606551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19478" y="4671821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259080" y="0"/>
                  </a:moveTo>
                  <a:lnTo>
                    <a:pt x="0" y="0"/>
                  </a:lnTo>
                  <a:lnTo>
                    <a:pt x="0" y="608075"/>
                  </a:lnTo>
                  <a:lnTo>
                    <a:pt x="259080" y="608075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919478" y="4671821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0" y="608075"/>
                  </a:moveTo>
                  <a:lnTo>
                    <a:pt x="259080" y="608075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608075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55470" y="3268217"/>
              <a:ext cx="402590" cy="2120265"/>
            </a:xfrm>
            <a:custGeom>
              <a:avLst/>
              <a:gdLst/>
              <a:ahLst/>
              <a:cxnLst/>
              <a:rect l="l" t="t" r="r" b="b"/>
              <a:pathLst>
                <a:path w="402589" h="2120265">
                  <a:moveTo>
                    <a:pt x="0" y="2119883"/>
                  </a:moveTo>
                  <a:lnTo>
                    <a:pt x="402336" y="2119883"/>
                  </a:lnTo>
                  <a:lnTo>
                    <a:pt x="402336" y="0"/>
                  </a:lnTo>
                  <a:lnTo>
                    <a:pt x="0" y="0"/>
                  </a:lnTo>
                  <a:lnTo>
                    <a:pt x="0" y="2119883"/>
                  </a:lnTo>
                  <a:close/>
                </a:path>
              </a:pathLst>
            </a:custGeom>
            <a:ln w="381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274063" y="3253740"/>
            <a:ext cx="440690" cy="2158365"/>
            <a:chOff x="1274063" y="3253740"/>
            <a:chExt cx="440690" cy="2158365"/>
          </a:xfrm>
        </p:grpSpPr>
        <p:sp>
          <p:nvSpPr>
            <p:cNvPr id="34" name="object 34"/>
            <p:cNvSpPr/>
            <p:nvPr/>
          </p:nvSpPr>
          <p:spPr>
            <a:xfrm>
              <a:off x="1372361" y="3359658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259080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259080" y="608076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72361" y="3359658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0" y="608076"/>
                  </a:moveTo>
                  <a:lnTo>
                    <a:pt x="259080" y="608076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72361" y="4024122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259080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259080" y="608076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72361" y="4024122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0" y="608076"/>
                  </a:moveTo>
                  <a:lnTo>
                    <a:pt x="259080" y="608076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73885" y="4690110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259080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259080" y="608076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73885" y="4690110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0" y="608076"/>
                  </a:moveTo>
                  <a:lnTo>
                    <a:pt x="259080" y="608076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93113" y="3272790"/>
              <a:ext cx="402590" cy="2120265"/>
            </a:xfrm>
            <a:custGeom>
              <a:avLst/>
              <a:gdLst/>
              <a:ahLst/>
              <a:cxnLst/>
              <a:rect l="l" t="t" r="r" b="b"/>
              <a:pathLst>
                <a:path w="402589" h="2120265">
                  <a:moveTo>
                    <a:pt x="0" y="2119883"/>
                  </a:moveTo>
                  <a:lnTo>
                    <a:pt x="402336" y="2119883"/>
                  </a:lnTo>
                  <a:lnTo>
                    <a:pt x="402336" y="0"/>
                  </a:lnTo>
                  <a:lnTo>
                    <a:pt x="0" y="0"/>
                  </a:lnTo>
                  <a:lnTo>
                    <a:pt x="0" y="2119883"/>
                  </a:lnTo>
                  <a:close/>
                </a:path>
              </a:pathLst>
            </a:custGeom>
            <a:ln w="381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1328927" y="5513196"/>
            <a:ext cx="1971675" cy="76200"/>
          </a:xfrm>
          <a:custGeom>
            <a:avLst/>
            <a:gdLst/>
            <a:ahLst/>
            <a:cxnLst/>
            <a:rect l="l" t="t" r="r" b="b"/>
            <a:pathLst>
              <a:path w="1971675" h="76200">
                <a:moveTo>
                  <a:pt x="1894966" y="44444"/>
                </a:moveTo>
                <a:lnTo>
                  <a:pt x="1894966" y="76187"/>
                </a:lnTo>
                <a:lnTo>
                  <a:pt x="1958462" y="44449"/>
                </a:lnTo>
                <a:lnTo>
                  <a:pt x="1894966" y="44444"/>
                </a:lnTo>
                <a:close/>
              </a:path>
              <a:path w="1971675" h="76200">
                <a:moveTo>
                  <a:pt x="1894966" y="31744"/>
                </a:moveTo>
                <a:lnTo>
                  <a:pt x="1894966" y="44444"/>
                </a:lnTo>
                <a:lnTo>
                  <a:pt x="1907666" y="44449"/>
                </a:lnTo>
                <a:lnTo>
                  <a:pt x="1907666" y="31749"/>
                </a:lnTo>
                <a:lnTo>
                  <a:pt x="1894966" y="31744"/>
                </a:lnTo>
                <a:close/>
              </a:path>
              <a:path w="1971675" h="76200">
                <a:moveTo>
                  <a:pt x="1894966" y="0"/>
                </a:moveTo>
                <a:lnTo>
                  <a:pt x="1894966" y="31744"/>
                </a:lnTo>
                <a:lnTo>
                  <a:pt x="1907666" y="31749"/>
                </a:lnTo>
                <a:lnTo>
                  <a:pt x="1907666" y="44449"/>
                </a:lnTo>
                <a:lnTo>
                  <a:pt x="1958474" y="44444"/>
                </a:lnTo>
                <a:lnTo>
                  <a:pt x="1971167" y="38099"/>
                </a:lnTo>
                <a:lnTo>
                  <a:pt x="1894966" y="0"/>
                </a:lnTo>
                <a:close/>
              </a:path>
              <a:path w="1971675" h="76200">
                <a:moveTo>
                  <a:pt x="0" y="30860"/>
                </a:moveTo>
                <a:lnTo>
                  <a:pt x="0" y="43560"/>
                </a:lnTo>
                <a:lnTo>
                  <a:pt x="1894966" y="44444"/>
                </a:lnTo>
                <a:lnTo>
                  <a:pt x="1894966" y="31744"/>
                </a:lnTo>
                <a:lnTo>
                  <a:pt x="0" y="3086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655445" y="5613298"/>
            <a:ext cx="1009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Issue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127760" y="3358896"/>
            <a:ext cx="0" cy="1938655"/>
          </a:xfrm>
          <a:custGeom>
            <a:avLst/>
            <a:gdLst/>
            <a:ahLst/>
            <a:cxnLst/>
            <a:rect l="l" t="t" r="r" b="b"/>
            <a:pathLst>
              <a:path h="1938654">
                <a:moveTo>
                  <a:pt x="0" y="1938273"/>
                </a:moveTo>
                <a:lnTo>
                  <a:pt x="0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852779" y="3743614"/>
            <a:ext cx="254000" cy="11195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Issue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Width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295015" y="1702130"/>
            <a:ext cx="51892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Question: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how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static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scheduling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good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enough</a:t>
            </a:r>
            <a:r>
              <a:rPr sz="1800" spc="-25" dirty="0">
                <a:latin typeface="Calibri"/>
                <a:cs typeface="Calibri"/>
              </a:rPr>
              <a:t> to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justify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eliminating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dynamic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scheduling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10" dirty="0">
                <a:latin typeface="Calibri"/>
                <a:cs typeface="Calibri"/>
              </a:rPr>
              <a:t> SS/OoO?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137871" y="289636"/>
            <a:ext cx="10949305" cy="12706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ts val="4650"/>
              </a:lnSpc>
              <a:spcBef>
                <a:spcPts val="675"/>
              </a:spcBef>
            </a:pPr>
            <a:r>
              <a:rPr sz="4300" spc="-50" dirty="0">
                <a:solidFill>
                  <a:srgbClr val="FF3399"/>
                </a:solidFill>
              </a:rPr>
              <a:t>Superscalar</a:t>
            </a:r>
            <a:r>
              <a:rPr sz="4300" spc="-190" dirty="0">
                <a:solidFill>
                  <a:srgbClr val="FF3399"/>
                </a:solidFill>
              </a:rPr>
              <a:t> </a:t>
            </a:r>
            <a:r>
              <a:rPr sz="4300" spc="-10" dirty="0">
                <a:solidFill>
                  <a:srgbClr val="FF3399"/>
                </a:solidFill>
              </a:rPr>
              <a:t>OoO</a:t>
            </a:r>
            <a:r>
              <a:rPr sz="4300" spc="-190" dirty="0">
                <a:solidFill>
                  <a:srgbClr val="FF3399"/>
                </a:solidFill>
              </a:rPr>
              <a:t> </a:t>
            </a:r>
            <a:r>
              <a:rPr sz="4300" dirty="0">
                <a:solidFill>
                  <a:srgbClr val="FF3399"/>
                </a:solidFill>
              </a:rPr>
              <a:t>is</a:t>
            </a:r>
            <a:r>
              <a:rPr sz="4300" spc="-145" dirty="0">
                <a:solidFill>
                  <a:srgbClr val="FF3399"/>
                </a:solidFill>
              </a:rPr>
              <a:t> </a:t>
            </a:r>
            <a:r>
              <a:rPr sz="4300" spc="-40" dirty="0">
                <a:solidFill>
                  <a:srgbClr val="FF3399"/>
                </a:solidFill>
              </a:rPr>
              <a:t>great</a:t>
            </a:r>
            <a:r>
              <a:rPr sz="4300" spc="-180" dirty="0">
                <a:solidFill>
                  <a:srgbClr val="FF3399"/>
                </a:solidFill>
              </a:rPr>
              <a:t> </a:t>
            </a:r>
            <a:r>
              <a:rPr sz="4300" dirty="0">
                <a:solidFill>
                  <a:srgbClr val="FF3399"/>
                </a:solidFill>
              </a:rPr>
              <a:t>at</a:t>
            </a:r>
            <a:r>
              <a:rPr sz="4300" spc="-150" dirty="0">
                <a:solidFill>
                  <a:srgbClr val="FF3399"/>
                </a:solidFill>
              </a:rPr>
              <a:t> </a:t>
            </a:r>
            <a:r>
              <a:rPr sz="4300" spc="-25" dirty="0">
                <a:solidFill>
                  <a:srgbClr val="FF3399"/>
                </a:solidFill>
              </a:rPr>
              <a:t>finding</a:t>
            </a:r>
            <a:r>
              <a:rPr sz="4300" spc="-190" dirty="0">
                <a:solidFill>
                  <a:srgbClr val="FF3399"/>
                </a:solidFill>
              </a:rPr>
              <a:t> </a:t>
            </a:r>
            <a:r>
              <a:rPr sz="4300" dirty="0">
                <a:solidFill>
                  <a:srgbClr val="FF3399"/>
                </a:solidFill>
              </a:rPr>
              <a:t>ILP</a:t>
            </a:r>
            <a:r>
              <a:rPr sz="4300" spc="-200" dirty="0">
                <a:solidFill>
                  <a:srgbClr val="FF3399"/>
                </a:solidFill>
              </a:rPr>
              <a:t> </a:t>
            </a:r>
            <a:r>
              <a:rPr sz="4300" dirty="0">
                <a:solidFill>
                  <a:srgbClr val="FF3399"/>
                </a:solidFill>
              </a:rPr>
              <a:t>to</a:t>
            </a:r>
            <a:r>
              <a:rPr sz="4300" spc="-170" dirty="0">
                <a:solidFill>
                  <a:srgbClr val="FF3399"/>
                </a:solidFill>
              </a:rPr>
              <a:t> </a:t>
            </a:r>
            <a:r>
              <a:rPr sz="4300" spc="-10" dirty="0">
                <a:solidFill>
                  <a:srgbClr val="FF3399"/>
                </a:solidFill>
              </a:rPr>
              <a:t>reduce </a:t>
            </a:r>
            <a:r>
              <a:rPr sz="4300" dirty="0">
                <a:solidFill>
                  <a:srgbClr val="FF3399"/>
                </a:solidFill>
              </a:rPr>
              <a:t>CPI,</a:t>
            </a:r>
            <a:r>
              <a:rPr sz="4300" spc="-185" dirty="0">
                <a:solidFill>
                  <a:srgbClr val="FF3399"/>
                </a:solidFill>
              </a:rPr>
              <a:t> </a:t>
            </a:r>
            <a:r>
              <a:rPr sz="4300" dirty="0">
                <a:solidFill>
                  <a:srgbClr val="FF3399"/>
                </a:solidFill>
              </a:rPr>
              <a:t>but</a:t>
            </a:r>
            <a:r>
              <a:rPr sz="4300" spc="-175" dirty="0">
                <a:solidFill>
                  <a:srgbClr val="FF3399"/>
                </a:solidFill>
              </a:rPr>
              <a:t> </a:t>
            </a:r>
            <a:r>
              <a:rPr sz="4300" spc="-10" dirty="0">
                <a:solidFill>
                  <a:srgbClr val="FF3399"/>
                </a:solidFill>
              </a:rPr>
              <a:t>EPIC</a:t>
            </a:r>
            <a:r>
              <a:rPr sz="4300" spc="-210" dirty="0">
                <a:solidFill>
                  <a:srgbClr val="FF3399"/>
                </a:solidFill>
              </a:rPr>
              <a:t> </a:t>
            </a:r>
            <a:r>
              <a:rPr sz="4300" spc="-45" dirty="0">
                <a:solidFill>
                  <a:srgbClr val="FF3399"/>
                </a:solidFill>
              </a:rPr>
              <a:t>eliminates</a:t>
            </a:r>
            <a:r>
              <a:rPr sz="4300" spc="-185" dirty="0">
                <a:solidFill>
                  <a:srgbClr val="FF3399"/>
                </a:solidFill>
              </a:rPr>
              <a:t> </a:t>
            </a:r>
            <a:r>
              <a:rPr sz="4300" spc="-35" dirty="0">
                <a:solidFill>
                  <a:srgbClr val="FF3399"/>
                </a:solidFill>
              </a:rPr>
              <a:t>dynamic</a:t>
            </a:r>
            <a:r>
              <a:rPr sz="4300" spc="-185" dirty="0">
                <a:solidFill>
                  <a:srgbClr val="FF3399"/>
                </a:solidFill>
              </a:rPr>
              <a:t> </a:t>
            </a:r>
            <a:r>
              <a:rPr sz="4300" spc="-40" dirty="0">
                <a:solidFill>
                  <a:srgbClr val="FF3399"/>
                </a:solidFill>
              </a:rPr>
              <a:t>scheduling.</a:t>
            </a:r>
            <a:r>
              <a:rPr sz="4300" spc="-180" dirty="0">
                <a:solidFill>
                  <a:srgbClr val="FF3399"/>
                </a:solidFill>
              </a:rPr>
              <a:t> </a:t>
            </a:r>
            <a:r>
              <a:rPr sz="4300" spc="-20" dirty="0">
                <a:solidFill>
                  <a:srgbClr val="FF3399"/>
                </a:solidFill>
              </a:rPr>
              <a:t>Why?</a:t>
            </a:r>
            <a:endParaRPr sz="4300"/>
          </a:p>
        </p:txBody>
      </p:sp>
      <p:sp>
        <p:nvSpPr>
          <p:cNvPr id="47" name="object 47"/>
          <p:cNvSpPr txBox="1"/>
          <p:nvPr/>
        </p:nvSpPr>
        <p:spPr>
          <a:xfrm>
            <a:off x="5645658" y="3016377"/>
            <a:ext cx="53778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Goal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static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dynamic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scheduling: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instructions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keep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issue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window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full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times.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759322" y="3960621"/>
            <a:ext cx="151701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ourier New"/>
                <a:cs typeface="Courier New"/>
              </a:rPr>
              <a:t>ld</a:t>
            </a:r>
            <a:r>
              <a:rPr sz="1400" b="1" spc="-2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x11</a:t>
            </a:r>
            <a:r>
              <a:rPr sz="1400" b="1" spc="-20" dirty="0">
                <a:latin typeface="Courier New"/>
                <a:cs typeface="Courier New"/>
              </a:rPr>
              <a:t> (x8) </a:t>
            </a:r>
            <a:r>
              <a:rPr sz="1400" b="1" dirty="0">
                <a:latin typeface="Courier New"/>
                <a:cs typeface="Courier New"/>
              </a:rPr>
              <a:t>add</a:t>
            </a:r>
            <a:r>
              <a:rPr sz="1400" b="1" spc="-1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x2</a:t>
            </a:r>
            <a:r>
              <a:rPr sz="1400" b="1" spc="-2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x3</a:t>
            </a:r>
            <a:r>
              <a:rPr sz="1400" b="1" spc="-10" dirty="0">
                <a:latin typeface="Courier New"/>
                <a:cs typeface="Courier New"/>
              </a:rPr>
              <a:t> </a:t>
            </a:r>
            <a:r>
              <a:rPr sz="1400" b="1" spc="-25" dirty="0">
                <a:latin typeface="Courier New"/>
                <a:cs typeface="Courier New"/>
              </a:rPr>
              <a:t>x4 </a:t>
            </a:r>
            <a:r>
              <a:rPr sz="1400" b="1" dirty="0">
                <a:latin typeface="Courier New"/>
                <a:cs typeface="Courier New"/>
              </a:rPr>
              <a:t>mul</a:t>
            </a:r>
            <a:r>
              <a:rPr sz="1400" b="1" spc="-1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x4</a:t>
            </a:r>
            <a:r>
              <a:rPr sz="1400" b="1" spc="-30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x10</a:t>
            </a:r>
            <a:r>
              <a:rPr sz="1400" b="1" spc="-20" dirty="0">
                <a:latin typeface="Courier New"/>
                <a:cs typeface="Courier New"/>
              </a:rPr>
              <a:t> </a:t>
            </a:r>
            <a:r>
              <a:rPr sz="1400" b="1" spc="-25" dirty="0">
                <a:latin typeface="Courier New"/>
                <a:cs typeface="Courier New"/>
              </a:rPr>
              <a:t>x11 </a:t>
            </a:r>
            <a:r>
              <a:rPr sz="1400" b="1" dirty="0">
                <a:latin typeface="Courier New"/>
                <a:cs typeface="Courier New"/>
              </a:rPr>
              <a:t>mul</a:t>
            </a:r>
            <a:r>
              <a:rPr sz="1400" b="1" spc="-1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x10</a:t>
            </a:r>
            <a:r>
              <a:rPr sz="1400" b="1" spc="-2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x8</a:t>
            </a:r>
            <a:r>
              <a:rPr sz="1400" b="1" spc="-20" dirty="0">
                <a:latin typeface="Courier New"/>
                <a:cs typeface="Courier New"/>
              </a:rPr>
              <a:t> </a:t>
            </a:r>
            <a:r>
              <a:rPr sz="1400" b="1" spc="-25" dirty="0">
                <a:latin typeface="Courier New"/>
                <a:cs typeface="Courier New"/>
              </a:rPr>
              <a:t>x9 </a:t>
            </a:r>
            <a:r>
              <a:rPr sz="1400" b="1" dirty="0">
                <a:latin typeface="Courier New"/>
                <a:cs typeface="Courier New"/>
              </a:rPr>
              <a:t>st</a:t>
            </a:r>
            <a:r>
              <a:rPr sz="1400" b="1" spc="-2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x10</a:t>
            </a:r>
            <a:r>
              <a:rPr sz="1400" b="1" spc="-20" dirty="0">
                <a:latin typeface="Courier New"/>
                <a:cs typeface="Courier New"/>
              </a:rPr>
              <a:t> (x8)</a:t>
            </a:r>
            <a:endParaRPr sz="1400">
              <a:latin typeface="Courier New"/>
              <a:cs typeface="Courier New"/>
            </a:endParaRPr>
          </a:p>
        </p:txBody>
      </p:sp>
      <p:graphicFrame>
        <p:nvGraphicFramePr>
          <p:cNvPr id="49" name="object 49"/>
          <p:cNvGraphicFramePr>
            <a:graphicFrameLocks noGrp="1"/>
          </p:cNvGraphicFramePr>
          <p:nvPr/>
        </p:nvGraphicFramePr>
        <p:xfrm>
          <a:off x="5740272" y="5038616"/>
          <a:ext cx="1554479" cy="691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5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9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395"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spc="-25" dirty="0">
                          <a:latin typeface="Courier New"/>
                          <a:cs typeface="Courier New"/>
                        </a:rPr>
                        <a:t>add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dirty="0">
                          <a:latin typeface="Courier New"/>
                          <a:cs typeface="Courier New"/>
                        </a:rPr>
                        <a:t>x8</a:t>
                      </a:r>
                      <a:r>
                        <a:rPr sz="1400" b="1" spc="-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25" dirty="0">
                          <a:latin typeface="Courier New"/>
                          <a:cs typeface="Courier New"/>
                        </a:rPr>
                        <a:t>x11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190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R="13970" algn="ctr">
                        <a:lnSpc>
                          <a:spcPts val="1495"/>
                        </a:lnSpc>
                      </a:pPr>
                      <a:r>
                        <a:rPr sz="1400" b="1" spc="-25" dirty="0">
                          <a:latin typeface="Courier New"/>
                          <a:cs typeface="Courier New"/>
                        </a:rPr>
                        <a:t>mul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5"/>
                        </a:lnSpc>
                      </a:pPr>
                      <a:r>
                        <a:rPr sz="1400" b="1" spc="-25" dirty="0">
                          <a:latin typeface="Courier New"/>
                          <a:cs typeface="Courier New"/>
                        </a:rPr>
                        <a:t>x9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495"/>
                        </a:lnSpc>
                      </a:pPr>
                      <a:r>
                        <a:rPr sz="1400" b="1" dirty="0">
                          <a:latin typeface="Courier New"/>
                          <a:cs typeface="Courier New"/>
                        </a:rPr>
                        <a:t>x6</a:t>
                      </a:r>
                      <a:r>
                        <a:rPr sz="1400" b="1" spc="-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25" dirty="0">
                          <a:latin typeface="Courier New"/>
                          <a:cs typeface="Courier New"/>
                        </a:rPr>
                        <a:t>x13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 marR="13335" algn="ctr">
                        <a:lnSpc>
                          <a:spcPts val="1495"/>
                        </a:lnSpc>
                      </a:pPr>
                      <a:r>
                        <a:rPr sz="1400" b="1" spc="-25" dirty="0">
                          <a:latin typeface="Courier New"/>
                          <a:cs typeface="Courier New"/>
                        </a:rPr>
                        <a:t>add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95"/>
                        </a:lnSpc>
                      </a:pPr>
                      <a:r>
                        <a:rPr sz="1400" b="1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495"/>
                        </a:lnSpc>
                      </a:pPr>
                      <a:r>
                        <a:rPr sz="1400" b="1" dirty="0">
                          <a:latin typeface="Courier New"/>
                          <a:cs typeface="Courier New"/>
                        </a:rPr>
                        <a:t>x12</a:t>
                      </a:r>
                      <a:r>
                        <a:rPr sz="1400" b="1" spc="-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25" dirty="0">
                          <a:latin typeface="Courier New"/>
                          <a:cs typeface="Courier New"/>
                        </a:rPr>
                        <a:t>x14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41014" y="3085338"/>
            <a:ext cx="746760" cy="2562225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57785">
              <a:lnSpc>
                <a:spcPts val="1950"/>
              </a:lnSpc>
            </a:pPr>
            <a:r>
              <a:rPr sz="1800" b="1" spc="-10" dirty="0">
                <a:latin typeface="Calibri"/>
                <a:cs typeface="Calibri"/>
              </a:rPr>
              <a:t>Issue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76471" y="3227832"/>
            <a:ext cx="440690" cy="2158365"/>
            <a:chOff x="3776471" y="3227832"/>
            <a:chExt cx="440690" cy="2158365"/>
          </a:xfrm>
        </p:grpSpPr>
        <p:sp>
          <p:nvSpPr>
            <p:cNvPr id="4" name="object 4"/>
            <p:cNvSpPr/>
            <p:nvPr/>
          </p:nvSpPr>
          <p:spPr>
            <a:xfrm>
              <a:off x="3874769" y="3329178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259079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259079" y="608076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74769" y="3329178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0" y="608076"/>
                  </a:moveTo>
                  <a:lnTo>
                    <a:pt x="259079" y="608076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74769" y="3995166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259079" y="0"/>
                  </a:moveTo>
                  <a:lnTo>
                    <a:pt x="0" y="0"/>
                  </a:lnTo>
                  <a:lnTo>
                    <a:pt x="0" y="608075"/>
                  </a:lnTo>
                  <a:lnTo>
                    <a:pt x="259079" y="608075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74769" y="3995166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0" y="608075"/>
                  </a:moveTo>
                  <a:lnTo>
                    <a:pt x="259079" y="608075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608075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74769" y="4661154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79" h="607060">
                  <a:moveTo>
                    <a:pt x="259079" y="0"/>
                  </a:moveTo>
                  <a:lnTo>
                    <a:pt x="0" y="0"/>
                  </a:lnTo>
                  <a:lnTo>
                    <a:pt x="0" y="606552"/>
                  </a:lnTo>
                  <a:lnTo>
                    <a:pt x="259079" y="606552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74769" y="4661154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79" h="607060">
                  <a:moveTo>
                    <a:pt x="0" y="606552"/>
                  </a:moveTo>
                  <a:lnTo>
                    <a:pt x="259079" y="606552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606552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95521" y="3246882"/>
              <a:ext cx="402590" cy="2120265"/>
            </a:xfrm>
            <a:custGeom>
              <a:avLst/>
              <a:gdLst/>
              <a:ahLst/>
              <a:cxnLst/>
              <a:rect l="l" t="t" r="r" b="b"/>
              <a:pathLst>
                <a:path w="402589" h="2120265">
                  <a:moveTo>
                    <a:pt x="0" y="2119883"/>
                  </a:moveTo>
                  <a:lnTo>
                    <a:pt x="402336" y="2119883"/>
                  </a:lnTo>
                  <a:lnTo>
                    <a:pt x="402336" y="0"/>
                  </a:lnTo>
                  <a:lnTo>
                    <a:pt x="0" y="0"/>
                  </a:lnTo>
                  <a:lnTo>
                    <a:pt x="0" y="2119883"/>
                  </a:lnTo>
                  <a:close/>
                </a:path>
              </a:pathLst>
            </a:custGeom>
            <a:ln w="381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950464" y="3238500"/>
            <a:ext cx="440690" cy="2158365"/>
            <a:chOff x="2950464" y="3238500"/>
            <a:chExt cx="440690" cy="2158365"/>
          </a:xfrm>
        </p:grpSpPr>
        <p:sp>
          <p:nvSpPr>
            <p:cNvPr id="12" name="object 12"/>
            <p:cNvSpPr/>
            <p:nvPr/>
          </p:nvSpPr>
          <p:spPr>
            <a:xfrm>
              <a:off x="3041142" y="3329177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259080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259080" y="608076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41142" y="3329177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0" y="608076"/>
                  </a:moveTo>
                  <a:lnTo>
                    <a:pt x="259080" y="608076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41142" y="3995166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259080" y="0"/>
                  </a:moveTo>
                  <a:lnTo>
                    <a:pt x="0" y="0"/>
                  </a:lnTo>
                  <a:lnTo>
                    <a:pt x="0" y="608075"/>
                  </a:lnTo>
                  <a:lnTo>
                    <a:pt x="259080" y="608075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41142" y="3995166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0" y="608075"/>
                  </a:moveTo>
                  <a:lnTo>
                    <a:pt x="259080" y="608075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608075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41142" y="4661153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79" h="607060">
                  <a:moveTo>
                    <a:pt x="259080" y="0"/>
                  </a:moveTo>
                  <a:lnTo>
                    <a:pt x="0" y="0"/>
                  </a:lnTo>
                  <a:lnTo>
                    <a:pt x="0" y="606552"/>
                  </a:lnTo>
                  <a:lnTo>
                    <a:pt x="259080" y="606552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41142" y="4661153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79" h="607060">
                  <a:moveTo>
                    <a:pt x="0" y="606552"/>
                  </a:moveTo>
                  <a:lnTo>
                    <a:pt x="259080" y="606552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606552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69514" y="3257550"/>
              <a:ext cx="402590" cy="2120265"/>
            </a:xfrm>
            <a:custGeom>
              <a:avLst/>
              <a:gdLst/>
              <a:ahLst/>
              <a:cxnLst/>
              <a:rect l="l" t="t" r="r" b="b"/>
              <a:pathLst>
                <a:path w="402589" h="2120265">
                  <a:moveTo>
                    <a:pt x="0" y="2119884"/>
                  </a:moveTo>
                  <a:lnTo>
                    <a:pt x="402336" y="2119884"/>
                  </a:lnTo>
                  <a:lnTo>
                    <a:pt x="402336" y="0"/>
                  </a:lnTo>
                  <a:lnTo>
                    <a:pt x="0" y="0"/>
                  </a:lnTo>
                  <a:lnTo>
                    <a:pt x="0" y="2119884"/>
                  </a:lnTo>
                  <a:close/>
                </a:path>
              </a:pathLst>
            </a:custGeom>
            <a:ln w="381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404872" y="3261359"/>
            <a:ext cx="440690" cy="2158365"/>
            <a:chOff x="2404872" y="3261359"/>
            <a:chExt cx="440690" cy="2158365"/>
          </a:xfrm>
        </p:grpSpPr>
        <p:sp>
          <p:nvSpPr>
            <p:cNvPr id="20" name="object 20"/>
            <p:cNvSpPr/>
            <p:nvPr/>
          </p:nvSpPr>
          <p:spPr>
            <a:xfrm>
              <a:off x="2495550" y="3347465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259080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259080" y="608076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95550" y="3347465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0" y="608076"/>
                  </a:moveTo>
                  <a:lnTo>
                    <a:pt x="259080" y="608076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95550" y="4013453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259080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259080" y="608076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95550" y="4013453"/>
              <a:ext cx="259079" cy="1272540"/>
            </a:xfrm>
            <a:custGeom>
              <a:avLst/>
              <a:gdLst/>
              <a:ahLst/>
              <a:cxnLst/>
              <a:rect l="l" t="t" r="r" b="b"/>
              <a:pathLst>
                <a:path w="259080" h="1272539">
                  <a:moveTo>
                    <a:pt x="0" y="608076"/>
                  </a:moveTo>
                  <a:lnTo>
                    <a:pt x="259080" y="608076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  <a:path w="259080" h="1272539">
                  <a:moveTo>
                    <a:pt x="0" y="1272540"/>
                  </a:moveTo>
                  <a:lnTo>
                    <a:pt x="259080" y="1272540"/>
                  </a:lnTo>
                  <a:lnTo>
                    <a:pt x="259080" y="665988"/>
                  </a:lnTo>
                  <a:lnTo>
                    <a:pt x="0" y="665988"/>
                  </a:lnTo>
                  <a:lnTo>
                    <a:pt x="0" y="127254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23922" y="3280409"/>
              <a:ext cx="402590" cy="2120265"/>
            </a:xfrm>
            <a:custGeom>
              <a:avLst/>
              <a:gdLst/>
              <a:ahLst/>
              <a:cxnLst/>
              <a:rect l="l" t="t" r="r" b="b"/>
              <a:pathLst>
                <a:path w="402589" h="2120265">
                  <a:moveTo>
                    <a:pt x="0" y="2119884"/>
                  </a:moveTo>
                  <a:lnTo>
                    <a:pt x="402336" y="2119884"/>
                  </a:lnTo>
                  <a:lnTo>
                    <a:pt x="402336" y="0"/>
                  </a:lnTo>
                  <a:lnTo>
                    <a:pt x="0" y="0"/>
                  </a:lnTo>
                  <a:lnTo>
                    <a:pt x="0" y="2119884"/>
                  </a:lnTo>
                  <a:close/>
                </a:path>
              </a:pathLst>
            </a:custGeom>
            <a:ln w="381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836420" y="3249167"/>
            <a:ext cx="440690" cy="2158365"/>
            <a:chOff x="1836420" y="3249167"/>
            <a:chExt cx="440690" cy="2158365"/>
          </a:xfrm>
        </p:grpSpPr>
        <p:sp>
          <p:nvSpPr>
            <p:cNvPr id="26" name="object 26"/>
            <p:cNvSpPr/>
            <p:nvPr/>
          </p:nvSpPr>
          <p:spPr>
            <a:xfrm>
              <a:off x="1919478" y="3341369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259080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259080" y="608076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19478" y="3341369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0" y="608076"/>
                  </a:moveTo>
                  <a:lnTo>
                    <a:pt x="259080" y="608076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919478" y="4007357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80" h="607060">
                  <a:moveTo>
                    <a:pt x="259080" y="0"/>
                  </a:moveTo>
                  <a:lnTo>
                    <a:pt x="0" y="0"/>
                  </a:lnTo>
                  <a:lnTo>
                    <a:pt x="0" y="606551"/>
                  </a:lnTo>
                  <a:lnTo>
                    <a:pt x="259080" y="606551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919478" y="4007357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80" h="607060">
                  <a:moveTo>
                    <a:pt x="0" y="606551"/>
                  </a:moveTo>
                  <a:lnTo>
                    <a:pt x="259080" y="606551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19478" y="4671821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259080" y="0"/>
                  </a:moveTo>
                  <a:lnTo>
                    <a:pt x="0" y="0"/>
                  </a:lnTo>
                  <a:lnTo>
                    <a:pt x="0" y="608075"/>
                  </a:lnTo>
                  <a:lnTo>
                    <a:pt x="259080" y="608075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919478" y="4671821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0" y="608075"/>
                  </a:moveTo>
                  <a:lnTo>
                    <a:pt x="259080" y="608075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608075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55470" y="3268217"/>
              <a:ext cx="402590" cy="2120265"/>
            </a:xfrm>
            <a:custGeom>
              <a:avLst/>
              <a:gdLst/>
              <a:ahLst/>
              <a:cxnLst/>
              <a:rect l="l" t="t" r="r" b="b"/>
              <a:pathLst>
                <a:path w="402589" h="2120265">
                  <a:moveTo>
                    <a:pt x="0" y="2119883"/>
                  </a:moveTo>
                  <a:lnTo>
                    <a:pt x="402336" y="2119883"/>
                  </a:lnTo>
                  <a:lnTo>
                    <a:pt x="402336" y="0"/>
                  </a:lnTo>
                  <a:lnTo>
                    <a:pt x="0" y="0"/>
                  </a:lnTo>
                  <a:lnTo>
                    <a:pt x="0" y="2119883"/>
                  </a:lnTo>
                  <a:close/>
                </a:path>
              </a:pathLst>
            </a:custGeom>
            <a:ln w="381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274063" y="3253740"/>
            <a:ext cx="440690" cy="2158365"/>
            <a:chOff x="1274063" y="3253740"/>
            <a:chExt cx="440690" cy="2158365"/>
          </a:xfrm>
        </p:grpSpPr>
        <p:sp>
          <p:nvSpPr>
            <p:cNvPr id="34" name="object 34"/>
            <p:cNvSpPr/>
            <p:nvPr/>
          </p:nvSpPr>
          <p:spPr>
            <a:xfrm>
              <a:off x="1372361" y="3359658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259080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259080" y="608076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72361" y="3359658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0" y="608076"/>
                  </a:moveTo>
                  <a:lnTo>
                    <a:pt x="259080" y="608076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72361" y="4024122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259080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259080" y="608076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72361" y="4024122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0" y="608076"/>
                  </a:moveTo>
                  <a:lnTo>
                    <a:pt x="259080" y="608076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73885" y="4690110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259080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259080" y="608076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73885" y="4690110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80" h="608329">
                  <a:moveTo>
                    <a:pt x="0" y="608076"/>
                  </a:moveTo>
                  <a:lnTo>
                    <a:pt x="259080" y="608076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93113" y="3272790"/>
              <a:ext cx="402590" cy="2120265"/>
            </a:xfrm>
            <a:custGeom>
              <a:avLst/>
              <a:gdLst/>
              <a:ahLst/>
              <a:cxnLst/>
              <a:rect l="l" t="t" r="r" b="b"/>
              <a:pathLst>
                <a:path w="402589" h="2120265">
                  <a:moveTo>
                    <a:pt x="0" y="2119883"/>
                  </a:moveTo>
                  <a:lnTo>
                    <a:pt x="402336" y="2119883"/>
                  </a:lnTo>
                  <a:lnTo>
                    <a:pt x="402336" y="0"/>
                  </a:lnTo>
                  <a:lnTo>
                    <a:pt x="0" y="0"/>
                  </a:lnTo>
                  <a:lnTo>
                    <a:pt x="0" y="2119883"/>
                  </a:lnTo>
                  <a:close/>
                </a:path>
              </a:pathLst>
            </a:custGeom>
            <a:ln w="381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1328927" y="5513196"/>
            <a:ext cx="1971675" cy="76200"/>
          </a:xfrm>
          <a:custGeom>
            <a:avLst/>
            <a:gdLst/>
            <a:ahLst/>
            <a:cxnLst/>
            <a:rect l="l" t="t" r="r" b="b"/>
            <a:pathLst>
              <a:path w="1971675" h="76200">
                <a:moveTo>
                  <a:pt x="1894966" y="44444"/>
                </a:moveTo>
                <a:lnTo>
                  <a:pt x="1894966" y="76187"/>
                </a:lnTo>
                <a:lnTo>
                  <a:pt x="1958462" y="44449"/>
                </a:lnTo>
                <a:lnTo>
                  <a:pt x="1894966" y="44444"/>
                </a:lnTo>
                <a:close/>
              </a:path>
              <a:path w="1971675" h="76200">
                <a:moveTo>
                  <a:pt x="1894966" y="31744"/>
                </a:moveTo>
                <a:lnTo>
                  <a:pt x="1894966" y="44444"/>
                </a:lnTo>
                <a:lnTo>
                  <a:pt x="1907666" y="44449"/>
                </a:lnTo>
                <a:lnTo>
                  <a:pt x="1907666" y="31749"/>
                </a:lnTo>
                <a:lnTo>
                  <a:pt x="1894966" y="31744"/>
                </a:lnTo>
                <a:close/>
              </a:path>
              <a:path w="1971675" h="76200">
                <a:moveTo>
                  <a:pt x="1894966" y="0"/>
                </a:moveTo>
                <a:lnTo>
                  <a:pt x="1894966" y="31744"/>
                </a:lnTo>
                <a:lnTo>
                  <a:pt x="1907666" y="31749"/>
                </a:lnTo>
                <a:lnTo>
                  <a:pt x="1907666" y="44449"/>
                </a:lnTo>
                <a:lnTo>
                  <a:pt x="1958474" y="44444"/>
                </a:lnTo>
                <a:lnTo>
                  <a:pt x="1971167" y="38099"/>
                </a:lnTo>
                <a:lnTo>
                  <a:pt x="1894966" y="0"/>
                </a:lnTo>
                <a:close/>
              </a:path>
              <a:path w="1971675" h="76200">
                <a:moveTo>
                  <a:pt x="0" y="30860"/>
                </a:moveTo>
                <a:lnTo>
                  <a:pt x="0" y="43560"/>
                </a:lnTo>
                <a:lnTo>
                  <a:pt x="1894966" y="44444"/>
                </a:lnTo>
                <a:lnTo>
                  <a:pt x="1894966" y="31744"/>
                </a:lnTo>
                <a:lnTo>
                  <a:pt x="0" y="3086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655445" y="5613298"/>
            <a:ext cx="1009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Issue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127760" y="3358896"/>
            <a:ext cx="0" cy="1938655"/>
          </a:xfrm>
          <a:custGeom>
            <a:avLst/>
            <a:gdLst/>
            <a:ahLst/>
            <a:cxnLst/>
            <a:rect l="l" t="t" r="r" b="b"/>
            <a:pathLst>
              <a:path h="1938654">
                <a:moveTo>
                  <a:pt x="0" y="1938273"/>
                </a:moveTo>
                <a:lnTo>
                  <a:pt x="0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852779" y="3743614"/>
            <a:ext cx="254000" cy="11195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Issue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Width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295015" y="1702130"/>
            <a:ext cx="51892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Question: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how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static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scheduling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good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enough</a:t>
            </a:r>
            <a:r>
              <a:rPr sz="1800" spc="-25" dirty="0">
                <a:latin typeface="Calibri"/>
                <a:cs typeface="Calibri"/>
              </a:rPr>
              <a:t> to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justify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eliminating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dynamic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scheduling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10" dirty="0">
                <a:latin typeface="Calibri"/>
                <a:cs typeface="Calibri"/>
              </a:rPr>
              <a:t> SS/OoO?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32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4300" spc="-35" dirty="0"/>
              <a:t>Dynamic</a:t>
            </a:r>
            <a:r>
              <a:rPr sz="4300" spc="-200" dirty="0"/>
              <a:t> </a:t>
            </a:r>
            <a:r>
              <a:rPr sz="4300" spc="-40" dirty="0"/>
              <a:t>Scheduling</a:t>
            </a:r>
            <a:r>
              <a:rPr sz="4300" spc="-195" dirty="0"/>
              <a:t> </a:t>
            </a:r>
            <a:r>
              <a:rPr sz="4300" dirty="0"/>
              <a:t>vs.</a:t>
            </a:r>
            <a:r>
              <a:rPr sz="4300" spc="-170" dirty="0"/>
              <a:t> </a:t>
            </a:r>
            <a:r>
              <a:rPr sz="4300" spc="-30" dirty="0"/>
              <a:t>Static</a:t>
            </a:r>
            <a:r>
              <a:rPr sz="4300" spc="-190" dirty="0"/>
              <a:t> </a:t>
            </a:r>
            <a:r>
              <a:rPr sz="4300" spc="-20" dirty="0"/>
              <a:t>VLIW</a:t>
            </a:r>
            <a:endParaRPr sz="4300"/>
          </a:p>
        </p:txBody>
      </p:sp>
      <p:sp>
        <p:nvSpPr>
          <p:cNvPr id="47" name="object 47"/>
          <p:cNvSpPr txBox="1"/>
          <p:nvPr/>
        </p:nvSpPr>
        <p:spPr>
          <a:xfrm>
            <a:off x="5628513" y="2790825"/>
            <a:ext cx="5378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Goal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static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dynamic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scheduling: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instructions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keep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issue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window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full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10" dirty="0">
                <a:latin typeface="Calibri"/>
                <a:cs typeface="Calibri"/>
              </a:rPr>
              <a:t> times.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112258" y="4627626"/>
            <a:ext cx="1597660" cy="893444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49530" marR="4826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latin typeface="Courier New"/>
                <a:cs typeface="Courier New"/>
              </a:rPr>
              <a:t>ld</a:t>
            </a:r>
            <a:r>
              <a:rPr sz="1400" b="1" spc="-2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x11</a:t>
            </a:r>
            <a:r>
              <a:rPr sz="1400" b="1" spc="-20" dirty="0">
                <a:latin typeface="Courier New"/>
                <a:cs typeface="Courier New"/>
              </a:rPr>
              <a:t> (x8) </a:t>
            </a:r>
            <a:r>
              <a:rPr sz="1400" b="1" dirty="0">
                <a:latin typeface="Courier New"/>
                <a:cs typeface="Courier New"/>
              </a:rPr>
              <a:t>add</a:t>
            </a:r>
            <a:r>
              <a:rPr sz="1400" b="1" spc="-1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x2</a:t>
            </a:r>
            <a:r>
              <a:rPr sz="1400" b="1" spc="-2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x3</a:t>
            </a:r>
            <a:r>
              <a:rPr sz="1400" b="1" spc="-10" dirty="0">
                <a:latin typeface="Courier New"/>
                <a:cs typeface="Courier New"/>
              </a:rPr>
              <a:t> </a:t>
            </a:r>
            <a:r>
              <a:rPr sz="1400" b="1" spc="-25" dirty="0">
                <a:latin typeface="Courier New"/>
                <a:cs typeface="Courier New"/>
              </a:rPr>
              <a:t>x4 </a:t>
            </a:r>
            <a:r>
              <a:rPr sz="1400" b="1" dirty="0">
                <a:latin typeface="Courier New"/>
                <a:cs typeface="Courier New"/>
              </a:rPr>
              <a:t>mul</a:t>
            </a:r>
            <a:r>
              <a:rPr sz="1400" b="1" spc="-1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x4</a:t>
            </a:r>
            <a:r>
              <a:rPr sz="1400" b="1" spc="-30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x10</a:t>
            </a:r>
            <a:r>
              <a:rPr sz="1400" b="1" spc="-20" dirty="0">
                <a:latin typeface="Courier New"/>
                <a:cs typeface="Courier New"/>
              </a:rPr>
              <a:t> </a:t>
            </a:r>
            <a:r>
              <a:rPr sz="1400" b="1" spc="-25" dirty="0">
                <a:latin typeface="Courier New"/>
                <a:cs typeface="Courier New"/>
              </a:rPr>
              <a:t>x11 </a:t>
            </a:r>
            <a:r>
              <a:rPr sz="1400" b="1" dirty="0">
                <a:latin typeface="Courier New"/>
                <a:cs typeface="Courier New"/>
              </a:rPr>
              <a:t>mul</a:t>
            </a:r>
            <a:r>
              <a:rPr sz="1400" b="1" spc="-1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x10</a:t>
            </a:r>
            <a:r>
              <a:rPr sz="1400" b="1" spc="-2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x8</a:t>
            </a:r>
            <a:r>
              <a:rPr sz="1400" b="1" spc="-20" dirty="0">
                <a:latin typeface="Courier New"/>
                <a:cs typeface="Courier New"/>
              </a:rPr>
              <a:t> </a:t>
            </a:r>
            <a:r>
              <a:rPr sz="1400" b="1" spc="-25" dirty="0">
                <a:latin typeface="Courier New"/>
                <a:cs typeface="Courier New"/>
              </a:rPr>
              <a:t>x9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149341" y="5480100"/>
            <a:ext cx="151701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ourier New"/>
                <a:cs typeface="Courier New"/>
              </a:rPr>
              <a:t>st</a:t>
            </a:r>
            <a:r>
              <a:rPr sz="1400" b="1" spc="-2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x10</a:t>
            </a:r>
            <a:r>
              <a:rPr sz="1400" b="1" spc="-20" dirty="0">
                <a:latin typeface="Courier New"/>
                <a:cs typeface="Courier New"/>
              </a:rPr>
              <a:t> (x8) </a:t>
            </a:r>
            <a:r>
              <a:rPr sz="1400" b="1" dirty="0">
                <a:latin typeface="Courier New"/>
                <a:cs typeface="Courier New"/>
              </a:rPr>
              <a:t>add</a:t>
            </a:r>
            <a:r>
              <a:rPr sz="1400" b="1" spc="-1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x6</a:t>
            </a:r>
            <a:r>
              <a:rPr sz="1400" b="1" spc="-2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x8</a:t>
            </a:r>
            <a:r>
              <a:rPr sz="1400" b="1" spc="-10" dirty="0">
                <a:latin typeface="Courier New"/>
                <a:cs typeface="Courier New"/>
              </a:rPr>
              <a:t> </a:t>
            </a:r>
            <a:r>
              <a:rPr sz="1400" b="1" spc="-25" dirty="0">
                <a:latin typeface="Courier New"/>
                <a:cs typeface="Courier New"/>
              </a:rPr>
              <a:t>x11 </a:t>
            </a:r>
            <a:r>
              <a:rPr sz="1400" b="1" dirty="0">
                <a:latin typeface="Courier New"/>
                <a:cs typeface="Courier New"/>
              </a:rPr>
              <a:t>mul</a:t>
            </a:r>
            <a:r>
              <a:rPr sz="1400" b="1" spc="-1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x9</a:t>
            </a:r>
            <a:r>
              <a:rPr sz="1400" b="1" spc="-2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x6</a:t>
            </a:r>
            <a:r>
              <a:rPr sz="1400" b="1" spc="-10" dirty="0">
                <a:latin typeface="Courier New"/>
                <a:cs typeface="Courier New"/>
              </a:rPr>
              <a:t> </a:t>
            </a:r>
            <a:r>
              <a:rPr sz="1400" b="1" spc="-25" dirty="0">
                <a:latin typeface="Courier New"/>
                <a:cs typeface="Courier New"/>
              </a:rPr>
              <a:t>x13 </a:t>
            </a:r>
            <a:r>
              <a:rPr sz="1400" b="1" dirty="0">
                <a:latin typeface="Courier New"/>
                <a:cs typeface="Courier New"/>
              </a:rPr>
              <a:t>add</a:t>
            </a:r>
            <a:r>
              <a:rPr sz="1400" b="1" spc="-20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x6</a:t>
            </a:r>
            <a:r>
              <a:rPr sz="1400" b="1" spc="-30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x12</a:t>
            </a:r>
            <a:r>
              <a:rPr sz="1400" b="1" spc="-30" dirty="0">
                <a:latin typeface="Courier New"/>
                <a:cs typeface="Courier New"/>
              </a:rPr>
              <a:t> </a:t>
            </a:r>
            <a:r>
              <a:rPr sz="1400" b="1" spc="-25" dirty="0">
                <a:latin typeface="Courier New"/>
                <a:cs typeface="Courier New"/>
              </a:rPr>
              <a:t>x14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445889" y="3708907"/>
            <a:ext cx="37687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Dynamic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scheduling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has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limited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scope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analysis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optimization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Short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window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limits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reordering </a:t>
            </a:r>
            <a:r>
              <a:rPr sz="1800" spc="-10" dirty="0">
                <a:latin typeface="Calibri"/>
                <a:cs typeface="Calibri"/>
              </a:rPr>
              <a:t>distance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963659" y="4870450"/>
            <a:ext cx="151701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ourier New"/>
                <a:cs typeface="Courier New"/>
              </a:rPr>
              <a:t>ld</a:t>
            </a:r>
            <a:r>
              <a:rPr sz="1400" b="1" spc="-2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x11</a:t>
            </a:r>
            <a:r>
              <a:rPr sz="1400" b="1" spc="-20" dirty="0">
                <a:latin typeface="Courier New"/>
                <a:cs typeface="Courier New"/>
              </a:rPr>
              <a:t> (x8) </a:t>
            </a:r>
            <a:r>
              <a:rPr sz="1400" b="1" dirty="0">
                <a:latin typeface="Courier New"/>
                <a:cs typeface="Courier New"/>
              </a:rPr>
              <a:t>mul</a:t>
            </a:r>
            <a:r>
              <a:rPr sz="1400" b="1" spc="-1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t1</a:t>
            </a:r>
            <a:r>
              <a:rPr sz="1400" b="1" spc="-30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x10</a:t>
            </a:r>
            <a:r>
              <a:rPr sz="1400" b="1" spc="-20" dirty="0">
                <a:latin typeface="Courier New"/>
                <a:cs typeface="Courier New"/>
              </a:rPr>
              <a:t> </a:t>
            </a:r>
            <a:r>
              <a:rPr sz="1400" b="1" spc="-25" dirty="0">
                <a:latin typeface="Courier New"/>
                <a:cs typeface="Courier New"/>
              </a:rPr>
              <a:t>x11 </a:t>
            </a:r>
            <a:r>
              <a:rPr sz="1400" b="1" dirty="0">
                <a:latin typeface="Courier New"/>
                <a:cs typeface="Courier New"/>
              </a:rPr>
              <a:t>mul</a:t>
            </a:r>
            <a:r>
              <a:rPr sz="1400" b="1" spc="-20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x10</a:t>
            </a:r>
            <a:r>
              <a:rPr sz="1400" b="1" spc="-2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x8</a:t>
            </a:r>
            <a:r>
              <a:rPr sz="1400" b="1" spc="-30" dirty="0">
                <a:latin typeface="Courier New"/>
                <a:cs typeface="Courier New"/>
              </a:rPr>
              <a:t> </a:t>
            </a:r>
            <a:r>
              <a:rPr sz="1400" b="1" spc="-25" dirty="0">
                <a:latin typeface="Courier New"/>
                <a:cs typeface="Courier New"/>
              </a:rPr>
              <a:t>x9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963659" y="5510885"/>
            <a:ext cx="22294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ourier New"/>
                <a:cs typeface="Courier New"/>
              </a:rPr>
              <a:t>…</a:t>
            </a:r>
            <a:r>
              <a:rPr sz="1400" b="1" spc="-5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//</a:t>
            </a:r>
            <a:r>
              <a:rPr sz="1000" b="1" dirty="0">
                <a:latin typeface="Arial"/>
                <a:cs typeface="Arial"/>
              </a:rPr>
              <a:t>other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ops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taking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t_mul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cycles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963659" y="5724245"/>
            <a:ext cx="13036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ourier New"/>
                <a:cs typeface="Courier New"/>
              </a:rPr>
              <a:t>add</a:t>
            </a:r>
            <a:r>
              <a:rPr sz="1400" b="1" spc="-1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x2</a:t>
            </a:r>
            <a:r>
              <a:rPr sz="1400" b="1" spc="-2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x3</a:t>
            </a:r>
            <a:r>
              <a:rPr sz="1400" b="1" spc="-10" dirty="0">
                <a:latin typeface="Courier New"/>
                <a:cs typeface="Courier New"/>
              </a:rPr>
              <a:t> </a:t>
            </a:r>
            <a:r>
              <a:rPr sz="1400" b="1" spc="-25" dirty="0">
                <a:latin typeface="Courier New"/>
                <a:cs typeface="Courier New"/>
              </a:rPr>
              <a:t>x4 </a:t>
            </a:r>
            <a:r>
              <a:rPr sz="1400" b="1" dirty="0">
                <a:latin typeface="Courier New"/>
                <a:cs typeface="Courier New"/>
              </a:rPr>
              <a:t>st</a:t>
            </a:r>
            <a:r>
              <a:rPr sz="1400" b="1" spc="-2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x10</a:t>
            </a:r>
            <a:r>
              <a:rPr sz="1400" b="1" spc="-20" dirty="0">
                <a:latin typeface="Courier New"/>
                <a:cs typeface="Courier New"/>
              </a:rPr>
              <a:t> (x8)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149965" y="5127497"/>
            <a:ext cx="8610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Latency </a:t>
            </a:r>
            <a:r>
              <a:rPr sz="1000" b="1" dirty="0">
                <a:latin typeface="Calibri"/>
                <a:cs typeface="Calibri"/>
              </a:rPr>
              <a:t>=</a:t>
            </a:r>
            <a:r>
              <a:rPr sz="1000" b="1" spc="2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t_mul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0363200" y="5186171"/>
            <a:ext cx="708025" cy="250190"/>
          </a:xfrm>
          <a:custGeom>
            <a:avLst/>
            <a:gdLst/>
            <a:ahLst/>
            <a:cxnLst/>
            <a:rect l="l" t="t" r="r" b="b"/>
            <a:pathLst>
              <a:path w="708025" h="250189">
                <a:moveTo>
                  <a:pt x="707898" y="44196"/>
                </a:moveTo>
                <a:lnTo>
                  <a:pt x="705993" y="37426"/>
                </a:lnTo>
                <a:lnTo>
                  <a:pt x="705993" y="31762"/>
                </a:lnTo>
                <a:lnTo>
                  <a:pt x="166116" y="31762"/>
                </a:lnTo>
                <a:lnTo>
                  <a:pt x="166116" y="0"/>
                </a:lnTo>
                <a:lnTo>
                  <a:pt x="89916" y="38112"/>
                </a:lnTo>
                <a:lnTo>
                  <a:pt x="166116" y="76200"/>
                </a:lnTo>
                <a:lnTo>
                  <a:pt x="166116" y="44462"/>
                </a:lnTo>
                <a:lnTo>
                  <a:pt x="659485" y="44462"/>
                </a:lnTo>
                <a:lnTo>
                  <a:pt x="71691" y="207302"/>
                </a:lnTo>
                <a:lnTo>
                  <a:pt x="63246" y="176784"/>
                </a:lnTo>
                <a:lnTo>
                  <a:pt x="0" y="233807"/>
                </a:lnTo>
                <a:lnTo>
                  <a:pt x="83566" y="250190"/>
                </a:lnTo>
                <a:lnTo>
                  <a:pt x="76034" y="223012"/>
                </a:lnTo>
                <a:lnTo>
                  <a:pt x="75095" y="219621"/>
                </a:lnTo>
                <a:lnTo>
                  <a:pt x="707898" y="44196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0825988" y="5763564"/>
            <a:ext cx="1195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Calibri"/>
                <a:cs typeface="Calibri"/>
              </a:rPr>
              <a:t>At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this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point,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muls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sz="1000" b="1" spc="-25" dirty="0">
                <a:latin typeface="Calibri"/>
                <a:cs typeface="Calibri"/>
              </a:rPr>
              <a:t>are </a:t>
            </a:r>
            <a:r>
              <a:rPr sz="1000" b="1" dirty="0">
                <a:latin typeface="Calibri"/>
                <a:cs typeface="Calibri"/>
              </a:rPr>
              <a:t>done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and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we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spc="-20" dirty="0">
                <a:latin typeface="Calibri"/>
                <a:cs typeface="Calibri"/>
              </a:rPr>
              <a:t>keep </a:t>
            </a:r>
            <a:r>
              <a:rPr sz="1000" b="1" dirty="0">
                <a:latin typeface="Calibri"/>
                <a:cs typeface="Calibri"/>
              </a:rPr>
              <a:t>rolling,</a:t>
            </a:r>
            <a:r>
              <a:rPr sz="1000" b="1" spc="-4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overlapped latency.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529319" y="3708907"/>
            <a:ext cx="347852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Static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scheduling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has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global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scope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reordering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/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optimization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Long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window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allows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reorderings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0295381" y="5804915"/>
            <a:ext cx="506730" cy="114300"/>
          </a:xfrm>
          <a:custGeom>
            <a:avLst/>
            <a:gdLst/>
            <a:ahLst/>
            <a:cxnLst/>
            <a:rect l="l" t="t" r="r" b="b"/>
            <a:pathLst>
              <a:path w="506729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506729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506729" h="114300">
                <a:moveTo>
                  <a:pt x="506475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506475" y="76200"/>
                </a:lnTo>
                <a:lnTo>
                  <a:pt x="506475" y="381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981900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pc="-25" dirty="0"/>
              <a:t>Effective</a:t>
            </a:r>
            <a:r>
              <a:rPr spc="-60" dirty="0"/>
              <a:t> </a:t>
            </a:r>
            <a:r>
              <a:rPr dirty="0"/>
              <a:t>scheduling</a:t>
            </a:r>
            <a:r>
              <a:rPr spc="-60" dirty="0"/>
              <a:t> </a:t>
            </a:r>
            <a:r>
              <a:rPr dirty="0"/>
              <a:t>relies</a:t>
            </a:r>
            <a:r>
              <a:rPr spc="-80" dirty="0"/>
              <a:t> </a:t>
            </a:r>
            <a:r>
              <a:rPr dirty="0"/>
              <a:t>on</a:t>
            </a:r>
            <a:r>
              <a:rPr spc="-45" dirty="0"/>
              <a:t> </a:t>
            </a:r>
            <a:r>
              <a:rPr spc="-10" dirty="0"/>
              <a:t>approximately </a:t>
            </a:r>
            <a:r>
              <a:rPr dirty="0"/>
              <a:t>equal</a:t>
            </a:r>
            <a:r>
              <a:rPr spc="-75" dirty="0"/>
              <a:t> </a:t>
            </a:r>
            <a:r>
              <a:rPr dirty="0"/>
              <a:t>execution</a:t>
            </a:r>
            <a:r>
              <a:rPr spc="-70" dirty="0"/>
              <a:t> </a:t>
            </a:r>
            <a:r>
              <a:rPr dirty="0"/>
              <a:t>latency</a:t>
            </a:r>
            <a:r>
              <a:rPr spc="-55" dirty="0"/>
              <a:t> </a:t>
            </a:r>
            <a:r>
              <a:rPr dirty="0"/>
              <a:t>for</a:t>
            </a:r>
            <a:r>
              <a:rPr spc="-70" dirty="0"/>
              <a:t> </a:t>
            </a:r>
            <a:r>
              <a:rPr dirty="0"/>
              <a:t>all</a:t>
            </a:r>
            <a:r>
              <a:rPr spc="-70" dirty="0"/>
              <a:t> </a:t>
            </a:r>
            <a:r>
              <a:rPr spc="-10" dirty="0"/>
              <a:t>instructions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9763125" cy="212471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If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some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instructions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bundle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long-</a:t>
            </a:r>
            <a:r>
              <a:rPr sz="2800" dirty="0">
                <a:latin typeface="Calibri"/>
                <a:cs typeface="Calibri"/>
              </a:rPr>
              <a:t>latency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others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short- </a:t>
            </a:r>
            <a:r>
              <a:rPr sz="2800" spc="-30" dirty="0">
                <a:latin typeface="Calibri"/>
                <a:cs typeface="Calibri"/>
              </a:rPr>
              <a:t>latency,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longs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delay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shorts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697865" algn="l"/>
              </a:tabLst>
            </a:pPr>
            <a:r>
              <a:rPr sz="2400" i="1" dirty="0">
                <a:latin typeface="Calibri"/>
                <a:cs typeface="Calibri"/>
              </a:rPr>
              <a:t>Scheduling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same-latency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ops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together</a:t>
            </a:r>
            <a:r>
              <a:rPr sz="2400" i="1" spc="-4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keeps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the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machine</a:t>
            </a:r>
            <a:r>
              <a:rPr sz="2400" i="1" spc="-10" dirty="0">
                <a:latin typeface="Calibri"/>
                <a:cs typeface="Calibri"/>
              </a:rPr>
              <a:t> moving</a:t>
            </a:r>
            <a:endParaRPr sz="2400">
              <a:latin typeface="Calibri"/>
              <a:cs typeface="Calibri"/>
            </a:endParaRPr>
          </a:p>
          <a:p>
            <a:pPr marL="241300" marR="713740" indent="-228600">
              <a:lnSpc>
                <a:spcPts val="303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latin typeface="Calibri"/>
                <a:cs typeface="Calibri"/>
              </a:rPr>
              <a:t>What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about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unpredictable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latency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instructions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like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memory operations?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51503" y="4267200"/>
            <a:ext cx="440690" cy="2158365"/>
            <a:chOff x="3651503" y="4267200"/>
            <a:chExt cx="440690" cy="2158365"/>
          </a:xfrm>
        </p:grpSpPr>
        <p:sp>
          <p:nvSpPr>
            <p:cNvPr id="5" name="object 5"/>
            <p:cNvSpPr/>
            <p:nvPr/>
          </p:nvSpPr>
          <p:spPr>
            <a:xfrm>
              <a:off x="3749801" y="4370070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79" h="607060">
                  <a:moveTo>
                    <a:pt x="259079" y="0"/>
                  </a:moveTo>
                  <a:lnTo>
                    <a:pt x="0" y="0"/>
                  </a:lnTo>
                  <a:lnTo>
                    <a:pt x="0" y="606551"/>
                  </a:lnTo>
                  <a:lnTo>
                    <a:pt x="259079" y="606551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49801" y="4370070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79" h="607060">
                  <a:moveTo>
                    <a:pt x="0" y="606551"/>
                  </a:moveTo>
                  <a:lnTo>
                    <a:pt x="259079" y="606551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49801" y="5036058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79" h="607060">
                  <a:moveTo>
                    <a:pt x="259079" y="0"/>
                  </a:moveTo>
                  <a:lnTo>
                    <a:pt x="0" y="0"/>
                  </a:lnTo>
                  <a:lnTo>
                    <a:pt x="0" y="606552"/>
                  </a:lnTo>
                  <a:lnTo>
                    <a:pt x="259079" y="606552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49801" y="5036058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79" h="607060">
                  <a:moveTo>
                    <a:pt x="0" y="606552"/>
                  </a:moveTo>
                  <a:lnTo>
                    <a:pt x="259079" y="606552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606552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49801" y="5700522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259079" y="0"/>
                  </a:moveTo>
                  <a:lnTo>
                    <a:pt x="0" y="0"/>
                  </a:lnTo>
                  <a:lnTo>
                    <a:pt x="0" y="608075"/>
                  </a:lnTo>
                  <a:lnTo>
                    <a:pt x="259079" y="608075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49801" y="5700522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0" y="608075"/>
                  </a:moveTo>
                  <a:lnTo>
                    <a:pt x="259079" y="608075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608075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70553" y="4286250"/>
              <a:ext cx="402590" cy="2120265"/>
            </a:xfrm>
            <a:custGeom>
              <a:avLst/>
              <a:gdLst/>
              <a:ahLst/>
              <a:cxnLst/>
              <a:rect l="l" t="t" r="r" b="b"/>
              <a:pathLst>
                <a:path w="402589" h="2120265">
                  <a:moveTo>
                    <a:pt x="0" y="2119884"/>
                  </a:moveTo>
                  <a:lnTo>
                    <a:pt x="402336" y="2119884"/>
                  </a:lnTo>
                  <a:lnTo>
                    <a:pt x="402336" y="0"/>
                  </a:lnTo>
                  <a:lnTo>
                    <a:pt x="0" y="0"/>
                  </a:lnTo>
                  <a:lnTo>
                    <a:pt x="0" y="2119884"/>
                  </a:lnTo>
                  <a:close/>
                </a:path>
              </a:pathLst>
            </a:custGeom>
            <a:ln w="381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230751" y="4484623"/>
            <a:ext cx="301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div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30751" y="5167121"/>
            <a:ext cx="375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add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30751" y="5857747"/>
            <a:ext cx="375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add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014971" y="4271771"/>
            <a:ext cx="440690" cy="2158365"/>
            <a:chOff x="7014971" y="4271771"/>
            <a:chExt cx="440690" cy="2158365"/>
          </a:xfrm>
        </p:grpSpPr>
        <p:sp>
          <p:nvSpPr>
            <p:cNvPr id="16" name="object 16"/>
            <p:cNvSpPr/>
            <p:nvPr/>
          </p:nvSpPr>
          <p:spPr>
            <a:xfrm>
              <a:off x="7113269" y="4374641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259079" y="0"/>
                  </a:moveTo>
                  <a:lnTo>
                    <a:pt x="0" y="0"/>
                  </a:lnTo>
                  <a:lnTo>
                    <a:pt x="0" y="608075"/>
                  </a:lnTo>
                  <a:lnTo>
                    <a:pt x="259079" y="608075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13269" y="4374641"/>
              <a:ext cx="259079" cy="608330"/>
            </a:xfrm>
            <a:custGeom>
              <a:avLst/>
              <a:gdLst/>
              <a:ahLst/>
              <a:cxnLst/>
              <a:rect l="l" t="t" r="r" b="b"/>
              <a:pathLst>
                <a:path w="259079" h="608329">
                  <a:moveTo>
                    <a:pt x="0" y="608075"/>
                  </a:moveTo>
                  <a:lnTo>
                    <a:pt x="259079" y="608075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608075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13269" y="5040629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79" h="607060">
                  <a:moveTo>
                    <a:pt x="259079" y="0"/>
                  </a:moveTo>
                  <a:lnTo>
                    <a:pt x="0" y="0"/>
                  </a:lnTo>
                  <a:lnTo>
                    <a:pt x="0" y="606552"/>
                  </a:lnTo>
                  <a:lnTo>
                    <a:pt x="259079" y="606552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13269" y="5040629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79" h="607060">
                  <a:moveTo>
                    <a:pt x="0" y="606552"/>
                  </a:moveTo>
                  <a:lnTo>
                    <a:pt x="259079" y="606552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606552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13269" y="5706617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79" h="607060">
                  <a:moveTo>
                    <a:pt x="259079" y="0"/>
                  </a:moveTo>
                  <a:lnTo>
                    <a:pt x="0" y="0"/>
                  </a:lnTo>
                  <a:lnTo>
                    <a:pt x="0" y="606551"/>
                  </a:lnTo>
                  <a:lnTo>
                    <a:pt x="259079" y="606551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13269" y="5706617"/>
              <a:ext cx="259079" cy="607060"/>
            </a:xfrm>
            <a:custGeom>
              <a:avLst/>
              <a:gdLst/>
              <a:ahLst/>
              <a:cxnLst/>
              <a:rect l="l" t="t" r="r" b="b"/>
              <a:pathLst>
                <a:path w="259079" h="607060">
                  <a:moveTo>
                    <a:pt x="0" y="606551"/>
                  </a:moveTo>
                  <a:lnTo>
                    <a:pt x="259079" y="606551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34021" y="4290821"/>
              <a:ext cx="402590" cy="2120265"/>
            </a:xfrm>
            <a:custGeom>
              <a:avLst/>
              <a:gdLst/>
              <a:ahLst/>
              <a:cxnLst/>
              <a:rect l="l" t="t" r="r" b="b"/>
              <a:pathLst>
                <a:path w="402590" h="2120265">
                  <a:moveTo>
                    <a:pt x="0" y="2119884"/>
                  </a:moveTo>
                  <a:lnTo>
                    <a:pt x="402335" y="2119884"/>
                  </a:lnTo>
                  <a:lnTo>
                    <a:pt x="402335" y="0"/>
                  </a:lnTo>
                  <a:lnTo>
                    <a:pt x="0" y="0"/>
                  </a:lnTo>
                  <a:lnTo>
                    <a:pt x="0" y="2119884"/>
                  </a:lnTo>
                  <a:close/>
                </a:path>
              </a:pathLst>
            </a:custGeom>
            <a:ln w="381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594854" y="4489450"/>
            <a:ext cx="375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add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94854" y="5171947"/>
            <a:ext cx="375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add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94854" y="5862624"/>
            <a:ext cx="375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add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981900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pc="-25" dirty="0"/>
              <a:t>Effective</a:t>
            </a:r>
            <a:r>
              <a:rPr spc="-60" dirty="0"/>
              <a:t> </a:t>
            </a:r>
            <a:r>
              <a:rPr dirty="0"/>
              <a:t>scheduling</a:t>
            </a:r>
            <a:r>
              <a:rPr spc="-60" dirty="0"/>
              <a:t> </a:t>
            </a:r>
            <a:r>
              <a:rPr dirty="0"/>
              <a:t>relies</a:t>
            </a:r>
            <a:r>
              <a:rPr spc="-80" dirty="0"/>
              <a:t> </a:t>
            </a:r>
            <a:r>
              <a:rPr dirty="0"/>
              <a:t>on</a:t>
            </a:r>
            <a:r>
              <a:rPr spc="-45" dirty="0"/>
              <a:t> </a:t>
            </a:r>
            <a:r>
              <a:rPr spc="-10" dirty="0"/>
              <a:t>approximately </a:t>
            </a:r>
            <a:r>
              <a:rPr dirty="0"/>
              <a:t>equal</a:t>
            </a:r>
            <a:r>
              <a:rPr spc="-75" dirty="0"/>
              <a:t> </a:t>
            </a:r>
            <a:r>
              <a:rPr dirty="0"/>
              <a:t>execution</a:t>
            </a:r>
            <a:r>
              <a:rPr spc="-70" dirty="0"/>
              <a:t> </a:t>
            </a:r>
            <a:r>
              <a:rPr dirty="0"/>
              <a:t>latency</a:t>
            </a:r>
            <a:r>
              <a:rPr spc="-55" dirty="0"/>
              <a:t> </a:t>
            </a:r>
            <a:r>
              <a:rPr dirty="0"/>
              <a:t>for</a:t>
            </a:r>
            <a:r>
              <a:rPr spc="-70" dirty="0"/>
              <a:t> </a:t>
            </a:r>
            <a:r>
              <a:rPr dirty="0"/>
              <a:t>all</a:t>
            </a:r>
            <a:r>
              <a:rPr spc="-70" dirty="0"/>
              <a:t> </a:t>
            </a:r>
            <a:r>
              <a:rPr spc="-10" dirty="0"/>
              <a:t>instructions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9763125" cy="391350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8600" algn="just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If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some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instructions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bundle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long-</a:t>
            </a:r>
            <a:r>
              <a:rPr sz="2800" dirty="0">
                <a:latin typeface="Calibri"/>
                <a:cs typeface="Calibri"/>
              </a:rPr>
              <a:t>latency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others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short- </a:t>
            </a:r>
            <a:r>
              <a:rPr sz="2800" spc="-30" dirty="0">
                <a:latin typeface="Calibri"/>
                <a:cs typeface="Calibri"/>
              </a:rPr>
              <a:t>latency,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longs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delay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shorts</a:t>
            </a:r>
            <a:endParaRPr sz="2800">
              <a:latin typeface="Calibri"/>
              <a:cs typeface="Calibri"/>
            </a:endParaRPr>
          </a:p>
          <a:p>
            <a:pPr marL="697865" lvl="1" indent="-227965" algn="just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697865" algn="l"/>
              </a:tabLst>
            </a:pPr>
            <a:r>
              <a:rPr sz="2400" i="1" dirty="0">
                <a:latin typeface="Calibri"/>
                <a:cs typeface="Calibri"/>
              </a:rPr>
              <a:t>Scheduling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same-latency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ops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together</a:t>
            </a:r>
            <a:r>
              <a:rPr sz="2400" i="1" spc="-4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keeps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the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machine</a:t>
            </a:r>
            <a:r>
              <a:rPr sz="2400" i="1" spc="-10" dirty="0">
                <a:latin typeface="Calibri"/>
                <a:cs typeface="Calibri"/>
              </a:rPr>
              <a:t> moving</a:t>
            </a:r>
            <a:endParaRPr sz="2400">
              <a:latin typeface="Calibri"/>
              <a:cs typeface="Calibri"/>
            </a:endParaRPr>
          </a:p>
          <a:p>
            <a:pPr marL="241300" marR="713740" indent="-228600" algn="just">
              <a:lnSpc>
                <a:spcPts val="303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latin typeface="Calibri"/>
                <a:cs typeface="Calibri"/>
              </a:rPr>
              <a:t>What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about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unpredictable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latency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instructions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like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memory operations?</a:t>
            </a:r>
            <a:endParaRPr sz="2800">
              <a:latin typeface="Calibri"/>
              <a:cs typeface="Calibri"/>
            </a:endParaRPr>
          </a:p>
          <a:p>
            <a:pPr marL="697865" lvl="1" indent="-227965" algn="just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697865" algn="l"/>
              </a:tabLst>
            </a:pPr>
            <a:r>
              <a:rPr sz="2400" b="1" dirty="0">
                <a:latin typeface="Calibri"/>
                <a:cs typeface="Calibri"/>
              </a:rPr>
              <a:t>Unpredictable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stalls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pipeline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waiting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for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memory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operations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698500" marR="64135" lvl="1" indent="-228600" algn="just">
              <a:lnSpc>
                <a:spcPct val="90100"/>
              </a:lnSpc>
              <a:spcBef>
                <a:spcPts val="50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Can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tolerate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latencies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scheduling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same-</a:t>
            </a:r>
            <a:r>
              <a:rPr sz="2400" dirty="0">
                <a:latin typeface="Calibri"/>
                <a:cs typeface="Calibri"/>
              </a:rPr>
              <a:t>latency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operations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together,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if </a:t>
            </a:r>
            <a:r>
              <a:rPr sz="2400" dirty="0">
                <a:latin typeface="Calibri"/>
                <a:cs typeface="Calibri"/>
              </a:rPr>
              <a:t>compiler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expectation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memory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latency,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cache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structure,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producer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consumer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relationships.</a:t>
            </a:r>
            <a:endParaRPr sz="2400">
              <a:latin typeface="Calibri"/>
              <a:cs typeface="Calibri"/>
            </a:endParaRPr>
          </a:p>
          <a:p>
            <a:pPr marL="1155065" lvl="2" indent="-227965" algn="just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1155065" algn="l"/>
              </a:tabLst>
            </a:pPr>
            <a:r>
              <a:rPr sz="2000" b="1" dirty="0">
                <a:latin typeface="Calibri"/>
                <a:cs typeface="Calibri"/>
              </a:rPr>
              <a:t>This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is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very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difficult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compilers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problem!!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3789</Words>
  <Application>Microsoft Office PowerPoint</Application>
  <PresentationFormat>Widescreen</PresentationFormat>
  <Paragraphs>891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Today: More Advanced Architecture Concepts</vt:lpstr>
      <vt:lpstr>Very Large Instruction Word (VLIW) and the EPIC Architecture (Explicit Parallel Instruction Computer)</vt:lpstr>
      <vt:lpstr>Very Large Instruction Word (VLIW) and the EPIC Architecture (Explicit Parallel Instruction Computer)</vt:lpstr>
      <vt:lpstr>Very Large Instruction Word (VLIW) and the EPIC Architecture (Explicit Parallel Instruction Computer)</vt:lpstr>
      <vt:lpstr>Superscalar OoO is great at finding ILP to reduce CPI, but EPIC eliminates dynamic scheduling. Why?</vt:lpstr>
      <vt:lpstr>Dynamic Scheduling vs. Static VLIW</vt:lpstr>
      <vt:lpstr>Effective scheduling relies on approximately equal execution latency for all instructions</vt:lpstr>
      <vt:lpstr>Effective scheduling relies on approximately equal execution latency for all instructions</vt:lpstr>
      <vt:lpstr>Branch instructions in EPIC</vt:lpstr>
      <vt:lpstr>If conversion</vt:lpstr>
      <vt:lpstr>If conversion</vt:lpstr>
      <vt:lpstr>If conversion</vt:lpstr>
      <vt:lpstr>Pipeline Characteristics</vt:lpstr>
      <vt:lpstr>VLIW / EPIC is a Very Cool HW/SW Interface!</vt:lpstr>
      <vt:lpstr>VLIW / EPIC is a Very Cool HW/SW Interface!</vt:lpstr>
      <vt:lpstr>Parallelism Beyond ILP</vt:lpstr>
      <vt:lpstr>Flynn’s Taxonomy of Parallel Architectures</vt:lpstr>
      <vt:lpstr>MISD – Multiple Instruction Single Data</vt:lpstr>
      <vt:lpstr>MISD – Multiple Instruction Single Data</vt:lpstr>
      <vt:lpstr>SIMD – Single Instruction Multiple Data</vt:lpstr>
      <vt:lpstr>Vector Machines</vt:lpstr>
      <vt:lpstr>Vector register file</vt:lpstr>
      <vt:lpstr>Vector register file</vt:lpstr>
      <vt:lpstr>Dealing with limitedA[3]vect][3B or size is easy in SW</vt:lpstr>
      <vt:lpstr>Vector Machines are Easily Parallelizable</vt:lpstr>
      <vt:lpstr>Vector Machines are Easily Parallelizable</vt:lpstr>
      <vt:lpstr>Reduction Operations</vt:lpstr>
      <vt:lpstr>Reduction Operations</vt:lpstr>
      <vt:lpstr>Vector Masking</vt:lpstr>
      <vt:lpstr>Reduction Operations with a vector mask</vt:lpstr>
      <vt:lpstr>Reduction Operations with a vector mask</vt:lpstr>
      <vt:lpstr>Indexed Memory Accesses (Scatter/Gather)</vt:lpstr>
      <vt:lpstr>Indexed Memory Accesses (Scatter/Gather)</vt:lpstr>
      <vt:lpstr>Summary of Benefits: Vector Architectures</vt:lpstr>
      <vt:lpstr>Vector execution model saves energy (and time) over scalar processing</vt:lpstr>
      <vt:lpstr>What did we just learn?</vt:lpstr>
      <vt:lpstr>What to think about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CMU 18-344: Computer Systems and the Hardware/Software Interface</dc:title>
  <dc:creator>Brandon Lucia</dc:creator>
  <cp:lastModifiedBy>Gregory M Kesden</cp:lastModifiedBy>
  <cp:revision>1</cp:revision>
  <dcterms:created xsi:type="dcterms:W3CDTF">2023-10-05T06:13:12Z</dcterms:created>
  <dcterms:modified xsi:type="dcterms:W3CDTF">2023-10-05T13:26:42Z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2023-10-05T00:00:00Z</vt:filetime>
  </property>
  <property fmtid="{D5CDD505-2E9C-101B-9397-08002B2CF9AE}" pid="5" name="Producer">
    <vt:lpwstr>Microsoft® PowerPoint® for Microsoft 365</vt:lpwstr>
  </property>
</Properties>
</file>