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1"/>
  </p:sldMasterIdLst>
  <p:notesMasterIdLst>
    <p:notesMasterId r:id="rId44"/>
  </p:notesMasterIdLst>
  <p:handoutMasterIdLst>
    <p:handoutMasterId r:id="rId45"/>
  </p:handoutMasterIdLst>
  <p:sldIdLst>
    <p:sldId id="388" r:id="rId2"/>
    <p:sldId id="390" r:id="rId3"/>
    <p:sldId id="393" r:id="rId4"/>
    <p:sldId id="394" r:id="rId5"/>
    <p:sldId id="453" r:id="rId6"/>
    <p:sldId id="429" r:id="rId7"/>
    <p:sldId id="430" r:id="rId8"/>
    <p:sldId id="454" r:id="rId9"/>
    <p:sldId id="431" r:id="rId10"/>
    <p:sldId id="399" r:id="rId11"/>
    <p:sldId id="460" r:id="rId12"/>
    <p:sldId id="402" r:id="rId13"/>
    <p:sldId id="426" r:id="rId14"/>
    <p:sldId id="410" r:id="rId15"/>
    <p:sldId id="411" r:id="rId16"/>
    <p:sldId id="457" r:id="rId17"/>
    <p:sldId id="412" r:id="rId18"/>
    <p:sldId id="422" r:id="rId19"/>
    <p:sldId id="413" r:id="rId20"/>
    <p:sldId id="414" r:id="rId21"/>
    <p:sldId id="435" r:id="rId22"/>
    <p:sldId id="409" r:id="rId23"/>
    <p:sldId id="455" r:id="rId24"/>
    <p:sldId id="461" r:id="rId25"/>
    <p:sldId id="434" r:id="rId26"/>
    <p:sldId id="436" r:id="rId27"/>
    <p:sldId id="437" r:id="rId28"/>
    <p:sldId id="438" r:id="rId29"/>
    <p:sldId id="459" r:id="rId30"/>
    <p:sldId id="458" r:id="rId31"/>
    <p:sldId id="439" r:id="rId32"/>
    <p:sldId id="446" r:id="rId33"/>
    <p:sldId id="441" r:id="rId34"/>
    <p:sldId id="444" r:id="rId35"/>
    <p:sldId id="440" r:id="rId36"/>
    <p:sldId id="456" r:id="rId37"/>
    <p:sldId id="447" r:id="rId38"/>
    <p:sldId id="448" r:id="rId39"/>
    <p:sldId id="451" r:id="rId40"/>
    <p:sldId id="452" r:id="rId41"/>
    <p:sldId id="450" r:id="rId42"/>
    <p:sldId id="424" r:id="rId43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6" autoAdjust="0"/>
    <p:restoredTop sz="90232" autoAdjust="0"/>
  </p:normalViewPr>
  <p:slideViewPr>
    <p:cSldViewPr snapToGrid="0">
      <p:cViewPr varScale="1">
        <p:scale>
          <a:sx n="83" d="100"/>
          <a:sy n="83" d="100"/>
        </p:scale>
        <p:origin x="5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chloe:Users:ChloeKlimanSilver:Downloads:filterbubble_graph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chloe:Users:ChloeKlimanSilver:Downloads:filterbubble_graphs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chloe:Users:ChloeKlimanSilver:Downloads:filterbubble_graph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chloe:Users:ChloeKlimanSilver:Downloads:filterbubble_graphs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wli_000\Downloads\im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AMT Results</c:v>
          </c:tx>
          <c:invertIfNegative val="0"/>
          <c:val>
            <c:numRef>
              <c:f>Sheet2!$A$1:$A$10</c:f>
              <c:numCache>
                <c:formatCode>General</c:formatCode>
                <c:ptCount val="10"/>
                <c:pt idx="0">
                  <c:v>0.77100000000000002</c:v>
                </c:pt>
                <c:pt idx="1">
                  <c:v>5.58</c:v>
                </c:pt>
                <c:pt idx="2">
                  <c:v>11.994999999999999</c:v>
                </c:pt>
                <c:pt idx="3">
                  <c:v>16.654</c:v>
                </c:pt>
                <c:pt idx="4">
                  <c:v>20.34</c:v>
                </c:pt>
                <c:pt idx="5">
                  <c:v>23.523</c:v>
                </c:pt>
                <c:pt idx="6">
                  <c:v>25.102</c:v>
                </c:pt>
                <c:pt idx="7">
                  <c:v>28.77</c:v>
                </c:pt>
                <c:pt idx="8">
                  <c:v>31.326000000000001</c:v>
                </c:pt>
                <c:pt idx="9">
                  <c:v>32.917000000000002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B-4134-A81E-1E0F8F0328E9}"/>
            </c:ext>
          </c:extLst>
        </c:ser>
        <c:ser>
          <c:idx val="1"/>
          <c:order val="1"/>
          <c:tx>
            <c:v>Control Results</c:v>
          </c:tx>
          <c:invertIfNegative val="0"/>
          <c:val>
            <c:numRef>
              <c:f>Sheet2!$B$1:$B$10</c:f>
              <c:numCache>
                <c:formatCode>General</c:formatCode>
                <c:ptCount val="10"/>
                <c:pt idx="0">
                  <c:v>0.16700000000000001</c:v>
                </c:pt>
                <c:pt idx="1">
                  <c:v>1.0049999999999999</c:v>
                </c:pt>
                <c:pt idx="2">
                  <c:v>2.0640000000000001</c:v>
                </c:pt>
                <c:pt idx="3">
                  <c:v>2.8980000000000001</c:v>
                </c:pt>
                <c:pt idx="4">
                  <c:v>4.4880000000000004</c:v>
                </c:pt>
                <c:pt idx="5">
                  <c:v>5.4020000000000001</c:v>
                </c:pt>
                <c:pt idx="6">
                  <c:v>6.1269999999999998</c:v>
                </c:pt>
                <c:pt idx="7">
                  <c:v>11.148999999999999</c:v>
                </c:pt>
                <c:pt idx="8">
                  <c:v>14.996</c:v>
                </c:pt>
                <c:pt idx="9">
                  <c:v>17.346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B-4134-A81E-1E0F8F032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510160"/>
        <c:axId val="770509072"/>
      </c:barChart>
      <c:catAx>
        <c:axId val="770510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Search</a:t>
                </a:r>
                <a:r>
                  <a:rPr lang="en-US" sz="2000" baseline="0"/>
                  <a:t> Result Rank</a:t>
                </a:r>
                <a:endParaRPr lang="en-US" sz="2000"/>
              </a:p>
            </c:rich>
          </c:tx>
          <c:layout>
            <c:manualLayout>
              <c:xMode val="edge"/>
              <c:yMode val="edge"/>
              <c:x val="0.40599613087157216"/>
              <c:y val="0.92537313432835822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0509072"/>
        <c:crosses val="autoZero"/>
        <c:auto val="1"/>
        <c:lblAlgn val="ctr"/>
        <c:lblOffset val="100"/>
        <c:noMultiLvlLbl val="0"/>
      </c:catAx>
      <c:valAx>
        <c:axId val="770509072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Results Changed (%)</a:t>
                </a:r>
              </a:p>
            </c:rich>
          </c:tx>
          <c:layout>
            <c:manualLayout>
              <c:xMode val="edge"/>
              <c:yMode val="edge"/>
              <c:x val="5.7471264367816091E-3"/>
              <c:y val="0.17607161045167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0510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713837491154399"/>
          <c:y val="3.0952380952380901E-2"/>
          <c:w val="0.73262663058645405"/>
          <c:h val="0.77927784026996605"/>
        </c:manualLayout>
      </c:layout>
      <c:lineChart>
        <c:grouping val="standard"/>
        <c:varyColors val="0"/>
        <c:ser>
          <c:idx val="1"/>
          <c:order val="0"/>
          <c:tx>
            <c:v>No Cookies / No Cookies</c:v>
          </c:tx>
          <c:spPr>
            <a:ln w="50800"/>
          </c:spPr>
          <c:marker>
            <c:symbol val="none"/>
          </c:marker>
          <c:val>
            <c:numRef>
              <c:f>Sheet3!$H$2:$H$8</c:f>
              <c:numCache>
                <c:formatCode>General</c:formatCode>
                <c:ptCount val="7"/>
                <c:pt idx="0">
                  <c:v>0.99299800000000005</c:v>
                </c:pt>
                <c:pt idx="1">
                  <c:v>0.99354799999999999</c:v>
                </c:pt>
                <c:pt idx="2">
                  <c:v>0.99744299999999997</c:v>
                </c:pt>
                <c:pt idx="3">
                  <c:v>0.99342200000000003</c:v>
                </c:pt>
                <c:pt idx="4">
                  <c:v>0.98797599999999997</c:v>
                </c:pt>
                <c:pt idx="5">
                  <c:v>0.99160999999999999</c:v>
                </c:pt>
                <c:pt idx="6">
                  <c:v>0.99335200000000001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20-4890-A554-0E9C2DBA0B4D}"/>
            </c:ext>
          </c:extLst>
        </c:ser>
        <c:ser>
          <c:idx val="0"/>
          <c:order val="1"/>
          <c:tx>
            <c:v>Logged In / No Cookies</c:v>
          </c:tx>
          <c:spPr>
            <a:ln w="50800"/>
          </c:spPr>
          <c:marker>
            <c:symbol val="none"/>
          </c:marker>
          <c:val>
            <c:numRef>
              <c:f>Sheet3!$C$2:$C$8</c:f>
              <c:numCache>
                <c:formatCode>General</c:formatCode>
                <c:ptCount val="7"/>
                <c:pt idx="0">
                  <c:v>0.985101</c:v>
                </c:pt>
                <c:pt idx="1">
                  <c:v>0.97724999999999995</c:v>
                </c:pt>
                <c:pt idx="2">
                  <c:v>0.98378100000000002</c:v>
                </c:pt>
                <c:pt idx="3">
                  <c:v>0.98546199999999995</c:v>
                </c:pt>
                <c:pt idx="4">
                  <c:v>0.97985999999999995</c:v>
                </c:pt>
                <c:pt idx="5">
                  <c:v>0.98407699999999998</c:v>
                </c:pt>
                <c:pt idx="6">
                  <c:v>0.98310200000000003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20-4890-A554-0E9C2DBA0B4D}"/>
            </c:ext>
          </c:extLst>
        </c:ser>
        <c:ser>
          <c:idx val="2"/>
          <c:order val="2"/>
          <c:tx>
            <c:v>Logged Out / No Cookies</c:v>
          </c:tx>
          <c:spPr>
            <a:ln w="50800"/>
          </c:spPr>
          <c:marker>
            <c:symbol val="none"/>
          </c:marker>
          <c:val>
            <c:numRef>
              <c:f>Sheet3!$M$2:$M$8</c:f>
              <c:numCache>
                <c:formatCode>General</c:formatCode>
                <c:ptCount val="7"/>
                <c:pt idx="0">
                  <c:v>0.97486799999999996</c:v>
                </c:pt>
                <c:pt idx="1">
                  <c:v>0.99278999999999995</c:v>
                </c:pt>
                <c:pt idx="2">
                  <c:v>0.99744299999999997</c:v>
                </c:pt>
                <c:pt idx="3">
                  <c:v>0.96507600000000004</c:v>
                </c:pt>
                <c:pt idx="4">
                  <c:v>0.97082000000000002</c:v>
                </c:pt>
                <c:pt idx="5">
                  <c:v>0.97117100000000001</c:v>
                </c:pt>
                <c:pt idx="6">
                  <c:v>0.97739399999999999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20-4890-A554-0E9C2DBA0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8093248"/>
        <c:axId val="678095424"/>
      </c:lineChart>
      <c:catAx>
        <c:axId val="678093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Day</a:t>
                </a:r>
              </a:p>
            </c:rich>
          </c:tx>
          <c:layout>
            <c:manualLayout>
              <c:xMode val="edge"/>
              <c:yMode val="edge"/>
              <c:x val="0.51796055155580101"/>
              <c:y val="0.88977765279340104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2000" strike="noStrike"/>
            </a:pPr>
            <a:endParaRPr lang="en-US"/>
          </a:p>
        </c:txPr>
        <c:crossAx val="678095424"/>
        <c:crosses val="autoZero"/>
        <c:auto val="1"/>
        <c:lblAlgn val="ctr"/>
        <c:lblOffset val="100"/>
        <c:noMultiLvlLbl val="0"/>
      </c:catAx>
      <c:valAx>
        <c:axId val="678095424"/>
        <c:scaling>
          <c:orientation val="minMax"/>
          <c:max val="1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Average Jaccard Index</a:t>
                </a:r>
              </a:p>
            </c:rich>
          </c:tx>
          <c:layout>
            <c:manualLayout>
              <c:xMode val="edge"/>
              <c:yMode val="edge"/>
              <c:x val="7.151629045108179E-3"/>
              <c:y val="0.20358623922009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7809324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22219068120535679"/>
          <c:y val="0.39921766029246342"/>
          <c:w val="0.72972127447881252"/>
          <c:h val="0.365033745781777"/>
        </c:manualLayout>
      </c:layout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3223957060929"/>
          <c:y val="4.0338989511115399E-2"/>
          <c:w val="0.75624973969130904"/>
          <c:h val="0.77597642215023399"/>
        </c:manualLayout>
      </c:layout>
      <c:lineChart>
        <c:grouping val="standard"/>
        <c:varyColors val="0"/>
        <c:ser>
          <c:idx val="0"/>
          <c:order val="0"/>
          <c:tx>
            <c:v>Logged In</c:v>
          </c:tx>
          <c:spPr>
            <a:ln w="50800"/>
          </c:spPr>
          <c:marker>
            <c:symbol val="none"/>
          </c:marker>
          <c:val>
            <c:numRef>
              <c:f>Sheet3!$E$2:$E$8</c:f>
              <c:numCache>
                <c:formatCode>General</c:formatCode>
                <c:ptCount val="7"/>
                <c:pt idx="0">
                  <c:v>1.358333</c:v>
                </c:pt>
                <c:pt idx="1">
                  <c:v>1.5916669999999999</c:v>
                </c:pt>
                <c:pt idx="2">
                  <c:v>1.7416670000000001</c:v>
                </c:pt>
                <c:pt idx="3">
                  <c:v>1.425</c:v>
                </c:pt>
                <c:pt idx="4">
                  <c:v>1.683333</c:v>
                </c:pt>
                <c:pt idx="5">
                  <c:v>1.6333329999999999</c:v>
                </c:pt>
                <c:pt idx="6">
                  <c:v>1.5333330000000001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71-4C96-BB30-EDCAAB9D5B8F}"/>
            </c:ext>
          </c:extLst>
        </c:ser>
        <c:ser>
          <c:idx val="1"/>
          <c:order val="1"/>
          <c:tx>
            <c:v>No Cookies</c:v>
          </c:tx>
          <c:spPr>
            <a:ln w="50800"/>
          </c:spPr>
          <c:marker>
            <c:symbol val="none"/>
          </c:marker>
          <c:val>
            <c:numRef>
              <c:f>Sheet3!$J$2:$J$8</c:f>
              <c:numCache>
                <c:formatCode>General</c:formatCode>
                <c:ptCount val="7"/>
                <c:pt idx="0">
                  <c:v>0.183333</c:v>
                </c:pt>
                <c:pt idx="1">
                  <c:v>0.17499999999999999</c:v>
                </c:pt>
                <c:pt idx="2">
                  <c:v>0.05</c:v>
                </c:pt>
                <c:pt idx="3">
                  <c:v>0.24166699999999999</c:v>
                </c:pt>
                <c:pt idx="4">
                  <c:v>0.27500000000000002</c:v>
                </c:pt>
                <c:pt idx="5">
                  <c:v>0.25833299999999998</c:v>
                </c:pt>
                <c:pt idx="6">
                  <c:v>0.17499999999999999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71-4C96-BB30-EDCAAB9D5B8F}"/>
            </c:ext>
          </c:extLst>
        </c:ser>
        <c:ser>
          <c:idx val="2"/>
          <c:order val="2"/>
          <c:tx>
            <c:v>Logged Out</c:v>
          </c:tx>
          <c:spPr>
            <a:ln w="50800"/>
          </c:spPr>
          <c:marker>
            <c:symbol val="none"/>
          </c:marker>
          <c:val>
            <c:numRef>
              <c:f>Sheet3!$O$2:$O$8</c:f>
              <c:numCache>
                <c:formatCode>General</c:formatCode>
                <c:ptCount val="7"/>
                <c:pt idx="0">
                  <c:v>0.91666700000000001</c:v>
                </c:pt>
                <c:pt idx="1">
                  <c:v>0.27500000000000002</c:v>
                </c:pt>
                <c:pt idx="2">
                  <c:v>6.6667000000000004E-2</c:v>
                </c:pt>
                <c:pt idx="3">
                  <c:v>0.93333299999999997</c:v>
                </c:pt>
                <c:pt idx="4">
                  <c:v>0.91666700000000001</c:v>
                </c:pt>
                <c:pt idx="5">
                  <c:v>0.98333300000000001</c:v>
                </c:pt>
                <c:pt idx="6">
                  <c:v>0.66666700000000001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71-4C96-BB30-EDCAAB9D5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8097056"/>
        <c:axId val="774484784"/>
      </c:lineChart>
      <c:catAx>
        <c:axId val="678097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</a:t>
                </a:r>
              </a:p>
            </c:rich>
          </c:tx>
          <c:layout>
            <c:manualLayout>
              <c:xMode val="edge"/>
              <c:yMode val="edge"/>
              <c:x val="0.51619213218827797"/>
              <c:y val="0.87898303146665402"/>
            </c:manualLayout>
          </c:layout>
          <c:overlay val="0"/>
        </c:title>
        <c:majorTickMark val="out"/>
        <c:minorTickMark val="none"/>
        <c:tickLblPos val="nextTo"/>
        <c:crossAx val="774484784"/>
        <c:crosses val="autoZero"/>
        <c:auto val="1"/>
        <c:lblAlgn val="ctr"/>
        <c:lblOffset val="100"/>
        <c:noMultiLvlLbl val="0"/>
      </c:catAx>
      <c:valAx>
        <c:axId val="774484784"/>
        <c:scaling>
          <c:orientation val="minMax"/>
          <c:max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Edit Distance</a:t>
                </a:r>
              </a:p>
            </c:rich>
          </c:tx>
          <c:layout>
            <c:manualLayout>
              <c:xMode val="edge"/>
              <c:yMode val="edge"/>
              <c:x val="3.760244185089761E-2"/>
              <c:y val="0.181001737248376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78097056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MA / MA</c:v>
                </c:pt>
              </c:strCache>
            </c:strRef>
          </c:tx>
          <c:marker>
            <c:symbol val="none"/>
          </c:marker>
          <c:cat>
            <c:numRef>
              <c:f>Sheet4!$A$3:$A$10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Sheet4!$B$3:$B$9</c:f>
              <c:numCache>
                <c:formatCode>General</c:formatCode>
                <c:ptCount val="7"/>
                <c:pt idx="0">
                  <c:v>0.97148900000000005</c:v>
                </c:pt>
                <c:pt idx="1">
                  <c:v>0.99791700000000005</c:v>
                </c:pt>
                <c:pt idx="2">
                  <c:v>0.99307699999999999</c:v>
                </c:pt>
                <c:pt idx="3">
                  <c:v>0.992039</c:v>
                </c:pt>
                <c:pt idx="4">
                  <c:v>0.99222699999999997</c:v>
                </c:pt>
                <c:pt idx="5">
                  <c:v>0.98372700000000002</c:v>
                </c:pt>
                <c:pt idx="6">
                  <c:v>0.99522100000000002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1B-4745-8303-F984941B0081}"/>
            </c:ext>
          </c:extLst>
        </c:ser>
        <c:ser>
          <c:idx val="1"/>
          <c:order val="1"/>
          <c:tx>
            <c:strRef>
              <c:f>Sheet4!$G$1</c:f>
              <c:strCache>
                <c:ptCount val="1"/>
                <c:pt idx="0">
                  <c:v>CA / MA</c:v>
                </c:pt>
              </c:strCache>
            </c:strRef>
          </c:tx>
          <c:marker>
            <c:symbol val="none"/>
          </c:marker>
          <c:cat>
            <c:numRef>
              <c:f>Sheet4!$A$3:$A$10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Sheet4!$G$3:$G$9</c:f>
              <c:numCache>
                <c:formatCode>General</c:formatCode>
                <c:ptCount val="7"/>
                <c:pt idx="0">
                  <c:v>0.92338699999999996</c:v>
                </c:pt>
                <c:pt idx="1">
                  <c:v>0.95374999999999999</c:v>
                </c:pt>
                <c:pt idx="2">
                  <c:v>0.94430599999999998</c:v>
                </c:pt>
                <c:pt idx="3">
                  <c:v>0.93291100000000005</c:v>
                </c:pt>
                <c:pt idx="4">
                  <c:v>0.95842000000000005</c:v>
                </c:pt>
                <c:pt idx="5">
                  <c:v>0.95430300000000001</c:v>
                </c:pt>
                <c:pt idx="6">
                  <c:v>0.94118199999999996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1B-4745-8303-F984941B0081}"/>
            </c:ext>
          </c:extLst>
        </c:ser>
        <c:ser>
          <c:idx val="2"/>
          <c:order val="2"/>
          <c:tx>
            <c:strRef>
              <c:f>Sheet4!$L$1</c:f>
              <c:strCache>
                <c:ptCount val="1"/>
                <c:pt idx="0">
                  <c:v>UT / MA</c:v>
                </c:pt>
              </c:strCache>
            </c:strRef>
          </c:tx>
          <c:marker>
            <c:symbol val="none"/>
          </c:marker>
          <c:cat>
            <c:numRef>
              <c:f>Sheet4!$A$3:$A$10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Sheet4!$L$3:$L$9</c:f>
              <c:numCache>
                <c:formatCode>General</c:formatCode>
                <c:ptCount val="7"/>
                <c:pt idx="0">
                  <c:v>0.91186800000000001</c:v>
                </c:pt>
                <c:pt idx="1">
                  <c:v>0.93528299999999998</c:v>
                </c:pt>
                <c:pt idx="2">
                  <c:v>0.93579100000000004</c:v>
                </c:pt>
                <c:pt idx="3">
                  <c:v>0.93533699999999997</c:v>
                </c:pt>
                <c:pt idx="4">
                  <c:v>0.917292</c:v>
                </c:pt>
                <c:pt idx="5">
                  <c:v>0.94257100000000005</c:v>
                </c:pt>
                <c:pt idx="6">
                  <c:v>0.93822799999999995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1B-4745-8303-F984941B0081}"/>
            </c:ext>
          </c:extLst>
        </c:ser>
        <c:ser>
          <c:idx val="3"/>
          <c:order val="3"/>
          <c:tx>
            <c:strRef>
              <c:f>Sheet4!$B$12</c:f>
              <c:strCache>
                <c:ptCount val="1"/>
                <c:pt idx="0">
                  <c:v>IL / MA</c:v>
                </c:pt>
              </c:strCache>
            </c:strRef>
          </c:tx>
          <c:marker>
            <c:symbol val="none"/>
          </c:marker>
          <c:cat>
            <c:numRef>
              <c:f>Sheet4!$A$3:$A$10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Sheet4!$B$14:$B$20</c:f>
              <c:numCache>
                <c:formatCode>General</c:formatCode>
                <c:ptCount val="7"/>
                <c:pt idx="0">
                  <c:v>0.926041</c:v>
                </c:pt>
                <c:pt idx="1">
                  <c:v>0.92573700000000003</c:v>
                </c:pt>
                <c:pt idx="2">
                  <c:v>0.93194999999999995</c:v>
                </c:pt>
                <c:pt idx="3">
                  <c:v>0.93572999999999995</c:v>
                </c:pt>
                <c:pt idx="4">
                  <c:v>0.95787699999999998</c:v>
                </c:pt>
                <c:pt idx="5">
                  <c:v>0.94549799999999995</c:v>
                </c:pt>
                <c:pt idx="6">
                  <c:v>0.93484800000000001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1B-4745-8303-F984941B0081}"/>
            </c:ext>
          </c:extLst>
        </c:ser>
        <c:ser>
          <c:idx val="4"/>
          <c:order val="4"/>
          <c:tx>
            <c:strRef>
              <c:f>Sheet4!$G$12</c:f>
              <c:strCache>
                <c:ptCount val="1"/>
                <c:pt idx="0">
                  <c:v>NC / MA</c:v>
                </c:pt>
              </c:strCache>
            </c:strRef>
          </c:tx>
          <c:marker>
            <c:symbol val="none"/>
          </c:marker>
          <c:cat>
            <c:numRef>
              <c:f>Sheet4!$A$3:$A$10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Sheet4!$G$14:$G$20</c:f>
              <c:numCache>
                <c:formatCode>General</c:formatCode>
                <c:ptCount val="7"/>
                <c:pt idx="0">
                  <c:v>0.91841799999999996</c:v>
                </c:pt>
                <c:pt idx="1">
                  <c:v>0.93141700000000005</c:v>
                </c:pt>
                <c:pt idx="2">
                  <c:v>0.943249</c:v>
                </c:pt>
                <c:pt idx="3">
                  <c:v>0.93578600000000001</c:v>
                </c:pt>
                <c:pt idx="4">
                  <c:v>0.95871700000000004</c:v>
                </c:pt>
                <c:pt idx="5">
                  <c:v>0.95122799999999996</c:v>
                </c:pt>
                <c:pt idx="6">
                  <c:v>0.93090200000000001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1B-4745-8303-F984941B0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4496208"/>
        <c:axId val="774482064"/>
      </c:lineChart>
      <c:catAx>
        <c:axId val="774496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Days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74482064"/>
        <c:crosses val="autoZero"/>
        <c:auto val="1"/>
        <c:lblAlgn val="ctr"/>
        <c:lblOffset val="100"/>
        <c:noMultiLvlLbl val="0"/>
      </c:catAx>
      <c:valAx>
        <c:axId val="774482064"/>
        <c:scaling>
          <c:orientation val="minMax"/>
          <c:max val="1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Jaccard Index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744962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66709573145462076"/>
          <c:y val="0.44549240772571502"/>
          <c:w val="0.3063414836303357"/>
          <c:h val="0.36808991038501698"/>
        </c:manualLayout>
      </c:layout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50800"/>
          </c:spPr>
          <c:marker>
            <c:symbol val="none"/>
          </c:marker>
          <c:val>
            <c:numRef>
              <c:f>Sheet4!$D$2:$D$8</c:f>
              <c:numCache>
                <c:formatCode>General</c:formatCode>
                <c:ptCount val="7"/>
                <c:pt idx="0">
                  <c:v>0.39166699999999999</c:v>
                </c:pt>
                <c:pt idx="1">
                  <c:v>1.1066670000000001</c:v>
                </c:pt>
                <c:pt idx="2">
                  <c:v>0.39166699999999999</c:v>
                </c:pt>
                <c:pt idx="3">
                  <c:v>0.35833300000000001</c:v>
                </c:pt>
                <c:pt idx="4">
                  <c:v>0.67500000000000004</c:v>
                </c:pt>
                <c:pt idx="5">
                  <c:v>0.41304299999999999</c:v>
                </c:pt>
                <c:pt idx="6">
                  <c:v>1.0769230000000001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8B-434A-A08F-51187C965E50}"/>
            </c:ext>
          </c:extLst>
        </c:ser>
        <c:ser>
          <c:idx val="1"/>
          <c:order val="1"/>
          <c:spPr>
            <a:ln w="50800"/>
          </c:spPr>
          <c:marker>
            <c:symbol val="none"/>
          </c:marker>
          <c:val>
            <c:numRef>
              <c:f>Sheet4!$I$2:$I$8</c:f>
              <c:numCache>
                <c:formatCode>General</c:formatCode>
                <c:ptCount val="7"/>
                <c:pt idx="0">
                  <c:v>1.358333</c:v>
                </c:pt>
                <c:pt idx="1">
                  <c:v>1.973333</c:v>
                </c:pt>
                <c:pt idx="2">
                  <c:v>1.308333</c:v>
                </c:pt>
                <c:pt idx="3">
                  <c:v>1.933333</c:v>
                </c:pt>
                <c:pt idx="4">
                  <c:v>2.0750000000000002</c:v>
                </c:pt>
                <c:pt idx="5">
                  <c:v>1.913043</c:v>
                </c:pt>
                <c:pt idx="6">
                  <c:v>1.788462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68B-434A-A08F-51187C965E50}"/>
            </c:ext>
          </c:extLst>
        </c:ser>
        <c:ser>
          <c:idx val="2"/>
          <c:order val="2"/>
          <c:spPr>
            <a:ln w="50800"/>
          </c:spPr>
          <c:marker>
            <c:symbol val="none"/>
          </c:marker>
          <c:val>
            <c:numRef>
              <c:f>Sheet4!$N$2:$N$8</c:f>
              <c:numCache>
                <c:formatCode>General</c:formatCode>
                <c:ptCount val="7"/>
                <c:pt idx="0">
                  <c:v>1.7</c:v>
                </c:pt>
                <c:pt idx="1">
                  <c:v>2.226667</c:v>
                </c:pt>
                <c:pt idx="2">
                  <c:v>1.6666669999999999</c:v>
                </c:pt>
                <c:pt idx="3">
                  <c:v>1.8833329999999999</c:v>
                </c:pt>
                <c:pt idx="4">
                  <c:v>1.875</c:v>
                </c:pt>
                <c:pt idx="5">
                  <c:v>2.1739130000000002</c:v>
                </c:pt>
                <c:pt idx="6">
                  <c:v>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8B-434A-A08F-51187C965E50}"/>
            </c:ext>
          </c:extLst>
        </c:ser>
        <c:ser>
          <c:idx val="3"/>
          <c:order val="3"/>
          <c:spPr>
            <a:ln w="50800"/>
          </c:spPr>
          <c:marker>
            <c:symbol val="none"/>
          </c:marker>
          <c:val>
            <c:numRef>
              <c:f>Sheet4!$D$13:$D$19</c:f>
              <c:numCache>
                <c:formatCode>General</c:formatCode>
                <c:ptCount val="7"/>
                <c:pt idx="0">
                  <c:v>1.816667</c:v>
                </c:pt>
                <c:pt idx="1">
                  <c:v>1.8666670000000001</c:v>
                </c:pt>
                <c:pt idx="2">
                  <c:v>1.9166669999999999</c:v>
                </c:pt>
                <c:pt idx="3">
                  <c:v>2.1749999999999998</c:v>
                </c:pt>
                <c:pt idx="4">
                  <c:v>1.9</c:v>
                </c:pt>
                <c:pt idx="5">
                  <c:v>1.6086959999999999</c:v>
                </c:pt>
                <c:pt idx="6">
                  <c:v>1.8461540000000001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8B-434A-A08F-51187C965E50}"/>
            </c:ext>
          </c:extLst>
        </c:ser>
        <c:ser>
          <c:idx val="4"/>
          <c:order val="4"/>
          <c:spPr>
            <a:ln w="50800"/>
          </c:spPr>
          <c:marker>
            <c:symbol val="none"/>
          </c:marker>
          <c:val>
            <c:numRef>
              <c:f>Sheet4!$I$13:$I$19</c:f>
              <c:numCache>
                <c:formatCode>General</c:formatCode>
                <c:ptCount val="7"/>
                <c:pt idx="0">
                  <c:v>1.3</c:v>
                </c:pt>
                <c:pt idx="1">
                  <c:v>1.7066669999999999</c:v>
                </c:pt>
                <c:pt idx="2">
                  <c:v>1.8833329999999999</c:v>
                </c:pt>
                <c:pt idx="3">
                  <c:v>1.5333330000000001</c:v>
                </c:pt>
                <c:pt idx="4">
                  <c:v>1.5833330000000001</c:v>
                </c:pt>
                <c:pt idx="5">
                  <c:v>1.521739</c:v>
                </c:pt>
                <c:pt idx="6">
                  <c:v>2.1153849999999998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8B-434A-A08F-51187C965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4482608"/>
        <c:axId val="774484240"/>
      </c:lineChart>
      <c:catAx>
        <c:axId val="774482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Day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4484240"/>
        <c:crosses val="autoZero"/>
        <c:auto val="1"/>
        <c:lblAlgn val="ctr"/>
        <c:lblOffset val="100"/>
        <c:noMultiLvlLbl val="0"/>
      </c:catAx>
      <c:valAx>
        <c:axId val="774484240"/>
        <c:scaling>
          <c:orientation val="minMax"/>
          <c:max val="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Average Edit Distance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44826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63500"/>
          </c:spPr>
          <c:marker>
            <c:symbol val="none"/>
          </c:marker>
          <c:cat>
            <c:numRef>
              <c:f>Sheet1!$H:$H</c:f>
              <c:numCache>
                <c:formatCode>General</c:formatCode>
                <c:ptCount val="1048576"/>
                <c:pt idx="0">
                  <c:v>0</c:v>
                </c:pt>
                <c:pt idx="1">
                  <c:v>0.83333333333333337</c:v>
                </c:pt>
                <c:pt idx="2">
                  <c:v>1.6666666666666667</c:v>
                </c:pt>
                <c:pt idx="3">
                  <c:v>2.5</c:v>
                </c:pt>
                <c:pt idx="4">
                  <c:v>3.3333333333333335</c:v>
                </c:pt>
                <c:pt idx="5">
                  <c:v>4.166666666666667</c:v>
                </c:pt>
                <c:pt idx="6">
                  <c:v>5</c:v>
                </c:pt>
                <c:pt idx="7">
                  <c:v>5.833333333333333</c:v>
                </c:pt>
                <c:pt idx="8">
                  <c:v>6.666666666666667</c:v>
                </c:pt>
                <c:pt idx="9">
                  <c:v>7.5</c:v>
                </c:pt>
                <c:pt idx="10">
                  <c:v>8.3333333333333339</c:v>
                </c:pt>
                <c:pt idx="11">
                  <c:v>9.1666666666666661</c:v>
                </c:pt>
                <c:pt idx="12">
                  <c:v>10</c:v>
                </c:pt>
                <c:pt idx="13">
                  <c:v>10.833333333333334</c:v>
                </c:pt>
                <c:pt idx="14">
                  <c:v>11.666666666666666</c:v>
                </c:pt>
                <c:pt idx="15">
                  <c:v>12.5</c:v>
                </c:pt>
                <c:pt idx="16">
                  <c:v>13.333333333333334</c:v>
                </c:pt>
                <c:pt idx="17">
                  <c:v>14.166666666666666</c:v>
                </c:pt>
                <c:pt idx="18">
                  <c:v>15</c:v>
                </c:pt>
                <c:pt idx="19">
                  <c:v>15.833333333333334</c:v>
                </c:pt>
                <c:pt idx="20">
                  <c:v>16.666666666666668</c:v>
                </c:pt>
                <c:pt idx="21">
                  <c:v>17.5</c:v>
                </c:pt>
                <c:pt idx="22">
                  <c:v>18.333333333333332</c:v>
                </c:pt>
                <c:pt idx="23">
                  <c:v>19.166666666666668</c:v>
                </c:pt>
                <c:pt idx="24">
                  <c:v>20</c:v>
                </c:pt>
                <c:pt idx="25">
                  <c:v>20.833333333333332</c:v>
                </c:pt>
              </c:numCache>
            </c:numRef>
          </c:cat>
          <c:val>
            <c:numRef>
              <c:f>Sheet1!$E$1:$E$26</c:f>
              <c:numCache>
                <c:formatCode>General</c:formatCode>
                <c:ptCount val="26"/>
                <c:pt idx="0">
                  <c:v>0.72105263157900001</c:v>
                </c:pt>
                <c:pt idx="1">
                  <c:v>0.74399999999999999</c:v>
                </c:pt>
                <c:pt idx="2">
                  <c:v>0.71694736842100004</c:v>
                </c:pt>
                <c:pt idx="3">
                  <c:v>0.73199999999999998</c:v>
                </c:pt>
                <c:pt idx="4">
                  <c:v>0.72052631578899995</c:v>
                </c:pt>
                <c:pt idx="5">
                  <c:v>0.73076923076900002</c:v>
                </c:pt>
                <c:pt idx="6">
                  <c:v>0.72222222222200005</c:v>
                </c:pt>
                <c:pt idx="7">
                  <c:v>0.72173913043500004</c:v>
                </c:pt>
                <c:pt idx="8">
                  <c:v>0.71538461538499998</c:v>
                </c:pt>
                <c:pt idx="9">
                  <c:v>0.73877551020400001</c:v>
                </c:pt>
                <c:pt idx="10">
                  <c:v>0.71199999999999997</c:v>
                </c:pt>
                <c:pt idx="11">
                  <c:v>0.73950138504200003</c:v>
                </c:pt>
                <c:pt idx="12">
                  <c:v>0.97942105263199997</c:v>
                </c:pt>
                <c:pt idx="13">
                  <c:v>0.99199999999999999</c:v>
                </c:pt>
                <c:pt idx="14">
                  <c:v>0.99230769230799998</c:v>
                </c:pt>
                <c:pt idx="15">
                  <c:v>0.97692307692299996</c:v>
                </c:pt>
                <c:pt idx="16">
                  <c:v>0.99056603773600005</c:v>
                </c:pt>
                <c:pt idx="17">
                  <c:v>0.99084210526299998</c:v>
                </c:pt>
                <c:pt idx="18">
                  <c:v>0.99622641509400001</c:v>
                </c:pt>
                <c:pt idx="19">
                  <c:v>0.99399999999999999</c:v>
                </c:pt>
                <c:pt idx="20">
                  <c:v>0.99807692307700002</c:v>
                </c:pt>
                <c:pt idx="21">
                  <c:v>0.98958333333299997</c:v>
                </c:pt>
                <c:pt idx="22">
                  <c:v>0.98421052631600003</c:v>
                </c:pt>
                <c:pt idx="23">
                  <c:v>0.98823529411800004</c:v>
                </c:pt>
                <c:pt idx="24">
                  <c:v>0.99484210526299999</c:v>
                </c:pt>
                <c:pt idx="25">
                  <c:v>0.99148936170199997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6-4557-B532-0263C1E92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4496752"/>
        <c:axId val="774485328"/>
      </c:lineChart>
      <c:catAx>
        <c:axId val="774496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Time Between Queries (Minutes)</a:t>
                </a:r>
              </a:p>
            </c:rich>
          </c:tx>
          <c:layout>
            <c:manualLayout>
              <c:xMode val="edge"/>
              <c:yMode val="edge"/>
              <c:x val="0.31962338220653452"/>
              <c:y val="0.9228855721393034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4485328"/>
        <c:crosses val="autoZero"/>
        <c:auto val="1"/>
        <c:lblAlgn val="ctr"/>
        <c:lblOffset val="100"/>
        <c:tickLblSkip val="3"/>
        <c:noMultiLvlLbl val="0"/>
      </c:catAx>
      <c:valAx>
        <c:axId val="774485328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/>
                  <a:t>Average </a:t>
                </a:r>
                <a:r>
                  <a:rPr lang="en-US" sz="2000" dirty="0" err="1"/>
                  <a:t>Jaccard</a:t>
                </a:r>
                <a:r>
                  <a:rPr lang="en-US" sz="2000" dirty="0"/>
                  <a:t> Index</a:t>
                </a:r>
              </a:p>
            </c:rich>
          </c:tx>
          <c:layout>
            <c:manualLayout>
              <c:xMode val="edge"/>
              <c:yMode val="edge"/>
              <c:x val="1.4367816091954023E-3"/>
              <c:y val="0.135711632374667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74496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[imc.xlsx]Sheet4!$B$15</c:f>
              <c:strCache>
                <c:ptCount val="1"/>
                <c:pt idx="0">
                  <c:v>0</c:v>
                </c:pt>
              </c:strCache>
            </c:strRef>
          </c:tx>
          <c:spPr>
            <a:noFill/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[imc.xlsx]Sheet4!$A$16:$A$25</c:f>
              <c:strCache>
                <c:ptCount val="10"/>
                <c:pt idx="0">
                  <c:v>Homedepot</c:v>
                </c:pt>
                <c:pt idx="1">
                  <c:v>Sears</c:v>
                </c:pt>
                <c:pt idx="2">
                  <c:v>Cheaptickets</c:v>
                </c:pt>
                <c:pt idx="3">
                  <c:v>Orbitz</c:v>
                </c:pt>
                <c:pt idx="4">
                  <c:v>Priceline</c:v>
                </c:pt>
                <c:pt idx="5">
                  <c:v>Cheaptickets</c:v>
                </c:pt>
                <c:pt idx="6">
                  <c:v>Expedia</c:v>
                </c:pt>
                <c:pt idx="7">
                  <c:v>Orbitz</c:v>
                </c:pt>
                <c:pt idx="8">
                  <c:v>Priceline</c:v>
                </c:pt>
                <c:pt idx="9">
                  <c:v>Travelocity</c:v>
                </c:pt>
              </c:strCache>
            </c:strRef>
          </c:cat>
          <c:val>
            <c:numRef>
              <c:f>[imc.xlsx]Sheet4!$B$16:$B$25</c:f>
              <c:numCache>
                <c:formatCode>General</c:formatCode>
                <c:ptCount val="10"/>
                <c:pt idx="0">
                  <c:v>9.8404166666700004</c:v>
                </c:pt>
                <c:pt idx="1">
                  <c:v>14.5195918367</c:v>
                </c:pt>
                <c:pt idx="2">
                  <c:v>82.296800000000005</c:v>
                </c:pt>
                <c:pt idx="3">
                  <c:v>78.927199999999999</c:v>
                </c:pt>
                <c:pt idx="4">
                  <c:v>115.925</c:v>
                </c:pt>
                <c:pt idx="5">
                  <c:v>35.663673469400003</c:v>
                </c:pt>
                <c:pt idx="6">
                  <c:v>39</c:v>
                </c:pt>
                <c:pt idx="7">
                  <c:v>35.993421052599999</c:v>
                </c:pt>
                <c:pt idx="8">
                  <c:v>53.5964912281</c:v>
                </c:pt>
                <c:pt idx="9">
                  <c:v>38.6530612245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F-48C4-AA3A-F789223DBC6D}"/>
            </c:ext>
          </c:extLst>
        </c:ser>
        <c:ser>
          <c:idx val="1"/>
          <c:order val="1"/>
          <c:tx>
            <c:strRef>
              <c:f>[imc.xlsx]Sheet4!$C$15</c:f>
              <c:strCache>
                <c:ptCount val="1"/>
                <c:pt idx="0">
                  <c:v>5th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20000"/>
              </a:schemeClr>
            </a:solidFill>
            <a:effectLst/>
          </c:spPr>
          <c:invertIfNegative val="0"/>
          <c:cat>
            <c:strRef>
              <c:f>[imc.xlsx]Sheet4!$A$16:$A$25</c:f>
              <c:strCache>
                <c:ptCount val="10"/>
                <c:pt idx="0">
                  <c:v>Homedepot</c:v>
                </c:pt>
                <c:pt idx="1">
                  <c:v>Sears</c:v>
                </c:pt>
                <c:pt idx="2">
                  <c:v>Cheaptickets</c:v>
                </c:pt>
                <c:pt idx="3">
                  <c:v>Orbitz</c:v>
                </c:pt>
                <c:pt idx="4">
                  <c:v>Priceline</c:v>
                </c:pt>
                <c:pt idx="5">
                  <c:v>Cheaptickets</c:v>
                </c:pt>
                <c:pt idx="6">
                  <c:v>Expedia</c:v>
                </c:pt>
                <c:pt idx="7">
                  <c:v>Orbitz</c:v>
                </c:pt>
                <c:pt idx="8">
                  <c:v>Priceline</c:v>
                </c:pt>
                <c:pt idx="9">
                  <c:v>Travelocity</c:v>
                </c:pt>
              </c:strCache>
            </c:strRef>
          </c:cat>
          <c:val>
            <c:numRef>
              <c:f>[imc.xlsx]Sheet4!$C$16:$C$25</c:f>
              <c:numCache>
                <c:formatCode>General</c:formatCode>
                <c:ptCount val="10"/>
                <c:pt idx="0">
                  <c:v>35.262916666629998</c:v>
                </c:pt>
                <c:pt idx="1">
                  <c:v>20.969357438700001</c:v>
                </c:pt>
                <c:pt idx="2">
                  <c:v>52.893199999999993</c:v>
                </c:pt>
                <c:pt idx="3">
                  <c:v>56.912800000000004</c:v>
                </c:pt>
                <c:pt idx="4">
                  <c:v>86.149999999999991</c:v>
                </c:pt>
                <c:pt idx="5">
                  <c:v>77.644018838600005</c:v>
                </c:pt>
                <c:pt idx="6">
                  <c:v>14.301369862999998</c:v>
                </c:pt>
                <c:pt idx="7">
                  <c:v>86.412303737399995</c:v>
                </c:pt>
                <c:pt idx="8">
                  <c:v>6.9489633174000005</c:v>
                </c:pt>
                <c:pt idx="9">
                  <c:v>14.664011946199999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F-48C4-AA3A-F789223DBC6D}"/>
            </c:ext>
          </c:extLst>
        </c:ser>
        <c:ser>
          <c:idx val="2"/>
          <c:order val="2"/>
          <c:tx>
            <c:strRef>
              <c:f>[imc.xlsx]Sheet4!$D$15</c:f>
              <c:strCache>
                <c:ptCount val="1"/>
                <c:pt idx="0">
                  <c:v>25th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77000"/>
              </a:schemeClr>
            </a:solidFill>
            <a:effectLst/>
          </c:spPr>
          <c:invertIfNegative val="0"/>
          <c:cat>
            <c:strRef>
              <c:f>[imc.xlsx]Sheet4!$A$16:$A$25</c:f>
              <c:strCache>
                <c:ptCount val="10"/>
                <c:pt idx="0">
                  <c:v>Homedepot</c:v>
                </c:pt>
                <c:pt idx="1">
                  <c:v>Sears</c:v>
                </c:pt>
                <c:pt idx="2">
                  <c:v>Cheaptickets</c:v>
                </c:pt>
                <c:pt idx="3">
                  <c:v>Orbitz</c:v>
                </c:pt>
                <c:pt idx="4">
                  <c:v>Priceline</c:v>
                </c:pt>
                <c:pt idx="5">
                  <c:v>Cheaptickets</c:v>
                </c:pt>
                <c:pt idx="6">
                  <c:v>Expedia</c:v>
                </c:pt>
                <c:pt idx="7">
                  <c:v>Orbitz</c:v>
                </c:pt>
                <c:pt idx="8">
                  <c:v>Priceline</c:v>
                </c:pt>
                <c:pt idx="9">
                  <c:v>Travelocity</c:v>
                </c:pt>
              </c:strCache>
            </c:strRef>
          </c:cat>
          <c:val>
            <c:numRef>
              <c:f>[imc.xlsx]Sheet4!$D$16:$D$25</c:f>
              <c:numCache>
                <c:formatCode>General</c:formatCode>
                <c:ptCount val="10"/>
                <c:pt idx="0">
                  <c:v>19.853750000000005</c:v>
                </c:pt>
                <c:pt idx="1">
                  <c:v>15.641450724599999</c:v>
                </c:pt>
                <c:pt idx="2">
                  <c:v>46.890000000000015</c:v>
                </c:pt>
                <c:pt idx="3">
                  <c:v>46.139999999999986</c:v>
                </c:pt>
                <c:pt idx="4">
                  <c:v>99.775000000000034</c:v>
                </c:pt>
                <c:pt idx="5">
                  <c:v>143.67715617699997</c:v>
                </c:pt>
                <c:pt idx="6">
                  <c:v>28.617984975700004</c:v>
                </c:pt>
                <c:pt idx="7">
                  <c:v>179.51352986800001</c:v>
                </c:pt>
                <c:pt idx="8">
                  <c:v>16.600886917900006</c:v>
                </c:pt>
                <c:pt idx="9">
                  <c:v>23.212981474100005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F-48C4-AA3A-F789223DBC6D}"/>
            </c:ext>
          </c:extLst>
        </c:ser>
        <c:ser>
          <c:idx val="3"/>
          <c:order val="3"/>
          <c:tx>
            <c:strRef>
              <c:f>[imc.xlsx]Sheet4!$E$15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[imc.xlsx]Sheet4!$A$16:$A$25</c:f>
              <c:strCache>
                <c:ptCount val="10"/>
                <c:pt idx="0">
                  <c:v>Homedepot</c:v>
                </c:pt>
                <c:pt idx="1">
                  <c:v>Sears</c:v>
                </c:pt>
                <c:pt idx="2">
                  <c:v>Cheaptickets</c:v>
                </c:pt>
                <c:pt idx="3">
                  <c:v>Orbitz</c:v>
                </c:pt>
                <c:pt idx="4">
                  <c:v>Priceline</c:v>
                </c:pt>
                <c:pt idx="5">
                  <c:v>Cheaptickets</c:v>
                </c:pt>
                <c:pt idx="6">
                  <c:v>Expedia</c:v>
                </c:pt>
                <c:pt idx="7">
                  <c:v>Orbitz</c:v>
                </c:pt>
                <c:pt idx="8">
                  <c:v>Priceline</c:v>
                </c:pt>
                <c:pt idx="9">
                  <c:v>Travelocity</c:v>
                </c:pt>
              </c:strCache>
            </c:strRef>
          </c:cat>
          <c:val>
            <c:numRef>
              <c:f>[imc.xlsx]Sheet4!$E$16:$E$25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CF-48C4-AA3A-F789223DBC6D}"/>
            </c:ext>
          </c:extLst>
        </c:ser>
        <c:ser>
          <c:idx val="4"/>
          <c:order val="4"/>
          <c:tx>
            <c:strRef>
              <c:f>[imc.xlsx]Sheet4!$F$15</c:f>
              <c:strCache>
                <c:ptCount val="1"/>
                <c:pt idx="0">
                  <c:v>75th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74000"/>
              </a:schemeClr>
            </a:solidFill>
            <a:effectLst/>
          </c:spPr>
          <c:invertIfNegative val="0"/>
          <c:cat>
            <c:strRef>
              <c:f>[imc.xlsx]Sheet4!$A$16:$A$25</c:f>
              <c:strCache>
                <c:ptCount val="10"/>
                <c:pt idx="0">
                  <c:v>Homedepot</c:v>
                </c:pt>
                <c:pt idx="1">
                  <c:v>Sears</c:v>
                </c:pt>
                <c:pt idx="2">
                  <c:v>Cheaptickets</c:v>
                </c:pt>
                <c:pt idx="3">
                  <c:v>Orbitz</c:v>
                </c:pt>
                <c:pt idx="4">
                  <c:v>Priceline</c:v>
                </c:pt>
                <c:pt idx="5">
                  <c:v>Cheaptickets</c:v>
                </c:pt>
                <c:pt idx="6">
                  <c:v>Expedia</c:v>
                </c:pt>
                <c:pt idx="7">
                  <c:v>Orbitz</c:v>
                </c:pt>
                <c:pt idx="8">
                  <c:v>Priceline</c:v>
                </c:pt>
                <c:pt idx="9">
                  <c:v>Travelocity</c:v>
                </c:pt>
              </c:strCache>
            </c:strRef>
          </c:cat>
          <c:val>
            <c:numRef>
              <c:f>[imc.xlsx]Sheet4!$F$16:$F$25</c:f>
              <c:numCache>
                <c:formatCode>General</c:formatCode>
                <c:ptCount val="10"/>
                <c:pt idx="0">
                  <c:v>109.89124999969999</c:v>
                </c:pt>
                <c:pt idx="1">
                  <c:v>51.282400000000003</c:v>
                </c:pt>
                <c:pt idx="2">
                  <c:v>58.879999999999995</c:v>
                </c:pt>
                <c:pt idx="3">
                  <c:v>86.060000000000031</c:v>
                </c:pt>
                <c:pt idx="4">
                  <c:v>39.949999999999989</c:v>
                </c:pt>
                <c:pt idx="5">
                  <c:v>173.66164832999999</c:v>
                </c:pt>
                <c:pt idx="6">
                  <c:v>87.713978494299994</c:v>
                </c:pt>
                <c:pt idx="7">
                  <c:v>196.073057608</c:v>
                </c:pt>
                <c:pt idx="8">
                  <c:v>123.7073170736</c:v>
                </c:pt>
                <c:pt idx="9">
                  <c:v>19.456056466199996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CF-48C4-AA3A-F789223DBC6D}"/>
            </c:ext>
          </c:extLst>
        </c:ser>
        <c:ser>
          <c:idx val="5"/>
          <c:order val="5"/>
          <c:tx>
            <c:strRef>
              <c:f>[imc.xlsx]Sheet4!$G$15</c:f>
              <c:strCache>
                <c:ptCount val="1"/>
                <c:pt idx="0">
                  <c:v>95th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[imc.xlsx]Sheet4!$A$16:$A$25</c:f>
              <c:strCache>
                <c:ptCount val="10"/>
                <c:pt idx="0">
                  <c:v>Homedepot</c:v>
                </c:pt>
                <c:pt idx="1">
                  <c:v>Sears</c:v>
                </c:pt>
                <c:pt idx="2">
                  <c:v>Cheaptickets</c:v>
                </c:pt>
                <c:pt idx="3">
                  <c:v>Orbitz</c:v>
                </c:pt>
                <c:pt idx="4">
                  <c:v>Priceline</c:v>
                </c:pt>
                <c:pt idx="5">
                  <c:v>Cheaptickets</c:v>
                </c:pt>
                <c:pt idx="6">
                  <c:v>Expedia</c:v>
                </c:pt>
                <c:pt idx="7">
                  <c:v>Orbitz</c:v>
                </c:pt>
                <c:pt idx="8">
                  <c:v>Priceline</c:v>
                </c:pt>
                <c:pt idx="9">
                  <c:v>Travelocity</c:v>
                </c:pt>
              </c:strCache>
            </c:strRef>
          </c:cat>
          <c:val>
            <c:numRef>
              <c:f>[imc.xlsx]Sheet4!$G$16:$G$25</c:f>
              <c:numCache>
                <c:formatCode>General</c:formatCode>
                <c:ptCount val="10"/>
                <c:pt idx="0">
                  <c:v>1031.2016666699999</c:v>
                </c:pt>
                <c:pt idx="1">
                  <c:v>60.003274666999999</c:v>
                </c:pt>
                <c:pt idx="2">
                  <c:v>233.31447272700001</c:v>
                </c:pt>
                <c:pt idx="3">
                  <c:v>166.44559999999998</c:v>
                </c:pt>
                <c:pt idx="4">
                  <c:v>171.33318548399996</c:v>
                </c:pt>
                <c:pt idx="5">
                  <c:v>372.47272727299998</c:v>
                </c:pt>
                <c:pt idx="6">
                  <c:v>175.52016985199998</c:v>
                </c:pt>
                <c:pt idx="7">
                  <c:v>578.69019607899997</c:v>
                </c:pt>
                <c:pt idx="8">
                  <c:v>41.807687733999956</c:v>
                </c:pt>
                <c:pt idx="9">
                  <c:v>396.81300812999996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CF-48C4-AA3A-F789223DB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4485872"/>
        <c:axId val="774488592"/>
      </c:barChart>
      <c:catAx>
        <c:axId val="77448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lIns="0">
            <a:noAutofit/>
          </a:bodyPr>
          <a:lstStyle/>
          <a:p>
            <a:pPr>
              <a:defRPr sz="2000"/>
            </a:pPr>
            <a:endParaRPr lang="en-US"/>
          </a:p>
        </c:txPr>
        <c:crossAx val="774488592"/>
        <c:crosses val="autoZero"/>
        <c:auto val="1"/>
        <c:lblAlgn val="ctr"/>
        <c:lblOffset val="100"/>
        <c:noMultiLvlLbl val="0"/>
      </c:catAx>
      <c:valAx>
        <c:axId val="774488592"/>
        <c:scaling>
          <c:orientation val="minMax"/>
          <c:max val="1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Difference</a:t>
                </a:r>
                <a:r>
                  <a:rPr lang="en-US" sz="2000" baseline="0"/>
                  <a:t> in $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74485872"/>
        <c:crosses val="autoZero"/>
        <c:crossBetween val="between"/>
        <c:majorUnit val="200"/>
      </c:valAx>
    </c:plotArea>
    <c:legend>
      <c:legendPos val="r"/>
      <c:legendEntry>
        <c:idx val="5"/>
        <c:delete val="1"/>
      </c:legendEntry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0.12475</cdr:x>
      <cdr:y>0.0607</cdr:y>
    </cdr:from>
    <cdr:to>
      <cdr:x>0.41278</cdr:x>
      <cdr:y>0.2636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102659" y="303946"/>
          <a:ext cx="2545976" cy="101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0.17804</cdr:x>
      <cdr:y>0.17208</cdr:y>
    </cdr:from>
    <cdr:to>
      <cdr:x>0.318</cdr:x>
      <cdr:y>0.23534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73730" y="861685"/>
          <a:ext cx="1237129" cy="316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/>
            <a:t>Control/Control</a:t>
          </a:r>
        </a:p>
      </cdr:txBody>
    </cdr:sp>
  </cdr:relSizeAnchor>
  <cdr:relSizeAnchor xmlns:cdr="http://schemas.openxmlformats.org/drawingml/2006/chartDrawing">
    <cdr:from>
      <cdr:x>0.17804</cdr:x>
      <cdr:y>0.08528</cdr:y>
    </cdr:from>
    <cdr:to>
      <cdr:x>0.318</cdr:x>
      <cdr:y>0.14854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73730" y="427034"/>
          <a:ext cx="1237129" cy="316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/>
            <a:t>Real User/Control</a:t>
          </a:r>
        </a:p>
      </cdr:txBody>
    </cdr:sp>
  </cdr:relSizeAnchor>
  <cdr:relSizeAnchor xmlns:cdr="http://schemas.openxmlformats.org/drawingml/2006/chartDrawing">
    <cdr:from>
      <cdr:x>0.14706</cdr:x>
      <cdr:y>0.10183</cdr:y>
    </cdr:from>
    <cdr:to>
      <cdr:x>0.17681</cdr:x>
      <cdr:y>0.15435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299882" y="509920"/>
          <a:ext cx="262965" cy="26296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0.14672</cdr:x>
      <cdr:y>0.18819</cdr:y>
    </cdr:from>
    <cdr:to>
      <cdr:x>0.17647</cdr:x>
      <cdr:y>0.24071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1296893" y="942367"/>
          <a:ext cx="262965" cy="26296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20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6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EU Parliament and Commission’s digital initiatives</a:t>
            </a:r>
          </a:p>
          <a:p>
            <a:pPr lvl="1"/>
            <a:r>
              <a:rPr lang="en-US" dirty="0"/>
              <a:t>Digital Bill of Rights</a:t>
            </a:r>
          </a:p>
          <a:p>
            <a:pPr lvl="1"/>
            <a:r>
              <a:rPr lang="en-US" dirty="0"/>
              <a:t>Right to be Forgotten</a:t>
            </a:r>
          </a:p>
          <a:p>
            <a:pPr lvl="1"/>
            <a:r>
              <a:rPr lang="en-US" dirty="0"/>
              <a:t>Digital Single Market Initiative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1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429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Now let's see how we measure pers and control for noise in our experiments. </a:t>
            </a:r>
          </a:p>
          <a:p>
            <a:pPr>
              <a:spcBef>
                <a:spcPct val="0"/>
              </a:spcBef>
            </a:pPr>
            <a:endParaRPr lang="en-US" altLang="en-US"/>
          </a:p>
          <a:p>
            <a:pPr>
              <a:spcBef>
                <a:spcPct val="0"/>
              </a:spcBef>
            </a:pPr>
            <a:r>
              <a:rPr lang="en-US" altLang="en-US"/>
              <a:t>There’s a guy, let's suppuse we wanna see how pers his results are. </a:t>
            </a:r>
          </a:p>
        </p:txBody>
      </p:sp>
      <p:sp>
        <p:nvSpPr>
          <p:cNvPr id="52227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Calibri" pitchFamily="34" charset="0"/>
              </a:rPr>
              <a:t>Aniko Hannak</a:t>
            </a:r>
          </a:p>
        </p:txBody>
      </p:sp>
      <p:sp>
        <p:nvSpPr>
          <p:cNvPr id="52228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Calibri" pitchFamily="34" charset="0"/>
              </a:rPr>
              <a:t>8/22/2012</a:t>
            </a:r>
          </a:p>
        </p:txBody>
      </p:sp>
      <p:sp>
        <p:nvSpPr>
          <p:cNvPr id="52229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Calibri" pitchFamily="34" charset="0"/>
              </a:rPr>
              <a:t>FiltBub</a:t>
            </a:r>
          </a:p>
        </p:txBody>
      </p:sp>
      <p:sp>
        <p:nvSpPr>
          <p:cNvPr id="52230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9pPr>
          </a:lstStyle>
          <a:p>
            <a:fld id="{A3E6CD52-B23C-475E-8CEA-C95106E9F7B5}" type="slidenum">
              <a:rPr lang="en-US" altLang="en-US">
                <a:latin typeface="Calibri" pitchFamily="34" charset="0"/>
              </a:rPr>
              <a:pPr/>
              <a:t>13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70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4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3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25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2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769"/>
            <a:ext cx="10772775" cy="11318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25" y="1274859"/>
            <a:ext cx="10775374" cy="494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942" y="0"/>
            <a:ext cx="10772775" cy="1208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4942" y="1449531"/>
            <a:ext cx="4663440" cy="4717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449531"/>
            <a:ext cx="4663440" cy="4717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6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1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1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1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81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1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6518" y="1143000"/>
            <a:ext cx="9954862" cy="1828800"/>
          </a:xfrm>
        </p:spPr>
        <p:txBody>
          <a:bodyPr>
            <a:normAutofit/>
          </a:bodyPr>
          <a:lstStyle/>
          <a:p>
            <a:r>
              <a:rPr lang="en-US" sz="5400" b="1" dirty="0"/>
              <a:t>Auditing Algorithms</a:t>
            </a:r>
            <a:r>
              <a:rPr lang="en-US" sz="5400" dirty="0"/>
              <a:t>: Towards Transparency in the Age of Big Data</a:t>
            </a:r>
            <a:endParaRPr lang="en-US" sz="49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16518" y="4206876"/>
            <a:ext cx="8087783" cy="1645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Christo Wilson</a:t>
            </a:r>
          </a:p>
          <a:p>
            <a:r>
              <a:rPr lang="en-US" dirty="0"/>
              <a:t>Assistant Professor @ Northeastern University</a:t>
            </a:r>
          </a:p>
          <a:p>
            <a:r>
              <a:rPr lang="en-US" dirty="0"/>
              <a:t>cbw@ccs.neu.edu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07930" y="3496235"/>
            <a:ext cx="8208109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9224" y="3599359"/>
            <a:ext cx="10780776" cy="2432592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Measuring Personalization</a:t>
            </a:r>
            <a:br>
              <a:rPr lang="en-US" sz="6600" dirty="0"/>
            </a:br>
            <a:r>
              <a:rPr lang="en-US" sz="6600" dirty="0"/>
              <a:t>Case Study: Google Search</a:t>
            </a:r>
            <a:br>
              <a:rPr lang="en-US" sz="6600" dirty="0"/>
            </a:br>
            <a:r>
              <a:rPr lang="en-US" sz="6600" dirty="0"/>
              <a:t>Case Study: E-commerce</a:t>
            </a:r>
          </a:p>
        </p:txBody>
      </p:sp>
    </p:spTree>
    <p:extLst>
      <p:ext uri="{BB962C8B-B14F-4D97-AF65-F5344CB8AC3E}">
        <p14:creationId xmlns:p14="http://schemas.microsoft.com/office/powerpoint/2010/main" val="4248477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9224" y="3599359"/>
            <a:ext cx="10780776" cy="2432592"/>
          </a:xfrm>
        </p:spPr>
        <p:txBody>
          <a:bodyPr>
            <a:normAutofit/>
          </a:bodyPr>
          <a:lstStyle/>
          <a:p>
            <a:r>
              <a:rPr lang="en-US" sz="6600" dirty="0"/>
              <a:t>Measuring Personalization</a:t>
            </a:r>
            <a:br>
              <a:rPr lang="en-US" sz="6600" dirty="0"/>
            </a:br>
            <a:r>
              <a:rPr lang="en-US" sz="6600" dirty="0"/>
              <a:t>Case Study: E-commerce</a:t>
            </a:r>
          </a:p>
        </p:txBody>
      </p:sp>
    </p:spTree>
    <p:extLst>
      <p:ext uri="{BB962C8B-B14F-4D97-AF65-F5344CB8AC3E}">
        <p14:creationId xmlns:p14="http://schemas.microsoft.com/office/powerpoint/2010/main" val="175453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5821" y="53910"/>
            <a:ext cx="10772775" cy="1140553"/>
          </a:xfrm>
        </p:spPr>
        <p:txBody>
          <a:bodyPr/>
          <a:lstStyle/>
          <a:p>
            <a:r>
              <a:rPr lang="en-US" dirty="0"/>
              <a:t>Are All Differences Personalization?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1641414" y="1547999"/>
            <a:ext cx="2209800" cy="2841171"/>
          </a:xfrm>
          <a:prstGeom prst="foldedCorner">
            <a:avLst>
              <a:gd name="adj" fmla="val 22086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727396" y="1972538"/>
            <a:ext cx="1916991" cy="580235"/>
            <a:chOff x="477866" y="2307771"/>
            <a:chExt cx="1916991" cy="580235"/>
          </a:xfrm>
        </p:grpSpPr>
        <p:sp>
          <p:nvSpPr>
            <p:cNvPr id="11" name="TextBox 10"/>
            <p:cNvSpPr txBox="1"/>
            <p:nvPr/>
          </p:nvSpPr>
          <p:spPr>
            <a:xfrm>
              <a:off x="477866" y="2307771"/>
              <a:ext cx="136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Product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7866" y="2580229"/>
              <a:ext cx="1916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Lorem</a:t>
              </a:r>
              <a:r>
                <a:rPr lang="en-US" sz="700" dirty="0"/>
                <a:t> </a:t>
              </a:r>
              <a:r>
                <a:rPr lang="en-US" sz="700" dirty="0" err="1"/>
                <a:t>ipsum</a:t>
              </a:r>
              <a:r>
                <a:rPr lang="en-US" sz="700" dirty="0"/>
                <a:t> dolor sit </a:t>
              </a:r>
              <a:r>
                <a:rPr lang="en-US" sz="700" dirty="0" err="1"/>
                <a:t>amet</a:t>
              </a:r>
              <a:r>
                <a:rPr lang="en-US" sz="700" dirty="0"/>
                <a:t>, </a:t>
              </a:r>
              <a:r>
                <a:rPr lang="en-US" sz="700" dirty="0" err="1"/>
                <a:t>consectetur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elit</a:t>
              </a:r>
              <a:r>
                <a:rPr lang="en-US" sz="700" dirty="0"/>
                <a:t>. In </a:t>
              </a:r>
              <a:r>
                <a:rPr lang="en-US" sz="700" dirty="0" err="1"/>
                <a:t>mollis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pharetra</a:t>
              </a:r>
              <a:r>
                <a:rPr lang="en-US" sz="700" dirty="0"/>
                <a:t>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27396" y="2545174"/>
            <a:ext cx="1916991" cy="580235"/>
            <a:chOff x="538289" y="3000153"/>
            <a:chExt cx="1916991" cy="580235"/>
          </a:xfrm>
        </p:grpSpPr>
        <p:sp>
          <p:nvSpPr>
            <p:cNvPr id="15" name="TextBox 14"/>
            <p:cNvSpPr txBox="1"/>
            <p:nvPr/>
          </p:nvSpPr>
          <p:spPr>
            <a:xfrm>
              <a:off x="538289" y="3000153"/>
              <a:ext cx="136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Product 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8289" y="3272611"/>
              <a:ext cx="1916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Lorem</a:t>
              </a:r>
              <a:r>
                <a:rPr lang="en-US" sz="700" dirty="0"/>
                <a:t> </a:t>
              </a:r>
              <a:r>
                <a:rPr lang="en-US" sz="700" dirty="0" err="1"/>
                <a:t>ipsum</a:t>
              </a:r>
              <a:r>
                <a:rPr lang="en-US" sz="700" dirty="0"/>
                <a:t> dolor sit </a:t>
              </a:r>
              <a:r>
                <a:rPr lang="en-US" sz="700" dirty="0" err="1"/>
                <a:t>amet</a:t>
              </a:r>
              <a:r>
                <a:rPr lang="en-US" sz="700" dirty="0"/>
                <a:t>, </a:t>
              </a:r>
              <a:r>
                <a:rPr lang="en-US" sz="700" dirty="0" err="1"/>
                <a:t>consectetur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elit</a:t>
              </a:r>
              <a:r>
                <a:rPr lang="en-US" sz="700" dirty="0"/>
                <a:t>. In </a:t>
              </a:r>
              <a:r>
                <a:rPr lang="en-US" sz="700" dirty="0" err="1"/>
                <a:t>mollis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pharetra</a:t>
              </a:r>
              <a:r>
                <a:rPr lang="en-US" sz="700" dirty="0"/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27396" y="3723122"/>
            <a:ext cx="1648381" cy="580235"/>
            <a:chOff x="528762" y="3720889"/>
            <a:chExt cx="1648381" cy="580235"/>
          </a:xfrm>
        </p:grpSpPr>
        <p:sp>
          <p:nvSpPr>
            <p:cNvPr id="17" name="TextBox 16"/>
            <p:cNvSpPr txBox="1"/>
            <p:nvPr/>
          </p:nvSpPr>
          <p:spPr>
            <a:xfrm>
              <a:off x="528762" y="3720889"/>
              <a:ext cx="136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Product 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8763" y="3993347"/>
              <a:ext cx="1648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Lorem</a:t>
              </a:r>
              <a:r>
                <a:rPr lang="en-US" sz="700" dirty="0"/>
                <a:t> </a:t>
              </a:r>
              <a:r>
                <a:rPr lang="en-US" sz="700" dirty="0" err="1"/>
                <a:t>ipsum</a:t>
              </a:r>
              <a:r>
                <a:rPr lang="en-US" sz="700" dirty="0"/>
                <a:t> dolor sit </a:t>
              </a:r>
              <a:r>
                <a:rPr lang="en-US" sz="700" dirty="0" err="1"/>
                <a:t>amet</a:t>
              </a:r>
              <a:r>
                <a:rPr lang="en-US" sz="700" dirty="0"/>
                <a:t>, </a:t>
              </a:r>
              <a:r>
                <a:rPr lang="en-US" sz="700" dirty="0" err="1"/>
                <a:t>consectetur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elit</a:t>
              </a:r>
              <a:r>
                <a:rPr lang="en-US" sz="700" dirty="0"/>
                <a:t>. In </a:t>
              </a:r>
              <a:r>
                <a:rPr lang="en-US" sz="700" dirty="0" err="1"/>
                <a:t>mollis</a:t>
              </a:r>
              <a:endParaRPr lang="en-US" sz="7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27392" y="3122128"/>
            <a:ext cx="1916991" cy="580235"/>
            <a:chOff x="538289" y="3000153"/>
            <a:chExt cx="1916991" cy="580235"/>
          </a:xfrm>
        </p:grpSpPr>
        <p:sp>
          <p:nvSpPr>
            <p:cNvPr id="23" name="TextBox 22"/>
            <p:cNvSpPr txBox="1"/>
            <p:nvPr/>
          </p:nvSpPr>
          <p:spPr>
            <a:xfrm>
              <a:off x="538289" y="3000153"/>
              <a:ext cx="136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Product 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8289" y="3272611"/>
              <a:ext cx="1916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Lorem</a:t>
              </a:r>
              <a:r>
                <a:rPr lang="en-US" sz="700" dirty="0"/>
                <a:t> </a:t>
              </a:r>
              <a:r>
                <a:rPr lang="en-US" sz="700" dirty="0" err="1"/>
                <a:t>ipsum</a:t>
              </a:r>
              <a:r>
                <a:rPr lang="en-US" sz="700" dirty="0"/>
                <a:t> dolor sit </a:t>
              </a:r>
              <a:r>
                <a:rPr lang="en-US" sz="700" dirty="0" err="1"/>
                <a:t>amet</a:t>
              </a:r>
              <a:r>
                <a:rPr lang="en-US" sz="700" dirty="0"/>
                <a:t>, </a:t>
              </a:r>
              <a:r>
                <a:rPr lang="en-US" sz="700" dirty="0" err="1"/>
                <a:t>consectetur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elit</a:t>
              </a:r>
              <a:r>
                <a:rPr lang="en-US" sz="700" dirty="0"/>
                <a:t>. In </a:t>
              </a:r>
              <a:r>
                <a:rPr lang="en-US" sz="700" dirty="0" err="1"/>
                <a:t>mollis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pharetra</a:t>
              </a:r>
              <a:r>
                <a:rPr lang="en-US" sz="700" dirty="0"/>
                <a:t>.</a:t>
              </a:r>
            </a:p>
          </p:txBody>
        </p:sp>
      </p:grpSp>
      <p:sp>
        <p:nvSpPr>
          <p:cNvPr id="26" name="Folded Corner 25"/>
          <p:cNvSpPr/>
          <p:nvPr/>
        </p:nvSpPr>
        <p:spPr>
          <a:xfrm>
            <a:off x="3188993" y="3128511"/>
            <a:ext cx="2209800" cy="2841171"/>
          </a:xfrm>
          <a:prstGeom prst="foldedCorner">
            <a:avLst>
              <a:gd name="adj" fmla="val 22086"/>
            </a:avLst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274975" y="3553050"/>
            <a:ext cx="1916991" cy="580235"/>
            <a:chOff x="477866" y="2307771"/>
            <a:chExt cx="1916991" cy="580235"/>
          </a:xfrm>
        </p:grpSpPr>
        <p:sp>
          <p:nvSpPr>
            <p:cNvPr id="33" name="TextBox 32"/>
            <p:cNvSpPr txBox="1"/>
            <p:nvPr/>
          </p:nvSpPr>
          <p:spPr>
            <a:xfrm>
              <a:off x="477866" y="2307771"/>
              <a:ext cx="136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Product 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7866" y="2580229"/>
              <a:ext cx="1916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Lorem</a:t>
              </a:r>
              <a:r>
                <a:rPr lang="en-US" sz="700" dirty="0"/>
                <a:t> </a:t>
              </a:r>
              <a:r>
                <a:rPr lang="en-US" sz="700" dirty="0" err="1"/>
                <a:t>ipsum</a:t>
              </a:r>
              <a:r>
                <a:rPr lang="en-US" sz="700" dirty="0"/>
                <a:t> dolor sit </a:t>
              </a:r>
              <a:r>
                <a:rPr lang="en-US" sz="700" dirty="0" err="1"/>
                <a:t>amet</a:t>
              </a:r>
              <a:r>
                <a:rPr lang="en-US" sz="700" dirty="0"/>
                <a:t>, </a:t>
              </a:r>
              <a:r>
                <a:rPr lang="en-US" sz="700" dirty="0" err="1"/>
                <a:t>consectetur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elit</a:t>
              </a:r>
              <a:r>
                <a:rPr lang="en-US" sz="700" dirty="0"/>
                <a:t>. In </a:t>
              </a:r>
              <a:r>
                <a:rPr lang="en-US" sz="700" dirty="0" err="1"/>
                <a:t>mollis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pharetra</a:t>
              </a:r>
              <a:r>
                <a:rPr lang="en-US" sz="700" dirty="0"/>
                <a:t>.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74975" y="4125686"/>
            <a:ext cx="1916991" cy="580235"/>
            <a:chOff x="538289" y="3000153"/>
            <a:chExt cx="1916991" cy="580235"/>
          </a:xfrm>
        </p:grpSpPr>
        <p:sp>
          <p:nvSpPr>
            <p:cNvPr id="36" name="TextBox 35"/>
            <p:cNvSpPr txBox="1"/>
            <p:nvPr/>
          </p:nvSpPr>
          <p:spPr>
            <a:xfrm>
              <a:off x="538289" y="3000153"/>
              <a:ext cx="136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Product 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8289" y="3272611"/>
              <a:ext cx="1916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Lorem</a:t>
              </a:r>
              <a:r>
                <a:rPr lang="en-US" sz="700" dirty="0"/>
                <a:t> </a:t>
              </a:r>
              <a:r>
                <a:rPr lang="en-US" sz="700" dirty="0" err="1"/>
                <a:t>ipsum</a:t>
              </a:r>
              <a:r>
                <a:rPr lang="en-US" sz="700" dirty="0"/>
                <a:t> dolor sit </a:t>
              </a:r>
              <a:r>
                <a:rPr lang="en-US" sz="700" dirty="0" err="1"/>
                <a:t>amet</a:t>
              </a:r>
              <a:r>
                <a:rPr lang="en-US" sz="700" dirty="0"/>
                <a:t>, </a:t>
              </a:r>
              <a:r>
                <a:rPr lang="en-US" sz="700" dirty="0" err="1"/>
                <a:t>consectetur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elit</a:t>
              </a:r>
              <a:r>
                <a:rPr lang="en-US" sz="700" dirty="0"/>
                <a:t>. In </a:t>
              </a:r>
              <a:r>
                <a:rPr lang="en-US" sz="700" dirty="0" err="1"/>
                <a:t>mollis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pharetra</a:t>
              </a:r>
              <a:r>
                <a:rPr lang="en-US" sz="700" dirty="0"/>
                <a:t>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74975" y="5303634"/>
            <a:ext cx="1648381" cy="580235"/>
            <a:chOff x="528762" y="3720889"/>
            <a:chExt cx="1648381" cy="580235"/>
          </a:xfrm>
        </p:grpSpPr>
        <p:sp>
          <p:nvSpPr>
            <p:cNvPr id="39" name="TextBox 38"/>
            <p:cNvSpPr txBox="1"/>
            <p:nvPr/>
          </p:nvSpPr>
          <p:spPr>
            <a:xfrm>
              <a:off x="528762" y="3720889"/>
              <a:ext cx="136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Product 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8763" y="3993347"/>
              <a:ext cx="1648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Lorem</a:t>
              </a:r>
              <a:r>
                <a:rPr lang="en-US" sz="700" dirty="0"/>
                <a:t> </a:t>
              </a:r>
              <a:r>
                <a:rPr lang="en-US" sz="700" dirty="0" err="1"/>
                <a:t>ipsum</a:t>
              </a:r>
              <a:r>
                <a:rPr lang="en-US" sz="700" dirty="0"/>
                <a:t> dolor sit </a:t>
              </a:r>
              <a:r>
                <a:rPr lang="en-US" sz="700" dirty="0" err="1"/>
                <a:t>amet</a:t>
              </a:r>
              <a:r>
                <a:rPr lang="en-US" sz="700" dirty="0"/>
                <a:t>, </a:t>
              </a:r>
              <a:r>
                <a:rPr lang="en-US" sz="700" dirty="0" err="1"/>
                <a:t>consectetur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elit</a:t>
              </a:r>
              <a:r>
                <a:rPr lang="en-US" sz="700" dirty="0"/>
                <a:t>. In </a:t>
              </a:r>
              <a:r>
                <a:rPr lang="en-US" sz="700" dirty="0" err="1"/>
                <a:t>mollis</a:t>
              </a:r>
              <a:endParaRPr lang="en-US" sz="7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74971" y="4702640"/>
            <a:ext cx="1916991" cy="580235"/>
            <a:chOff x="538289" y="3000153"/>
            <a:chExt cx="1916991" cy="580235"/>
          </a:xfrm>
        </p:grpSpPr>
        <p:sp>
          <p:nvSpPr>
            <p:cNvPr id="42" name="TextBox 41"/>
            <p:cNvSpPr txBox="1"/>
            <p:nvPr/>
          </p:nvSpPr>
          <p:spPr>
            <a:xfrm>
              <a:off x="538289" y="3000153"/>
              <a:ext cx="1364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66FF"/>
                  </a:solidFill>
                </a:rPr>
                <a:t>Product 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8289" y="3272611"/>
              <a:ext cx="1916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err="1"/>
                <a:t>Lorem</a:t>
              </a:r>
              <a:r>
                <a:rPr lang="en-US" sz="700" dirty="0"/>
                <a:t> </a:t>
              </a:r>
              <a:r>
                <a:rPr lang="en-US" sz="700" dirty="0" err="1"/>
                <a:t>ipsum</a:t>
              </a:r>
              <a:r>
                <a:rPr lang="en-US" sz="700" dirty="0"/>
                <a:t> dolor sit </a:t>
              </a:r>
              <a:r>
                <a:rPr lang="en-US" sz="700" dirty="0" err="1"/>
                <a:t>amet</a:t>
              </a:r>
              <a:r>
                <a:rPr lang="en-US" sz="700" dirty="0"/>
                <a:t>, </a:t>
              </a:r>
              <a:r>
                <a:rPr lang="en-US" sz="700" dirty="0" err="1"/>
                <a:t>consectetur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elit</a:t>
              </a:r>
              <a:r>
                <a:rPr lang="en-US" sz="700" dirty="0"/>
                <a:t>. In </a:t>
              </a:r>
              <a:r>
                <a:rPr lang="en-US" sz="700" dirty="0" err="1"/>
                <a:t>mollis</a:t>
              </a:r>
              <a:r>
                <a:rPr lang="en-US" sz="700" dirty="0"/>
                <a:t> </a:t>
              </a:r>
              <a:r>
                <a:rPr lang="en-US" sz="700" dirty="0" err="1"/>
                <a:t>adipiscing</a:t>
              </a:r>
              <a:r>
                <a:rPr lang="en-US" sz="700" dirty="0"/>
                <a:t> </a:t>
              </a:r>
              <a:r>
                <a:rPr lang="en-US" sz="700" dirty="0" err="1"/>
                <a:t>pharetra</a:t>
              </a:r>
              <a:r>
                <a:rPr lang="en-US" sz="700" dirty="0"/>
                <a:t>.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003326" y="1445357"/>
            <a:ext cx="2078363" cy="1618914"/>
            <a:chOff x="2707715" y="2023030"/>
            <a:chExt cx="2078363" cy="1618914"/>
          </a:xfrm>
        </p:grpSpPr>
        <p:sp>
          <p:nvSpPr>
            <p:cNvPr id="44" name="Bent Arrow 43"/>
            <p:cNvSpPr/>
            <p:nvPr/>
          </p:nvSpPr>
          <p:spPr>
            <a:xfrm>
              <a:off x="2707715" y="2023030"/>
              <a:ext cx="2078363" cy="1618914"/>
            </a:xfrm>
            <a:custGeom>
              <a:avLst/>
              <a:gdLst/>
              <a:ahLst/>
              <a:cxnLst/>
              <a:rect l="l" t="t" r="r" b="b"/>
              <a:pathLst>
                <a:path w="2078363" h="1618914">
                  <a:moveTo>
                    <a:pt x="1673635" y="0"/>
                  </a:moveTo>
                  <a:lnTo>
                    <a:pt x="1679222" y="5587"/>
                  </a:lnTo>
                  <a:lnTo>
                    <a:pt x="1679222" y="0"/>
                  </a:lnTo>
                  <a:lnTo>
                    <a:pt x="2078363" y="399141"/>
                  </a:lnTo>
                  <a:lnTo>
                    <a:pt x="2075569" y="401935"/>
                  </a:lnTo>
                  <a:lnTo>
                    <a:pt x="2078363" y="404729"/>
                  </a:lnTo>
                  <a:lnTo>
                    <a:pt x="1673635" y="809457"/>
                  </a:lnTo>
                  <a:lnTo>
                    <a:pt x="1673635" y="607093"/>
                  </a:lnTo>
                  <a:lnTo>
                    <a:pt x="1112559" y="607093"/>
                  </a:lnTo>
                  <a:cubicBezTo>
                    <a:pt x="979781" y="637195"/>
                    <a:pt x="880940" y="756088"/>
                    <a:pt x="880940" y="898068"/>
                  </a:cubicBezTo>
                  <a:lnTo>
                    <a:pt x="880940" y="1618914"/>
                  </a:lnTo>
                  <a:lnTo>
                    <a:pt x="481799" y="1618914"/>
                  </a:lnTo>
                  <a:lnTo>
                    <a:pt x="481799" y="898067"/>
                  </a:lnTo>
                  <a:cubicBezTo>
                    <a:pt x="481799" y="793936"/>
                    <a:pt x="504585" y="695127"/>
                    <a:pt x="547051" y="607093"/>
                  </a:cubicBezTo>
                  <a:lnTo>
                    <a:pt x="0" y="607093"/>
                  </a:lnTo>
                  <a:lnTo>
                    <a:pt x="0" y="202364"/>
                  </a:lnTo>
                  <a:lnTo>
                    <a:pt x="1152580" y="202364"/>
                  </a:lnTo>
                  <a:cubicBezTo>
                    <a:pt x="1161715" y="199752"/>
                    <a:pt x="1170984" y="199570"/>
                    <a:pt x="1180296" y="199570"/>
                  </a:cubicBezTo>
                  <a:lnTo>
                    <a:pt x="1673635" y="19957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55250" y="2242532"/>
              <a:ext cx="11234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Compare</a:t>
              </a:r>
            </a:p>
          </p:txBody>
        </p:sp>
      </p:grpSp>
      <p:sp>
        <p:nvSpPr>
          <p:cNvPr id="48" name="Content Placeholder 3"/>
          <p:cNvSpPr txBox="1">
            <a:spLocks/>
          </p:cNvSpPr>
          <p:nvPr/>
        </p:nvSpPr>
        <p:spPr>
          <a:xfrm>
            <a:off x="6042209" y="2384277"/>
            <a:ext cx="4583952" cy="3980329"/>
          </a:xfrm>
          <a:prstGeom prst="rect">
            <a:avLst/>
          </a:prstGeom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Not necessarily! It could be: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Updates to inventory/prices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Tax/Shipping differences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Distributed infrastructure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Load-balancing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can we reliably identify and quantify personalization?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D:\Pictures\soft-scraps icons\User Coat Green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99" y="5404661"/>
            <a:ext cx="1070824" cy="10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Pictures\soft-scraps icons\User Coat Blue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59" y="4126215"/>
            <a:ext cx="1070824" cy="10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3210763" y="3145208"/>
            <a:ext cx="2177144" cy="425817"/>
            <a:chOff x="2200726" y="3360695"/>
            <a:chExt cx="2177144" cy="425817"/>
          </a:xfrm>
        </p:grpSpPr>
        <p:sp>
          <p:nvSpPr>
            <p:cNvPr id="28" name="Rectangle 27"/>
            <p:cNvSpPr/>
            <p:nvPr/>
          </p:nvSpPr>
          <p:spPr>
            <a:xfrm>
              <a:off x="2200726" y="3360695"/>
              <a:ext cx="2177144" cy="4258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68"/>
            <a:stretch/>
          </p:blipFill>
          <p:spPr>
            <a:xfrm>
              <a:off x="2232059" y="3401546"/>
              <a:ext cx="916310" cy="339094"/>
            </a:xfrm>
            <a:prstGeom prst="rect">
              <a:avLst/>
            </a:prstGeom>
          </p:spPr>
        </p:pic>
        <p:sp>
          <p:nvSpPr>
            <p:cNvPr id="13" name="Rounded Rectangle 12"/>
            <p:cNvSpPr/>
            <p:nvPr/>
          </p:nvSpPr>
          <p:spPr>
            <a:xfrm>
              <a:off x="3879807" y="3476394"/>
              <a:ext cx="328581" cy="16328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216642" y="3476394"/>
              <a:ext cx="328581" cy="16328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79105" y="3476395"/>
              <a:ext cx="669472" cy="163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663718" y="1565823"/>
            <a:ext cx="2177144" cy="425817"/>
            <a:chOff x="2200726" y="3360695"/>
            <a:chExt cx="2177144" cy="425817"/>
          </a:xfrm>
        </p:grpSpPr>
        <p:sp>
          <p:nvSpPr>
            <p:cNvPr id="57" name="Rectangle 56"/>
            <p:cNvSpPr/>
            <p:nvPr/>
          </p:nvSpPr>
          <p:spPr>
            <a:xfrm>
              <a:off x="2200726" y="3360695"/>
              <a:ext cx="2177144" cy="4258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68"/>
            <a:stretch/>
          </p:blipFill>
          <p:spPr>
            <a:xfrm>
              <a:off x="2232059" y="3401546"/>
              <a:ext cx="916310" cy="339094"/>
            </a:xfrm>
            <a:prstGeom prst="rect">
              <a:avLst/>
            </a:prstGeom>
          </p:spPr>
        </p:pic>
        <p:sp>
          <p:nvSpPr>
            <p:cNvPr id="59" name="Rounded Rectangle 58"/>
            <p:cNvSpPr/>
            <p:nvPr/>
          </p:nvSpPr>
          <p:spPr>
            <a:xfrm>
              <a:off x="3879807" y="3476394"/>
              <a:ext cx="328581" cy="16328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216642" y="3476394"/>
              <a:ext cx="328581" cy="16328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379105" y="3476395"/>
              <a:ext cx="669472" cy="163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6096000" y="1539187"/>
            <a:ext cx="2872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Personalization?</a:t>
            </a:r>
          </a:p>
        </p:txBody>
      </p:sp>
    </p:spTree>
    <p:extLst>
      <p:ext uri="{BB962C8B-B14F-4D97-AF65-F5344CB8AC3E}">
        <p14:creationId xmlns:p14="http://schemas.microsoft.com/office/powerpoint/2010/main" val="2504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Controlling for Noise</a:t>
            </a:r>
          </a:p>
        </p:txBody>
      </p:sp>
      <p:pic>
        <p:nvPicPr>
          <p:cNvPr id="5" name="Picture 2" descr="D:\Pictures\soft-scraps icons\User Coat Green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3538539"/>
            <a:ext cx="10715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D:\Pictures\soft-scraps icons\User Coat Blue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703388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25"/>
          <p:cNvSpPr txBox="1">
            <a:spLocks noChangeArrowheads="1"/>
          </p:cNvSpPr>
          <p:nvPr/>
        </p:nvSpPr>
        <p:spPr bwMode="auto">
          <a:xfrm>
            <a:off x="1519238" y="2778125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9pPr>
          </a:lstStyle>
          <a:p>
            <a:r>
              <a:rPr lang="en-US" altLang="en-US"/>
              <a:t>129.10.115.14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19238" y="4589463"/>
            <a:ext cx="1643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9pPr>
          </a:lstStyle>
          <a:p>
            <a:r>
              <a:rPr lang="en-US" altLang="en-US"/>
              <a:t>129.10.115.15</a:t>
            </a:r>
          </a:p>
        </p:txBody>
      </p:sp>
      <p:sp>
        <p:nvSpPr>
          <p:cNvPr id="22536" name="TextBox 47"/>
          <p:cNvSpPr txBox="1">
            <a:spLocks noChangeArrowheads="1"/>
          </p:cNvSpPr>
          <p:nvPr/>
        </p:nvSpPr>
        <p:spPr bwMode="auto">
          <a:xfrm>
            <a:off x="8959850" y="4567239"/>
            <a:ext cx="1658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MS PGothic" pitchFamily="34" charset="-128"/>
              </a:defRPr>
            </a:lvl9pPr>
          </a:lstStyle>
          <a:p>
            <a:r>
              <a:rPr lang="en-US" altLang="en-US"/>
              <a:t>74.125.225.67</a:t>
            </a:r>
          </a:p>
        </p:txBody>
      </p:sp>
      <p:sp>
        <p:nvSpPr>
          <p:cNvPr id="50" name="Right Arrow 49"/>
          <p:cNvSpPr/>
          <p:nvPr/>
        </p:nvSpPr>
        <p:spPr>
          <a:xfrm rot="689943">
            <a:off x="2941639" y="2752725"/>
            <a:ext cx="6072187" cy="427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2960689" y="3792539"/>
            <a:ext cx="6029325" cy="427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olded Corner 7"/>
          <p:cNvSpPr>
            <a:spLocks noChangeArrowheads="1"/>
          </p:cNvSpPr>
          <p:nvPr/>
        </p:nvSpPr>
        <p:spPr bwMode="auto">
          <a:xfrm>
            <a:off x="3000375" y="1627188"/>
            <a:ext cx="2209800" cy="1130300"/>
          </a:xfrm>
          <a:prstGeom prst="foldedCorner">
            <a:avLst>
              <a:gd name="adj" fmla="val 22088"/>
            </a:avLst>
          </a:prstGeom>
          <a:solidFill>
            <a:schemeClr val="bg1"/>
          </a:solidFill>
          <a:ln w="28575">
            <a:solidFill>
              <a:srgbClr val="0D0D0D"/>
            </a:solidFill>
            <a:round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086101" y="2082799"/>
            <a:ext cx="1647825" cy="581027"/>
            <a:chOff x="528762" y="3720887"/>
            <a:chExt cx="1648381" cy="580237"/>
          </a:xfrm>
        </p:grpSpPr>
        <p:sp>
          <p:nvSpPr>
            <p:cNvPr id="22584" name="TextBox 20"/>
            <p:cNvSpPr txBox="1">
              <a:spLocks noChangeArrowheads="1"/>
            </p:cNvSpPr>
            <p:nvPr/>
          </p:nvSpPr>
          <p:spPr bwMode="auto">
            <a:xfrm>
              <a:off x="528762" y="3720887"/>
              <a:ext cx="13645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9pPr>
            </a:lstStyle>
            <a:p>
              <a:r>
                <a:rPr lang="en-US" altLang="en-US" dirty="0">
                  <a:solidFill>
                    <a:srgbClr val="0066FF"/>
                  </a:solidFill>
                </a:rPr>
                <a:t>Product 1</a:t>
              </a:r>
            </a:p>
          </p:txBody>
        </p:sp>
        <p:sp>
          <p:nvSpPr>
            <p:cNvPr id="22585" name="TextBox 21"/>
            <p:cNvSpPr txBox="1">
              <a:spLocks noChangeArrowheads="1"/>
            </p:cNvSpPr>
            <p:nvPr/>
          </p:nvSpPr>
          <p:spPr bwMode="auto">
            <a:xfrm>
              <a:off x="528763" y="3993347"/>
              <a:ext cx="16483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9pPr>
            </a:lstStyle>
            <a:p>
              <a:r>
                <a:rPr lang="en-US" altLang="en-US" sz="700"/>
                <a:t>Lorem ipsum dolor sit amet, consectetur adipiscing elit. In mollis</a:t>
              </a:r>
            </a:p>
          </p:txBody>
        </p:sp>
      </p:grpSp>
      <p:sp>
        <p:nvSpPr>
          <p:cNvPr id="29" name="Folded Corner 28"/>
          <p:cNvSpPr>
            <a:spLocks noChangeArrowheads="1"/>
          </p:cNvSpPr>
          <p:nvPr/>
        </p:nvSpPr>
        <p:spPr bwMode="auto">
          <a:xfrm>
            <a:off x="3000375" y="3441701"/>
            <a:ext cx="2209800" cy="1128713"/>
          </a:xfrm>
          <a:prstGeom prst="foldedCorner">
            <a:avLst>
              <a:gd name="adj" fmla="val 22088"/>
            </a:avLst>
          </a:prstGeom>
          <a:solidFill>
            <a:schemeClr val="bg1"/>
          </a:solidFill>
          <a:ln w="28575">
            <a:solidFill>
              <a:srgbClr val="0D0D0D"/>
            </a:solidFill>
            <a:round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086101" y="3895726"/>
            <a:ext cx="1647825" cy="581025"/>
            <a:chOff x="528762" y="3720889"/>
            <a:chExt cx="1648381" cy="580235"/>
          </a:xfrm>
        </p:grpSpPr>
        <p:sp>
          <p:nvSpPr>
            <p:cNvPr id="22578" name="TextBox 35"/>
            <p:cNvSpPr txBox="1">
              <a:spLocks noChangeArrowheads="1"/>
            </p:cNvSpPr>
            <p:nvPr/>
          </p:nvSpPr>
          <p:spPr bwMode="auto">
            <a:xfrm>
              <a:off x="528762" y="3720889"/>
              <a:ext cx="13645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9pPr>
            </a:lstStyle>
            <a:p>
              <a:r>
                <a:rPr lang="en-US" altLang="en-US" dirty="0">
                  <a:solidFill>
                    <a:srgbClr val="0066FF"/>
                  </a:solidFill>
                </a:rPr>
                <a:t>Product 2</a:t>
              </a:r>
            </a:p>
          </p:txBody>
        </p:sp>
        <p:sp>
          <p:nvSpPr>
            <p:cNvPr id="22579" name="TextBox 36"/>
            <p:cNvSpPr txBox="1">
              <a:spLocks noChangeArrowheads="1"/>
            </p:cNvSpPr>
            <p:nvPr/>
          </p:nvSpPr>
          <p:spPr bwMode="auto">
            <a:xfrm>
              <a:off x="528763" y="3993347"/>
              <a:ext cx="16483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9pPr>
            </a:lstStyle>
            <a:p>
              <a:r>
                <a:rPr lang="en-US" altLang="en-US" sz="700"/>
                <a:t>Lorem ipsum dolor sit amet, consectetur adipiscing elit. In mollis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 flipH="1">
            <a:off x="6286500" y="1644650"/>
            <a:ext cx="2681288" cy="954088"/>
            <a:chOff x="1219200" y="4876799"/>
            <a:chExt cx="5181605" cy="1384995"/>
          </a:xfrm>
        </p:grpSpPr>
        <p:sp>
          <p:nvSpPr>
            <p:cNvPr id="58" name="Rectangular Callout 57"/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8389"/>
                <a:gd name="adj2" fmla="val 9930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19200" y="4876799"/>
              <a:ext cx="5181605" cy="1384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Queries run at the same time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 flipH="1">
            <a:off x="7627939" y="5351464"/>
            <a:ext cx="2681287" cy="954087"/>
            <a:chOff x="1219200" y="4876799"/>
            <a:chExt cx="5181605" cy="1384995"/>
          </a:xfrm>
        </p:grpSpPr>
        <p:sp>
          <p:nvSpPr>
            <p:cNvPr id="61" name="Rectangular Callout 60"/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-33416"/>
                <a:gd name="adj2" fmla="val -9351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9200" y="4876799"/>
              <a:ext cx="5181605" cy="1384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Same Amazon IP address</a:t>
              </a:r>
            </a:p>
          </p:txBody>
        </p:sp>
      </p:grpSp>
      <p:sp>
        <p:nvSpPr>
          <p:cNvPr id="63" name="Left Arrow 62"/>
          <p:cNvSpPr/>
          <p:nvPr/>
        </p:nvSpPr>
        <p:spPr>
          <a:xfrm>
            <a:off x="5338763" y="3786188"/>
            <a:ext cx="3689350" cy="438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Left Arrow 64"/>
          <p:cNvSpPr/>
          <p:nvPr/>
        </p:nvSpPr>
        <p:spPr>
          <a:xfrm rot="681677">
            <a:off x="5240339" y="3005138"/>
            <a:ext cx="3781425" cy="438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ight Brace 66"/>
          <p:cNvSpPr/>
          <p:nvPr/>
        </p:nvSpPr>
        <p:spPr>
          <a:xfrm>
            <a:off x="5357814" y="1752600"/>
            <a:ext cx="636587" cy="2089150"/>
          </a:xfrm>
          <a:prstGeom prst="righ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519237" y="5300664"/>
            <a:ext cx="3690938" cy="1506537"/>
            <a:chOff x="-4205" y="5300403"/>
            <a:chExt cx="3689925" cy="1506476"/>
          </a:xfrm>
        </p:grpSpPr>
        <p:pic>
          <p:nvPicPr>
            <p:cNvPr id="22561" name="Picture 2" descr="D:\Pictures\soft-scraps icons\User Coat Green-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37" y="5366723"/>
              <a:ext cx="1070824" cy="1070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2" name="TextBox 27"/>
            <p:cNvSpPr txBox="1">
              <a:spLocks noChangeArrowheads="1"/>
            </p:cNvSpPr>
            <p:nvPr/>
          </p:nvSpPr>
          <p:spPr bwMode="auto">
            <a:xfrm>
              <a:off x="-4205" y="6437547"/>
              <a:ext cx="16423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9pPr>
            </a:lstStyle>
            <a:p>
              <a:r>
                <a:rPr lang="en-US" altLang="en-US"/>
                <a:t>129.10.115.16</a:t>
              </a:r>
            </a:p>
          </p:txBody>
        </p:sp>
        <p:sp>
          <p:nvSpPr>
            <p:cNvPr id="38" name="Folded Corner 37"/>
            <p:cNvSpPr>
              <a:spLocks noChangeArrowheads="1"/>
            </p:cNvSpPr>
            <p:nvPr/>
          </p:nvSpPr>
          <p:spPr bwMode="auto">
            <a:xfrm>
              <a:off x="1475920" y="5300403"/>
              <a:ext cx="2209800" cy="1130031"/>
            </a:xfrm>
            <a:prstGeom prst="foldedCorner">
              <a:avLst>
                <a:gd name="adj" fmla="val 22088"/>
              </a:avLst>
            </a:prstGeom>
            <a:solidFill>
              <a:schemeClr val="bg1"/>
            </a:solidFill>
            <a:ln w="28575">
              <a:solidFill>
                <a:srgbClr val="0D0D0D"/>
              </a:solidFill>
              <a:round/>
              <a:headEnd/>
              <a:tailEnd/>
            </a:ln>
            <a:effectLst>
              <a:outerShdw blurRad="50800"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</a:endParaRPr>
            </a:p>
          </p:txBody>
        </p:sp>
        <p:grpSp>
          <p:nvGrpSpPr>
            <p:cNvPr id="22565" name="Group 43"/>
            <p:cNvGrpSpPr>
              <a:grpSpLocks/>
            </p:cNvGrpSpPr>
            <p:nvPr/>
          </p:nvGrpSpPr>
          <p:grpSpPr bwMode="auto">
            <a:xfrm>
              <a:off x="1561901" y="5755538"/>
              <a:ext cx="1648381" cy="580235"/>
              <a:chOff x="528762" y="3720889"/>
              <a:chExt cx="1648381" cy="580235"/>
            </a:xfrm>
          </p:grpSpPr>
          <p:sp>
            <p:nvSpPr>
              <p:cNvPr id="22566" name="TextBox 44"/>
              <p:cNvSpPr txBox="1">
                <a:spLocks noChangeArrowheads="1"/>
              </p:cNvSpPr>
              <p:nvPr/>
            </p:nvSpPr>
            <p:spPr bwMode="auto">
              <a:xfrm>
                <a:off x="528762" y="3720889"/>
                <a:ext cx="136454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dirty="0">
                    <a:solidFill>
                      <a:srgbClr val="0066FF"/>
                    </a:solidFill>
                  </a:rPr>
                  <a:t>Product 2</a:t>
                </a:r>
              </a:p>
            </p:txBody>
          </p:sp>
          <p:sp>
            <p:nvSpPr>
              <p:cNvPr id="22567" name="TextBox 45"/>
              <p:cNvSpPr txBox="1">
                <a:spLocks noChangeArrowheads="1"/>
              </p:cNvSpPr>
              <p:nvPr/>
            </p:nvSpPr>
            <p:spPr bwMode="auto">
              <a:xfrm>
                <a:off x="528763" y="3993347"/>
                <a:ext cx="164838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 Cen MT" charset="0"/>
                    <a:ea typeface="MS PGothic" pitchFamily="34" charset="-128"/>
                  </a:defRPr>
                </a:lvl9pPr>
              </a:lstStyle>
              <a:p>
                <a:r>
                  <a:rPr lang="en-US" altLang="en-US" sz="700"/>
                  <a:t>Lorem ipsum dolor sit amet, consectetur adipiscing elit. In mollis</a:t>
                </a:r>
              </a:p>
            </p:txBody>
          </p:sp>
        </p:grpSp>
      </p:grpSp>
      <p:sp>
        <p:nvSpPr>
          <p:cNvPr id="66" name="Right Brace 65"/>
          <p:cNvSpPr/>
          <p:nvPr/>
        </p:nvSpPr>
        <p:spPr>
          <a:xfrm>
            <a:off x="5338764" y="4168775"/>
            <a:ext cx="636587" cy="2089150"/>
          </a:xfrm>
          <a:prstGeom prst="righ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6100763" y="4990196"/>
            <a:ext cx="3687762" cy="599392"/>
            <a:chOff x="326570" y="3487622"/>
            <a:chExt cx="8512630" cy="3222171"/>
          </a:xfrm>
        </p:grpSpPr>
        <p:sp>
          <p:nvSpPr>
            <p:cNvPr id="69" name="Rectangle 68"/>
            <p:cNvSpPr/>
            <p:nvPr/>
          </p:nvSpPr>
          <p:spPr>
            <a:xfrm>
              <a:off x="326570" y="3487622"/>
              <a:ext cx="8512630" cy="3222171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429176" y="3633752"/>
              <a:ext cx="8362387" cy="2973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None/>
                <a:defRPr/>
              </a:pPr>
              <a:r>
                <a:rPr lang="en-US" sz="2800" dirty="0">
                  <a:solidFill>
                    <a:schemeClr val="bg1"/>
                  </a:solidFill>
                </a:rPr>
                <a:t>Noise</a:t>
              </a:r>
            </a:p>
          </p:txBody>
        </p:sp>
      </p:grp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6130926" y="2066015"/>
            <a:ext cx="3687763" cy="1081998"/>
            <a:chOff x="326570" y="3487622"/>
            <a:chExt cx="8512630" cy="3222171"/>
          </a:xfrm>
        </p:grpSpPr>
        <p:sp>
          <p:nvSpPr>
            <p:cNvPr id="72" name="Rectangle 71"/>
            <p:cNvSpPr/>
            <p:nvPr/>
          </p:nvSpPr>
          <p:spPr>
            <a:xfrm>
              <a:off x="326570" y="3487622"/>
              <a:ext cx="8512630" cy="3222171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Content Placeholder 2"/>
            <p:cNvSpPr txBox="1">
              <a:spLocks/>
            </p:cNvSpPr>
            <p:nvPr/>
          </p:nvSpPr>
          <p:spPr>
            <a:xfrm>
              <a:off x="429176" y="3634872"/>
              <a:ext cx="8362384" cy="2970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>
              <a:lvl1pPr marL="1143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charset="0"/>
                  <a:ea typeface="MS PGothic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None/>
              </a:pPr>
              <a:r>
                <a:rPr lang="en-US" altLang="en-US" sz="2400">
                  <a:solidFill>
                    <a:schemeClr val="bg1"/>
                  </a:solidFill>
                </a:rPr>
                <a:t>Difference – Noise  = </a:t>
              </a:r>
              <a:r>
                <a:rPr lang="en-US" altLang="en-US" sz="2800">
                  <a:solidFill>
                    <a:schemeClr val="bg1"/>
                  </a:solidFill>
                </a:rPr>
                <a:t>Personalization</a:t>
              </a:r>
            </a:p>
          </p:txBody>
        </p:sp>
      </p:grpSp>
      <p:sp>
        <p:nvSpPr>
          <p:cNvPr id="74" name="Left Arrow 73"/>
          <p:cNvSpPr/>
          <p:nvPr/>
        </p:nvSpPr>
        <p:spPr>
          <a:xfrm rot="20656355">
            <a:off x="5264151" y="4730750"/>
            <a:ext cx="3775075" cy="4397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922" y="3256449"/>
            <a:ext cx="1468679" cy="1468679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3018212" y="1645174"/>
            <a:ext cx="2177144" cy="425817"/>
            <a:chOff x="2200726" y="3360695"/>
            <a:chExt cx="2177144" cy="425817"/>
          </a:xfrm>
        </p:grpSpPr>
        <p:sp>
          <p:nvSpPr>
            <p:cNvPr id="75" name="Rectangle 74"/>
            <p:cNvSpPr/>
            <p:nvPr/>
          </p:nvSpPr>
          <p:spPr>
            <a:xfrm>
              <a:off x="2200726" y="3360695"/>
              <a:ext cx="2177144" cy="4258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68"/>
            <a:stretch/>
          </p:blipFill>
          <p:spPr>
            <a:xfrm>
              <a:off x="2232059" y="3401546"/>
              <a:ext cx="916310" cy="339094"/>
            </a:xfrm>
            <a:prstGeom prst="rect">
              <a:avLst/>
            </a:prstGeom>
          </p:spPr>
        </p:pic>
        <p:sp>
          <p:nvSpPr>
            <p:cNvPr id="77" name="Rounded Rectangle 76"/>
            <p:cNvSpPr/>
            <p:nvPr/>
          </p:nvSpPr>
          <p:spPr>
            <a:xfrm>
              <a:off x="3879807" y="3476394"/>
              <a:ext cx="328581" cy="16328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216642" y="3476394"/>
              <a:ext cx="328581" cy="16328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379105" y="3476395"/>
              <a:ext cx="669472" cy="163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018212" y="3462796"/>
            <a:ext cx="2177144" cy="425817"/>
            <a:chOff x="2200726" y="3360695"/>
            <a:chExt cx="2177144" cy="425817"/>
          </a:xfrm>
        </p:grpSpPr>
        <p:sp>
          <p:nvSpPr>
            <p:cNvPr id="82" name="Rectangle 81"/>
            <p:cNvSpPr/>
            <p:nvPr/>
          </p:nvSpPr>
          <p:spPr>
            <a:xfrm>
              <a:off x="2200726" y="3360695"/>
              <a:ext cx="2177144" cy="4258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68"/>
            <a:stretch/>
          </p:blipFill>
          <p:spPr>
            <a:xfrm>
              <a:off x="2232059" y="3401546"/>
              <a:ext cx="916310" cy="339094"/>
            </a:xfrm>
            <a:prstGeom prst="rect">
              <a:avLst/>
            </a:prstGeom>
          </p:spPr>
        </p:pic>
        <p:sp>
          <p:nvSpPr>
            <p:cNvPr id="84" name="Rounded Rectangle 83"/>
            <p:cNvSpPr/>
            <p:nvPr/>
          </p:nvSpPr>
          <p:spPr>
            <a:xfrm>
              <a:off x="3879807" y="3476394"/>
              <a:ext cx="328581" cy="16328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216642" y="3476394"/>
              <a:ext cx="328581" cy="16328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379105" y="3476395"/>
              <a:ext cx="669472" cy="163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 flipH="1">
            <a:off x="3640139" y="2757489"/>
            <a:ext cx="2681287" cy="954087"/>
            <a:chOff x="1219200" y="4876799"/>
            <a:chExt cx="5181605" cy="1384995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0" y="4876799"/>
              <a:ext cx="5181605" cy="1384995"/>
            </a:xfrm>
            <a:prstGeom prst="wedgeRectCallout">
              <a:avLst>
                <a:gd name="adj1" fmla="val 68053"/>
                <a:gd name="adj2" fmla="val -3190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0" y="4876799"/>
              <a:ext cx="5181605" cy="1384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IP addresses in the same /24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16399" y="5320743"/>
            <a:ext cx="2177144" cy="425817"/>
            <a:chOff x="2200726" y="3360695"/>
            <a:chExt cx="2177144" cy="425817"/>
          </a:xfrm>
        </p:grpSpPr>
        <p:sp>
          <p:nvSpPr>
            <p:cNvPr id="88" name="Rectangle 87"/>
            <p:cNvSpPr/>
            <p:nvPr/>
          </p:nvSpPr>
          <p:spPr>
            <a:xfrm>
              <a:off x="2200726" y="3360695"/>
              <a:ext cx="2177144" cy="4258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68"/>
            <a:stretch/>
          </p:blipFill>
          <p:spPr>
            <a:xfrm>
              <a:off x="2232059" y="3401546"/>
              <a:ext cx="916310" cy="339094"/>
            </a:xfrm>
            <a:prstGeom prst="rect">
              <a:avLst/>
            </a:prstGeom>
          </p:spPr>
        </p:pic>
        <p:sp>
          <p:nvSpPr>
            <p:cNvPr id="90" name="Rounded Rectangle 89"/>
            <p:cNvSpPr/>
            <p:nvPr/>
          </p:nvSpPr>
          <p:spPr>
            <a:xfrm>
              <a:off x="3879807" y="3476394"/>
              <a:ext cx="328581" cy="16328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3216642" y="3476394"/>
              <a:ext cx="328581" cy="16328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379105" y="3476395"/>
              <a:ext cx="669472" cy="163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896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0" grpId="0" animBg="1"/>
      <p:bldP spid="50" grpId="1" animBg="1"/>
      <p:bldP spid="52" grpId="0" animBg="1"/>
      <p:bldP spid="52" grpId="1" animBg="1"/>
      <p:bldP spid="8" grpId="0" animBg="1"/>
      <p:bldP spid="29" grpId="0" animBg="1"/>
      <p:bldP spid="63" grpId="0" animBg="1"/>
      <p:bldP spid="63" grpId="1" animBg="1"/>
      <p:bldP spid="65" grpId="0" animBg="1"/>
      <p:bldP spid="65" grpId="1" animBg="1"/>
      <p:bldP spid="67" grpId="0" animBg="1"/>
      <p:bldP spid="66" grpId="0" animBg="1"/>
      <p:bldP spid="74" grpId="0" animBg="1"/>
      <p:bldP spid="7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4838" y="-1"/>
            <a:ext cx="9575963" cy="1188139"/>
          </a:xfrm>
        </p:spPr>
        <p:txBody>
          <a:bodyPr/>
          <a:lstStyle/>
          <a:p>
            <a:r>
              <a:rPr lang="en-US" dirty="0"/>
              <a:t>Dual Methodology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730830" y="3352842"/>
            <a:ext cx="4288971" cy="640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Real User Accounts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30830" y="4038643"/>
            <a:ext cx="4288971" cy="2558102"/>
          </a:xfrm>
        </p:spPr>
        <p:txBody>
          <a:bodyPr>
            <a:normAutofit/>
          </a:bodyPr>
          <a:lstStyle/>
          <a:p>
            <a:r>
              <a:rPr lang="en-US" sz="2600" dirty="0"/>
              <a:t>Leverage real user accounts with lots of history</a:t>
            </a:r>
          </a:p>
          <a:p>
            <a:r>
              <a:rPr lang="en-US" sz="2600" dirty="0"/>
              <a:t>Measure personalization in real life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24600" y="3352842"/>
            <a:ext cx="4158343" cy="6400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Synthetic User Accounts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24600" y="4038644"/>
            <a:ext cx="4147457" cy="2318616"/>
          </a:xfrm>
        </p:spPr>
        <p:txBody>
          <a:bodyPr>
            <a:normAutofit/>
          </a:bodyPr>
          <a:lstStyle/>
          <a:p>
            <a:r>
              <a:rPr lang="en-US" sz="2600" dirty="0"/>
              <a:t>Create accounts that each vary by one feature</a:t>
            </a:r>
          </a:p>
          <a:p>
            <a:r>
              <a:rPr lang="en-US" sz="2600" dirty="0"/>
              <a:t>Measure the impact of specific features</a:t>
            </a: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828800" y="1317319"/>
            <a:ext cx="8556171" cy="15348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Questions we want to answer: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To what extent is content personalized?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What user features drive personalization?</a:t>
            </a:r>
          </a:p>
        </p:txBody>
      </p:sp>
    </p:spTree>
    <p:extLst>
      <p:ext uri="{BB962C8B-B14F-4D97-AF65-F5344CB8AC3E}">
        <p14:creationId xmlns:p14="http://schemas.microsoft.com/office/powerpoint/2010/main" val="29980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6" grpId="0" build="p"/>
      <p:bldP spid="8" grpId="0" uiExpand="1" build="p" animBg="1"/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31" y="4264610"/>
            <a:ext cx="1468679" cy="146867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User Experiment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76400" y="1600201"/>
            <a:ext cx="8839200" cy="2939142"/>
          </a:xfrm>
        </p:spPr>
        <p:txBody>
          <a:bodyPr>
            <a:normAutofit/>
          </a:bodyPr>
          <a:lstStyle/>
          <a:p>
            <a:r>
              <a:rPr lang="en-US" dirty="0"/>
              <a:t>Task on Amazon Mechanical Turk (AMT)</a:t>
            </a:r>
          </a:p>
          <a:p>
            <a:pPr lvl="1"/>
            <a:r>
              <a:rPr lang="en-US" dirty="0"/>
              <a:t>Over 1000s of participants</a:t>
            </a:r>
          </a:p>
          <a:p>
            <a:pPr lvl="1"/>
            <a:r>
              <a:rPr lang="en-US" dirty="0"/>
              <a:t>Each executed hundreds of search queries</a:t>
            </a:r>
          </a:p>
          <a:p>
            <a:pPr lvl="1"/>
            <a:r>
              <a:rPr lang="en-US" dirty="0"/>
              <a:t>Every query paired with two control queries</a:t>
            </a:r>
          </a:p>
          <a:p>
            <a:pPr lvl="2"/>
            <a:r>
              <a:rPr lang="en-US" dirty="0"/>
              <a:t>Run from empty accounts, i.e. no history</a:t>
            </a:r>
          </a:p>
          <a:p>
            <a:pPr lvl="2"/>
            <a:r>
              <a:rPr lang="en-US" dirty="0"/>
              <a:t>Baseline results for comparison</a:t>
            </a:r>
          </a:p>
        </p:txBody>
      </p:sp>
      <p:pic>
        <p:nvPicPr>
          <p:cNvPr id="10" name="Picture 3" descr="D:\Pictures\soft-scraps icons\User Coat Blu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63538"/>
            <a:ext cx="1070824" cy="107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Pictures\Server Icons\128X128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75" y="438935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71369" y="5608550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 Proxy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5695176" y="4207027"/>
            <a:ext cx="3536949" cy="639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User Query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801655" y="4679191"/>
            <a:ext cx="1959429" cy="639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User Query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695175" y="4940450"/>
            <a:ext cx="3536949" cy="63951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Control Query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5847575" y="5343228"/>
            <a:ext cx="3536949" cy="639519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Control Query</a:t>
            </a:r>
          </a:p>
        </p:txBody>
      </p:sp>
    </p:spTree>
    <p:extLst>
      <p:ext uri="{BB962C8B-B14F-4D97-AF65-F5344CB8AC3E}">
        <p14:creationId xmlns:p14="http://schemas.microsoft.com/office/powerpoint/2010/main" val="1204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9224" y="3599359"/>
            <a:ext cx="10780776" cy="243259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Measuring Personalization</a:t>
            </a:r>
            <a:b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6600" dirty="0"/>
              <a:t>Case Study: Google Search</a:t>
            </a:r>
            <a:br>
              <a:rPr lang="en-US" sz="6600" dirty="0"/>
            </a:br>
            <a:r>
              <a:rPr lang="en-US" sz="6600" dirty="0"/>
              <a:t>Case Study: E-commerce</a:t>
            </a:r>
          </a:p>
        </p:txBody>
      </p:sp>
    </p:spTree>
    <p:extLst>
      <p:ext uri="{BB962C8B-B14F-4D97-AF65-F5344CB8AC3E}">
        <p14:creationId xmlns:p14="http://schemas.microsoft.com/office/powerpoint/2010/main" val="353008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Real Users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41032"/>
              </p:ext>
            </p:extLst>
          </p:nvPr>
        </p:nvGraphicFramePr>
        <p:xfrm>
          <a:off x="1257058" y="1453555"/>
          <a:ext cx="8839200" cy="500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 flipH="1">
            <a:off x="5142772" y="1835133"/>
            <a:ext cx="3960732" cy="998052"/>
            <a:chOff x="1219200" y="4876799"/>
            <a:chExt cx="5181605" cy="1384995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260"/>
                <a:gd name="adj2" fmla="val 11656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7" y="4876799"/>
              <a:ext cx="5181598" cy="1329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Difference between results is personalization</a:t>
              </a:r>
            </a:p>
          </p:txBody>
        </p:sp>
      </p:grpSp>
      <p:sp>
        <p:nvSpPr>
          <p:cNvPr id="9" name="Right Brace 8"/>
          <p:cNvSpPr/>
          <p:nvPr/>
        </p:nvSpPr>
        <p:spPr>
          <a:xfrm>
            <a:off x="7303299" y="3617521"/>
            <a:ext cx="318171" cy="1371602"/>
          </a:xfrm>
          <a:prstGeom prst="righ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 flipH="1">
            <a:off x="2357218" y="3000453"/>
            <a:ext cx="2651598" cy="1018248"/>
            <a:chOff x="1219200" y="4876799"/>
            <a:chExt cx="5181605" cy="1384995"/>
          </a:xfrm>
        </p:grpSpPr>
        <p:sp>
          <p:nvSpPr>
            <p:cNvPr id="11" name="Rectangular Callout 1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15028"/>
                <a:gd name="adj2" fmla="val 14218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7" y="4876799"/>
              <a:ext cx="5181598" cy="1329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Top ranks are less personalized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6661879" y="1868568"/>
            <a:ext cx="2936409" cy="964617"/>
            <a:chOff x="647489" y="4876799"/>
            <a:chExt cx="5753318" cy="1384995"/>
          </a:xfrm>
        </p:grpSpPr>
        <p:sp>
          <p:nvSpPr>
            <p:cNvPr id="14" name="Rectangular Callout 13"/>
            <p:cNvSpPr/>
            <p:nvPr/>
          </p:nvSpPr>
          <p:spPr>
            <a:xfrm>
              <a:off x="647489" y="4876799"/>
              <a:ext cx="5753314" cy="1384995"/>
            </a:xfrm>
            <a:prstGeom prst="wedgeRectCallout">
              <a:avLst>
                <a:gd name="adj1" fmla="val 6682"/>
                <a:gd name="adj2" fmla="val 88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489" y="4876799"/>
              <a:ext cx="5753318" cy="1369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Lower ranks are more personalized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17208" y="1279376"/>
            <a:ext cx="7430087" cy="1861911"/>
            <a:chOff x="326570" y="3487622"/>
            <a:chExt cx="8512630" cy="3230510"/>
          </a:xfrm>
        </p:grpSpPr>
        <p:sp>
          <p:nvSpPr>
            <p:cNvPr id="17" name="Rectangle 16"/>
            <p:cNvSpPr/>
            <p:nvPr/>
          </p:nvSpPr>
          <p:spPr>
            <a:xfrm>
              <a:off x="326570" y="3487622"/>
              <a:ext cx="8512630" cy="3222171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428963" y="3749704"/>
              <a:ext cx="8363585" cy="29684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On average, real users have a 12% higher chance of differing than the controls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Most changes are due to location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17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of Personalization?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86509" y="2527220"/>
            <a:ext cx="4649476" cy="2928261"/>
          </a:xfrm>
        </p:spPr>
        <p:txBody>
          <a:bodyPr>
            <a:normAutofit/>
          </a:bodyPr>
          <a:lstStyle/>
          <a:p>
            <a:pPr marL="365760" lvl="1" indent="0">
              <a:buClr>
                <a:schemeClr val="accent1"/>
              </a:buClr>
              <a:buSzPct val="75000"/>
              <a:buNone/>
            </a:pPr>
            <a:r>
              <a:rPr lang="en-US" sz="2600" b="1" u="sng" dirty="0"/>
              <a:t>Historical Features</a:t>
            </a:r>
          </a:p>
          <a:p>
            <a:pPr lvl="1"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600" dirty="0"/>
              <a:t>Logged In/Out</a:t>
            </a:r>
          </a:p>
          <a:p>
            <a:pPr lvl="1"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600" dirty="0"/>
              <a:t>History of Searches</a:t>
            </a:r>
          </a:p>
          <a:p>
            <a:pPr lvl="1"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600" dirty="0"/>
              <a:t>History of Search Result Clicks</a:t>
            </a:r>
          </a:p>
          <a:p>
            <a:pPr lvl="1"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600" dirty="0"/>
              <a:t>Browsing History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65514" y="1394065"/>
            <a:ext cx="7857059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AMT results reveal extensive personalization</a:t>
            </a:r>
          </a:p>
          <a:p>
            <a:pPr marL="0" indent="0">
              <a:buNone/>
            </a:pPr>
            <a:r>
              <a:rPr lang="en-US" dirty="0"/>
              <a:t>Next question: what user features drive this?</a:t>
            </a:r>
          </a:p>
          <a:p>
            <a:pPr marL="365760" lvl="1" indent="0">
              <a:buNone/>
            </a:pPr>
            <a:r>
              <a:rPr lang="en-US" b="1" u="sng" dirty="0"/>
              <a:t>Static Features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Gender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Browser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Operating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Location (IP Address)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Logged In/Out</a:t>
            </a:r>
          </a:p>
          <a:p>
            <a:pPr marL="0" indent="0">
              <a:buNone/>
            </a:pPr>
            <a:r>
              <a:rPr lang="en-US" dirty="0"/>
              <a:t>Methodology: use synthetic (fake) accounts</a:t>
            </a:r>
          </a:p>
        </p:txBody>
      </p:sp>
    </p:spTree>
    <p:extLst>
      <p:ext uri="{BB962C8B-B14F-4D97-AF65-F5344CB8AC3E}">
        <p14:creationId xmlns:p14="http://schemas.microsoft.com/office/powerpoint/2010/main" val="15708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Logged In/Out to Google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818144"/>
              </p:ext>
            </p:extLst>
          </p:nvPr>
        </p:nvGraphicFramePr>
        <p:xfrm>
          <a:off x="953229" y="1401692"/>
          <a:ext cx="4590143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207622"/>
              </p:ext>
            </p:extLst>
          </p:nvPr>
        </p:nvGraphicFramePr>
        <p:xfrm>
          <a:off x="5722836" y="1348604"/>
          <a:ext cx="5043715" cy="535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 flipH="1">
            <a:off x="2311593" y="2196348"/>
            <a:ext cx="2277463" cy="523220"/>
            <a:chOff x="1219200" y="4876799"/>
            <a:chExt cx="5181605" cy="1442365"/>
          </a:xfrm>
        </p:grpSpPr>
        <p:sp>
          <p:nvSpPr>
            <p:cNvPr id="8" name="Rectangular Callout 7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8594"/>
                <a:gd name="adj2" fmla="val -11090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7" y="4876799"/>
              <a:ext cx="5181598" cy="1442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Same results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7843192" y="2647830"/>
            <a:ext cx="2636694" cy="1044223"/>
            <a:chOff x="1219200" y="4876799"/>
            <a:chExt cx="5181605" cy="1384995"/>
          </a:xfrm>
        </p:grpSpPr>
        <p:sp>
          <p:nvSpPr>
            <p:cNvPr id="11" name="Rectangular Callout 10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8594"/>
                <a:gd name="adj2" fmla="val 996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8" y="4876799"/>
              <a:ext cx="5181597" cy="126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…But in a different order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46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on the Web</a:t>
            </a:r>
          </a:p>
        </p:txBody>
      </p:sp>
      <p:pic>
        <p:nvPicPr>
          <p:cNvPr id="1026" name="Picture 2" descr="C:\Users\bowli_000\Desktop\old_navy_c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1" y="1501941"/>
            <a:ext cx="4725579" cy="52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wli_000\Desktop\old_navy_m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15" y="1536887"/>
            <a:ext cx="4966361" cy="51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4333" y="1132609"/>
            <a:ext cx="246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Santa Barbara, California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4861" y="1132609"/>
            <a:ext cx="244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Amherst, Massachusetts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3741" y="2825189"/>
            <a:ext cx="2789793" cy="464183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43611" y="4724178"/>
            <a:ext cx="4603034" cy="2008602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 Geolocation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55841"/>
              </p:ext>
            </p:extLst>
          </p:nvPr>
        </p:nvGraphicFramePr>
        <p:xfrm>
          <a:off x="749842" y="1289230"/>
          <a:ext cx="4826000" cy="509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377801"/>
              </p:ext>
            </p:extLst>
          </p:nvPr>
        </p:nvGraphicFramePr>
        <p:xfrm>
          <a:off x="5918593" y="1306702"/>
          <a:ext cx="4644571" cy="509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ight Arrow 8"/>
          <p:cNvSpPr/>
          <p:nvPr/>
        </p:nvSpPr>
        <p:spPr>
          <a:xfrm rot="19426147">
            <a:off x="7177710" y="5007845"/>
            <a:ext cx="696685" cy="6204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</a:t>
            </a:r>
          </a:p>
        </p:txBody>
      </p:sp>
      <p:grpSp>
        <p:nvGrpSpPr>
          <p:cNvPr id="10" name="Group 9"/>
          <p:cNvGrpSpPr/>
          <p:nvPr/>
        </p:nvGrpSpPr>
        <p:grpSpPr>
          <a:xfrm flipH="1">
            <a:off x="1709055" y="2814058"/>
            <a:ext cx="2277463" cy="1384995"/>
            <a:chOff x="1219200" y="4876798"/>
            <a:chExt cx="5181605" cy="1415563"/>
          </a:xfrm>
        </p:grpSpPr>
        <p:sp>
          <p:nvSpPr>
            <p:cNvPr id="11" name="Rectangular Callout 1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9072"/>
                <a:gd name="adj2" fmla="val -9403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7" y="4876798"/>
              <a:ext cx="5181598" cy="1415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On average, 1 different result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7061694" y="2218505"/>
            <a:ext cx="2924526" cy="1044223"/>
            <a:chOff x="1219200" y="4876799"/>
            <a:chExt cx="5181605" cy="1384995"/>
          </a:xfrm>
        </p:grpSpPr>
        <p:sp>
          <p:nvSpPr>
            <p:cNvPr id="14" name="Rectangular Callout 13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8594"/>
                <a:gd name="adj2" fmla="val 9967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9" y="4876799"/>
              <a:ext cx="5181596" cy="126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…Plus 1 pair of reordered results</a:t>
              </a:r>
            </a:p>
          </p:txBody>
        </p:sp>
      </p:grpSp>
      <p:sp>
        <p:nvSpPr>
          <p:cNvPr id="18" name="Right Arrow 17"/>
          <p:cNvSpPr/>
          <p:nvPr/>
        </p:nvSpPr>
        <p:spPr>
          <a:xfrm rot="21089761">
            <a:off x="1327942" y="1485619"/>
            <a:ext cx="696913" cy="619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MA</a:t>
            </a:r>
          </a:p>
        </p:txBody>
      </p:sp>
    </p:spTree>
    <p:extLst>
      <p:ext uri="{BB962C8B-B14F-4D97-AF65-F5344CB8AC3E}">
        <p14:creationId xmlns:p14="http://schemas.microsoft.com/office/powerpoint/2010/main" val="180320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bowli_000\Desktop\assets\obama_healthc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40" y="1550722"/>
            <a:ext cx="4802876" cy="47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Search History?</a:t>
            </a:r>
          </a:p>
        </p:txBody>
      </p:sp>
      <p:pic>
        <p:nvPicPr>
          <p:cNvPr id="8197" name="Picture 5" descr="C:\Users\bowli_000\Desktop\assets\healthca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5" y="1550722"/>
            <a:ext cx="4799006" cy="51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13276" y="1174573"/>
            <a:ext cx="227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for ‘healthcare’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1628" y="1132609"/>
            <a:ext cx="359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for ‘</a:t>
            </a:r>
            <a:r>
              <a:rPr lang="en-US" dirty="0" err="1"/>
              <a:t>obama</a:t>
            </a:r>
            <a:r>
              <a:rPr lang="en-US" dirty="0"/>
              <a:t>,’ then ‘healthcare’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30028" y="4395155"/>
            <a:ext cx="4923388" cy="1972170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08072" y="2723687"/>
            <a:ext cx="3663225" cy="114366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 Subsequent queries may “carry-over”</a:t>
            </a:r>
          </a:p>
        </p:txBody>
      </p:sp>
    </p:spTree>
    <p:extLst>
      <p:ext uri="{BB962C8B-B14F-4D97-AF65-F5344CB8AC3E}">
        <p14:creationId xmlns:p14="http://schemas.microsoft.com/office/powerpoint/2010/main" val="72083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Search History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946621"/>
              </p:ext>
            </p:extLst>
          </p:nvPr>
        </p:nvGraphicFramePr>
        <p:xfrm>
          <a:off x="1356069" y="1877058"/>
          <a:ext cx="8839200" cy="448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63319" y="1305893"/>
            <a:ext cx="896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Overlap in Results, Searching for ‘healthcare’ and ‘</a:t>
            </a:r>
            <a:r>
              <a:rPr lang="en-US" sz="2400" dirty="0" err="1"/>
              <a:t>obama</a:t>
            </a:r>
            <a:r>
              <a:rPr lang="en-US" sz="2400" dirty="0"/>
              <a:t>’ + ‘healthcare’</a:t>
            </a:r>
          </a:p>
        </p:txBody>
      </p:sp>
      <p:grpSp>
        <p:nvGrpSpPr>
          <p:cNvPr id="7" name="Group 6"/>
          <p:cNvGrpSpPr/>
          <p:nvPr/>
        </p:nvGrpSpPr>
        <p:grpSpPr>
          <a:xfrm flipH="1">
            <a:off x="4027342" y="3466246"/>
            <a:ext cx="2042239" cy="954107"/>
            <a:chOff x="1219200" y="4876799"/>
            <a:chExt cx="5181605" cy="1384995"/>
          </a:xfrm>
        </p:grpSpPr>
        <p:sp>
          <p:nvSpPr>
            <p:cNvPr id="8" name="Rectangular Callout 7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3756"/>
                <a:gd name="adj2" fmla="val -9237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10 minute cutoff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9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9224" y="3599359"/>
            <a:ext cx="10780776" cy="243259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Measuring Personalization</a:t>
            </a:r>
            <a:b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6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Case Study: Google Search</a:t>
            </a:r>
            <a:br>
              <a:rPr lang="en-US" sz="6600" dirty="0"/>
            </a:br>
            <a:r>
              <a:rPr lang="en-US" sz="6600" dirty="0"/>
              <a:t>Case Study: E-commerce</a:t>
            </a:r>
          </a:p>
        </p:txBody>
      </p:sp>
    </p:spTree>
    <p:extLst>
      <p:ext uri="{BB962C8B-B14F-4D97-AF65-F5344CB8AC3E}">
        <p14:creationId xmlns:p14="http://schemas.microsoft.com/office/powerpoint/2010/main" val="349198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9224" y="3599359"/>
            <a:ext cx="10780776" cy="2432592"/>
          </a:xfrm>
        </p:spPr>
        <p:txBody>
          <a:bodyPr>
            <a:normAutofit/>
          </a:bodyPr>
          <a:lstStyle/>
          <a:p>
            <a:r>
              <a:rPr lang="en-US" sz="6600" dirty="0"/>
              <a:t>Measuring Personalization</a:t>
            </a:r>
            <a:br>
              <a:rPr lang="en-US" sz="6600" dirty="0"/>
            </a:br>
            <a:r>
              <a:rPr lang="en-US" sz="6600" dirty="0"/>
              <a:t>Case Study: E-commerce</a:t>
            </a:r>
          </a:p>
        </p:txBody>
      </p:sp>
    </p:spTree>
    <p:extLst>
      <p:ext uri="{BB962C8B-B14F-4D97-AF65-F5344CB8AC3E}">
        <p14:creationId xmlns:p14="http://schemas.microsoft.com/office/powerpoint/2010/main" val="3426725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Retailers</a:t>
            </a:r>
          </a:p>
        </p:txBody>
      </p:sp>
      <p:sp>
        <p:nvSpPr>
          <p:cNvPr id="7" name="Shape 142"/>
          <p:cNvSpPr/>
          <p:nvPr/>
        </p:nvSpPr>
        <p:spPr>
          <a:xfrm>
            <a:off x="434525" y="1288483"/>
            <a:ext cx="27862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400" dirty="0"/>
              <a:t>10 General retailers</a:t>
            </a:r>
          </a:p>
        </p:txBody>
      </p:sp>
      <p:sp>
        <p:nvSpPr>
          <p:cNvPr id="8" name="Shape 143"/>
          <p:cNvSpPr/>
          <p:nvPr/>
        </p:nvSpPr>
        <p:spPr>
          <a:xfrm>
            <a:off x="930876" y="1726326"/>
            <a:ext cx="512727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000" dirty="0">
                <a:latin typeface="+mn-lt"/>
              </a:rPr>
              <a:t>BestBuy CDW </a:t>
            </a:r>
            <a:r>
              <a:rPr sz="2000" dirty="0" err="1">
                <a:latin typeface="+mn-lt"/>
              </a:rPr>
              <a:t>HomeDepot</a:t>
            </a:r>
            <a:r>
              <a:rPr sz="2000" dirty="0">
                <a:latin typeface="+mn-lt"/>
              </a:rPr>
              <a:t> </a:t>
            </a:r>
            <a:r>
              <a:rPr sz="2000" dirty="0" err="1">
                <a:latin typeface="+mn-lt"/>
              </a:rPr>
              <a:t>JCPenney</a:t>
            </a:r>
            <a:r>
              <a:rPr sz="2000" dirty="0">
                <a:latin typeface="+mn-lt"/>
              </a:rPr>
              <a:t> Macy’s </a:t>
            </a:r>
            <a:r>
              <a:rPr sz="2000" dirty="0" err="1">
                <a:latin typeface="+mn-lt"/>
              </a:rPr>
              <a:t>NewEgg</a:t>
            </a:r>
            <a:r>
              <a:rPr sz="2000" dirty="0">
                <a:latin typeface="+mn-lt"/>
              </a:rPr>
              <a:t> </a:t>
            </a:r>
            <a:r>
              <a:rPr sz="2000" dirty="0" err="1">
                <a:latin typeface="+mn-lt"/>
              </a:rPr>
              <a:t>OfficeDepot</a:t>
            </a:r>
            <a:r>
              <a:rPr sz="2000" dirty="0">
                <a:latin typeface="+mn-lt"/>
              </a:rPr>
              <a:t> Sears Staples Walmart</a:t>
            </a:r>
          </a:p>
        </p:txBody>
      </p:sp>
      <p:sp>
        <p:nvSpPr>
          <p:cNvPr id="9" name="Shape 144"/>
          <p:cNvSpPr/>
          <p:nvPr/>
        </p:nvSpPr>
        <p:spPr>
          <a:xfrm>
            <a:off x="434526" y="3952775"/>
            <a:ext cx="4964512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400" dirty="0"/>
              <a:t>Focus on products retu</a:t>
            </a:r>
            <a:r>
              <a:rPr lang="en-US" sz="2400" dirty="0"/>
              <a:t>r</a:t>
            </a:r>
            <a:r>
              <a:rPr sz="2400" dirty="0"/>
              <a:t>ned by searches, 20 search terms/site</a:t>
            </a:r>
          </a:p>
        </p:txBody>
      </p:sp>
      <p:sp>
        <p:nvSpPr>
          <p:cNvPr id="10" name="Shape 145"/>
          <p:cNvSpPr/>
          <p:nvPr/>
        </p:nvSpPr>
        <p:spPr>
          <a:xfrm>
            <a:off x="434525" y="2630577"/>
            <a:ext cx="425395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800"/>
            </a:lvl1pPr>
          </a:lstStyle>
          <a:p>
            <a:pPr lvl="0">
              <a:defRPr sz="1800"/>
            </a:pPr>
            <a:r>
              <a:rPr sz="2400" dirty="0"/>
              <a:t>6 travel sites (hotels &amp; car rental)</a:t>
            </a:r>
          </a:p>
        </p:txBody>
      </p:sp>
      <p:sp>
        <p:nvSpPr>
          <p:cNvPr id="11" name="Shape 146"/>
          <p:cNvSpPr/>
          <p:nvPr/>
        </p:nvSpPr>
        <p:spPr>
          <a:xfrm>
            <a:off x="930875" y="3048757"/>
            <a:ext cx="404463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3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 lvl="0">
              <a:defRPr sz="1800"/>
            </a:pPr>
            <a:r>
              <a:rPr sz="2000" dirty="0" err="1">
                <a:latin typeface="+mn-lt"/>
              </a:rPr>
              <a:t>CheapTickets</a:t>
            </a:r>
            <a:r>
              <a:rPr sz="2000" dirty="0">
                <a:latin typeface="+mn-lt"/>
              </a:rPr>
              <a:t> Expedi</a:t>
            </a:r>
            <a:r>
              <a:rPr lang="en-US" sz="2000" dirty="0">
                <a:latin typeface="+mn-lt"/>
              </a:rPr>
              <a:t>a</a:t>
            </a:r>
            <a:r>
              <a:rPr sz="2000" dirty="0">
                <a:latin typeface="+mn-lt"/>
              </a:rPr>
              <a:t> Hotels</a:t>
            </a:r>
            <a:r>
              <a:rPr lang="en-US" sz="2000" dirty="0">
                <a:latin typeface="+mn-lt"/>
              </a:rPr>
              <a:t>.com</a:t>
            </a:r>
            <a:r>
              <a:rPr sz="2000" dirty="0">
                <a:latin typeface="+mn-lt"/>
              </a:rPr>
              <a:t> Priceline </a:t>
            </a:r>
            <a:r>
              <a:rPr sz="2000" dirty="0" err="1">
                <a:latin typeface="+mn-lt"/>
              </a:rPr>
              <a:t>Orbitz</a:t>
            </a:r>
            <a:r>
              <a:rPr sz="2000" dirty="0">
                <a:latin typeface="+mn-lt"/>
              </a:rPr>
              <a:t> Travelocity</a:t>
            </a:r>
          </a:p>
        </p:txBody>
      </p:sp>
      <p:pic>
        <p:nvPicPr>
          <p:cNvPr id="13" name="Screen Shot 2014-10-24 at 2.30.3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58152" y="384481"/>
            <a:ext cx="5631854" cy="56552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04625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Do Users See the </a:t>
            </a:r>
            <a:r>
              <a:rPr lang="en-US" sz="4000" dirty="0">
                <a:solidFill>
                  <a:srgbClr val="FF0000"/>
                </a:solidFill>
              </a:rPr>
              <a:t>Same Prices </a:t>
            </a:r>
            <a:r>
              <a:rPr lang="en-US" sz="4000" dirty="0"/>
              <a:t>for the </a:t>
            </a:r>
            <a:r>
              <a:rPr lang="en-US" sz="4000" dirty="0">
                <a:solidFill>
                  <a:srgbClr val="FF0000"/>
                </a:solidFill>
              </a:rPr>
              <a:t>Same Products</a:t>
            </a:r>
            <a:r>
              <a:rPr lang="en-US" sz="4000" dirty="0"/>
              <a:t>?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1752600" y="5750861"/>
            <a:ext cx="8839200" cy="865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sites show inconsistencies for real users</a:t>
            </a:r>
          </a:p>
          <a:p>
            <a:r>
              <a:rPr lang="en-US" dirty="0"/>
              <a:t>Up to 3.6% of all products</a:t>
            </a:r>
          </a:p>
          <a:p>
            <a:endParaRPr lang="en-US" dirty="0"/>
          </a:p>
        </p:txBody>
      </p:sp>
      <p:pic>
        <p:nvPicPr>
          <p:cNvPr id="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4308" y="1991129"/>
            <a:ext cx="10018605" cy="349776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328"/>
          <p:cNvSpPr/>
          <p:nvPr/>
        </p:nvSpPr>
        <p:spPr>
          <a:xfrm>
            <a:off x="1752600" y="5676900"/>
            <a:ext cx="8839200" cy="1053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457200" indent="-457200">
              <a:spcBef>
                <a:spcPts val="700"/>
              </a:spcBef>
              <a:buFont typeface="Arial" panose="020B0604020202020204" pitchFamily="34" charset="0"/>
              <a:buChar char="•"/>
            </a:pPr>
            <a:endParaRPr sz="28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002783" y="1991129"/>
            <a:ext cx="0" cy="21884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801659" y="1991128"/>
            <a:ext cx="0" cy="21884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70172" y="1780003"/>
            <a:ext cx="1052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Retailers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6464" y="1770840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Hotels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40681" y="1791073"/>
            <a:ext cx="131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Rental Cars</a:t>
            </a:r>
          </a:p>
        </p:txBody>
      </p:sp>
      <p:sp>
        <p:nvSpPr>
          <p:cNvPr id="16" name="Oval 15"/>
          <p:cNvSpPr/>
          <p:nvPr/>
        </p:nvSpPr>
        <p:spPr>
          <a:xfrm>
            <a:off x="2795996" y="3705034"/>
            <a:ext cx="589311" cy="58931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14016" y="3635699"/>
            <a:ext cx="589311" cy="58931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42704" y="2199363"/>
            <a:ext cx="672602" cy="2094981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2408" y="1991128"/>
            <a:ext cx="718292" cy="230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401659" y="2788793"/>
            <a:ext cx="2067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% of Products</a:t>
            </a:r>
          </a:p>
          <a:p>
            <a:pPr algn="ctr"/>
            <a:r>
              <a:rPr lang="en-US" sz="2000" b="1" dirty="0"/>
              <a:t>Inconsistent Prices</a:t>
            </a:r>
          </a:p>
        </p:txBody>
      </p:sp>
    </p:spTree>
    <p:extLst>
      <p:ext uri="{BB962C8B-B14F-4D97-AF65-F5344CB8AC3E}">
        <p14:creationId xmlns:p14="http://schemas.microsoft.com/office/powerpoint/2010/main" val="24657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193861"/>
              </p:ext>
            </p:extLst>
          </p:nvPr>
        </p:nvGraphicFramePr>
        <p:xfrm>
          <a:off x="927099" y="1209162"/>
          <a:ext cx="105029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Money Are We Talking About?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6143812"/>
            <a:ext cx="8839200" cy="561788"/>
          </a:xfrm>
        </p:spPr>
        <p:txBody>
          <a:bodyPr>
            <a:normAutofit/>
          </a:bodyPr>
          <a:lstStyle/>
          <a:p>
            <a:r>
              <a:rPr lang="en-US" dirty="0"/>
              <a:t>Inconsistencies can be $100s!  (per day/night for hotels/cars)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26340" y="1253368"/>
            <a:ext cx="0" cy="33885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94812" y="1048093"/>
            <a:ext cx="1052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Retailers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8042" y="1051462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Hotels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2712" y="1054796"/>
            <a:ext cx="1312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Rental Cars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1258" y="1253368"/>
            <a:ext cx="0" cy="33885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5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Features Trigger Personalization?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4011" y="1384704"/>
            <a:ext cx="8839200" cy="1627094"/>
          </a:xfrm>
        </p:spPr>
        <p:txBody>
          <a:bodyPr/>
          <a:lstStyle/>
          <a:p>
            <a:r>
              <a:rPr lang="en-US" dirty="0"/>
              <a:t>Methodology: use synthetic (fake) accounts</a:t>
            </a:r>
          </a:p>
          <a:p>
            <a:pPr lvl="1"/>
            <a:r>
              <a:rPr lang="en-US" dirty="0"/>
              <a:t>Give them different features, look for personalization</a:t>
            </a:r>
          </a:p>
          <a:p>
            <a:pPr lvl="1"/>
            <a:r>
              <a:rPr lang="en-US" dirty="0"/>
              <a:t>Each day for 1 month, run standard set of searches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353"/>
          <p:cNvGraphicFramePr/>
          <p:nvPr>
            <p:extLst>
              <p:ext uri="{D42A27DB-BD31-4B8C-83A1-F6EECF244321}">
                <p14:modId xmlns:p14="http://schemas.microsoft.com/office/powerpoint/2010/main" val="4025614505"/>
              </p:ext>
            </p:extLst>
          </p:nvPr>
        </p:nvGraphicFramePr>
        <p:xfrm>
          <a:off x="1975983" y="2981123"/>
          <a:ext cx="8135256" cy="292596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089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9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220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 b="1" dirty="0"/>
                        <a:t>Category</a:t>
                      </a:r>
                    </a:p>
                  </a:txBody>
                  <a:tcPr marL="45720" marR="45720" horzOverflow="overflow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 b="1" dirty="0"/>
                        <a:t>Feature</a:t>
                      </a:r>
                    </a:p>
                  </a:txBody>
                  <a:tcPr marL="45720" marR="45720" horzOverflow="overflow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 b="1" dirty="0"/>
                        <a:t>Tested Features</a:t>
                      </a:r>
                    </a:p>
                  </a:txBody>
                  <a:tcPr marL="45720" marR="45720" horzOverflow="overflow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55"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/>
                        <a:t>Account</a:t>
                      </a:r>
                    </a:p>
                  </a:txBody>
                  <a:tcPr marL="45720" marR="45720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/>
                        <a:t>Cookie</a:t>
                      </a:r>
                    </a:p>
                  </a:txBody>
                  <a:tcPr marL="45720" marR="45720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/>
                        <a:t>No Account, Logged In, No Cookies</a:t>
                      </a:r>
                    </a:p>
                  </a:txBody>
                  <a:tcPr marL="45720" marR="45720" horzOverflow="overflow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92">
                <a:tc rowSpan="2"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 dirty="0"/>
                        <a:t>User-Agent</a:t>
                      </a:r>
                    </a:p>
                  </a:txBody>
                  <a:tcPr marL="45720" marR="4572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 dirty="0"/>
                        <a:t>OS</a:t>
                      </a:r>
                    </a:p>
                  </a:txBody>
                  <a:tcPr marL="45720" marR="457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/>
                        <a:t>Win XP, Win 7, OS X, Linux</a:t>
                      </a:r>
                    </a:p>
                  </a:txBody>
                  <a:tcPr marL="45720" marR="457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 dirty="0"/>
                        <a:t>Browser</a:t>
                      </a:r>
                    </a:p>
                  </a:txBody>
                  <a:tcPr marL="45720" marR="4572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 dirty="0"/>
                        <a:t>Chrome 33, Android Chrome 34, IE 8, Firefox 25, Safari 7, iOS Safari 6</a:t>
                      </a:r>
                    </a:p>
                  </a:txBody>
                  <a:tcPr marL="45720" marR="4572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578">
                <a:tc rowSpan="2"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 dirty="0"/>
                        <a:t>History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 dirty="0"/>
                        <a:t>Click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/>
                        <a:t>Big Spender, Low Spender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 dirty="0"/>
                        <a:t>Purchase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lvl="0" algn="l">
                        <a:defRPr b="0" i="0"/>
                      </a:pPr>
                      <a:r>
                        <a:rPr sz="2000" dirty="0"/>
                        <a:t>Big Spender, Low Spender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14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2" r="33471" b="54600"/>
          <a:stretch/>
        </p:blipFill>
        <p:spPr>
          <a:xfrm>
            <a:off x="3188709" y="1109323"/>
            <a:ext cx="4897126" cy="2193630"/>
          </a:xfrm>
        </p:spPr>
      </p:pic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5" r="66051" b="5258"/>
          <a:stretch/>
        </p:blipFill>
        <p:spPr>
          <a:xfrm>
            <a:off x="657224" y="3441507"/>
            <a:ext cx="5062971" cy="2422544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6" t="44862" r="33471" b="5258"/>
          <a:stretch/>
        </p:blipFill>
        <p:spPr>
          <a:xfrm>
            <a:off x="5824104" y="3453937"/>
            <a:ext cx="4881540" cy="2410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Depot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8380325" y="1014874"/>
            <a:ext cx="2836192" cy="1663351"/>
          </a:xfrm>
          <a:prstGeom prst="wedgeRectCallout">
            <a:avLst>
              <a:gd name="adj1" fmla="val -81965"/>
              <a:gd name="adj2" fmla="val 185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Smartphone users see totally different products than desktop users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880473" y="5876412"/>
            <a:ext cx="3533775" cy="791882"/>
          </a:xfrm>
          <a:prstGeom prst="wedgeRectCallout">
            <a:avLst>
              <a:gd name="adj1" fmla="val 21192"/>
              <a:gd name="adj2" fmla="val -160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7% of products have different prices on Android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8264874" y="3998799"/>
            <a:ext cx="3533775" cy="791882"/>
          </a:xfrm>
          <a:prstGeom prst="wedgeRectCallout">
            <a:avLst>
              <a:gd name="adj1" fmla="val -27543"/>
              <a:gd name="adj2" fmla="val 111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 but the prices only go up by $0.50 on average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7134807" y="2550364"/>
            <a:ext cx="311020" cy="273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1099" y="3967699"/>
            <a:ext cx="311020" cy="273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17556" y="4999553"/>
            <a:ext cx="311020" cy="273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Personalization is Ubiquitous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1093" y="1300251"/>
            <a:ext cx="4419600" cy="592184"/>
          </a:xfrm>
        </p:spPr>
        <p:txBody>
          <a:bodyPr/>
          <a:lstStyle/>
          <a:p>
            <a:r>
              <a:rPr lang="en-US" dirty="0"/>
              <a:t>Search Results</a:t>
            </a:r>
          </a:p>
        </p:txBody>
      </p:sp>
      <p:pic>
        <p:nvPicPr>
          <p:cNvPr id="1026" name="Picture 2" descr="C:\Users\bowli_000\Desktop\assets\see-how-your-google-results-measure-up-with-google-grader-video--6b8bbb4b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27321" r="6244" b="16052"/>
          <a:stretch/>
        </p:blipFill>
        <p:spPr bwMode="auto">
          <a:xfrm>
            <a:off x="1437296" y="1864723"/>
            <a:ext cx="2391381" cy="86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wli_000\Desktop\assets\bing-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30316" r="5362" b="26730"/>
          <a:stretch/>
        </p:blipFill>
        <p:spPr bwMode="auto">
          <a:xfrm>
            <a:off x="4036800" y="1874715"/>
            <a:ext cx="2283824" cy="84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wli_000\Desktop\assets\432px-Target_logo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09" y="3229801"/>
            <a:ext cx="1284550" cy="170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wli_000\Desktop\assets\amazon-logo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7" t="35716" r="20322" b="35456"/>
          <a:stretch/>
        </p:blipFill>
        <p:spPr bwMode="auto">
          <a:xfrm>
            <a:off x="2192841" y="3689636"/>
            <a:ext cx="2361348" cy="78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owli_000\Desktop\assets\staples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12" y="3579435"/>
            <a:ext cx="2021890" cy="100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357842" y="3053358"/>
            <a:ext cx="8839200" cy="5551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Goods and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1445205" y="4989387"/>
            <a:ext cx="8839200" cy="5551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Music, Movies, Media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2" name="Picture 8" descr="C:\Users\bowli_000\Desktop\assets\unnamed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1" t="28937" r="22459" b="29203"/>
          <a:stretch/>
        </p:blipFill>
        <p:spPr bwMode="auto">
          <a:xfrm>
            <a:off x="1521408" y="5580659"/>
            <a:ext cx="2734909" cy="100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owli_000\Desktop\assets\itunes-log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 b="34245"/>
          <a:stretch/>
        </p:blipFill>
        <p:spPr bwMode="auto">
          <a:xfrm>
            <a:off x="7688249" y="5681580"/>
            <a:ext cx="2672358" cy="8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owli_000\Desktop\assets\Pandora-Logo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20800" b="40549"/>
          <a:stretch/>
        </p:blipFill>
        <p:spPr bwMode="auto">
          <a:xfrm>
            <a:off x="4426479" y="5879075"/>
            <a:ext cx="3164350" cy="43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7094225" y="1132609"/>
            <a:ext cx="3527984" cy="59218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Social Media</a:t>
            </a:r>
          </a:p>
        </p:txBody>
      </p:sp>
      <p:pic>
        <p:nvPicPr>
          <p:cNvPr id="1036" name="Picture 12" descr="C:\Users\bowli_000\Desktop\assets\facebook_2_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30905" r="2329" b="29577"/>
          <a:stretch/>
        </p:blipFill>
        <p:spPr bwMode="auto">
          <a:xfrm>
            <a:off x="7094225" y="1676015"/>
            <a:ext cx="3311434" cy="90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11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Cheaptickets</a:t>
            </a:r>
            <a:r>
              <a:rPr lang="en-US" dirty="0"/>
              <a:t> and </a:t>
            </a:r>
            <a:r>
              <a:rPr lang="en-US" dirty="0" err="1"/>
              <a:t>Orbitz</a:t>
            </a:r>
            <a:r>
              <a:rPr lang="en-US" dirty="0"/>
              <a:t> offer lower prices on hotels for users who log-in to the sites</a:t>
            </a:r>
          </a:p>
          <a:p>
            <a:pPr lvl="1"/>
            <a:r>
              <a:rPr lang="en-US" dirty="0"/>
              <a:t>1 hotel per page, $12 off per night on average</a:t>
            </a:r>
          </a:p>
          <a:p>
            <a:pPr lvl="1"/>
            <a:endParaRPr lang="en-US" dirty="0"/>
          </a:p>
          <a:p>
            <a:r>
              <a:rPr lang="en-US" dirty="0"/>
              <a:t>Travelocity offers discounts on hotels for users on mobile devices</a:t>
            </a:r>
          </a:p>
          <a:p>
            <a:pPr lvl="1"/>
            <a:r>
              <a:rPr lang="en-US" dirty="0"/>
              <a:t>1 hotel per page, $15 off per night on average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Priceline changes the order of search results based on click and purchase history</a:t>
            </a:r>
          </a:p>
          <a:p>
            <a:pPr marL="342900" indent="-342900"/>
            <a:r>
              <a:rPr lang="en-US" dirty="0"/>
              <a:t>Example of price steering</a:t>
            </a:r>
          </a:p>
          <a:p>
            <a:pPr marL="749300"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2 accounts click/reserve high price hotels</a:t>
            </a:r>
          </a:p>
          <a:p>
            <a:pPr marL="749300"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2 accounts click/reserve low price hotels</a:t>
            </a:r>
          </a:p>
          <a:p>
            <a:pPr marL="749300" lvl="1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2 accounts do nothing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13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Cheaptickets</a:t>
            </a:r>
            <a:r>
              <a:rPr lang="en-US" dirty="0"/>
              <a:t>/</a:t>
            </a:r>
            <a:r>
              <a:rPr lang="en-US" dirty="0" err="1"/>
              <a:t>Orbitz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69" y="1132609"/>
            <a:ext cx="7257272" cy="5637000"/>
          </a:xfrm>
        </p:spPr>
      </p:pic>
      <p:sp>
        <p:nvSpPr>
          <p:cNvPr id="6" name="Right Arrow 5"/>
          <p:cNvSpPr/>
          <p:nvPr/>
        </p:nvSpPr>
        <p:spPr>
          <a:xfrm rot="808683">
            <a:off x="1576146" y="3834573"/>
            <a:ext cx="962212" cy="6215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Cheaptickets</a:t>
            </a:r>
            <a:r>
              <a:rPr lang="en-US" dirty="0"/>
              <a:t>/</a:t>
            </a:r>
            <a:r>
              <a:rPr lang="en-US" dirty="0" err="1"/>
              <a:t>Orbitz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03" y="2049416"/>
            <a:ext cx="9753600" cy="2752725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733849" y="1258815"/>
            <a:ext cx="10885437" cy="5416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/>
              <a:t>Cheaptickets</a:t>
            </a:r>
            <a:r>
              <a:rPr lang="en-US" sz="2400" dirty="0"/>
              <a:t> and </a:t>
            </a:r>
            <a:r>
              <a:rPr lang="en-US" sz="2400" dirty="0" err="1"/>
              <a:t>Orbitz</a:t>
            </a:r>
            <a:r>
              <a:rPr lang="en-US" sz="2400" dirty="0"/>
              <a:t> offer lower prices on hotels for users who log-in to the sites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2503363" y="4849253"/>
            <a:ext cx="3104777" cy="791882"/>
          </a:xfrm>
          <a:prstGeom prst="wedgeRectCallout">
            <a:avLst>
              <a:gd name="adj1" fmla="val 8847"/>
              <a:gd name="adj2" fmla="val -166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About 1 hotel per page has a lower price 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7284909" y="4849253"/>
            <a:ext cx="3104777" cy="791882"/>
          </a:xfrm>
          <a:prstGeom prst="wedgeRectCallout">
            <a:avLst>
              <a:gd name="adj1" fmla="val 12937"/>
              <a:gd name="adj2" fmla="val -188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Prices drop by around $12 per night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5242810" y="3322784"/>
            <a:ext cx="260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Avg. Price Difference ($)</a:t>
            </a:r>
          </a:p>
        </p:txBody>
      </p:sp>
    </p:spTree>
    <p:extLst>
      <p:ext uri="{BB962C8B-B14F-4D97-AF65-F5344CB8AC3E}">
        <p14:creationId xmlns:p14="http://schemas.microsoft.com/office/powerpoint/2010/main" val="138861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Travelocity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465030"/>
            <a:ext cx="8839200" cy="4505920"/>
          </a:xfrm>
        </p:spPr>
      </p:pic>
      <p:sp>
        <p:nvSpPr>
          <p:cNvPr id="6" name="Rectangular Callout 5"/>
          <p:cNvSpPr/>
          <p:nvPr/>
        </p:nvSpPr>
        <p:spPr>
          <a:xfrm>
            <a:off x="9702052" y="2820762"/>
            <a:ext cx="2294964" cy="735106"/>
          </a:xfrm>
          <a:prstGeom prst="wedgeRectCallout">
            <a:avLst>
              <a:gd name="adj1" fmla="val -47754"/>
              <a:gd name="adj2" fmla="val -117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iOS users see different hotels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2604963" y="5890563"/>
            <a:ext cx="3104777" cy="791882"/>
          </a:xfrm>
          <a:prstGeom prst="wedgeRectCallout">
            <a:avLst>
              <a:gd name="adj1" fmla="val 8847"/>
              <a:gd name="adj2" fmla="val -166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About 1 hotel per page has a lower price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884147" y="5890563"/>
            <a:ext cx="3104777" cy="791882"/>
          </a:xfrm>
          <a:prstGeom prst="wedgeRectCallout">
            <a:avLst>
              <a:gd name="adj1" fmla="val -20051"/>
              <a:gd name="adj2" fmla="val -144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Price drops by around $15/night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53281" y="1194221"/>
            <a:ext cx="10885437" cy="5416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Travelocity offers discounts on hotels for users on mobile devices</a:t>
            </a:r>
          </a:p>
        </p:txBody>
      </p:sp>
    </p:spTree>
    <p:extLst>
      <p:ext uri="{BB962C8B-B14F-4D97-AF65-F5344CB8AC3E}">
        <p14:creationId xmlns:p14="http://schemas.microsoft.com/office/powerpoint/2010/main" val="64726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Priceline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1" y="3262012"/>
            <a:ext cx="9753600" cy="2066925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908576" y="1132610"/>
            <a:ext cx="10413676" cy="19949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Priceline changes the order of search results based on click and purchase history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2 accounts click/reserve high price hotels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2 accounts click/reserve low price hotels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2 accounts do nothing</a:t>
            </a:r>
          </a:p>
        </p:txBody>
      </p:sp>
    </p:spTree>
    <p:extLst>
      <p:ext uri="{BB962C8B-B14F-4D97-AF65-F5344CB8AC3E}">
        <p14:creationId xmlns:p14="http://schemas.microsoft.com/office/powerpoint/2010/main" val="463407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Hotels.com/Expedia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Hotels and Expedia are conducting large-scale A/B tests on their users</a:t>
            </a:r>
          </a:p>
          <a:p>
            <a:pPr lvl="1"/>
            <a:r>
              <a:rPr lang="en-US" sz="2800" dirty="0"/>
              <a:t>When you visit the site, you are </a:t>
            </a:r>
            <a:r>
              <a:rPr lang="en-US" sz="2800" dirty="0">
                <a:solidFill>
                  <a:schemeClr val="accent2"/>
                </a:solidFill>
              </a:rPr>
              <a:t>randomly</a:t>
            </a:r>
            <a:r>
              <a:rPr lang="en-US" sz="2800" dirty="0"/>
              <a:t> placed in a “bucket”</a:t>
            </a:r>
          </a:p>
          <a:p>
            <a:pPr lvl="1"/>
            <a:r>
              <a:rPr lang="en-US" sz="2800" dirty="0"/>
              <a:t>2 out of 3 buckets see high-price hotels at the top of search results</a:t>
            </a:r>
          </a:p>
          <a:p>
            <a:pPr lvl="1"/>
            <a:r>
              <a:rPr lang="en-US" sz="2800" dirty="0"/>
              <a:t>The remaining bucket sees low-price hotels at the top of the page</a:t>
            </a:r>
          </a:p>
          <a:p>
            <a:pPr lvl="1"/>
            <a:endParaRPr lang="en-US" sz="2800" dirty="0"/>
          </a:p>
          <a:p>
            <a:r>
              <a:rPr lang="en-US" sz="2800" dirty="0"/>
              <a:t>Exemplifies </a:t>
            </a:r>
            <a:r>
              <a:rPr lang="en-US" sz="2800" dirty="0">
                <a:solidFill>
                  <a:schemeClr val="accent2"/>
                </a:solidFill>
              </a:rPr>
              <a:t>price steering</a:t>
            </a:r>
          </a:p>
          <a:p>
            <a:pPr lvl="1"/>
            <a:r>
              <a:rPr lang="en-US" sz="2800" dirty="0"/>
              <a:t>The only way to see the hidden hotel results is to clear your cookies and reload the site</a:t>
            </a:r>
          </a:p>
        </p:txBody>
      </p:sp>
    </p:spTree>
    <p:extLst>
      <p:ext uri="{BB962C8B-B14F-4D97-AF65-F5344CB8AC3E}">
        <p14:creationId xmlns:p14="http://schemas.microsoft.com/office/powerpoint/2010/main" val="406794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9224" y="3599359"/>
            <a:ext cx="10780776" cy="2432592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Conclusions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538624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Era of Big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Algorithms driven by big data shape your world</a:t>
            </a:r>
          </a:p>
          <a:p>
            <a:pPr lvl="1"/>
            <a:r>
              <a:rPr lang="en-US" dirty="0"/>
              <a:t>Search results you are given</a:t>
            </a:r>
          </a:p>
          <a:p>
            <a:pPr lvl="1"/>
            <a:r>
              <a:rPr lang="en-US" dirty="0"/>
              <a:t>Prices and products you are shown</a:t>
            </a:r>
          </a:p>
          <a:p>
            <a:pPr lvl="1"/>
            <a:r>
              <a:rPr lang="en-US" dirty="0"/>
              <a:t>Movie, music, and book recommendations</a:t>
            </a:r>
          </a:p>
          <a:p>
            <a:pPr lvl="1"/>
            <a:r>
              <a:rPr lang="en-US" dirty="0"/>
              <a:t>The directions you use to drive</a:t>
            </a:r>
          </a:p>
          <a:p>
            <a:pPr lvl="1"/>
            <a:endParaRPr lang="en-US" dirty="0"/>
          </a:p>
          <a:p>
            <a:r>
              <a:rPr lang="en-US" dirty="0"/>
              <a:t>In many cases, these systems are wonderful</a:t>
            </a:r>
          </a:p>
          <a:p>
            <a:endParaRPr lang="en-US" dirty="0"/>
          </a:p>
          <a:p>
            <a:r>
              <a:rPr lang="en-US" dirty="0"/>
              <a:t>In other cases, they may be detrimental</a:t>
            </a:r>
          </a:p>
          <a:p>
            <a:pPr lvl="1"/>
            <a:r>
              <a:rPr lang="en-US" dirty="0"/>
              <a:t>Unintended consequences</a:t>
            </a:r>
          </a:p>
          <a:p>
            <a:pPr lvl="1"/>
            <a:r>
              <a:rPr lang="en-US" dirty="0"/>
              <a:t>Intentional manipulation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35800" y="1605059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Eligibility for social services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 to credit and banking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Allocation of police forces</a:t>
            </a:r>
          </a:p>
        </p:txBody>
      </p:sp>
    </p:spTree>
    <p:extLst>
      <p:ext uri="{BB962C8B-B14F-4D97-AF65-F5344CB8AC3E}">
        <p14:creationId xmlns:p14="http://schemas.microsoft.com/office/powerpoint/2010/main" val="19564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Goal: Transparency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Personalization is problematic when it is not transparent</a:t>
            </a:r>
          </a:p>
          <a:p>
            <a:pPr lvl="1"/>
            <a:r>
              <a:rPr lang="en-US" dirty="0"/>
              <a:t>How is data being collected and shared?</a:t>
            </a:r>
          </a:p>
          <a:p>
            <a:pPr lvl="1"/>
            <a:r>
              <a:rPr lang="en-US" dirty="0"/>
              <a:t>How is data being used to alter content?</a:t>
            </a:r>
          </a:p>
          <a:p>
            <a:pPr lvl="1"/>
            <a:endParaRPr lang="en-US" dirty="0"/>
          </a:p>
          <a:p>
            <a:pPr marL="4572" lvl="1" indent="0">
              <a:buNone/>
            </a:pPr>
            <a:r>
              <a:rPr lang="en-US" dirty="0"/>
              <a:t>Use </a:t>
            </a:r>
            <a:r>
              <a:rPr lang="en-US" dirty="0">
                <a:solidFill>
                  <a:schemeClr val="accent1"/>
                </a:solidFill>
              </a:rPr>
              <a:t>algorithm audits </a:t>
            </a:r>
            <a:r>
              <a:rPr lang="en-US" dirty="0"/>
              <a:t>to investigate deployed systems, assess their impact</a:t>
            </a:r>
          </a:p>
          <a:p>
            <a:pPr lvl="1"/>
            <a:endParaRPr lang="en-US" dirty="0"/>
          </a:p>
          <a:p>
            <a:r>
              <a:rPr lang="en-US" dirty="0"/>
              <a:t>Our goal is to increase transparency</a:t>
            </a:r>
          </a:p>
          <a:p>
            <a:pPr lvl="1"/>
            <a:r>
              <a:rPr lang="en-US" dirty="0"/>
              <a:t>Building tools to help users and regulators</a:t>
            </a:r>
          </a:p>
          <a:p>
            <a:pPr lvl="1"/>
            <a:r>
              <a:rPr lang="en-US" dirty="0"/>
              <a:t>Reverse-engineering systems to understand how they work</a:t>
            </a:r>
          </a:p>
          <a:p>
            <a:pPr lvl="1"/>
            <a:r>
              <a:rPr lang="en-US" dirty="0"/>
              <a:t>Raising public awareness of these issues</a:t>
            </a:r>
          </a:p>
        </p:txBody>
      </p:sp>
    </p:spTree>
    <p:extLst>
      <p:ext uri="{BB962C8B-B14F-4D97-AF65-F5344CB8AC3E}">
        <p14:creationId xmlns:p14="http://schemas.microsoft.com/office/powerpoint/2010/main" val="2758185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Peeking Beneath the Hood of Uber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" t="6704" r="1654" b="5241"/>
          <a:stretch/>
        </p:blipFill>
        <p:spPr>
          <a:xfrm>
            <a:off x="2351314" y="1076625"/>
            <a:ext cx="7178351" cy="5390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7638" r="1402" b="5040"/>
          <a:stretch/>
        </p:blipFill>
        <p:spPr>
          <a:xfrm>
            <a:off x="2357535" y="1080003"/>
            <a:ext cx="7190791" cy="5383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56" y="1079792"/>
            <a:ext cx="7211204" cy="5384307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6071118" y="3763347"/>
            <a:ext cx="1859902" cy="1729273"/>
          </a:xfrm>
          <a:custGeom>
            <a:avLst/>
            <a:gdLst>
              <a:gd name="connsiteX0" fmla="*/ 696686 w 1859902"/>
              <a:gd name="connsiteY0" fmla="*/ 6220 h 1729273"/>
              <a:gd name="connsiteX1" fmla="*/ 1393372 w 1859902"/>
              <a:gd name="connsiteY1" fmla="*/ 0 h 1729273"/>
              <a:gd name="connsiteX2" fmla="*/ 1405813 w 1859902"/>
              <a:gd name="connsiteY2" fmla="*/ 236375 h 1729273"/>
              <a:gd name="connsiteX3" fmla="*/ 1859902 w 1859902"/>
              <a:gd name="connsiteY3" fmla="*/ 242596 h 1729273"/>
              <a:gd name="connsiteX4" fmla="*/ 1859902 w 1859902"/>
              <a:gd name="connsiteY4" fmla="*/ 734008 h 1729273"/>
              <a:gd name="connsiteX5" fmla="*/ 1635968 w 1859902"/>
              <a:gd name="connsiteY5" fmla="*/ 740229 h 1729273"/>
              <a:gd name="connsiteX6" fmla="*/ 1635968 w 1859902"/>
              <a:gd name="connsiteY6" fmla="*/ 1225420 h 1729273"/>
              <a:gd name="connsiteX7" fmla="*/ 939282 w 1859902"/>
              <a:gd name="connsiteY7" fmla="*/ 1231641 h 1729273"/>
              <a:gd name="connsiteX8" fmla="*/ 926841 w 1859902"/>
              <a:gd name="connsiteY8" fmla="*/ 1468016 h 1729273"/>
              <a:gd name="connsiteX9" fmla="*/ 1144555 w 1859902"/>
              <a:gd name="connsiteY9" fmla="*/ 1461796 h 1729273"/>
              <a:gd name="connsiteX10" fmla="*/ 1156996 w 1859902"/>
              <a:gd name="connsiteY10" fmla="*/ 1716833 h 1729273"/>
              <a:gd name="connsiteX11" fmla="*/ 696686 w 1859902"/>
              <a:gd name="connsiteY11" fmla="*/ 1729273 h 1729273"/>
              <a:gd name="connsiteX12" fmla="*/ 696686 w 1859902"/>
              <a:gd name="connsiteY12" fmla="*/ 1225420 h 1729273"/>
              <a:gd name="connsiteX13" fmla="*/ 230155 w 1859902"/>
              <a:gd name="connsiteY13" fmla="*/ 1237861 h 1729273"/>
              <a:gd name="connsiteX14" fmla="*/ 217715 w 1859902"/>
              <a:gd name="connsiteY14" fmla="*/ 1013926 h 1729273"/>
              <a:gd name="connsiteX15" fmla="*/ 0 w 1859902"/>
              <a:gd name="connsiteY15" fmla="*/ 982824 h 1729273"/>
              <a:gd name="connsiteX16" fmla="*/ 0 w 1859902"/>
              <a:gd name="connsiteY16" fmla="*/ 727788 h 1729273"/>
              <a:gd name="connsiteX17" fmla="*/ 217715 w 1859902"/>
              <a:gd name="connsiteY17" fmla="*/ 721567 h 1729273"/>
              <a:gd name="connsiteX18" fmla="*/ 230155 w 1859902"/>
              <a:gd name="connsiteY18" fmla="*/ 491412 h 1729273"/>
              <a:gd name="connsiteX19" fmla="*/ 709127 w 1859902"/>
              <a:gd name="connsiteY19" fmla="*/ 478971 h 1729273"/>
              <a:gd name="connsiteX20" fmla="*/ 696686 w 1859902"/>
              <a:gd name="connsiteY20" fmla="*/ 6220 h 172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59902" h="1729273">
                <a:moveTo>
                  <a:pt x="696686" y="6220"/>
                </a:moveTo>
                <a:lnTo>
                  <a:pt x="1393372" y="0"/>
                </a:lnTo>
                <a:lnTo>
                  <a:pt x="1405813" y="236375"/>
                </a:lnTo>
                <a:lnTo>
                  <a:pt x="1859902" y="242596"/>
                </a:lnTo>
                <a:lnTo>
                  <a:pt x="1859902" y="734008"/>
                </a:lnTo>
                <a:lnTo>
                  <a:pt x="1635968" y="740229"/>
                </a:lnTo>
                <a:lnTo>
                  <a:pt x="1635968" y="1225420"/>
                </a:lnTo>
                <a:lnTo>
                  <a:pt x="939282" y="1231641"/>
                </a:lnTo>
                <a:lnTo>
                  <a:pt x="926841" y="1468016"/>
                </a:lnTo>
                <a:lnTo>
                  <a:pt x="1144555" y="1461796"/>
                </a:lnTo>
                <a:lnTo>
                  <a:pt x="1156996" y="1716833"/>
                </a:lnTo>
                <a:lnTo>
                  <a:pt x="696686" y="1729273"/>
                </a:lnTo>
                <a:lnTo>
                  <a:pt x="696686" y="1225420"/>
                </a:lnTo>
                <a:lnTo>
                  <a:pt x="230155" y="1237861"/>
                </a:lnTo>
                <a:lnTo>
                  <a:pt x="217715" y="1013926"/>
                </a:lnTo>
                <a:lnTo>
                  <a:pt x="0" y="982824"/>
                </a:lnTo>
                <a:lnTo>
                  <a:pt x="0" y="727788"/>
                </a:lnTo>
                <a:lnTo>
                  <a:pt x="217715" y="721567"/>
                </a:lnTo>
                <a:lnTo>
                  <a:pt x="230155" y="491412"/>
                </a:lnTo>
                <a:lnTo>
                  <a:pt x="709127" y="478971"/>
                </a:lnTo>
                <a:lnTo>
                  <a:pt x="696686" y="622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911865" y="2783660"/>
            <a:ext cx="2087746" cy="1958273"/>
          </a:xfrm>
          <a:custGeom>
            <a:avLst/>
            <a:gdLst>
              <a:gd name="connsiteX0" fmla="*/ 1140977 w 2087746"/>
              <a:gd name="connsiteY0" fmla="*/ 16184 h 1958273"/>
              <a:gd name="connsiteX1" fmla="*/ 1626500 w 2087746"/>
              <a:gd name="connsiteY1" fmla="*/ 0 h 1958273"/>
              <a:gd name="connsiteX2" fmla="*/ 1618408 w 2087746"/>
              <a:gd name="connsiteY2" fmla="*/ 234669 h 1958273"/>
              <a:gd name="connsiteX3" fmla="*/ 2079654 w 2087746"/>
              <a:gd name="connsiteY3" fmla="*/ 250853 h 1958273"/>
              <a:gd name="connsiteX4" fmla="*/ 2071562 w 2087746"/>
              <a:gd name="connsiteY4" fmla="*/ 477430 h 1958273"/>
              <a:gd name="connsiteX5" fmla="*/ 1869261 w 2087746"/>
              <a:gd name="connsiteY5" fmla="*/ 493614 h 1958273"/>
              <a:gd name="connsiteX6" fmla="*/ 1853077 w 2087746"/>
              <a:gd name="connsiteY6" fmla="*/ 720191 h 1958273"/>
              <a:gd name="connsiteX7" fmla="*/ 2071562 w 2087746"/>
              <a:gd name="connsiteY7" fmla="*/ 736375 h 1958273"/>
              <a:gd name="connsiteX8" fmla="*/ 2087746 w 2087746"/>
              <a:gd name="connsiteY8" fmla="*/ 962952 h 1958273"/>
              <a:gd name="connsiteX9" fmla="*/ 1844985 w 2087746"/>
              <a:gd name="connsiteY9" fmla="*/ 979136 h 1958273"/>
              <a:gd name="connsiteX10" fmla="*/ 1853077 w 2087746"/>
              <a:gd name="connsiteY10" fmla="*/ 1464659 h 1958273"/>
              <a:gd name="connsiteX11" fmla="*/ 1391831 w 2087746"/>
              <a:gd name="connsiteY11" fmla="*/ 1472751 h 1958273"/>
              <a:gd name="connsiteX12" fmla="*/ 1383739 w 2087746"/>
              <a:gd name="connsiteY12" fmla="*/ 1699328 h 1958273"/>
              <a:gd name="connsiteX13" fmla="*/ 1157162 w 2087746"/>
              <a:gd name="connsiteY13" fmla="*/ 1707420 h 1958273"/>
              <a:gd name="connsiteX14" fmla="*/ 1149070 w 2087746"/>
              <a:gd name="connsiteY14" fmla="*/ 1958273 h 1958273"/>
              <a:gd name="connsiteX15" fmla="*/ 922493 w 2087746"/>
              <a:gd name="connsiteY15" fmla="*/ 1958273 h 1958273"/>
              <a:gd name="connsiteX16" fmla="*/ 914400 w 2087746"/>
              <a:gd name="connsiteY16" fmla="*/ 1723604 h 1958273"/>
              <a:gd name="connsiteX17" fmla="*/ 461247 w 2087746"/>
              <a:gd name="connsiteY17" fmla="*/ 1707420 h 1958273"/>
              <a:gd name="connsiteX18" fmla="*/ 445062 w 2087746"/>
              <a:gd name="connsiteY18" fmla="*/ 1958273 h 1958273"/>
              <a:gd name="connsiteX19" fmla="*/ 8093 w 2087746"/>
              <a:gd name="connsiteY19" fmla="*/ 1950181 h 1958273"/>
              <a:gd name="connsiteX20" fmla="*/ 0 w 2087746"/>
              <a:gd name="connsiteY20" fmla="*/ 1229990 h 1958273"/>
              <a:gd name="connsiteX21" fmla="*/ 695916 w 2087746"/>
              <a:gd name="connsiteY21" fmla="*/ 1221898 h 1958273"/>
              <a:gd name="connsiteX22" fmla="*/ 687823 w 2087746"/>
              <a:gd name="connsiteY22" fmla="*/ 979136 h 1958273"/>
              <a:gd name="connsiteX23" fmla="*/ 1165254 w 2087746"/>
              <a:gd name="connsiteY23" fmla="*/ 971044 h 1958273"/>
              <a:gd name="connsiteX24" fmla="*/ 1165254 w 2087746"/>
              <a:gd name="connsiteY24" fmla="*/ 752559 h 1958273"/>
              <a:gd name="connsiteX25" fmla="*/ 1383739 w 2087746"/>
              <a:gd name="connsiteY25" fmla="*/ 720191 h 1958273"/>
              <a:gd name="connsiteX26" fmla="*/ 1391831 w 2087746"/>
              <a:gd name="connsiteY26" fmla="*/ 493614 h 1958273"/>
              <a:gd name="connsiteX27" fmla="*/ 1157162 w 2087746"/>
              <a:gd name="connsiteY27" fmla="*/ 493614 h 1958273"/>
              <a:gd name="connsiteX28" fmla="*/ 1140977 w 2087746"/>
              <a:gd name="connsiteY28" fmla="*/ 16184 h 195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87746" h="1958273">
                <a:moveTo>
                  <a:pt x="1140977" y="16184"/>
                </a:moveTo>
                <a:lnTo>
                  <a:pt x="1626500" y="0"/>
                </a:lnTo>
                <a:lnTo>
                  <a:pt x="1618408" y="234669"/>
                </a:lnTo>
                <a:lnTo>
                  <a:pt x="2079654" y="250853"/>
                </a:lnTo>
                <a:lnTo>
                  <a:pt x="2071562" y="477430"/>
                </a:lnTo>
                <a:lnTo>
                  <a:pt x="1869261" y="493614"/>
                </a:lnTo>
                <a:lnTo>
                  <a:pt x="1853077" y="720191"/>
                </a:lnTo>
                <a:lnTo>
                  <a:pt x="2071562" y="736375"/>
                </a:lnTo>
                <a:lnTo>
                  <a:pt x="2087746" y="962952"/>
                </a:lnTo>
                <a:lnTo>
                  <a:pt x="1844985" y="979136"/>
                </a:lnTo>
                <a:lnTo>
                  <a:pt x="1853077" y="1464659"/>
                </a:lnTo>
                <a:lnTo>
                  <a:pt x="1391831" y="1472751"/>
                </a:lnTo>
                <a:lnTo>
                  <a:pt x="1383739" y="1699328"/>
                </a:lnTo>
                <a:lnTo>
                  <a:pt x="1157162" y="1707420"/>
                </a:lnTo>
                <a:lnTo>
                  <a:pt x="1149070" y="1958273"/>
                </a:lnTo>
                <a:lnTo>
                  <a:pt x="922493" y="1958273"/>
                </a:lnTo>
                <a:lnTo>
                  <a:pt x="914400" y="1723604"/>
                </a:lnTo>
                <a:lnTo>
                  <a:pt x="461247" y="1707420"/>
                </a:lnTo>
                <a:lnTo>
                  <a:pt x="445062" y="1958273"/>
                </a:lnTo>
                <a:lnTo>
                  <a:pt x="8093" y="1950181"/>
                </a:lnTo>
                <a:cubicBezTo>
                  <a:pt x="5395" y="1710117"/>
                  <a:pt x="2698" y="1470054"/>
                  <a:pt x="0" y="1229990"/>
                </a:cubicBezTo>
                <a:lnTo>
                  <a:pt x="695916" y="1221898"/>
                </a:lnTo>
                <a:lnTo>
                  <a:pt x="687823" y="979136"/>
                </a:lnTo>
                <a:lnTo>
                  <a:pt x="1165254" y="971044"/>
                </a:lnTo>
                <a:lnTo>
                  <a:pt x="1165254" y="752559"/>
                </a:lnTo>
                <a:lnTo>
                  <a:pt x="1383739" y="720191"/>
                </a:lnTo>
                <a:lnTo>
                  <a:pt x="1391831" y="493614"/>
                </a:lnTo>
                <a:lnTo>
                  <a:pt x="1157162" y="493614"/>
                </a:lnTo>
                <a:lnTo>
                  <a:pt x="1140977" y="16184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20781264">
            <a:off x="6144693" y="1109887"/>
            <a:ext cx="1077951" cy="1754660"/>
            <a:chOff x="5551763" y="-1388660"/>
            <a:chExt cx="1077951" cy="1754660"/>
          </a:xfrm>
        </p:grpSpPr>
        <p:sp>
          <p:nvSpPr>
            <p:cNvPr id="13" name="Rounded Rectangle 12"/>
            <p:cNvSpPr/>
            <p:nvPr/>
          </p:nvSpPr>
          <p:spPr>
            <a:xfrm>
              <a:off x="5551763" y="-1388660"/>
              <a:ext cx="1077951" cy="175466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27515" y="-1170357"/>
              <a:ext cx="926446" cy="1318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650014" y="-952054"/>
              <a:ext cx="881449" cy="88144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3797" y="-865273"/>
              <a:ext cx="8338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</a:rPr>
                <a:t>3.0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 rot="1050942">
            <a:off x="7345510" y="4806408"/>
            <a:ext cx="1077951" cy="1754660"/>
            <a:chOff x="5551763" y="-1388660"/>
            <a:chExt cx="1077951" cy="1754660"/>
          </a:xfrm>
        </p:grpSpPr>
        <p:sp>
          <p:nvSpPr>
            <p:cNvPr id="18" name="Rounded Rectangle 17"/>
            <p:cNvSpPr/>
            <p:nvPr/>
          </p:nvSpPr>
          <p:spPr>
            <a:xfrm>
              <a:off x="5551763" y="-1388660"/>
              <a:ext cx="1077951" cy="175466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27515" y="-1170357"/>
              <a:ext cx="926446" cy="1318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650014" y="-952054"/>
              <a:ext cx="881449" cy="88144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70591" y="-865273"/>
              <a:ext cx="8402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chemeClr val="accent1"/>
                  </a:solidFill>
                </a:rPr>
                <a:t>1.0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6071118" y="4020328"/>
            <a:ext cx="226577" cy="2265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2722 0.05416 " pathEditMode="relative" rAng="0" ptsTypes="AA">
                                      <p:cBhvr>
                                        <p:cTn id="4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Dangers of Personalization?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13" y="1175979"/>
            <a:ext cx="5442196" cy="56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30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Borders on Google Maps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369" y="1147703"/>
            <a:ext cx="4676835" cy="5456308"/>
          </a:xfrm>
        </p:spPr>
      </p:pic>
      <p:sp>
        <p:nvSpPr>
          <p:cNvPr id="7" name="Left Arrow 6"/>
          <p:cNvSpPr/>
          <p:nvPr/>
        </p:nvSpPr>
        <p:spPr>
          <a:xfrm rot="20957847">
            <a:off x="7825981" y="2184570"/>
            <a:ext cx="1619624" cy="3107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Discrimination in the Gig-economy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47" y="993847"/>
            <a:ext cx="6576171" cy="5864154"/>
          </a:xfrm>
        </p:spPr>
      </p:pic>
      <p:sp>
        <p:nvSpPr>
          <p:cNvPr id="7" name="Rectangle 6"/>
          <p:cNvSpPr/>
          <p:nvPr/>
        </p:nvSpPr>
        <p:spPr>
          <a:xfrm>
            <a:off x="6473468" y="1447295"/>
            <a:ext cx="1653186" cy="41178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3468" y="4084103"/>
            <a:ext cx="1653186" cy="52815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597" y="283039"/>
            <a:ext cx="7907382" cy="298609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All of our code, data, and papers are available at:</a:t>
            </a:r>
            <a:br>
              <a:rPr lang="en-US" sz="3200" dirty="0"/>
            </a:br>
            <a:br>
              <a:rPr lang="en-US" sz="3200" dirty="0"/>
            </a:br>
            <a:r>
              <a:rPr lang="en-US" sz="4400" dirty="0">
                <a:solidFill>
                  <a:schemeClr val="bg1"/>
                </a:solidFill>
              </a:rPr>
              <a:t>http://personalization.ccs.neu.edu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8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Racial Discrimination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57224" y="1268197"/>
            <a:ext cx="4855022" cy="2096613"/>
            <a:chOff x="631378" y="1776318"/>
            <a:chExt cx="4855022" cy="2096613"/>
          </a:xfrm>
        </p:grpSpPr>
        <p:grpSp>
          <p:nvGrpSpPr>
            <p:cNvPr id="7" name="Group 6"/>
            <p:cNvGrpSpPr/>
            <p:nvPr/>
          </p:nvGrpSpPr>
          <p:grpSpPr>
            <a:xfrm>
              <a:off x="631378" y="1776318"/>
              <a:ext cx="4855022" cy="664547"/>
              <a:chOff x="391886" y="1776318"/>
              <a:chExt cx="3139162" cy="42968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13655" y="1780183"/>
                <a:ext cx="3117393" cy="4258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2" descr="C:\Users\bowli_000\Desktop\assets\new-google-logo-knockoff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886" y="1776318"/>
                <a:ext cx="1104900" cy="429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ounded Rectangle 9"/>
              <p:cNvSpPr/>
              <p:nvPr/>
            </p:nvSpPr>
            <p:spPr>
              <a:xfrm>
                <a:off x="3076284" y="1858162"/>
                <a:ext cx="330058" cy="2250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507671" y="1858163"/>
                <a:ext cx="1546844" cy="2250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Chris Wilson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77782" y="2651768"/>
              <a:ext cx="3718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66FF"/>
                  </a:solidFill>
                </a:rPr>
                <a:t>Looking for Chris Wilson?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841282" y="3069185"/>
              <a:ext cx="434734" cy="369332"/>
              <a:chOff x="1922315" y="4543167"/>
              <a:chExt cx="434734" cy="369332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1945408" y="4562733"/>
                <a:ext cx="388549" cy="33020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922315" y="4543167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Ad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77782" y="3414699"/>
              <a:ext cx="3718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Find People Near You!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62364" y="3053796"/>
              <a:ext cx="3718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/>
                  </a:solidFill>
                </a:rPr>
                <a:t>www.yellowpages.com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77782" y="3872931"/>
              <a:ext cx="46284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329126" y="1268197"/>
            <a:ext cx="4855022" cy="2376013"/>
            <a:chOff x="6303280" y="1776318"/>
            <a:chExt cx="4855022" cy="2376013"/>
          </a:xfrm>
        </p:grpSpPr>
        <p:grpSp>
          <p:nvGrpSpPr>
            <p:cNvPr id="31" name="Group 30"/>
            <p:cNvGrpSpPr/>
            <p:nvPr/>
          </p:nvGrpSpPr>
          <p:grpSpPr>
            <a:xfrm>
              <a:off x="6303280" y="1776318"/>
              <a:ext cx="4855022" cy="664547"/>
              <a:chOff x="391886" y="1776318"/>
              <a:chExt cx="3139162" cy="429683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13655" y="1780183"/>
                <a:ext cx="3117393" cy="4258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2" descr="C:\Users\bowli_000\Desktop\assets\new-google-logo-knockoff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886" y="1776318"/>
                <a:ext cx="1104900" cy="429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ounded Rectangle 33"/>
              <p:cNvSpPr/>
              <p:nvPr/>
            </p:nvSpPr>
            <p:spPr>
              <a:xfrm>
                <a:off x="3076284" y="1858162"/>
                <a:ext cx="330058" cy="22503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507671" y="1858163"/>
                <a:ext cx="1546844" cy="2250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Trevon Jones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449684" y="2651768"/>
              <a:ext cx="37180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66FF"/>
                  </a:solidFill>
                </a:rPr>
                <a:t>Trevon Jones, Arrested?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513184" y="3069185"/>
              <a:ext cx="434734" cy="369332"/>
              <a:chOff x="1922315" y="4543167"/>
              <a:chExt cx="434734" cy="369332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1945408" y="4562733"/>
                <a:ext cx="388549" cy="330200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22315" y="4543167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Ad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6449684" y="3414699"/>
              <a:ext cx="45157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Search Criminal Records, Sex Offender Registry, and More.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34266" y="3053796"/>
              <a:ext cx="37180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3"/>
                  </a:solidFill>
                </a:rPr>
                <a:t>www.instantcheckmate.com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6513184" y="4152331"/>
              <a:ext cx="462848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Content Placeholder 3"/>
          <p:cNvSpPr>
            <a:spLocks noGrp="1"/>
          </p:cNvSpPr>
          <p:nvPr>
            <p:ph idx="1"/>
          </p:nvPr>
        </p:nvSpPr>
        <p:spPr>
          <a:xfrm>
            <a:off x="690892" y="4000182"/>
            <a:ext cx="10775374" cy="2574749"/>
          </a:xfrm>
        </p:spPr>
        <p:txBody>
          <a:bodyPr/>
          <a:lstStyle/>
          <a:p>
            <a:r>
              <a:rPr lang="en-US" dirty="0"/>
              <a:t>Racial bias in Google’s AdSense system uncovered by </a:t>
            </a:r>
            <a:r>
              <a:rPr lang="en-US" dirty="0" err="1"/>
              <a:t>Latanya</a:t>
            </a:r>
            <a:r>
              <a:rPr lang="en-US" dirty="0"/>
              <a:t> Sweeney in 2013</a:t>
            </a:r>
          </a:p>
          <a:p>
            <a:endParaRPr lang="en-US" dirty="0"/>
          </a:p>
          <a:p>
            <a:r>
              <a:rPr lang="en-US" dirty="0"/>
              <a:t>Example of </a:t>
            </a:r>
            <a:r>
              <a:rPr lang="en-US" i="1" dirty="0"/>
              <a:t>unintended consequences</a:t>
            </a:r>
            <a:r>
              <a:rPr lang="en-US" dirty="0"/>
              <a:t> of big data</a:t>
            </a:r>
          </a:p>
          <a:p>
            <a:pPr lvl="1"/>
            <a:r>
              <a:rPr lang="en-US" dirty="0"/>
              <a:t>People exhibit racial bias in their search and clicks patterns</a:t>
            </a:r>
          </a:p>
          <a:p>
            <a:pPr lvl="1"/>
            <a:r>
              <a:rPr lang="en-US" dirty="0"/>
              <a:t>The ad-placement algorithm observed and learned these behaviors</a:t>
            </a:r>
          </a:p>
        </p:txBody>
      </p:sp>
    </p:spTree>
    <p:extLst>
      <p:ext uri="{BB962C8B-B14F-4D97-AF65-F5344CB8AC3E}">
        <p14:creationId xmlns:p14="http://schemas.microsoft.com/office/powerpoint/2010/main" val="20016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Discrimination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Showing users different prices</a:t>
            </a:r>
          </a:p>
          <a:p>
            <a:pPr lvl="1"/>
            <a:r>
              <a:rPr lang="en-US" dirty="0"/>
              <a:t>In econ: differential pricing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 Amazon in 2001</a:t>
            </a:r>
          </a:p>
          <a:p>
            <a:pPr lvl="1"/>
            <a:r>
              <a:rPr lang="en-US" dirty="0"/>
              <a:t>DVDs were sold for $3-4 more to some users</a:t>
            </a:r>
          </a:p>
          <a:p>
            <a:endParaRPr lang="en-US" dirty="0"/>
          </a:p>
          <a:p>
            <a:r>
              <a:rPr lang="en-US" dirty="0"/>
              <a:t>Surprisingly, not illegal in the US</a:t>
            </a:r>
          </a:p>
          <a:p>
            <a:pPr lvl="1"/>
            <a:r>
              <a:rPr lang="en-US" dirty="0"/>
              <a:t>Anti-Discrimination Act does not protect consumers</a:t>
            </a:r>
          </a:p>
          <a:p>
            <a:r>
              <a:rPr lang="en-US" dirty="0"/>
              <a:t>Article 20(2) of the Services Directive protects EU residents</a:t>
            </a:r>
          </a:p>
          <a:p>
            <a:pPr lvl="1"/>
            <a:r>
              <a:rPr lang="en-US" dirty="0"/>
              <a:t>But companies seem to be flaunting the regulation :(</a:t>
            </a:r>
          </a:p>
        </p:txBody>
      </p:sp>
      <p:grpSp>
        <p:nvGrpSpPr>
          <p:cNvPr id="5" name="Group 113"/>
          <p:cNvGrpSpPr/>
          <p:nvPr/>
        </p:nvGrpSpPr>
        <p:grpSpPr>
          <a:xfrm>
            <a:off x="5494880" y="1274859"/>
            <a:ext cx="4043415" cy="1566179"/>
            <a:chOff x="0" y="0"/>
            <a:chExt cx="4043414" cy="1566178"/>
          </a:xfrm>
        </p:grpSpPr>
        <p:sp>
          <p:nvSpPr>
            <p:cNvPr id="6" name="Shape 110"/>
            <p:cNvSpPr/>
            <p:nvPr/>
          </p:nvSpPr>
          <p:spPr>
            <a:xfrm>
              <a:off x="-1" y="-1"/>
              <a:ext cx="4043416" cy="156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extrusionOk="0">
                  <a:moveTo>
                    <a:pt x="7731" y="20740"/>
                  </a:moveTo>
                  <a:lnTo>
                    <a:pt x="7728" y="20758"/>
                  </a:lnTo>
                  <a:cubicBezTo>
                    <a:pt x="7733" y="20731"/>
                    <a:pt x="7733" y="20729"/>
                    <a:pt x="7731" y="20740"/>
                  </a:cubicBezTo>
                  <a:close/>
                  <a:moveTo>
                    <a:pt x="4791" y="18909"/>
                  </a:moveTo>
                  <a:cubicBezTo>
                    <a:pt x="4793" y="18942"/>
                    <a:pt x="4792" y="18934"/>
                    <a:pt x="4791" y="18909"/>
                  </a:cubicBez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19007"/>
                  </a:lnTo>
                  <a:lnTo>
                    <a:pt x="21597" y="18994"/>
                  </a:lnTo>
                  <a:cubicBezTo>
                    <a:pt x="21577" y="18868"/>
                    <a:pt x="21572" y="18715"/>
                    <a:pt x="21560" y="18575"/>
                  </a:cubicBezTo>
                  <a:cubicBezTo>
                    <a:pt x="21536" y="18482"/>
                    <a:pt x="21502" y="18414"/>
                    <a:pt x="21487" y="18296"/>
                  </a:cubicBezTo>
                  <a:cubicBezTo>
                    <a:pt x="21463" y="18117"/>
                    <a:pt x="21425" y="17171"/>
                    <a:pt x="21413" y="17039"/>
                  </a:cubicBezTo>
                  <a:cubicBezTo>
                    <a:pt x="21396" y="16842"/>
                    <a:pt x="21385" y="16602"/>
                    <a:pt x="21340" y="16481"/>
                  </a:cubicBezTo>
                  <a:cubicBezTo>
                    <a:pt x="21290" y="16343"/>
                    <a:pt x="21218" y="16388"/>
                    <a:pt x="21157" y="16341"/>
                  </a:cubicBezTo>
                  <a:cubicBezTo>
                    <a:pt x="21089" y="16601"/>
                    <a:pt x="21057" y="16687"/>
                    <a:pt x="21011" y="17039"/>
                  </a:cubicBezTo>
                  <a:cubicBezTo>
                    <a:pt x="20984" y="17240"/>
                    <a:pt x="20949" y="17838"/>
                    <a:pt x="20937" y="18017"/>
                  </a:cubicBezTo>
                  <a:cubicBezTo>
                    <a:pt x="20919" y="18302"/>
                    <a:pt x="20889" y="18575"/>
                    <a:pt x="20864" y="18854"/>
                  </a:cubicBezTo>
                  <a:cubicBezTo>
                    <a:pt x="20742" y="20255"/>
                    <a:pt x="20876" y="19646"/>
                    <a:pt x="20718" y="20250"/>
                  </a:cubicBezTo>
                  <a:cubicBezTo>
                    <a:pt x="20718" y="20250"/>
                    <a:pt x="20614" y="19706"/>
                    <a:pt x="20571" y="19413"/>
                  </a:cubicBezTo>
                  <a:cubicBezTo>
                    <a:pt x="20552" y="19284"/>
                    <a:pt x="20548" y="19132"/>
                    <a:pt x="20535" y="18994"/>
                  </a:cubicBezTo>
                  <a:cubicBezTo>
                    <a:pt x="20364" y="17262"/>
                    <a:pt x="20555" y="19218"/>
                    <a:pt x="20388" y="17737"/>
                  </a:cubicBezTo>
                  <a:cubicBezTo>
                    <a:pt x="20373" y="17602"/>
                    <a:pt x="20379" y="17423"/>
                    <a:pt x="20351" y="17319"/>
                  </a:cubicBezTo>
                  <a:cubicBezTo>
                    <a:pt x="20324" y="17215"/>
                    <a:pt x="20278" y="17226"/>
                    <a:pt x="20242" y="17179"/>
                  </a:cubicBezTo>
                  <a:cubicBezTo>
                    <a:pt x="20229" y="17319"/>
                    <a:pt x="20220" y="17463"/>
                    <a:pt x="20205" y="17598"/>
                  </a:cubicBezTo>
                  <a:cubicBezTo>
                    <a:pt x="20184" y="17789"/>
                    <a:pt x="20151" y="17961"/>
                    <a:pt x="20132" y="18156"/>
                  </a:cubicBezTo>
                  <a:cubicBezTo>
                    <a:pt x="20114" y="18336"/>
                    <a:pt x="20107" y="18529"/>
                    <a:pt x="20095" y="18715"/>
                  </a:cubicBezTo>
                  <a:cubicBezTo>
                    <a:pt x="19979" y="19378"/>
                    <a:pt x="20036" y="18974"/>
                    <a:pt x="19949" y="19971"/>
                  </a:cubicBezTo>
                  <a:cubicBezTo>
                    <a:pt x="19912" y="20111"/>
                    <a:pt x="19882" y="20281"/>
                    <a:pt x="19839" y="20390"/>
                  </a:cubicBezTo>
                  <a:cubicBezTo>
                    <a:pt x="19769" y="20567"/>
                    <a:pt x="19494" y="20657"/>
                    <a:pt x="19473" y="20669"/>
                  </a:cubicBezTo>
                  <a:cubicBezTo>
                    <a:pt x="19370" y="20085"/>
                    <a:pt x="19326" y="19771"/>
                    <a:pt x="19143" y="19273"/>
                  </a:cubicBezTo>
                  <a:cubicBezTo>
                    <a:pt x="19067" y="19067"/>
                    <a:pt x="18972" y="18994"/>
                    <a:pt x="18887" y="18854"/>
                  </a:cubicBezTo>
                  <a:cubicBezTo>
                    <a:pt x="18821" y="19603"/>
                    <a:pt x="18872" y="18960"/>
                    <a:pt x="18813" y="19971"/>
                  </a:cubicBezTo>
                  <a:cubicBezTo>
                    <a:pt x="18803" y="20159"/>
                    <a:pt x="18820" y="20428"/>
                    <a:pt x="18777" y="20530"/>
                  </a:cubicBezTo>
                  <a:cubicBezTo>
                    <a:pt x="18704" y="20704"/>
                    <a:pt x="18606" y="20623"/>
                    <a:pt x="18520" y="20669"/>
                  </a:cubicBezTo>
                  <a:cubicBezTo>
                    <a:pt x="18496" y="20483"/>
                    <a:pt x="18466" y="20306"/>
                    <a:pt x="18447" y="20111"/>
                  </a:cubicBezTo>
                  <a:cubicBezTo>
                    <a:pt x="18400" y="19633"/>
                    <a:pt x="18430" y="19418"/>
                    <a:pt x="18337" y="18994"/>
                  </a:cubicBezTo>
                  <a:cubicBezTo>
                    <a:pt x="18309" y="18865"/>
                    <a:pt x="18264" y="18808"/>
                    <a:pt x="18228" y="18715"/>
                  </a:cubicBezTo>
                  <a:cubicBezTo>
                    <a:pt x="18120" y="19536"/>
                    <a:pt x="18172" y="19076"/>
                    <a:pt x="18081" y="20111"/>
                  </a:cubicBezTo>
                  <a:lnTo>
                    <a:pt x="18008" y="20390"/>
                  </a:lnTo>
                  <a:cubicBezTo>
                    <a:pt x="17953" y="20598"/>
                    <a:pt x="17979" y="20988"/>
                    <a:pt x="17935" y="21228"/>
                  </a:cubicBezTo>
                  <a:cubicBezTo>
                    <a:pt x="17912" y="21347"/>
                    <a:pt x="17861" y="21321"/>
                    <a:pt x="17825" y="21367"/>
                  </a:cubicBezTo>
                  <a:cubicBezTo>
                    <a:pt x="17788" y="21321"/>
                    <a:pt x="17748" y="21303"/>
                    <a:pt x="17715" y="21228"/>
                  </a:cubicBezTo>
                  <a:cubicBezTo>
                    <a:pt x="17589" y="20940"/>
                    <a:pt x="17626" y="20519"/>
                    <a:pt x="17605" y="19971"/>
                  </a:cubicBezTo>
                  <a:cubicBezTo>
                    <a:pt x="17581" y="19878"/>
                    <a:pt x="17550" y="19805"/>
                    <a:pt x="17532" y="19692"/>
                  </a:cubicBezTo>
                  <a:cubicBezTo>
                    <a:pt x="17512" y="19566"/>
                    <a:pt x="17509" y="19411"/>
                    <a:pt x="17495" y="19273"/>
                  </a:cubicBezTo>
                  <a:cubicBezTo>
                    <a:pt x="17473" y="19051"/>
                    <a:pt x="17413" y="18361"/>
                    <a:pt x="17349" y="18156"/>
                  </a:cubicBezTo>
                  <a:cubicBezTo>
                    <a:pt x="17307" y="18023"/>
                    <a:pt x="17253" y="17800"/>
                    <a:pt x="17202" y="17877"/>
                  </a:cubicBezTo>
                  <a:cubicBezTo>
                    <a:pt x="17155" y="17948"/>
                    <a:pt x="17178" y="18249"/>
                    <a:pt x="17166" y="18436"/>
                  </a:cubicBezTo>
                  <a:cubicBezTo>
                    <a:pt x="16991" y="19099"/>
                    <a:pt x="17117" y="18502"/>
                    <a:pt x="17056" y="20250"/>
                  </a:cubicBezTo>
                  <a:cubicBezTo>
                    <a:pt x="17049" y="20441"/>
                    <a:pt x="17031" y="20623"/>
                    <a:pt x="17019" y="20809"/>
                  </a:cubicBezTo>
                  <a:lnTo>
                    <a:pt x="16982" y="20390"/>
                  </a:lnTo>
                  <a:cubicBezTo>
                    <a:pt x="16958" y="20111"/>
                    <a:pt x="16931" y="19834"/>
                    <a:pt x="16909" y="19552"/>
                  </a:cubicBezTo>
                  <a:cubicBezTo>
                    <a:pt x="16860" y="18928"/>
                    <a:pt x="16879" y="18840"/>
                    <a:pt x="16799" y="18156"/>
                  </a:cubicBezTo>
                  <a:cubicBezTo>
                    <a:pt x="16781" y="18003"/>
                    <a:pt x="16748" y="17883"/>
                    <a:pt x="16726" y="17737"/>
                  </a:cubicBezTo>
                  <a:cubicBezTo>
                    <a:pt x="16540" y="16497"/>
                    <a:pt x="16758" y="17781"/>
                    <a:pt x="16580" y="16760"/>
                  </a:cubicBezTo>
                  <a:cubicBezTo>
                    <a:pt x="16543" y="16807"/>
                    <a:pt x="16494" y="16785"/>
                    <a:pt x="16470" y="16900"/>
                  </a:cubicBezTo>
                  <a:cubicBezTo>
                    <a:pt x="16438" y="17050"/>
                    <a:pt x="16447" y="17274"/>
                    <a:pt x="16433" y="17458"/>
                  </a:cubicBezTo>
                  <a:cubicBezTo>
                    <a:pt x="16423" y="17600"/>
                    <a:pt x="16405" y="17733"/>
                    <a:pt x="16397" y="17877"/>
                  </a:cubicBezTo>
                  <a:cubicBezTo>
                    <a:pt x="16311" y="19351"/>
                    <a:pt x="16406" y="18191"/>
                    <a:pt x="16323" y="19134"/>
                  </a:cubicBezTo>
                  <a:cubicBezTo>
                    <a:pt x="16118" y="18873"/>
                    <a:pt x="16223" y="19137"/>
                    <a:pt x="16140" y="17877"/>
                  </a:cubicBezTo>
                  <a:cubicBezTo>
                    <a:pt x="15896" y="18187"/>
                    <a:pt x="16160" y="17715"/>
                    <a:pt x="15994" y="18854"/>
                  </a:cubicBezTo>
                  <a:cubicBezTo>
                    <a:pt x="15964" y="19058"/>
                    <a:pt x="15896" y="19134"/>
                    <a:pt x="15847" y="19273"/>
                  </a:cubicBezTo>
                  <a:cubicBezTo>
                    <a:pt x="15670" y="18596"/>
                    <a:pt x="15739" y="18934"/>
                    <a:pt x="15628" y="18296"/>
                  </a:cubicBezTo>
                  <a:cubicBezTo>
                    <a:pt x="15579" y="18017"/>
                    <a:pt x="15481" y="17924"/>
                    <a:pt x="15408" y="17737"/>
                  </a:cubicBezTo>
                  <a:lnTo>
                    <a:pt x="15298" y="18017"/>
                  </a:lnTo>
                  <a:cubicBezTo>
                    <a:pt x="15266" y="18098"/>
                    <a:pt x="15274" y="18296"/>
                    <a:pt x="15261" y="18436"/>
                  </a:cubicBezTo>
                  <a:cubicBezTo>
                    <a:pt x="15249" y="18575"/>
                    <a:pt x="15274" y="18645"/>
                    <a:pt x="15225" y="18854"/>
                  </a:cubicBezTo>
                  <a:cubicBezTo>
                    <a:pt x="15176" y="19064"/>
                    <a:pt x="15023" y="19506"/>
                    <a:pt x="14968" y="19692"/>
                  </a:cubicBezTo>
                  <a:cubicBezTo>
                    <a:pt x="14913" y="19878"/>
                    <a:pt x="14913" y="19739"/>
                    <a:pt x="14895" y="19971"/>
                  </a:cubicBezTo>
                  <a:cubicBezTo>
                    <a:pt x="14877" y="20204"/>
                    <a:pt x="14883" y="20995"/>
                    <a:pt x="14858" y="21088"/>
                  </a:cubicBezTo>
                  <a:cubicBezTo>
                    <a:pt x="14858" y="21600"/>
                    <a:pt x="14779" y="21274"/>
                    <a:pt x="14749" y="21228"/>
                  </a:cubicBezTo>
                  <a:cubicBezTo>
                    <a:pt x="14718" y="21181"/>
                    <a:pt x="14712" y="20809"/>
                    <a:pt x="14675" y="20809"/>
                  </a:cubicBezTo>
                  <a:cubicBezTo>
                    <a:pt x="14639" y="20809"/>
                    <a:pt x="14566" y="21298"/>
                    <a:pt x="14529" y="21228"/>
                  </a:cubicBezTo>
                  <a:cubicBezTo>
                    <a:pt x="14492" y="21158"/>
                    <a:pt x="14488" y="20658"/>
                    <a:pt x="14456" y="20390"/>
                  </a:cubicBezTo>
                  <a:cubicBezTo>
                    <a:pt x="14356" y="19552"/>
                    <a:pt x="14348" y="19905"/>
                    <a:pt x="14273" y="19134"/>
                  </a:cubicBezTo>
                  <a:cubicBezTo>
                    <a:pt x="14255" y="18954"/>
                    <a:pt x="14248" y="18761"/>
                    <a:pt x="14236" y="18575"/>
                  </a:cubicBezTo>
                  <a:cubicBezTo>
                    <a:pt x="14199" y="18342"/>
                    <a:pt x="14155" y="18125"/>
                    <a:pt x="14126" y="17877"/>
                  </a:cubicBezTo>
                  <a:cubicBezTo>
                    <a:pt x="14065" y="17351"/>
                    <a:pt x="14117" y="17002"/>
                    <a:pt x="14053" y="17737"/>
                  </a:cubicBezTo>
                  <a:cubicBezTo>
                    <a:pt x="14016" y="17877"/>
                    <a:pt x="13974" y="17998"/>
                    <a:pt x="13943" y="18156"/>
                  </a:cubicBezTo>
                  <a:cubicBezTo>
                    <a:pt x="13900" y="18373"/>
                    <a:pt x="13880" y="18650"/>
                    <a:pt x="13833" y="18854"/>
                  </a:cubicBezTo>
                  <a:cubicBezTo>
                    <a:pt x="13793" y="19029"/>
                    <a:pt x="13735" y="19134"/>
                    <a:pt x="13687" y="19273"/>
                  </a:cubicBezTo>
                  <a:cubicBezTo>
                    <a:pt x="13650" y="19134"/>
                    <a:pt x="13617" y="18981"/>
                    <a:pt x="13577" y="18854"/>
                  </a:cubicBezTo>
                  <a:cubicBezTo>
                    <a:pt x="13543" y="18747"/>
                    <a:pt x="13506" y="18650"/>
                    <a:pt x="13467" y="18575"/>
                  </a:cubicBezTo>
                  <a:cubicBezTo>
                    <a:pt x="13290" y="18237"/>
                    <a:pt x="13342" y="18523"/>
                    <a:pt x="13211" y="19273"/>
                  </a:cubicBezTo>
                  <a:cubicBezTo>
                    <a:pt x="13174" y="19366"/>
                    <a:pt x="13145" y="19552"/>
                    <a:pt x="13101" y="19552"/>
                  </a:cubicBezTo>
                  <a:cubicBezTo>
                    <a:pt x="13066" y="19552"/>
                    <a:pt x="13057" y="19341"/>
                    <a:pt x="13027" y="19273"/>
                  </a:cubicBezTo>
                  <a:cubicBezTo>
                    <a:pt x="12994" y="19197"/>
                    <a:pt x="12954" y="19180"/>
                    <a:pt x="12918" y="19134"/>
                  </a:cubicBezTo>
                  <a:cubicBezTo>
                    <a:pt x="12881" y="19180"/>
                    <a:pt x="12838" y="19181"/>
                    <a:pt x="12808" y="19273"/>
                  </a:cubicBezTo>
                  <a:cubicBezTo>
                    <a:pt x="12773" y="19378"/>
                    <a:pt x="12776" y="19639"/>
                    <a:pt x="12735" y="19692"/>
                  </a:cubicBezTo>
                  <a:cubicBezTo>
                    <a:pt x="12606" y="19856"/>
                    <a:pt x="12563" y="19411"/>
                    <a:pt x="12515" y="19134"/>
                  </a:cubicBezTo>
                  <a:cubicBezTo>
                    <a:pt x="12466" y="19040"/>
                    <a:pt x="12410" y="18988"/>
                    <a:pt x="12368" y="18854"/>
                  </a:cubicBezTo>
                  <a:cubicBezTo>
                    <a:pt x="12147" y="18153"/>
                    <a:pt x="12448" y="18629"/>
                    <a:pt x="12185" y="18296"/>
                  </a:cubicBezTo>
                  <a:cubicBezTo>
                    <a:pt x="12125" y="18983"/>
                    <a:pt x="12155" y="18570"/>
                    <a:pt x="12112" y="19552"/>
                  </a:cubicBezTo>
                  <a:cubicBezTo>
                    <a:pt x="12095" y="19931"/>
                    <a:pt x="12063" y="20297"/>
                    <a:pt x="12039" y="20669"/>
                  </a:cubicBezTo>
                  <a:cubicBezTo>
                    <a:pt x="11990" y="20947"/>
                    <a:pt x="11948" y="21392"/>
                    <a:pt x="11819" y="21228"/>
                  </a:cubicBezTo>
                  <a:cubicBezTo>
                    <a:pt x="11777" y="21175"/>
                    <a:pt x="11770" y="20948"/>
                    <a:pt x="11746" y="20809"/>
                  </a:cubicBezTo>
                  <a:cubicBezTo>
                    <a:pt x="11697" y="20669"/>
                    <a:pt x="11642" y="20555"/>
                    <a:pt x="11599" y="20390"/>
                  </a:cubicBezTo>
                  <a:cubicBezTo>
                    <a:pt x="11528" y="20119"/>
                    <a:pt x="11519" y="19893"/>
                    <a:pt x="11489" y="19552"/>
                  </a:cubicBezTo>
                  <a:lnTo>
                    <a:pt x="11416" y="18715"/>
                  </a:lnTo>
                  <a:cubicBezTo>
                    <a:pt x="11331" y="17745"/>
                    <a:pt x="11307" y="17739"/>
                    <a:pt x="11160" y="17179"/>
                  </a:cubicBezTo>
                  <a:cubicBezTo>
                    <a:pt x="11148" y="17319"/>
                    <a:pt x="11141" y="17466"/>
                    <a:pt x="11123" y="17598"/>
                  </a:cubicBezTo>
                  <a:cubicBezTo>
                    <a:pt x="11039" y="18240"/>
                    <a:pt x="10871" y="18611"/>
                    <a:pt x="10720" y="18994"/>
                  </a:cubicBezTo>
                  <a:cubicBezTo>
                    <a:pt x="10663" y="19140"/>
                    <a:pt x="10623" y="19366"/>
                    <a:pt x="10574" y="19552"/>
                  </a:cubicBezTo>
                  <a:cubicBezTo>
                    <a:pt x="10525" y="19599"/>
                    <a:pt x="10477" y="19724"/>
                    <a:pt x="10427" y="19692"/>
                  </a:cubicBezTo>
                  <a:cubicBezTo>
                    <a:pt x="10388" y="19667"/>
                    <a:pt x="10290" y="19047"/>
                    <a:pt x="10281" y="18994"/>
                  </a:cubicBezTo>
                  <a:cubicBezTo>
                    <a:pt x="10065" y="18378"/>
                    <a:pt x="10178" y="18411"/>
                    <a:pt x="9951" y="19273"/>
                  </a:cubicBezTo>
                  <a:cubicBezTo>
                    <a:pt x="9910" y="19326"/>
                    <a:pt x="9727" y="19570"/>
                    <a:pt x="9695" y="19552"/>
                  </a:cubicBezTo>
                  <a:cubicBezTo>
                    <a:pt x="9652" y="19529"/>
                    <a:pt x="9626" y="19332"/>
                    <a:pt x="9585" y="19273"/>
                  </a:cubicBezTo>
                  <a:cubicBezTo>
                    <a:pt x="9527" y="19190"/>
                    <a:pt x="9463" y="19180"/>
                    <a:pt x="9402" y="19134"/>
                  </a:cubicBezTo>
                  <a:cubicBezTo>
                    <a:pt x="9316" y="20116"/>
                    <a:pt x="9428" y="18903"/>
                    <a:pt x="9292" y="20111"/>
                  </a:cubicBezTo>
                  <a:cubicBezTo>
                    <a:pt x="9277" y="20246"/>
                    <a:pt x="9289" y="20457"/>
                    <a:pt x="9256" y="20530"/>
                  </a:cubicBezTo>
                  <a:cubicBezTo>
                    <a:pt x="9191" y="20670"/>
                    <a:pt x="9109" y="20623"/>
                    <a:pt x="9036" y="20669"/>
                  </a:cubicBezTo>
                  <a:cubicBezTo>
                    <a:pt x="8968" y="20410"/>
                    <a:pt x="8945" y="20287"/>
                    <a:pt x="8853" y="20111"/>
                  </a:cubicBezTo>
                  <a:cubicBezTo>
                    <a:pt x="8818" y="20045"/>
                    <a:pt x="8776" y="20047"/>
                    <a:pt x="8743" y="19971"/>
                  </a:cubicBezTo>
                  <a:cubicBezTo>
                    <a:pt x="8698" y="19867"/>
                    <a:pt x="8614" y="19427"/>
                    <a:pt x="8596" y="19273"/>
                  </a:cubicBezTo>
                  <a:cubicBezTo>
                    <a:pt x="8577" y="19097"/>
                    <a:pt x="8572" y="18901"/>
                    <a:pt x="8560" y="18715"/>
                  </a:cubicBezTo>
                  <a:cubicBezTo>
                    <a:pt x="8533" y="18311"/>
                    <a:pt x="8459" y="17977"/>
                    <a:pt x="8413" y="17598"/>
                  </a:cubicBezTo>
                  <a:cubicBezTo>
                    <a:pt x="8397" y="17464"/>
                    <a:pt x="8389" y="17319"/>
                    <a:pt x="8377" y="17179"/>
                  </a:cubicBezTo>
                  <a:cubicBezTo>
                    <a:pt x="8241" y="17696"/>
                    <a:pt x="8323" y="17349"/>
                    <a:pt x="8157" y="18296"/>
                  </a:cubicBezTo>
                  <a:lnTo>
                    <a:pt x="8047" y="18575"/>
                  </a:lnTo>
                  <a:cubicBezTo>
                    <a:pt x="7974" y="18761"/>
                    <a:pt x="7946" y="19125"/>
                    <a:pt x="7901" y="19413"/>
                  </a:cubicBezTo>
                  <a:cubicBezTo>
                    <a:pt x="7873" y="19591"/>
                    <a:pt x="7855" y="19791"/>
                    <a:pt x="7827" y="19971"/>
                  </a:cubicBezTo>
                  <a:cubicBezTo>
                    <a:pt x="7806" y="20117"/>
                    <a:pt x="7774" y="20240"/>
                    <a:pt x="7754" y="20390"/>
                  </a:cubicBezTo>
                  <a:cubicBezTo>
                    <a:pt x="7668" y="21049"/>
                    <a:pt x="7712" y="20839"/>
                    <a:pt x="7728" y="20758"/>
                  </a:cubicBezTo>
                  <a:cubicBezTo>
                    <a:pt x="7719" y="20808"/>
                    <a:pt x="7695" y="20939"/>
                    <a:pt x="7644" y="21228"/>
                  </a:cubicBezTo>
                  <a:cubicBezTo>
                    <a:pt x="7608" y="21181"/>
                    <a:pt x="7565" y="21180"/>
                    <a:pt x="7534" y="21088"/>
                  </a:cubicBezTo>
                  <a:cubicBezTo>
                    <a:pt x="7500" y="20983"/>
                    <a:pt x="7487" y="20806"/>
                    <a:pt x="7461" y="20669"/>
                  </a:cubicBezTo>
                  <a:cubicBezTo>
                    <a:pt x="7426" y="20480"/>
                    <a:pt x="7388" y="20297"/>
                    <a:pt x="7351" y="20111"/>
                  </a:cubicBezTo>
                  <a:cubicBezTo>
                    <a:pt x="7303" y="20018"/>
                    <a:pt x="7244" y="19979"/>
                    <a:pt x="7205" y="19832"/>
                  </a:cubicBezTo>
                  <a:cubicBezTo>
                    <a:pt x="7178" y="19728"/>
                    <a:pt x="7193" y="19526"/>
                    <a:pt x="7168" y="19413"/>
                  </a:cubicBezTo>
                  <a:cubicBezTo>
                    <a:pt x="7129" y="19234"/>
                    <a:pt x="7071" y="19134"/>
                    <a:pt x="7022" y="18994"/>
                  </a:cubicBezTo>
                  <a:cubicBezTo>
                    <a:pt x="6812" y="18728"/>
                    <a:pt x="6997" y="18809"/>
                    <a:pt x="6839" y="19413"/>
                  </a:cubicBezTo>
                  <a:cubicBezTo>
                    <a:pt x="6800" y="19560"/>
                    <a:pt x="6741" y="19599"/>
                    <a:pt x="6692" y="19692"/>
                  </a:cubicBezTo>
                  <a:cubicBezTo>
                    <a:pt x="6692" y="19692"/>
                    <a:pt x="6557" y="19268"/>
                    <a:pt x="6509" y="18994"/>
                  </a:cubicBezTo>
                  <a:cubicBezTo>
                    <a:pt x="6320" y="17912"/>
                    <a:pt x="6638" y="18857"/>
                    <a:pt x="6363" y="18156"/>
                  </a:cubicBezTo>
                  <a:cubicBezTo>
                    <a:pt x="6212" y="18348"/>
                    <a:pt x="6255" y="18183"/>
                    <a:pt x="6180" y="18854"/>
                  </a:cubicBezTo>
                  <a:cubicBezTo>
                    <a:pt x="6164" y="18990"/>
                    <a:pt x="6177" y="19207"/>
                    <a:pt x="6143" y="19273"/>
                  </a:cubicBezTo>
                  <a:cubicBezTo>
                    <a:pt x="5975" y="19594"/>
                    <a:pt x="5912" y="19445"/>
                    <a:pt x="5777" y="19273"/>
                  </a:cubicBezTo>
                  <a:cubicBezTo>
                    <a:pt x="5740" y="19366"/>
                    <a:pt x="5692" y="19416"/>
                    <a:pt x="5667" y="19552"/>
                  </a:cubicBezTo>
                  <a:cubicBezTo>
                    <a:pt x="5591" y="19956"/>
                    <a:pt x="5587" y="20492"/>
                    <a:pt x="5557" y="20948"/>
                  </a:cubicBezTo>
                  <a:cubicBezTo>
                    <a:pt x="5548" y="21091"/>
                    <a:pt x="5533" y="21228"/>
                    <a:pt x="5520" y="21367"/>
                  </a:cubicBezTo>
                  <a:cubicBezTo>
                    <a:pt x="5472" y="21321"/>
                    <a:pt x="5420" y="21303"/>
                    <a:pt x="5374" y="21228"/>
                  </a:cubicBezTo>
                  <a:cubicBezTo>
                    <a:pt x="5292" y="21094"/>
                    <a:pt x="5161" y="20609"/>
                    <a:pt x="5118" y="20390"/>
                  </a:cubicBezTo>
                  <a:cubicBezTo>
                    <a:pt x="5085" y="20224"/>
                    <a:pt x="5069" y="20018"/>
                    <a:pt x="5044" y="19832"/>
                  </a:cubicBezTo>
                  <a:cubicBezTo>
                    <a:pt x="4996" y="19739"/>
                    <a:pt x="4936" y="19700"/>
                    <a:pt x="4898" y="19552"/>
                  </a:cubicBezTo>
                  <a:cubicBezTo>
                    <a:pt x="4871" y="19448"/>
                    <a:pt x="4881" y="19260"/>
                    <a:pt x="4861" y="19134"/>
                  </a:cubicBezTo>
                  <a:cubicBezTo>
                    <a:pt x="4774" y="18580"/>
                    <a:pt x="4786" y="18829"/>
                    <a:pt x="4791" y="18909"/>
                  </a:cubicBezTo>
                  <a:cubicBezTo>
                    <a:pt x="4788" y="18862"/>
                    <a:pt x="4777" y="18730"/>
                    <a:pt x="4751" y="18436"/>
                  </a:cubicBezTo>
                  <a:cubicBezTo>
                    <a:pt x="4751" y="18436"/>
                    <a:pt x="4625" y="17985"/>
                    <a:pt x="4568" y="17737"/>
                  </a:cubicBezTo>
                  <a:cubicBezTo>
                    <a:pt x="4492" y="17404"/>
                    <a:pt x="4493" y="17295"/>
                    <a:pt x="4458" y="16900"/>
                  </a:cubicBezTo>
                  <a:cubicBezTo>
                    <a:pt x="4422" y="16946"/>
                    <a:pt x="4379" y="16947"/>
                    <a:pt x="4349" y="17039"/>
                  </a:cubicBezTo>
                  <a:cubicBezTo>
                    <a:pt x="4263" y="17301"/>
                    <a:pt x="4236" y="18005"/>
                    <a:pt x="4202" y="18296"/>
                  </a:cubicBezTo>
                  <a:cubicBezTo>
                    <a:pt x="4184" y="18449"/>
                    <a:pt x="4151" y="18569"/>
                    <a:pt x="4129" y="18715"/>
                  </a:cubicBezTo>
                  <a:cubicBezTo>
                    <a:pt x="4065" y="19144"/>
                    <a:pt x="4011" y="19631"/>
                    <a:pt x="3982" y="20111"/>
                  </a:cubicBezTo>
                  <a:cubicBezTo>
                    <a:pt x="3899" y="21485"/>
                    <a:pt x="4014" y="20697"/>
                    <a:pt x="3872" y="21507"/>
                  </a:cubicBezTo>
                  <a:lnTo>
                    <a:pt x="3726" y="20669"/>
                  </a:lnTo>
                  <a:cubicBezTo>
                    <a:pt x="3445" y="19065"/>
                    <a:pt x="3602" y="20642"/>
                    <a:pt x="3506" y="19552"/>
                  </a:cubicBezTo>
                  <a:cubicBezTo>
                    <a:pt x="3224" y="18836"/>
                    <a:pt x="3599" y="19939"/>
                    <a:pt x="3360" y="18296"/>
                  </a:cubicBezTo>
                  <a:cubicBezTo>
                    <a:pt x="3333" y="18114"/>
                    <a:pt x="3262" y="18110"/>
                    <a:pt x="3213" y="18017"/>
                  </a:cubicBezTo>
                  <a:lnTo>
                    <a:pt x="3177" y="18436"/>
                  </a:lnTo>
                  <a:lnTo>
                    <a:pt x="3103" y="19273"/>
                  </a:lnTo>
                  <a:cubicBezTo>
                    <a:pt x="3079" y="19413"/>
                    <a:pt x="3050" y="19542"/>
                    <a:pt x="3030" y="19692"/>
                  </a:cubicBezTo>
                  <a:cubicBezTo>
                    <a:pt x="3004" y="19892"/>
                    <a:pt x="2969" y="20490"/>
                    <a:pt x="2957" y="20669"/>
                  </a:cubicBezTo>
                  <a:cubicBezTo>
                    <a:pt x="2920" y="20623"/>
                    <a:pt x="2882" y="20595"/>
                    <a:pt x="2847" y="20530"/>
                  </a:cubicBezTo>
                  <a:cubicBezTo>
                    <a:pt x="2755" y="20354"/>
                    <a:pt x="2732" y="20231"/>
                    <a:pt x="2664" y="19971"/>
                  </a:cubicBezTo>
                  <a:cubicBezTo>
                    <a:pt x="2633" y="19853"/>
                    <a:pt x="2615" y="19692"/>
                    <a:pt x="2591" y="19552"/>
                  </a:cubicBezTo>
                  <a:cubicBezTo>
                    <a:pt x="2542" y="19273"/>
                    <a:pt x="2497" y="18983"/>
                    <a:pt x="2444" y="18715"/>
                  </a:cubicBezTo>
                  <a:cubicBezTo>
                    <a:pt x="2369" y="18330"/>
                    <a:pt x="2320" y="18437"/>
                    <a:pt x="2261" y="17877"/>
                  </a:cubicBezTo>
                  <a:cubicBezTo>
                    <a:pt x="2234" y="17614"/>
                    <a:pt x="2237" y="17319"/>
                    <a:pt x="2225" y="17039"/>
                  </a:cubicBezTo>
                  <a:cubicBezTo>
                    <a:pt x="2096" y="16301"/>
                    <a:pt x="2162" y="16458"/>
                    <a:pt x="2078" y="17737"/>
                  </a:cubicBezTo>
                  <a:lnTo>
                    <a:pt x="1932" y="18575"/>
                  </a:lnTo>
                  <a:cubicBezTo>
                    <a:pt x="1893" y="18794"/>
                    <a:pt x="1825" y="18919"/>
                    <a:pt x="1785" y="19134"/>
                  </a:cubicBezTo>
                  <a:cubicBezTo>
                    <a:pt x="1635" y="19932"/>
                    <a:pt x="1919" y="19228"/>
                    <a:pt x="1602" y="19832"/>
                  </a:cubicBezTo>
                  <a:cubicBezTo>
                    <a:pt x="1454" y="18983"/>
                    <a:pt x="1594" y="19885"/>
                    <a:pt x="1492" y="18854"/>
                  </a:cubicBezTo>
                  <a:cubicBezTo>
                    <a:pt x="1473" y="18659"/>
                    <a:pt x="1467" y="18397"/>
                    <a:pt x="1419" y="18296"/>
                  </a:cubicBezTo>
                  <a:cubicBezTo>
                    <a:pt x="1343" y="18136"/>
                    <a:pt x="1248" y="18203"/>
                    <a:pt x="1163" y="18156"/>
                  </a:cubicBezTo>
                  <a:cubicBezTo>
                    <a:pt x="1126" y="18203"/>
                    <a:pt x="1083" y="18204"/>
                    <a:pt x="1053" y="18296"/>
                  </a:cubicBezTo>
                  <a:cubicBezTo>
                    <a:pt x="1018" y="18401"/>
                    <a:pt x="999" y="18565"/>
                    <a:pt x="980" y="18715"/>
                  </a:cubicBezTo>
                  <a:cubicBezTo>
                    <a:pt x="920" y="19172"/>
                    <a:pt x="928" y="19797"/>
                    <a:pt x="906" y="20250"/>
                  </a:cubicBezTo>
                  <a:cubicBezTo>
                    <a:pt x="899" y="20395"/>
                    <a:pt x="897" y="20565"/>
                    <a:pt x="870" y="20669"/>
                  </a:cubicBezTo>
                  <a:cubicBezTo>
                    <a:pt x="831" y="20816"/>
                    <a:pt x="772" y="20855"/>
                    <a:pt x="723" y="20948"/>
                  </a:cubicBezTo>
                  <a:cubicBezTo>
                    <a:pt x="637" y="20454"/>
                    <a:pt x="642" y="20423"/>
                    <a:pt x="503" y="19971"/>
                  </a:cubicBezTo>
                  <a:cubicBezTo>
                    <a:pt x="470" y="19862"/>
                    <a:pt x="425" y="19811"/>
                    <a:pt x="394" y="19692"/>
                  </a:cubicBezTo>
                  <a:cubicBezTo>
                    <a:pt x="362" y="19573"/>
                    <a:pt x="355" y="19378"/>
                    <a:pt x="320" y="19273"/>
                  </a:cubicBezTo>
                  <a:cubicBezTo>
                    <a:pt x="143" y="18732"/>
                    <a:pt x="254" y="19629"/>
                    <a:pt x="174" y="18715"/>
                  </a:cubicBezTo>
                  <a:cubicBezTo>
                    <a:pt x="72" y="18326"/>
                    <a:pt x="127" y="18500"/>
                    <a:pt x="0" y="18179"/>
                  </a:cubicBezTo>
                  <a:close/>
                </a:path>
              </a:pathLst>
            </a:custGeom>
            <a:solidFill>
              <a:srgbClr val="F2F2F2"/>
            </a:solidFill>
            <a:ln w="25400" cap="flat">
              <a:solidFill>
                <a:srgbClr val="F2F2F2"/>
              </a:solidFill>
              <a:prstDash val="solid"/>
              <a:bevel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 111"/>
            <p:cNvSpPr/>
            <p:nvPr/>
          </p:nvSpPr>
          <p:spPr>
            <a:xfrm>
              <a:off x="115958" y="499499"/>
              <a:ext cx="3747296" cy="686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400"/>
              </a:lvl1pPr>
            </a:lstStyle>
            <a:p>
              <a:pPr lvl="0">
                <a:defRPr sz="1800"/>
              </a:pPr>
              <a:r>
                <a:t>Websites Vary Prices, Deals Based on Users’ Information</a:t>
              </a:r>
            </a:p>
          </p:txBody>
        </p:sp>
        <p:pic>
          <p:nvPicPr>
            <p:cNvPr id="8" name="image16.png" descr="C:\Users\bowli_000\Desktop\assets\The_Wall_Street_Journal_Logo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1541" y="128217"/>
              <a:ext cx="3651714" cy="313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07524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Steering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Altering the order or composition of products</a:t>
            </a:r>
          </a:p>
          <a:p>
            <a:pPr lvl="1"/>
            <a:r>
              <a:rPr lang="en-US" dirty="0"/>
              <a:t>E.g. high priced items rank higher for some people</a:t>
            </a:r>
          </a:p>
          <a:p>
            <a:endParaRPr lang="en-US" dirty="0"/>
          </a:p>
          <a:p>
            <a:r>
              <a:rPr lang="en-US" dirty="0"/>
              <a:t>Example: </a:t>
            </a:r>
            <a:r>
              <a:rPr lang="en-US" dirty="0" err="1"/>
              <a:t>Orbitz</a:t>
            </a:r>
            <a:r>
              <a:rPr lang="en-US" dirty="0"/>
              <a:t> in 2012</a:t>
            </a:r>
          </a:p>
          <a:p>
            <a:pPr lvl="1"/>
            <a:r>
              <a:rPr lang="en-US" dirty="0"/>
              <a:t>Users received hotels in a different order when searching</a:t>
            </a:r>
          </a:p>
          <a:p>
            <a:pPr lvl="1"/>
            <a:r>
              <a:rPr lang="en-US" dirty="0"/>
              <a:t>Normal users: cheap hotels first; Mac users: expensive hotels first</a:t>
            </a:r>
          </a:p>
          <a:p>
            <a:endParaRPr lang="en-US" dirty="0"/>
          </a:p>
        </p:txBody>
      </p:sp>
      <p:grpSp>
        <p:nvGrpSpPr>
          <p:cNvPr id="6" name="Group 123"/>
          <p:cNvGrpSpPr/>
          <p:nvPr/>
        </p:nvGrpSpPr>
        <p:grpSpPr>
          <a:xfrm>
            <a:off x="3848278" y="4234755"/>
            <a:ext cx="4719126" cy="1774375"/>
            <a:chOff x="-1" y="-1"/>
            <a:chExt cx="4580911" cy="1774374"/>
          </a:xfrm>
        </p:grpSpPr>
        <p:sp>
          <p:nvSpPr>
            <p:cNvPr id="7" name="Shape 120"/>
            <p:cNvSpPr/>
            <p:nvPr/>
          </p:nvSpPr>
          <p:spPr>
            <a:xfrm>
              <a:off x="-1" y="-1"/>
              <a:ext cx="4580911" cy="177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extrusionOk="0">
                  <a:moveTo>
                    <a:pt x="7731" y="20740"/>
                  </a:moveTo>
                  <a:lnTo>
                    <a:pt x="7728" y="20758"/>
                  </a:lnTo>
                  <a:cubicBezTo>
                    <a:pt x="7733" y="20731"/>
                    <a:pt x="7733" y="20729"/>
                    <a:pt x="7731" y="20740"/>
                  </a:cubicBezTo>
                  <a:close/>
                  <a:moveTo>
                    <a:pt x="4791" y="18909"/>
                  </a:moveTo>
                  <a:cubicBezTo>
                    <a:pt x="4793" y="18942"/>
                    <a:pt x="4792" y="18934"/>
                    <a:pt x="4791" y="18909"/>
                  </a:cubicBez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19007"/>
                  </a:lnTo>
                  <a:lnTo>
                    <a:pt x="21597" y="18994"/>
                  </a:lnTo>
                  <a:cubicBezTo>
                    <a:pt x="21577" y="18868"/>
                    <a:pt x="21572" y="18715"/>
                    <a:pt x="21560" y="18575"/>
                  </a:cubicBezTo>
                  <a:cubicBezTo>
                    <a:pt x="21536" y="18482"/>
                    <a:pt x="21502" y="18414"/>
                    <a:pt x="21487" y="18296"/>
                  </a:cubicBezTo>
                  <a:cubicBezTo>
                    <a:pt x="21463" y="18117"/>
                    <a:pt x="21425" y="17171"/>
                    <a:pt x="21413" y="17039"/>
                  </a:cubicBezTo>
                  <a:cubicBezTo>
                    <a:pt x="21396" y="16842"/>
                    <a:pt x="21385" y="16602"/>
                    <a:pt x="21340" y="16481"/>
                  </a:cubicBezTo>
                  <a:cubicBezTo>
                    <a:pt x="21290" y="16343"/>
                    <a:pt x="21218" y="16388"/>
                    <a:pt x="21157" y="16341"/>
                  </a:cubicBezTo>
                  <a:cubicBezTo>
                    <a:pt x="21089" y="16601"/>
                    <a:pt x="21057" y="16687"/>
                    <a:pt x="21011" y="17039"/>
                  </a:cubicBezTo>
                  <a:cubicBezTo>
                    <a:pt x="20984" y="17240"/>
                    <a:pt x="20949" y="17838"/>
                    <a:pt x="20937" y="18017"/>
                  </a:cubicBezTo>
                  <a:cubicBezTo>
                    <a:pt x="20919" y="18302"/>
                    <a:pt x="20889" y="18575"/>
                    <a:pt x="20864" y="18854"/>
                  </a:cubicBezTo>
                  <a:cubicBezTo>
                    <a:pt x="20742" y="20255"/>
                    <a:pt x="20876" y="19646"/>
                    <a:pt x="20718" y="20250"/>
                  </a:cubicBezTo>
                  <a:cubicBezTo>
                    <a:pt x="20718" y="20250"/>
                    <a:pt x="20614" y="19706"/>
                    <a:pt x="20571" y="19413"/>
                  </a:cubicBezTo>
                  <a:cubicBezTo>
                    <a:pt x="20552" y="19284"/>
                    <a:pt x="20548" y="19132"/>
                    <a:pt x="20535" y="18994"/>
                  </a:cubicBezTo>
                  <a:cubicBezTo>
                    <a:pt x="20364" y="17262"/>
                    <a:pt x="20555" y="19218"/>
                    <a:pt x="20388" y="17737"/>
                  </a:cubicBezTo>
                  <a:cubicBezTo>
                    <a:pt x="20373" y="17602"/>
                    <a:pt x="20379" y="17423"/>
                    <a:pt x="20351" y="17319"/>
                  </a:cubicBezTo>
                  <a:cubicBezTo>
                    <a:pt x="20324" y="17215"/>
                    <a:pt x="20278" y="17226"/>
                    <a:pt x="20242" y="17179"/>
                  </a:cubicBezTo>
                  <a:cubicBezTo>
                    <a:pt x="20229" y="17319"/>
                    <a:pt x="20220" y="17463"/>
                    <a:pt x="20205" y="17598"/>
                  </a:cubicBezTo>
                  <a:cubicBezTo>
                    <a:pt x="20184" y="17789"/>
                    <a:pt x="20151" y="17961"/>
                    <a:pt x="20132" y="18156"/>
                  </a:cubicBezTo>
                  <a:cubicBezTo>
                    <a:pt x="20114" y="18336"/>
                    <a:pt x="20107" y="18529"/>
                    <a:pt x="20095" y="18715"/>
                  </a:cubicBezTo>
                  <a:cubicBezTo>
                    <a:pt x="19979" y="19378"/>
                    <a:pt x="20036" y="18974"/>
                    <a:pt x="19949" y="19971"/>
                  </a:cubicBezTo>
                  <a:cubicBezTo>
                    <a:pt x="19912" y="20111"/>
                    <a:pt x="19882" y="20281"/>
                    <a:pt x="19839" y="20390"/>
                  </a:cubicBezTo>
                  <a:cubicBezTo>
                    <a:pt x="19769" y="20567"/>
                    <a:pt x="19494" y="20657"/>
                    <a:pt x="19473" y="20669"/>
                  </a:cubicBezTo>
                  <a:cubicBezTo>
                    <a:pt x="19370" y="20085"/>
                    <a:pt x="19326" y="19771"/>
                    <a:pt x="19143" y="19273"/>
                  </a:cubicBezTo>
                  <a:cubicBezTo>
                    <a:pt x="19067" y="19067"/>
                    <a:pt x="18972" y="18994"/>
                    <a:pt x="18887" y="18854"/>
                  </a:cubicBezTo>
                  <a:cubicBezTo>
                    <a:pt x="18821" y="19603"/>
                    <a:pt x="18872" y="18960"/>
                    <a:pt x="18813" y="19971"/>
                  </a:cubicBezTo>
                  <a:cubicBezTo>
                    <a:pt x="18803" y="20159"/>
                    <a:pt x="18820" y="20428"/>
                    <a:pt x="18777" y="20530"/>
                  </a:cubicBezTo>
                  <a:cubicBezTo>
                    <a:pt x="18704" y="20704"/>
                    <a:pt x="18606" y="20623"/>
                    <a:pt x="18520" y="20669"/>
                  </a:cubicBezTo>
                  <a:cubicBezTo>
                    <a:pt x="18496" y="20483"/>
                    <a:pt x="18466" y="20306"/>
                    <a:pt x="18447" y="20111"/>
                  </a:cubicBezTo>
                  <a:cubicBezTo>
                    <a:pt x="18400" y="19633"/>
                    <a:pt x="18430" y="19418"/>
                    <a:pt x="18337" y="18994"/>
                  </a:cubicBezTo>
                  <a:cubicBezTo>
                    <a:pt x="18309" y="18865"/>
                    <a:pt x="18264" y="18808"/>
                    <a:pt x="18228" y="18715"/>
                  </a:cubicBezTo>
                  <a:cubicBezTo>
                    <a:pt x="18120" y="19536"/>
                    <a:pt x="18172" y="19076"/>
                    <a:pt x="18081" y="20111"/>
                  </a:cubicBezTo>
                  <a:lnTo>
                    <a:pt x="18008" y="20390"/>
                  </a:lnTo>
                  <a:cubicBezTo>
                    <a:pt x="17953" y="20598"/>
                    <a:pt x="17979" y="20988"/>
                    <a:pt x="17935" y="21228"/>
                  </a:cubicBezTo>
                  <a:cubicBezTo>
                    <a:pt x="17912" y="21347"/>
                    <a:pt x="17861" y="21321"/>
                    <a:pt x="17825" y="21367"/>
                  </a:cubicBezTo>
                  <a:cubicBezTo>
                    <a:pt x="17788" y="21321"/>
                    <a:pt x="17748" y="21303"/>
                    <a:pt x="17715" y="21228"/>
                  </a:cubicBezTo>
                  <a:cubicBezTo>
                    <a:pt x="17589" y="20940"/>
                    <a:pt x="17626" y="20519"/>
                    <a:pt x="17605" y="19971"/>
                  </a:cubicBezTo>
                  <a:cubicBezTo>
                    <a:pt x="17581" y="19878"/>
                    <a:pt x="17550" y="19805"/>
                    <a:pt x="17532" y="19692"/>
                  </a:cubicBezTo>
                  <a:cubicBezTo>
                    <a:pt x="17512" y="19566"/>
                    <a:pt x="17509" y="19411"/>
                    <a:pt x="17495" y="19273"/>
                  </a:cubicBezTo>
                  <a:cubicBezTo>
                    <a:pt x="17473" y="19051"/>
                    <a:pt x="17413" y="18361"/>
                    <a:pt x="17349" y="18156"/>
                  </a:cubicBezTo>
                  <a:cubicBezTo>
                    <a:pt x="17307" y="18023"/>
                    <a:pt x="17253" y="17800"/>
                    <a:pt x="17202" y="17877"/>
                  </a:cubicBezTo>
                  <a:cubicBezTo>
                    <a:pt x="17155" y="17948"/>
                    <a:pt x="17178" y="18249"/>
                    <a:pt x="17166" y="18436"/>
                  </a:cubicBezTo>
                  <a:cubicBezTo>
                    <a:pt x="16991" y="19099"/>
                    <a:pt x="17117" y="18502"/>
                    <a:pt x="17056" y="20250"/>
                  </a:cubicBezTo>
                  <a:cubicBezTo>
                    <a:pt x="17049" y="20441"/>
                    <a:pt x="17031" y="20623"/>
                    <a:pt x="17019" y="20809"/>
                  </a:cubicBezTo>
                  <a:lnTo>
                    <a:pt x="16982" y="20390"/>
                  </a:lnTo>
                  <a:cubicBezTo>
                    <a:pt x="16958" y="20111"/>
                    <a:pt x="16931" y="19834"/>
                    <a:pt x="16909" y="19552"/>
                  </a:cubicBezTo>
                  <a:cubicBezTo>
                    <a:pt x="16860" y="18928"/>
                    <a:pt x="16879" y="18840"/>
                    <a:pt x="16799" y="18156"/>
                  </a:cubicBezTo>
                  <a:cubicBezTo>
                    <a:pt x="16781" y="18003"/>
                    <a:pt x="16748" y="17883"/>
                    <a:pt x="16726" y="17737"/>
                  </a:cubicBezTo>
                  <a:cubicBezTo>
                    <a:pt x="16540" y="16497"/>
                    <a:pt x="16758" y="17781"/>
                    <a:pt x="16580" y="16760"/>
                  </a:cubicBezTo>
                  <a:cubicBezTo>
                    <a:pt x="16543" y="16807"/>
                    <a:pt x="16494" y="16785"/>
                    <a:pt x="16470" y="16900"/>
                  </a:cubicBezTo>
                  <a:cubicBezTo>
                    <a:pt x="16438" y="17050"/>
                    <a:pt x="16447" y="17274"/>
                    <a:pt x="16433" y="17458"/>
                  </a:cubicBezTo>
                  <a:cubicBezTo>
                    <a:pt x="16423" y="17600"/>
                    <a:pt x="16405" y="17733"/>
                    <a:pt x="16397" y="17877"/>
                  </a:cubicBezTo>
                  <a:cubicBezTo>
                    <a:pt x="16311" y="19351"/>
                    <a:pt x="16406" y="18191"/>
                    <a:pt x="16323" y="19134"/>
                  </a:cubicBezTo>
                  <a:cubicBezTo>
                    <a:pt x="16118" y="18873"/>
                    <a:pt x="16223" y="19137"/>
                    <a:pt x="16140" y="17877"/>
                  </a:cubicBezTo>
                  <a:cubicBezTo>
                    <a:pt x="15896" y="18187"/>
                    <a:pt x="16160" y="17715"/>
                    <a:pt x="15994" y="18854"/>
                  </a:cubicBezTo>
                  <a:cubicBezTo>
                    <a:pt x="15964" y="19058"/>
                    <a:pt x="15896" y="19134"/>
                    <a:pt x="15847" y="19273"/>
                  </a:cubicBezTo>
                  <a:cubicBezTo>
                    <a:pt x="15670" y="18596"/>
                    <a:pt x="15739" y="18934"/>
                    <a:pt x="15628" y="18296"/>
                  </a:cubicBezTo>
                  <a:cubicBezTo>
                    <a:pt x="15579" y="18017"/>
                    <a:pt x="15481" y="17924"/>
                    <a:pt x="15408" y="17737"/>
                  </a:cubicBezTo>
                  <a:lnTo>
                    <a:pt x="15298" y="18017"/>
                  </a:lnTo>
                  <a:cubicBezTo>
                    <a:pt x="15266" y="18098"/>
                    <a:pt x="15274" y="18296"/>
                    <a:pt x="15261" y="18436"/>
                  </a:cubicBezTo>
                  <a:cubicBezTo>
                    <a:pt x="15249" y="18575"/>
                    <a:pt x="15274" y="18645"/>
                    <a:pt x="15225" y="18854"/>
                  </a:cubicBezTo>
                  <a:cubicBezTo>
                    <a:pt x="15176" y="19064"/>
                    <a:pt x="15023" y="19506"/>
                    <a:pt x="14968" y="19692"/>
                  </a:cubicBezTo>
                  <a:cubicBezTo>
                    <a:pt x="14913" y="19878"/>
                    <a:pt x="14913" y="19739"/>
                    <a:pt x="14895" y="19971"/>
                  </a:cubicBezTo>
                  <a:cubicBezTo>
                    <a:pt x="14877" y="20204"/>
                    <a:pt x="14883" y="20995"/>
                    <a:pt x="14858" y="21088"/>
                  </a:cubicBezTo>
                  <a:cubicBezTo>
                    <a:pt x="14858" y="21600"/>
                    <a:pt x="14779" y="21274"/>
                    <a:pt x="14749" y="21228"/>
                  </a:cubicBezTo>
                  <a:cubicBezTo>
                    <a:pt x="14718" y="21181"/>
                    <a:pt x="14712" y="20809"/>
                    <a:pt x="14675" y="20809"/>
                  </a:cubicBezTo>
                  <a:cubicBezTo>
                    <a:pt x="14639" y="20809"/>
                    <a:pt x="14566" y="21298"/>
                    <a:pt x="14529" y="21228"/>
                  </a:cubicBezTo>
                  <a:cubicBezTo>
                    <a:pt x="14492" y="21158"/>
                    <a:pt x="14488" y="20658"/>
                    <a:pt x="14456" y="20390"/>
                  </a:cubicBezTo>
                  <a:cubicBezTo>
                    <a:pt x="14356" y="19552"/>
                    <a:pt x="14348" y="19905"/>
                    <a:pt x="14273" y="19134"/>
                  </a:cubicBezTo>
                  <a:cubicBezTo>
                    <a:pt x="14255" y="18954"/>
                    <a:pt x="14248" y="18761"/>
                    <a:pt x="14236" y="18575"/>
                  </a:cubicBezTo>
                  <a:cubicBezTo>
                    <a:pt x="14199" y="18342"/>
                    <a:pt x="14155" y="18125"/>
                    <a:pt x="14126" y="17877"/>
                  </a:cubicBezTo>
                  <a:cubicBezTo>
                    <a:pt x="14065" y="17351"/>
                    <a:pt x="14117" y="17002"/>
                    <a:pt x="14053" y="17737"/>
                  </a:cubicBezTo>
                  <a:cubicBezTo>
                    <a:pt x="14016" y="17877"/>
                    <a:pt x="13974" y="17998"/>
                    <a:pt x="13943" y="18156"/>
                  </a:cubicBezTo>
                  <a:cubicBezTo>
                    <a:pt x="13900" y="18373"/>
                    <a:pt x="13880" y="18650"/>
                    <a:pt x="13833" y="18854"/>
                  </a:cubicBezTo>
                  <a:cubicBezTo>
                    <a:pt x="13793" y="19029"/>
                    <a:pt x="13735" y="19134"/>
                    <a:pt x="13687" y="19273"/>
                  </a:cubicBezTo>
                  <a:cubicBezTo>
                    <a:pt x="13650" y="19134"/>
                    <a:pt x="13617" y="18981"/>
                    <a:pt x="13577" y="18854"/>
                  </a:cubicBezTo>
                  <a:cubicBezTo>
                    <a:pt x="13543" y="18747"/>
                    <a:pt x="13506" y="18650"/>
                    <a:pt x="13467" y="18575"/>
                  </a:cubicBezTo>
                  <a:cubicBezTo>
                    <a:pt x="13290" y="18237"/>
                    <a:pt x="13342" y="18523"/>
                    <a:pt x="13211" y="19273"/>
                  </a:cubicBezTo>
                  <a:cubicBezTo>
                    <a:pt x="13174" y="19366"/>
                    <a:pt x="13145" y="19552"/>
                    <a:pt x="13101" y="19552"/>
                  </a:cubicBezTo>
                  <a:cubicBezTo>
                    <a:pt x="13066" y="19552"/>
                    <a:pt x="13057" y="19341"/>
                    <a:pt x="13027" y="19273"/>
                  </a:cubicBezTo>
                  <a:cubicBezTo>
                    <a:pt x="12994" y="19197"/>
                    <a:pt x="12954" y="19180"/>
                    <a:pt x="12918" y="19134"/>
                  </a:cubicBezTo>
                  <a:cubicBezTo>
                    <a:pt x="12881" y="19180"/>
                    <a:pt x="12838" y="19181"/>
                    <a:pt x="12808" y="19273"/>
                  </a:cubicBezTo>
                  <a:cubicBezTo>
                    <a:pt x="12773" y="19378"/>
                    <a:pt x="12776" y="19639"/>
                    <a:pt x="12735" y="19692"/>
                  </a:cubicBezTo>
                  <a:cubicBezTo>
                    <a:pt x="12606" y="19856"/>
                    <a:pt x="12563" y="19411"/>
                    <a:pt x="12515" y="19134"/>
                  </a:cubicBezTo>
                  <a:cubicBezTo>
                    <a:pt x="12466" y="19040"/>
                    <a:pt x="12410" y="18988"/>
                    <a:pt x="12368" y="18854"/>
                  </a:cubicBezTo>
                  <a:cubicBezTo>
                    <a:pt x="12147" y="18153"/>
                    <a:pt x="12448" y="18629"/>
                    <a:pt x="12185" y="18296"/>
                  </a:cubicBezTo>
                  <a:cubicBezTo>
                    <a:pt x="12125" y="18983"/>
                    <a:pt x="12155" y="18570"/>
                    <a:pt x="12112" y="19552"/>
                  </a:cubicBezTo>
                  <a:cubicBezTo>
                    <a:pt x="12095" y="19931"/>
                    <a:pt x="12063" y="20297"/>
                    <a:pt x="12039" y="20669"/>
                  </a:cubicBezTo>
                  <a:cubicBezTo>
                    <a:pt x="11990" y="20947"/>
                    <a:pt x="11948" y="21392"/>
                    <a:pt x="11819" y="21228"/>
                  </a:cubicBezTo>
                  <a:cubicBezTo>
                    <a:pt x="11777" y="21175"/>
                    <a:pt x="11770" y="20948"/>
                    <a:pt x="11746" y="20809"/>
                  </a:cubicBezTo>
                  <a:cubicBezTo>
                    <a:pt x="11697" y="20669"/>
                    <a:pt x="11642" y="20555"/>
                    <a:pt x="11599" y="20390"/>
                  </a:cubicBezTo>
                  <a:cubicBezTo>
                    <a:pt x="11528" y="20119"/>
                    <a:pt x="11519" y="19893"/>
                    <a:pt x="11489" y="19552"/>
                  </a:cubicBezTo>
                  <a:lnTo>
                    <a:pt x="11416" y="18715"/>
                  </a:lnTo>
                  <a:cubicBezTo>
                    <a:pt x="11331" y="17745"/>
                    <a:pt x="11307" y="17739"/>
                    <a:pt x="11160" y="17179"/>
                  </a:cubicBezTo>
                  <a:cubicBezTo>
                    <a:pt x="11148" y="17319"/>
                    <a:pt x="11141" y="17466"/>
                    <a:pt x="11123" y="17598"/>
                  </a:cubicBezTo>
                  <a:cubicBezTo>
                    <a:pt x="11039" y="18240"/>
                    <a:pt x="10871" y="18611"/>
                    <a:pt x="10720" y="18994"/>
                  </a:cubicBezTo>
                  <a:cubicBezTo>
                    <a:pt x="10663" y="19140"/>
                    <a:pt x="10623" y="19366"/>
                    <a:pt x="10574" y="19552"/>
                  </a:cubicBezTo>
                  <a:cubicBezTo>
                    <a:pt x="10525" y="19599"/>
                    <a:pt x="10477" y="19724"/>
                    <a:pt x="10427" y="19692"/>
                  </a:cubicBezTo>
                  <a:cubicBezTo>
                    <a:pt x="10388" y="19667"/>
                    <a:pt x="10290" y="19047"/>
                    <a:pt x="10281" y="18994"/>
                  </a:cubicBezTo>
                  <a:cubicBezTo>
                    <a:pt x="10065" y="18378"/>
                    <a:pt x="10178" y="18411"/>
                    <a:pt x="9951" y="19273"/>
                  </a:cubicBezTo>
                  <a:cubicBezTo>
                    <a:pt x="9910" y="19326"/>
                    <a:pt x="9727" y="19570"/>
                    <a:pt x="9695" y="19552"/>
                  </a:cubicBezTo>
                  <a:cubicBezTo>
                    <a:pt x="9652" y="19529"/>
                    <a:pt x="9626" y="19332"/>
                    <a:pt x="9585" y="19273"/>
                  </a:cubicBezTo>
                  <a:cubicBezTo>
                    <a:pt x="9527" y="19190"/>
                    <a:pt x="9463" y="19180"/>
                    <a:pt x="9402" y="19134"/>
                  </a:cubicBezTo>
                  <a:cubicBezTo>
                    <a:pt x="9316" y="20116"/>
                    <a:pt x="9428" y="18903"/>
                    <a:pt x="9292" y="20111"/>
                  </a:cubicBezTo>
                  <a:cubicBezTo>
                    <a:pt x="9277" y="20246"/>
                    <a:pt x="9289" y="20457"/>
                    <a:pt x="9256" y="20530"/>
                  </a:cubicBezTo>
                  <a:cubicBezTo>
                    <a:pt x="9191" y="20670"/>
                    <a:pt x="9109" y="20623"/>
                    <a:pt x="9036" y="20669"/>
                  </a:cubicBezTo>
                  <a:cubicBezTo>
                    <a:pt x="8968" y="20410"/>
                    <a:pt x="8945" y="20287"/>
                    <a:pt x="8853" y="20111"/>
                  </a:cubicBezTo>
                  <a:cubicBezTo>
                    <a:pt x="8818" y="20045"/>
                    <a:pt x="8776" y="20047"/>
                    <a:pt x="8743" y="19971"/>
                  </a:cubicBezTo>
                  <a:cubicBezTo>
                    <a:pt x="8698" y="19867"/>
                    <a:pt x="8614" y="19427"/>
                    <a:pt x="8596" y="19273"/>
                  </a:cubicBezTo>
                  <a:cubicBezTo>
                    <a:pt x="8577" y="19097"/>
                    <a:pt x="8572" y="18901"/>
                    <a:pt x="8560" y="18715"/>
                  </a:cubicBezTo>
                  <a:cubicBezTo>
                    <a:pt x="8533" y="18311"/>
                    <a:pt x="8459" y="17977"/>
                    <a:pt x="8413" y="17598"/>
                  </a:cubicBezTo>
                  <a:cubicBezTo>
                    <a:pt x="8397" y="17464"/>
                    <a:pt x="8389" y="17319"/>
                    <a:pt x="8377" y="17179"/>
                  </a:cubicBezTo>
                  <a:cubicBezTo>
                    <a:pt x="8241" y="17696"/>
                    <a:pt x="8323" y="17349"/>
                    <a:pt x="8157" y="18296"/>
                  </a:cubicBezTo>
                  <a:lnTo>
                    <a:pt x="8047" y="18575"/>
                  </a:lnTo>
                  <a:cubicBezTo>
                    <a:pt x="7974" y="18761"/>
                    <a:pt x="7946" y="19125"/>
                    <a:pt x="7901" y="19413"/>
                  </a:cubicBezTo>
                  <a:cubicBezTo>
                    <a:pt x="7873" y="19591"/>
                    <a:pt x="7855" y="19791"/>
                    <a:pt x="7827" y="19971"/>
                  </a:cubicBezTo>
                  <a:cubicBezTo>
                    <a:pt x="7806" y="20117"/>
                    <a:pt x="7774" y="20240"/>
                    <a:pt x="7754" y="20390"/>
                  </a:cubicBezTo>
                  <a:cubicBezTo>
                    <a:pt x="7668" y="21049"/>
                    <a:pt x="7712" y="20839"/>
                    <a:pt x="7728" y="20758"/>
                  </a:cubicBezTo>
                  <a:cubicBezTo>
                    <a:pt x="7719" y="20808"/>
                    <a:pt x="7695" y="20939"/>
                    <a:pt x="7644" y="21228"/>
                  </a:cubicBezTo>
                  <a:cubicBezTo>
                    <a:pt x="7608" y="21181"/>
                    <a:pt x="7565" y="21180"/>
                    <a:pt x="7534" y="21088"/>
                  </a:cubicBezTo>
                  <a:cubicBezTo>
                    <a:pt x="7500" y="20983"/>
                    <a:pt x="7487" y="20806"/>
                    <a:pt x="7461" y="20669"/>
                  </a:cubicBezTo>
                  <a:cubicBezTo>
                    <a:pt x="7426" y="20480"/>
                    <a:pt x="7388" y="20297"/>
                    <a:pt x="7351" y="20111"/>
                  </a:cubicBezTo>
                  <a:cubicBezTo>
                    <a:pt x="7303" y="20018"/>
                    <a:pt x="7244" y="19979"/>
                    <a:pt x="7205" y="19832"/>
                  </a:cubicBezTo>
                  <a:cubicBezTo>
                    <a:pt x="7178" y="19728"/>
                    <a:pt x="7193" y="19526"/>
                    <a:pt x="7168" y="19413"/>
                  </a:cubicBezTo>
                  <a:cubicBezTo>
                    <a:pt x="7129" y="19234"/>
                    <a:pt x="7071" y="19134"/>
                    <a:pt x="7022" y="18994"/>
                  </a:cubicBezTo>
                  <a:cubicBezTo>
                    <a:pt x="6812" y="18728"/>
                    <a:pt x="6997" y="18809"/>
                    <a:pt x="6839" y="19413"/>
                  </a:cubicBezTo>
                  <a:cubicBezTo>
                    <a:pt x="6800" y="19560"/>
                    <a:pt x="6741" y="19599"/>
                    <a:pt x="6692" y="19692"/>
                  </a:cubicBezTo>
                  <a:cubicBezTo>
                    <a:pt x="6692" y="19692"/>
                    <a:pt x="6557" y="19268"/>
                    <a:pt x="6509" y="18994"/>
                  </a:cubicBezTo>
                  <a:cubicBezTo>
                    <a:pt x="6320" y="17912"/>
                    <a:pt x="6638" y="18857"/>
                    <a:pt x="6363" y="18156"/>
                  </a:cubicBezTo>
                  <a:cubicBezTo>
                    <a:pt x="6212" y="18348"/>
                    <a:pt x="6255" y="18183"/>
                    <a:pt x="6180" y="18854"/>
                  </a:cubicBezTo>
                  <a:cubicBezTo>
                    <a:pt x="6164" y="18990"/>
                    <a:pt x="6177" y="19207"/>
                    <a:pt x="6143" y="19273"/>
                  </a:cubicBezTo>
                  <a:cubicBezTo>
                    <a:pt x="5975" y="19594"/>
                    <a:pt x="5912" y="19445"/>
                    <a:pt x="5777" y="19273"/>
                  </a:cubicBezTo>
                  <a:cubicBezTo>
                    <a:pt x="5740" y="19366"/>
                    <a:pt x="5692" y="19416"/>
                    <a:pt x="5667" y="19552"/>
                  </a:cubicBezTo>
                  <a:cubicBezTo>
                    <a:pt x="5591" y="19956"/>
                    <a:pt x="5587" y="20492"/>
                    <a:pt x="5557" y="20948"/>
                  </a:cubicBezTo>
                  <a:cubicBezTo>
                    <a:pt x="5548" y="21091"/>
                    <a:pt x="5533" y="21228"/>
                    <a:pt x="5520" y="21367"/>
                  </a:cubicBezTo>
                  <a:cubicBezTo>
                    <a:pt x="5472" y="21321"/>
                    <a:pt x="5420" y="21303"/>
                    <a:pt x="5374" y="21228"/>
                  </a:cubicBezTo>
                  <a:cubicBezTo>
                    <a:pt x="5292" y="21094"/>
                    <a:pt x="5161" y="20609"/>
                    <a:pt x="5118" y="20390"/>
                  </a:cubicBezTo>
                  <a:cubicBezTo>
                    <a:pt x="5085" y="20224"/>
                    <a:pt x="5069" y="20018"/>
                    <a:pt x="5044" y="19832"/>
                  </a:cubicBezTo>
                  <a:cubicBezTo>
                    <a:pt x="4996" y="19739"/>
                    <a:pt x="4936" y="19700"/>
                    <a:pt x="4898" y="19552"/>
                  </a:cubicBezTo>
                  <a:cubicBezTo>
                    <a:pt x="4871" y="19448"/>
                    <a:pt x="4881" y="19260"/>
                    <a:pt x="4861" y="19134"/>
                  </a:cubicBezTo>
                  <a:cubicBezTo>
                    <a:pt x="4774" y="18580"/>
                    <a:pt x="4786" y="18829"/>
                    <a:pt x="4791" y="18909"/>
                  </a:cubicBezTo>
                  <a:cubicBezTo>
                    <a:pt x="4788" y="18862"/>
                    <a:pt x="4777" y="18730"/>
                    <a:pt x="4751" y="18436"/>
                  </a:cubicBezTo>
                  <a:cubicBezTo>
                    <a:pt x="4751" y="18436"/>
                    <a:pt x="4625" y="17985"/>
                    <a:pt x="4568" y="17737"/>
                  </a:cubicBezTo>
                  <a:cubicBezTo>
                    <a:pt x="4492" y="17404"/>
                    <a:pt x="4493" y="17295"/>
                    <a:pt x="4458" y="16900"/>
                  </a:cubicBezTo>
                  <a:cubicBezTo>
                    <a:pt x="4422" y="16946"/>
                    <a:pt x="4379" y="16947"/>
                    <a:pt x="4349" y="17039"/>
                  </a:cubicBezTo>
                  <a:cubicBezTo>
                    <a:pt x="4263" y="17301"/>
                    <a:pt x="4236" y="18005"/>
                    <a:pt x="4202" y="18296"/>
                  </a:cubicBezTo>
                  <a:cubicBezTo>
                    <a:pt x="4184" y="18449"/>
                    <a:pt x="4151" y="18569"/>
                    <a:pt x="4129" y="18715"/>
                  </a:cubicBezTo>
                  <a:cubicBezTo>
                    <a:pt x="4065" y="19144"/>
                    <a:pt x="4011" y="19631"/>
                    <a:pt x="3982" y="20111"/>
                  </a:cubicBezTo>
                  <a:cubicBezTo>
                    <a:pt x="3899" y="21485"/>
                    <a:pt x="4014" y="20697"/>
                    <a:pt x="3872" y="21507"/>
                  </a:cubicBezTo>
                  <a:lnTo>
                    <a:pt x="3726" y="20669"/>
                  </a:lnTo>
                  <a:cubicBezTo>
                    <a:pt x="3445" y="19065"/>
                    <a:pt x="3602" y="20642"/>
                    <a:pt x="3506" y="19552"/>
                  </a:cubicBezTo>
                  <a:cubicBezTo>
                    <a:pt x="3224" y="18836"/>
                    <a:pt x="3599" y="19939"/>
                    <a:pt x="3360" y="18296"/>
                  </a:cubicBezTo>
                  <a:cubicBezTo>
                    <a:pt x="3333" y="18114"/>
                    <a:pt x="3262" y="18110"/>
                    <a:pt x="3213" y="18017"/>
                  </a:cubicBezTo>
                  <a:lnTo>
                    <a:pt x="3177" y="18436"/>
                  </a:lnTo>
                  <a:lnTo>
                    <a:pt x="3103" y="19273"/>
                  </a:lnTo>
                  <a:cubicBezTo>
                    <a:pt x="3079" y="19413"/>
                    <a:pt x="3050" y="19542"/>
                    <a:pt x="3030" y="19692"/>
                  </a:cubicBezTo>
                  <a:cubicBezTo>
                    <a:pt x="3004" y="19892"/>
                    <a:pt x="2969" y="20490"/>
                    <a:pt x="2957" y="20669"/>
                  </a:cubicBezTo>
                  <a:cubicBezTo>
                    <a:pt x="2920" y="20623"/>
                    <a:pt x="2882" y="20595"/>
                    <a:pt x="2847" y="20530"/>
                  </a:cubicBezTo>
                  <a:cubicBezTo>
                    <a:pt x="2755" y="20354"/>
                    <a:pt x="2732" y="20231"/>
                    <a:pt x="2664" y="19971"/>
                  </a:cubicBezTo>
                  <a:cubicBezTo>
                    <a:pt x="2633" y="19853"/>
                    <a:pt x="2615" y="19692"/>
                    <a:pt x="2591" y="19552"/>
                  </a:cubicBezTo>
                  <a:cubicBezTo>
                    <a:pt x="2542" y="19273"/>
                    <a:pt x="2497" y="18983"/>
                    <a:pt x="2444" y="18715"/>
                  </a:cubicBezTo>
                  <a:cubicBezTo>
                    <a:pt x="2369" y="18330"/>
                    <a:pt x="2320" y="18437"/>
                    <a:pt x="2261" y="17877"/>
                  </a:cubicBezTo>
                  <a:cubicBezTo>
                    <a:pt x="2234" y="17614"/>
                    <a:pt x="2237" y="17319"/>
                    <a:pt x="2225" y="17039"/>
                  </a:cubicBezTo>
                  <a:cubicBezTo>
                    <a:pt x="2096" y="16301"/>
                    <a:pt x="2162" y="16458"/>
                    <a:pt x="2078" y="17737"/>
                  </a:cubicBezTo>
                  <a:lnTo>
                    <a:pt x="1932" y="18575"/>
                  </a:lnTo>
                  <a:cubicBezTo>
                    <a:pt x="1893" y="18794"/>
                    <a:pt x="1825" y="18919"/>
                    <a:pt x="1785" y="19134"/>
                  </a:cubicBezTo>
                  <a:cubicBezTo>
                    <a:pt x="1635" y="19932"/>
                    <a:pt x="1919" y="19228"/>
                    <a:pt x="1602" y="19832"/>
                  </a:cubicBezTo>
                  <a:cubicBezTo>
                    <a:pt x="1454" y="18983"/>
                    <a:pt x="1594" y="19885"/>
                    <a:pt x="1492" y="18854"/>
                  </a:cubicBezTo>
                  <a:cubicBezTo>
                    <a:pt x="1473" y="18659"/>
                    <a:pt x="1467" y="18397"/>
                    <a:pt x="1419" y="18296"/>
                  </a:cubicBezTo>
                  <a:cubicBezTo>
                    <a:pt x="1343" y="18136"/>
                    <a:pt x="1248" y="18203"/>
                    <a:pt x="1163" y="18156"/>
                  </a:cubicBezTo>
                  <a:cubicBezTo>
                    <a:pt x="1126" y="18203"/>
                    <a:pt x="1083" y="18204"/>
                    <a:pt x="1053" y="18296"/>
                  </a:cubicBezTo>
                  <a:cubicBezTo>
                    <a:pt x="1018" y="18401"/>
                    <a:pt x="999" y="18565"/>
                    <a:pt x="980" y="18715"/>
                  </a:cubicBezTo>
                  <a:cubicBezTo>
                    <a:pt x="920" y="19172"/>
                    <a:pt x="928" y="19797"/>
                    <a:pt x="906" y="20250"/>
                  </a:cubicBezTo>
                  <a:cubicBezTo>
                    <a:pt x="899" y="20395"/>
                    <a:pt x="897" y="20565"/>
                    <a:pt x="870" y="20669"/>
                  </a:cubicBezTo>
                  <a:cubicBezTo>
                    <a:pt x="831" y="20816"/>
                    <a:pt x="772" y="20855"/>
                    <a:pt x="723" y="20948"/>
                  </a:cubicBezTo>
                  <a:cubicBezTo>
                    <a:pt x="637" y="20454"/>
                    <a:pt x="642" y="20423"/>
                    <a:pt x="503" y="19971"/>
                  </a:cubicBezTo>
                  <a:cubicBezTo>
                    <a:pt x="470" y="19862"/>
                    <a:pt x="425" y="19811"/>
                    <a:pt x="394" y="19692"/>
                  </a:cubicBezTo>
                  <a:cubicBezTo>
                    <a:pt x="362" y="19573"/>
                    <a:pt x="355" y="19378"/>
                    <a:pt x="320" y="19273"/>
                  </a:cubicBezTo>
                  <a:cubicBezTo>
                    <a:pt x="143" y="18732"/>
                    <a:pt x="254" y="19629"/>
                    <a:pt x="174" y="18715"/>
                  </a:cubicBezTo>
                  <a:cubicBezTo>
                    <a:pt x="72" y="18326"/>
                    <a:pt x="127" y="18500"/>
                    <a:pt x="0" y="18179"/>
                  </a:cubicBezTo>
                  <a:close/>
                </a:path>
              </a:pathLst>
            </a:custGeom>
            <a:solidFill>
              <a:srgbClr val="F2F2F2"/>
            </a:solidFill>
            <a:ln w="25400" cap="flat">
              <a:solidFill>
                <a:srgbClr val="F2F2F2"/>
              </a:solidFill>
              <a:prstDash val="solid"/>
              <a:bevel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 121"/>
            <p:cNvSpPr/>
            <p:nvPr/>
          </p:nvSpPr>
          <p:spPr>
            <a:xfrm>
              <a:off x="131373" y="565897"/>
              <a:ext cx="4245428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/>
              </a:lvl1pPr>
            </a:lstStyle>
            <a:p>
              <a:pPr lvl="0">
                <a:defRPr sz="1800"/>
              </a:pPr>
              <a:r>
                <a:rPr dirty="0"/>
                <a:t>On </a:t>
              </a:r>
              <a:r>
                <a:rPr dirty="0" err="1"/>
                <a:t>Orbitz</a:t>
              </a:r>
              <a:r>
                <a:rPr dirty="0"/>
                <a:t>, Mac Users Steered to Pricier Hotels</a:t>
              </a:r>
            </a:p>
          </p:txBody>
        </p:sp>
        <p:pic>
          <p:nvPicPr>
            <p:cNvPr id="9" name="image16.png" descr="C:\Users\bowli_000\Desktop\assets\The_Wall_Street_Journal_Logo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9662" y="145261"/>
              <a:ext cx="4137140" cy="355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90957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Auditing Algorithms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Governments and regulators are concerned about big data and algorithms</a:t>
            </a:r>
          </a:p>
          <a:p>
            <a:pPr lvl="1"/>
            <a:r>
              <a:rPr lang="en-US" dirty="0"/>
              <a:t>White House reports:</a:t>
            </a:r>
          </a:p>
          <a:p>
            <a:pPr lvl="2"/>
            <a:r>
              <a:rPr lang="en-US" i="1" dirty="0"/>
              <a:t>Big Data: Seizing Opportunities, Preserving Values</a:t>
            </a:r>
          </a:p>
          <a:p>
            <a:pPr lvl="2"/>
            <a:r>
              <a:rPr lang="en-US" i="1" dirty="0"/>
              <a:t>Big Data and Differential Pricing</a:t>
            </a:r>
          </a:p>
          <a:p>
            <a:pPr lvl="1"/>
            <a:r>
              <a:rPr lang="en-US" dirty="0"/>
              <a:t>FTC’s new Office of Technology Research and Investigation</a:t>
            </a:r>
          </a:p>
          <a:p>
            <a:pPr lvl="2"/>
            <a:r>
              <a:rPr lang="en-US" dirty="0"/>
              <a:t>Tasked with monitoring the applications of big data and algorithms</a:t>
            </a:r>
          </a:p>
          <a:p>
            <a:pPr lvl="1"/>
            <a:endParaRPr lang="en-US" i="1" dirty="0"/>
          </a:p>
          <a:p>
            <a:r>
              <a:rPr lang="en-US" dirty="0"/>
              <a:t>How do we measure and understand algorithms?</a:t>
            </a:r>
          </a:p>
          <a:p>
            <a:pPr lvl="1"/>
            <a:r>
              <a:rPr lang="en-US" dirty="0"/>
              <a:t>Algorithms may be trade secrets, constantly changing</a:t>
            </a:r>
          </a:p>
          <a:p>
            <a:pPr lvl="1"/>
            <a:r>
              <a:rPr lang="en-US" dirty="0"/>
              <a:t>Access to source code is not enough, data is equally important</a:t>
            </a:r>
          </a:p>
          <a:p>
            <a:pPr lvl="1"/>
            <a:endParaRPr lang="en-US" dirty="0"/>
          </a:p>
          <a:p>
            <a:pPr marL="4572" lvl="1" indent="0">
              <a:buNone/>
            </a:pPr>
            <a:r>
              <a:rPr lang="en-US" dirty="0"/>
              <a:t>Emerging scientific area: </a:t>
            </a:r>
            <a:r>
              <a:rPr lang="en-US" b="1" dirty="0">
                <a:solidFill>
                  <a:schemeClr val="accent1"/>
                </a:solidFill>
              </a:rPr>
              <a:t>Auditing Algorithms</a:t>
            </a:r>
          </a:p>
          <a:p>
            <a:pPr marL="457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6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Our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85279" y="1600200"/>
            <a:ext cx="10544720" cy="51054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Understanding how companies collect and share data about users</a:t>
            </a:r>
          </a:p>
          <a:p>
            <a:pPr lvl="1"/>
            <a:r>
              <a:rPr lang="en-US" dirty="0"/>
              <a:t>Online and offline retailers</a:t>
            </a:r>
          </a:p>
          <a:p>
            <a:pPr lvl="1"/>
            <a:r>
              <a:rPr lang="en-US" dirty="0"/>
              <a:t>Advertisers and marketers</a:t>
            </a:r>
          </a:p>
          <a:p>
            <a:pPr lvl="1"/>
            <a:r>
              <a:rPr lang="en-US" dirty="0"/>
              <a:t>Data brokers like Acxiom, </a:t>
            </a:r>
            <a:r>
              <a:rPr lang="en-US" dirty="0" err="1"/>
              <a:t>Datalogix</a:t>
            </a:r>
            <a:r>
              <a:rPr lang="en-US" dirty="0"/>
              <a:t>, Equifax, Experian, etc… </a:t>
            </a:r>
          </a:p>
          <a:p>
            <a:endParaRPr lang="en-US" dirty="0"/>
          </a:p>
          <a:p>
            <a:pPr marL="514350" indent="-514350">
              <a:buClr>
                <a:schemeClr val="accent1"/>
              </a:buClr>
              <a:buFont typeface="+mj-lt"/>
              <a:buAutoNum type="arabicPeriod" startAt="2"/>
            </a:pPr>
            <a:r>
              <a:rPr lang="en-US" dirty="0"/>
              <a:t>Reverse-engineering online algorithms to assess their impact</a:t>
            </a:r>
          </a:p>
          <a:p>
            <a:pPr lvl="1"/>
            <a:r>
              <a:rPr lang="en-US" dirty="0"/>
              <a:t>Search engines</a:t>
            </a:r>
          </a:p>
          <a:p>
            <a:pPr lvl="1"/>
            <a:r>
              <a:rPr lang="en-US" dirty="0"/>
              <a:t>Online advertisements</a:t>
            </a:r>
          </a:p>
          <a:p>
            <a:pPr lvl="1"/>
            <a:r>
              <a:rPr lang="en-US" dirty="0"/>
              <a:t>E-commerce</a:t>
            </a:r>
          </a:p>
          <a:p>
            <a:pPr lvl="1"/>
            <a:r>
              <a:rPr lang="en-US" dirty="0"/>
              <a:t>Social networks</a:t>
            </a:r>
          </a:p>
          <a:p>
            <a:pPr lvl="1"/>
            <a:r>
              <a:rPr lang="en-US" dirty="0"/>
              <a:t>etc…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35467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Metropolit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68829</TotalTime>
  <Words>1745</Words>
  <Application>Microsoft Office PowerPoint</Application>
  <PresentationFormat>Widescreen</PresentationFormat>
  <Paragraphs>355</Paragraphs>
  <Slides>42</Slides>
  <Notes>10</Notes>
  <HiddenSlides>19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MS PGothic</vt:lpstr>
      <vt:lpstr>Arial</vt:lpstr>
      <vt:lpstr>Calibri</vt:lpstr>
      <vt:lpstr>Calibri Light</vt:lpstr>
      <vt:lpstr>Courier</vt:lpstr>
      <vt:lpstr>Tw Cen MT</vt:lpstr>
      <vt:lpstr>Wingdings</vt:lpstr>
      <vt:lpstr>Wingdings 2</vt:lpstr>
      <vt:lpstr>Metropolitan</vt:lpstr>
      <vt:lpstr>Auditing Algorithms: Towards Transparency in the Age of Big Data</vt:lpstr>
      <vt:lpstr>Personalization on the Web</vt:lpstr>
      <vt:lpstr>Personalization is Ubiquitous</vt:lpstr>
      <vt:lpstr>Dangers of Personalization?</vt:lpstr>
      <vt:lpstr>Racial Discrimination</vt:lpstr>
      <vt:lpstr>Price Discrimination</vt:lpstr>
      <vt:lpstr>Price Steering</vt:lpstr>
      <vt:lpstr>Auditing Algorithms</vt:lpstr>
      <vt:lpstr>Goals of Our Work</vt:lpstr>
      <vt:lpstr>Measuring Personalization Case Study: Google Search Case Study: E-commerce</vt:lpstr>
      <vt:lpstr>Measuring Personalization Case Study: E-commerce</vt:lpstr>
      <vt:lpstr>Are All Differences Personalization?</vt:lpstr>
      <vt:lpstr>Controlling for Noise</vt:lpstr>
      <vt:lpstr>Dual Methodology</vt:lpstr>
      <vt:lpstr>Real User Experiment</vt:lpstr>
      <vt:lpstr>Measuring Personalization Case Study: Google Search Case Study: E-commerce</vt:lpstr>
      <vt:lpstr>Results from Real Users</vt:lpstr>
      <vt:lpstr>What Causes of Personalization?</vt:lpstr>
      <vt:lpstr>Logged In/Out to Google</vt:lpstr>
      <vt:lpstr>IP Address Geolocation</vt:lpstr>
      <vt:lpstr>What About Search History?</vt:lpstr>
      <vt:lpstr>Impact of Search History</vt:lpstr>
      <vt:lpstr>Measuring Personalization Case Study: Google Search Case Study: E-commerce</vt:lpstr>
      <vt:lpstr>Measuring Personalization Case Study: E-commerce</vt:lpstr>
      <vt:lpstr>Targeted Retailers</vt:lpstr>
      <vt:lpstr>Do Users See the Same Prices for the Same Products?</vt:lpstr>
      <vt:lpstr>How Much Money Are We Talking About?</vt:lpstr>
      <vt:lpstr>What Features Trigger Personalization?</vt:lpstr>
      <vt:lpstr>Home Depot</vt:lpstr>
      <vt:lpstr>Travel Sites</vt:lpstr>
      <vt:lpstr>Cheaptickets/Orbitz</vt:lpstr>
      <vt:lpstr>Cheaptickets/Orbitz</vt:lpstr>
      <vt:lpstr>Travelocity </vt:lpstr>
      <vt:lpstr>Priceline</vt:lpstr>
      <vt:lpstr>Hotels.com/Expedia</vt:lpstr>
      <vt:lpstr>Conclusions and Future Work</vt:lpstr>
      <vt:lpstr>The Era of Big Data</vt:lpstr>
      <vt:lpstr>Our Goal: Transparency</vt:lpstr>
      <vt:lpstr>Peeking Beneath the Hood of Uber</vt:lpstr>
      <vt:lpstr>Borders on Google Maps</vt:lpstr>
      <vt:lpstr>Discrimination in the Gig-economy</vt:lpstr>
      <vt:lpstr>All of our code, data, and papers are available at:  http://personalization.ccs.neu.edu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Wilson, Christo</cp:lastModifiedBy>
  <cp:revision>997</cp:revision>
  <cp:lastPrinted>2012-08-22T04:00:45Z</cp:lastPrinted>
  <dcterms:created xsi:type="dcterms:W3CDTF">2012-01-03T02:22:46Z</dcterms:created>
  <dcterms:modified xsi:type="dcterms:W3CDTF">2017-10-11T20:26:26Z</dcterms:modified>
</cp:coreProperties>
</file>