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9"/>
  </p:notesMasterIdLst>
  <p:handoutMasterIdLst>
    <p:handoutMasterId r:id="rId40"/>
  </p:handoutMasterIdLst>
  <p:sldIdLst>
    <p:sldId id="256" r:id="rId2"/>
    <p:sldId id="470" r:id="rId3"/>
    <p:sldId id="489" r:id="rId4"/>
    <p:sldId id="472" r:id="rId5"/>
    <p:sldId id="473" r:id="rId6"/>
    <p:sldId id="474" r:id="rId7"/>
    <p:sldId id="475" r:id="rId8"/>
    <p:sldId id="476" r:id="rId9"/>
    <p:sldId id="494" r:id="rId10"/>
    <p:sldId id="495" r:id="rId11"/>
    <p:sldId id="498" r:id="rId12"/>
    <p:sldId id="477" r:id="rId13"/>
    <p:sldId id="478" r:id="rId14"/>
    <p:sldId id="479" r:id="rId15"/>
    <p:sldId id="497" r:id="rId16"/>
    <p:sldId id="480" r:id="rId17"/>
    <p:sldId id="481" r:id="rId18"/>
    <p:sldId id="483" r:id="rId19"/>
    <p:sldId id="482" r:id="rId20"/>
    <p:sldId id="490" r:id="rId21"/>
    <p:sldId id="485" r:id="rId22"/>
    <p:sldId id="471" r:id="rId23"/>
    <p:sldId id="428" r:id="rId24"/>
    <p:sldId id="357" r:id="rId25"/>
    <p:sldId id="492" r:id="rId26"/>
    <p:sldId id="493" r:id="rId27"/>
    <p:sldId id="496" r:id="rId28"/>
    <p:sldId id="442" r:id="rId29"/>
    <p:sldId id="443" r:id="rId30"/>
    <p:sldId id="406" r:id="rId31"/>
    <p:sldId id="407" r:id="rId32"/>
    <p:sldId id="450" r:id="rId33"/>
    <p:sldId id="408" r:id="rId34"/>
    <p:sldId id="491" r:id="rId35"/>
    <p:sldId id="487" r:id="rId36"/>
    <p:sldId id="488" r:id="rId37"/>
    <p:sldId id="423" r:id="rId3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BB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89058" autoAdjust="0"/>
  </p:normalViewPr>
  <p:slideViewPr>
    <p:cSldViewPr snapToGrid="0" snapToObjects="1">
      <p:cViewPr>
        <p:scale>
          <a:sx n="125" d="100"/>
          <a:sy n="125" d="100"/>
        </p:scale>
        <p:origin x="1264" y="4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1583661417323"/>
          <c:y val="0.172888888888889"/>
          <c:w val="0.7758156167979"/>
          <c:h val="0.696837095363079"/>
        </c:manualLayout>
      </c:layout>
      <c:scatterChart>
        <c:scatterStyle val="lineMarker"/>
        <c:varyColors val="0"/>
        <c:ser>
          <c:idx val="0"/>
          <c:order val="0"/>
          <c:tx>
            <c:strRef>
              <c:f>Sheet1!$B$2</c:f>
              <c:strCache>
                <c:ptCount val="1"/>
                <c:pt idx="0">
                  <c:v>Ad ID</c:v>
                </c:pt>
              </c:strCache>
            </c:strRef>
          </c:tx>
          <c:spPr>
            <a:ln w="47625">
              <a:noFill/>
            </a:ln>
            <a:effectLst/>
          </c:spPr>
          <c:marker>
            <c:symbol val="circle"/>
            <c:size val="4"/>
            <c:spPr>
              <a:solidFill>
                <a:schemeClr val="tx2"/>
              </a:solidFill>
              <a:ln>
                <a:noFill/>
              </a:ln>
              <a:effectLst/>
            </c:spPr>
          </c:marker>
          <c:xVal>
            <c:numRef>
              <c:f>Sheet1!$A$3:$A$398</c:f>
              <c:numCache>
                <c:formatCode>General</c:formatCode>
                <c:ptCount val="396"/>
                <c:pt idx="0">
                  <c:v>1.0</c:v>
                </c:pt>
                <c:pt idx="1">
                  <c:v>1.0</c:v>
                </c:pt>
                <c:pt idx="2">
                  <c:v>2.0</c:v>
                </c:pt>
                <c:pt idx="3">
                  <c:v>2.0</c:v>
                </c:pt>
                <c:pt idx="4">
                  <c:v>3.0</c:v>
                </c:pt>
                <c:pt idx="5">
                  <c:v>3.0</c:v>
                </c:pt>
                <c:pt idx="6">
                  <c:v>4.0</c:v>
                </c:pt>
                <c:pt idx="7">
                  <c:v>4.0</c:v>
                </c:pt>
                <c:pt idx="8">
                  <c:v>5.0</c:v>
                </c:pt>
                <c:pt idx="9">
                  <c:v>5.0</c:v>
                </c:pt>
                <c:pt idx="10">
                  <c:v>6.0</c:v>
                </c:pt>
                <c:pt idx="11">
                  <c:v>6.0</c:v>
                </c:pt>
                <c:pt idx="12">
                  <c:v>7.0</c:v>
                </c:pt>
                <c:pt idx="13">
                  <c:v>7.0</c:v>
                </c:pt>
                <c:pt idx="14">
                  <c:v>8.0</c:v>
                </c:pt>
                <c:pt idx="15">
                  <c:v>8.0</c:v>
                </c:pt>
                <c:pt idx="16">
                  <c:v>9.0</c:v>
                </c:pt>
                <c:pt idx="17">
                  <c:v>9.0</c:v>
                </c:pt>
                <c:pt idx="18">
                  <c:v>10.0</c:v>
                </c:pt>
                <c:pt idx="19">
                  <c:v>10.0</c:v>
                </c:pt>
                <c:pt idx="20">
                  <c:v>11.0</c:v>
                </c:pt>
                <c:pt idx="21">
                  <c:v>11.0</c:v>
                </c:pt>
                <c:pt idx="22">
                  <c:v>12.0</c:v>
                </c:pt>
                <c:pt idx="23">
                  <c:v>12.0</c:v>
                </c:pt>
                <c:pt idx="24">
                  <c:v>13.0</c:v>
                </c:pt>
                <c:pt idx="25">
                  <c:v>13.0</c:v>
                </c:pt>
                <c:pt idx="26">
                  <c:v>14.0</c:v>
                </c:pt>
                <c:pt idx="27">
                  <c:v>14.0</c:v>
                </c:pt>
                <c:pt idx="28">
                  <c:v>15.0</c:v>
                </c:pt>
                <c:pt idx="29">
                  <c:v>15.0</c:v>
                </c:pt>
                <c:pt idx="30">
                  <c:v>16.0</c:v>
                </c:pt>
                <c:pt idx="31">
                  <c:v>16.0</c:v>
                </c:pt>
                <c:pt idx="32">
                  <c:v>17.0</c:v>
                </c:pt>
                <c:pt idx="33">
                  <c:v>17.0</c:v>
                </c:pt>
                <c:pt idx="34">
                  <c:v>18.0</c:v>
                </c:pt>
                <c:pt idx="35">
                  <c:v>18.0</c:v>
                </c:pt>
                <c:pt idx="36">
                  <c:v>19.0</c:v>
                </c:pt>
                <c:pt idx="37">
                  <c:v>19.0</c:v>
                </c:pt>
                <c:pt idx="38">
                  <c:v>20.0</c:v>
                </c:pt>
                <c:pt idx="39">
                  <c:v>20.0</c:v>
                </c:pt>
                <c:pt idx="40">
                  <c:v>21.0</c:v>
                </c:pt>
                <c:pt idx="41">
                  <c:v>21.0</c:v>
                </c:pt>
                <c:pt idx="42">
                  <c:v>22.0</c:v>
                </c:pt>
                <c:pt idx="43">
                  <c:v>22.0</c:v>
                </c:pt>
                <c:pt idx="44">
                  <c:v>23.0</c:v>
                </c:pt>
                <c:pt idx="45">
                  <c:v>23.0</c:v>
                </c:pt>
                <c:pt idx="46">
                  <c:v>24.0</c:v>
                </c:pt>
                <c:pt idx="47">
                  <c:v>24.0</c:v>
                </c:pt>
                <c:pt idx="48">
                  <c:v>25.0</c:v>
                </c:pt>
                <c:pt idx="49">
                  <c:v>25.0</c:v>
                </c:pt>
                <c:pt idx="50">
                  <c:v>26.0</c:v>
                </c:pt>
                <c:pt idx="51">
                  <c:v>26.0</c:v>
                </c:pt>
                <c:pt idx="52">
                  <c:v>27.0</c:v>
                </c:pt>
                <c:pt idx="53">
                  <c:v>27.0</c:v>
                </c:pt>
                <c:pt idx="54">
                  <c:v>28.0</c:v>
                </c:pt>
                <c:pt idx="55">
                  <c:v>28.0</c:v>
                </c:pt>
                <c:pt idx="56">
                  <c:v>29.0</c:v>
                </c:pt>
                <c:pt idx="57">
                  <c:v>29.0</c:v>
                </c:pt>
                <c:pt idx="58">
                  <c:v>30.0</c:v>
                </c:pt>
                <c:pt idx="59">
                  <c:v>30.0</c:v>
                </c:pt>
                <c:pt idx="60">
                  <c:v>31.0</c:v>
                </c:pt>
                <c:pt idx="61">
                  <c:v>31.0</c:v>
                </c:pt>
                <c:pt idx="62">
                  <c:v>32.0</c:v>
                </c:pt>
                <c:pt idx="63">
                  <c:v>32.0</c:v>
                </c:pt>
                <c:pt idx="64">
                  <c:v>33.0</c:v>
                </c:pt>
                <c:pt idx="65">
                  <c:v>33.0</c:v>
                </c:pt>
                <c:pt idx="66">
                  <c:v>34.0</c:v>
                </c:pt>
                <c:pt idx="67">
                  <c:v>34.0</c:v>
                </c:pt>
                <c:pt idx="68">
                  <c:v>35.0</c:v>
                </c:pt>
                <c:pt idx="69">
                  <c:v>35.0</c:v>
                </c:pt>
                <c:pt idx="70">
                  <c:v>36.0</c:v>
                </c:pt>
                <c:pt idx="71">
                  <c:v>36.0</c:v>
                </c:pt>
                <c:pt idx="72">
                  <c:v>37.0</c:v>
                </c:pt>
                <c:pt idx="73">
                  <c:v>37.0</c:v>
                </c:pt>
                <c:pt idx="74">
                  <c:v>38.0</c:v>
                </c:pt>
                <c:pt idx="75">
                  <c:v>38.0</c:v>
                </c:pt>
                <c:pt idx="76">
                  <c:v>39.0</c:v>
                </c:pt>
                <c:pt idx="77">
                  <c:v>39.0</c:v>
                </c:pt>
                <c:pt idx="78">
                  <c:v>40.0</c:v>
                </c:pt>
                <c:pt idx="79">
                  <c:v>40.0</c:v>
                </c:pt>
                <c:pt idx="80">
                  <c:v>41.0</c:v>
                </c:pt>
                <c:pt idx="81">
                  <c:v>41.0</c:v>
                </c:pt>
                <c:pt idx="82">
                  <c:v>42.0</c:v>
                </c:pt>
                <c:pt idx="83">
                  <c:v>42.0</c:v>
                </c:pt>
                <c:pt idx="84">
                  <c:v>43.0</c:v>
                </c:pt>
                <c:pt idx="85">
                  <c:v>43.0</c:v>
                </c:pt>
                <c:pt idx="86">
                  <c:v>44.0</c:v>
                </c:pt>
                <c:pt idx="87">
                  <c:v>44.0</c:v>
                </c:pt>
                <c:pt idx="88">
                  <c:v>45.0</c:v>
                </c:pt>
                <c:pt idx="89">
                  <c:v>45.0</c:v>
                </c:pt>
                <c:pt idx="90">
                  <c:v>46.0</c:v>
                </c:pt>
                <c:pt idx="91">
                  <c:v>46.0</c:v>
                </c:pt>
                <c:pt idx="92">
                  <c:v>47.0</c:v>
                </c:pt>
                <c:pt idx="93">
                  <c:v>47.0</c:v>
                </c:pt>
                <c:pt idx="94">
                  <c:v>48.0</c:v>
                </c:pt>
                <c:pt idx="95">
                  <c:v>48.0</c:v>
                </c:pt>
                <c:pt idx="96">
                  <c:v>49.0</c:v>
                </c:pt>
                <c:pt idx="97">
                  <c:v>49.0</c:v>
                </c:pt>
                <c:pt idx="98">
                  <c:v>50.0</c:v>
                </c:pt>
                <c:pt idx="99">
                  <c:v>50.0</c:v>
                </c:pt>
                <c:pt idx="100">
                  <c:v>51.0</c:v>
                </c:pt>
                <c:pt idx="101">
                  <c:v>51.0</c:v>
                </c:pt>
                <c:pt idx="102">
                  <c:v>52.0</c:v>
                </c:pt>
                <c:pt idx="103">
                  <c:v>52.0</c:v>
                </c:pt>
                <c:pt idx="104">
                  <c:v>53.0</c:v>
                </c:pt>
                <c:pt idx="105">
                  <c:v>53.0</c:v>
                </c:pt>
                <c:pt idx="106">
                  <c:v>54.0</c:v>
                </c:pt>
                <c:pt idx="107">
                  <c:v>54.0</c:v>
                </c:pt>
                <c:pt idx="108">
                  <c:v>55.0</c:v>
                </c:pt>
                <c:pt idx="109">
                  <c:v>55.0</c:v>
                </c:pt>
                <c:pt idx="110">
                  <c:v>56.0</c:v>
                </c:pt>
                <c:pt idx="111">
                  <c:v>56.0</c:v>
                </c:pt>
                <c:pt idx="112">
                  <c:v>57.0</c:v>
                </c:pt>
                <c:pt idx="113">
                  <c:v>57.0</c:v>
                </c:pt>
                <c:pt idx="114">
                  <c:v>58.0</c:v>
                </c:pt>
                <c:pt idx="115">
                  <c:v>58.0</c:v>
                </c:pt>
                <c:pt idx="116">
                  <c:v>59.0</c:v>
                </c:pt>
                <c:pt idx="117">
                  <c:v>59.0</c:v>
                </c:pt>
                <c:pt idx="118">
                  <c:v>60.0</c:v>
                </c:pt>
                <c:pt idx="119">
                  <c:v>60.0</c:v>
                </c:pt>
                <c:pt idx="120">
                  <c:v>61.0</c:v>
                </c:pt>
                <c:pt idx="121">
                  <c:v>61.0</c:v>
                </c:pt>
                <c:pt idx="122">
                  <c:v>62.0</c:v>
                </c:pt>
                <c:pt idx="123">
                  <c:v>62.0</c:v>
                </c:pt>
                <c:pt idx="124">
                  <c:v>63.0</c:v>
                </c:pt>
                <c:pt idx="125">
                  <c:v>63.0</c:v>
                </c:pt>
                <c:pt idx="126">
                  <c:v>64.0</c:v>
                </c:pt>
                <c:pt idx="127">
                  <c:v>64.0</c:v>
                </c:pt>
                <c:pt idx="128">
                  <c:v>65.0</c:v>
                </c:pt>
                <c:pt idx="129">
                  <c:v>65.0</c:v>
                </c:pt>
                <c:pt idx="130">
                  <c:v>66.0</c:v>
                </c:pt>
                <c:pt idx="131">
                  <c:v>66.0</c:v>
                </c:pt>
                <c:pt idx="132">
                  <c:v>67.0</c:v>
                </c:pt>
                <c:pt idx="133">
                  <c:v>67.0</c:v>
                </c:pt>
                <c:pt idx="134">
                  <c:v>68.0</c:v>
                </c:pt>
                <c:pt idx="135">
                  <c:v>68.0</c:v>
                </c:pt>
                <c:pt idx="136">
                  <c:v>69.0</c:v>
                </c:pt>
                <c:pt idx="137">
                  <c:v>69.0</c:v>
                </c:pt>
                <c:pt idx="138">
                  <c:v>70.0</c:v>
                </c:pt>
                <c:pt idx="139">
                  <c:v>70.0</c:v>
                </c:pt>
                <c:pt idx="140">
                  <c:v>71.0</c:v>
                </c:pt>
                <c:pt idx="141">
                  <c:v>71.0</c:v>
                </c:pt>
                <c:pt idx="142">
                  <c:v>72.0</c:v>
                </c:pt>
                <c:pt idx="143">
                  <c:v>72.0</c:v>
                </c:pt>
                <c:pt idx="144">
                  <c:v>73.0</c:v>
                </c:pt>
                <c:pt idx="145">
                  <c:v>73.0</c:v>
                </c:pt>
                <c:pt idx="146">
                  <c:v>74.0</c:v>
                </c:pt>
                <c:pt idx="147">
                  <c:v>74.0</c:v>
                </c:pt>
                <c:pt idx="148">
                  <c:v>75.0</c:v>
                </c:pt>
                <c:pt idx="149">
                  <c:v>75.0</c:v>
                </c:pt>
                <c:pt idx="150">
                  <c:v>76.0</c:v>
                </c:pt>
                <c:pt idx="151">
                  <c:v>76.0</c:v>
                </c:pt>
                <c:pt idx="152">
                  <c:v>77.0</c:v>
                </c:pt>
                <c:pt idx="153">
                  <c:v>77.0</c:v>
                </c:pt>
                <c:pt idx="154">
                  <c:v>78.0</c:v>
                </c:pt>
                <c:pt idx="155">
                  <c:v>78.0</c:v>
                </c:pt>
                <c:pt idx="156">
                  <c:v>79.0</c:v>
                </c:pt>
                <c:pt idx="157">
                  <c:v>79.0</c:v>
                </c:pt>
                <c:pt idx="158">
                  <c:v>80.0</c:v>
                </c:pt>
                <c:pt idx="159">
                  <c:v>80.0</c:v>
                </c:pt>
                <c:pt idx="160">
                  <c:v>81.0</c:v>
                </c:pt>
                <c:pt idx="161">
                  <c:v>81.0</c:v>
                </c:pt>
                <c:pt idx="162">
                  <c:v>82.0</c:v>
                </c:pt>
                <c:pt idx="163">
                  <c:v>82.0</c:v>
                </c:pt>
                <c:pt idx="164">
                  <c:v>83.0</c:v>
                </c:pt>
                <c:pt idx="165">
                  <c:v>83.0</c:v>
                </c:pt>
                <c:pt idx="166">
                  <c:v>84.0</c:v>
                </c:pt>
                <c:pt idx="167">
                  <c:v>84.0</c:v>
                </c:pt>
                <c:pt idx="168">
                  <c:v>85.0</c:v>
                </c:pt>
                <c:pt idx="169">
                  <c:v>85.0</c:v>
                </c:pt>
                <c:pt idx="170">
                  <c:v>86.0</c:v>
                </c:pt>
                <c:pt idx="171">
                  <c:v>86.0</c:v>
                </c:pt>
                <c:pt idx="172">
                  <c:v>87.0</c:v>
                </c:pt>
                <c:pt idx="173">
                  <c:v>87.0</c:v>
                </c:pt>
                <c:pt idx="174">
                  <c:v>88.0</c:v>
                </c:pt>
                <c:pt idx="175">
                  <c:v>88.0</c:v>
                </c:pt>
                <c:pt idx="176">
                  <c:v>89.0</c:v>
                </c:pt>
                <c:pt idx="177">
                  <c:v>89.0</c:v>
                </c:pt>
                <c:pt idx="178">
                  <c:v>90.0</c:v>
                </c:pt>
                <c:pt idx="179">
                  <c:v>90.0</c:v>
                </c:pt>
                <c:pt idx="180">
                  <c:v>91.0</c:v>
                </c:pt>
                <c:pt idx="181">
                  <c:v>91.0</c:v>
                </c:pt>
                <c:pt idx="182">
                  <c:v>92.0</c:v>
                </c:pt>
                <c:pt idx="183">
                  <c:v>92.0</c:v>
                </c:pt>
                <c:pt idx="184">
                  <c:v>93.0</c:v>
                </c:pt>
                <c:pt idx="185">
                  <c:v>93.0</c:v>
                </c:pt>
                <c:pt idx="186">
                  <c:v>94.0</c:v>
                </c:pt>
                <c:pt idx="187">
                  <c:v>94.0</c:v>
                </c:pt>
                <c:pt idx="188">
                  <c:v>95.0</c:v>
                </c:pt>
                <c:pt idx="189">
                  <c:v>95.0</c:v>
                </c:pt>
                <c:pt idx="190">
                  <c:v>96.0</c:v>
                </c:pt>
                <c:pt idx="191">
                  <c:v>96.0</c:v>
                </c:pt>
                <c:pt idx="192">
                  <c:v>97.0</c:v>
                </c:pt>
                <c:pt idx="193">
                  <c:v>97.0</c:v>
                </c:pt>
                <c:pt idx="194">
                  <c:v>98.0</c:v>
                </c:pt>
                <c:pt idx="195">
                  <c:v>98.0</c:v>
                </c:pt>
                <c:pt idx="196">
                  <c:v>99.0</c:v>
                </c:pt>
                <c:pt idx="197">
                  <c:v>99.0</c:v>
                </c:pt>
                <c:pt idx="198">
                  <c:v>100.0</c:v>
                </c:pt>
                <c:pt idx="199">
                  <c:v>100.0</c:v>
                </c:pt>
                <c:pt idx="200">
                  <c:v>101.0</c:v>
                </c:pt>
                <c:pt idx="201">
                  <c:v>101.0</c:v>
                </c:pt>
                <c:pt idx="202">
                  <c:v>102.0</c:v>
                </c:pt>
                <c:pt idx="203">
                  <c:v>102.0</c:v>
                </c:pt>
                <c:pt idx="204">
                  <c:v>103.0</c:v>
                </c:pt>
                <c:pt idx="205">
                  <c:v>103.0</c:v>
                </c:pt>
                <c:pt idx="206">
                  <c:v>104.0</c:v>
                </c:pt>
                <c:pt idx="207">
                  <c:v>104.0</c:v>
                </c:pt>
                <c:pt idx="208">
                  <c:v>105.0</c:v>
                </c:pt>
                <c:pt idx="209">
                  <c:v>105.0</c:v>
                </c:pt>
                <c:pt idx="210">
                  <c:v>106.0</c:v>
                </c:pt>
                <c:pt idx="211">
                  <c:v>106.0</c:v>
                </c:pt>
                <c:pt idx="212">
                  <c:v>107.0</c:v>
                </c:pt>
                <c:pt idx="213">
                  <c:v>107.0</c:v>
                </c:pt>
                <c:pt idx="214">
                  <c:v>108.0</c:v>
                </c:pt>
                <c:pt idx="215">
                  <c:v>108.0</c:v>
                </c:pt>
                <c:pt idx="216">
                  <c:v>109.0</c:v>
                </c:pt>
                <c:pt idx="217">
                  <c:v>109.0</c:v>
                </c:pt>
                <c:pt idx="218">
                  <c:v>110.0</c:v>
                </c:pt>
                <c:pt idx="219">
                  <c:v>110.0</c:v>
                </c:pt>
                <c:pt idx="220">
                  <c:v>111.0</c:v>
                </c:pt>
                <c:pt idx="221">
                  <c:v>111.0</c:v>
                </c:pt>
                <c:pt idx="222">
                  <c:v>112.0</c:v>
                </c:pt>
                <c:pt idx="223">
                  <c:v>112.0</c:v>
                </c:pt>
                <c:pt idx="224">
                  <c:v>113.0</c:v>
                </c:pt>
                <c:pt idx="225">
                  <c:v>113.0</c:v>
                </c:pt>
                <c:pt idx="226">
                  <c:v>114.0</c:v>
                </c:pt>
                <c:pt idx="227">
                  <c:v>114.0</c:v>
                </c:pt>
                <c:pt idx="228">
                  <c:v>115.0</c:v>
                </c:pt>
                <c:pt idx="229">
                  <c:v>115.0</c:v>
                </c:pt>
                <c:pt idx="230">
                  <c:v>116.0</c:v>
                </c:pt>
                <c:pt idx="231">
                  <c:v>116.0</c:v>
                </c:pt>
                <c:pt idx="232">
                  <c:v>117.0</c:v>
                </c:pt>
                <c:pt idx="233">
                  <c:v>117.0</c:v>
                </c:pt>
                <c:pt idx="234">
                  <c:v>118.0</c:v>
                </c:pt>
                <c:pt idx="235">
                  <c:v>118.0</c:v>
                </c:pt>
                <c:pt idx="236">
                  <c:v>119.0</c:v>
                </c:pt>
                <c:pt idx="237">
                  <c:v>119.0</c:v>
                </c:pt>
                <c:pt idx="238">
                  <c:v>120.0</c:v>
                </c:pt>
                <c:pt idx="239">
                  <c:v>120.0</c:v>
                </c:pt>
                <c:pt idx="240">
                  <c:v>121.0</c:v>
                </c:pt>
                <c:pt idx="241">
                  <c:v>121.0</c:v>
                </c:pt>
                <c:pt idx="242">
                  <c:v>122.0</c:v>
                </c:pt>
                <c:pt idx="243">
                  <c:v>122.0</c:v>
                </c:pt>
                <c:pt idx="244">
                  <c:v>123.0</c:v>
                </c:pt>
                <c:pt idx="245">
                  <c:v>123.0</c:v>
                </c:pt>
                <c:pt idx="246">
                  <c:v>124.0</c:v>
                </c:pt>
                <c:pt idx="247">
                  <c:v>124.0</c:v>
                </c:pt>
                <c:pt idx="248">
                  <c:v>125.0</c:v>
                </c:pt>
                <c:pt idx="249">
                  <c:v>125.0</c:v>
                </c:pt>
                <c:pt idx="250">
                  <c:v>126.0</c:v>
                </c:pt>
                <c:pt idx="251">
                  <c:v>126.0</c:v>
                </c:pt>
                <c:pt idx="252">
                  <c:v>127.0</c:v>
                </c:pt>
                <c:pt idx="253">
                  <c:v>127.0</c:v>
                </c:pt>
                <c:pt idx="254">
                  <c:v>128.0</c:v>
                </c:pt>
                <c:pt idx="255">
                  <c:v>128.0</c:v>
                </c:pt>
                <c:pt idx="256">
                  <c:v>129.0</c:v>
                </c:pt>
                <c:pt idx="257">
                  <c:v>129.0</c:v>
                </c:pt>
                <c:pt idx="258">
                  <c:v>130.0</c:v>
                </c:pt>
                <c:pt idx="259">
                  <c:v>130.0</c:v>
                </c:pt>
                <c:pt idx="260">
                  <c:v>131.0</c:v>
                </c:pt>
                <c:pt idx="261">
                  <c:v>131.0</c:v>
                </c:pt>
                <c:pt idx="262">
                  <c:v>132.0</c:v>
                </c:pt>
                <c:pt idx="263">
                  <c:v>132.0</c:v>
                </c:pt>
                <c:pt idx="264">
                  <c:v>133.0</c:v>
                </c:pt>
                <c:pt idx="265">
                  <c:v>133.0</c:v>
                </c:pt>
                <c:pt idx="266">
                  <c:v>134.0</c:v>
                </c:pt>
                <c:pt idx="267">
                  <c:v>134.0</c:v>
                </c:pt>
                <c:pt idx="268">
                  <c:v>135.0</c:v>
                </c:pt>
                <c:pt idx="269">
                  <c:v>135.0</c:v>
                </c:pt>
                <c:pt idx="270">
                  <c:v>136.0</c:v>
                </c:pt>
                <c:pt idx="271">
                  <c:v>136.0</c:v>
                </c:pt>
                <c:pt idx="272">
                  <c:v>137.0</c:v>
                </c:pt>
                <c:pt idx="273">
                  <c:v>137.0</c:v>
                </c:pt>
                <c:pt idx="274">
                  <c:v>138.0</c:v>
                </c:pt>
                <c:pt idx="275">
                  <c:v>138.0</c:v>
                </c:pt>
                <c:pt idx="276">
                  <c:v>139.0</c:v>
                </c:pt>
                <c:pt idx="277">
                  <c:v>139.0</c:v>
                </c:pt>
                <c:pt idx="278">
                  <c:v>140.0</c:v>
                </c:pt>
                <c:pt idx="279">
                  <c:v>140.0</c:v>
                </c:pt>
                <c:pt idx="280">
                  <c:v>141.0</c:v>
                </c:pt>
                <c:pt idx="281">
                  <c:v>141.0</c:v>
                </c:pt>
                <c:pt idx="282">
                  <c:v>142.0</c:v>
                </c:pt>
                <c:pt idx="283">
                  <c:v>142.0</c:v>
                </c:pt>
                <c:pt idx="284">
                  <c:v>143.0</c:v>
                </c:pt>
                <c:pt idx="285">
                  <c:v>143.0</c:v>
                </c:pt>
                <c:pt idx="286">
                  <c:v>144.0</c:v>
                </c:pt>
                <c:pt idx="287">
                  <c:v>144.0</c:v>
                </c:pt>
                <c:pt idx="288">
                  <c:v>145.0</c:v>
                </c:pt>
                <c:pt idx="289">
                  <c:v>145.0</c:v>
                </c:pt>
                <c:pt idx="290">
                  <c:v>146.0</c:v>
                </c:pt>
                <c:pt idx="291">
                  <c:v>146.0</c:v>
                </c:pt>
                <c:pt idx="292">
                  <c:v>147.0</c:v>
                </c:pt>
                <c:pt idx="293">
                  <c:v>147.0</c:v>
                </c:pt>
                <c:pt idx="294">
                  <c:v>148.0</c:v>
                </c:pt>
                <c:pt idx="295">
                  <c:v>148.0</c:v>
                </c:pt>
                <c:pt idx="296">
                  <c:v>149.0</c:v>
                </c:pt>
                <c:pt idx="297">
                  <c:v>149.0</c:v>
                </c:pt>
                <c:pt idx="298">
                  <c:v>150.0</c:v>
                </c:pt>
                <c:pt idx="299">
                  <c:v>150.0</c:v>
                </c:pt>
                <c:pt idx="300">
                  <c:v>151.0</c:v>
                </c:pt>
                <c:pt idx="301">
                  <c:v>151.0</c:v>
                </c:pt>
                <c:pt idx="302">
                  <c:v>152.0</c:v>
                </c:pt>
                <c:pt idx="303">
                  <c:v>152.0</c:v>
                </c:pt>
                <c:pt idx="304">
                  <c:v>153.0</c:v>
                </c:pt>
                <c:pt idx="305">
                  <c:v>153.0</c:v>
                </c:pt>
                <c:pt idx="306">
                  <c:v>154.0</c:v>
                </c:pt>
                <c:pt idx="307">
                  <c:v>154.0</c:v>
                </c:pt>
                <c:pt idx="308">
                  <c:v>155.0</c:v>
                </c:pt>
                <c:pt idx="309">
                  <c:v>155.0</c:v>
                </c:pt>
                <c:pt idx="310">
                  <c:v>156.0</c:v>
                </c:pt>
                <c:pt idx="311">
                  <c:v>156.0</c:v>
                </c:pt>
                <c:pt idx="312">
                  <c:v>157.0</c:v>
                </c:pt>
                <c:pt idx="313">
                  <c:v>157.0</c:v>
                </c:pt>
                <c:pt idx="314">
                  <c:v>158.0</c:v>
                </c:pt>
                <c:pt idx="315">
                  <c:v>158.0</c:v>
                </c:pt>
                <c:pt idx="316">
                  <c:v>159.0</c:v>
                </c:pt>
                <c:pt idx="317">
                  <c:v>159.0</c:v>
                </c:pt>
                <c:pt idx="318">
                  <c:v>160.0</c:v>
                </c:pt>
                <c:pt idx="319">
                  <c:v>160.0</c:v>
                </c:pt>
                <c:pt idx="320">
                  <c:v>161.0</c:v>
                </c:pt>
                <c:pt idx="321">
                  <c:v>161.0</c:v>
                </c:pt>
                <c:pt idx="322">
                  <c:v>162.0</c:v>
                </c:pt>
                <c:pt idx="323">
                  <c:v>162.0</c:v>
                </c:pt>
                <c:pt idx="324">
                  <c:v>163.0</c:v>
                </c:pt>
                <c:pt idx="325">
                  <c:v>163.0</c:v>
                </c:pt>
                <c:pt idx="326">
                  <c:v>164.0</c:v>
                </c:pt>
                <c:pt idx="327">
                  <c:v>164.0</c:v>
                </c:pt>
                <c:pt idx="328">
                  <c:v>165.0</c:v>
                </c:pt>
                <c:pt idx="329">
                  <c:v>165.0</c:v>
                </c:pt>
                <c:pt idx="330">
                  <c:v>166.0</c:v>
                </c:pt>
                <c:pt idx="331">
                  <c:v>166.0</c:v>
                </c:pt>
                <c:pt idx="332">
                  <c:v>167.0</c:v>
                </c:pt>
                <c:pt idx="333">
                  <c:v>167.0</c:v>
                </c:pt>
                <c:pt idx="334">
                  <c:v>168.0</c:v>
                </c:pt>
                <c:pt idx="335">
                  <c:v>168.0</c:v>
                </c:pt>
                <c:pt idx="336">
                  <c:v>169.0</c:v>
                </c:pt>
                <c:pt idx="337">
                  <c:v>169.0</c:v>
                </c:pt>
                <c:pt idx="338">
                  <c:v>170.0</c:v>
                </c:pt>
                <c:pt idx="339">
                  <c:v>170.0</c:v>
                </c:pt>
                <c:pt idx="340">
                  <c:v>171.0</c:v>
                </c:pt>
                <c:pt idx="341">
                  <c:v>171.0</c:v>
                </c:pt>
                <c:pt idx="342">
                  <c:v>172.0</c:v>
                </c:pt>
                <c:pt idx="343">
                  <c:v>172.0</c:v>
                </c:pt>
                <c:pt idx="344">
                  <c:v>173.0</c:v>
                </c:pt>
                <c:pt idx="345">
                  <c:v>173.0</c:v>
                </c:pt>
                <c:pt idx="346">
                  <c:v>174.0</c:v>
                </c:pt>
                <c:pt idx="347">
                  <c:v>174.0</c:v>
                </c:pt>
                <c:pt idx="348">
                  <c:v>175.0</c:v>
                </c:pt>
                <c:pt idx="349">
                  <c:v>175.0</c:v>
                </c:pt>
                <c:pt idx="350">
                  <c:v>176.0</c:v>
                </c:pt>
                <c:pt idx="351">
                  <c:v>176.0</c:v>
                </c:pt>
                <c:pt idx="352">
                  <c:v>177.0</c:v>
                </c:pt>
                <c:pt idx="353">
                  <c:v>177.0</c:v>
                </c:pt>
                <c:pt idx="354">
                  <c:v>178.0</c:v>
                </c:pt>
                <c:pt idx="355">
                  <c:v>178.0</c:v>
                </c:pt>
                <c:pt idx="356">
                  <c:v>179.0</c:v>
                </c:pt>
                <c:pt idx="357">
                  <c:v>179.0</c:v>
                </c:pt>
                <c:pt idx="358">
                  <c:v>180.0</c:v>
                </c:pt>
                <c:pt idx="359">
                  <c:v>180.0</c:v>
                </c:pt>
                <c:pt idx="360">
                  <c:v>181.0</c:v>
                </c:pt>
                <c:pt idx="361">
                  <c:v>181.0</c:v>
                </c:pt>
                <c:pt idx="362">
                  <c:v>182.0</c:v>
                </c:pt>
                <c:pt idx="363">
                  <c:v>182.0</c:v>
                </c:pt>
                <c:pt idx="364">
                  <c:v>183.0</c:v>
                </c:pt>
                <c:pt idx="365">
                  <c:v>183.0</c:v>
                </c:pt>
                <c:pt idx="366">
                  <c:v>184.0</c:v>
                </c:pt>
                <c:pt idx="367">
                  <c:v>184.0</c:v>
                </c:pt>
                <c:pt idx="368">
                  <c:v>185.0</c:v>
                </c:pt>
                <c:pt idx="369">
                  <c:v>185.0</c:v>
                </c:pt>
                <c:pt idx="370">
                  <c:v>186.0</c:v>
                </c:pt>
                <c:pt idx="371">
                  <c:v>186.0</c:v>
                </c:pt>
                <c:pt idx="372">
                  <c:v>187.0</c:v>
                </c:pt>
                <c:pt idx="373">
                  <c:v>187.0</c:v>
                </c:pt>
                <c:pt idx="374">
                  <c:v>188.0</c:v>
                </c:pt>
                <c:pt idx="375">
                  <c:v>188.0</c:v>
                </c:pt>
                <c:pt idx="376">
                  <c:v>189.0</c:v>
                </c:pt>
                <c:pt idx="377">
                  <c:v>189.0</c:v>
                </c:pt>
                <c:pt idx="378">
                  <c:v>190.0</c:v>
                </c:pt>
                <c:pt idx="379">
                  <c:v>190.0</c:v>
                </c:pt>
                <c:pt idx="380">
                  <c:v>191.0</c:v>
                </c:pt>
                <c:pt idx="381">
                  <c:v>191.0</c:v>
                </c:pt>
                <c:pt idx="382">
                  <c:v>192.0</c:v>
                </c:pt>
                <c:pt idx="383">
                  <c:v>192.0</c:v>
                </c:pt>
                <c:pt idx="384">
                  <c:v>193.0</c:v>
                </c:pt>
                <c:pt idx="385">
                  <c:v>193.0</c:v>
                </c:pt>
                <c:pt idx="386">
                  <c:v>194.0</c:v>
                </c:pt>
                <c:pt idx="387">
                  <c:v>194.0</c:v>
                </c:pt>
                <c:pt idx="388">
                  <c:v>195.0</c:v>
                </c:pt>
                <c:pt idx="389">
                  <c:v>195.0</c:v>
                </c:pt>
                <c:pt idx="390">
                  <c:v>196.0</c:v>
                </c:pt>
                <c:pt idx="391">
                  <c:v>196.0</c:v>
                </c:pt>
                <c:pt idx="392">
                  <c:v>197.0</c:v>
                </c:pt>
                <c:pt idx="393">
                  <c:v>197.0</c:v>
                </c:pt>
                <c:pt idx="394">
                  <c:v>198.0</c:v>
                </c:pt>
                <c:pt idx="395">
                  <c:v>198.0</c:v>
                </c:pt>
              </c:numCache>
            </c:numRef>
          </c:xVal>
          <c:yVal>
            <c:numRef>
              <c:f>Sheet1!$B$3:$B$398</c:f>
              <c:numCache>
                <c:formatCode>General</c:formatCode>
                <c:ptCount val="396"/>
                <c:pt idx="0">
                  <c:v>0.0</c:v>
                </c:pt>
                <c:pt idx="1">
                  <c:v>1.0</c:v>
                </c:pt>
                <c:pt idx="2">
                  <c:v>2.0</c:v>
                </c:pt>
                <c:pt idx="3">
                  <c:v>3.0</c:v>
                </c:pt>
                <c:pt idx="4">
                  <c:v>2.0</c:v>
                </c:pt>
                <c:pt idx="5">
                  <c:v>3.0</c:v>
                </c:pt>
                <c:pt idx="6">
                  <c:v>2.0</c:v>
                </c:pt>
                <c:pt idx="7">
                  <c:v>3.0</c:v>
                </c:pt>
                <c:pt idx="8">
                  <c:v>2.0</c:v>
                </c:pt>
                <c:pt idx="9">
                  <c:v>3.0</c:v>
                </c:pt>
                <c:pt idx="10">
                  <c:v>4.0</c:v>
                </c:pt>
                <c:pt idx="11">
                  <c:v>3.0</c:v>
                </c:pt>
                <c:pt idx="12">
                  <c:v>3.0</c:v>
                </c:pt>
                <c:pt idx="13">
                  <c:v>4.0</c:v>
                </c:pt>
                <c:pt idx="14">
                  <c:v>3.0</c:v>
                </c:pt>
                <c:pt idx="15">
                  <c:v>4.0</c:v>
                </c:pt>
                <c:pt idx="16">
                  <c:v>3.0</c:v>
                </c:pt>
                <c:pt idx="17">
                  <c:v>4.0</c:v>
                </c:pt>
                <c:pt idx="18">
                  <c:v>3.0</c:v>
                </c:pt>
                <c:pt idx="19">
                  <c:v>5.0</c:v>
                </c:pt>
                <c:pt idx="20">
                  <c:v>3.0</c:v>
                </c:pt>
                <c:pt idx="21">
                  <c:v>4.0</c:v>
                </c:pt>
                <c:pt idx="22">
                  <c:v>3.0</c:v>
                </c:pt>
                <c:pt idx="23">
                  <c:v>4.0</c:v>
                </c:pt>
                <c:pt idx="24">
                  <c:v>3.0</c:v>
                </c:pt>
                <c:pt idx="25">
                  <c:v>4.0</c:v>
                </c:pt>
                <c:pt idx="26">
                  <c:v>3.0</c:v>
                </c:pt>
                <c:pt idx="27">
                  <c:v>5.0</c:v>
                </c:pt>
                <c:pt idx="28">
                  <c:v>6.0</c:v>
                </c:pt>
                <c:pt idx="29">
                  <c:v>7.0</c:v>
                </c:pt>
                <c:pt idx="30">
                  <c:v>3.0</c:v>
                </c:pt>
                <c:pt idx="31">
                  <c:v>8.0</c:v>
                </c:pt>
                <c:pt idx="32">
                  <c:v>3.0</c:v>
                </c:pt>
                <c:pt idx="33">
                  <c:v>4.0</c:v>
                </c:pt>
                <c:pt idx="34">
                  <c:v>3.0</c:v>
                </c:pt>
                <c:pt idx="35">
                  <c:v>5.0</c:v>
                </c:pt>
                <c:pt idx="36">
                  <c:v>3.0</c:v>
                </c:pt>
                <c:pt idx="37">
                  <c:v>4.0</c:v>
                </c:pt>
                <c:pt idx="38">
                  <c:v>3.0</c:v>
                </c:pt>
                <c:pt idx="39">
                  <c:v>4.0</c:v>
                </c:pt>
                <c:pt idx="40">
                  <c:v>4.0</c:v>
                </c:pt>
                <c:pt idx="41">
                  <c:v>3.0</c:v>
                </c:pt>
                <c:pt idx="42">
                  <c:v>5.0</c:v>
                </c:pt>
                <c:pt idx="43">
                  <c:v>6.0</c:v>
                </c:pt>
                <c:pt idx="44">
                  <c:v>5.0</c:v>
                </c:pt>
                <c:pt idx="45">
                  <c:v>9.0</c:v>
                </c:pt>
                <c:pt idx="46">
                  <c:v>10.0</c:v>
                </c:pt>
                <c:pt idx="47">
                  <c:v>11.0</c:v>
                </c:pt>
                <c:pt idx="48">
                  <c:v>6.0</c:v>
                </c:pt>
                <c:pt idx="49">
                  <c:v>12.0</c:v>
                </c:pt>
                <c:pt idx="50">
                  <c:v>6.0</c:v>
                </c:pt>
                <c:pt idx="51">
                  <c:v>13.0</c:v>
                </c:pt>
                <c:pt idx="52">
                  <c:v>5.0</c:v>
                </c:pt>
                <c:pt idx="53">
                  <c:v>6.0</c:v>
                </c:pt>
                <c:pt idx="54">
                  <c:v>5.0</c:v>
                </c:pt>
                <c:pt idx="55">
                  <c:v>9.0</c:v>
                </c:pt>
                <c:pt idx="56">
                  <c:v>10.0</c:v>
                </c:pt>
                <c:pt idx="57">
                  <c:v>6.0</c:v>
                </c:pt>
                <c:pt idx="58">
                  <c:v>5.0</c:v>
                </c:pt>
                <c:pt idx="59">
                  <c:v>11.0</c:v>
                </c:pt>
                <c:pt idx="60">
                  <c:v>14.0</c:v>
                </c:pt>
                <c:pt idx="61">
                  <c:v>12.0</c:v>
                </c:pt>
                <c:pt idx="62">
                  <c:v>6.0</c:v>
                </c:pt>
                <c:pt idx="63">
                  <c:v>15.0</c:v>
                </c:pt>
                <c:pt idx="64">
                  <c:v>16.0</c:v>
                </c:pt>
                <c:pt idx="65">
                  <c:v>9.0</c:v>
                </c:pt>
                <c:pt idx="66">
                  <c:v>5.0</c:v>
                </c:pt>
                <c:pt idx="67">
                  <c:v>16.0</c:v>
                </c:pt>
                <c:pt idx="68">
                  <c:v>5.0</c:v>
                </c:pt>
                <c:pt idx="69">
                  <c:v>6.0</c:v>
                </c:pt>
                <c:pt idx="70">
                  <c:v>10.0</c:v>
                </c:pt>
                <c:pt idx="71">
                  <c:v>17.0</c:v>
                </c:pt>
                <c:pt idx="72">
                  <c:v>11.0</c:v>
                </c:pt>
                <c:pt idx="73">
                  <c:v>13.0</c:v>
                </c:pt>
                <c:pt idx="74">
                  <c:v>6.0</c:v>
                </c:pt>
                <c:pt idx="75">
                  <c:v>10.0</c:v>
                </c:pt>
                <c:pt idx="76">
                  <c:v>5.0</c:v>
                </c:pt>
                <c:pt idx="77">
                  <c:v>12.0</c:v>
                </c:pt>
                <c:pt idx="78">
                  <c:v>5.0</c:v>
                </c:pt>
                <c:pt idx="79">
                  <c:v>11.0</c:v>
                </c:pt>
                <c:pt idx="80">
                  <c:v>5.0</c:v>
                </c:pt>
                <c:pt idx="81">
                  <c:v>6.0</c:v>
                </c:pt>
                <c:pt idx="82">
                  <c:v>6.0</c:v>
                </c:pt>
                <c:pt idx="83">
                  <c:v>12.0</c:v>
                </c:pt>
                <c:pt idx="84">
                  <c:v>5.0</c:v>
                </c:pt>
                <c:pt idx="85">
                  <c:v>10.0</c:v>
                </c:pt>
                <c:pt idx="86">
                  <c:v>5.0</c:v>
                </c:pt>
                <c:pt idx="87">
                  <c:v>14.0</c:v>
                </c:pt>
                <c:pt idx="88">
                  <c:v>13.0</c:v>
                </c:pt>
                <c:pt idx="89">
                  <c:v>11.0</c:v>
                </c:pt>
                <c:pt idx="90">
                  <c:v>18.0</c:v>
                </c:pt>
                <c:pt idx="91">
                  <c:v>15.0</c:v>
                </c:pt>
                <c:pt idx="92">
                  <c:v>16.0</c:v>
                </c:pt>
                <c:pt idx="93">
                  <c:v>10.0</c:v>
                </c:pt>
                <c:pt idx="94">
                  <c:v>5.0</c:v>
                </c:pt>
                <c:pt idx="95">
                  <c:v>16.0</c:v>
                </c:pt>
                <c:pt idx="96">
                  <c:v>12.0</c:v>
                </c:pt>
                <c:pt idx="97">
                  <c:v>6.0</c:v>
                </c:pt>
                <c:pt idx="98">
                  <c:v>5.0</c:v>
                </c:pt>
                <c:pt idx="99">
                  <c:v>6.0</c:v>
                </c:pt>
                <c:pt idx="100">
                  <c:v>11.0</c:v>
                </c:pt>
                <c:pt idx="101">
                  <c:v>13.0</c:v>
                </c:pt>
                <c:pt idx="102">
                  <c:v>17.0</c:v>
                </c:pt>
                <c:pt idx="103">
                  <c:v>12.0</c:v>
                </c:pt>
                <c:pt idx="104">
                  <c:v>10.0</c:v>
                </c:pt>
                <c:pt idx="105">
                  <c:v>6.0</c:v>
                </c:pt>
                <c:pt idx="106">
                  <c:v>6.0</c:v>
                </c:pt>
                <c:pt idx="107">
                  <c:v>11.0</c:v>
                </c:pt>
                <c:pt idx="108">
                  <c:v>5.0</c:v>
                </c:pt>
                <c:pt idx="109">
                  <c:v>14.0</c:v>
                </c:pt>
                <c:pt idx="110">
                  <c:v>10.0</c:v>
                </c:pt>
                <c:pt idx="111">
                  <c:v>13.0</c:v>
                </c:pt>
                <c:pt idx="112">
                  <c:v>5.0</c:v>
                </c:pt>
                <c:pt idx="113">
                  <c:v>15.0</c:v>
                </c:pt>
                <c:pt idx="114">
                  <c:v>12.0</c:v>
                </c:pt>
                <c:pt idx="115">
                  <c:v>11.0</c:v>
                </c:pt>
                <c:pt idx="116">
                  <c:v>6.0</c:v>
                </c:pt>
                <c:pt idx="117">
                  <c:v>14.0</c:v>
                </c:pt>
                <c:pt idx="118">
                  <c:v>6.0</c:v>
                </c:pt>
                <c:pt idx="119">
                  <c:v>13.0</c:v>
                </c:pt>
                <c:pt idx="120">
                  <c:v>0.0</c:v>
                </c:pt>
                <c:pt idx="121">
                  <c:v>11.0</c:v>
                </c:pt>
                <c:pt idx="122">
                  <c:v>0.0</c:v>
                </c:pt>
                <c:pt idx="123">
                  <c:v>11.0</c:v>
                </c:pt>
                <c:pt idx="124">
                  <c:v>0.0</c:v>
                </c:pt>
                <c:pt idx="125">
                  <c:v>11.0</c:v>
                </c:pt>
                <c:pt idx="126">
                  <c:v>0.0</c:v>
                </c:pt>
                <c:pt idx="127">
                  <c:v>11.0</c:v>
                </c:pt>
                <c:pt idx="128">
                  <c:v>0.0</c:v>
                </c:pt>
                <c:pt idx="129">
                  <c:v>19.0</c:v>
                </c:pt>
                <c:pt idx="130">
                  <c:v>11.0</c:v>
                </c:pt>
                <c:pt idx="131">
                  <c:v>20.0</c:v>
                </c:pt>
                <c:pt idx="132">
                  <c:v>11.0</c:v>
                </c:pt>
                <c:pt idx="133">
                  <c:v>19.0</c:v>
                </c:pt>
                <c:pt idx="134">
                  <c:v>11.0</c:v>
                </c:pt>
                <c:pt idx="135">
                  <c:v>19.0</c:v>
                </c:pt>
                <c:pt idx="136">
                  <c:v>11.0</c:v>
                </c:pt>
                <c:pt idx="137">
                  <c:v>21.0</c:v>
                </c:pt>
                <c:pt idx="138">
                  <c:v>11.0</c:v>
                </c:pt>
                <c:pt idx="139">
                  <c:v>21.0</c:v>
                </c:pt>
                <c:pt idx="140">
                  <c:v>11.0</c:v>
                </c:pt>
                <c:pt idx="141">
                  <c:v>19.0</c:v>
                </c:pt>
                <c:pt idx="142">
                  <c:v>11.0</c:v>
                </c:pt>
                <c:pt idx="143">
                  <c:v>21.0</c:v>
                </c:pt>
                <c:pt idx="144">
                  <c:v>11.0</c:v>
                </c:pt>
                <c:pt idx="145">
                  <c:v>21.0</c:v>
                </c:pt>
                <c:pt idx="146">
                  <c:v>11.0</c:v>
                </c:pt>
                <c:pt idx="147">
                  <c:v>19.0</c:v>
                </c:pt>
                <c:pt idx="148">
                  <c:v>11.0</c:v>
                </c:pt>
                <c:pt idx="149">
                  <c:v>19.0</c:v>
                </c:pt>
                <c:pt idx="150">
                  <c:v>11.0</c:v>
                </c:pt>
                <c:pt idx="151">
                  <c:v>19.0</c:v>
                </c:pt>
                <c:pt idx="152">
                  <c:v>11.0</c:v>
                </c:pt>
                <c:pt idx="153">
                  <c:v>21.0</c:v>
                </c:pt>
                <c:pt idx="154">
                  <c:v>21.0</c:v>
                </c:pt>
                <c:pt idx="155">
                  <c:v>11.0</c:v>
                </c:pt>
                <c:pt idx="156">
                  <c:v>19.0</c:v>
                </c:pt>
                <c:pt idx="157">
                  <c:v>21.0</c:v>
                </c:pt>
                <c:pt idx="158">
                  <c:v>21.0</c:v>
                </c:pt>
                <c:pt idx="159">
                  <c:v>22.0</c:v>
                </c:pt>
                <c:pt idx="160">
                  <c:v>21.0</c:v>
                </c:pt>
                <c:pt idx="161">
                  <c:v>19.0</c:v>
                </c:pt>
                <c:pt idx="162">
                  <c:v>21.0</c:v>
                </c:pt>
                <c:pt idx="163">
                  <c:v>11.0</c:v>
                </c:pt>
                <c:pt idx="164">
                  <c:v>21.0</c:v>
                </c:pt>
                <c:pt idx="165">
                  <c:v>23.0</c:v>
                </c:pt>
                <c:pt idx="166">
                  <c:v>21.0</c:v>
                </c:pt>
                <c:pt idx="167">
                  <c:v>11.0</c:v>
                </c:pt>
                <c:pt idx="168">
                  <c:v>11.0</c:v>
                </c:pt>
                <c:pt idx="169">
                  <c:v>21.0</c:v>
                </c:pt>
                <c:pt idx="170">
                  <c:v>11.0</c:v>
                </c:pt>
                <c:pt idx="171">
                  <c:v>21.0</c:v>
                </c:pt>
                <c:pt idx="172">
                  <c:v>11.0</c:v>
                </c:pt>
                <c:pt idx="173">
                  <c:v>19.0</c:v>
                </c:pt>
                <c:pt idx="174">
                  <c:v>24.0</c:v>
                </c:pt>
                <c:pt idx="175">
                  <c:v>21.0</c:v>
                </c:pt>
                <c:pt idx="176">
                  <c:v>21.0</c:v>
                </c:pt>
                <c:pt idx="177">
                  <c:v>25.0</c:v>
                </c:pt>
                <c:pt idx="178">
                  <c:v>21.0</c:v>
                </c:pt>
                <c:pt idx="179">
                  <c:v>26.0</c:v>
                </c:pt>
                <c:pt idx="180">
                  <c:v>21.0</c:v>
                </c:pt>
                <c:pt idx="181">
                  <c:v>22.0</c:v>
                </c:pt>
                <c:pt idx="182">
                  <c:v>21.0</c:v>
                </c:pt>
                <c:pt idx="183">
                  <c:v>11.0</c:v>
                </c:pt>
                <c:pt idx="184">
                  <c:v>21.0</c:v>
                </c:pt>
                <c:pt idx="185">
                  <c:v>11.0</c:v>
                </c:pt>
                <c:pt idx="186">
                  <c:v>11.0</c:v>
                </c:pt>
                <c:pt idx="187">
                  <c:v>21.0</c:v>
                </c:pt>
                <c:pt idx="188">
                  <c:v>11.0</c:v>
                </c:pt>
                <c:pt idx="189">
                  <c:v>21.0</c:v>
                </c:pt>
                <c:pt idx="190">
                  <c:v>21.0</c:v>
                </c:pt>
                <c:pt idx="191">
                  <c:v>27.0</c:v>
                </c:pt>
                <c:pt idx="192">
                  <c:v>28.0</c:v>
                </c:pt>
                <c:pt idx="193">
                  <c:v>21.0</c:v>
                </c:pt>
                <c:pt idx="194">
                  <c:v>21.0</c:v>
                </c:pt>
                <c:pt idx="195">
                  <c:v>27.0</c:v>
                </c:pt>
                <c:pt idx="196">
                  <c:v>21.0</c:v>
                </c:pt>
                <c:pt idx="197">
                  <c:v>23.0</c:v>
                </c:pt>
                <c:pt idx="198">
                  <c:v>21.0</c:v>
                </c:pt>
                <c:pt idx="199">
                  <c:v>27.0</c:v>
                </c:pt>
                <c:pt idx="200">
                  <c:v>21.0</c:v>
                </c:pt>
                <c:pt idx="201">
                  <c:v>29.0</c:v>
                </c:pt>
                <c:pt idx="202">
                  <c:v>26.0</c:v>
                </c:pt>
                <c:pt idx="203">
                  <c:v>24.0</c:v>
                </c:pt>
                <c:pt idx="204">
                  <c:v>26.0</c:v>
                </c:pt>
                <c:pt idx="205">
                  <c:v>11.0</c:v>
                </c:pt>
                <c:pt idx="206">
                  <c:v>26.0</c:v>
                </c:pt>
                <c:pt idx="207">
                  <c:v>22.0</c:v>
                </c:pt>
                <c:pt idx="208">
                  <c:v>27.0</c:v>
                </c:pt>
                <c:pt idx="209">
                  <c:v>11.0</c:v>
                </c:pt>
                <c:pt idx="210">
                  <c:v>11.0</c:v>
                </c:pt>
                <c:pt idx="211">
                  <c:v>21.0</c:v>
                </c:pt>
                <c:pt idx="212">
                  <c:v>11.0</c:v>
                </c:pt>
                <c:pt idx="213">
                  <c:v>21.0</c:v>
                </c:pt>
                <c:pt idx="214">
                  <c:v>21.0</c:v>
                </c:pt>
                <c:pt idx="215">
                  <c:v>25.0</c:v>
                </c:pt>
                <c:pt idx="216">
                  <c:v>21.0</c:v>
                </c:pt>
                <c:pt idx="217">
                  <c:v>22.0</c:v>
                </c:pt>
                <c:pt idx="218">
                  <c:v>21.0</c:v>
                </c:pt>
                <c:pt idx="219">
                  <c:v>26.0</c:v>
                </c:pt>
                <c:pt idx="220">
                  <c:v>21.0</c:v>
                </c:pt>
                <c:pt idx="221">
                  <c:v>23.0</c:v>
                </c:pt>
                <c:pt idx="222">
                  <c:v>0.0</c:v>
                </c:pt>
                <c:pt idx="223">
                  <c:v>21.0</c:v>
                </c:pt>
                <c:pt idx="224">
                  <c:v>0.0</c:v>
                </c:pt>
                <c:pt idx="225">
                  <c:v>21.0</c:v>
                </c:pt>
                <c:pt idx="226">
                  <c:v>21.0</c:v>
                </c:pt>
                <c:pt idx="227">
                  <c:v>24.0</c:v>
                </c:pt>
                <c:pt idx="228">
                  <c:v>0.0</c:v>
                </c:pt>
                <c:pt idx="229">
                  <c:v>21.0</c:v>
                </c:pt>
                <c:pt idx="230">
                  <c:v>21.0</c:v>
                </c:pt>
                <c:pt idx="231">
                  <c:v>22.0</c:v>
                </c:pt>
                <c:pt idx="232">
                  <c:v>21.0</c:v>
                </c:pt>
                <c:pt idx="233">
                  <c:v>27.0</c:v>
                </c:pt>
                <c:pt idx="234">
                  <c:v>28.0</c:v>
                </c:pt>
                <c:pt idx="235">
                  <c:v>21.0</c:v>
                </c:pt>
                <c:pt idx="236">
                  <c:v>19.0</c:v>
                </c:pt>
                <c:pt idx="237">
                  <c:v>30.0</c:v>
                </c:pt>
                <c:pt idx="238">
                  <c:v>19.0</c:v>
                </c:pt>
                <c:pt idx="239">
                  <c:v>31.0</c:v>
                </c:pt>
                <c:pt idx="240">
                  <c:v>19.0</c:v>
                </c:pt>
                <c:pt idx="241">
                  <c:v>30.0</c:v>
                </c:pt>
                <c:pt idx="242">
                  <c:v>19.0</c:v>
                </c:pt>
                <c:pt idx="243">
                  <c:v>31.0</c:v>
                </c:pt>
                <c:pt idx="244">
                  <c:v>19.0</c:v>
                </c:pt>
                <c:pt idx="245">
                  <c:v>13.0</c:v>
                </c:pt>
                <c:pt idx="246">
                  <c:v>30.0</c:v>
                </c:pt>
                <c:pt idx="247">
                  <c:v>31.0</c:v>
                </c:pt>
                <c:pt idx="248">
                  <c:v>30.0</c:v>
                </c:pt>
                <c:pt idx="249">
                  <c:v>31.0</c:v>
                </c:pt>
                <c:pt idx="250">
                  <c:v>30.0</c:v>
                </c:pt>
                <c:pt idx="251">
                  <c:v>19.0</c:v>
                </c:pt>
                <c:pt idx="252">
                  <c:v>13.0</c:v>
                </c:pt>
                <c:pt idx="253">
                  <c:v>30.0</c:v>
                </c:pt>
                <c:pt idx="254">
                  <c:v>19.0</c:v>
                </c:pt>
                <c:pt idx="255">
                  <c:v>31.0</c:v>
                </c:pt>
                <c:pt idx="256">
                  <c:v>30.0</c:v>
                </c:pt>
                <c:pt idx="257">
                  <c:v>31.0</c:v>
                </c:pt>
                <c:pt idx="258">
                  <c:v>30.0</c:v>
                </c:pt>
                <c:pt idx="259">
                  <c:v>19.0</c:v>
                </c:pt>
                <c:pt idx="260">
                  <c:v>32.0</c:v>
                </c:pt>
                <c:pt idx="261">
                  <c:v>31.0</c:v>
                </c:pt>
                <c:pt idx="262">
                  <c:v>30.0</c:v>
                </c:pt>
                <c:pt idx="263">
                  <c:v>31.0</c:v>
                </c:pt>
                <c:pt idx="264">
                  <c:v>19.0</c:v>
                </c:pt>
                <c:pt idx="265">
                  <c:v>30.0</c:v>
                </c:pt>
                <c:pt idx="266">
                  <c:v>30.0</c:v>
                </c:pt>
                <c:pt idx="267">
                  <c:v>19.0</c:v>
                </c:pt>
                <c:pt idx="268">
                  <c:v>31.0</c:v>
                </c:pt>
                <c:pt idx="269">
                  <c:v>33.0</c:v>
                </c:pt>
                <c:pt idx="270">
                  <c:v>31.0</c:v>
                </c:pt>
                <c:pt idx="271">
                  <c:v>30.0</c:v>
                </c:pt>
                <c:pt idx="272">
                  <c:v>31.0</c:v>
                </c:pt>
                <c:pt idx="273">
                  <c:v>19.0</c:v>
                </c:pt>
                <c:pt idx="274">
                  <c:v>30.0</c:v>
                </c:pt>
                <c:pt idx="275">
                  <c:v>19.0</c:v>
                </c:pt>
                <c:pt idx="276">
                  <c:v>32.0</c:v>
                </c:pt>
                <c:pt idx="277">
                  <c:v>19.0</c:v>
                </c:pt>
                <c:pt idx="278">
                  <c:v>32.0</c:v>
                </c:pt>
                <c:pt idx="279">
                  <c:v>30.0</c:v>
                </c:pt>
                <c:pt idx="280">
                  <c:v>30.0</c:v>
                </c:pt>
                <c:pt idx="281">
                  <c:v>19.0</c:v>
                </c:pt>
                <c:pt idx="282">
                  <c:v>31.0</c:v>
                </c:pt>
                <c:pt idx="283">
                  <c:v>19.0</c:v>
                </c:pt>
                <c:pt idx="284">
                  <c:v>31.0</c:v>
                </c:pt>
                <c:pt idx="285">
                  <c:v>34.0</c:v>
                </c:pt>
                <c:pt idx="286">
                  <c:v>30.0</c:v>
                </c:pt>
                <c:pt idx="287">
                  <c:v>31.0</c:v>
                </c:pt>
                <c:pt idx="288">
                  <c:v>31.0</c:v>
                </c:pt>
                <c:pt idx="289">
                  <c:v>30.0</c:v>
                </c:pt>
                <c:pt idx="290">
                  <c:v>19.0</c:v>
                </c:pt>
                <c:pt idx="291">
                  <c:v>32.0</c:v>
                </c:pt>
                <c:pt idx="292">
                  <c:v>19.0</c:v>
                </c:pt>
                <c:pt idx="293">
                  <c:v>30.0</c:v>
                </c:pt>
                <c:pt idx="294">
                  <c:v>35.0</c:v>
                </c:pt>
                <c:pt idx="295">
                  <c:v>31.0</c:v>
                </c:pt>
                <c:pt idx="296">
                  <c:v>19.0</c:v>
                </c:pt>
                <c:pt idx="297">
                  <c:v>31.0</c:v>
                </c:pt>
                <c:pt idx="298">
                  <c:v>19.0</c:v>
                </c:pt>
                <c:pt idx="299">
                  <c:v>32.0</c:v>
                </c:pt>
                <c:pt idx="300">
                  <c:v>33.0</c:v>
                </c:pt>
                <c:pt idx="301">
                  <c:v>36.0</c:v>
                </c:pt>
                <c:pt idx="302">
                  <c:v>31.0</c:v>
                </c:pt>
                <c:pt idx="303">
                  <c:v>32.0</c:v>
                </c:pt>
                <c:pt idx="304">
                  <c:v>19.0</c:v>
                </c:pt>
                <c:pt idx="305">
                  <c:v>32.0</c:v>
                </c:pt>
                <c:pt idx="306">
                  <c:v>37.0</c:v>
                </c:pt>
                <c:pt idx="307">
                  <c:v>34.0</c:v>
                </c:pt>
                <c:pt idx="308">
                  <c:v>30.0</c:v>
                </c:pt>
                <c:pt idx="309">
                  <c:v>19.0</c:v>
                </c:pt>
                <c:pt idx="310">
                  <c:v>32.0</c:v>
                </c:pt>
                <c:pt idx="311">
                  <c:v>38.0</c:v>
                </c:pt>
                <c:pt idx="312">
                  <c:v>33.0</c:v>
                </c:pt>
                <c:pt idx="313">
                  <c:v>30.0</c:v>
                </c:pt>
                <c:pt idx="314">
                  <c:v>35.0</c:v>
                </c:pt>
                <c:pt idx="315">
                  <c:v>30.0</c:v>
                </c:pt>
                <c:pt idx="316">
                  <c:v>30.0</c:v>
                </c:pt>
                <c:pt idx="317">
                  <c:v>19.0</c:v>
                </c:pt>
                <c:pt idx="318">
                  <c:v>30.0</c:v>
                </c:pt>
                <c:pt idx="319">
                  <c:v>32.0</c:v>
                </c:pt>
                <c:pt idx="320">
                  <c:v>31.0</c:v>
                </c:pt>
                <c:pt idx="321">
                  <c:v>32.0</c:v>
                </c:pt>
                <c:pt idx="322">
                  <c:v>33.0</c:v>
                </c:pt>
                <c:pt idx="323">
                  <c:v>21.0</c:v>
                </c:pt>
                <c:pt idx="324">
                  <c:v>19.0</c:v>
                </c:pt>
                <c:pt idx="325">
                  <c:v>21.0</c:v>
                </c:pt>
                <c:pt idx="326">
                  <c:v>32.0</c:v>
                </c:pt>
                <c:pt idx="327">
                  <c:v>34.0</c:v>
                </c:pt>
                <c:pt idx="328">
                  <c:v>31.0</c:v>
                </c:pt>
                <c:pt idx="329">
                  <c:v>36.0</c:v>
                </c:pt>
                <c:pt idx="330">
                  <c:v>31.0</c:v>
                </c:pt>
                <c:pt idx="331">
                  <c:v>39.0</c:v>
                </c:pt>
                <c:pt idx="332">
                  <c:v>31.0</c:v>
                </c:pt>
                <c:pt idx="333">
                  <c:v>33.0</c:v>
                </c:pt>
                <c:pt idx="334">
                  <c:v>19.0</c:v>
                </c:pt>
                <c:pt idx="335">
                  <c:v>21.0</c:v>
                </c:pt>
                <c:pt idx="336">
                  <c:v>32.0</c:v>
                </c:pt>
                <c:pt idx="337">
                  <c:v>35.0</c:v>
                </c:pt>
                <c:pt idx="338">
                  <c:v>30.0</c:v>
                </c:pt>
                <c:pt idx="339">
                  <c:v>34.0</c:v>
                </c:pt>
                <c:pt idx="340">
                  <c:v>30.0</c:v>
                </c:pt>
                <c:pt idx="341">
                  <c:v>37.0</c:v>
                </c:pt>
                <c:pt idx="342">
                  <c:v>30.0</c:v>
                </c:pt>
                <c:pt idx="343">
                  <c:v>33.0</c:v>
                </c:pt>
                <c:pt idx="344">
                  <c:v>30.0</c:v>
                </c:pt>
                <c:pt idx="345">
                  <c:v>32.0</c:v>
                </c:pt>
                <c:pt idx="346">
                  <c:v>19.0</c:v>
                </c:pt>
                <c:pt idx="347">
                  <c:v>32.0</c:v>
                </c:pt>
                <c:pt idx="348">
                  <c:v>31.0</c:v>
                </c:pt>
                <c:pt idx="349">
                  <c:v>30.0</c:v>
                </c:pt>
                <c:pt idx="350">
                  <c:v>31.0</c:v>
                </c:pt>
                <c:pt idx="351">
                  <c:v>30.0</c:v>
                </c:pt>
                <c:pt idx="352">
                  <c:v>19.0</c:v>
                </c:pt>
                <c:pt idx="353">
                  <c:v>40.0</c:v>
                </c:pt>
                <c:pt idx="354">
                  <c:v>19.0</c:v>
                </c:pt>
                <c:pt idx="355">
                  <c:v>41.0</c:v>
                </c:pt>
                <c:pt idx="356">
                  <c:v>19.0</c:v>
                </c:pt>
                <c:pt idx="357">
                  <c:v>32.0</c:v>
                </c:pt>
                <c:pt idx="358">
                  <c:v>19.0</c:v>
                </c:pt>
                <c:pt idx="359">
                  <c:v>40.0</c:v>
                </c:pt>
                <c:pt idx="360">
                  <c:v>19.0</c:v>
                </c:pt>
                <c:pt idx="361">
                  <c:v>41.0</c:v>
                </c:pt>
                <c:pt idx="362">
                  <c:v>19.0</c:v>
                </c:pt>
                <c:pt idx="363">
                  <c:v>32.0</c:v>
                </c:pt>
                <c:pt idx="364">
                  <c:v>19.0</c:v>
                </c:pt>
                <c:pt idx="365">
                  <c:v>40.0</c:v>
                </c:pt>
                <c:pt idx="366">
                  <c:v>19.0</c:v>
                </c:pt>
                <c:pt idx="367">
                  <c:v>32.0</c:v>
                </c:pt>
                <c:pt idx="368">
                  <c:v>19.0</c:v>
                </c:pt>
                <c:pt idx="369">
                  <c:v>40.0</c:v>
                </c:pt>
                <c:pt idx="370">
                  <c:v>19.0</c:v>
                </c:pt>
                <c:pt idx="371">
                  <c:v>41.0</c:v>
                </c:pt>
                <c:pt idx="372">
                  <c:v>38.0</c:v>
                </c:pt>
                <c:pt idx="373">
                  <c:v>40.0</c:v>
                </c:pt>
                <c:pt idx="374">
                  <c:v>19.0</c:v>
                </c:pt>
                <c:pt idx="375">
                  <c:v>32.0</c:v>
                </c:pt>
                <c:pt idx="376">
                  <c:v>19.0</c:v>
                </c:pt>
                <c:pt idx="377">
                  <c:v>41.0</c:v>
                </c:pt>
                <c:pt idx="378">
                  <c:v>19.0</c:v>
                </c:pt>
                <c:pt idx="379">
                  <c:v>40.0</c:v>
                </c:pt>
                <c:pt idx="380">
                  <c:v>19.0</c:v>
                </c:pt>
                <c:pt idx="381">
                  <c:v>32.0</c:v>
                </c:pt>
                <c:pt idx="382">
                  <c:v>19.0</c:v>
                </c:pt>
                <c:pt idx="383">
                  <c:v>32.0</c:v>
                </c:pt>
                <c:pt idx="384">
                  <c:v>19.0</c:v>
                </c:pt>
                <c:pt idx="385">
                  <c:v>32.0</c:v>
                </c:pt>
                <c:pt idx="386">
                  <c:v>19.0</c:v>
                </c:pt>
                <c:pt idx="387">
                  <c:v>40.0</c:v>
                </c:pt>
                <c:pt idx="388">
                  <c:v>19.0</c:v>
                </c:pt>
                <c:pt idx="389">
                  <c:v>41.0</c:v>
                </c:pt>
                <c:pt idx="390">
                  <c:v>38.0</c:v>
                </c:pt>
                <c:pt idx="391">
                  <c:v>42.0</c:v>
                </c:pt>
                <c:pt idx="392">
                  <c:v>19.0</c:v>
                </c:pt>
                <c:pt idx="393">
                  <c:v>40.0</c:v>
                </c:pt>
                <c:pt idx="394">
                  <c:v>19.0</c:v>
                </c:pt>
                <c:pt idx="395">
                  <c:v>32.0</c:v>
                </c:pt>
              </c:numCache>
            </c:numRef>
          </c:yVal>
          <c:smooth val="0"/>
        </c:ser>
        <c:dLbls>
          <c:showLegendKey val="0"/>
          <c:showVal val="0"/>
          <c:showCatName val="0"/>
          <c:showSerName val="0"/>
          <c:showPercent val="0"/>
          <c:showBubbleSize val="0"/>
        </c:dLbls>
        <c:axId val="-122388432"/>
        <c:axId val="-122384192"/>
      </c:scatterChart>
      <c:valAx>
        <c:axId val="-122388432"/>
        <c:scaling>
          <c:orientation val="minMax"/>
          <c:max val="200.0"/>
        </c:scaling>
        <c:delete val="0"/>
        <c:axPos val="b"/>
        <c:title>
          <c:tx>
            <c:rich>
              <a:bodyPr/>
              <a:lstStyle/>
              <a:p>
                <a:pPr>
                  <a:defRPr sz="1800" b="0"/>
                </a:pPr>
                <a:r>
                  <a:rPr lang="en-US" sz="1800" b="0" dirty="0" smtClean="0">
                    <a:latin typeface="Avenir Light"/>
                    <a:cs typeface="Avenir Light"/>
                  </a:rPr>
                  <a:t>Reload number</a:t>
                </a:r>
                <a:endParaRPr lang="en-US" sz="1800" b="0" dirty="0">
                  <a:latin typeface="Avenir Light"/>
                  <a:cs typeface="Avenir Light"/>
                </a:endParaRPr>
              </a:p>
            </c:rich>
          </c:tx>
          <c:layout>
            <c:manualLayout>
              <c:xMode val="edge"/>
              <c:yMode val="edge"/>
              <c:x val="0.415545384951881"/>
              <c:y val="0.940888888888889"/>
            </c:manualLayout>
          </c:layout>
          <c:overlay val="0"/>
        </c:title>
        <c:numFmt formatCode="General" sourceLinked="1"/>
        <c:majorTickMark val="out"/>
        <c:minorTickMark val="none"/>
        <c:tickLblPos val="nextTo"/>
        <c:txPr>
          <a:bodyPr/>
          <a:lstStyle/>
          <a:p>
            <a:pPr>
              <a:defRPr sz="1600">
                <a:latin typeface="Avenir Light"/>
                <a:cs typeface="Avenir Light"/>
              </a:defRPr>
            </a:pPr>
            <a:endParaRPr lang="en-US"/>
          </a:p>
        </c:txPr>
        <c:crossAx val="-122384192"/>
        <c:crosses val="autoZero"/>
        <c:crossBetween val="midCat"/>
      </c:valAx>
      <c:valAx>
        <c:axId val="-122384192"/>
        <c:scaling>
          <c:orientation val="minMax"/>
        </c:scaling>
        <c:delete val="0"/>
        <c:axPos val="l"/>
        <c:title>
          <c:tx>
            <c:rich>
              <a:bodyPr rot="-5400000" vert="horz"/>
              <a:lstStyle/>
              <a:p>
                <a:pPr>
                  <a:defRPr sz="1800" b="0"/>
                </a:pPr>
                <a:r>
                  <a:rPr lang="en-US" sz="1800" b="0" dirty="0" smtClean="0">
                    <a:latin typeface="Avenir Light"/>
                    <a:cs typeface="Avenir Light"/>
                  </a:rPr>
                  <a:t>Ad id</a:t>
                </a:r>
                <a:endParaRPr lang="en-US" sz="1800" b="0" dirty="0">
                  <a:latin typeface="Avenir Light"/>
                  <a:cs typeface="Avenir Light"/>
                </a:endParaRPr>
              </a:p>
            </c:rich>
          </c:tx>
          <c:layout/>
          <c:overlay val="0"/>
        </c:title>
        <c:numFmt formatCode="General" sourceLinked="1"/>
        <c:majorTickMark val="out"/>
        <c:minorTickMark val="none"/>
        <c:tickLblPos val="nextTo"/>
        <c:txPr>
          <a:bodyPr/>
          <a:lstStyle/>
          <a:p>
            <a:pPr>
              <a:defRPr sz="1600">
                <a:latin typeface="Avenir Light"/>
                <a:cs typeface="Avenir Light"/>
              </a:defRPr>
            </a:pPr>
            <a:endParaRPr lang="en-US"/>
          </a:p>
        </c:txPr>
        <c:crossAx val="-1223884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Unique ads</c:v>
                </c:pt>
              </c:strCache>
            </c:strRef>
          </c:tx>
          <c:spPr>
            <a:solidFill>
              <a:srgbClr val="8064A2"/>
            </a:solidFill>
          </c:spPr>
          <c:invertIfNegative val="0"/>
          <c:dLbls>
            <c:dLbl>
              <c:idx val="0"/>
              <c:spPr/>
              <c:txPr>
                <a:bodyPr/>
                <a:lstStyle/>
                <a:p>
                  <a:pPr>
                    <a:defRPr sz="1600">
                      <a:latin typeface="Avenir Light"/>
                      <a:cs typeface="Avenir Light"/>
                    </a:defRPr>
                  </a:pPr>
                  <a:endParaRPr lang="en-US"/>
                </a:p>
              </c:txPr>
              <c:showLegendKey val="0"/>
              <c:showVal val="1"/>
              <c:showCatName val="0"/>
              <c:showSerName val="0"/>
              <c:showPercent val="0"/>
              <c:showBubbleSize val="0"/>
            </c:dLbl>
            <c:dLbl>
              <c:idx val="1"/>
              <c:spPr/>
              <c:txPr>
                <a:bodyPr/>
                <a:lstStyle/>
                <a:p>
                  <a:pPr>
                    <a:defRPr sz="1600">
                      <a:latin typeface="Avenir Light"/>
                      <a:cs typeface="Avenir Light"/>
                    </a:defRPr>
                  </a:pPr>
                  <a:endParaRPr lang="en-US"/>
                </a:p>
              </c:txPr>
              <c:showLegendKey val="0"/>
              <c:showVal val="1"/>
              <c:showCatName val="0"/>
              <c:showSerName val="0"/>
              <c:showPercent val="0"/>
              <c:showBubbleSize val="0"/>
            </c:dLbl>
            <c:dLbl>
              <c:idx val="2"/>
              <c:spPr/>
              <c:txPr>
                <a:bodyPr/>
                <a:lstStyle/>
                <a:p>
                  <a:pPr>
                    <a:defRPr sz="1600">
                      <a:latin typeface="Avenir Light"/>
                      <a:cs typeface="Avenir Light"/>
                    </a:defRPr>
                  </a:pPr>
                  <a:endParaRPr lang="en-US"/>
                </a:p>
              </c:txPr>
              <c:showLegendKey val="0"/>
              <c:showVal val="1"/>
              <c:showCatName val="0"/>
              <c:showSerName val="0"/>
              <c:showPercent val="0"/>
              <c:showBubbleSize val="0"/>
            </c:dLbl>
            <c:dLbl>
              <c:idx val="3"/>
              <c:spPr/>
              <c:txPr>
                <a:bodyPr/>
                <a:lstStyle/>
                <a:p>
                  <a:pPr>
                    <a:defRPr sz="1600">
                      <a:latin typeface="Avenir Light"/>
                      <a:cs typeface="Avenir Light"/>
                    </a:defRPr>
                  </a:pPr>
                  <a:endParaRPr lang="en-US"/>
                </a:p>
              </c:txPr>
              <c:showLegendKey val="0"/>
              <c:showVal val="1"/>
              <c:showCatName val="0"/>
              <c:showSerName val="0"/>
              <c:showPercent val="0"/>
              <c:showBubbleSize val="0"/>
            </c:dLbl>
            <c:dLbl>
              <c:idx val="4"/>
              <c:spPr/>
              <c:txPr>
                <a:bodyPr/>
                <a:lstStyle/>
                <a:p>
                  <a:pPr>
                    <a:defRPr sz="1600">
                      <a:latin typeface="Avenir Light"/>
                      <a:cs typeface="Avenir Light"/>
                    </a:defRPr>
                  </a:pPr>
                  <a:endParaRPr lang="en-US"/>
                </a:p>
              </c:txPr>
              <c:showLegendKey val="0"/>
              <c:showVal val="1"/>
              <c:showCatName val="0"/>
              <c:showSerName val="0"/>
              <c:showPercent val="0"/>
              <c:showBubbleSize val="0"/>
            </c:dLbl>
            <c:dLbl>
              <c:idx val="5"/>
              <c:spPr/>
              <c:txPr>
                <a:bodyPr/>
                <a:lstStyle/>
                <a:p>
                  <a:pPr>
                    <a:defRPr sz="1600">
                      <a:latin typeface="Avenir Light"/>
                      <a:cs typeface="Avenir Light"/>
                    </a:defRPr>
                  </a:pPr>
                  <a:endParaRPr lang="en-US"/>
                </a:p>
              </c:txPr>
              <c:showLegendKey val="0"/>
              <c:showVal val="1"/>
              <c:showCatName val="0"/>
              <c:showSerName val="0"/>
              <c:showPercent val="0"/>
              <c:showBubbleSize val="0"/>
            </c:dLbl>
            <c:dLbl>
              <c:idx val="6"/>
              <c:spPr/>
              <c:txPr>
                <a:bodyPr/>
                <a:lstStyle/>
                <a:p>
                  <a:pPr>
                    <a:defRPr sz="1600">
                      <a:latin typeface="Avenir Light"/>
                      <a:cs typeface="Avenir Light"/>
                    </a:defRPr>
                  </a:pPr>
                  <a:endParaRPr lang="en-US"/>
                </a:p>
              </c:txPr>
              <c:showLegendKey val="0"/>
              <c:showVal val="1"/>
              <c:showCatName val="0"/>
              <c:showSerName val="0"/>
              <c:showPercent val="0"/>
              <c:showBubbleSize val="0"/>
            </c:dLbl>
            <c:dLbl>
              <c:idx val="7"/>
              <c:spPr/>
              <c:txPr>
                <a:bodyPr/>
                <a:lstStyle/>
                <a:p>
                  <a:pPr>
                    <a:defRPr sz="1600">
                      <a:latin typeface="Avenir Light"/>
                      <a:cs typeface="Avenir Light"/>
                    </a:defRPr>
                  </a:pPr>
                  <a:endParaRPr lang="en-US"/>
                </a:p>
              </c:txPr>
              <c:showLegendKey val="0"/>
              <c:showVal val="1"/>
              <c:showCatName val="0"/>
              <c:showSerName val="0"/>
              <c:showPercent val="0"/>
              <c:showBubbleSize val="0"/>
            </c:dLbl>
            <c:dLbl>
              <c:idx val="8"/>
              <c:spPr/>
              <c:txPr>
                <a:bodyPr/>
                <a:lstStyle/>
                <a:p>
                  <a:pPr>
                    <a:defRPr sz="1600">
                      <a:latin typeface="Avenir Light"/>
                      <a:cs typeface="Avenir Light"/>
                    </a:defRPr>
                  </a:pPr>
                  <a:endParaRPr lang="en-US"/>
                </a:p>
              </c:txPr>
              <c:showLegendKey val="0"/>
              <c:showVal val="1"/>
              <c:showCatName val="0"/>
              <c:showSerName val="0"/>
              <c:showPercent val="0"/>
              <c:showBubbleSize val="0"/>
            </c:dLbl>
            <c:dLbl>
              <c:idx val="9"/>
              <c:spPr/>
              <c:txPr>
                <a:bodyPr/>
                <a:lstStyle/>
                <a:p>
                  <a:pPr>
                    <a:defRPr sz="1600">
                      <a:latin typeface="Avenir Light"/>
                      <a:cs typeface="Avenir Light"/>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10.0</c:v>
                </c:pt>
                <c:pt idx="1">
                  <c:v>1.0</c:v>
                </c:pt>
                <c:pt idx="2">
                  <c:v>2.0</c:v>
                </c:pt>
                <c:pt idx="3">
                  <c:v>7.0</c:v>
                </c:pt>
                <c:pt idx="4">
                  <c:v>6.0</c:v>
                </c:pt>
                <c:pt idx="5">
                  <c:v>8.0</c:v>
                </c:pt>
                <c:pt idx="6">
                  <c:v>5.0</c:v>
                </c:pt>
                <c:pt idx="7">
                  <c:v>4.0</c:v>
                </c:pt>
                <c:pt idx="8">
                  <c:v>3.0</c:v>
                </c:pt>
                <c:pt idx="9">
                  <c:v>9.0</c:v>
                </c:pt>
              </c:numCache>
            </c:numRef>
          </c:cat>
          <c:val>
            <c:numRef>
              <c:f>Sheet1!$B$2:$B$11</c:f>
              <c:numCache>
                <c:formatCode>General</c:formatCode>
                <c:ptCount val="10"/>
                <c:pt idx="0">
                  <c:v>17.0</c:v>
                </c:pt>
                <c:pt idx="1">
                  <c:v>13.0</c:v>
                </c:pt>
                <c:pt idx="2">
                  <c:v>13.0</c:v>
                </c:pt>
                <c:pt idx="3">
                  <c:v>13.0</c:v>
                </c:pt>
                <c:pt idx="4">
                  <c:v>12.0</c:v>
                </c:pt>
                <c:pt idx="5">
                  <c:v>11.0</c:v>
                </c:pt>
                <c:pt idx="6">
                  <c:v>10.0</c:v>
                </c:pt>
                <c:pt idx="7">
                  <c:v>10.0</c:v>
                </c:pt>
                <c:pt idx="8">
                  <c:v>8.0</c:v>
                </c:pt>
                <c:pt idx="9">
                  <c:v>7.0</c:v>
                </c:pt>
              </c:numCache>
            </c:numRef>
          </c:val>
        </c:ser>
        <c:dLbls>
          <c:showLegendKey val="0"/>
          <c:showVal val="1"/>
          <c:showCatName val="0"/>
          <c:showSerName val="0"/>
          <c:showPercent val="0"/>
          <c:showBubbleSize val="0"/>
        </c:dLbls>
        <c:gapWidth val="150"/>
        <c:overlap val="-25"/>
        <c:axId val="-281913104"/>
        <c:axId val="-281925344"/>
      </c:barChart>
      <c:catAx>
        <c:axId val="-281913104"/>
        <c:scaling>
          <c:orientation val="minMax"/>
        </c:scaling>
        <c:delete val="1"/>
        <c:axPos val="b"/>
        <c:numFmt formatCode="General" sourceLinked="1"/>
        <c:majorTickMark val="none"/>
        <c:minorTickMark val="none"/>
        <c:tickLblPos val="nextTo"/>
        <c:crossAx val="-281925344"/>
        <c:crosses val="autoZero"/>
        <c:auto val="1"/>
        <c:lblAlgn val="ctr"/>
        <c:lblOffset val="100"/>
        <c:noMultiLvlLbl val="0"/>
      </c:catAx>
      <c:valAx>
        <c:axId val="-281925344"/>
        <c:scaling>
          <c:orientation val="minMax"/>
        </c:scaling>
        <c:delete val="1"/>
        <c:axPos val="l"/>
        <c:numFmt formatCode="General" sourceLinked="1"/>
        <c:majorTickMark val="out"/>
        <c:minorTickMark val="none"/>
        <c:tickLblPos val="nextTo"/>
        <c:crossAx val="-2819131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Unique ads</c:v>
                </c:pt>
              </c:strCache>
            </c:strRef>
          </c:tx>
          <c:spPr>
            <a:solidFill>
              <a:srgbClr val="8064A2"/>
            </a:solidFill>
          </c:spPr>
          <c:invertIfNegative val="0"/>
          <c:dLbls>
            <c:spPr>
              <a:noFill/>
              <a:ln>
                <a:noFill/>
              </a:ln>
              <a:effectLst/>
            </c:spPr>
            <c:txPr>
              <a:bodyPr/>
              <a:lstStyle/>
              <a:p>
                <a:pPr>
                  <a:defRPr sz="1600">
                    <a:latin typeface="Avenir Light"/>
                    <a:cs typeface="Avenir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Sheet1!$B$2:$B$11</c:f>
              <c:numCache>
                <c:formatCode>General</c:formatCode>
                <c:ptCount val="10"/>
                <c:pt idx="0">
                  <c:v>0.0</c:v>
                </c:pt>
                <c:pt idx="1">
                  <c:v>5.0</c:v>
                </c:pt>
                <c:pt idx="2">
                  <c:v>6.0</c:v>
                </c:pt>
                <c:pt idx="3">
                  <c:v>30.0</c:v>
                </c:pt>
                <c:pt idx="4">
                  <c:v>30.0</c:v>
                </c:pt>
                <c:pt idx="5">
                  <c:v>0.0</c:v>
                </c:pt>
                <c:pt idx="6">
                  <c:v>19.0</c:v>
                </c:pt>
                <c:pt idx="7">
                  <c:v>22.0</c:v>
                </c:pt>
                <c:pt idx="8">
                  <c:v>31.0</c:v>
                </c:pt>
                <c:pt idx="9">
                  <c:v>2.0</c:v>
                </c:pt>
              </c:numCache>
            </c:numRef>
          </c:val>
        </c:ser>
        <c:dLbls>
          <c:showLegendKey val="0"/>
          <c:showVal val="1"/>
          <c:showCatName val="0"/>
          <c:showSerName val="0"/>
          <c:showPercent val="0"/>
          <c:showBubbleSize val="0"/>
        </c:dLbls>
        <c:gapWidth val="150"/>
        <c:overlap val="-25"/>
        <c:axId val="-322781088"/>
        <c:axId val="-322779296"/>
      </c:barChart>
      <c:catAx>
        <c:axId val="-322781088"/>
        <c:scaling>
          <c:orientation val="minMax"/>
        </c:scaling>
        <c:delete val="0"/>
        <c:axPos val="b"/>
        <c:numFmt formatCode="General" sourceLinked="1"/>
        <c:majorTickMark val="none"/>
        <c:minorTickMark val="none"/>
        <c:tickLblPos val="nextTo"/>
        <c:txPr>
          <a:bodyPr/>
          <a:lstStyle/>
          <a:p>
            <a:pPr>
              <a:defRPr sz="1600">
                <a:latin typeface="Avenir Light"/>
                <a:cs typeface="Avenir Light"/>
              </a:defRPr>
            </a:pPr>
            <a:endParaRPr lang="en-US"/>
          </a:p>
        </c:txPr>
        <c:crossAx val="-322779296"/>
        <c:crosses val="autoZero"/>
        <c:auto val="1"/>
        <c:lblAlgn val="ctr"/>
        <c:lblOffset val="100"/>
        <c:noMultiLvlLbl val="0"/>
      </c:catAx>
      <c:valAx>
        <c:axId val="-322779296"/>
        <c:scaling>
          <c:orientation val="minMax"/>
        </c:scaling>
        <c:delete val="1"/>
        <c:axPos val="l"/>
        <c:numFmt formatCode="General" sourceLinked="1"/>
        <c:majorTickMark val="out"/>
        <c:minorTickMark val="none"/>
        <c:tickLblPos val="nextTo"/>
        <c:crossAx val="-3227810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Unique ads</c:v>
                </c:pt>
              </c:strCache>
            </c:strRef>
          </c:tx>
          <c:spPr>
            <a:solidFill>
              <a:srgbClr val="8064A2"/>
            </a:solidFill>
          </c:spPr>
          <c:invertIfNegative val="0"/>
          <c:dLbls>
            <c:spPr>
              <a:noFill/>
              <a:ln>
                <a:noFill/>
              </a:ln>
              <a:effectLst/>
            </c:spPr>
            <c:txPr>
              <a:bodyPr/>
              <a:lstStyle/>
              <a:p>
                <a:pPr>
                  <a:defRPr sz="1600">
                    <a:latin typeface="Avenir Light"/>
                    <a:cs typeface="Avenir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1,2,3,6,10</c:v>
                </c:pt>
                <c:pt idx="1">
                  <c:v>4,5,7,8,9</c:v>
                </c:pt>
              </c:strCache>
            </c:strRef>
          </c:cat>
          <c:val>
            <c:numRef>
              <c:f>Sheet1!$B$2:$B$3</c:f>
              <c:numCache>
                <c:formatCode>General</c:formatCode>
                <c:ptCount val="2"/>
                <c:pt idx="0">
                  <c:v>13.0</c:v>
                </c:pt>
                <c:pt idx="1">
                  <c:v>132.0</c:v>
                </c:pt>
              </c:numCache>
            </c:numRef>
          </c:val>
        </c:ser>
        <c:dLbls>
          <c:showLegendKey val="0"/>
          <c:showVal val="1"/>
          <c:showCatName val="0"/>
          <c:showSerName val="0"/>
          <c:showPercent val="0"/>
          <c:showBubbleSize val="0"/>
        </c:dLbls>
        <c:gapWidth val="150"/>
        <c:overlap val="-25"/>
        <c:axId val="-322745648"/>
        <c:axId val="-322743040"/>
      </c:barChart>
      <c:catAx>
        <c:axId val="-322745648"/>
        <c:scaling>
          <c:orientation val="minMax"/>
        </c:scaling>
        <c:delete val="0"/>
        <c:axPos val="b"/>
        <c:numFmt formatCode="General" sourceLinked="1"/>
        <c:majorTickMark val="none"/>
        <c:minorTickMark val="none"/>
        <c:tickLblPos val="nextTo"/>
        <c:txPr>
          <a:bodyPr/>
          <a:lstStyle/>
          <a:p>
            <a:pPr>
              <a:defRPr sz="1600">
                <a:latin typeface="Avenir Light"/>
                <a:cs typeface="Avenir Light"/>
              </a:defRPr>
            </a:pPr>
            <a:endParaRPr lang="en-US"/>
          </a:p>
        </c:txPr>
        <c:crossAx val="-322743040"/>
        <c:crosses val="autoZero"/>
        <c:auto val="1"/>
        <c:lblAlgn val="ctr"/>
        <c:lblOffset val="100"/>
        <c:noMultiLvlLbl val="0"/>
      </c:catAx>
      <c:valAx>
        <c:axId val="-322743040"/>
        <c:scaling>
          <c:orientation val="minMax"/>
        </c:scaling>
        <c:delete val="1"/>
        <c:axPos val="l"/>
        <c:numFmt formatCode="General" sourceLinked="1"/>
        <c:majorTickMark val="out"/>
        <c:minorTickMark val="none"/>
        <c:tickLblPos val="nextTo"/>
        <c:crossAx val="-3227456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Unique ads</c:v>
                </c:pt>
              </c:strCache>
            </c:strRef>
          </c:tx>
          <c:spPr>
            <a:solidFill>
              <a:srgbClr val="8064A2"/>
            </a:solidFill>
          </c:spPr>
          <c:invertIfNegative val="0"/>
          <c:dLbls>
            <c:spPr>
              <a:noFill/>
              <a:ln>
                <a:noFill/>
              </a:ln>
              <a:effectLst/>
            </c:spPr>
            <c:txPr>
              <a:bodyPr/>
              <a:lstStyle/>
              <a:p>
                <a:pPr>
                  <a:defRPr sz="1600">
                    <a:latin typeface="Avenir Light"/>
                    <a:cs typeface="Avenir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2,3,6,9,10</c:v>
                </c:pt>
                <c:pt idx="1">
                  <c:v>1,4,5,7,8</c:v>
                </c:pt>
              </c:strCache>
            </c:strRef>
          </c:cat>
          <c:val>
            <c:numRef>
              <c:f>Sheet1!$B$2:$B$3</c:f>
              <c:numCache>
                <c:formatCode>General</c:formatCode>
                <c:ptCount val="2"/>
                <c:pt idx="0">
                  <c:v>44.0</c:v>
                </c:pt>
                <c:pt idx="1">
                  <c:v>101.0</c:v>
                </c:pt>
              </c:numCache>
            </c:numRef>
          </c:val>
        </c:ser>
        <c:dLbls>
          <c:showLegendKey val="0"/>
          <c:showVal val="1"/>
          <c:showCatName val="0"/>
          <c:showSerName val="0"/>
          <c:showPercent val="0"/>
          <c:showBubbleSize val="0"/>
        </c:dLbls>
        <c:gapWidth val="150"/>
        <c:overlap val="-25"/>
        <c:axId val="-284020928"/>
        <c:axId val="-284017792"/>
      </c:barChart>
      <c:catAx>
        <c:axId val="-284020928"/>
        <c:scaling>
          <c:orientation val="minMax"/>
        </c:scaling>
        <c:delete val="0"/>
        <c:axPos val="b"/>
        <c:numFmt formatCode="General" sourceLinked="1"/>
        <c:majorTickMark val="none"/>
        <c:minorTickMark val="none"/>
        <c:tickLblPos val="nextTo"/>
        <c:txPr>
          <a:bodyPr/>
          <a:lstStyle/>
          <a:p>
            <a:pPr>
              <a:defRPr sz="1600">
                <a:latin typeface="Avenir Light"/>
                <a:cs typeface="Avenir Light"/>
              </a:defRPr>
            </a:pPr>
            <a:endParaRPr lang="en-US"/>
          </a:p>
        </c:txPr>
        <c:crossAx val="-284017792"/>
        <c:crosses val="autoZero"/>
        <c:auto val="1"/>
        <c:lblAlgn val="ctr"/>
        <c:lblOffset val="100"/>
        <c:noMultiLvlLbl val="0"/>
      </c:catAx>
      <c:valAx>
        <c:axId val="-284017792"/>
        <c:scaling>
          <c:orientation val="minMax"/>
        </c:scaling>
        <c:delete val="1"/>
        <c:axPos val="l"/>
        <c:numFmt formatCode="General" sourceLinked="1"/>
        <c:majorTickMark val="out"/>
        <c:minorTickMark val="none"/>
        <c:tickLblPos val="nextTo"/>
        <c:crossAx val="-2840209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AD131B-7299-2D45-9E9E-AFBCFE1EB411}" type="datetime1">
              <a:rPr lang="en-US" smtClean="0"/>
              <a:t>9/27/17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F33BC1-9662-864A-B68A-21D448FD09E0}" type="slidenum">
              <a:rPr lang="en-US" smtClean="0"/>
              <a:t>‹#›</a:t>
            </a:fld>
            <a:endParaRPr lang="en-US"/>
          </a:p>
        </p:txBody>
      </p:sp>
    </p:spTree>
    <p:extLst>
      <p:ext uri="{BB962C8B-B14F-4D97-AF65-F5344CB8AC3E}">
        <p14:creationId xmlns:p14="http://schemas.microsoft.com/office/powerpoint/2010/main" val="1610763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33F99-11E7-6B49-881C-E59006F97933}" type="datetime1">
              <a:rPr lang="en-US" smtClean="0"/>
              <a:t>9/27/17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B5449-81E1-1948-82E3-D9908F0D2336}" type="slidenum">
              <a:rPr lang="en-US" smtClean="0"/>
              <a:t>‹#›</a:t>
            </a:fld>
            <a:endParaRPr lang="en-US"/>
          </a:p>
        </p:txBody>
      </p:sp>
    </p:spTree>
    <p:extLst>
      <p:ext uri="{BB962C8B-B14F-4D97-AF65-F5344CB8AC3E}">
        <p14:creationId xmlns:p14="http://schemas.microsoft.com/office/powerpoint/2010/main" val="2530251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0</a:t>
            </a:fld>
            <a:endParaRPr lang="en-US"/>
          </a:p>
        </p:txBody>
      </p:sp>
    </p:spTree>
    <p:extLst>
      <p:ext uri="{BB962C8B-B14F-4D97-AF65-F5344CB8AC3E}">
        <p14:creationId xmlns:p14="http://schemas.microsoft.com/office/powerpoint/2010/main" val="355450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defTabSz="457175">
              <a:defRPr/>
            </a:pPr>
            <a:r>
              <a:rPr lang="en-US" dirty="0" smtClean="0"/>
              <a:t>This graph shows</a:t>
            </a:r>
            <a:r>
              <a:rPr lang="en-US" baseline="0" dirty="0" smtClean="0"/>
              <a:t> how Google ads change over time. One browser collected ads by reloading the breaking news page of the Chicago Tribune ever minute for 200 minutes, with time on the x-axis.  We assign each unique ad an id number in the order in which we see them, which we use for the y-axis. Google’s behavior changes over time. This behavior also changes between websites. Thus, any probabilistic model would have to be more complex than those typically used in statistics.  </a:t>
            </a:r>
            <a:endParaRPr lang="en-US" dirty="0" smtClean="0"/>
          </a:p>
          <a:p>
            <a:endParaRPr lang="en-US" dirty="0"/>
          </a:p>
        </p:txBody>
      </p:sp>
      <p:sp>
        <p:nvSpPr>
          <p:cNvPr id="4" name="Slide Number Placeholder 3"/>
          <p:cNvSpPr>
            <a:spLocks noGrp="1"/>
          </p:cNvSpPr>
          <p:nvPr>
            <p:ph type="sldNum" sz="quarter" idx="10"/>
          </p:nvPr>
        </p:nvSpPr>
        <p:spPr/>
        <p:txBody>
          <a:bodyPr/>
          <a:lstStyle/>
          <a:p>
            <a:fld id="{ACE52AF0-44CF-284F-B8C9-F5D173016996}" type="slidenum">
              <a:rPr lang="en-US" smtClean="0"/>
              <a:t>11</a:t>
            </a:fld>
            <a:endParaRPr lang="en-US"/>
          </a:p>
        </p:txBody>
      </p:sp>
    </p:spTree>
    <p:extLst>
      <p:ext uri="{BB962C8B-B14F-4D97-AF65-F5344CB8AC3E}">
        <p14:creationId xmlns:p14="http://schemas.microsoft.com/office/powerpoint/2010/main" val="389875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statistical tests cannot make </a:t>
            </a:r>
            <a:r>
              <a:rPr lang="en-US" dirty="0" err="1" smtClean="0"/>
              <a:t>iid</a:t>
            </a:r>
            <a:r>
              <a:rPr lang="en-US" dirty="0" smtClean="0"/>
              <a:t> assumptions or assume a</a:t>
            </a:r>
            <a:r>
              <a:rPr lang="en-US" baseline="0" dirty="0" smtClean="0"/>
              <a:t> distribution of ads</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12</a:t>
            </a:fld>
            <a:endParaRPr lang="en-US"/>
          </a:p>
        </p:txBody>
      </p:sp>
    </p:spTree>
    <p:extLst>
      <p:ext uri="{BB962C8B-B14F-4D97-AF65-F5344CB8AC3E}">
        <p14:creationId xmlns:p14="http://schemas.microsoft.com/office/powerpoint/2010/main" val="210765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13</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13:00</a:t>
            </a:r>
          </a:p>
          <a:p>
            <a:r>
              <a:rPr lang="en-US" dirty="0" smtClean="0"/>
              <a:t>No model assumptions – like </a:t>
            </a:r>
            <a:r>
              <a:rPr lang="en-US" dirty="0" err="1" smtClean="0"/>
              <a:t>bernoulli</a:t>
            </a:r>
            <a:endParaRPr lang="en-US" dirty="0" smtClean="0"/>
          </a:p>
          <a:p>
            <a:r>
              <a:rPr lang="en-US" dirty="0" smtClean="0"/>
              <a:t>Samples</a:t>
            </a:r>
            <a:r>
              <a:rPr lang="en-US" baseline="0" dirty="0" smtClean="0"/>
              <a:t> in our setting are agents, lets see why browser agents may not be independent.</a:t>
            </a:r>
          </a:p>
          <a:p>
            <a:endParaRPr lang="en-US" baseline="0" dirty="0" smtClean="0"/>
          </a:p>
          <a:p>
            <a:r>
              <a:rPr lang="en-US" baseline="0" dirty="0" smtClean="0"/>
              <a:t>works with a statistic… It is a measure of distance between the two groups. </a:t>
            </a:r>
          </a:p>
          <a:p>
            <a:r>
              <a:rPr lang="en-US" baseline="0" dirty="0" smtClean="0"/>
              <a:t>if this distance is low, it provides evidence towards the validity of the null hypothesis, while if it is high, it does the same for the alternate.</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14</a:t>
            </a:fld>
            <a:endParaRPr lang="en-US"/>
          </a:p>
        </p:txBody>
      </p:sp>
    </p:spTree>
    <p:extLst>
      <p:ext uri="{BB962C8B-B14F-4D97-AF65-F5344CB8AC3E}">
        <p14:creationId xmlns:p14="http://schemas.microsoft.com/office/powerpoint/2010/main" val="147767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14:00</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15</a:t>
            </a:fld>
            <a:endParaRPr lang="en-US"/>
          </a:p>
        </p:txBody>
      </p:sp>
    </p:spTree>
    <p:extLst>
      <p:ext uri="{BB962C8B-B14F-4D97-AF65-F5344CB8AC3E}">
        <p14:creationId xmlns:p14="http://schemas.microsoft.com/office/powerpoint/2010/main" val="379526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16</a:t>
            </a:fld>
            <a:endParaRPr lang="en-US"/>
          </a:p>
        </p:txBody>
      </p:sp>
    </p:spTree>
    <p:extLst>
      <p:ext uri="{BB962C8B-B14F-4D97-AF65-F5344CB8AC3E}">
        <p14:creationId xmlns:p14="http://schemas.microsoft.com/office/powerpoint/2010/main" val="133356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17</a:t>
            </a:fld>
            <a:endParaRPr lang="en-US"/>
          </a:p>
        </p:txBody>
      </p:sp>
    </p:spTree>
    <p:extLst>
      <p:ext uri="{BB962C8B-B14F-4D97-AF65-F5344CB8AC3E}">
        <p14:creationId xmlns:p14="http://schemas.microsoft.com/office/powerpoint/2010/main" val="133356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15:30</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18</a:t>
            </a:fld>
            <a:endParaRPr lang="en-US"/>
          </a:p>
        </p:txBody>
      </p:sp>
    </p:spTree>
    <p:extLst>
      <p:ext uri="{BB962C8B-B14F-4D97-AF65-F5344CB8AC3E}">
        <p14:creationId xmlns:p14="http://schemas.microsoft.com/office/powerpoint/2010/main" val="287611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13:30 Random assignment breaks any confounding.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test statistic is a measure of distance/difference between the two groups.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 observed test statistic is extreme, we can conclude that the treatment had an effect on the ads.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find whether it is extreme, it is compared with hypothetical values of the statistic under various permutations or browsers across groups.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form</a:t>
            </a:r>
            <a:r>
              <a:rPr lang="en-US" sz="1200" kern="1200" baseline="0" dirty="0" smtClean="0">
                <a:solidFill>
                  <a:schemeClr val="tx1"/>
                </a:solidFill>
                <a:latin typeface="+mn-lt"/>
                <a:ea typeface="+mn-ea"/>
                <a:cs typeface="+mn-cs"/>
              </a:rPr>
              <a:t> of significance testing is called permutation testing, and no assumptions on the distribution of ads or independence of units.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2B5449-81E1-1948-82E3-D9908F0D2336}" type="slidenum">
              <a:rPr lang="en-US" smtClean="0"/>
              <a:t>19</a:t>
            </a:fld>
            <a:endParaRPr lang="en-US"/>
          </a:p>
        </p:txBody>
      </p:sp>
    </p:spTree>
    <p:extLst>
      <p:ext uri="{BB962C8B-B14F-4D97-AF65-F5344CB8AC3E}">
        <p14:creationId xmlns:p14="http://schemas.microsoft.com/office/powerpoint/2010/main" val="7214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Compare with prior work</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20</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1</a:t>
            </a:fld>
            <a:endParaRPr lang="en-US"/>
          </a:p>
        </p:txBody>
      </p:sp>
    </p:spTree>
    <p:extLst>
      <p:ext uri="{BB962C8B-B14F-4D97-AF65-F5344CB8AC3E}">
        <p14:creationId xmlns:p14="http://schemas.microsoft.com/office/powerpoint/2010/main" val="3554509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21</a:t>
            </a:fld>
            <a:endParaRPr lang="en-US"/>
          </a:p>
        </p:txBody>
      </p:sp>
    </p:spTree>
    <p:extLst>
      <p:ext uri="{BB962C8B-B14F-4D97-AF65-F5344CB8AC3E}">
        <p14:creationId xmlns:p14="http://schemas.microsoft.com/office/powerpoint/2010/main" val="3554509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1:30</a:t>
            </a:r>
          </a:p>
          <a:p>
            <a:r>
              <a:rPr lang="en-US" dirty="0" smtClean="0"/>
              <a:t>Screenshot. Transparency,</a:t>
            </a:r>
            <a:r>
              <a:rPr lang="en-US" baseline="0" dirty="0" smtClean="0"/>
              <a:t> Choice. </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22</a:t>
            </a:fld>
            <a:endParaRPr lang="en-US"/>
          </a:p>
        </p:txBody>
      </p:sp>
    </p:spTree>
    <p:extLst>
      <p:ext uri="{BB962C8B-B14F-4D97-AF65-F5344CB8AC3E}">
        <p14:creationId xmlns:p14="http://schemas.microsoft.com/office/powerpoint/2010/main" val="16225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3:00 We’re interested in finding which flows exist among these entities.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a:t>
            </a:r>
            <a:r>
              <a:rPr lang="fr-FR" baseline="0" dirty="0" smtClean="0"/>
              <a:t>’</a:t>
            </a:r>
            <a:r>
              <a:rPr lang="en-US" baseline="0" dirty="0" smtClean="0"/>
              <a:t>s a blackbox. This lack of visibility prevents us from drawing conclusions about the interactions inside the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are still capable of doing is running experiments to detect flows through the system as a whole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23</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14:00 To</a:t>
            </a:r>
            <a:r>
              <a:rPr lang="en-US" baseline="0" dirty="0" smtClean="0"/>
              <a:t> maintain a controlled environment, all browsers are run from the same machine. Due to system limitations, we can collect data from a few browsers. </a:t>
            </a:r>
            <a:r>
              <a:rPr lang="en-US" dirty="0" smtClean="0"/>
              <a:t>This</a:t>
            </a:r>
            <a:r>
              <a:rPr lang="en-US" baseline="0" dirty="0" smtClean="0"/>
              <a:t> </a:t>
            </a:r>
            <a:r>
              <a:rPr lang="en-US" baseline="0" dirty="0" err="1" smtClean="0"/>
              <a:t>wouldn</a:t>
            </a:r>
            <a:r>
              <a:rPr lang="fr-FR" baseline="0" dirty="0" smtClean="0"/>
              <a:t>’</a:t>
            </a:r>
            <a:r>
              <a:rPr lang="en-US" baseline="0" dirty="0" smtClean="0"/>
              <a:t>t get statistical significance for more subtle changes. So, increase samples, while develop a significance test for it. </a:t>
            </a:r>
          </a:p>
          <a:p>
            <a:endParaRPr lang="en-US" baseline="0" dirty="0" smtClean="0"/>
          </a:p>
          <a:p>
            <a:r>
              <a:rPr lang="en-US" baseline="0" dirty="0" smtClean="0"/>
              <a:t>gender-jobs experiment, it would be very difficult to guess the coaching services ad would be served more to males.</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24</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smtClean="0"/>
              <a:t>15:30 One way increase samples is to run browsers over time, but this would add noise. To increase samples without adding too much noise, we use blocking. So, we modify the permutation test to consider only valid permutations.</a:t>
            </a:r>
          </a:p>
          <a:p>
            <a:endParaRPr lang="en-US" baseline="0" dirty="0" smtClean="0"/>
          </a:p>
          <a:p>
            <a:r>
              <a:rPr lang="en-US" baseline="0" dirty="0" smtClean="0"/>
              <a:t>classifier learns a difference between measurements from the </a:t>
            </a:r>
            <a:r>
              <a:rPr lang="en-US" baseline="0" dirty="0" err="1" smtClean="0"/>
              <a:t>exp</a:t>
            </a:r>
            <a:r>
              <a:rPr lang="en-US" baseline="0" dirty="0" smtClean="0"/>
              <a:t> and control browsers. Then, a statistical test is performed specialized for the learnt differences. Our initial studies showed that logistic regression performed best, We use accuracy.</a:t>
            </a:r>
          </a:p>
          <a:p>
            <a:endParaRPr lang="en-US" baseline="0" dirty="0" smtClean="0"/>
          </a:p>
          <a:p>
            <a:r>
              <a:rPr lang="en-US" baseline="0" dirty="0" smtClean="0"/>
              <a:t>A benefit of using a linear classifier - easy to extract the top ads for each group. features with the highest weights.</a:t>
            </a:r>
          </a:p>
        </p:txBody>
      </p:sp>
      <p:sp>
        <p:nvSpPr>
          <p:cNvPr id="4" name="Slide Number Placeholder 3"/>
          <p:cNvSpPr>
            <a:spLocks noGrp="1"/>
          </p:cNvSpPr>
          <p:nvPr>
            <p:ph type="sldNum" sz="quarter" idx="10"/>
          </p:nvPr>
        </p:nvSpPr>
        <p:spPr/>
        <p:txBody>
          <a:bodyPr/>
          <a:lstStyle/>
          <a:p>
            <a:fld id="{A02B5449-81E1-1948-82E3-D9908F0D2336}" type="slidenum">
              <a:rPr lang="en-US" smtClean="0"/>
              <a:t>25</a:t>
            </a:fld>
            <a:endParaRPr lang="en-US"/>
          </a:p>
        </p:txBody>
      </p:sp>
    </p:spTree>
    <p:extLst>
      <p:ext uri="{BB962C8B-B14F-4D97-AF65-F5344CB8AC3E}">
        <p14:creationId xmlns:p14="http://schemas.microsoft.com/office/powerpoint/2010/main" val="721443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26</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6:00 Two identical users differing in only a sensitive</a:t>
            </a:r>
            <a:r>
              <a:rPr lang="en-US" baseline="0" dirty="0" smtClean="0"/>
              <a:t> attribute.</a:t>
            </a:r>
          </a:p>
          <a:p>
            <a:r>
              <a:rPr lang="en-US" baseline="0" dirty="0" smtClean="0"/>
              <a:t>1000 = 500+500</a:t>
            </a:r>
            <a:endParaRPr lang="en-US" dirty="0" smtClean="0"/>
          </a:p>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27</a:t>
            </a:fld>
            <a:endParaRPr lang="en-US"/>
          </a:p>
        </p:txBody>
      </p:sp>
    </p:spTree>
    <p:extLst>
      <p:ext uri="{BB962C8B-B14F-4D97-AF65-F5344CB8AC3E}">
        <p14:creationId xmlns:p14="http://schemas.microsoft.com/office/powerpoint/2010/main" val="139795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From a societal standpoint, it is concerning that high paying job opportunities</a:t>
            </a:r>
            <a:r>
              <a:rPr lang="en-US" baseline="0" dirty="0" smtClean="0"/>
              <a:t> are being targeted towards males.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reasons why this may have happened – advertisers, Google. cannot pinpoint.</a:t>
            </a:r>
          </a:p>
        </p:txBody>
      </p:sp>
      <p:sp>
        <p:nvSpPr>
          <p:cNvPr id="4" name="Slide Number Placeholder 3"/>
          <p:cNvSpPr>
            <a:spLocks noGrp="1"/>
          </p:cNvSpPr>
          <p:nvPr>
            <p:ph type="sldNum" sz="quarter" idx="10"/>
          </p:nvPr>
        </p:nvSpPr>
        <p:spPr/>
        <p:txBody>
          <a:bodyPr/>
          <a:lstStyle/>
          <a:p>
            <a:fld id="{A02B5449-81E1-1948-82E3-D9908F0D2336}" type="slidenum">
              <a:rPr lang="en-US" smtClean="0"/>
              <a:t>28</a:t>
            </a:fld>
            <a:endParaRPr lang="en-US"/>
          </a:p>
        </p:txBody>
      </p:sp>
    </p:spTree>
    <p:extLst>
      <p:ext uri="{BB962C8B-B14F-4D97-AF65-F5344CB8AC3E}">
        <p14:creationId xmlns:p14="http://schemas.microsoft.com/office/powerpoint/2010/main" val="503757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9:00</a:t>
            </a:r>
            <a:r>
              <a:rPr lang="en-US" baseline="0" dirty="0" smtClean="0"/>
              <a:t> </a:t>
            </a:r>
            <a:r>
              <a:rPr lang="en-US" dirty="0" smtClean="0"/>
              <a:t>2</a:t>
            </a:r>
            <a:r>
              <a:rPr lang="en-US" baseline="0" dirty="0" smtClean="0"/>
              <a:t> flows. Lack of transparency == one exists and another does not. Ad settings </a:t>
            </a:r>
            <a:r>
              <a:rPr lang="en-US" baseline="0" dirty="0" err="1" smtClean="0"/>
              <a:t>doesn</a:t>
            </a:r>
            <a:r>
              <a:rPr lang="fr-FR" baseline="0" dirty="0" smtClean="0"/>
              <a:t>’</a:t>
            </a:r>
            <a:r>
              <a:rPr lang="en-US" baseline="0" dirty="0" smtClean="0"/>
              <a:t>t tip off that certain browsing activities are being used to serve ads</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29</a:t>
            </a:fld>
            <a:endParaRPr lang="en-US"/>
          </a:p>
        </p:txBody>
      </p:sp>
    </p:spTree>
    <p:extLst>
      <p:ext uri="{BB962C8B-B14F-4D97-AF65-F5344CB8AC3E}">
        <p14:creationId xmlns:p14="http://schemas.microsoft.com/office/powerpoint/2010/main" val="1401637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9:30 2 explanations: </a:t>
            </a:r>
          </a:p>
          <a:p>
            <a:pPr marL="0" indent="0">
              <a:buNone/>
            </a:pPr>
            <a:r>
              <a:rPr lang="en-US" baseline="0" dirty="0" smtClean="0"/>
              <a:t>somehow the ‘substance abuse’ interest was learned by Google</a:t>
            </a:r>
          </a:p>
          <a:p>
            <a:pPr marL="0" indent="0">
              <a:buNone/>
            </a:pPr>
            <a:r>
              <a:rPr lang="en-US" baseline="0" dirty="0" smtClean="0"/>
              <a:t>second, more likely reason is remarketing</a:t>
            </a:r>
          </a:p>
          <a:p>
            <a:pPr marL="0" indent="0">
              <a:buNone/>
            </a:pPr>
            <a:endParaRPr lang="en-US" baseline="0" dirty="0" smtClean="0"/>
          </a:p>
          <a:p>
            <a:pPr marL="0" indent="0">
              <a:buNone/>
            </a:pPr>
            <a:r>
              <a:rPr lang="en-US" baseline="0" dirty="0" smtClean="0"/>
              <a:t>conveyed findings, did not get a clear explanation of how this may have happened.</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30</a:t>
            </a:fld>
            <a:endParaRPr lang="en-US"/>
          </a:p>
        </p:txBody>
      </p:sp>
    </p:spTree>
    <p:extLst>
      <p:ext uri="{BB962C8B-B14F-4D97-AF65-F5344CB8AC3E}">
        <p14:creationId xmlns:p14="http://schemas.microsoft.com/office/powerpoint/2010/main" val="270606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defTabSz="897301" fontAlgn="base">
              <a:spcBef>
                <a:spcPct val="30000"/>
              </a:spcBef>
              <a:spcAft>
                <a:spcPct val="0"/>
              </a:spcAft>
              <a:defRPr/>
            </a:pPr>
            <a:r>
              <a:rPr lang="en-US" dirty="0" smtClean="0"/>
              <a:t>1:00</a:t>
            </a:r>
            <a:r>
              <a:rPr lang="en-US" baseline="0" dirty="0" smtClean="0"/>
              <a:t> ads are both served by Google, and these may be based on some behavioral model Google creates about the user. </a:t>
            </a:r>
            <a:r>
              <a:rPr lang="en-US" dirty="0" smtClean="0"/>
              <a:t>The second one is</a:t>
            </a:r>
            <a:r>
              <a:rPr lang="en-US" baseline="0" dirty="0" smtClean="0"/>
              <a:t> for new mothers. </a:t>
            </a:r>
          </a:p>
          <a:p>
            <a:pPr defTabSz="897301" fontAlgn="base">
              <a:spcBef>
                <a:spcPct val="30000"/>
              </a:spcBef>
              <a:spcAft>
                <a:spcPct val="0"/>
              </a:spcAft>
              <a:defRPr/>
            </a:pPr>
            <a:endParaRPr lang="en-US" dirty="0" smtClean="0"/>
          </a:p>
          <a:p>
            <a:r>
              <a:rPr lang="en-US" dirty="0" smtClean="0"/>
              <a:t>A user viewing the ad may wonder why he or she may have been served such an ad.</a:t>
            </a:r>
            <a:endParaRPr lang="en-US" dirty="0"/>
          </a:p>
        </p:txBody>
      </p:sp>
      <p:sp>
        <p:nvSpPr>
          <p:cNvPr id="4" name="Slide Number Placeholder 3"/>
          <p:cNvSpPr>
            <a:spLocks noGrp="1"/>
          </p:cNvSpPr>
          <p:nvPr>
            <p:ph type="sldNum" sz="quarter" idx="10"/>
          </p:nvPr>
        </p:nvSpPr>
        <p:spPr/>
        <p:txBody>
          <a:bodyPr/>
          <a:lstStyle/>
          <a:p>
            <a:pPr>
              <a:defRPr/>
            </a:pPr>
            <a:fld id="{B52A1565-AFF3-4EA0-8EBC-3A6E4CBE9CB2}" type="slidenum">
              <a:rPr lang="en-US" smtClean="0"/>
              <a:pPr>
                <a:defRPr/>
              </a:pPr>
              <a:t>2</a:t>
            </a:fld>
            <a:endParaRPr lang="en-US"/>
          </a:p>
        </p:txBody>
      </p:sp>
    </p:spTree>
    <p:extLst>
      <p:ext uri="{BB962C8B-B14F-4D97-AF65-F5344CB8AC3E}">
        <p14:creationId xmlns:p14="http://schemas.microsoft.com/office/powerpoint/2010/main" val="2534431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10:00 We</a:t>
            </a:r>
            <a:r>
              <a:rPr lang="en-US" baseline="0" dirty="0" smtClean="0"/>
              <a:t> cannot say that our findings are the reason behind this notice, but the timing does suggest they might be. </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31</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11:00 Editing interests does affect ads in a meaningful way</a:t>
            </a:r>
          </a:p>
          <a:p>
            <a:endParaRPr lang="en-US" dirty="0" smtClean="0"/>
          </a:p>
          <a:p>
            <a:r>
              <a:rPr lang="en-US" dirty="0" smtClean="0"/>
              <a:t>interest:</a:t>
            </a:r>
            <a:r>
              <a:rPr lang="en-US" baseline="0" dirty="0" smtClean="0"/>
              <a:t> dating &amp; personals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keywords for identifying dating ads: dating, romance, relationship</a:t>
            </a:r>
          </a:p>
        </p:txBody>
      </p:sp>
      <p:sp>
        <p:nvSpPr>
          <p:cNvPr id="4" name="Slide Number Placeholder 3"/>
          <p:cNvSpPr>
            <a:spLocks noGrp="1"/>
          </p:cNvSpPr>
          <p:nvPr>
            <p:ph type="sldNum" sz="quarter" idx="10"/>
          </p:nvPr>
        </p:nvSpPr>
        <p:spPr/>
        <p:txBody>
          <a:bodyPr/>
          <a:lstStyle/>
          <a:p>
            <a:fld id="{A02B5449-81E1-1948-82E3-D9908F0D2336}" type="slidenum">
              <a:rPr lang="en-US" smtClean="0"/>
              <a:t>32</a:t>
            </a:fld>
            <a:endParaRPr lang="en-US"/>
          </a:p>
        </p:txBody>
      </p:sp>
    </p:spTree>
    <p:extLst>
      <p:ext uri="{BB962C8B-B14F-4D97-AF65-F5344CB8AC3E}">
        <p14:creationId xmlns:p14="http://schemas.microsoft.com/office/powerpoint/2010/main" val="747975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All is not bad. Editing interests does affect ads in a meaningful way</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33</a:t>
            </a:fld>
            <a:endParaRPr lang="en-US"/>
          </a:p>
        </p:txBody>
      </p:sp>
    </p:spTree>
    <p:extLst>
      <p:ext uri="{BB962C8B-B14F-4D97-AF65-F5344CB8AC3E}">
        <p14:creationId xmlns:p14="http://schemas.microsoft.com/office/powerpoint/2010/main" val="437854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34</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35</a:t>
            </a:fld>
            <a:endParaRPr lang="en-US"/>
          </a:p>
        </p:txBody>
      </p:sp>
    </p:spTree>
    <p:extLst>
      <p:ext uri="{BB962C8B-B14F-4D97-AF65-F5344CB8AC3E}">
        <p14:creationId xmlns:p14="http://schemas.microsoft.com/office/powerpoint/2010/main" val="3954124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16:00</a:t>
            </a:r>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36</a:t>
            </a:fld>
            <a:endParaRPr lang="en-US"/>
          </a:p>
        </p:txBody>
      </p:sp>
    </p:spTree>
    <p:extLst>
      <p:ext uri="{BB962C8B-B14F-4D97-AF65-F5344CB8AC3E}">
        <p14:creationId xmlns:p14="http://schemas.microsoft.com/office/powerpoint/2010/main" val="44705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3:00 We’re interested in finding which flows exist among these entities.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a:t>
            </a:r>
            <a:r>
              <a:rPr lang="fr-FR" baseline="0" dirty="0" smtClean="0"/>
              <a:t>’</a:t>
            </a:r>
            <a:r>
              <a:rPr lang="en-US" baseline="0" dirty="0" smtClean="0"/>
              <a:t>s a blackbox. This lack of visibility prevents us from drawing conclusions about the interactions inside the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Moreover confounding inputs.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are still capable of doing is running experiments to detect flows through the system as a whole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3</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3:00 We’re interested in finding which flows exist among these entities.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a:t>
            </a:r>
            <a:r>
              <a:rPr lang="fr-FR" baseline="0" dirty="0" smtClean="0"/>
              <a:t>’</a:t>
            </a:r>
            <a:r>
              <a:rPr lang="en-US" baseline="0" dirty="0" smtClean="0"/>
              <a:t>s a blackbox. This lack of visibility prevents us from drawing conclusions about the interactions inside the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are still capable of doing is running experiments to detect flows through the system as a whole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4</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3:00 We’re interested in finding which flows exist among these entities.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a:t>
            </a:r>
            <a:r>
              <a:rPr lang="fr-FR" baseline="0" dirty="0" smtClean="0"/>
              <a:t>’</a:t>
            </a:r>
            <a:r>
              <a:rPr lang="en-US" baseline="0" dirty="0" smtClean="0"/>
              <a:t>s a blackbox. This lack of visibility prevents us from drawing conclusions about the interactions inside the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are still capable of doing is running experiments to detect flows through the system as a whole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5</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3:00 We’re interested in finding which flows exist among these entities.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it</a:t>
            </a:r>
            <a:r>
              <a:rPr lang="fr-FR" baseline="0" dirty="0" smtClean="0"/>
              <a:t>’</a:t>
            </a:r>
            <a:r>
              <a:rPr lang="en-US" baseline="0" dirty="0" smtClean="0"/>
              <a:t>s a blackbox. This lack of visibility prevents us from drawing conclusions about the interactions inside the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we are still capable of doing is running experiments to detect flows through the system as a whole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02B5449-81E1-1948-82E3-D9908F0D2336}" type="slidenum">
              <a:rPr lang="en-US" smtClean="0"/>
              <a:t>6</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some key differences: distribution model (weeks after receiving drug is normal/</a:t>
            </a:r>
            <a:r>
              <a:rPr lang="en-US" baseline="0" dirty="0" err="1" smtClean="0"/>
              <a:t>poisson</a:t>
            </a:r>
            <a:r>
              <a:rPr lang="en-US" baseline="0" dirty="0" smtClean="0"/>
              <a:t>), bunnies are independent of each other.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 do we go about doing the experiments?</a:t>
            </a:r>
          </a:p>
        </p:txBody>
      </p:sp>
      <p:sp>
        <p:nvSpPr>
          <p:cNvPr id="4" name="Slide Number Placeholder 3"/>
          <p:cNvSpPr>
            <a:spLocks noGrp="1"/>
          </p:cNvSpPr>
          <p:nvPr>
            <p:ph type="sldNum" sz="quarter" idx="10"/>
          </p:nvPr>
        </p:nvSpPr>
        <p:spPr/>
        <p:txBody>
          <a:bodyPr/>
          <a:lstStyle/>
          <a:p>
            <a:fld id="{A02B5449-81E1-1948-82E3-D9908F0D2336}" type="slidenum">
              <a:rPr lang="en-US" smtClean="0"/>
              <a:t>7</a:t>
            </a:fld>
            <a:endParaRPr lang="en-US"/>
          </a:p>
        </p:txBody>
      </p:sp>
    </p:spTree>
    <p:extLst>
      <p:ext uri="{BB962C8B-B14F-4D97-AF65-F5344CB8AC3E}">
        <p14:creationId xmlns:p14="http://schemas.microsoft.com/office/powerpoint/2010/main" val="239879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B5449-81E1-1948-82E3-D9908F0D2336}" type="slidenum">
              <a:rPr lang="en-US" smtClean="0"/>
              <a:t>10</a:t>
            </a:fld>
            <a:endParaRPr lang="en-US"/>
          </a:p>
        </p:txBody>
      </p:sp>
    </p:spTree>
    <p:extLst>
      <p:ext uri="{BB962C8B-B14F-4D97-AF65-F5344CB8AC3E}">
        <p14:creationId xmlns:p14="http://schemas.microsoft.com/office/powerpoint/2010/main" val="8676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83C11-0C5B-CA48-A6C6-50F9DF89C540}" type="datetime1">
              <a:rPr lang="en-US" smtClean="0"/>
              <a:t>9/27/17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A5A2-C3EB-8640-AA38-2155744A8CD2}" type="slidenum">
              <a:rPr lang="en-US" smtClean="0"/>
              <a:t>‹#›</a:t>
            </a:fld>
            <a:endParaRPr lang="en-US" dirty="0"/>
          </a:p>
        </p:txBody>
      </p:sp>
    </p:spTree>
    <p:extLst>
      <p:ext uri="{BB962C8B-B14F-4D97-AF65-F5344CB8AC3E}">
        <p14:creationId xmlns:p14="http://schemas.microsoft.com/office/powerpoint/2010/main" val="366801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0B589-8DC4-3240-A89A-D3868F1321FA}" type="datetime1">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183441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AA42C-51C8-9442-949F-23659A1AA823}" type="datetime1">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298258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163B3-1261-5F40-8ECB-C3AFF98E12BB}" type="datetime1">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A5A2-C3EB-8640-AA38-2155744A8CD2}" type="slidenum">
              <a:rPr lang="en-US" smtClean="0"/>
              <a:t>‹#›</a:t>
            </a:fld>
            <a:endParaRPr lang="en-US" dirty="0"/>
          </a:p>
        </p:txBody>
      </p:sp>
    </p:spTree>
    <p:extLst>
      <p:ext uri="{BB962C8B-B14F-4D97-AF65-F5344CB8AC3E}">
        <p14:creationId xmlns:p14="http://schemas.microsoft.com/office/powerpoint/2010/main" val="225606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E3C41-03EA-5644-A047-1DB9557D3516}" type="datetime1">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17576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F0FC8-C5F0-314C-9BBA-BCA1B1641B51}" type="datetime1">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220419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4AA63-C948-B146-918D-C9CF83C8FF0D}" type="datetime1">
              <a:rPr lang="en-US" smtClean="0"/>
              <a:t>9/27/17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4594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170BC-D0E3-DB45-A72E-FBD0F26F4913}" type="datetime1">
              <a:rPr lang="en-US" smtClean="0"/>
              <a:t>9/27/17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17090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FB652-C7D2-A848-9A2D-0364BC8ADE7B}" type="datetime1">
              <a:rPr lang="en-US" smtClean="0"/>
              <a:t>9/27/17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36452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9C918-00ED-CC47-95DB-F4E32064524D}" type="datetime1">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195970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9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CE856-AB09-CB4F-A55C-D75C88A2090A}" type="datetime1">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A5A2-C3EB-8640-AA38-2155744A8CD2}" type="slidenum">
              <a:rPr lang="en-US" smtClean="0"/>
              <a:t>‹#›</a:t>
            </a:fld>
            <a:endParaRPr lang="en-US"/>
          </a:p>
        </p:txBody>
      </p:sp>
    </p:spTree>
    <p:extLst>
      <p:ext uri="{BB962C8B-B14F-4D97-AF65-F5344CB8AC3E}">
        <p14:creationId xmlns:p14="http://schemas.microsoft.com/office/powerpoint/2010/main" val="942132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303AF01-84DC-8240-A6E0-AE6318936AC6}" type="datetime1">
              <a:rPr lang="en-US" smtClean="0"/>
              <a:t>9/27/17</a:t>
            </a:fld>
            <a:endParaRPr lang="en-US"/>
          </a:p>
        </p:txBody>
      </p:sp>
      <p:sp>
        <p:nvSpPr>
          <p:cNvPr id="5" name="Footer Placeholder 4"/>
          <p:cNvSpPr>
            <a:spLocks noGrp="1"/>
          </p:cNvSpPr>
          <p:nvPr>
            <p:ph type="ftr" sz="quarter" idx="3"/>
          </p:nvPr>
        </p:nvSpPr>
        <p:spPr>
          <a:xfrm>
            <a:off x="3124200" y="529696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493A5A2-C3EB-8640-AA38-2155744A8CD2}" type="slidenum">
              <a:rPr lang="en-US" smtClean="0"/>
              <a:t>‹#›</a:t>
            </a:fld>
            <a:endParaRPr lang="en-US" dirty="0"/>
          </a:p>
        </p:txBody>
      </p:sp>
    </p:spTree>
    <p:extLst>
      <p:ext uri="{BB962C8B-B14F-4D97-AF65-F5344CB8AC3E}">
        <p14:creationId xmlns:p14="http://schemas.microsoft.com/office/powerpoint/2010/main" val="20952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google.com/settings/ads"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9896"/>
            <a:ext cx="7772400" cy="1879874"/>
          </a:xfrm>
        </p:spPr>
        <p:txBody>
          <a:bodyPr>
            <a:normAutofit/>
          </a:bodyPr>
          <a:lstStyle/>
          <a:p>
            <a:r>
              <a:rPr lang="en-US" sz="2400" b="1" dirty="0" smtClean="0">
                <a:latin typeface="Avenir Light"/>
                <a:cs typeface="Avenir Light"/>
              </a:rPr>
              <a:t>18734: Foundations of Privacy</a:t>
            </a:r>
            <a:br>
              <a:rPr lang="en-US" sz="2400" b="1" dirty="0" smtClean="0">
                <a:latin typeface="Avenir Light"/>
                <a:cs typeface="Avenir Light"/>
              </a:rPr>
            </a:br>
            <a:r>
              <a:rPr lang="en-US" sz="3200" b="1" dirty="0">
                <a:latin typeface="Avenir Light"/>
                <a:cs typeface="Avenir Light"/>
              </a:rPr>
              <a:t/>
            </a:r>
            <a:br>
              <a:rPr lang="en-US" sz="3200" b="1" dirty="0">
                <a:latin typeface="Avenir Light"/>
                <a:cs typeface="Avenir Light"/>
              </a:rPr>
            </a:br>
            <a:r>
              <a:rPr lang="en-US" sz="3200" b="1" dirty="0" smtClean="0">
                <a:latin typeface="Avenir Light"/>
                <a:cs typeface="Avenir Light"/>
              </a:rPr>
              <a:t>Information Flow Experiments</a:t>
            </a:r>
            <a:endParaRPr lang="en-US" sz="3200" b="1" dirty="0">
              <a:latin typeface="Avenir Light"/>
              <a:cs typeface="Avenir Light"/>
            </a:endParaRPr>
          </a:p>
        </p:txBody>
      </p:sp>
      <p:sp>
        <p:nvSpPr>
          <p:cNvPr id="3" name="Subtitle 2"/>
          <p:cNvSpPr>
            <a:spLocks noGrp="1"/>
          </p:cNvSpPr>
          <p:nvPr>
            <p:ph type="subTitle" idx="1"/>
          </p:nvPr>
        </p:nvSpPr>
        <p:spPr>
          <a:xfrm>
            <a:off x="1371600" y="4000488"/>
            <a:ext cx="6400800" cy="705175"/>
          </a:xfrm>
        </p:spPr>
        <p:txBody>
          <a:bodyPr>
            <a:normAutofit/>
          </a:bodyPr>
          <a:lstStyle/>
          <a:p>
            <a:r>
              <a:rPr lang="en-US" sz="2800" b="1" dirty="0" smtClean="0">
                <a:solidFill>
                  <a:srgbClr val="000000"/>
                </a:solidFill>
                <a:latin typeface="Avenir Light"/>
                <a:cs typeface="Avenir Light"/>
              </a:rPr>
              <a:t>Amit </a:t>
            </a:r>
            <a:r>
              <a:rPr lang="en-US" sz="2800" b="1" dirty="0" err="1" smtClean="0">
                <a:solidFill>
                  <a:srgbClr val="000000"/>
                </a:solidFill>
                <a:latin typeface="Avenir Light"/>
                <a:cs typeface="Avenir Light"/>
              </a:rPr>
              <a:t>Datta</a:t>
            </a:r>
            <a:endParaRPr lang="en-US" sz="2800" b="1" dirty="0" smtClean="0">
              <a:solidFill>
                <a:srgbClr val="000000"/>
              </a:solidFill>
              <a:latin typeface="Avenir Light"/>
              <a:cs typeface="Avenir Light"/>
            </a:endParaRPr>
          </a:p>
        </p:txBody>
      </p:sp>
    </p:spTree>
    <p:extLst>
      <p:ext uri="{BB962C8B-B14F-4D97-AF65-F5344CB8AC3E}">
        <p14:creationId xmlns:p14="http://schemas.microsoft.com/office/powerpoint/2010/main" val="406378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latin typeface="Avenir Book"/>
                <a:cs typeface="Avenir Book"/>
              </a:rPr>
              <a:t>Probabilistic Noninterference</a:t>
            </a:r>
            <a:endParaRPr lang="en-US" sz="3600" dirty="0">
              <a:latin typeface="Avenir Book"/>
              <a:cs typeface="Avenir Book"/>
            </a:endParaRPr>
          </a:p>
        </p:txBody>
      </p:sp>
      <p:cxnSp>
        <p:nvCxnSpPr>
          <p:cNvPr id="22" name="Straight Arrow Connector 21"/>
          <p:cNvCxnSpPr/>
          <p:nvPr/>
        </p:nvCxnSpPr>
        <p:spPr>
          <a:xfrm>
            <a:off x="263845" y="2704090"/>
            <a:ext cx="997018" cy="1"/>
          </a:xfrm>
          <a:prstGeom prst="straightConnector1">
            <a:avLst/>
          </a:prstGeom>
          <a:ln w="57150">
            <a:tailEnd type="arrow"/>
          </a:ln>
          <a:effectLst/>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263845" y="3376259"/>
            <a:ext cx="997019"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523252" y="3217488"/>
            <a:ext cx="1126216"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1264524" y="2123149"/>
            <a:ext cx="1060658" cy="369332"/>
          </a:xfrm>
          <a:prstGeom prst="rect">
            <a:avLst/>
          </a:prstGeom>
          <a:noFill/>
        </p:spPr>
        <p:txBody>
          <a:bodyPr wrap="none" rtlCol="0">
            <a:spAutoFit/>
          </a:bodyPr>
          <a:lstStyle/>
          <a:p>
            <a:r>
              <a:rPr lang="en-US" dirty="0" smtClean="0">
                <a:latin typeface="Avenir Book"/>
                <a:cs typeface="Avenir Book"/>
              </a:rPr>
              <a:t>Program</a:t>
            </a:r>
          </a:p>
        </p:txBody>
      </p:sp>
      <p:sp>
        <p:nvSpPr>
          <p:cNvPr id="27" name="TextBox 26"/>
          <p:cNvSpPr txBox="1"/>
          <p:nvPr/>
        </p:nvSpPr>
        <p:spPr>
          <a:xfrm>
            <a:off x="263844" y="1922474"/>
            <a:ext cx="714419" cy="646331"/>
          </a:xfrm>
          <a:prstGeom prst="rect">
            <a:avLst/>
          </a:prstGeom>
          <a:noFill/>
        </p:spPr>
        <p:txBody>
          <a:bodyPr wrap="none" rtlCol="0">
            <a:spAutoFit/>
          </a:bodyPr>
          <a:lstStyle/>
          <a:p>
            <a:r>
              <a:rPr lang="en-US" dirty="0" smtClean="0">
                <a:latin typeface="Avenir Book"/>
                <a:cs typeface="Avenir Book"/>
              </a:rPr>
              <a:t>High</a:t>
            </a:r>
          </a:p>
          <a:p>
            <a:r>
              <a:rPr lang="en-US" dirty="0" smtClean="0">
                <a:latin typeface="Avenir Book"/>
                <a:cs typeface="Avenir Book"/>
              </a:rPr>
              <a:t>input</a:t>
            </a:r>
          </a:p>
        </p:txBody>
      </p:sp>
      <p:sp>
        <p:nvSpPr>
          <p:cNvPr id="28" name="TextBox 27"/>
          <p:cNvSpPr txBox="1"/>
          <p:nvPr/>
        </p:nvSpPr>
        <p:spPr>
          <a:xfrm>
            <a:off x="263844" y="3467994"/>
            <a:ext cx="812752" cy="646331"/>
          </a:xfrm>
          <a:prstGeom prst="rect">
            <a:avLst/>
          </a:prstGeom>
          <a:noFill/>
        </p:spPr>
        <p:txBody>
          <a:bodyPr wrap="none" rtlCol="0">
            <a:spAutoFit/>
          </a:bodyPr>
          <a:lstStyle/>
          <a:p>
            <a:r>
              <a:rPr lang="en-US" dirty="0" smtClean="0">
                <a:latin typeface="Avenir Book"/>
                <a:cs typeface="Avenir Book"/>
              </a:rPr>
              <a:t>Low</a:t>
            </a:r>
          </a:p>
          <a:p>
            <a:r>
              <a:rPr lang="en-US" dirty="0" smtClean="0">
                <a:latin typeface="Avenir Book"/>
                <a:cs typeface="Avenir Book"/>
              </a:rPr>
              <a:t>inputs</a:t>
            </a:r>
          </a:p>
        </p:txBody>
      </p:sp>
      <p:sp>
        <p:nvSpPr>
          <p:cNvPr id="29" name="TextBox 28"/>
          <p:cNvSpPr txBox="1"/>
          <p:nvPr/>
        </p:nvSpPr>
        <p:spPr>
          <a:xfrm>
            <a:off x="2516218" y="2091554"/>
            <a:ext cx="1354730" cy="923330"/>
          </a:xfrm>
          <a:prstGeom prst="rect">
            <a:avLst/>
          </a:prstGeom>
          <a:noFill/>
        </p:spPr>
        <p:txBody>
          <a:bodyPr wrap="none" rtlCol="0">
            <a:spAutoFit/>
          </a:bodyPr>
          <a:lstStyle/>
          <a:p>
            <a:r>
              <a:rPr lang="en-US" dirty="0" smtClean="0">
                <a:latin typeface="Avenir Book"/>
                <a:cs typeface="Avenir Book"/>
              </a:rPr>
              <a:t>Low</a:t>
            </a:r>
          </a:p>
          <a:p>
            <a:r>
              <a:rPr lang="en-US" dirty="0">
                <a:latin typeface="Avenir Book"/>
                <a:cs typeface="Avenir Book"/>
              </a:rPr>
              <a:t>o</a:t>
            </a:r>
            <a:r>
              <a:rPr lang="en-US" dirty="0" smtClean="0">
                <a:latin typeface="Avenir Book"/>
                <a:cs typeface="Avenir Book"/>
              </a:rPr>
              <a:t>utput</a:t>
            </a:r>
          </a:p>
          <a:p>
            <a:r>
              <a:rPr lang="en-US" dirty="0" smtClean="0">
                <a:latin typeface="Avenir Book"/>
                <a:cs typeface="Avenir Book"/>
              </a:rPr>
              <a:t>distribution</a:t>
            </a:r>
          </a:p>
        </p:txBody>
      </p:sp>
      <p:cxnSp>
        <p:nvCxnSpPr>
          <p:cNvPr id="32" name="Straight Arrow Connector 31"/>
          <p:cNvCxnSpPr/>
          <p:nvPr/>
        </p:nvCxnSpPr>
        <p:spPr>
          <a:xfrm flipH="1">
            <a:off x="5546820" y="3217488"/>
            <a:ext cx="1126216"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255242" y="1782877"/>
            <a:ext cx="1354730" cy="1200329"/>
          </a:xfrm>
          <a:prstGeom prst="rect">
            <a:avLst/>
          </a:prstGeom>
          <a:noFill/>
        </p:spPr>
        <p:txBody>
          <a:bodyPr wrap="none" rtlCol="0">
            <a:spAutoFit/>
          </a:bodyPr>
          <a:lstStyle/>
          <a:p>
            <a:r>
              <a:rPr lang="en-US" dirty="0">
                <a:latin typeface="Avenir Book"/>
                <a:cs typeface="Avenir Book"/>
              </a:rPr>
              <a:t>S</a:t>
            </a:r>
            <a:r>
              <a:rPr lang="en-US" dirty="0" smtClean="0">
                <a:latin typeface="Avenir Book"/>
                <a:cs typeface="Avenir Book"/>
              </a:rPr>
              <a:t>ame</a:t>
            </a:r>
          </a:p>
          <a:p>
            <a:r>
              <a:rPr lang="en-US" dirty="0">
                <a:latin typeface="Avenir Book"/>
                <a:cs typeface="Avenir Book"/>
              </a:rPr>
              <a:t>l</a:t>
            </a:r>
            <a:r>
              <a:rPr lang="en-US" dirty="0" smtClean="0">
                <a:latin typeface="Avenir Book"/>
                <a:cs typeface="Avenir Book"/>
              </a:rPr>
              <a:t>ow</a:t>
            </a:r>
          </a:p>
          <a:p>
            <a:r>
              <a:rPr lang="en-US" dirty="0">
                <a:latin typeface="Avenir Book"/>
                <a:cs typeface="Avenir Book"/>
              </a:rPr>
              <a:t>o</a:t>
            </a:r>
            <a:r>
              <a:rPr lang="en-US" dirty="0" smtClean="0">
                <a:latin typeface="Avenir Book"/>
                <a:cs typeface="Avenir Book"/>
              </a:rPr>
              <a:t>utput</a:t>
            </a:r>
          </a:p>
          <a:p>
            <a:r>
              <a:rPr lang="en-US" dirty="0" smtClean="0">
                <a:latin typeface="Avenir Book"/>
                <a:cs typeface="Avenir Book"/>
              </a:rPr>
              <a:t>distribution</a:t>
            </a:r>
          </a:p>
        </p:txBody>
      </p:sp>
      <p:sp>
        <p:nvSpPr>
          <p:cNvPr id="34" name="Rectangle 33"/>
          <p:cNvSpPr/>
          <p:nvPr/>
        </p:nvSpPr>
        <p:spPr>
          <a:xfrm>
            <a:off x="6703741" y="2525753"/>
            <a:ext cx="1197712" cy="9422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venir Book"/>
              <a:cs typeface="Avenir Book"/>
            </a:endParaRPr>
          </a:p>
        </p:txBody>
      </p:sp>
      <p:cxnSp>
        <p:nvCxnSpPr>
          <p:cNvPr id="36" name="Straight Arrow Connector 35"/>
          <p:cNvCxnSpPr/>
          <p:nvPr/>
        </p:nvCxnSpPr>
        <p:spPr>
          <a:xfrm flipH="1">
            <a:off x="7931765" y="3376259"/>
            <a:ext cx="997019"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6681253" y="1837195"/>
            <a:ext cx="1060658" cy="646331"/>
          </a:xfrm>
          <a:prstGeom prst="rect">
            <a:avLst/>
          </a:prstGeom>
          <a:noFill/>
        </p:spPr>
        <p:txBody>
          <a:bodyPr wrap="none" rtlCol="0">
            <a:spAutoFit/>
          </a:bodyPr>
          <a:lstStyle/>
          <a:p>
            <a:r>
              <a:rPr lang="en-US" dirty="0" smtClean="0">
                <a:latin typeface="Avenir Book"/>
                <a:cs typeface="Avenir Book"/>
              </a:rPr>
              <a:t>Same</a:t>
            </a:r>
          </a:p>
          <a:p>
            <a:r>
              <a:rPr lang="en-US" dirty="0" smtClean="0">
                <a:latin typeface="Avenir Book"/>
                <a:cs typeface="Avenir Book"/>
              </a:rPr>
              <a:t>Program</a:t>
            </a:r>
          </a:p>
        </p:txBody>
      </p:sp>
      <p:sp>
        <p:nvSpPr>
          <p:cNvPr id="39" name="TextBox 38"/>
          <p:cNvSpPr txBox="1"/>
          <p:nvPr/>
        </p:nvSpPr>
        <p:spPr>
          <a:xfrm>
            <a:off x="8193630" y="3467994"/>
            <a:ext cx="812752" cy="923330"/>
          </a:xfrm>
          <a:prstGeom prst="rect">
            <a:avLst/>
          </a:prstGeom>
          <a:noFill/>
        </p:spPr>
        <p:txBody>
          <a:bodyPr wrap="none" rtlCol="0">
            <a:spAutoFit/>
          </a:bodyPr>
          <a:lstStyle/>
          <a:p>
            <a:r>
              <a:rPr lang="en-US" dirty="0" smtClean="0">
                <a:latin typeface="Avenir Book"/>
                <a:cs typeface="Avenir Book"/>
              </a:rPr>
              <a:t>Same</a:t>
            </a:r>
          </a:p>
          <a:p>
            <a:r>
              <a:rPr lang="en-US" dirty="0">
                <a:latin typeface="Avenir Book"/>
                <a:cs typeface="Avenir Book"/>
              </a:rPr>
              <a:t>l</a:t>
            </a:r>
            <a:r>
              <a:rPr lang="en-US" dirty="0" smtClean="0">
                <a:latin typeface="Avenir Book"/>
                <a:cs typeface="Avenir Book"/>
              </a:rPr>
              <a:t>ow</a:t>
            </a:r>
          </a:p>
          <a:p>
            <a:r>
              <a:rPr lang="en-US" dirty="0" smtClean="0">
                <a:latin typeface="Avenir Book"/>
                <a:cs typeface="Avenir Book"/>
              </a:rPr>
              <a:t>inputs</a:t>
            </a:r>
          </a:p>
        </p:txBody>
      </p:sp>
      <p:sp>
        <p:nvSpPr>
          <p:cNvPr id="3" name="Cloud 2"/>
          <p:cNvSpPr/>
          <p:nvPr/>
        </p:nvSpPr>
        <p:spPr>
          <a:xfrm>
            <a:off x="3649468" y="2958598"/>
            <a:ext cx="1897352" cy="86049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venir Book"/>
              <a:cs typeface="Avenir Book"/>
            </a:endParaRPr>
          </a:p>
        </p:txBody>
      </p:sp>
      <p:sp>
        <p:nvSpPr>
          <p:cNvPr id="37" name="Rectangle 36"/>
          <p:cNvSpPr/>
          <p:nvPr/>
        </p:nvSpPr>
        <p:spPr>
          <a:xfrm>
            <a:off x="1291518" y="2516856"/>
            <a:ext cx="1197712" cy="9422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venir Book"/>
              <a:cs typeface="Avenir Book"/>
            </a:endParaRPr>
          </a:p>
        </p:txBody>
      </p:sp>
      <p:sp>
        <p:nvSpPr>
          <p:cNvPr id="43" name="TextBox 42"/>
          <p:cNvSpPr txBox="1"/>
          <p:nvPr/>
        </p:nvSpPr>
        <p:spPr>
          <a:xfrm>
            <a:off x="131446" y="2672664"/>
            <a:ext cx="941560" cy="369332"/>
          </a:xfrm>
          <a:prstGeom prst="rect">
            <a:avLst/>
          </a:prstGeom>
          <a:noFill/>
        </p:spPr>
        <p:txBody>
          <a:bodyPr wrap="none" rtlCol="0">
            <a:spAutoFit/>
          </a:bodyPr>
          <a:lstStyle/>
          <a:p>
            <a:r>
              <a:rPr lang="en-US" dirty="0" smtClean="0">
                <a:solidFill>
                  <a:schemeClr val="accent2"/>
                </a:solidFill>
                <a:latin typeface="Avenir Book"/>
                <a:cs typeface="Avenir Book"/>
              </a:rPr>
              <a:t>Female</a:t>
            </a:r>
          </a:p>
        </p:txBody>
      </p:sp>
      <p:sp>
        <p:nvSpPr>
          <p:cNvPr id="44" name="TextBox 43"/>
          <p:cNvSpPr txBox="1"/>
          <p:nvPr/>
        </p:nvSpPr>
        <p:spPr>
          <a:xfrm>
            <a:off x="8117701" y="2671964"/>
            <a:ext cx="693648" cy="369332"/>
          </a:xfrm>
          <a:prstGeom prst="rect">
            <a:avLst/>
          </a:prstGeom>
          <a:noFill/>
        </p:spPr>
        <p:txBody>
          <a:bodyPr wrap="none" rtlCol="0">
            <a:spAutoFit/>
          </a:bodyPr>
          <a:lstStyle/>
          <a:p>
            <a:r>
              <a:rPr lang="en-US" dirty="0">
                <a:solidFill>
                  <a:schemeClr val="accent2"/>
                </a:solidFill>
                <a:latin typeface="Avenir Book"/>
                <a:cs typeface="Avenir Book"/>
              </a:rPr>
              <a:t>M</a:t>
            </a:r>
            <a:r>
              <a:rPr lang="en-US" dirty="0" smtClean="0">
                <a:solidFill>
                  <a:schemeClr val="accent2"/>
                </a:solidFill>
                <a:latin typeface="Avenir Book"/>
                <a:cs typeface="Avenir Book"/>
              </a:rPr>
              <a:t>ale</a:t>
            </a:r>
          </a:p>
        </p:txBody>
      </p:sp>
      <p:sp>
        <p:nvSpPr>
          <p:cNvPr id="45" name="TextBox 44"/>
          <p:cNvSpPr txBox="1"/>
          <p:nvPr/>
        </p:nvSpPr>
        <p:spPr>
          <a:xfrm>
            <a:off x="7905171" y="1628945"/>
            <a:ext cx="1082348" cy="923330"/>
          </a:xfrm>
          <a:prstGeom prst="rect">
            <a:avLst/>
          </a:prstGeom>
          <a:noFill/>
        </p:spPr>
        <p:txBody>
          <a:bodyPr wrap="none" rtlCol="0">
            <a:spAutoFit/>
          </a:bodyPr>
          <a:lstStyle/>
          <a:p>
            <a:r>
              <a:rPr lang="en-US" dirty="0" smtClean="0">
                <a:latin typeface="Avenir Book"/>
                <a:cs typeface="Avenir Book"/>
              </a:rPr>
              <a:t>Different</a:t>
            </a:r>
          </a:p>
          <a:p>
            <a:r>
              <a:rPr lang="en-US" dirty="0">
                <a:latin typeface="Avenir Book"/>
                <a:cs typeface="Avenir Book"/>
              </a:rPr>
              <a:t>h</a:t>
            </a:r>
            <a:r>
              <a:rPr lang="en-US" dirty="0" smtClean="0">
                <a:latin typeface="Avenir Book"/>
                <a:cs typeface="Avenir Book"/>
              </a:rPr>
              <a:t>igh</a:t>
            </a:r>
          </a:p>
          <a:p>
            <a:r>
              <a:rPr lang="en-US" dirty="0" smtClean="0">
                <a:latin typeface="Avenir Book"/>
                <a:cs typeface="Avenir Book"/>
              </a:rPr>
              <a:t>input</a:t>
            </a:r>
          </a:p>
        </p:txBody>
      </p:sp>
      <p:cxnSp>
        <p:nvCxnSpPr>
          <p:cNvPr id="46" name="Straight Arrow Connector 45"/>
          <p:cNvCxnSpPr/>
          <p:nvPr/>
        </p:nvCxnSpPr>
        <p:spPr>
          <a:xfrm flipH="1">
            <a:off x="7939981" y="2701465"/>
            <a:ext cx="997018" cy="1"/>
          </a:xfrm>
          <a:prstGeom prst="straightConnector1">
            <a:avLst/>
          </a:prstGeom>
          <a:ln w="57150">
            <a:tailEnd type="arrow"/>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801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We would like to test the following </a:t>
            </a:r>
            <a:endParaRPr lang="en-US" sz="3600" dirty="0">
              <a:latin typeface="Avenir Light"/>
              <a:cs typeface="Avenir Light"/>
            </a:endParaRPr>
          </a:p>
        </p:txBody>
      </p:sp>
      <p:sp>
        <p:nvSpPr>
          <p:cNvPr id="3" name="Content Placeholder 2"/>
          <p:cNvSpPr>
            <a:spLocks noGrp="1"/>
          </p:cNvSpPr>
          <p:nvPr>
            <p:ph idx="1"/>
          </p:nvPr>
        </p:nvSpPr>
        <p:spPr/>
        <p:txBody>
          <a:bodyPr>
            <a:normAutofit/>
          </a:bodyPr>
          <a:lstStyle/>
          <a:p>
            <a:r>
              <a:rPr lang="en-US" sz="2800" dirty="0" smtClean="0">
                <a:latin typeface="Avenir Light"/>
                <a:cs typeface="Avenir Light"/>
              </a:rPr>
              <a:t>Null hypothesis </a:t>
            </a:r>
          </a:p>
          <a:p>
            <a:pPr lvl="1"/>
            <a:r>
              <a:rPr lang="en-US" sz="2400" dirty="0" smtClean="0">
                <a:latin typeface="Avenir Light"/>
                <a:cs typeface="Avenir Light"/>
              </a:rPr>
              <a:t>The outputs from the experimental and control units are drawn from the same distribution</a:t>
            </a:r>
          </a:p>
          <a:p>
            <a:endParaRPr lang="en-US" sz="2800" dirty="0">
              <a:latin typeface="Avenir Light"/>
              <a:cs typeface="Avenir Light"/>
            </a:endParaRPr>
          </a:p>
          <a:p>
            <a:r>
              <a:rPr lang="en-US" sz="2800" dirty="0" smtClean="0">
                <a:latin typeface="Avenir Light"/>
                <a:cs typeface="Avenir Light"/>
              </a:rPr>
              <a:t>Apply a significance test </a:t>
            </a:r>
          </a:p>
          <a:p>
            <a:pPr lvl="1"/>
            <a:r>
              <a:rPr lang="en-US" sz="2400" dirty="0">
                <a:latin typeface="Avenir Light"/>
                <a:cs typeface="Avenir Light"/>
              </a:rPr>
              <a:t>O</a:t>
            </a:r>
            <a:r>
              <a:rPr lang="en-US" sz="2400" dirty="0" smtClean="0">
                <a:latin typeface="Avenir Light"/>
                <a:cs typeface="Avenir Light"/>
              </a:rPr>
              <a:t>n the outputs from the two groups</a:t>
            </a:r>
          </a:p>
          <a:p>
            <a:pPr lvl="1"/>
            <a:r>
              <a:rPr lang="en-US" sz="2400" dirty="0" smtClean="0">
                <a:latin typeface="Avenir Light"/>
                <a:cs typeface="Avenir Light"/>
              </a:rPr>
              <a:t>Returns a p-value</a:t>
            </a:r>
          </a:p>
          <a:p>
            <a:pPr lvl="1"/>
            <a:r>
              <a:rPr lang="en-US" sz="2400" dirty="0" smtClean="0">
                <a:latin typeface="Avenir Light"/>
                <a:cs typeface="Avenir Light"/>
              </a:rPr>
              <a:t>Reject the null hypothesis if p-value &lt; 0.05</a:t>
            </a:r>
            <a:endParaRPr lang="en-US" sz="2400" dirty="0">
              <a:latin typeface="Avenir Light"/>
              <a:cs typeface="Avenir Light"/>
            </a:endParaRPr>
          </a:p>
        </p:txBody>
      </p:sp>
    </p:spTree>
    <p:extLst>
      <p:ext uri="{BB962C8B-B14F-4D97-AF65-F5344CB8AC3E}">
        <p14:creationId xmlns:p14="http://schemas.microsoft.com/office/powerpoint/2010/main" val="5848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9811266"/>
              </p:ext>
            </p:extLst>
          </p:nvPr>
        </p:nvGraphicFramePr>
        <p:xfrm>
          <a:off x="0" y="0"/>
          <a:ext cx="9144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44352" y="-308"/>
            <a:ext cx="8229600" cy="952500"/>
          </a:xfrm>
        </p:spPr>
        <p:txBody>
          <a:bodyPr>
            <a:normAutofit/>
          </a:bodyPr>
          <a:lstStyle/>
          <a:p>
            <a:pPr algn="l"/>
            <a:r>
              <a:rPr lang="en-US" sz="3600" dirty="0" smtClean="0">
                <a:latin typeface="Avenir Light"/>
                <a:cs typeface="Avenir Light"/>
              </a:rPr>
              <a:t>Mechanism of ad delivery is </a:t>
            </a:r>
            <a:r>
              <a:rPr lang="en-US" sz="3600" dirty="0">
                <a:latin typeface="Avenir Light"/>
                <a:cs typeface="Avenir Light"/>
              </a:rPr>
              <a:t>c</a:t>
            </a:r>
            <a:r>
              <a:rPr lang="en-US" sz="3600" dirty="0" smtClean="0">
                <a:latin typeface="Avenir Light"/>
                <a:cs typeface="Avenir Light"/>
              </a:rPr>
              <a:t>omplex</a:t>
            </a:r>
            <a:endParaRPr lang="en-US" sz="3600" dirty="0">
              <a:latin typeface="Avenir Light"/>
              <a:cs typeface="Avenir Light"/>
            </a:endParaRPr>
          </a:p>
        </p:txBody>
      </p:sp>
    </p:spTree>
    <p:extLst>
      <p:ext uri="{BB962C8B-B14F-4D97-AF65-F5344CB8AC3E}">
        <p14:creationId xmlns:p14="http://schemas.microsoft.com/office/powerpoint/2010/main" val="32566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7819"/>
            <a:ext cx="8229600" cy="952500"/>
          </a:xfrm>
        </p:spPr>
        <p:txBody>
          <a:bodyPr>
            <a:noAutofit/>
          </a:bodyPr>
          <a:lstStyle/>
          <a:p>
            <a:r>
              <a:rPr lang="en-US" sz="3200" dirty="0" smtClean="0">
                <a:latin typeface="Avenir Light"/>
                <a:cs typeface="Avenir Light"/>
              </a:rPr>
              <a:t>Browser agents may not be independent</a:t>
            </a:r>
            <a:endParaRPr lang="en-US" sz="3200" dirty="0">
              <a:latin typeface="Avenir Light"/>
              <a:cs typeface="Avenir Light"/>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239582674"/>
              </p:ext>
            </p:extLst>
          </p:nvPr>
        </p:nvGraphicFramePr>
        <p:xfrm>
          <a:off x="457200" y="534813"/>
          <a:ext cx="8229600" cy="289643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839566" y="3286417"/>
            <a:ext cx="7468395" cy="391517"/>
            <a:chOff x="839565" y="4846267"/>
            <a:chExt cx="7468395" cy="373577"/>
          </a:xfrm>
        </p:grpSpPr>
        <p:pic>
          <p:nvPicPr>
            <p:cNvPr id="10" name="Picture 9"/>
            <p:cNvPicPr>
              <a:picLocks noChangeAspect="1"/>
            </p:cNvPicPr>
            <p:nvPr/>
          </p:nvPicPr>
          <p:blipFill>
            <a:blip r:embed="rId4"/>
            <a:stretch>
              <a:fillRect/>
            </a:stretch>
          </p:blipFill>
          <p:spPr>
            <a:xfrm>
              <a:off x="1618535" y="4847469"/>
              <a:ext cx="365760" cy="365760"/>
            </a:xfrm>
            <a:prstGeom prst="rect">
              <a:avLst/>
            </a:prstGeom>
          </p:spPr>
        </p:pic>
        <p:pic>
          <p:nvPicPr>
            <p:cNvPr id="11" name="Picture 10"/>
            <p:cNvPicPr>
              <a:picLocks noChangeAspect="1"/>
            </p:cNvPicPr>
            <p:nvPr/>
          </p:nvPicPr>
          <p:blipFill>
            <a:blip r:embed="rId4"/>
            <a:stretch>
              <a:fillRect/>
            </a:stretch>
          </p:blipFill>
          <p:spPr>
            <a:xfrm>
              <a:off x="2414215" y="4850249"/>
              <a:ext cx="365760" cy="365760"/>
            </a:xfrm>
            <a:prstGeom prst="rect">
              <a:avLst/>
            </a:prstGeom>
          </p:spPr>
        </p:pic>
        <p:pic>
          <p:nvPicPr>
            <p:cNvPr id="12" name="Picture 11"/>
            <p:cNvPicPr>
              <a:picLocks noChangeAspect="1"/>
            </p:cNvPicPr>
            <p:nvPr/>
          </p:nvPicPr>
          <p:blipFill>
            <a:blip r:embed="rId4"/>
            <a:stretch>
              <a:fillRect/>
            </a:stretch>
          </p:blipFill>
          <p:spPr>
            <a:xfrm>
              <a:off x="3201540" y="4847469"/>
              <a:ext cx="365760" cy="365760"/>
            </a:xfrm>
            <a:prstGeom prst="rect">
              <a:avLst/>
            </a:prstGeom>
          </p:spPr>
        </p:pic>
        <p:pic>
          <p:nvPicPr>
            <p:cNvPr id="13" name="Picture 12"/>
            <p:cNvPicPr>
              <a:picLocks noChangeAspect="1"/>
            </p:cNvPicPr>
            <p:nvPr/>
          </p:nvPicPr>
          <p:blipFill>
            <a:blip r:embed="rId4"/>
            <a:stretch>
              <a:fillRect/>
            </a:stretch>
          </p:blipFill>
          <p:spPr>
            <a:xfrm>
              <a:off x="3988865" y="4850249"/>
              <a:ext cx="365760" cy="365760"/>
            </a:xfrm>
            <a:prstGeom prst="rect">
              <a:avLst/>
            </a:prstGeom>
          </p:spPr>
        </p:pic>
        <p:pic>
          <p:nvPicPr>
            <p:cNvPr id="14" name="Picture 13"/>
            <p:cNvPicPr>
              <a:picLocks noChangeAspect="1"/>
            </p:cNvPicPr>
            <p:nvPr/>
          </p:nvPicPr>
          <p:blipFill>
            <a:blip r:embed="rId4"/>
            <a:stretch>
              <a:fillRect/>
            </a:stretch>
          </p:blipFill>
          <p:spPr>
            <a:xfrm>
              <a:off x="4784545" y="4846267"/>
              <a:ext cx="365760" cy="365760"/>
            </a:xfrm>
            <a:prstGeom prst="rect">
              <a:avLst/>
            </a:prstGeom>
          </p:spPr>
        </p:pic>
        <p:pic>
          <p:nvPicPr>
            <p:cNvPr id="15" name="Picture 14"/>
            <p:cNvPicPr>
              <a:picLocks noChangeAspect="1"/>
            </p:cNvPicPr>
            <p:nvPr/>
          </p:nvPicPr>
          <p:blipFill>
            <a:blip r:embed="rId4"/>
            <a:stretch>
              <a:fillRect/>
            </a:stretch>
          </p:blipFill>
          <p:spPr>
            <a:xfrm>
              <a:off x="5571870" y="4846267"/>
              <a:ext cx="365760" cy="365760"/>
            </a:xfrm>
            <a:prstGeom prst="rect">
              <a:avLst/>
            </a:prstGeom>
          </p:spPr>
        </p:pic>
        <p:pic>
          <p:nvPicPr>
            <p:cNvPr id="16" name="Picture 15"/>
            <p:cNvPicPr>
              <a:picLocks noChangeAspect="1"/>
            </p:cNvPicPr>
            <p:nvPr/>
          </p:nvPicPr>
          <p:blipFill>
            <a:blip r:embed="rId4"/>
            <a:stretch>
              <a:fillRect/>
            </a:stretch>
          </p:blipFill>
          <p:spPr>
            <a:xfrm>
              <a:off x="6367550" y="4846267"/>
              <a:ext cx="365760" cy="365760"/>
            </a:xfrm>
            <a:prstGeom prst="rect">
              <a:avLst/>
            </a:prstGeom>
          </p:spPr>
        </p:pic>
        <p:pic>
          <p:nvPicPr>
            <p:cNvPr id="17" name="Picture 16"/>
            <p:cNvPicPr>
              <a:picLocks noChangeAspect="1"/>
            </p:cNvPicPr>
            <p:nvPr/>
          </p:nvPicPr>
          <p:blipFill>
            <a:blip r:embed="rId4"/>
            <a:stretch>
              <a:fillRect/>
            </a:stretch>
          </p:blipFill>
          <p:spPr>
            <a:xfrm>
              <a:off x="7154875" y="4846267"/>
              <a:ext cx="365760" cy="365760"/>
            </a:xfrm>
            <a:prstGeom prst="rect">
              <a:avLst/>
            </a:prstGeom>
          </p:spPr>
        </p:pic>
        <p:pic>
          <p:nvPicPr>
            <p:cNvPr id="18" name="Picture 17"/>
            <p:cNvPicPr>
              <a:picLocks noChangeAspect="1"/>
            </p:cNvPicPr>
            <p:nvPr/>
          </p:nvPicPr>
          <p:blipFill>
            <a:blip r:embed="rId4"/>
            <a:stretch>
              <a:fillRect/>
            </a:stretch>
          </p:blipFill>
          <p:spPr>
            <a:xfrm>
              <a:off x="839565" y="4847469"/>
              <a:ext cx="365760" cy="365760"/>
            </a:xfrm>
            <a:prstGeom prst="rect">
              <a:avLst/>
            </a:prstGeom>
          </p:spPr>
        </p:pic>
        <p:pic>
          <p:nvPicPr>
            <p:cNvPr id="19" name="Picture 18"/>
            <p:cNvPicPr>
              <a:picLocks noChangeAspect="1"/>
            </p:cNvPicPr>
            <p:nvPr/>
          </p:nvPicPr>
          <p:blipFill>
            <a:blip r:embed="rId4"/>
            <a:stretch>
              <a:fillRect/>
            </a:stretch>
          </p:blipFill>
          <p:spPr>
            <a:xfrm>
              <a:off x="7942200" y="4854084"/>
              <a:ext cx="365760" cy="365760"/>
            </a:xfrm>
            <a:prstGeom prst="rect">
              <a:avLst/>
            </a:prstGeom>
          </p:spPr>
        </p:pic>
      </p:grpSp>
      <p:grpSp>
        <p:nvGrpSpPr>
          <p:cNvPr id="32" name="Group 31"/>
          <p:cNvGrpSpPr/>
          <p:nvPr/>
        </p:nvGrpSpPr>
        <p:grpSpPr>
          <a:xfrm>
            <a:off x="6416040" y="3705961"/>
            <a:ext cx="274320" cy="1952236"/>
            <a:chOff x="2462503" y="4550037"/>
            <a:chExt cx="274320" cy="1862780"/>
          </a:xfrm>
        </p:grpSpPr>
        <p:pic>
          <p:nvPicPr>
            <p:cNvPr id="33" name="Picture 32"/>
            <p:cNvPicPr>
              <a:picLocks noChangeAspect="1"/>
            </p:cNvPicPr>
            <p:nvPr/>
          </p:nvPicPr>
          <p:blipFill>
            <a:blip r:embed="rId4"/>
            <a:stretch>
              <a:fillRect/>
            </a:stretch>
          </p:blipFill>
          <p:spPr>
            <a:xfrm>
              <a:off x="2462503" y="4550037"/>
              <a:ext cx="274320" cy="274320"/>
            </a:xfrm>
            <a:prstGeom prst="rect">
              <a:avLst/>
            </a:prstGeom>
          </p:spPr>
        </p:pic>
        <p:pic>
          <p:nvPicPr>
            <p:cNvPr id="34" name="Picture 33"/>
            <p:cNvPicPr>
              <a:picLocks noChangeAspect="1"/>
            </p:cNvPicPr>
            <p:nvPr/>
          </p:nvPicPr>
          <p:blipFill>
            <a:blip r:embed="rId4"/>
            <a:stretch>
              <a:fillRect/>
            </a:stretch>
          </p:blipFill>
          <p:spPr>
            <a:xfrm>
              <a:off x="2462503" y="4816513"/>
              <a:ext cx="274320" cy="274320"/>
            </a:xfrm>
            <a:prstGeom prst="rect">
              <a:avLst/>
            </a:prstGeom>
          </p:spPr>
        </p:pic>
        <p:pic>
          <p:nvPicPr>
            <p:cNvPr id="35" name="Picture 34"/>
            <p:cNvPicPr>
              <a:picLocks noChangeAspect="1"/>
            </p:cNvPicPr>
            <p:nvPr/>
          </p:nvPicPr>
          <p:blipFill>
            <a:blip r:embed="rId4"/>
            <a:stretch>
              <a:fillRect/>
            </a:stretch>
          </p:blipFill>
          <p:spPr>
            <a:xfrm>
              <a:off x="2462503" y="5081145"/>
              <a:ext cx="274320" cy="274320"/>
            </a:xfrm>
            <a:prstGeom prst="rect">
              <a:avLst/>
            </a:prstGeom>
          </p:spPr>
        </p:pic>
        <p:pic>
          <p:nvPicPr>
            <p:cNvPr id="36" name="Picture 35"/>
            <p:cNvPicPr>
              <a:picLocks noChangeAspect="1"/>
            </p:cNvPicPr>
            <p:nvPr/>
          </p:nvPicPr>
          <p:blipFill>
            <a:blip r:embed="rId4"/>
            <a:stretch>
              <a:fillRect/>
            </a:stretch>
          </p:blipFill>
          <p:spPr>
            <a:xfrm>
              <a:off x="2462503" y="5345253"/>
              <a:ext cx="274320" cy="274320"/>
            </a:xfrm>
            <a:prstGeom prst="rect">
              <a:avLst/>
            </a:prstGeom>
          </p:spPr>
        </p:pic>
        <p:pic>
          <p:nvPicPr>
            <p:cNvPr id="37" name="Picture 36"/>
            <p:cNvPicPr>
              <a:picLocks noChangeAspect="1"/>
            </p:cNvPicPr>
            <p:nvPr/>
          </p:nvPicPr>
          <p:blipFill>
            <a:blip r:embed="rId4"/>
            <a:stretch>
              <a:fillRect/>
            </a:stretch>
          </p:blipFill>
          <p:spPr>
            <a:xfrm>
              <a:off x="2462503" y="5609885"/>
              <a:ext cx="274320" cy="274320"/>
            </a:xfrm>
            <a:prstGeom prst="rect">
              <a:avLst/>
            </a:prstGeom>
          </p:spPr>
        </p:pic>
        <p:pic>
          <p:nvPicPr>
            <p:cNvPr id="38" name="Picture 37"/>
            <p:cNvPicPr>
              <a:picLocks noChangeAspect="1"/>
            </p:cNvPicPr>
            <p:nvPr/>
          </p:nvPicPr>
          <p:blipFill>
            <a:blip r:embed="rId4"/>
            <a:stretch>
              <a:fillRect/>
            </a:stretch>
          </p:blipFill>
          <p:spPr>
            <a:xfrm>
              <a:off x="2462503" y="5873865"/>
              <a:ext cx="274320" cy="274320"/>
            </a:xfrm>
            <a:prstGeom prst="rect">
              <a:avLst/>
            </a:prstGeom>
          </p:spPr>
        </p:pic>
        <p:pic>
          <p:nvPicPr>
            <p:cNvPr id="39" name="Picture 38"/>
            <p:cNvPicPr>
              <a:picLocks noChangeAspect="1"/>
            </p:cNvPicPr>
            <p:nvPr/>
          </p:nvPicPr>
          <p:blipFill>
            <a:blip r:embed="rId4"/>
            <a:stretch>
              <a:fillRect/>
            </a:stretch>
          </p:blipFill>
          <p:spPr>
            <a:xfrm>
              <a:off x="2462503" y="6138497"/>
              <a:ext cx="274320" cy="274320"/>
            </a:xfrm>
            <a:prstGeom prst="rect">
              <a:avLst/>
            </a:prstGeom>
          </p:spPr>
        </p:pic>
      </p:grpSp>
      <p:grpSp>
        <p:nvGrpSpPr>
          <p:cNvPr id="40" name="Group 39"/>
          <p:cNvGrpSpPr/>
          <p:nvPr/>
        </p:nvGrpSpPr>
        <p:grpSpPr>
          <a:xfrm>
            <a:off x="4033443" y="3705961"/>
            <a:ext cx="274320" cy="1952236"/>
            <a:chOff x="3249828" y="4550037"/>
            <a:chExt cx="274320" cy="1862780"/>
          </a:xfrm>
        </p:grpSpPr>
        <p:pic>
          <p:nvPicPr>
            <p:cNvPr id="41" name="Picture 40"/>
            <p:cNvPicPr>
              <a:picLocks noChangeAspect="1"/>
            </p:cNvPicPr>
            <p:nvPr/>
          </p:nvPicPr>
          <p:blipFill>
            <a:blip r:embed="rId4"/>
            <a:stretch>
              <a:fillRect/>
            </a:stretch>
          </p:blipFill>
          <p:spPr>
            <a:xfrm>
              <a:off x="3249828" y="4550037"/>
              <a:ext cx="274320" cy="274320"/>
            </a:xfrm>
            <a:prstGeom prst="rect">
              <a:avLst/>
            </a:prstGeom>
          </p:spPr>
        </p:pic>
        <p:pic>
          <p:nvPicPr>
            <p:cNvPr id="42" name="Picture 41"/>
            <p:cNvPicPr>
              <a:picLocks noChangeAspect="1"/>
            </p:cNvPicPr>
            <p:nvPr/>
          </p:nvPicPr>
          <p:blipFill>
            <a:blip r:embed="rId4"/>
            <a:stretch>
              <a:fillRect/>
            </a:stretch>
          </p:blipFill>
          <p:spPr>
            <a:xfrm>
              <a:off x="3249828" y="4816513"/>
              <a:ext cx="274320" cy="274320"/>
            </a:xfrm>
            <a:prstGeom prst="rect">
              <a:avLst/>
            </a:prstGeom>
          </p:spPr>
        </p:pic>
        <p:pic>
          <p:nvPicPr>
            <p:cNvPr id="43" name="Picture 42"/>
            <p:cNvPicPr>
              <a:picLocks noChangeAspect="1"/>
            </p:cNvPicPr>
            <p:nvPr/>
          </p:nvPicPr>
          <p:blipFill>
            <a:blip r:embed="rId4"/>
            <a:stretch>
              <a:fillRect/>
            </a:stretch>
          </p:blipFill>
          <p:spPr>
            <a:xfrm>
              <a:off x="3249828" y="5081145"/>
              <a:ext cx="274320" cy="274320"/>
            </a:xfrm>
            <a:prstGeom prst="rect">
              <a:avLst/>
            </a:prstGeom>
          </p:spPr>
        </p:pic>
        <p:pic>
          <p:nvPicPr>
            <p:cNvPr id="44" name="Picture 43"/>
            <p:cNvPicPr>
              <a:picLocks noChangeAspect="1"/>
            </p:cNvPicPr>
            <p:nvPr/>
          </p:nvPicPr>
          <p:blipFill>
            <a:blip r:embed="rId4"/>
            <a:stretch>
              <a:fillRect/>
            </a:stretch>
          </p:blipFill>
          <p:spPr>
            <a:xfrm>
              <a:off x="3249828" y="5345253"/>
              <a:ext cx="274320" cy="274320"/>
            </a:xfrm>
            <a:prstGeom prst="rect">
              <a:avLst/>
            </a:prstGeom>
          </p:spPr>
        </p:pic>
        <p:pic>
          <p:nvPicPr>
            <p:cNvPr id="45" name="Picture 44"/>
            <p:cNvPicPr>
              <a:picLocks noChangeAspect="1"/>
            </p:cNvPicPr>
            <p:nvPr/>
          </p:nvPicPr>
          <p:blipFill>
            <a:blip r:embed="rId4"/>
            <a:stretch>
              <a:fillRect/>
            </a:stretch>
          </p:blipFill>
          <p:spPr>
            <a:xfrm>
              <a:off x="3249828" y="5609885"/>
              <a:ext cx="274320" cy="274320"/>
            </a:xfrm>
            <a:prstGeom prst="rect">
              <a:avLst/>
            </a:prstGeom>
          </p:spPr>
        </p:pic>
        <p:pic>
          <p:nvPicPr>
            <p:cNvPr id="46" name="Picture 45"/>
            <p:cNvPicPr>
              <a:picLocks noChangeAspect="1"/>
            </p:cNvPicPr>
            <p:nvPr/>
          </p:nvPicPr>
          <p:blipFill>
            <a:blip r:embed="rId4"/>
            <a:stretch>
              <a:fillRect/>
            </a:stretch>
          </p:blipFill>
          <p:spPr>
            <a:xfrm>
              <a:off x="3249828" y="5873865"/>
              <a:ext cx="274320" cy="274320"/>
            </a:xfrm>
            <a:prstGeom prst="rect">
              <a:avLst/>
            </a:prstGeom>
          </p:spPr>
        </p:pic>
        <p:pic>
          <p:nvPicPr>
            <p:cNvPr id="47" name="Picture 46"/>
            <p:cNvPicPr>
              <a:picLocks noChangeAspect="1"/>
            </p:cNvPicPr>
            <p:nvPr/>
          </p:nvPicPr>
          <p:blipFill>
            <a:blip r:embed="rId4"/>
            <a:stretch>
              <a:fillRect/>
            </a:stretch>
          </p:blipFill>
          <p:spPr>
            <a:xfrm>
              <a:off x="3249828" y="6138497"/>
              <a:ext cx="274320" cy="274320"/>
            </a:xfrm>
            <a:prstGeom prst="rect">
              <a:avLst/>
            </a:prstGeom>
          </p:spPr>
        </p:pic>
      </p:grpSp>
      <p:grpSp>
        <p:nvGrpSpPr>
          <p:cNvPr id="49" name="Group 48"/>
          <p:cNvGrpSpPr/>
          <p:nvPr/>
        </p:nvGrpSpPr>
        <p:grpSpPr>
          <a:xfrm>
            <a:off x="7991464" y="3709280"/>
            <a:ext cx="274320" cy="1952236"/>
            <a:chOff x="6416040" y="4551237"/>
            <a:chExt cx="274320" cy="1862780"/>
          </a:xfrm>
        </p:grpSpPr>
        <p:pic>
          <p:nvPicPr>
            <p:cNvPr id="50" name="Picture 49"/>
            <p:cNvPicPr>
              <a:picLocks noChangeAspect="1"/>
            </p:cNvPicPr>
            <p:nvPr/>
          </p:nvPicPr>
          <p:blipFill>
            <a:blip r:embed="rId4"/>
            <a:stretch>
              <a:fillRect/>
            </a:stretch>
          </p:blipFill>
          <p:spPr>
            <a:xfrm>
              <a:off x="6416040" y="4551237"/>
              <a:ext cx="274320" cy="274320"/>
            </a:xfrm>
            <a:prstGeom prst="rect">
              <a:avLst/>
            </a:prstGeom>
          </p:spPr>
        </p:pic>
        <p:pic>
          <p:nvPicPr>
            <p:cNvPr id="51" name="Picture 50"/>
            <p:cNvPicPr>
              <a:picLocks noChangeAspect="1"/>
            </p:cNvPicPr>
            <p:nvPr/>
          </p:nvPicPr>
          <p:blipFill>
            <a:blip r:embed="rId4"/>
            <a:stretch>
              <a:fillRect/>
            </a:stretch>
          </p:blipFill>
          <p:spPr>
            <a:xfrm>
              <a:off x="6416040" y="4817713"/>
              <a:ext cx="274320" cy="274320"/>
            </a:xfrm>
            <a:prstGeom prst="rect">
              <a:avLst/>
            </a:prstGeom>
          </p:spPr>
        </p:pic>
        <p:pic>
          <p:nvPicPr>
            <p:cNvPr id="52" name="Picture 51"/>
            <p:cNvPicPr>
              <a:picLocks noChangeAspect="1"/>
            </p:cNvPicPr>
            <p:nvPr/>
          </p:nvPicPr>
          <p:blipFill>
            <a:blip r:embed="rId4"/>
            <a:stretch>
              <a:fillRect/>
            </a:stretch>
          </p:blipFill>
          <p:spPr>
            <a:xfrm>
              <a:off x="6416040" y="5082345"/>
              <a:ext cx="274320" cy="274320"/>
            </a:xfrm>
            <a:prstGeom prst="rect">
              <a:avLst/>
            </a:prstGeom>
          </p:spPr>
        </p:pic>
        <p:pic>
          <p:nvPicPr>
            <p:cNvPr id="53" name="Picture 52"/>
            <p:cNvPicPr>
              <a:picLocks noChangeAspect="1"/>
            </p:cNvPicPr>
            <p:nvPr/>
          </p:nvPicPr>
          <p:blipFill>
            <a:blip r:embed="rId4"/>
            <a:stretch>
              <a:fillRect/>
            </a:stretch>
          </p:blipFill>
          <p:spPr>
            <a:xfrm>
              <a:off x="6416040" y="5346453"/>
              <a:ext cx="274320" cy="274320"/>
            </a:xfrm>
            <a:prstGeom prst="rect">
              <a:avLst/>
            </a:prstGeom>
          </p:spPr>
        </p:pic>
        <p:pic>
          <p:nvPicPr>
            <p:cNvPr id="54" name="Picture 53"/>
            <p:cNvPicPr>
              <a:picLocks noChangeAspect="1"/>
            </p:cNvPicPr>
            <p:nvPr/>
          </p:nvPicPr>
          <p:blipFill>
            <a:blip r:embed="rId4"/>
            <a:stretch>
              <a:fillRect/>
            </a:stretch>
          </p:blipFill>
          <p:spPr>
            <a:xfrm>
              <a:off x="6416040" y="5611085"/>
              <a:ext cx="274320" cy="274320"/>
            </a:xfrm>
            <a:prstGeom prst="rect">
              <a:avLst/>
            </a:prstGeom>
          </p:spPr>
        </p:pic>
        <p:pic>
          <p:nvPicPr>
            <p:cNvPr id="55" name="Picture 54"/>
            <p:cNvPicPr>
              <a:picLocks noChangeAspect="1"/>
            </p:cNvPicPr>
            <p:nvPr/>
          </p:nvPicPr>
          <p:blipFill>
            <a:blip r:embed="rId4"/>
            <a:stretch>
              <a:fillRect/>
            </a:stretch>
          </p:blipFill>
          <p:spPr>
            <a:xfrm>
              <a:off x="6416040" y="5875065"/>
              <a:ext cx="274320" cy="274320"/>
            </a:xfrm>
            <a:prstGeom prst="rect">
              <a:avLst/>
            </a:prstGeom>
          </p:spPr>
        </p:pic>
        <p:pic>
          <p:nvPicPr>
            <p:cNvPr id="56" name="Picture 55"/>
            <p:cNvPicPr>
              <a:picLocks noChangeAspect="1"/>
            </p:cNvPicPr>
            <p:nvPr/>
          </p:nvPicPr>
          <p:blipFill>
            <a:blip r:embed="rId4"/>
            <a:stretch>
              <a:fillRect/>
            </a:stretch>
          </p:blipFill>
          <p:spPr>
            <a:xfrm>
              <a:off x="6416040" y="6139697"/>
              <a:ext cx="274320" cy="274320"/>
            </a:xfrm>
            <a:prstGeom prst="rect">
              <a:avLst/>
            </a:prstGeom>
          </p:spPr>
        </p:pic>
      </p:grpSp>
      <p:grpSp>
        <p:nvGrpSpPr>
          <p:cNvPr id="58" name="Group 57"/>
          <p:cNvGrpSpPr/>
          <p:nvPr/>
        </p:nvGrpSpPr>
        <p:grpSpPr>
          <a:xfrm>
            <a:off x="7200235" y="3733421"/>
            <a:ext cx="274320" cy="1952236"/>
            <a:chOff x="3249828" y="4550037"/>
            <a:chExt cx="274320" cy="1862780"/>
          </a:xfrm>
        </p:grpSpPr>
        <p:pic>
          <p:nvPicPr>
            <p:cNvPr id="59" name="Picture 58"/>
            <p:cNvPicPr>
              <a:picLocks noChangeAspect="1"/>
            </p:cNvPicPr>
            <p:nvPr/>
          </p:nvPicPr>
          <p:blipFill>
            <a:blip r:embed="rId4"/>
            <a:stretch>
              <a:fillRect/>
            </a:stretch>
          </p:blipFill>
          <p:spPr>
            <a:xfrm>
              <a:off x="3249828" y="4550037"/>
              <a:ext cx="274320" cy="274320"/>
            </a:xfrm>
            <a:prstGeom prst="rect">
              <a:avLst/>
            </a:prstGeom>
          </p:spPr>
        </p:pic>
        <p:pic>
          <p:nvPicPr>
            <p:cNvPr id="60" name="Picture 59"/>
            <p:cNvPicPr>
              <a:picLocks noChangeAspect="1"/>
            </p:cNvPicPr>
            <p:nvPr/>
          </p:nvPicPr>
          <p:blipFill>
            <a:blip r:embed="rId4"/>
            <a:stretch>
              <a:fillRect/>
            </a:stretch>
          </p:blipFill>
          <p:spPr>
            <a:xfrm>
              <a:off x="3249828" y="4816513"/>
              <a:ext cx="274320" cy="274320"/>
            </a:xfrm>
            <a:prstGeom prst="rect">
              <a:avLst/>
            </a:prstGeom>
          </p:spPr>
        </p:pic>
        <p:pic>
          <p:nvPicPr>
            <p:cNvPr id="61" name="Picture 60"/>
            <p:cNvPicPr>
              <a:picLocks noChangeAspect="1"/>
            </p:cNvPicPr>
            <p:nvPr/>
          </p:nvPicPr>
          <p:blipFill>
            <a:blip r:embed="rId4"/>
            <a:stretch>
              <a:fillRect/>
            </a:stretch>
          </p:blipFill>
          <p:spPr>
            <a:xfrm>
              <a:off x="3249828" y="5081145"/>
              <a:ext cx="274320" cy="274320"/>
            </a:xfrm>
            <a:prstGeom prst="rect">
              <a:avLst/>
            </a:prstGeom>
          </p:spPr>
        </p:pic>
        <p:pic>
          <p:nvPicPr>
            <p:cNvPr id="62" name="Picture 61"/>
            <p:cNvPicPr>
              <a:picLocks noChangeAspect="1"/>
            </p:cNvPicPr>
            <p:nvPr/>
          </p:nvPicPr>
          <p:blipFill>
            <a:blip r:embed="rId4"/>
            <a:stretch>
              <a:fillRect/>
            </a:stretch>
          </p:blipFill>
          <p:spPr>
            <a:xfrm>
              <a:off x="3249828" y="5345253"/>
              <a:ext cx="274320" cy="274320"/>
            </a:xfrm>
            <a:prstGeom prst="rect">
              <a:avLst/>
            </a:prstGeom>
          </p:spPr>
        </p:pic>
        <p:pic>
          <p:nvPicPr>
            <p:cNvPr id="63" name="Picture 62"/>
            <p:cNvPicPr>
              <a:picLocks noChangeAspect="1"/>
            </p:cNvPicPr>
            <p:nvPr/>
          </p:nvPicPr>
          <p:blipFill>
            <a:blip r:embed="rId4"/>
            <a:stretch>
              <a:fillRect/>
            </a:stretch>
          </p:blipFill>
          <p:spPr>
            <a:xfrm>
              <a:off x="3249828" y="5609885"/>
              <a:ext cx="274320" cy="274320"/>
            </a:xfrm>
            <a:prstGeom prst="rect">
              <a:avLst/>
            </a:prstGeom>
          </p:spPr>
        </p:pic>
        <p:pic>
          <p:nvPicPr>
            <p:cNvPr id="64" name="Picture 63"/>
            <p:cNvPicPr>
              <a:picLocks noChangeAspect="1"/>
            </p:cNvPicPr>
            <p:nvPr/>
          </p:nvPicPr>
          <p:blipFill>
            <a:blip r:embed="rId4"/>
            <a:stretch>
              <a:fillRect/>
            </a:stretch>
          </p:blipFill>
          <p:spPr>
            <a:xfrm>
              <a:off x="3249828" y="5873865"/>
              <a:ext cx="274320" cy="274320"/>
            </a:xfrm>
            <a:prstGeom prst="rect">
              <a:avLst/>
            </a:prstGeom>
          </p:spPr>
        </p:pic>
        <p:pic>
          <p:nvPicPr>
            <p:cNvPr id="65" name="Picture 64"/>
            <p:cNvPicPr>
              <a:picLocks noChangeAspect="1"/>
            </p:cNvPicPr>
            <p:nvPr/>
          </p:nvPicPr>
          <p:blipFill>
            <a:blip r:embed="rId4"/>
            <a:stretch>
              <a:fillRect/>
            </a:stretch>
          </p:blipFill>
          <p:spPr>
            <a:xfrm>
              <a:off x="3249828" y="6138497"/>
              <a:ext cx="274320" cy="274320"/>
            </a:xfrm>
            <a:prstGeom prst="rect">
              <a:avLst/>
            </a:prstGeom>
          </p:spPr>
        </p:pic>
      </p:grpSp>
      <p:grpSp>
        <p:nvGrpSpPr>
          <p:cNvPr id="66" name="Group 65"/>
          <p:cNvGrpSpPr/>
          <p:nvPr/>
        </p:nvGrpSpPr>
        <p:grpSpPr>
          <a:xfrm>
            <a:off x="4846314" y="3733421"/>
            <a:ext cx="274320" cy="1952236"/>
            <a:chOff x="3249828" y="4550037"/>
            <a:chExt cx="274320" cy="1862780"/>
          </a:xfrm>
        </p:grpSpPr>
        <p:pic>
          <p:nvPicPr>
            <p:cNvPr id="67" name="Picture 66"/>
            <p:cNvPicPr>
              <a:picLocks noChangeAspect="1"/>
            </p:cNvPicPr>
            <p:nvPr/>
          </p:nvPicPr>
          <p:blipFill>
            <a:blip r:embed="rId4"/>
            <a:stretch>
              <a:fillRect/>
            </a:stretch>
          </p:blipFill>
          <p:spPr>
            <a:xfrm>
              <a:off x="3249828" y="4550037"/>
              <a:ext cx="274320" cy="274320"/>
            </a:xfrm>
            <a:prstGeom prst="rect">
              <a:avLst/>
            </a:prstGeom>
          </p:spPr>
        </p:pic>
        <p:pic>
          <p:nvPicPr>
            <p:cNvPr id="68" name="Picture 67"/>
            <p:cNvPicPr>
              <a:picLocks noChangeAspect="1"/>
            </p:cNvPicPr>
            <p:nvPr/>
          </p:nvPicPr>
          <p:blipFill>
            <a:blip r:embed="rId4"/>
            <a:stretch>
              <a:fillRect/>
            </a:stretch>
          </p:blipFill>
          <p:spPr>
            <a:xfrm>
              <a:off x="3249828" y="4816513"/>
              <a:ext cx="274320" cy="274320"/>
            </a:xfrm>
            <a:prstGeom prst="rect">
              <a:avLst/>
            </a:prstGeom>
          </p:spPr>
        </p:pic>
        <p:pic>
          <p:nvPicPr>
            <p:cNvPr id="69" name="Picture 68"/>
            <p:cNvPicPr>
              <a:picLocks noChangeAspect="1"/>
            </p:cNvPicPr>
            <p:nvPr/>
          </p:nvPicPr>
          <p:blipFill>
            <a:blip r:embed="rId4"/>
            <a:stretch>
              <a:fillRect/>
            </a:stretch>
          </p:blipFill>
          <p:spPr>
            <a:xfrm>
              <a:off x="3249828" y="5081145"/>
              <a:ext cx="274320" cy="274320"/>
            </a:xfrm>
            <a:prstGeom prst="rect">
              <a:avLst/>
            </a:prstGeom>
          </p:spPr>
        </p:pic>
        <p:pic>
          <p:nvPicPr>
            <p:cNvPr id="70" name="Picture 69"/>
            <p:cNvPicPr>
              <a:picLocks noChangeAspect="1"/>
            </p:cNvPicPr>
            <p:nvPr/>
          </p:nvPicPr>
          <p:blipFill>
            <a:blip r:embed="rId4"/>
            <a:stretch>
              <a:fillRect/>
            </a:stretch>
          </p:blipFill>
          <p:spPr>
            <a:xfrm>
              <a:off x="3249828" y="5345253"/>
              <a:ext cx="274320" cy="274320"/>
            </a:xfrm>
            <a:prstGeom prst="rect">
              <a:avLst/>
            </a:prstGeom>
          </p:spPr>
        </p:pic>
        <p:pic>
          <p:nvPicPr>
            <p:cNvPr id="71" name="Picture 70"/>
            <p:cNvPicPr>
              <a:picLocks noChangeAspect="1"/>
            </p:cNvPicPr>
            <p:nvPr/>
          </p:nvPicPr>
          <p:blipFill>
            <a:blip r:embed="rId4"/>
            <a:stretch>
              <a:fillRect/>
            </a:stretch>
          </p:blipFill>
          <p:spPr>
            <a:xfrm>
              <a:off x="3249828" y="5609885"/>
              <a:ext cx="274320" cy="274320"/>
            </a:xfrm>
            <a:prstGeom prst="rect">
              <a:avLst/>
            </a:prstGeom>
          </p:spPr>
        </p:pic>
        <p:pic>
          <p:nvPicPr>
            <p:cNvPr id="72" name="Picture 71"/>
            <p:cNvPicPr>
              <a:picLocks noChangeAspect="1"/>
            </p:cNvPicPr>
            <p:nvPr/>
          </p:nvPicPr>
          <p:blipFill>
            <a:blip r:embed="rId4"/>
            <a:stretch>
              <a:fillRect/>
            </a:stretch>
          </p:blipFill>
          <p:spPr>
            <a:xfrm>
              <a:off x="3249828" y="5873865"/>
              <a:ext cx="274320" cy="274320"/>
            </a:xfrm>
            <a:prstGeom prst="rect">
              <a:avLst/>
            </a:prstGeom>
          </p:spPr>
        </p:pic>
        <p:pic>
          <p:nvPicPr>
            <p:cNvPr id="73" name="Picture 72"/>
            <p:cNvPicPr>
              <a:picLocks noChangeAspect="1"/>
            </p:cNvPicPr>
            <p:nvPr/>
          </p:nvPicPr>
          <p:blipFill>
            <a:blip r:embed="rId4"/>
            <a:stretch>
              <a:fillRect/>
            </a:stretch>
          </p:blipFill>
          <p:spPr>
            <a:xfrm>
              <a:off x="3249828" y="6138497"/>
              <a:ext cx="274320" cy="274320"/>
            </a:xfrm>
            <a:prstGeom prst="rect">
              <a:avLst/>
            </a:prstGeom>
          </p:spPr>
        </p:pic>
      </p:grpSp>
    </p:spTree>
    <p:extLst>
      <p:ext uri="{BB962C8B-B14F-4D97-AF65-F5344CB8AC3E}">
        <p14:creationId xmlns:p14="http://schemas.microsoft.com/office/powerpoint/2010/main" val="330956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Our Idea:</a:t>
            </a:r>
            <a:endParaRPr lang="en-US" sz="3600" dirty="0">
              <a:latin typeface="Avenir Light"/>
              <a:cs typeface="Avenir Light"/>
            </a:endParaRPr>
          </a:p>
        </p:txBody>
      </p:sp>
      <p:sp>
        <p:nvSpPr>
          <p:cNvPr id="3" name="Content Placeholder 2"/>
          <p:cNvSpPr>
            <a:spLocks noGrp="1"/>
          </p:cNvSpPr>
          <p:nvPr>
            <p:ph idx="1"/>
          </p:nvPr>
        </p:nvSpPr>
        <p:spPr/>
        <p:txBody>
          <a:bodyPr>
            <a:normAutofit/>
          </a:bodyPr>
          <a:lstStyle/>
          <a:p>
            <a:r>
              <a:rPr lang="en-US" sz="2800" dirty="0" smtClean="0">
                <a:latin typeface="Avenir Light"/>
                <a:cs typeface="Avenir Light"/>
              </a:rPr>
              <a:t>Use </a:t>
            </a:r>
            <a:r>
              <a:rPr lang="en-US" sz="2800" dirty="0">
                <a:latin typeface="Avenir Light"/>
                <a:cs typeface="Avenir Light"/>
              </a:rPr>
              <a:t>a non-parametric test</a:t>
            </a:r>
          </a:p>
          <a:p>
            <a:pPr lvl="1"/>
            <a:r>
              <a:rPr lang="en-US" sz="2400" dirty="0">
                <a:latin typeface="Avenir Light"/>
                <a:cs typeface="Avenir Light"/>
              </a:rPr>
              <a:t>Does not </a:t>
            </a:r>
            <a:r>
              <a:rPr lang="en-US" sz="2400" dirty="0" smtClean="0">
                <a:latin typeface="Avenir Light"/>
                <a:cs typeface="Avenir Light"/>
              </a:rPr>
              <a:t>require a </a:t>
            </a:r>
            <a:r>
              <a:rPr lang="en-US" sz="2400" dirty="0">
                <a:latin typeface="Avenir Light"/>
                <a:cs typeface="Avenir Light"/>
              </a:rPr>
              <a:t>model </a:t>
            </a:r>
            <a:r>
              <a:rPr lang="en-US" sz="2400" dirty="0" smtClean="0">
                <a:latin typeface="Avenir Light"/>
                <a:cs typeface="Avenir Light"/>
              </a:rPr>
              <a:t>for </a:t>
            </a:r>
            <a:r>
              <a:rPr lang="en-US" sz="2400" dirty="0">
                <a:latin typeface="Avenir Light"/>
                <a:cs typeface="Avenir Light"/>
              </a:rPr>
              <a:t>Google</a:t>
            </a:r>
          </a:p>
          <a:p>
            <a:endParaRPr lang="en-US" sz="2800" dirty="0" smtClean="0">
              <a:latin typeface="Avenir Light"/>
              <a:cs typeface="Avenir Light"/>
            </a:endParaRPr>
          </a:p>
          <a:p>
            <a:r>
              <a:rPr lang="en-US" sz="2800" dirty="0" smtClean="0">
                <a:latin typeface="Avenir Light"/>
                <a:cs typeface="Avenir Light"/>
              </a:rPr>
              <a:t>Specifically</a:t>
            </a:r>
            <a:r>
              <a:rPr lang="en-US" sz="2800" dirty="0">
                <a:latin typeface="Avenir Light"/>
                <a:cs typeface="Avenir Light"/>
              </a:rPr>
              <a:t>, a permutation test</a:t>
            </a:r>
          </a:p>
          <a:p>
            <a:pPr lvl="1"/>
            <a:r>
              <a:rPr lang="en-US" sz="2400" dirty="0">
                <a:latin typeface="Avenir Light"/>
                <a:cs typeface="Avenir Light"/>
              </a:rPr>
              <a:t>Does not require independence among browser instances or assumption that ads are independent and identically distributed</a:t>
            </a:r>
          </a:p>
          <a:p>
            <a:endParaRPr lang="en-US" sz="2800" dirty="0">
              <a:latin typeface="Avenir Light"/>
              <a:cs typeface="Avenir Light"/>
            </a:endParaRPr>
          </a:p>
          <a:p>
            <a:endParaRPr lang="en-US" sz="2800" dirty="0">
              <a:latin typeface="Avenir Light"/>
              <a:cs typeface="Avenir Light"/>
            </a:endParaRPr>
          </a:p>
        </p:txBody>
      </p:sp>
    </p:spTree>
    <p:extLst>
      <p:ext uri="{BB962C8B-B14F-4D97-AF65-F5344CB8AC3E}">
        <p14:creationId xmlns:p14="http://schemas.microsoft.com/office/powerpoint/2010/main" val="2152118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Permutation Test </a:t>
            </a:r>
            <a:r>
              <a:rPr lang="en-US" sz="2400" dirty="0" smtClean="0">
                <a:latin typeface="Avenir Light"/>
                <a:cs typeface="Avenir Light"/>
              </a:rPr>
              <a:t>[Good’05]</a:t>
            </a:r>
            <a:endParaRPr lang="en-US" sz="2400" dirty="0">
              <a:latin typeface="Avenir Light"/>
              <a:cs typeface="Avenir Light"/>
            </a:endParaRPr>
          </a:p>
        </p:txBody>
      </p:sp>
      <p:sp>
        <p:nvSpPr>
          <p:cNvPr id="3" name="Content Placeholder 2"/>
          <p:cNvSpPr>
            <a:spLocks noGrp="1"/>
          </p:cNvSpPr>
          <p:nvPr>
            <p:ph idx="1"/>
          </p:nvPr>
        </p:nvSpPr>
        <p:spPr/>
        <p:txBody>
          <a:bodyPr>
            <a:normAutofit lnSpcReduction="10000"/>
          </a:bodyPr>
          <a:lstStyle/>
          <a:p>
            <a:r>
              <a:rPr lang="en-US" sz="2400" dirty="0" smtClean="0">
                <a:solidFill>
                  <a:srgbClr val="000000"/>
                </a:solidFill>
                <a:latin typeface="Avenir Light"/>
                <a:cs typeface="Avenir Light"/>
              </a:rPr>
              <a:t>It is </a:t>
            </a:r>
            <a:r>
              <a:rPr lang="en-US" sz="2400" dirty="0">
                <a:solidFill>
                  <a:srgbClr val="000000"/>
                </a:solidFill>
                <a:latin typeface="Avenir Light"/>
                <a:cs typeface="Avenir Light"/>
              </a:rPr>
              <a:t>a non-parametric </a:t>
            </a:r>
            <a:r>
              <a:rPr lang="en-US" sz="2400" dirty="0" smtClean="0">
                <a:solidFill>
                  <a:srgbClr val="000000"/>
                </a:solidFill>
                <a:latin typeface="Avenir Light"/>
                <a:cs typeface="Avenir Light"/>
              </a:rPr>
              <a:t>test</a:t>
            </a:r>
          </a:p>
          <a:p>
            <a:pPr lvl="1"/>
            <a:r>
              <a:rPr lang="en-US" sz="2000" dirty="0" smtClean="0">
                <a:solidFill>
                  <a:srgbClr val="000000"/>
                </a:solidFill>
                <a:latin typeface="Avenir Light"/>
                <a:cs typeface="Avenir Light"/>
              </a:rPr>
              <a:t>No assumptions about ad distributions</a:t>
            </a:r>
            <a:endParaRPr lang="en-US" sz="2000" dirty="0">
              <a:solidFill>
                <a:srgbClr val="000000"/>
              </a:solidFill>
              <a:latin typeface="Avenir Light"/>
              <a:cs typeface="Avenir Light"/>
            </a:endParaRPr>
          </a:p>
          <a:p>
            <a:r>
              <a:rPr lang="en-US" sz="2400" dirty="0" smtClean="0">
                <a:solidFill>
                  <a:srgbClr val="000000"/>
                </a:solidFill>
                <a:latin typeface="Avenir Light"/>
                <a:cs typeface="Avenir Light"/>
              </a:rPr>
              <a:t>It </a:t>
            </a:r>
            <a:r>
              <a:rPr lang="en-US" sz="2400" dirty="0">
                <a:solidFill>
                  <a:srgbClr val="000000"/>
                </a:solidFill>
                <a:latin typeface="Avenir Light"/>
                <a:cs typeface="Avenir Light"/>
              </a:rPr>
              <a:t>does not require </a:t>
            </a:r>
            <a:r>
              <a:rPr lang="en-US" sz="2400" dirty="0" smtClean="0">
                <a:solidFill>
                  <a:srgbClr val="000000"/>
                </a:solidFill>
                <a:latin typeface="Avenir Light"/>
                <a:cs typeface="Avenir Light"/>
              </a:rPr>
              <a:t>independent samples</a:t>
            </a:r>
          </a:p>
          <a:p>
            <a:pPr lvl="1"/>
            <a:r>
              <a:rPr lang="en-US" sz="2000" dirty="0" smtClean="0">
                <a:solidFill>
                  <a:srgbClr val="000000"/>
                </a:solidFill>
                <a:latin typeface="Avenir Light"/>
                <a:cs typeface="Avenir Light"/>
              </a:rPr>
              <a:t>Ads served to one browser can affect ads served to another</a:t>
            </a:r>
            <a:endParaRPr lang="en-US" sz="2000" dirty="0">
              <a:solidFill>
                <a:srgbClr val="000000"/>
              </a:solidFill>
              <a:latin typeface="Avenir Light"/>
              <a:cs typeface="Avenir Light"/>
            </a:endParaRPr>
          </a:p>
          <a:p>
            <a:pPr marL="0" indent="0">
              <a:buNone/>
            </a:pPr>
            <a:endParaRPr lang="en-US" sz="2400" dirty="0" smtClean="0">
              <a:latin typeface="Avenir Light"/>
              <a:cs typeface="Avenir Light"/>
            </a:endParaRPr>
          </a:p>
          <a:p>
            <a:r>
              <a:rPr lang="en-US" sz="2400" dirty="0" smtClean="0">
                <a:latin typeface="Avenir Light"/>
                <a:cs typeface="Avenir Light"/>
              </a:rPr>
              <a:t>Assumption: Samples are exchangeable under the null hypothesis</a:t>
            </a:r>
          </a:p>
          <a:p>
            <a:endParaRPr lang="en-US" sz="2400" dirty="0" smtClean="0">
              <a:latin typeface="Avenir Light"/>
              <a:cs typeface="Avenir Light"/>
            </a:endParaRPr>
          </a:p>
          <a:p>
            <a:r>
              <a:rPr lang="en-US" sz="2400" dirty="0" smtClean="0">
                <a:latin typeface="Avenir Light"/>
                <a:cs typeface="Avenir Light"/>
              </a:rPr>
              <a:t>A statistic that discriminates between the null and alternate hypotheses</a:t>
            </a:r>
          </a:p>
          <a:p>
            <a:endParaRPr lang="en-US" sz="2400" dirty="0">
              <a:latin typeface="Avenir Light"/>
              <a:cs typeface="Avenir Light"/>
            </a:endParaRPr>
          </a:p>
          <a:p>
            <a:pPr marL="0" indent="0">
              <a:buNone/>
            </a:pPr>
            <a:endParaRPr lang="en-US" sz="2400" dirty="0">
              <a:latin typeface="Avenir Light"/>
              <a:cs typeface="Avenir Light"/>
            </a:endParaRPr>
          </a:p>
        </p:txBody>
      </p:sp>
      <p:sp>
        <p:nvSpPr>
          <p:cNvPr id="5" name="TextBox 4"/>
          <p:cNvSpPr txBox="1"/>
          <p:nvPr/>
        </p:nvSpPr>
        <p:spPr>
          <a:xfrm>
            <a:off x="457200" y="5105137"/>
            <a:ext cx="8125992" cy="523220"/>
          </a:xfrm>
          <a:prstGeom prst="rect">
            <a:avLst/>
          </a:prstGeom>
          <a:noFill/>
        </p:spPr>
        <p:txBody>
          <a:bodyPr wrap="none" rtlCol="0">
            <a:spAutoFit/>
          </a:bodyPr>
          <a:lstStyle/>
          <a:p>
            <a:r>
              <a:rPr lang="en-US" sz="1400" dirty="0" smtClean="0">
                <a:latin typeface="Avenir Light"/>
                <a:cs typeface="Avenir Light"/>
              </a:rPr>
              <a:t>P</a:t>
            </a:r>
            <a:r>
              <a:rPr lang="en-US" sz="1400" dirty="0">
                <a:latin typeface="Avenir Light"/>
                <a:cs typeface="Avenir Light"/>
              </a:rPr>
              <a:t>. </a:t>
            </a:r>
            <a:r>
              <a:rPr lang="en-US" sz="1400" dirty="0" smtClean="0">
                <a:latin typeface="Avenir Light"/>
                <a:cs typeface="Avenir Light"/>
              </a:rPr>
              <a:t>Good.</a:t>
            </a:r>
          </a:p>
          <a:p>
            <a:r>
              <a:rPr lang="en-US" sz="1400" dirty="0" smtClean="0">
                <a:latin typeface="Avenir Light"/>
                <a:cs typeface="Avenir Light"/>
              </a:rPr>
              <a:t>Permutation Tests: A Practical Guide to Resampling Methods for Testing Hypotheses. </a:t>
            </a:r>
            <a:r>
              <a:rPr lang="en-US" sz="1400" dirty="0">
                <a:latin typeface="Avenir Light"/>
                <a:cs typeface="Avenir Light"/>
              </a:rPr>
              <a:t>Springer, 2005</a:t>
            </a:r>
            <a:endParaRPr lang="en-US" sz="1400" dirty="0" smtClean="0">
              <a:latin typeface="Avenir Light"/>
              <a:cs typeface="Avenir Light"/>
            </a:endParaRPr>
          </a:p>
        </p:txBody>
      </p:sp>
      <p:sp>
        <p:nvSpPr>
          <p:cNvPr id="7" name="Rounded Rectangular Callout 6"/>
          <p:cNvSpPr/>
          <p:nvPr/>
        </p:nvSpPr>
        <p:spPr>
          <a:xfrm>
            <a:off x="5966453" y="1478026"/>
            <a:ext cx="2933962" cy="1854849"/>
          </a:xfrm>
          <a:prstGeom prst="wedgeRoundRectCallout">
            <a:avLst>
              <a:gd name="adj1" fmla="val -75300"/>
              <a:gd name="adj2" fmla="val 47443"/>
              <a:gd name="adj3" fmla="val 16667"/>
            </a:avLst>
          </a:prstGeom>
          <a:solidFill>
            <a:srgbClr val="B3A2C7"/>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srgbClr val="000000"/>
                </a:solidFill>
                <a:latin typeface="Avenir Light"/>
                <a:cs typeface="Avenir Light"/>
              </a:rPr>
              <a:t>Observations (x</a:t>
            </a:r>
            <a:r>
              <a:rPr lang="en-US" sz="1600" baseline="-25000" dirty="0" smtClean="0">
                <a:solidFill>
                  <a:srgbClr val="000000"/>
                </a:solidFill>
                <a:latin typeface="Avenir Light"/>
                <a:cs typeface="Avenir Light"/>
              </a:rPr>
              <a:t>1</a:t>
            </a:r>
            <a:r>
              <a:rPr lang="en-US" sz="1600" dirty="0" smtClean="0">
                <a:solidFill>
                  <a:srgbClr val="000000"/>
                </a:solidFill>
                <a:latin typeface="Avenir Light"/>
                <a:cs typeface="Avenir Light"/>
              </a:rPr>
              <a:t>, x</a:t>
            </a:r>
            <a:r>
              <a:rPr lang="en-US" sz="1600" baseline="-25000" dirty="0" smtClean="0">
                <a:solidFill>
                  <a:srgbClr val="000000"/>
                </a:solidFill>
                <a:latin typeface="Avenir Light"/>
                <a:cs typeface="Avenir Light"/>
              </a:rPr>
              <a:t>2</a:t>
            </a:r>
            <a:r>
              <a:rPr lang="en-US" sz="1600" dirty="0" smtClean="0">
                <a:solidFill>
                  <a:srgbClr val="000000"/>
                </a:solidFill>
                <a:latin typeface="Avenir Light"/>
                <a:cs typeface="Avenir Light"/>
              </a:rPr>
              <a:t>, …, </a:t>
            </a:r>
            <a:r>
              <a:rPr lang="en-US" sz="1600" dirty="0" err="1" smtClean="0">
                <a:solidFill>
                  <a:srgbClr val="000000"/>
                </a:solidFill>
                <a:latin typeface="Avenir Light"/>
                <a:cs typeface="Avenir Light"/>
              </a:rPr>
              <a:t>x</a:t>
            </a:r>
            <a:r>
              <a:rPr lang="en-US" sz="1600" baseline="-25000" dirty="0" err="1" smtClean="0">
                <a:solidFill>
                  <a:srgbClr val="000000"/>
                </a:solidFill>
                <a:latin typeface="Avenir Light"/>
                <a:cs typeface="Avenir Light"/>
              </a:rPr>
              <a:t>n</a:t>
            </a:r>
            <a:r>
              <a:rPr lang="en-US" sz="1600" dirty="0" smtClean="0">
                <a:solidFill>
                  <a:srgbClr val="000000"/>
                </a:solidFill>
                <a:latin typeface="Avenir Light"/>
                <a:cs typeface="Avenir Light"/>
              </a:rPr>
              <a:t>) are exchangeable if the probability of any particular joint outcome is the same regardless of the order</a:t>
            </a:r>
            <a:endParaRPr lang="en-US" sz="1600" dirty="0">
              <a:solidFill>
                <a:srgbClr val="000000"/>
              </a:solidFill>
              <a:latin typeface="Avenir Light"/>
              <a:cs typeface="Avenir Light"/>
            </a:endParaRPr>
          </a:p>
        </p:txBody>
      </p:sp>
    </p:spTree>
    <p:extLst>
      <p:ext uri="{BB962C8B-B14F-4D97-AF65-F5344CB8AC3E}">
        <p14:creationId xmlns:p14="http://schemas.microsoft.com/office/powerpoint/2010/main" val="1672510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57200" y="78641"/>
            <a:ext cx="8229600" cy="952500"/>
          </a:xfrm>
        </p:spPr>
        <p:txBody>
          <a:bodyPr>
            <a:normAutofit/>
          </a:bodyPr>
          <a:lstStyle/>
          <a:p>
            <a:pPr algn="l"/>
            <a:r>
              <a:rPr lang="en-US" sz="3600" dirty="0" smtClean="0">
                <a:latin typeface="Avenir Light"/>
                <a:cs typeface="Avenir Light"/>
              </a:rPr>
              <a:t>Permutation Test: Example</a:t>
            </a:r>
            <a:endParaRPr lang="en-US" sz="3600" dirty="0">
              <a:latin typeface="Avenir Light"/>
              <a:cs typeface="Avenir Light"/>
            </a:endParaRPr>
          </a:p>
        </p:txBody>
      </p:sp>
      <p:graphicFrame>
        <p:nvGraphicFramePr>
          <p:cNvPr id="28" name="Content Placeholder 5"/>
          <p:cNvGraphicFramePr>
            <a:graphicFrameLocks noGrp="1"/>
          </p:cNvGraphicFramePr>
          <p:nvPr>
            <p:ph idx="1"/>
            <p:extLst>
              <p:ext uri="{D42A27DB-BD31-4B8C-83A1-F6EECF244321}">
                <p14:modId xmlns:p14="http://schemas.microsoft.com/office/powerpoint/2010/main" val="91099577"/>
              </p:ext>
            </p:extLst>
          </p:nvPr>
        </p:nvGraphicFramePr>
        <p:xfrm>
          <a:off x="457200" y="904126"/>
          <a:ext cx="8229600" cy="3174530"/>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p:cNvGrpSpPr/>
          <p:nvPr/>
        </p:nvGrpSpPr>
        <p:grpSpPr>
          <a:xfrm>
            <a:off x="839566" y="4123897"/>
            <a:ext cx="7468395" cy="311314"/>
            <a:chOff x="839565" y="4846267"/>
            <a:chExt cx="7468395" cy="373577"/>
          </a:xfrm>
        </p:grpSpPr>
        <p:pic>
          <p:nvPicPr>
            <p:cNvPr id="30" name="Picture 29"/>
            <p:cNvPicPr>
              <a:picLocks noChangeAspect="1"/>
            </p:cNvPicPr>
            <p:nvPr/>
          </p:nvPicPr>
          <p:blipFill>
            <a:blip r:embed="rId4"/>
            <a:stretch>
              <a:fillRect/>
            </a:stretch>
          </p:blipFill>
          <p:spPr>
            <a:xfrm>
              <a:off x="1618535" y="4847469"/>
              <a:ext cx="365760" cy="365760"/>
            </a:xfrm>
            <a:prstGeom prst="rect">
              <a:avLst/>
            </a:prstGeom>
          </p:spPr>
        </p:pic>
        <p:pic>
          <p:nvPicPr>
            <p:cNvPr id="31" name="Picture 30"/>
            <p:cNvPicPr>
              <a:picLocks noChangeAspect="1"/>
            </p:cNvPicPr>
            <p:nvPr/>
          </p:nvPicPr>
          <p:blipFill>
            <a:blip r:embed="rId4"/>
            <a:stretch>
              <a:fillRect/>
            </a:stretch>
          </p:blipFill>
          <p:spPr>
            <a:xfrm>
              <a:off x="2414215" y="4850249"/>
              <a:ext cx="365760" cy="365760"/>
            </a:xfrm>
            <a:prstGeom prst="rect">
              <a:avLst/>
            </a:prstGeom>
          </p:spPr>
        </p:pic>
        <p:pic>
          <p:nvPicPr>
            <p:cNvPr id="32" name="Picture 31"/>
            <p:cNvPicPr>
              <a:picLocks noChangeAspect="1"/>
            </p:cNvPicPr>
            <p:nvPr/>
          </p:nvPicPr>
          <p:blipFill>
            <a:blip r:embed="rId4"/>
            <a:stretch>
              <a:fillRect/>
            </a:stretch>
          </p:blipFill>
          <p:spPr>
            <a:xfrm>
              <a:off x="3201540" y="4847469"/>
              <a:ext cx="365760" cy="365760"/>
            </a:xfrm>
            <a:prstGeom prst="rect">
              <a:avLst/>
            </a:prstGeom>
          </p:spPr>
        </p:pic>
        <p:pic>
          <p:nvPicPr>
            <p:cNvPr id="33" name="Picture 32"/>
            <p:cNvPicPr>
              <a:picLocks noChangeAspect="1"/>
            </p:cNvPicPr>
            <p:nvPr/>
          </p:nvPicPr>
          <p:blipFill>
            <a:blip r:embed="rId4"/>
            <a:stretch>
              <a:fillRect/>
            </a:stretch>
          </p:blipFill>
          <p:spPr>
            <a:xfrm>
              <a:off x="3988865" y="4850249"/>
              <a:ext cx="365760" cy="365760"/>
            </a:xfrm>
            <a:prstGeom prst="rect">
              <a:avLst/>
            </a:prstGeom>
          </p:spPr>
        </p:pic>
        <p:pic>
          <p:nvPicPr>
            <p:cNvPr id="34" name="Picture 33"/>
            <p:cNvPicPr>
              <a:picLocks noChangeAspect="1"/>
            </p:cNvPicPr>
            <p:nvPr/>
          </p:nvPicPr>
          <p:blipFill>
            <a:blip r:embed="rId4"/>
            <a:stretch>
              <a:fillRect/>
            </a:stretch>
          </p:blipFill>
          <p:spPr>
            <a:xfrm>
              <a:off x="4784545" y="4846267"/>
              <a:ext cx="365760" cy="365760"/>
            </a:xfrm>
            <a:prstGeom prst="rect">
              <a:avLst/>
            </a:prstGeom>
          </p:spPr>
        </p:pic>
        <p:pic>
          <p:nvPicPr>
            <p:cNvPr id="35" name="Picture 34"/>
            <p:cNvPicPr>
              <a:picLocks noChangeAspect="1"/>
            </p:cNvPicPr>
            <p:nvPr/>
          </p:nvPicPr>
          <p:blipFill>
            <a:blip r:embed="rId4"/>
            <a:stretch>
              <a:fillRect/>
            </a:stretch>
          </p:blipFill>
          <p:spPr>
            <a:xfrm>
              <a:off x="5571870" y="4846267"/>
              <a:ext cx="365760" cy="365760"/>
            </a:xfrm>
            <a:prstGeom prst="rect">
              <a:avLst/>
            </a:prstGeom>
          </p:spPr>
        </p:pic>
        <p:pic>
          <p:nvPicPr>
            <p:cNvPr id="36" name="Picture 35"/>
            <p:cNvPicPr>
              <a:picLocks noChangeAspect="1"/>
            </p:cNvPicPr>
            <p:nvPr/>
          </p:nvPicPr>
          <p:blipFill>
            <a:blip r:embed="rId4"/>
            <a:stretch>
              <a:fillRect/>
            </a:stretch>
          </p:blipFill>
          <p:spPr>
            <a:xfrm>
              <a:off x="6367550" y="4846267"/>
              <a:ext cx="365760" cy="365760"/>
            </a:xfrm>
            <a:prstGeom prst="rect">
              <a:avLst/>
            </a:prstGeom>
          </p:spPr>
        </p:pic>
        <p:pic>
          <p:nvPicPr>
            <p:cNvPr id="37" name="Picture 36"/>
            <p:cNvPicPr>
              <a:picLocks noChangeAspect="1"/>
            </p:cNvPicPr>
            <p:nvPr/>
          </p:nvPicPr>
          <p:blipFill>
            <a:blip r:embed="rId4"/>
            <a:stretch>
              <a:fillRect/>
            </a:stretch>
          </p:blipFill>
          <p:spPr>
            <a:xfrm>
              <a:off x="7154875" y="4846267"/>
              <a:ext cx="365760" cy="365760"/>
            </a:xfrm>
            <a:prstGeom prst="rect">
              <a:avLst/>
            </a:prstGeom>
          </p:spPr>
        </p:pic>
        <p:pic>
          <p:nvPicPr>
            <p:cNvPr id="38" name="Picture 37"/>
            <p:cNvPicPr>
              <a:picLocks noChangeAspect="1"/>
            </p:cNvPicPr>
            <p:nvPr/>
          </p:nvPicPr>
          <p:blipFill>
            <a:blip r:embed="rId4"/>
            <a:stretch>
              <a:fillRect/>
            </a:stretch>
          </p:blipFill>
          <p:spPr>
            <a:xfrm>
              <a:off x="839565" y="4847469"/>
              <a:ext cx="365760" cy="365760"/>
            </a:xfrm>
            <a:prstGeom prst="rect">
              <a:avLst/>
            </a:prstGeom>
          </p:spPr>
        </p:pic>
        <p:pic>
          <p:nvPicPr>
            <p:cNvPr id="39" name="Picture 38"/>
            <p:cNvPicPr>
              <a:picLocks noChangeAspect="1"/>
            </p:cNvPicPr>
            <p:nvPr/>
          </p:nvPicPr>
          <p:blipFill>
            <a:blip r:embed="rId4"/>
            <a:stretch>
              <a:fillRect/>
            </a:stretch>
          </p:blipFill>
          <p:spPr>
            <a:xfrm>
              <a:off x="7942200" y="4854084"/>
              <a:ext cx="365760" cy="365760"/>
            </a:xfrm>
            <a:prstGeom prst="rect">
              <a:avLst/>
            </a:prstGeom>
          </p:spPr>
        </p:pic>
      </p:grpSp>
      <p:grpSp>
        <p:nvGrpSpPr>
          <p:cNvPr id="40" name="Group 39"/>
          <p:cNvGrpSpPr/>
          <p:nvPr/>
        </p:nvGrpSpPr>
        <p:grpSpPr>
          <a:xfrm>
            <a:off x="3010221" y="4561857"/>
            <a:ext cx="4704437" cy="233034"/>
            <a:chOff x="3010207" y="4697500"/>
            <a:chExt cx="4704437" cy="279641"/>
          </a:xfrm>
        </p:grpSpPr>
        <p:pic>
          <p:nvPicPr>
            <p:cNvPr id="41" name="Picture 40"/>
            <p:cNvPicPr>
              <a:picLocks noChangeAspect="1"/>
            </p:cNvPicPr>
            <p:nvPr/>
          </p:nvPicPr>
          <p:blipFill rotWithShape="1">
            <a:blip r:embed="rId5"/>
            <a:srcRect l="5000" t="29570" r="3192" b="6998"/>
            <a:stretch/>
          </p:blipFill>
          <p:spPr>
            <a:xfrm>
              <a:off x="3010207" y="4698211"/>
              <a:ext cx="748125" cy="278930"/>
            </a:xfrm>
            <a:prstGeom prst="rect">
              <a:avLst/>
            </a:prstGeom>
          </p:spPr>
        </p:pic>
        <p:pic>
          <p:nvPicPr>
            <p:cNvPr id="42" name="Picture 41"/>
            <p:cNvPicPr>
              <a:picLocks noChangeAspect="1"/>
            </p:cNvPicPr>
            <p:nvPr/>
          </p:nvPicPr>
          <p:blipFill rotWithShape="1">
            <a:blip r:embed="rId5"/>
            <a:srcRect l="5000" t="29570" r="3192" b="6998"/>
            <a:stretch/>
          </p:blipFill>
          <p:spPr>
            <a:xfrm>
              <a:off x="3797678" y="4698211"/>
              <a:ext cx="748125" cy="278930"/>
            </a:xfrm>
            <a:prstGeom prst="rect">
              <a:avLst/>
            </a:prstGeom>
          </p:spPr>
        </p:pic>
        <p:pic>
          <p:nvPicPr>
            <p:cNvPr id="43" name="Picture 42"/>
            <p:cNvPicPr>
              <a:picLocks noChangeAspect="1"/>
            </p:cNvPicPr>
            <p:nvPr/>
          </p:nvPicPr>
          <p:blipFill rotWithShape="1">
            <a:blip r:embed="rId5"/>
            <a:srcRect l="5000" t="29570" r="3192" b="6998"/>
            <a:stretch/>
          </p:blipFill>
          <p:spPr>
            <a:xfrm>
              <a:off x="5381477" y="4698211"/>
              <a:ext cx="748125" cy="278930"/>
            </a:xfrm>
            <a:prstGeom prst="rect">
              <a:avLst/>
            </a:prstGeom>
          </p:spPr>
        </p:pic>
        <p:pic>
          <p:nvPicPr>
            <p:cNvPr id="44" name="Picture 43"/>
            <p:cNvPicPr>
              <a:picLocks noChangeAspect="1"/>
            </p:cNvPicPr>
            <p:nvPr/>
          </p:nvPicPr>
          <p:blipFill rotWithShape="1">
            <a:blip r:embed="rId5"/>
            <a:srcRect l="5000" t="29570" r="3192" b="6998"/>
            <a:stretch/>
          </p:blipFill>
          <p:spPr>
            <a:xfrm>
              <a:off x="6179137" y="4698211"/>
              <a:ext cx="748125" cy="278930"/>
            </a:xfrm>
            <a:prstGeom prst="rect">
              <a:avLst/>
            </a:prstGeom>
          </p:spPr>
        </p:pic>
        <p:pic>
          <p:nvPicPr>
            <p:cNvPr id="45" name="Picture 44"/>
            <p:cNvPicPr>
              <a:picLocks noChangeAspect="1"/>
            </p:cNvPicPr>
            <p:nvPr/>
          </p:nvPicPr>
          <p:blipFill rotWithShape="1">
            <a:blip r:embed="rId5"/>
            <a:srcRect l="5000" t="29570" r="3192" b="6998"/>
            <a:stretch/>
          </p:blipFill>
          <p:spPr>
            <a:xfrm>
              <a:off x="6966519" y="4697500"/>
              <a:ext cx="748125" cy="278930"/>
            </a:xfrm>
            <a:prstGeom prst="rect">
              <a:avLst/>
            </a:prstGeom>
          </p:spPr>
        </p:pic>
      </p:grpSp>
      <p:sp>
        <p:nvSpPr>
          <p:cNvPr id="27" name="Slide Number Placeholder 3"/>
          <p:cNvSpPr txBox="1">
            <a:spLocks/>
          </p:cNvSpPr>
          <p:nvPr/>
        </p:nvSpPr>
        <p:spPr>
          <a:xfrm>
            <a:off x="6553200" y="5296969"/>
            <a:ext cx="2133600" cy="30427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cxnSp>
        <p:nvCxnSpPr>
          <p:cNvPr id="3" name="Straight Arrow Connector 2"/>
          <p:cNvCxnSpPr/>
          <p:nvPr/>
        </p:nvCxnSpPr>
        <p:spPr>
          <a:xfrm flipV="1">
            <a:off x="666936" y="1101049"/>
            <a:ext cx="0" cy="2557483"/>
          </a:xfrm>
          <a:prstGeom prst="straightConnector1">
            <a:avLst/>
          </a:prstGeom>
          <a:ln w="3175" cmpd="sng">
            <a:headEnd type="none"/>
            <a:tailEnd type="arrow"/>
          </a:ln>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rot="16200000">
            <a:off x="-236584" y="2416012"/>
            <a:ext cx="1530042" cy="338554"/>
          </a:xfrm>
          <a:prstGeom prst="rect">
            <a:avLst/>
          </a:prstGeom>
          <a:noFill/>
        </p:spPr>
        <p:txBody>
          <a:bodyPr wrap="none" rtlCol="0">
            <a:spAutoFit/>
          </a:bodyPr>
          <a:lstStyle/>
          <a:p>
            <a:r>
              <a:rPr lang="en-US" sz="1600" dirty="0" smtClean="0">
                <a:latin typeface="Avenir Light"/>
                <a:cs typeface="Avenir Light"/>
              </a:rPr>
              <a:t>car-related ads</a:t>
            </a:r>
            <a:endParaRPr lang="en-US" sz="1600" dirty="0">
              <a:latin typeface="Avenir Light"/>
              <a:cs typeface="Avenir Light"/>
            </a:endParaRPr>
          </a:p>
        </p:txBody>
      </p:sp>
    </p:spTree>
    <p:extLst>
      <p:ext uri="{BB962C8B-B14F-4D97-AF65-F5344CB8AC3E}">
        <p14:creationId xmlns:p14="http://schemas.microsoft.com/office/powerpoint/2010/main" val="3204633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8641"/>
            <a:ext cx="8229600" cy="952500"/>
          </a:xfrm>
        </p:spPr>
        <p:txBody>
          <a:bodyPr>
            <a:normAutofit/>
          </a:bodyPr>
          <a:lstStyle/>
          <a:p>
            <a:pPr algn="l"/>
            <a:r>
              <a:rPr lang="en-US" sz="3600" dirty="0">
                <a:latin typeface="Avenir Light"/>
                <a:cs typeface="Avenir Light"/>
              </a:rPr>
              <a:t>Permutation </a:t>
            </a:r>
            <a:r>
              <a:rPr lang="en-US" sz="3600" dirty="0" smtClean="0">
                <a:latin typeface="Avenir Light"/>
                <a:cs typeface="Avenir Light"/>
              </a:rPr>
              <a:t>Test: Example</a:t>
            </a:r>
            <a:endParaRPr lang="en-US" sz="3600" dirty="0">
              <a:latin typeface="Avenir Light"/>
              <a:cs typeface="Avenir Ligh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159688946"/>
              </p:ext>
            </p:extLst>
          </p:nvPr>
        </p:nvGraphicFramePr>
        <p:xfrm>
          <a:off x="457200" y="904126"/>
          <a:ext cx="8229600" cy="317453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618535" y="4124898"/>
            <a:ext cx="365760" cy="304800"/>
          </a:xfrm>
          <a:prstGeom prst="rect">
            <a:avLst/>
          </a:prstGeom>
        </p:spPr>
      </p:pic>
      <p:pic>
        <p:nvPicPr>
          <p:cNvPr id="9" name="Picture 8"/>
          <p:cNvPicPr>
            <a:picLocks noChangeAspect="1"/>
          </p:cNvPicPr>
          <p:nvPr/>
        </p:nvPicPr>
        <p:blipFill>
          <a:blip r:embed="rId4"/>
          <a:stretch>
            <a:fillRect/>
          </a:stretch>
        </p:blipFill>
        <p:spPr>
          <a:xfrm>
            <a:off x="2414215" y="4127214"/>
            <a:ext cx="365760" cy="304800"/>
          </a:xfrm>
          <a:prstGeom prst="rect">
            <a:avLst/>
          </a:prstGeom>
        </p:spPr>
      </p:pic>
      <p:pic>
        <p:nvPicPr>
          <p:cNvPr id="10" name="Picture 9"/>
          <p:cNvPicPr>
            <a:picLocks noChangeAspect="1"/>
          </p:cNvPicPr>
          <p:nvPr/>
        </p:nvPicPr>
        <p:blipFill>
          <a:blip r:embed="rId4"/>
          <a:stretch>
            <a:fillRect/>
          </a:stretch>
        </p:blipFill>
        <p:spPr>
          <a:xfrm>
            <a:off x="3201540" y="4124898"/>
            <a:ext cx="365760" cy="304800"/>
          </a:xfrm>
          <a:prstGeom prst="rect">
            <a:avLst/>
          </a:prstGeom>
        </p:spPr>
      </p:pic>
      <p:pic>
        <p:nvPicPr>
          <p:cNvPr id="11" name="Picture 10"/>
          <p:cNvPicPr>
            <a:picLocks noChangeAspect="1"/>
          </p:cNvPicPr>
          <p:nvPr/>
        </p:nvPicPr>
        <p:blipFill>
          <a:blip r:embed="rId4"/>
          <a:stretch>
            <a:fillRect/>
          </a:stretch>
        </p:blipFill>
        <p:spPr>
          <a:xfrm>
            <a:off x="3988865" y="4127214"/>
            <a:ext cx="365760" cy="304800"/>
          </a:xfrm>
          <a:prstGeom prst="rect">
            <a:avLst/>
          </a:prstGeom>
        </p:spPr>
      </p:pic>
      <p:pic>
        <p:nvPicPr>
          <p:cNvPr id="12" name="Picture 11"/>
          <p:cNvPicPr>
            <a:picLocks noChangeAspect="1"/>
          </p:cNvPicPr>
          <p:nvPr/>
        </p:nvPicPr>
        <p:blipFill>
          <a:blip r:embed="rId4"/>
          <a:stretch>
            <a:fillRect/>
          </a:stretch>
        </p:blipFill>
        <p:spPr>
          <a:xfrm>
            <a:off x="4784545" y="4123896"/>
            <a:ext cx="365760" cy="304800"/>
          </a:xfrm>
          <a:prstGeom prst="rect">
            <a:avLst/>
          </a:prstGeom>
        </p:spPr>
      </p:pic>
      <p:pic>
        <p:nvPicPr>
          <p:cNvPr id="13" name="Picture 12"/>
          <p:cNvPicPr>
            <a:picLocks noChangeAspect="1"/>
          </p:cNvPicPr>
          <p:nvPr/>
        </p:nvPicPr>
        <p:blipFill>
          <a:blip r:embed="rId4"/>
          <a:stretch>
            <a:fillRect/>
          </a:stretch>
        </p:blipFill>
        <p:spPr>
          <a:xfrm>
            <a:off x="5571870" y="4123896"/>
            <a:ext cx="365760" cy="304800"/>
          </a:xfrm>
          <a:prstGeom prst="rect">
            <a:avLst/>
          </a:prstGeom>
        </p:spPr>
      </p:pic>
      <p:pic>
        <p:nvPicPr>
          <p:cNvPr id="14" name="Picture 13"/>
          <p:cNvPicPr>
            <a:picLocks noChangeAspect="1"/>
          </p:cNvPicPr>
          <p:nvPr/>
        </p:nvPicPr>
        <p:blipFill>
          <a:blip r:embed="rId4"/>
          <a:stretch>
            <a:fillRect/>
          </a:stretch>
        </p:blipFill>
        <p:spPr>
          <a:xfrm>
            <a:off x="6367550" y="4123896"/>
            <a:ext cx="365760" cy="304800"/>
          </a:xfrm>
          <a:prstGeom prst="rect">
            <a:avLst/>
          </a:prstGeom>
        </p:spPr>
      </p:pic>
      <p:pic>
        <p:nvPicPr>
          <p:cNvPr id="15" name="Picture 14"/>
          <p:cNvPicPr>
            <a:picLocks noChangeAspect="1"/>
          </p:cNvPicPr>
          <p:nvPr/>
        </p:nvPicPr>
        <p:blipFill>
          <a:blip r:embed="rId4"/>
          <a:stretch>
            <a:fillRect/>
          </a:stretch>
        </p:blipFill>
        <p:spPr>
          <a:xfrm>
            <a:off x="7154875" y="4123896"/>
            <a:ext cx="365760" cy="304800"/>
          </a:xfrm>
          <a:prstGeom prst="rect">
            <a:avLst/>
          </a:prstGeom>
        </p:spPr>
      </p:pic>
      <p:pic>
        <p:nvPicPr>
          <p:cNvPr id="16" name="Picture 15"/>
          <p:cNvPicPr>
            <a:picLocks noChangeAspect="1"/>
          </p:cNvPicPr>
          <p:nvPr/>
        </p:nvPicPr>
        <p:blipFill>
          <a:blip r:embed="rId4"/>
          <a:stretch>
            <a:fillRect/>
          </a:stretch>
        </p:blipFill>
        <p:spPr>
          <a:xfrm>
            <a:off x="839565" y="4124898"/>
            <a:ext cx="365760" cy="304800"/>
          </a:xfrm>
          <a:prstGeom prst="rect">
            <a:avLst/>
          </a:prstGeom>
        </p:spPr>
      </p:pic>
      <p:pic>
        <p:nvPicPr>
          <p:cNvPr id="17" name="Picture 16"/>
          <p:cNvPicPr>
            <a:picLocks noChangeAspect="1"/>
          </p:cNvPicPr>
          <p:nvPr/>
        </p:nvPicPr>
        <p:blipFill>
          <a:blip r:embed="rId4"/>
          <a:stretch>
            <a:fillRect/>
          </a:stretch>
        </p:blipFill>
        <p:spPr>
          <a:xfrm>
            <a:off x="7942200" y="4130410"/>
            <a:ext cx="365760" cy="304800"/>
          </a:xfrm>
          <a:prstGeom prst="rect">
            <a:avLst/>
          </a:prstGeom>
        </p:spPr>
      </p:pic>
      <p:pic>
        <p:nvPicPr>
          <p:cNvPr id="18" name="Picture 17"/>
          <p:cNvPicPr>
            <a:picLocks noChangeAspect="1"/>
          </p:cNvPicPr>
          <p:nvPr/>
        </p:nvPicPr>
        <p:blipFill rotWithShape="1">
          <a:blip r:embed="rId5"/>
          <a:srcRect l="5000" t="29570" r="3192" b="6998"/>
          <a:stretch/>
        </p:blipFill>
        <p:spPr>
          <a:xfrm>
            <a:off x="7765738" y="4562448"/>
            <a:ext cx="748125" cy="232442"/>
          </a:xfrm>
          <a:prstGeom prst="rect">
            <a:avLst/>
          </a:prstGeom>
        </p:spPr>
      </p:pic>
      <p:pic>
        <p:nvPicPr>
          <p:cNvPr id="19" name="Picture 18"/>
          <p:cNvPicPr>
            <a:picLocks noChangeAspect="1"/>
          </p:cNvPicPr>
          <p:nvPr/>
        </p:nvPicPr>
        <p:blipFill rotWithShape="1">
          <a:blip r:embed="rId5"/>
          <a:srcRect l="5000" t="29570" r="3192" b="6998"/>
          <a:stretch/>
        </p:blipFill>
        <p:spPr>
          <a:xfrm>
            <a:off x="4582271" y="4561856"/>
            <a:ext cx="748125" cy="232442"/>
          </a:xfrm>
          <a:prstGeom prst="rect">
            <a:avLst/>
          </a:prstGeom>
        </p:spPr>
      </p:pic>
      <p:pic>
        <p:nvPicPr>
          <p:cNvPr id="20" name="Picture 19"/>
          <p:cNvPicPr>
            <a:picLocks noChangeAspect="1"/>
          </p:cNvPicPr>
          <p:nvPr/>
        </p:nvPicPr>
        <p:blipFill rotWithShape="1">
          <a:blip r:embed="rId5"/>
          <a:srcRect l="5000" t="29570" r="3192" b="6998"/>
          <a:stretch/>
        </p:blipFill>
        <p:spPr>
          <a:xfrm>
            <a:off x="5381495" y="4562448"/>
            <a:ext cx="748125" cy="232442"/>
          </a:xfrm>
          <a:prstGeom prst="rect">
            <a:avLst/>
          </a:prstGeom>
        </p:spPr>
      </p:pic>
      <p:pic>
        <p:nvPicPr>
          <p:cNvPr id="21" name="Picture 20"/>
          <p:cNvPicPr>
            <a:picLocks noChangeAspect="1"/>
          </p:cNvPicPr>
          <p:nvPr/>
        </p:nvPicPr>
        <p:blipFill rotWithShape="1">
          <a:blip r:embed="rId5"/>
          <a:srcRect l="5000" t="29570" r="3192" b="6998"/>
          <a:stretch/>
        </p:blipFill>
        <p:spPr>
          <a:xfrm>
            <a:off x="6179159" y="4562448"/>
            <a:ext cx="748125" cy="232442"/>
          </a:xfrm>
          <a:prstGeom prst="rect">
            <a:avLst/>
          </a:prstGeom>
        </p:spPr>
      </p:pic>
      <p:pic>
        <p:nvPicPr>
          <p:cNvPr id="22" name="Picture 21"/>
          <p:cNvPicPr>
            <a:picLocks noChangeAspect="1"/>
          </p:cNvPicPr>
          <p:nvPr/>
        </p:nvPicPr>
        <p:blipFill rotWithShape="1">
          <a:blip r:embed="rId5"/>
          <a:srcRect l="5000" t="29570" r="3192" b="6998"/>
          <a:stretch/>
        </p:blipFill>
        <p:spPr>
          <a:xfrm>
            <a:off x="6966521" y="4561856"/>
            <a:ext cx="748125" cy="232442"/>
          </a:xfrm>
          <a:prstGeom prst="rect">
            <a:avLst/>
          </a:prstGeom>
        </p:spPr>
      </p:pic>
      <p:sp>
        <p:nvSpPr>
          <p:cNvPr id="23" name="TextBox 22"/>
          <p:cNvSpPr txBox="1"/>
          <p:nvPr/>
        </p:nvSpPr>
        <p:spPr>
          <a:xfrm>
            <a:off x="3716653" y="2000362"/>
            <a:ext cx="1217245" cy="461665"/>
          </a:xfrm>
          <a:prstGeom prst="rect">
            <a:avLst/>
          </a:prstGeom>
          <a:noFill/>
        </p:spPr>
        <p:txBody>
          <a:bodyPr wrap="square" rtlCol="0">
            <a:spAutoFit/>
          </a:bodyPr>
          <a:lstStyle/>
          <a:p>
            <a:r>
              <a:rPr lang="en-US" sz="2400" dirty="0" smtClean="0">
                <a:latin typeface="Avenir Light"/>
                <a:cs typeface="Avenir Light"/>
              </a:rPr>
              <a:t>=119</a:t>
            </a:r>
            <a:endParaRPr lang="en-US" sz="2400" dirty="0">
              <a:latin typeface="Avenir Light"/>
              <a:cs typeface="Avenir Light"/>
            </a:endParaRPr>
          </a:p>
        </p:txBody>
      </p:sp>
      <p:cxnSp>
        <p:nvCxnSpPr>
          <p:cNvPr id="24" name="Elbow Connector 23"/>
          <p:cNvCxnSpPr/>
          <p:nvPr/>
        </p:nvCxnSpPr>
        <p:spPr>
          <a:xfrm rot="10800000" flipV="1">
            <a:off x="1814598" y="1182613"/>
            <a:ext cx="5520910" cy="2137215"/>
          </a:xfrm>
          <a:prstGeom prst="bentConnector3">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82258" y="4139826"/>
            <a:ext cx="0" cy="639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66936" y="1101049"/>
            <a:ext cx="0" cy="2557483"/>
          </a:xfrm>
          <a:prstGeom prst="straightConnector1">
            <a:avLst/>
          </a:prstGeom>
          <a:ln w="3175" cmpd="sng">
            <a:headEnd type="none"/>
            <a:tailEnd type="arrow"/>
          </a:ln>
          <a:effectLst/>
        </p:spPr>
        <p:style>
          <a:lnRef idx="2">
            <a:schemeClr val="dk1"/>
          </a:lnRef>
          <a:fillRef idx="0">
            <a:schemeClr val="dk1"/>
          </a:fillRef>
          <a:effectRef idx="1">
            <a:schemeClr val="dk1"/>
          </a:effectRef>
          <a:fontRef idx="minor">
            <a:schemeClr val="tx1"/>
          </a:fontRef>
        </p:style>
      </p:cxnSp>
      <p:sp>
        <p:nvSpPr>
          <p:cNvPr id="27" name="TextBox 26"/>
          <p:cNvSpPr txBox="1"/>
          <p:nvPr/>
        </p:nvSpPr>
        <p:spPr>
          <a:xfrm rot="16200000">
            <a:off x="-236584" y="2416012"/>
            <a:ext cx="1530042" cy="338554"/>
          </a:xfrm>
          <a:prstGeom prst="rect">
            <a:avLst/>
          </a:prstGeom>
          <a:noFill/>
        </p:spPr>
        <p:txBody>
          <a:bodyPr wrap="none" rtlCol="0">
            <a:spAutoFit/>
          </a:bodyPr>
          <a:lstStyle/>
          <a:p>
            <a:r>
              <a:rPr lang="en-US" sz="1600" dirty="0" smtClean="0">
                <a:latin typeface="Avenir Light"/>
                <a:cs typeface="Avenir Light"/>
              </a:rPr>
              <a:t>car-related ads</a:t>
            </a:r>
            <a:endParaRPr lang="en-US" sz="1600" dirty="0">
              <a:latin typeface="Avenir Light"/>
              <a:cs typeface="Avenir Light"/>
            </a:endParaRPr>
          </a:p>
        </p:txBody>
      </p:sp>
      <p:pic>
        <p:nvPicPr>
          <p:cNvPr id="28" name="Picture 27" descr="eq.png"/>
          <p:cNvPicPr>
            <a:picLocks noChangeAspect="1"/>
          </p:cNvPicPr>
          <p:nvPr/>
        </p:nvPicPr>
        <p:blipFill rotWithShape="1">
          <a:blip r:embed="rId6">
            <a:extLst>
              <a:ext uri="{28A0092B-C50C-407E-A947-70E740481C1C}">
                <a14:useLocalDpi xmlns:a14="http://schemas.microsoft.com/office/drawing/2010/main" val="0"/>
              </a:ext>
            </a:extLst>
          </a:blip>
          <a:srcRect l="47848" t="22368" r="38732" b="33402"/>
          <a:stretch/>
        </p:blipFill>
        <p:spPr>
          <a:xfrm>
            <a:off x="3146264" y="2018515"/>
            <a:ext cx="605911" cy="485442"/>
          </a:xfrm>
          <a:prstGeom prst="rect">
            <a:avLst/>
          </a:prstGeom>
        </p:spPr>
      </p:pic>
      <p:grpSp>
        <p:nvGrpSpPr>
          <p:cNvPr id="29" name="Group 28"/>
          <p:cNvGrpSpPr/>
          <p:nvPr/>
        </p:nvGrpSpPr>
        <p:grpSpPr>
          <a:xfrm>
            <a:off x="666947" y="5100363"/>
            <a:ext cx="2833629" cy="393192"/>
            <a:chOff x="1556304" y="3464444"/>
            <a:chExt cx="2833629" cy="393192"/>
          </a:xfrm>
        </p:grpSpPr>
        <p:pic>
          <p:nvPicPr>
            <p:cNvPr id="30" name="Picture 29" descr="eq.png"/>
            <p:cNvPicPr>
              <a:picLocks noChangeAspect="1"/>
            </p:cNvPicPr>
            <p:nvPr/>
          </p:nvPicPr>
          <p:blipFill rotWithShape="1">
            <a:blip r:embed="rId6">
              <a:extLst>
                <a:ext uri="{28A0092B-C50C-407E-A947-70E740481C1C}">
                  <a14:useLocalDpi xmlns:a14="http://schemas.microsoft.com/office/drawing/2010/main" val="0"/>
                </a:ext>
              </a:extLst>
            </a:blip>
            <a:srcRect l="4069" t="46252" r="90363" b="18364"/>
            <a:stretch/>
          </p:blipFill>
          <p:spPr>
            <a:xfrm>
              <a:off x="1556304" y="3464444"/>
              <a:ext cx="254513" cy="393192"/>
            </a:xfrm>
            <a:prstGeom prst="rect">
              <a:avLst/>
            </a:prstGeom>
          </p:spPr>
        </p:pic>
        <p:sp>
          <p:nvSpPr>
            <p:cNvPr id="31" name="TextBox 30"/>
            <p:cNvSpPr txBox="1"/>
            <p:nvPr/>
          </p:nvSpPr>
          <p:spPr>
            <a:xfrm>
              <a:off x="1798684" y="3513825"/>
              <a:ext cx="2591249" cy="338554"/>
            </a:xfrm>
            <a:prstGeom prst="rect">
              <a:avLst/>
            </a:prstGeom>
            <a:noFill/>
          </p:spPr>
          <p:txBody>
            <a:bodyPr wrap="none" rtlCol="0">
              <a:spAutoFit/>
            </a:bodyPr>
            <a:lstStyle/>
            <a:p>
              <a:r>
                <a:rPr lang="en-US" sz="1600" dirty="0" smtClean="0">
                  <a:latin typeface="Avenir Light"/>
                  <a:cs typeface="Avenir Light"/>
                </a:rPr>
                <a:t>is the measurement vector</a:t>
              </a:r>
              <a:endParaRPr lang="en-US" sz="1600" dirty="0">
                <a:latin typeface="Avenir Light"/>
                <a:cs typeface="Avenir Light"/>
              </a:endParaRPr>
            </a:p>
          </p:txBody>
        </p:sp>
      </p:grpSp>
      <p:grpSp>
        <p:nvGrpSpPr>
          <p:cNvPr id="36" name="Group 35"/>
          <p:cNvGrpSpPr/>
          <p:nvPr/>
        </p:nvGrpSpPr>
        <p:grpSpPr>
          <a:xfrm>
            <a:off x="4290748" y="5054238"/>
            <a:ext cx="3615991" cy="485442"/>
            <a:chOff x="4707456" y="2942653"/>
            <a:chExt cx="3615991" cy="485442"/>
          </a:xfrm>
        </p:grpSpPr>
        <p:pic>
          <p:nvPicPr>
            <p:cNvPr id="37" name="Picture 36" descr="eq.png"/>
            <p:cNvPicPr>
              <a:picLocks noChangeAspect="1"/>
            </p:cNvPicPr>
            <p:nvPr/>
          </p:nvPicPr>
          <p:blipFill rotWithShape="1">
            <a:blip r:embed="rId6">
              <a:extLst>
                <a:ext uri="{28A0092B-C50C-407E-A947-70E740481C1C}">
                  <a14:useLocalDpi xmlns:a14="http://schemas.microsoft.com/office/drawing/2010/main" val="0"/>
                </a:ext>
              </a:extLst>
            </a:blip>
            <a:srcRect l="47848" t="22368" r="38732" b="33402"/>
            <a:stretch/>
          </p:blipFill>
          <p:spPr>
            <a:xfrm>
              <a:off x="4707456" y="2942653"/>
              <a:ext cx="605911" cy="485442"/>
            </a:xfrm>
            <a:prstGeom prst="rect">
              <a:avLst/>
            </a:prstGeom>
          </p:spPr>
        </p:pic>
        <p:sp>
          <p:nvSpPr>
            <p:cNvPr id="38" name="TextBox 37"/>
            <p:cNvSpPr txBox="1"/>
            <p:nvPr/>
          </p:nvSpPr>
          <p:spPr>
            <a:xfrm>
              <a:off x="5356978" y="2997613"/>
              <a:ext cx="2857155" cy="338554"/>
            </a:xfrm>
            <a:prstGeom prst="rect">
              <a:avLst/>
            </a:prstGeom>
            <a:noFill/>
          </p:spPr>
          <p:txBody>
            <a:bodyPr wrap="none" rtlCol="0">
              <a:spAutoFit/>
            </a:bodyPr>
            <a:lstStyle/>
            <a:p>
              <a:r>
                <a:rPr lang="en-US" sz="1600" dirty="0" smtClean="0">
                  <a:latin typeface="Avenir Light"/>
                  <a:cs typeface="Avenir Light"/>
                </a:rPr>
                <a:t>is the statistic computed over</a:t>
              </a:r>
              <a:endParaRPr lang="en-US" sz="1600" dirty="0">
                <a:latin typeface="Avenir Light"/>
                <a:cs typeface="Avenir Light"/>
              </a:endParaRPr>
            </a:p>
          </p:txBody>
        </p:sp>
        <p:pic>
          <p:nvPicPr>
            <p:cNvPr id="39" name="Picture 38" descr="eq.png"/>
            <p:cNvPicPr>
              <a:picLocks noChangeAspect="1"/>
            </p:cNvPicPr>
            <p:nvPr/>
          </p:nvPicPr>
          <p:blipFill rotWithShape="1">
            <a:blip r:embed="rId6">
              <a:extLst>
                <a:ext uri="{28A0092B-C50C-407E-A947-70E740481C1C}">
                  <a14:useLocalDpi xmlns:a14="http://schemas.microsoft.com/office/drawing/2010/main" val="0"/>
                </a:ext>
              </a:extLst>
            </a:blip>
            <a:srcRect l="4069" t="46252" r="90363" b="18364"/>
            <a:stretch/>
          </p:blipFill>
          <p:spPr>
            <a:xfrm>
              <a:off x="8128123" y="3034415"/>
              <a:ext cx="195324" cy="301752"/>
            </a:xfrm>
            <a:prstGeom prst="rect">
              <a:avLst/>
            </a:prstGeom>
          </p:spPr>
        </p:pic>
      </p:grpSp>
    </p:spTree>
    <p:extLst>
      <p:ext uri="{BB962C8B-B14F-4D97-AF65-F5344CB8AC3E}">
        <p14:creationId xmlns:p14="http://schemas.microsoft.com/office/powerpoint/2010/main" val="329313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8641"/>
            <a:ext cx="8229600" cy="952500"/>
          </a:xfrm>
        </p:spPr>
        <p:txBody>
          <a:bodyPr>
            <a:normAutofit/>
          </a:bodyPr>
          <a:lstStyle/>
          <a:p>
            <a:pPr algn="l"/>
            <a:r>
              <a:rPr lang="en-US" sz="3600" dirty="0">
                <a:latin typeface="Avenir Light"/>
                <a:cs typeface="Avenir Light"/>
              </a:rPr>
              <a:t>Permutation </a:t>
            </a:r>
            <a:r>
              <a:rPr lang="en-US" sz="3600" dirty="0" smtClean="0">
                <a:latin typeface="Avenir Light"/>
                <a:cs typeface="Avenir Light"/>
              </a:rPr>
              <a:t>Test: Example</a:t>
            </a:r>
            <a:endParaRPr lang="en-US" sz="3600" dirty="0">
              <a:latin typeface="Avenir Light"/>
              <a:cs typeface="Avenir Ligh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64408668"/>
              </p:ext>
            </p:extLst>
          </p:nvPr>
        </p:nvGraphicFramePr>
        <p:xfrm>
          <a:off x="457200" y="904126"/>
          <a:ext cx="8229600" cy="317453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618535" y="4124898"/>
            <a:ext cx="365760" cy="304800"/>
          </a:xfrm>
          <a:prstGeom prst="rect">
            <a:avLst/>
          </a:prstGeom>
        </p:spPr>
      </p:pic>
      <p:pic>
        <p:nvPicPr>
          <p:cNvPr id="9" name="Picture 8"/>
          <p:cNvPicPr>
            <a:picLocks noChangeAspect="1"/>
          </p:cNvPicPr>
          <p:nvPr/>
        </p:nvPicPr>
        <p:blipFill>
          <a:blip r:embed="rId4"/>
          <a:stretch>
            <a:fillRect/>
          </a:stretch>
        </p:blipFill>
        <p:spPr>
          <a:xfrm>
            <a:off x="2414215" y="4127214"/>
            <a:ext cx="365760" cy="304800"/>
          </a:xfrm>
          <a:prstGeom prst="rect">
            <a:avLst/>
          </a:prstGeom>
        </p:spPr>
      </p:pic>
      <p:pic>
        <p:nvPicPr>
          <p:cNvPr id="10" name="Picture 9"/>
          <p:cNvPicPr>
            <a:picLocks noChangeAspect="1"/>
          </p:cNvPicPr>
          <p:nvPr/>
        </p:nvPicPr>
        <p:blipFill>
          <a:blip r:embed="rId4"/>
          <a:stretch>
            <a:fillRect/>
          </a:stretch>
        </p:blipFill>
        <p:spPr>
          <a:xfrm>
            <a:off x="3201540" y="4124898"/>
            <a:ext cx="365760" cy="304800"/>
          </a:xfrm>
          <a:prstGeom prst="rect">
            <a:avLst/>
          </a:prstGeom>
        </p:spPr>
      </p:pic>
      <p:pic>
        <p:nvPicPr>
          <p:cNvPr id="11" name="Picture 10"/>
          <p:cNvPicPr>
            <a:picLocks noChangeAspect="1"/>
          </p:cNvPicPr>
          <p:nvPr/>
        </p:nvPicPr>
        <p:blipFill>
          <a:blip r:embed="rId4"/>
          <a:stretch>
            <a:fillRect/>
          </a:stretch>
        </p:blipFill>
        <p:spPr>
          <a:xfrm>
            <a:off x="3988865" y="4127214"/>
            <a:ext cx="365760" cy="304800"/>
          </a:xfrm>
          <a:prstGeom prst="rect">
            <a:avLst/>
          </a:prstGeom>
        </p:spPr>
      </p:pic>
      <p:pic>
        <p:nvPicPr>
          <p:cNvPr id="12" name="Picture 11"/>
          <p:cNvPicPr>
            <a:picLocks noChangeAspect="1"/>
          </p:cNvPicPr>
          <p:nvPr/>
        </p:nvPicPr>
        <p:blipFill>
          <a:blip r:embed="rId4"/>
          <a:stretch>
            <a:fillRect/>
          </a:stretch>
        </p:blipFill>
        <p:spPr>
          <a:xfrm>
            <a:off x="4784545" y="4123896"/>
            <a:ext cx="365760" cy="304800"/>
          </a:xfrm>
          <a:prstGeom prst="rect">
            <a:avLst/>
          </a:prstGeom>
        </p:spPr>
      </p:pic>
      <p:pic>
        <p:nvPicPr>
          <p:cNvPr id="13" name="Picture 12"/>
          <p:cNvPicPr>
            <a:picLocks noChangeAspect="1"/>
          </p:cNvPicPr>
          <p:nvPr/>
        </p:nvPicPr>
        <p:blipFill>
          <a:blip r:embed="rId4"/>
          <a:stretch>
            <a:fillRect/>
          </a:stretch>
        </p:blipFill>
        <p:spPr>
          <a:xfrm>
            <a:off x="5571870" y="4123896"/>
            <a:ext cx="365760" cy="304800"/>
          </a:xfrm>
          <a:prstGeom prst="rect">
            <a:avLst/>
          </a:prstGeom>
        </p:spPr>
      </p:pic>
      <p:pic>
        <p:nvPicPr>
          <p:cNvPr id="14" name="Picture 13"/>
          <p:cNvPicPr>
            <a:picLocks noChangeAspect="1"/>
          </p:cNvPicPr>
          <p:nvPr/>
        </p:nvPicPr>
        <p:blipFill>
          <a:blip r:embed="rId4"/>
          <a:stretch>
            <a:fillRect/>
          </a:stretch>
        </p:blipFill>
        <p:spPr>
          <a:xfrm>
            <a:off x="6367550" y="4123896"/>
            <a:ext cx="365760" cy="304800"/>
          </a:xfrm>
          <a:prstGeom prst="rect">
            <a:avLst/>
          </a:prstGeom>
        </p:spPr>
      </p:pic>
      <p:pic>
        <p:nvPicPr>
          <p:cNvPr id="15" name="Picture 14"/>
          <p:cNvPicPr>
            <a:picLocks noChangeAspect="1"/>
          </p:cNvPicPr>
          <p:nvPr/>
        </p:nvPicPr>
        <p:blipFill>
          <a:blip r:embed="rId4"/>
          <a:stretch>
            <a:fillRect/>
          </a:stretch>
        </p:blipFill>
        <p:spPr>
          <a:xfrm>
            <a:off x="7154875" y="4123896"/>
            <a:ext cx="365760" cy="304800"/>
          </a:xfrm>
          <a:prstGeom prst="rect">
            <a:avLst/>
          </a:prstGeom>
        </p:spPr>
      </p:pic>
      <p:pic>
        <p:nvPicPr>
          <p:cNvPr id="16" name="Picture 15"/>
          <p:cNvPicPr>
            <a:picLocks noChangeAspect="1"/>
          </p:cNvPicPr>
          <p:nvPr/>
        </p:nvPicPr>
        <p:blipFill>
          <a:blip r:embed="rId4"/>
          <a:stretch>
            <a:fillRect/>
          </a:stretch>
        </p:blipFill>
        <p:spPr>
          <a:xfrm>
            <a:off x="839565" y="4124898"/>
            <a:ext cx="365760" cy="304800"/>
          </a:xfrm>
          <a:prstGeom prst="rect">
            <a:avLst/>
          </a:prstGeom>
        </p:spPr>
      </p:pic>
      <p:pic>
        <p:nvPicPr>
          <p:cNvPr id="17" name="Picture 16"/>
          <p:cNvPicPr>
            <a:picLocks noChangeAspect="1"/>
          </p:cNvPicPr>
          <p:nvPr/>
        </p:nvPicPr>
        <p:blipFill>
          <a:blip r:embed="rId4"/>
          <a:stretch>
            <a:fillRect/>
          </a:stretch>
        </p:blipFill>
        <p:spPr>
          <a:xfrm>
            <a:off x="7942200" y="4130410"/>
            <a:ext cx="365760" cy="304800"/>
          </a:xfrm>
          <a:prstGeom prst="rect">
            <a:avLst/>
          </a:prstGeom>
        </p:spPr>
      </p:pic>
      <p:pic>
        <p:nvPicPr>
          <p:cNvPr id="18" name="Picture 17"/>
          <p:cNvPicPr>
            <a:picLocks noChangeAspect="1"/>
          </p:cNvPicPr>
          <p:nvPr/>
        </p:nvPicPr>
        <p:blipFill rotWithShape="1">
          <a:blip r:embed="rId5"/>
          <a:srcRect l="5000" t="29570" r="3192" b="6998"/>
          <a:stretch/>
        </p:blipFill>
        <p:spPr>
          <a:xfrm>
            <a:off x="7765738" y="4562448"/>
            <a:ext cx="748125" cy="232442"/>
          </a:xfrm>
          <a:prstGeom prst="rect">
            <a:avLst/>
          </a:prstGeom>
        </p:spPr>
      </p:pic>
      <p:pic>
        <p:nvPicPr>
          <p:cNvPr id="19" name="Picture 18"/>
          <p:cNvPicPr>
            <a:picLocks noChangeAspect="1"/>
          </p:cNvPicPr>
          <p:nvPr/>
        </p:nvPicPr>
        <p:blipFill rotWithShape="1">
          <a:blip r:embed="rId5"/>
          <a:srcRect l="5000" t="29570" r="3192" b="6998"/>
          <a:stretch/>
        </p:blipFill>
        <p:spPr>
          <a:xfrm>
            <a:off x="3769009" y="4561856"/>
            <a:ext cx="748125" cy="232442"/>
          </a:xfrm>
          <a:prstGeom prst="rect">
            <a:avLst/>
          </a:prstGeom>
        </p:spPr>
      </p:pic>
      <p:pic>
        <p:nvPicPr>
          <p:cNvPr id="20" name="Picture 19"/>
          <p:cNvPicPr>
            <a:picLocks noChangeAspect="1"/>
          </p:cNvPicPr>
          <p:nvPr/>
        </p:nvPicPr>
        <p:blipFill rotWithShape="1">
          <a:blip r:embed="rId5"/>
          <a:srcRect l="5000" t="29570" r="3192" b="6998"/>
          <a:stretch/>
        </p:blipFill>
        <p:spPr>
          <a:xfrm>
            <a:off x="5381495" y="4562448"/>
            <a:ext cx="748125" cy="232442"/>
          </a:xfrm>
          <a:prstGeom prst="rect">
            <a:avLst/>
          </a:prstGeom>
        </p:spPr>
      </p:pic>
      <p:pic>
        <p:nvPicPr>
          <p:cNvPr id="21" name="Picture 20"/>
          <p:cNvPicPr>
            <a:picLocks noChangeAspect="1"/>
          </p:cNvPicPr>
          <p:nvPr/>
        </p:nvPicPr>
        <p:blipFill rotWithShape="1">
          <a:blip r:embed="rId5"/>
          <a:srcRect l="5000" t="29570" r="3192" b="6998"/>
          <a:stretch/>
        </p:blipFill>
        <p:spPr>
          <a:xfrm>
            <a:off x="6179159" y="4562448"/>
            <a:ext cx="748125" cy="232442"/>
          </a:xfrm>
          <a:prstGeom prst="rect">
            <a:avLst/>
          </a:prstGeom>
        </p:spPr>
      </p:pic>
      <p:pic>
        <p:nvPicPr>
          <p:cNvPr id="22" name="Picture 21"/>
          <p:cNvPicPr>
            <a:picLocks noChangeAspect="1"/>
          </p:cNvPicPr>
          <p:nvPr/>
        </p:nvPicPr>
        <p:blipFill rotWithShape="1">
          <a:blip r:embed="rId5"/>
          <a:srcRect l="5000" t="29570" r="3192" b="6998"/>
          <a:stretch/>
        </p:blipFill>
        <p:spPr>
          <a:xfrm>
            <a:off x="6966521" y="4561856"/>
            <a:ext cx="748125" cy="232442"/>
          </a:xfrm>
          <a:prstGeom prst="rect">
            <a:avLst/>
          </a:prstGeom>
        </p:spPr>
      </p:pic>
      <p:sp>
        <p:nvSpPr>
          <p:cNvPr id="23" name="TextBox 22"/>
          <p:cNvSpPr txBox="1"/>
          <p:nvPr/>
        </p:nvSpPr>
        <p:spPr>
          <a:xfrm>
            <a:off x="3689917" y="1826578"/>
            <a:ext cx="1217245" cy="461665"/>
          </a:xfrm>
          <a:prstGeom prst="rect">
            <a:avLst/>
          </a:prstGeom>
          <a:noFill/>
        </p:spPr>
        <p:txBody>
          <a:bodyPr wrap="square" rtlCol="0">
            <a:spAutoFit/>
          </a:bodyPr>
          <a:lstStyle/>
          <a:p>
            <a:r>
              <a:rPr lang="en-US" sz="2400" dirty="0" smtClean="0">
                <a:latin typeface="Avenir Light"/>
                <a:cs typeface="Avenir Light"/>
              </a:rPr>
              <a:t>=67</a:t>
            </a:r>
            <a:endParaRPr lang="en-US" sz="2400" dirty="0">
              <a:latin typeface="Avenir Light"/>
              <a:cs typeface="Avenir Light"/>
            </a:endParaRPr>
          </a:p>
        </p:txBody>
      </p:sp>
      <p:cxnSp>
        <p:nvCxnSpPr>
          <p:cNvPr id="24" name="Elbow Connector 23"/>
          <p:cNvCxnSpPr/>
          <p:nvPr/>
        </p:nvCxnSpPr>
        <p:spPr>
          <a:xfrm rot="10800000" flipV="1">
            <a:off x="1618537" y="1430421"/>
            <a:ext cx="5716972" cy="1216526"/>
          </a:xfrm>
          <a:prstGeom prst="bentConnector3">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82258" y="4139826"/>
            <a:ext cx="0" cy="6394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66936" y="1101049"/>
            <a:ext cx="0" cy="2557483"/>
          </a:xfrm>
          <a:prstGeom prst="straightConnector1">
            <a:avLst/>
          </a:prstGeom>
          <a:ln w="3175" cmpd="sng">
            <a:headEnd type="none"/>
            <a:tailEnd type="arrow"/>
          </a:ln>
          <a:effectLst/>
        </p:spPr>
        <p:style>
          <a:lnRef idx="2">
            <a:schemeClr val="dk1"/>
          </a:lnRef>
          <a:fillRef idx="0">
            <a:schemeClr val="dk1"/>
          </a:fillRef>
          <a:effectRef idx="1">
            <a:schemeClr val="dk1"/>
          </a:effectRef>
          <a:fontRef idx="minor">
            <a:schemeClr val="tx1"/>
          </a:fontRef>
        </p:style>
      </p:cxnSp>
      <p:sp>
        <p:nvSpPr>
          <p:cNvPr id="27" name="TextBox 26"/>
          <p:cNvSpPr txBox="1"/>
          <p:nvPr/>
        </p:nvSpPr>
        <p:spPr>
          <a:xfrm rot="16200000">
            <a:off x="-236584" y="2416012"/>
            <a:ext cx="1530042" cy="338554"/>
          </a:xfrm>
          <a:prstGeom prst="rect">
            <a:avLst/>
          </a:prstGeom>
          <a:noFill/>
        </p:spPr>
        <p:txBody>
          <a:bodyPr wrap="none" rtlCol="0">
            <a:spAutoFit/>
          </a:bodyPr>
          <a:lstStyle/>
          <a:p>
            <a:r>
              <a:rPr lang="en-US" sz="1600" dirty="0" smtClean="0">
                <a:latin typeface="Avenir Light"/>
                <a:cs typeface="Avenir Light"/>
              </a:rPr>
              <a:t>car-related ads</a:t>
            </a:r>
            <a:endParaRPr lang="en-US" sz="1600" dirty="0">
              <a:latin typeface="Avenir Light"/>
              <a:cs typeface="Avenir Light"/>
            </a:endParaRPr>
          </a:p>
        </p:txBody>
      </p:sp>
      <p:grpSp>
        <p:nvGrpSpPr>
          <p:cNvPr id="36" name="Group 35"/>
          <p:cNvGrpSpPr/>
          <p:nvPr/>
        </p:nvGrpSpPr>
        <p:grpSpPr>
          <a:xfrm>
            <a:off x="4290748" y="5054238"/>
            <a:ext cx="3615991" cy="485442"/>
            <a:chOff x="4707456" y="2942653"/>
            <a:chExt cx="3615991" cy="485442"/>
          </a:xfrm>
        </p:grpSpPr>
        <p:pic>
          <p:nvPicPr>
            <p:cNvPr id="37" name="Picture 36" descr="eq.png"/>
            <p:cNvPicPr>
              <a:picLocks noChangeAspect="1"/>
            </p:cNvPicPr>
            <p:nvPr/>
          </p:nvPicPr>
          <p:blipFill rotWithShape="1">
            <a:blip r:embed="rId6">
              <a:extLst>
                <a:ext uri="{28A0092B-C50C-407E-A947-70E740481C1C}">
                  <a14:useLocalDpi xmlns:a14="http://schemas.microsoft.com/office/drawing/2010/main" val="0"/>
                </a:ext>
              </a:extLst>
            </a:blip>
            <a:srcRect l="47848" t="22368" r="38732" b="33402"/>
            <a:stretch/>
          </p:blipFill>
          <p:spPr>
            <a:xfrm>
              <a:off x="4707456" y="2942653"/>
              <a:ext cx="605911" cy="485442"/>
            </a:xfrm>
            <a:prstGeom prst="rect">
              <a:avLst/>
            </a:prstGeom>
          </p:spPr>
        </p:pic>
        <p:sp>
          <p:nvSpPr>
            <p:cNvPr id="38" name="TextBox 37"/>
            <p:cNvSpPr txBox="1"/>
            <p:nvPr/>
          </p:nvSpPr>
          <p:spPr>
            <a:xfrm>
              <a:off x="5356978" y="2997613"/>
              <a:ext cx="2857155" cy="338554"/>
            </a:xfrm>
            <a:prstGeom prst="rect">
              <a:avLst/>
            </a:prstGeom>
            <a:noFill/>
          </p:spPr>
          <p:txBody>
            <a:bodyPr wrap="none" rtlCol="0">
              <a:spAutoFit/>
            </a:bodyPr>
            <a:lstStyle/>
            <a:p>
              <a:r>
                <a:rPr lang="en-US" sz="1600" dirty="0" smtClean="0">
                  <a:latin typeface="Avenir Light"/>
                  <a:cs typeface="Avenir Light"/>
                </a:rPr>
                <a:t>is the statistic computed over</a:t>
              </a:r>
              <a:endParaRPr lang="en-US" sz="1600" dirty="0">
                <a:latin typeface="Avenir Light"/>
                <a:cs typeface="Avenir Light"/>
              </a:endParaRPr>
            </a:p>
          </p:txBody>
        </p:sp>
        <p:pic>
          <p:nvPicPr>
            <p:cNvPr id="39" name="Picture 38" descr="eq.png"/>
            <p:cNvPicPr>
              <a:picLocks noChangeAspect="1"/>
            </p:cNvPicPr>
            <p:nvPr/>
          </p:nvPicPr>
          <p:blipFill rotWithShape="1">
            <a:blip r:embed="rId6">
              <a:extLst>
                <a:ext uri="{28A0092B-C50C-407E-A947-70E740481C1C}">
                  <a14:useLocalDpi xmlns:a14="http://schemas.microsoft.com/office/drawing/2010/main" val="0"/>
                </a:ext>
              </a:extLst>
            </a:blip>
            <a:srcRect l="4069" t="46252" r="90363" b="18364"/>
            <a:stretch/>
          </p:blipFill>
          <p:spPr>
            <a:xfrm>
              <a:off x="8128123" y="3034415"/>
              <a:ext cx="195324" cy="301752"/>
            </a:xfrm>
            <a:prstGeom prst="rect">
              <a:avLst/>
            </a:prstGeom>
          </p:spPr>
        </p:pic>
      </p:grpSp>
      <p:grpSp>
        <p:nvGrpSpPr>
          <p:cNvPr id="40" name="Group 39"/>
          <p:cNvGrpSpPr/>
          <p:nvPr/>
        </p:nvGrpSpPr>
        <p:grpSpPr>
          <a:xfrm>
            <a:off x="525515" y="5018662"/>
            <a:ext cx="2739735" cy="582568"/>
            <a:chOff x="4642466" y="3348148"/>
            <a:chExt cx="2739735" cy="582568"/>
          </a:xfrm>
        </p:grpSpPr>
        <p:pic>
          <p:nvPicPr>
            <p:cNvPr id="41" name="Picture 40" descr="eq.png"/>
            <p:cNvPicPr>
              <a:picLocks noChangeAspect="1"/>
            </p:cNvPicPr>
            <p:nvPr/>
          </p:nvPicPr>
          <p:blipFill rotWithShape="1">
            <a:blip r:embed="rId6">
              <a:extLst>
                <a:ext uri="{28A0092B-C50C-407E-A947-70E740481C1C}">
                  <a14:useLocalDpi xmlns:a14="http://schemas.microsoft.com/office/drawing/2010/main" val="0"/>
                </a:ext>
              </a:extLst>
            </a:blip>
            <a:srcRect l="78247" t="15784" r="6098" b="32026"/>
            <a:stretch/>
          </p:blipFill>
          <p:spPr>
            <a:xfrm>
              <a:off x="4642466" y="3348148"/>
              <a:ext cx="718821" cy="582568"/>
            </a:xfrm>
            <a:prstGeom prst="rect">
              <a:avLst/>
            </a:prstGeom>
          </p:spPr>
        </p:pic>
        <p:sp>
          <p:nvSpPr>
            <p:cNvPr id="42" name="TextBox 41"/>
            <p:cNvSpPr txBox="1"/>
            <p:nvPr/>
          </p:nvSpPr>
          <p:spPr>
            <a:xfrm>
              <a:off x="5368630" y="3481057"/>
              <a:ext cx="1915909" cy="338554"/>
            </a:xfrm>
            <a:prstGeom prst="rect">
              <a:avLst/>
            </a:prstGeom>
            <a:noFill/>
          </p:spPr>
          <p:txBody>
            <a:bodyPr wrap="none" rtlCol="0">
              <a:spAutoFit/>
            </a:bodyPr>
            <a:lstStyle/>
            <a:p>
              <a:r>
                <a:rPr lang="en-US" sz="1600" dirty="0" smtClean="0">
                  <a:latin typeface="Avenir Light"/>
                  <a:cs typeface="Avenir Light"/>
                </a:rPr>
                <a:t>is a permutation of </a:t>
              </a:r>
              <a:endParaRPr lang="en-US" sz="1600" dirty="0">
                <a:latin typeface="Avenir Light"/>
                <a:cs typeface="Avenir Light"/>
              </a:endParaRPr>
            </a:p>
          </p:txBody>
        </p:sp>
        <p:pic>
          <p:nvPicPr>
            <p:cNvPr id="43" name="Picture 42" descr="eq.png"/>
            <p:cNvPicPr>
              <a:picLocks noChangeAspect="1"/>
            </p:cNvPicPr>
            <p:nvPr/>
          </p:nvPicPr>
          <p:blipFill rotWithShape="1">
            <a:blip r:embed="rId6">
              <a:extLst>
                <a:ext uri="{28A0092B-C50C-407E-A947-70E740481C1C}">
                  <a14:useLocalDpi xmlns:a14="http://schemas.microsoft.com/office/drawing/2010/main" val="0"/>
                </a:ext>
              </a:extLst>
            </a:blip>
            <a:srcRect l="4069" t="46252" r="90363" b="18364"/>
            <a:stretch/>
          </p:blipFill>
          <p:spPr>
            <a:xfrm>
              <a:off x="7186877" y="3523848"/>
              <a:ext cx="195324" cy="301752"/>
            </a:xfrm>
            <a:prstGeom prst="rect">
              <a:avLst/>
            </a:prstGeom>
          </p:spPr>
        </p:pic>
      </p:grpSp>
      <p:pic>
        <p:nvPicPr>
          <p:cNvPr id="44" name="Picture 43" descr="eq.png"/>
          <p:cNvPicPr>
            <a:picLocks noChangeAspect="1"/>
          </p:cNvPicPr>
          <p:nvPr/>
        </p:nvPicPr>
        <p:blipFill rotWithShape="1">
          <a:blip r:embed="rId6">
            <a:extLst>
              <a:ext uri="{28A0092B-C50C-407E-A947-70E740481C1C}">
                <a14:useLocalDpi xmlns:a14="http://schemas.microsoft.com/office/drawing/2010/main" val="0"/>
              </a:ext>
            </a:extLst>
          </a:blip>
          <a:srcRect l="69896" t="26051" r="4150" b="34096"/>
          <a:stretch/>
        </p:blipFill>
        <p:spPr>
          <a:xfrm>
            <a:off x="2623720" y="1884516"/>
            <a:ext cx="1098973" cy="410199"/>
          </a:xfrm>
          <a:prstGeom prst="rect">
            <a:avLst/>
          </a:prstGeom>
        </p:spPr>
      </p:pic>
    </p:spTree>
    <p:extLst>
      <p:ext uri="{BB962C8B-B14F-4D97-AF65-F5344CB8AC3E}">
        <p14:creationId xmlns:p14="http://schemas.microsoft.com/office/powerpoint/2010/main" val="41363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47725" y="1939443"/>
            <a:ext cx="841812" cy="400110"/>
          </a:xfrm>
          <a:prstGeom prst="rect">
            <a:avLst/>
          </a:prstGeom>
          <a:noFill/>
        </p:spPr>
        <p:txBody>
          <a:bodyPr wrap="square" rtlCol="0">
            <a:spAutoFit/>
          </a:bodyPr>
          <a:lstStyle/>
          <a:p>
            <a:r>
              <a:rPr lang="en-US" sz="2000" dirty="0" smtClean="0">
                <a:latin typeface="Avenir Light"/>
                <a:cs typeface="Avenir Light"/>
              </a:rPr>
              <a:t>=119</a:t>
            </a:r>
            <a:endParaRPr lang="en-US" sz="2000" dirty="0">
              <a:latin typeface="Avenir Light"/>
              <a:cs typeface="Avenir Light"/>
            </a:endParaRPr>
          </a:p>
        </p:txBody>
      </p:sp>
      <p:sp>
        <p:nvSpPr>
          <p:cNvPr id="9" name="TextBox 8"/>
          <p:cNvSpPr txBox="1"/>
          <p:nvPr/>
        </p:nvSpPr>
        <p:spPr>
          <a:xfrm>
            <a:off x="8168100" y="1254315"/>
            <a:ext cx="732335" cy="400110"/>
          </a:xfrm>
          <a:prstGeom prst="rect">
            <a:avLst/>
          </a:prstGeom>
          <a:noFill/>
        </p:spPr>
        <p:txBody>
          <a:bodyPr wrap="square" rtlCol="0">
            <a:spAutoFit/>
          </a:bodyPr>
          <a:lstStyle/>
          <a:p>
            <a:r>
              <a:rPr lang="en-US" sz="2000" dirty="0" smtClean="0">
                <a:latin typeface="Avenir Light"/>
                <a:cs typeface="Avenir Light"/>
              </a:rPr>
              <a:t> =67</a:t>
            </a:r>
            <a:endParaRPr lang="en-US" sz="2000" dirty="0">
              <a:latin typeface="Avenir Light"/>
              <a:cs typeface="Avenir Light"/>
            </a:endParaRPr>
          </a:p>
        </p:txBody>
      </p:sp>
      <p:sp>
        <p:nvSpPr>
          <p:cNvPr id="10" name="TextBox 9"/>
          <p:cNvSpPr txBox="1"/>
          <p:nvPr/>
        </p:nvSpPr>
        <p:spPr>
          <a:xfrm>
            <a:off x="8168100" y="3111790"/>
            <a:ext cx="644781" cy="400110"/>
          </a:xfrm>
          <a:prstGeom prst="rect">
            <a:avLst/>
          </a:prstGeom>
          <a:noFill/>
        </p:spPr>
        <p:txBody>
          <a:bodyPr wrap="square" rtlCol="0">
            <a:spAutoFit/>
          </a:bodyPr>
          <a:lstStyle/>
          <a:p>
            <a:r>
              <a:rPr lang="en-US" sz="2000" dirty="0" smtClean="0">
                <a:latin typeface="Avenir Light"/>
                <a:cs typeface="Avenir Light"/>
              </a:rPr>
              <a:t>  =7</a:t>
            </a:r>
            <a:endParaRPr lang="en-US" sz="2000" dirty="0">
              <a:latin typeface="Avenir Light"/>
              <a:cs typeface="Avenir Light"/>
            </a:endParaRPr>
          </a:p>
        </p:txBody>
      </p:sp>
      <p:grpSp>
        <p:nvGrpSpPr>
          <p:cNvPr id="11" name="Group 10"/>
          <p:cNvGrpSpPr>
            <a:grpSpLocks noChangeAspect="1"/>
          </p:cNvGrpSpPr>
          <p:nvPr/>
        </p:nvGrpSpPr>
        <p:grpSpPr>
          <a:xfrm>
            <a:off x="685627" y="3018485"/>
            <a:ext cx="5728398" cy="542583"/>
            <a:chOff x="267902" y="4050248"/>
            <a:chExt cx="7674298" cy="805193"/>
          </a:xfrm>
        </p:grpSpPr>
        <p:pic>
          <p:nvPicPr>
            <p:cNvPr id="12" name="Picture 11"/>
            <p:cNvPicPr>
              <a:picLocks noChangeAspect="1"/>
            </p:cNvPicPr>
            <p:nvPr/>
          </p:nvPicPr>
          <p:blipFill>
            <a:blip r:embed="rId3"/>
            <a:stretch>
              <a:fillRect/>
            </a:stretch>
          </p:blipFill>
          <p:spPr>
            <a:xfrm>
              <a:off x="1046872" y="4051450"/>
              <a:ext cx="365760" cy="365760"/>
            </a:xfrm>
            <a:prstGeom prst="rect">
              <a:avLst/>
            </a:prstGeom>
          </p:spPr>
        </p:pic>
        <p:pic>
          <p:nvPicPr>
            <p:cNvPr id="13" name="Picture 12"/>
            <p:cNvPicPr>
              <a:picLocks noChangeAspect="1"/>
            </p:cNvPicPr>
            <p:nvPr/>
          </p:nvPicPr>
          <p:blipFill>
            <a:blip r:embed="rId3"/>
            <a:stretch>
              <a:fillRect/>
            </a:stretch>
          </p:blipFill>
          <p:spPr>
            <a:xfrm>
              <a:off x="1842552" y="4054230"/>
              <a:ext cx="365760" cy="365760"/>
            </a:xfrm>
            <a:prstGeom prst="rect">
              <a:avLst/>
            </a:prstGeom>
          </p:spPr>
        </p:pic>
        <p:pic>
          <p:nvPicPr>
            <p:cNvPr id="14" name="Picture 13"/>
            <p:cNvPicPr>
              <a:picLocks noChangeAspect="1"/>
            </p:cNvPicPr>
            <p:nvPr/>
          </p:nvPicPr>
          <p:blipFill>
            <a:blip r:embed="rId3"/>
            <a:stretch>
              <a:fillRect/>
            </a:stretch>
          </p:blipFill>
          <p:spPr>
            <a:xfrm>
              <a:off x="2629877" y="4051450"/>
              <a:ext cx="365760" cy="365760"/>
            </a:xfrm>
            <a:prstGeom prst="rect">
              <a:avLst/>
            </a:prstGeom>
          </p:spPr>
        </p:pic>
        <p:pic>
          <p:nvPicPr>
            <p:cNvPr id="15" name="Picture 14"/>
            <p:cNvPicPr>
              <a:picLocks noChangeAspect="1"/>
            </p:cNvPicPr>
            <p:nvPr/>
          </p:nvPicPr>
          <p:blipFill>
            <a:blip r:embed="rId3"/>
            <a:stretch>
              <a:fillRect/>
            </a:stretch>
          </p:blipFill>
          <p:spPr>
            <a:xfrm>
              <a:off x="3417202" y="4054230"/>
              <a:ext cx="365760" cy="365760"/>
            </a:xfrm>
            <a:prstGeom prst="rect">
              <a:avLst/>
            </a:prstGeom>
          </p:spPr>
        </p:pic>
        <p:pic>
          <p:nvPicPr>
            <p:cNvPr id="16" name="Picture 15"/>
            <p:cNvPicPr>
              <a:picLocks noChangeAspect="1"/>
            </p:cNvPicPr>
            <p:nvPr/>
          </p:nvPicPr>
          <p:blipFill>
            <a:blip r:embed="rId3"/>
            <a:stretch>
              <a:fillRect/>
            </a:stretch>
          </p:blipFill>
          <p:spPr>
            <a:xfrm>
              <a:off x="4212882" y="4050248"/>
              <a:ext cx="365760" cy="365760"/>
            </a:xfrm>
            <a:prstGeom prst="rect">
              <a:avLst/>
            </a:prstGeom>
          </p:spPr>
        </p:pic>
        <p:pic>
          <p:nvPicPr>
            <p:cNvPr id="17" name="Picture 16"/>
            <p:cNvPicPr>
              <a:picLocks noChangeAspect="1"/>
            </p:cNvPicPr>
            <p:nvPr/>
          </p:nvPicPr>
          <p:blipFill>
            <a:blip r:embed="rId3"/>
            <a:stretch>
              <a:fillRect/>
            </a:stretch>
          </p:blipFill>
          <p:spPr>
            <a:xfrm>
              <a:off x="5000207" y="4050248"/>
              <a:ext cx="365760" cy="365760"/>
            </a:xfrm>
            <a:prstGeom prst="rect">
              <a:avLst/>
            </a:prstGeom>
          </p:spPr>
        </p:pic>
        <p:pic>
          <p:nvPicPr>
            <p:cNvPr id="18" name="Picture 17"/>
            <p:cNvPicPr>
              <a:picLocks noChangeAspect="1"/>
            </p:cNvPicPr>
            <p:nvPr/>
          </p:nvPicPr>
          <p:blipFill>
            <a:blip r:embed="rId3"/>
            <a:stretch>
              <a:fillRect/>
            </a:stretch>
          </p:blipFill>
          <p:spPr>
            <a:xfrm>
              <a:off x="5795887" y="4050248"/>
              <a:ext cx="365760" cy="365760"/>
            </a:xfrm>
            <a:prstGeom prst="rect">
              <a:avLst/>
            </a:prstGeom>
          </p:spPr>
        </p:pic>
        <p:pic>
          <p:nvPicPr>
            <p:cNvPr id="19" name="Picture 18"/>
            <p:cNvPicPr>
              <a:picLocks noChangeAspect="1"/>
            </p:cNvPicPr>
            <p:nvPr/>
          </p:nvPicPr>
          <p:blipFill>
            <a:blip r:embed="rId3"/>
            <a:stretch>
              <a:fillRect/>
            </a:stretch>
          </p:blipFill>
          <p:spPr>
            <a:xfrm>
              <a:off x="6583212" y="4050248"/>
              <a:ext cx="365760" cy="365760"/>
            </a:xfrm>
            <a:prstGeom prst="rect">
              <a:avLst/>
            </a:prstGeom>
          </p:spPr>
        </p:pic>
        <p:pic>
          <p:nvPicPr>
            <p:cNvPr id="20" name="Picture 19"/>
            <p:cNvPicPr>
              <a:picLocks noChangeAspect="1"/>
            </p:cNvPicPr>
            <p:nvPr/>
          </p:nvPicPr>
          <p:blipFill>
            <a:blip r:embed="rId3"/>
            <a:stretch>
              <a:fillRect/>
            </a:stretch>
          </p:blipFill>
          <p:spPr>
            <a:xfrm>
              <a:off x="267902" y="4051450"/>
              <a:ext cx="365760" cy="365760"/>
            </a:xfrm>
            <a:prstGeom prst="rect">
              <a:avLst/>
            </a:prstGeom>
          </p:spPr>
        </p:pic>
        <p:pic>
          <p:nvPicPr>
            <p:cNvPr id="21" name="Picture 20"/>
            <p:cNvPicPr>
              <a:picLocks noChangeAspect="1"/>
            </p:cNvPicPr>
            <p:nvPr/>
          </p:nvPicPr>
          <p:blipFill>
            <a:blip r:embed="rId3"/>
            <a:stretch>
              <a:fillRect/>
            </a:stretch>
          </p:blipFill>
          <p:spPr>
            <a:xfrm>
              <a:off x="7370537" y="4058065"/>
              <a:ext cx="365760" cy="365760"/>
            </a:xfrm>
            <a:prstGeom prst="rect">
              <a:avLst/>
            </a:prstGeom>
          </p:spPr>
        </p:pic>
        <p:pic>
          <p:nvPicPr>
            <p:cNvPr id="22" name="Picture 21"/>
            <p:cNvPicPr>
              <a:picLocks noChangeAspect="1"/>
            </p:cNvPicPr>
            <p:nvPr/>
          </p:nvPicPr>
          <p:blipFill rotWithShape="1">
            <a:blip r:embed="rId4"/>
            <a:srcRect l="5000" t="29570" r="3192" b="6998"/>
            <a:stretch/>
          </p:blipFill>
          <p:spPr>
            <a:xfrm>
              <a:off x="7194075" y="4576511"/>
              <a:ext cx="748125" cy="278930"/>
            </a:xfrm>
            <a:prstGeom prst="rect">
              <a:avLst/>
            </a:prstGeom>
          </p:spPr>
        </p:pic>
        <p:pic>
          <p:nvPicPr>
            <p:cNvPr id="23" name="Picture 22"/>
            <p:cNvPicPr>
              <a:picLocks noChangeAspect="1"/>
            </p:cNvPicPr>
            <p:nvPr/>
          </p:nvPicPr>
          <p:blipFill rotWithShape="1">
            <a:blip r:embed="rId4"/>
            <a:srcRect l="5000" t="29570" r="3192" b="6998"/>
            <a:stretch/>
          </p:blipFill>
          <p:spPr>
            <a:xfrm>
              <a:off x="3229586" y="4575800"/>
              <a:ext cx="748125" cy="278930"/>
            </a:xfrm>
            <a:prstGeom prst="rect">
              <a:avLst/>
            </a:prstGeom>
          </p:spPr>
        </p:pic>
        <p:pic>
          <p:nvPicPr>
            <p:cNvPr id="24" name="Picture 23"/>
            <p:cNvPicPr>
              <a:picLocks noChangeAspect="1"/>
            </p:cNvPicPr>
            <p:nvPr/>
          </p:nvPicPr>
          <p:blipFill rotWithShape="1">
            <a:blip r:embed="rId4"/>
            <a:srcRect l="5000" t="29570" r="3192" b="6998"/>
            <a:stretch/>
          </p:blipFill>
          <p:spPr>
            <a:xfrm>
              <a:off x="2421908" y="4576511"/>
              <a:ext cx="748125" cy="278930"/>
            </a:xfrm>
            <a:prstGeom prst="rect">
              <a:avLst/>
            </a:prstGeom>
          </p:spPr>
        </p:pic>
        <p:pic>
          <p:nvPicPr>
            <p:cNvPr id="25" name="Picture 24"/>
            <p:cNvPicPr>
              <a:picLocks noChangeAspect="1"/>
            </p:cNvPicPr>
            <p:nvPr/>
          </p:nvPicPr>
          <p:blipFill rotWithShape="1">
            <a:blip r:embed="rId4"/>
            <a:srcRect l="5000" t="29570" r="3192" b="6998"/>
            <a:stretch/>
          </p:blipFill>
          <p:spPr>
            <a:xfrm>
              <a:off x="5607474" y="4576511"/>
              <a:ext cx="748125" cy="278930"/>
            </a:xfrm>
            <a:prstGeom prst="rect">
              <a:avLst/>
            </a:prstGeom>
          </p:spPr>
        </p:pic>
        <p:pic>
          <p:nvPicPr>
            <p:cNvPr id="26" name="Picture 25"/>
            <p:cNvPicPr>
              <a:picLocks noChangeAspect="1"/>
            </p:cNvPicPr>
            <p:nvPr/>
          </p:nvPicPr>
          <p:blipFill rotWithShape="1">
            <a:blip r:embed="rId4"/>
            <a:srcRect l="5000" t="29570" r="3192" b="6998"/>
            <a:stretch/>
          </p:blipFill>
          <p:spPr>
            <a:xfrm>
              <a:off x="6394856" y="4575800"/>
              <a:ext cx="748125" cy="278930"/>
            </a:xfrm>
            <a:prstGeom prst="rect">
              <a:avLst/>
            </a:prstGeom>
          </p:spPr>
        </p:pic>
        <p:cxnSp>
          <p:nvCxnSpPr>
            <p:cNvPr id="27" name="Straight Connector 26"/>
            <p:cNvCxnSpPr/>
            <p:nvPr/>
          </p:nvCxnSpPr>
          <p:spPr>
            <a:xfrm>
              <a:off x="4010595" y="4088113"/>
              <a:ext cx="0" cy="76732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685627" y="1161012"/>
            <a:ext cx="5728398" cy="493416"/>
            <a:chOff x="267902" y="2761459"/>
            <a:chExt cx="6858000" cy="721426"/>
          </a:xfrm>
        </p:grpSpPr>
        <p:grpSp>
          <p:nvGrpSpPr>
            <p:cNvPr id="46" name="Group 45"/>
            <p:cNvGrpSpPr>
              <a:grpSpLocks noChangeAspect="1"/>
            </p:cNvGrpSpPr>
            <p:nvPr/>
          </p:nvGrpSpPr>
          <p:grpSpPr>
            <a:xfrm>
              <a:off x="267902" y="2761459"/>
              <a:ext cx="6858000" cy="721426"/>
              <a:chOff x="839565" y="4948675"/>
              <a:chExt cx="7674298" cy="805193"/>
            </a:xfrm>
          </p:grpSpPr>
          <p:pic>
            <p:nvPicPr>
              <p:cNvPr id="48" name="Picture 47"/>
              <p:cNvPicPr>
                <a:picLocks noChangeAspect="1"/>
              </p:cNvPicPr>
              <p:nvPr/>
            </p:nvPicPr>
            <p:blipFill>
              <a:blip r:embed="rId3"/>
              <a:stretch>
                <a:fillRect/>
              </a:stretch>
            </p:blipFill>
            <p:spPr>
              <a:xfrm>
                <a:off x="1618535" y="4949877"/>
                <a:ext cx="365760" cy="365760"/>
              </a:xfrm>
              <a:prstGeom prst="rect">
                <a:avLst/>
              </a:prstGeom>
            </p:spPr>
          </p:pic>
          <p:pic>
            <p:nvPicPr>
              <p:cNvPr id="49" name="Picture 48"/>
              <p:cNvPicPr>
                <a:picLocks noChangeAspect="1"/>
              </p:cNvPicPr>
              <p:nvPr/>
            </p:nvPicPr>
            <p:blipFill>
              <a:blip r:embed="rId3"/>
              <a:stretch>
                <a:fillRect/>
              </a:stretch>
            </p:blipFill>
            <p:spPr>
              <a:xfrm>
                <a:off x="2414215" y="4952657"/>
                <a:ext cx="365760" cy="365760"/>
              </a:xfrm>
              <a:prstGeom prst="rect">
                <a:avLst/>
              </a:prstGeom>
            </p:spPr>
          </p:pic>
          <p:pic>
            <p:nvPicPr>
              <p:cNvPr id="50" name="Picture 49"/>
              <p:cNvPicPr>
                <a:picLocks noChangeAspect="1"/>
              </p:cNvPicPr>
              <p:nvPr/>
            </p:nvPicPr>
            <p:blipFill>
              <a:blip r:embed="rId3"/>
              <a:stretch>
                <a:fillRect/>
              </a:stretch>
            </p:blipFill>
            <p:spPr>
              <a:xfrm>
                <a:off x="3201540" y="4949877"/>
                <a:ext cx="365760" cy="365760"/>
              </a:xfrm>
              <a:prstGeom prst="rect">
                <a:avLst/>
              </a:prstGeom>
            </p:spPr>
          </p:pic>
          <p:pic>
            <p:nvPicPr>
              <p:cNvPr id="51" name="Picture 50"/>
              <p:cNvPicPr>
                <a:picLocks noChangeAspect="1"/>
              </p:cNvPicPr>
              <p:nvPr/>
            </p:nvPicPr>
            <p:blipFill>
              <a:blip r:embed="rId3"/>
              <a:stretch>
                <a:fillRect/>
              </a:stretch>
            </p:blipFill>
            <p:spPr>
              <a:xfrm>
                <a:off x="3988865" y="4952657"/>
                <a:ext cx="365760" cy="365760"/>
              </a:xfrm>
              <a:prstGeom prst="rect">
                <a:avLst/>
              </a:prstGeom>
            </p:spPr>
          </p:pic>
          <p:pic>
            <p:nvPicPr>
              <p:cNvPr id="52" name="Picture 51"/>
              <p:cNvPicPr>
                <a:picLocks noChangeAspect="1"/>
              </p:cNvPicPr>
              <p:nvPr/>
            </p:nvPicPr>
            <p:blipFill>
              <a:blip r:embed="rId3"/>
              <a:stretch>
                <a:fillRect/>
              </a:stretch>
            </p:blipFill>
            <p:spPr>
              <a:xfrm>
                <a:off x="4784545" y="4948675"/>
                <a:ext cx="365760" cy="365760"/>
              </a:xfrm>
              <a:prstGeom prst="rect">
                <a:avLst/>
              </a:prstGeom>
            </p:spPr>
          </p:pic>
          <p:pic>
            <p:nvPicPr>
              <p:cNvPr id="53" name="Picture 52"/>
              <p:cNvPicPr>
                <a:picLocks noChangeAspect="1"/>
              </p:cNvPicPr>
              <p:nvPr/>
            </p:nvPicPr>
            <p:blipFill>
              <a:blip r:embed="rId3"/>
              <a:stretch>
                <a:fillRect/>
              </a:stretch>
            </p:blipFill>
            <p:spPr>
              <a:xfrm>
                <a:off x="5571870" y="4948675"/>
                <a:ext cx="365760" cy="365760"/>
              </a:xfrm>
              <a:prstGeom prst="rect">
                <a:avLst/>
              </a:prstGeom>
            </p:spPr>
          </p:pic>
          <p:pic>
            <p:nvPicPr>
              <p:cNvPr id="54" name="Picture 53"/>
              <p:cNvPicPr>
                <a:picLocks noChangeAspect="1"/>
              </p:cNvPicPr>
              <p:nvPr/>
            </p:nvPicPr>
            <p:blipFill>
              <a:blip r:embed="rId3"/>
              <a:stretch>
                <a:fillRect/>
              </a:stretch>
            </p:blipFill>
            <p:spPr>
              <a:xfrm>
                <a:off x="6367550" y="4948675"/>
                <a:ext cx="365760" cy="365760"/>
              </a:xfrm>
              <a:prstGeom prst="rect">
                <a:avLst/>
              </a:prstGeom>
            </p:spPr>
          </p:pic>
          <p:pic>
            <p:nvPicPr>
              <p:cNvPr id="55" name="Picture 54"/>
              <p:cNvPicPr>
                <a:picLocks noChangeAspect="1"/>
              </p:cNvPicPr>
              <p:nvPr/>
            </p:nvPicPr>
            <p:blipFill>
              <a:blip r:embed="rId3"/>
              <a:stretch>
                <a:fillRect/>
              </a:stretch>
            </p:blipFill>
            <p:spPr>
              <a:xfrm>
                <a:off x="7154875" y="4948675"/>
                <a:ext cx="365760" cy="365760"/>
              </a:xfrm>
              <a:prstGeom prst="rect">
                <a:avLst/>
              </a:prstGeom>
            </p:spPr>
          </p:pic>
          <p:pic>
            <p:nvPicPr>
              <p:cNvPr id="56" name="Picture 55"/>
              <p:cNvPicPr>
                <a:picLocks noChangeAspect="1"/>
              </p:cNvPicPr>
              <p:nvPr/>
            </p:nvPicPr>
            <p:blipFill>
              <a:blip r:embed="rId3"/>
              <a:stretch>
                <a:fillRect/>
              </a:stretch>
            </p:blipFill>
            <p:spPr>
              <a:xfrm>
                <a:off x="839565" y="4949877"/>
                <a:ext cx="365760" cy="365760"/>
              </a:xfrm>
              <a:prstGeom prst="rect">
                <a:avLst/>
              </a:prstGeom>
            </p:spPr>
          </p:pic>
          <p:pic>
            <p:nvPicPr>
              <p:cNvPr id="57" name="Picture 56"/>
              <p:cNvPicPr>
                <a:picLocks noChangeAspect="1"/>
              </p:cNvPicPr>
              <p:nvPr/>
            </p:nvPicPr>
            <p:blipFill>
              <a:blip r:embed="rId3"/>
              <a:stretch>
                <a:fillRect/>
              </a:stretch>
            </p:blipFill>
            <p:spPr>
              <a:xfrm>
                <a:off x="7942200" y="4956492"/>
                <a:ext cx="365760" cy="365760"/>
              </a:xfrm>
              <a:prstGeom prst="rect">
                <a:avLst/>
              </a:prstGeom>
            </p:spPr>
          </p:pic>
          <p:pic>
            <p:nvPicPr>
              <p:cNvPr id="58" name="Picture 57"/>
              <p:cNvPicPr>
                <a:picLocks noChangeAspect="1"/>
              </p:cNvPicPr>
              <p:nvPr/>
            </p:nvPicPr>
            <p:blipFill rotWithShape="1">
              <a:blip r:embed="rId4"/>
              <a:srcRect l="5000" t="29570" r="3192" b="6998"/>
              <a:stretch/>
            </p:blipFill>
            <p:spPr>
              <a:xfrm>
                <a:off x="7765738" y="5474938"/>
                <a:ext cx="748125" cy="278930"/>
              </a:xfrm>
              <a:prstGeom prst="rect">
                <a:avLst/>
              </a:prstGeom>
            </p:spPr>
          </p:pic>
          <p:pic>
            <p:nvPicPr>
              <p:cNvPr id="59" name="Picture 58"/>
              <p:cNvPicPr>
                <a:picLocks noChangeAspect="1"/>
              </p:cNvPicPr>
              <p:nvPr/>
            </p:nvPicPr>
            <p:blipFill rotWithShape="1">
              <a:blip r:embed="rId4"/>
              <a:srcRect l="5000" t="29570" r="3192" b="6998"/>
              <a:stretch/>
            </p:blipFill>
            <p:spPr>
              <a:xfrm>
                <a:off x="3801249" y="5474227"/>
                <a:ext cx="748125" cy="278930"/>
              </a:xfrm>
              <a:prstGeom prst="rect">
                <a:avLst/>
              </a:prstGeom>
            </p:spPr>
          </p:pic>
          <p:pic>
            <p:nvPicPr>
              <p:cNvPr id="60" name="Picture 59"/>
              <p:cNvPicPr>
                <a:picLocks noChangeAspect="1"/>
              </p:cNvPicPr>
              <p:nvPr/>
            </p:nvPicPr>
            <p:blipFill rotWithShape="1">
              <a:blip r:embed="rId4"/>
              <a:srcRect l="5000" t="29570" r="3192" b="6998"/>
              <a:stretch/>
            </p:blipFill>
            <p:spPr>
              <a:xfrm>
                <a:off x="5381477" y="5474938"/>
                <a:ext cx="748125" cy="278930"/>
              </a:xfrm>
              <a:prstGeom prst="rect">
                <a:avLst/>
              </a:prstGeom>
            </p:spPr>
          </p:pic>
          <p:pic>
            <p:nvPicPr>
              <p:cNvPr id="61" name="Picture 60"/>
              <p:cNvPicPr>
                <a:picLocks noChangeAspect="1"/>
              </p:cNvPicPr>
              <p:nvPr/>
            </p:nvPicPr>
            <p:blipFill rotWithShape="1">
              <a:blip r:embed="rId4"/>
              <a:srcRect l="5000" t="29570" r="3192" b="6998"/>
              <a:stretch/>
            </p:blipFill>
            <p:spPr>
              <a:xfrm>
                <a:off x="6179137" y="5474938"/>
                <a:ext cx="748125" cy="278930"/>
              </a:xfrm>
              <a:prstGeom prst="rect">
                <a:avLst/>
              </a:prstGeom>
            </p:spPr>
          </p:pic>
          <p:pic>
            <p:nvPicPr>
              <p:cNvPr id="62" name="Picture 61"/>
              <p:cNvPicPr>
                <a:picLocks noChangeAspect="1"/>
              </p:cNvPicPr>
              <p:nvPr/>
            </p:nvPicPr>
            <p:blipFill rotWithShape="1">
              <a:blip r:embed="rId4"/>
              <a:srcRect l="5000" t="29570" r="3192" b="6998"/>
              <a:stretch/>
            </p:blipFill>
            <p:spPr>
              <a:xfrm>
                <a:off x="6966519" y="5474227"/>
                <a:ext cx="748125" cy="278930"/>
              </a:xfrm>
              <a:prstGeom prst="rect">
                <a:avLst/>
              </a:prstGeom>
            </p:spPr>
          </p:pic>
        </p:grpSp>
        <p:cxnSp>
          <p:nvCxnSpPr>
            <p:cNvPr id="47" name="Straight Connector 46"/>
            <p:cNvCxnSpPr/>
            <p:nvPr/>
          </p:nvCxnSpPr>
          <p:spPr>
            <a:xfrm>
              <a:off x="3612511" y="2795385"/>
              <a:ext cx="0" cy="6875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85645" y="1881148"/>
            <a:ext cx="5728380" cy="496779"/>
            <a:chOff x="267920" y="1391118"/>
            <a:chExt cx="6858000" cy="719547"/>
          </a:xfrm>
        </p:grpSpPr>
        <p:grpSp>
          <p:nvGrpSpPr>
            <p:cNvPr id="64" name="Group 63"/>
            <p:cNvGrpSpPr>
              <a:grpSpLocks noChangeAspect="1"/>
            </p:cNvGrpSpPr>
            <p:nvPr/>
          </p:nvGrpSpPr>
          <p:grpSpPr>
            <a:xfrm>
              <a:off x="267920" y="1391118"/>
              <a:ext cx="6858000" cy="719547"/>
              <a:chOff x="839565" y="4948675"/>
              <a:chExt cx="7674298" cy="805193"/>
            </a:xfrm>
          </p:grpSpPr>
          <p:pic>
            <p:nvPicPr>
              <p:cNvPr id="66" name="Picture 65"/>
              <p:cNvPicPr>
                <a:picLocks noChangeAspect="1"/>
              </p:cNvPicPr>
              <p:nvPr/>
            </p:nvPicPr>
            <p:blipFill>
              <a:blip r:embed="rId3"/>
              <a:stretch>
                <a:fillRect/>
              </a:stretch>
            </p:blipFill>
            <p:spPr>
              <a:xfrm>
                <a:off x="1618535" y="4949877"/>
                <a:ext cx="365760" cy="365760"/>
              </a:xfrm>
              <a:prstGeom prst="rect">
                <a:avLst/>
              </a:prstGeom>
            </p:spPr>
          </p:pic>
          <p:pic>
            <p:nvPicPr>
              <p:cNvPr id="67" name="Picture 66"/>
              <p:cNvPicPr>
                <a:picLocks noChangeAspect="1"/>
              </p:cNvPicPr>
              <p:nvPr/>
            </p:nvPicPr>
            <p:blipFill>
              <a:blip r:embed="rId3"/>
              <a:stretch>
                <a:fillRect/>
              </a:stretch>
            </p:blipFill>
            <p:spPr>
              <a:xfrm>
                <a:off x="2414215" y="4952657"/>
                <a:ext cx="365760" cy="365760"/>
              </a:xfrm>
              <a:prstGeom prst="rect">
                <a:avLst/>
              </a:prstGeom>
            </p:spPr>
          </p:pic>
          <p:pic>
            <p:nvPicPr>
              <p:cNvPr id="68" name="Picture 67"/>
              <p:cNvPicPr>
                <a:picLocks noChangeAspect="1"/>
              </p:cNvPicPr>
              <p:nvPr/>
            </p:nvPicPr>
            <p:blipFill>
              <a:blip r:embed="rId3"/>
              <a:stretch>
                <a:fillRect/>
              </a:stretch>
            </p:blipFill>
            <p:spPr>
              <a:xfrm>
                <a:off x="3201540" y="4949877"/>
                <a:ext cx="365760" cy="365760"/>
              </a:xfrm>
              <a:prstGeom prst="rect">
                <a:avLst/>
              </a:prstGeom>
            </p:spPr>
          </p:pic>
          <p:pic>
            <p:nvPicPr>
              <p:cNvPr id="69" name="Picture 68"/>
              <p:cNvPicPr>
                <a:picLocks noChangeAspect="1"/>
              </p:cNvPicPr>
              <p:nvPr/>
            </p:nvPicPr>
            <p:blipFill>
              <a:blip r:embed="rId3"/>
              <a:stretch>
                <a:fillRect/>
              </a:stretch>
            </p:blipFill>
            <p:spPr>
              <a:xfrm>
                <a:off x="3988865" y="4952657"/>
                <a:ext cx="365760" cy="365760"/>
              </a:xfrm>
              <a:prstGeom prst="rect">
                <a:avLst/>
              </a:prstGeom>
            </p:spPr>
          </p:pic>
          <p:pic>
            <p:nvPicPr>
              <p:cNvPr id="70" name="Picture 69"/>
              <p:cNvPicPr>
                <a:picLocks noChangeAspect="1"/>
              </p:cNvPicPr>
              <p:nvPr/>
            </p:nvPicPr>
            <p:blipFill>
              <a:blip r:embed="rId3"/>
              <a:stretch>
                <a:fillRect/>
              </a:stretch>
            </p:blipFill>
            <p:spPr>
              <a:xfrm>
                <a:off x="4784545" y="4948675"/>
                <a:ext cx="365760" cy="365760"/>
              </a:xfrm>
              <a:prstGeom prst="rect">
                <a:avLst/>
              </a:prstGeom>
            </p:spPr>
          </p:pic>
          <p:pic>
            <p:nvPicPr>
              <p:cNvPr id="71" name="Picture 70"/>
              <p:cNvPicPr>
                <a:picLocks noChangeAspect="1"/>
              </p:cNvPicPr>
              <p:nvPr/>
            </p:nvPicPr>
            <p:blipFill>
              <a:blip r:embed="rId3"/>
              <a:stretch>
                <a:fillRect/>
              </a:stretch>
            </p:blipFill>
            <p:spPr>
              <a:xfrm>
                <a:off x="5571870" y="4948675"/>
                <a:ext cx="365760" cy="365760"/>
              </a:xfrm>
              <a:prstGeom prst="rect">
                <a:avLst/>
              </a:prstGeom>
            </p:spPr>
          </p:pic>
          <p:pic>
            <p:nvPicPr>
              <p:cNvPr id="72" name="Picture 71"/>
              <p:cNvPicPr>
                <a:picLocks noChangeAspect="1"/>
              </p:cNvPicPr>
              <p:nvPr/>
            </p:nvPicPr>
            <p:blipFill>
              <a:blip r:embed="rId3"/>
              <a:stretch>
                <a:fillRect/>
              </a:stretch>
            </p:blipFill>
            <p:spPr>
              <a:xfrm>
                <a:off x="6367550" y="4948675"/>
                <a:ext cx="365760" cy="365760"/>
              </a:xfrm>
              <a:prstGeom prst="rect">
                <a:avLst/>
              </a:prstGeom>
            </p:spPr>
          </p:pic>
          <p:pic>
            <p:nvPicPr>
              <p:cNvPr id="73" name="Picture 72"/>
              <p:cNvPicPr>
                <a:picLocks noChangeAspect="1"/>
              </p:cNvPicPr>
              <p:nvPr/>
            </p:nvPicPr>
            <p:blipFill>
              <a:blip r:embed="rId3"/>
              <a:stretch>
                <a:fillRect/>
              </a:stretch>
            </p:blipFill>
            <p:spPr>
              <a:xfrm>
                <a:off x="7154875" y="4948675"/>
                <a:ext cx="365760" cy="365760"/>
              </a:xfrm>
              <a:prstGeom prst="rect">
                <a:avLst/>
              </a:prstGeom>
            </p:spPr>
          </p:pic>
          <p:pic>
            <p:nvPicPr>
              <p:cNvPr id="74" name="Picture 73"/>
              <p:cNvPicPr>
                <a:picLocks noChangeAspect="1"/>
              </p:cNvPicPr>
              <p:nvPr/>
            </p:nvPicPr>
            <p:blipFill>
              <a:blip r:embed="rId3"/>
              <a:stretch>
                <a:fillRect/>
              </a:stretch>
            </p:blipFill>
            <p:spPr>
              <a:xfrm>
                <a:off x="839565" y="4949877"/>
                <a:ext cx="365760" cy="365760"/>
              </a:xfrm>
              <a:prstGeom prst="rect">
                <a:avLst/>
              </a:prstGeom>
            </p:spPr>
          </p:pic>
          <p:pic>
            <p:nvPicPr>
              <p:cNvPr id="75" name="Picture 74"/>
              <p:cNvPicPr>
                <a:picLocks noChangeAspect="1"/>
              </p:cNvPicPr>
              <p:nvPr/>
            </p:nvPicPr>
            <p:blipFill>
              <a:blip r:embed="rId3"/>
              <a:stretch>
                <a:fillRect/>
              </a:stretch>
            </p:blipFill>
            <p:spPr>
              <a:xfrm>
                <a:off x="7942200" y="4956492"/>
                <a:ext cx="365760" cy="365760"/>
              </a:xfrm>
              <a:prstGeom prst="rect">
                <a:avLst/>
              </a:prstGeom>
            </p:spPr>
          </p:pic>
          <p:pic>
            <p:nvPicPr>
              <p:cNvPr id="76" name="Picture 75"/>
              <p:cNvPicPr>
                <a:picLocks noChangeAspect="1"/>
              </p:cNvPicPr>
              <p:nvPr/>
            </p:nvPicPr>
            <p:blipFill rotWithShape="1">
              <a:blip r:embed="rId4"/>
              <a:srcRect l="5000" t="29570" r="3192" b="6998"/>
              <a:stretch/>
            </p:blipFill>
            <p:spPr>
              <a:xfrm>
                <a:off x="7765738" y="5474938"/>
                <a:ext cx="748125" cy="278930"/>
              </a:xfrm>
              <a:prstGeom prst="rect">
                <a:avLst/>
              </a:prstGeom>
            </p:spPr>
          </p:pic>
          <p:pic>
            <p:nvPicPr>
              <p:cNvPr id="77" name="Picture 76"/>
              <p:cNvPicPr>
                <a:picLocks noChangeAspect="1"/>
              </p:cNvPicPr>
              <p:nvPr/>
            </p:nvPicPr>
            <p:blipFill rotWithShape="1">
              <a:blip r:embed="rId4"/>
              <a:srcRect l="5000" t="29570" r="3192" b="6998"/>
              <a:stretch/>
            </p:blipFill>
            <p:spPr>
              <a:xfrm>
                <a:off x="4582258" y="5474227"/>
                <a:ext cx="748125" cy="278930"/>
              </a:xfrm>
              <a:prstGeom prst="rect">
                <a:avLst/>
              </a:prstGeom>
            </p:spPr>
          </p:pic>
          <p:pic>
            <p:nvPicPr>
              <p:cNvPr id="78" name="Picture 77"/>
              <p:cNvPicPr>
                <a:picLocks noChangeAspect="1"/>
              </p:cNvPicPr>
              <p:nvPr/>
            </p:nvPicPr>
            <p:blipFill rotWithShape="1">
              <a:blip r:embed="rId4"/>
              <a:srcRect l="5000" t="29570" r="3192" b="6998"/>
              <a:stretch/>
            </p:blipFill>
            <p:spPr>
              <a:xfrm>
                <a:off x="5381477" y="5474938"/>
                <a:ext cx="748125" cy="278930"/>
              </a:xfrm>
              <a:prstGeom prst="rect">
                <a:avLst/>
              </a:prstGeom>
            </p:spPr>
          </p:pic>
          <p:pic>
            <p:nvPicPr>
              <p:cNvPr id="79" name="Picture 78"/>
              <p:cNvPicPr>
                <a:picLocks noChangeAspect="1"/>
              </p:cNvPicPr>
              <p:nvPr/>
            </p:nvPicPr>
            <p:blipFill rotWithShape="1">
              <a:blip r:embed="rId4"/>
              <a:srcRect l="5000" t="29570" r="3192" b="6998"/>
              <a:stretch/>
            </p:blipFill>
            <p:spPr>
              <a:xfrm>
                <a:off x="6179137" y="5474938"/>
                <a:ext cx="748125" cy="278930"/>
              </a:xfrm>
              <a:prstGeom prst="rect">
                <a:avLst/>
              </a:prstGeom>
            </p:spPr>
          </p:pic>
          <p:pic>
            <p:nvPicPr>
              <p:cNvPr id="80" name="Picture 79"/>
              <p:cNvPicPr>
                <a:picLocks noChangeAspect="1"/>
              </p:cNvPicPr>
              <p:nvPr/>
            </p:nvPicPr>
            <p:blipFill rotWithShape="1">
              <a:blip r:embed="rId4"/>
              <a:srcRect l="5000" t="29570" r="3192" b="6998"/>
              <a:stretch/>
            </p:blipFill>
            <p:spPr>
              <a:xfrm>
                <a:off x="6966519" y="5474227"/>
                <a:ext cx="748125" cy="278930"/>
              </a:xfrm>
              <a:prstGeom prst="rect">
                <a:avLst/>
              </a:prstGeom>
            </p:spPr>
          </p:pic>
        </p:grpSp>
        <p:cxnSp>
          <p:nvCxnSpPr>
            <p:cNvPr id="65" name="Straight Connector 64"/>
            <p:cNvCxnSpPr/>
            <p:nvPr/>
          </p:nvCxnSpPr>
          <p:spPr>
            <a:xfrm>
              <a:off x="3612493" y="1415421"/>
              <a:ext cx="0" cy="6875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itle 1"/>
          <p:cNvSpPr txBox="1">
            <a:spLocks/>
          </p:cNvSpPr>
          <p:nvPr/>
        </p:nvSpPr>
        <p:spPr>
          <a:xfrm>
            <a:off x="457200" y="78641"/>
            <a:ext cx="82296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venir Light"/>
                <a:cs typeface="Avenir Light"/>
              </a:rPr>
              <a:t>Permutation Test: Example</a:t>
            </a:r>
            <a:endParaRPr lang="en-US" sz="3600" dirty="0">
              <a:latin typeface="Avenir Light"/>
              <a:cs typeface="Avenir Light"/>
            </a:endParaRPr>
          </a:p>
        </p:txBody>
      </p:sp>
      <p:pic>
        <p:nvPicPr>
          <p:cNvPr id="82" name="Picture 81" descr="eq.png"/>
          <p:cNvPicPr>
            <a:picLocks noChangeAspect="1"/>
          </p:cNvPicPr>
          <p:nvPr/>
        </p:nvPicPr>
        <p:blipFill rotWithShape="1">
          <a:blip r:embed="rId5">
            <a:extLst>
              <a:ext uri="{28A0092B-C50C-407E-A947-70E740481C1C}">
                <a14:useLocalDpi xmlns:a14="http://schemas.microsoft.com/office/drawing/2010/main" val="0"/>
              </a:ext>
            </a:extLst>
          </a:blip>
          <a:srcRect l="71596" t="15784" r="3243" b="32026"/>
          <a:stretch/>
        </p:blipFill>
        <p:spPr>
          <a:xfrm>
            <a:off x="7302687" y="1210984"/>
            <a:ext cx="945038" cy="476527"/>
          </a:xfrm>
          <a:prstGeom prst="rect">
            <a:avLst/>
          </a:prstGeom>
        </p:spPr>
      </p:pic>
      <p:pic>
        <p:nvPicPr>
          <p:cNvPr id="83" name="Picture 82" descr="eq.png"/>
          <p:cNvPicPr>
            <a:picLocks noChangeAspect="1"/>
          </p:cNvPicPr>
          <p:nvPr/>
        </p:nvPicPr>
        <p:blipFill rotWithShape="1">
          <a:blip r:embed="rId5">
            <a:extLst>
              <a:ext uri="{28A0092B-C50C-407E-A947-70E740481C1C}">
                <a14:useLocalDpi xmlns:a14="http://schemas.microsoft.com/office/drawing/2010/main" val="0"/>
              </a:ext>
            </a:extLst>
          </a:blip>
          <a:srcRect l="71596" t="15784" r="3243" b="32026"/>
          <a:stretch/>
        </p:blipFill>
        <p:spPr>
          <a:xfrm>
            <a:off x="7302687" y="3091832"/>
            <a:ext cx="945038" cy="476527"/>
          </a:xfrm>
          <a:prstGeom prst="rect">
            <a:avLst/>
          </a:prstGeom>
        </p:spPr>
      </p:pic>
      <p:grpSp>
        <p:nvGrpSpPr>
          <p:cNvPr id="2" name="Group 1"/>
          <p:cNvGrpSpPr/>
          <p:nvPr/>
        </p:nvGrpSpPr>
        <p:grpSpPr>
          <a:xfrm>
            <a:off x="1803072" y="4066981"/>
            <a:ext cx="3038897" cy="501252"/>
            <a:chOff x="1803072" y="4066981"/>
            <a:chExt cx="3038897" cy="501252"/>
          </a:xfrm>
        </p:grpSpPr>
        <p:pic>
          <p:nvPicPr>
            <p:cNvPr id="86" name="Picture 85" descr="eq.png"/>
            <p:cNvPicPr>
              <a:picLocks noChangeAspect="1"/>
            </p:cNvPicPr>
            <p:nvPr/>
          </p:nvPicPr>
          <p:blipFill rotWithShape="1">
            <a:blip r:embed="rId5">
              <a:extLst>
                <a:ext uri="{28A0092B-C50C-407E-A947-70E740481C1C}">
                  <a14:useLocalDpi xmlns:a14="http://schemas.microsoft.com/office/drawing/2010/main" val="0"/>
                </a:ext>
              </a:extLst>
            </a:blip>
            <a:srcRect l="45525" t="17825" b="33477"/>
            <a:stretch/>
          </p:blipFill>
          <p:spPr>
            <a:xfrm>
              <a:off x="2535393" y="4066981"/>
              <a:ext cx="2306576" cy="501252"/>
            </a:xfrm>
            <a:prstGeom prst="rect">
              <a:avLst/>
            </a:prstGeom>
          </p:spPr>
        </p:pic>
        <p:sp>
          <p:nvSpPr>
            <p:cNvPr id="87" name="TextBox 86"/>
            <p:cNvSpPr txBox="1"/>
            <p:nvPr/>
          </p:nvSpPr>
          <p:spPr>
            <a:xfrm>
              <a:off x="1803072" y="4117186"/>
              <a:ext cx="841812" cy="400110"/>
            </a:xfrm>
            <a:prstGeom prst="rect">
              <a:avLst/>
            </a:prstGeom>
            <a:noFill/>
          </p:spPr>
          <p:txBody>
            <a:bodyPr wrap="square" rtlCol="0">
              <a:spAutoFit/>
            </a:bodyPr>
            <a:lstStyle/>
            <a:p>
              <a:r>
                <a:rPr lang="en-US" sz="2000" dirty="0" smtClean="0">
                  <a:latin typeface="Avenir Light"/>
                  <a:cs typeface="Avenir Light"/>
                </a:rPr>
                <a:t>count</a:t>
              </a:r>
              <a:endParaRPr lang="en-US" sz="2000" dirty="0">
                <a:latin typeface="Avenir Light"/>
                <a:cs typeface="Avenir Light"/>
              </a:endParaRPr>
            </a:p>
          </p:txBody>
        </p:sp>
      </p:grpSp>
      <p:sp>
        <p:nvSpPr>
          <p:cNvPr id="88" name="TextBox 87"/>
          <p:cNvSpPr txBox="1"/>
          <p:nvPr/>
        </p:nvSpPr>
        <p:spPr>
          <a:xfrm>
            <a:off x="5992503" y="4334877"/>
            <a:ext cx="1081912" cy="400110"/>
          </a:xfrm>
          <a:prstGeom prst="rect">
            <a:avLst/>
          </a:prstGeom>
          <a:noFill/>
        </p:spPr>
        <p:txBody>
          <a:bodyPr wrap="square" rtlCol="0">
            <a:spAutoFit/>
          </a:bodyPr>
          <a:lstStyle/>
          <a:p>
            <a:r>
              <a:rPr lang="en-US" sz="2000" dirty="0" smtClean="0">
                <a:latin typeface="Avenir Light"/>
                <a:cs typeface="Avenir Light"/>
              </a:rPr>
              <a:t>= 0.004</a:t>
            </a:r>
            <a:endParaRPr lang="en-US" sz="2000" dirty="0">
              <a:latin typeface="Avenir Light"/>
              <a:cs typeface="Avenir Light"/>
            </a:endParaRPr>
          </a:p>
        </p:txBody>
      </p:sp>
      <p:pic>
        <p:nvPicPr>
          <p:cNvPr id="89" name="Picture 88" descr="eq.png"/>
          <p:cNvPicPr>
            <a:picLocks noChangeAspect="1"/>
          </p:cNvPicPr>
          <p:nvPr/>
        </p:nvPicPr>
        <p:blipFill rotWithShape="1">
          <a:blip r:embed="rId5">
            <a:extLst>
              <a:ext uri="{28A0092B-C50C-407E-A947-70E740481C1C}">
                <a14:useLocalDpi xmlns:a14="http://schemas.microsoft.com/office/drawing/2010/main" val="0"/>
              </a:ext>
            </a:extLst>
          </a:blip>
          <a:srcRect l="71596" t="15784" r="3243" b="32026"/>
          <a:stretch/>
        </p:blipFill>
        <p:spPr>
          <a:xfrm>
            <a:off x="7302687" y="1901390"/>
            <a:ext cx="945038" cy="476527"/>
          </a:xfrm>
          <a:prstGeom prst="rect">
            <a:avLst/>
          </a:prstGeom>
        </p:spPr>
      </p:pic>
      <p:pic>
        <p:nvPicPr>
          <p:cNvPr id="90" name="Picture 89" descr="eq.png"/>
          <p:cNvPicPr>
            <a:picLocks noChangeAspect="1"/>
          </p:cNvPicPr>
          <p:nvPr/>
        </p:nvPicPr>
        <p:blipFill rotWithShape="1">
          <a:blip r:embed="rId5">
            <a:extLst>
              <a:ext uri="{28A0092B-C50C-407E-A947-70E740481C1C}">
                <a14:useLocalDpi xmlns:a14="http://schemas.microsoft.com/office/drawing/2010/main" val="0"/>
              </a:ext>
            </a:extLst>
          </a:blip>
          <a:srcRect l="47848" t="22368" r="38732" b="33402"/>
          <a:stretch/>
        </p:blipFill>
        <p:spPr>
          <a:xfrm>
            <a:off x="7417097" y="3957306"/>
            <a:ext cx="552657" cy="442776"/>
          </a:xfrm>
          <a:prstGeom prst="rect">
            <a:avLst/>
          </a:prstGeom>
        </p:spPr>
      </p:pic>
      <p:sp>
        <p:nvSpPr>
          <p:cNvPr id="91" name="TextBox 90"/>
          <p:cNvSpPr txBox="1"/>
          <p:nvPr/>
        </p:nvSpPr>
        <p:spPr>
          <a:xfrm>
            <a:off x="8009438" y="3957306"/>
            <a:ext cx="841812" cy="400110"/>
          </a:xfrm>
          <a:prstGeom prst="rect">
            <a:avLst/>
          </a:prstGeom>
          <a:noFill/>
        </p:spPr>
        <p:txBody>
          <a:bodyPr wrap="square" rtlCol="0">
            <a:spAutoFit/>
          </a:bodyPr>
          <a:lstStyle/>
          <a:p>
            <a:r>
              <a:rPr lang="en-US" sz="2000" dirty="0" smtClean="0">
                <a:latin typeface="Avenir Light"/>
                <a:cs typeface="Avenir Light"/>
              </a:rPr>
              <a:t>= 119</a:t>
            </a:r>
            <a:endParaRPr lang="en-US" sz="2000" dirty="0">
              <a:latin typeface="Avenir Light"/>
              <a:cs typeface="Avenir Light"/>
            </a:endParaRPr>
          </a:p>
        </p:txBody>
      </p:sp>
      <p:cxnSp>
        <p:nvCxnSpPr>
          <p:cNvPr id="3" name="Straight Connector 2"/>
          <p:cNvCxnSpPr/>
          <p:nvPr/>
        </p:nvCxnSpPr>
        <p:spPr>
          <a:xfrm>
            <a:off x="3490078" y="2473859"/>
            <a:ext cx="0" cy="518168"/>
          </a:xfrm>
          <a:prstGeom prst="line">
            <a:avLst/>
          </a:prstGeom>
          <a:ln>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45951" y="4355652"/>
            <a:ext cx="1155073" cy="369332"/>
          </a:xfrm>
          <a:prstGeom prst="rect">
            <a:avLst/>
          </a:prstGeom>
          <a:noFill/>
        </p:spPr>
        <p:txBody>
          <a:bodyPr wrap="none" rtlCol="0">
            <a:spAutoFit/>
          </a:bodyPr>
          <a:lstStyle/>
          <a:p>
            <a:r>
              <a:rPr lang="en-US" dirty="0" smtClean="0">
                <a:latin typeface="Avenir Light"/>
                <a:cs typeface="Avenir Light"/>
              </a:rPr>
              <a:t>p-value = </a:t>
            </a:r>
            <a:endParaRPr lang="en-US" dirty="0">
              <a:latin typeface="Avenir Light"/>
              <a:cs typeface="Avenir Light"/>
            </a:endParaRPr>
          </a:p>
        </p:txBody>
      </p:sp>
      <p:sp>
        <p:nvSpPr>
          <p:cNvPr id="92" name="TextBox 91"/>
          <p:cNvSpPr txBox="1"/>
          <p:nvPr/>
        </p:nvSpPr>
        <p:spPr>
          <a:xfrm>
            <a:off x="1691938" y="4527089"/>
            <a:ext cx="3443755" cy="369332"/>
          </a:xfrm>
          <a:prstGeom prst="rect">
            <a:avLst/>
          </a:prstGeom>
          <a:noFill/>
        </p:spPr>
        <p:txBody>
          <a:bodyPr wrap="none" rtlCol="0">
            <a:spAutoFit/>
          </a:bodyPr>
          <a:lstStyle/>
          <a:p>
            <a:r>
              <a:rPr lang="en-US" dirty="0" smtClean="0">
                <a:latin typeface="Avenir Light"/>
                <a:cs typeface="Avenir Light"/>
              </a:rPr>
              <a:t>number of unique permutations</a:t>
            </a:r>
            <a:endParaRPr lang="en-US" dirty="0">
              <a:latin typeface="Avenir Light"/>
              <a:cs typeface="Avenir Light"/>
            </a:endParaRPr>
          </a:p>
        </p:txBody>
      </p:sp>
      <p:cxnSp>
        <p:nvCxnSpPr>
          <p:cNvPr id="96" name="Straight Connector 95"/>
          <p:cNvCxnSpPr/>
          <p:nvPr/>
        </p:nvCxnSpPr>
        <p:spPr>
          <a:xfrm>
            <a:off x="1801811" y="4566776"/>
            <a:ext cx="3189564" cy="1104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5076277" y="4342284"/>
            <a:ext cx="338397" cy="369332"/>
          </a:xfrm>
          <a:prstGeom prst="rect">
            <a:avLst/>
          </a:prstGeom>
          <a:noFill/>
        </p:spPr>
        <p:txBody>
          <a:bodyPr wrap="none" rtlCol="0">
            <a:spAutoFit/>
          </a:bodyPr>
          <a:lstStyle/>
          <a:p>
            <a:r>
              <a:rPr lang="en-US" dirty="0" smtClean="0">
                <a:latin typeface="Avenir Light"/>
                <a:cs typeface="Avenir Light"/>
              </a:rPr>
              <a:t>= </a:t>
            </a:r>
            <a:endParaRPr lang="en-US" dirty="0">
              <a:latin typeface="Avenir Light"/>
              <a:cs typeface="Avenir Light"/>
            </a:endParaRPr>
          </a:p>
        </p:txBody>
      </p:sp>
      <p:cxnSp>
        <p:nvCxnSpPr>
          <p:cNvPr id="100" name="Straight Connector 99"/>
          <p:cNvCxnSpPr/>
          <p:nvPr/>
        </p:nvCxnSpPr>
        <p:spPr>
          <a:xfrm>
            <a:off x="5387929" y="4577820"/>
            <a:ext cx="512556"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5503072" y="4165600"/>
            <a:ext cx="270697" cy="369332"/>
          </a:xfrm>
          <a:prstGeom prst="rect">
            <a:avLst/>
          </a:prstGeom>
          <a:noFill/>
        </p:spPr>
        <p:txBody>
          <a:bodyPr wrap="square" rtlCol="0">
            <a:spAutoFit/>
          </a:bodyPr>
          <a:lstStyle/>
          <a:p>
            <a:r>
              <a:rPr lang="en-US" dirty="0" smtClean="0">
                <a:latin typeface="Avenir Light"/>
                <a:cs typeface="Avenir Light"/>
              </a:rPr>
              <a:t>1</a:t>
            </a:r>
            <a:endParaRPr lang="en-US" dirty="0">
              <a:latin typeface="Avenir Light"/>
              <a:cs typeface="Avenir Light"/>
            </a:endParaRPr>
          </a:p>
        </p:txBody>
      </p:sp>
      <p:sp>
        <p:nvSpPr>
          <p:cNvPr id="103" name="TextBox 102"/>
          <p:cNvSpPr txBox="1"/>
          <p:nvPr/>
        </p:nvSpPr>
        <p:spPr>
          <a:xfrm>
            <a:off x="5312289" y="4564591"/>
            <a:ext cx="721736" cy="338554"/>
          </a:xfrm>
          <a:prstGeom prst="rect">
            <a:avLst/>
          </a:prstGeom>
          <a:noFill/>
        </p:spPr>
        <p:txBody>
          <a:bodyPr wrap="square" rtlCol="0">
            <a:spAutoFit/>
          </a:bodyPr>
          <a:lstStyle/>
          <a:p>
            <a:r>
              <a:rPr lang="en-US" sz="1600" baseline="30000" dirty="0" smtClean="0">
                <a:latin typeface="Avenir Light"/>
                <a:cs typeface="Avenir Light"/>
              </a:rPr>
              <a:t>10</a:t>
            </a:r>
            <a:r>
              <a:rPr lang="en-US" sz="1600" dirty="0" smtClean="0">
                <a:latin typeface="Avenir Light"/>
                <a:cs typeface="Avenir Light"/>
              </a:rPr>
              <a:t> C </a:t>
            </a:r>
            <a:r>
              <a:rPr lang="en-US" sz="1600" baseline="-25000" dirty="0" smtClean="0">
                <a:latin typeface="Avenir Light"/>
                <a:cs typeface="Avenir Light"/>
              </a:rPr>
              <a:t>5</a:t>
            </a:r>
            <a:endParaRPr lang="en-US" sz="1600" baseline="-25000" dirty="0">
              <a:latin typeface="Avenir Light"/>
              <a:cs typeface="Avenir Light"/>
            </a:endParaRPr>
          </a:p>
        </p:txBody>
      </p:sp>
      <p:sp>
        <p:nvSpPr>
          <p:cNvPr id="108" name="Rounded Rectangular Callout 107"/>
          <p:cNvSpPr/>
          <p:nvPr/>
        </p:nvSpPr>
        <p:spPr>
          <a:xfrm>
            <a:off x="6935117" y="4734988"/>
            <a:ext cx="1312608" cy="811855"/>
          </a:xfrm>
          <a:prstGeom prst="wedgeRoundRectCallout">
            <a:avLst>
              <a:gd name="adj1" fmla="val -69200"/>
              <a:gd name="adj2" fmla="val -48482"/>
              <a:gd name="adj3" fmla="val 16667"/>
            </a:avLst>
          </a:prstGeom>
          <a:solidFill>
            <a:srgbClr val="B3A2C7"/>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srgbClr val="000000"/>
                </a:solidFill>
                <a:latin typeface="Avenir Light"/>
                <a:cs typeface="Avenir Light"/>
              </a:rPr>
              <a:t>Reject null hypothesis</a:t>
            </a:r>
            <a:endParaRPr lang="en-US" sz="1600" dirty="0">
              <a:solidFill>
                <a:srgbClr val="000000"/>
              </a:solidFill>
              <a:latin typeface="Avenir Light"/>
              <a:cs typeface="Avenir Light"/>
            </a:endParaRPr>
          </a:p>
        </p:txBody>
      </p:sp>
      <p:grpSp>
        <p:nvGrpSpPr>
          <p:cNvPr id="84" name="Group 83"/>
          <p:cNvGrpSpPr/>
          <p:nvPr/>
        </p:nvGrpSpPr>
        <p:grpSpPr>
          <a:xfrm>
            <a:off x="525515" y="5018662"/>
            <a:ext cx="2739735" cy="582568"/>
            <a:chOff x="4642466" y="3348148"/>
            <a:chExt cx="2739735" cy="582568"/>
          </a:xfrm>
        </p:grpSpPr>
        <p:pic>
          <p:nvPicPr>
            <p:cNvPr id="85" name="Picture 84" descr="eq.png"/>
            <p:cNvPicPr>
              <a:picLocks noChangeAspect="1"/>
            </p:cNvPicPr>
            <p:nvPr/>
          </p:nvPicPr>
          <p:blipFill rotWithShape="1">
            <a:blip r:embed="rId5">
              <a:extLst>
                <a:ext uri="{28A0092B-C50C-407E-A947-70E740481C1C}">
                  <a14:useLocalDpi xmlns:a14="http://schemas.microsoft.com/office/drawing/2010/main" val="0"/>
                </a:ext>
              </a:extLst>
            </a:blip>
            <a:srcRect l="78247" t="15784" r="6098" b="32026"/>
            <a:stretch/>
          </p:blipFill>
          <p:spPr>
            <a:xfrm>
              <a:off x="4642466" y="3348148"/>
              <a:ext cx="718821" cy="582568"/>
            </a:xfrm>
            <a:prstGeom prst="rect">
              <a:avLst/>
            </a:prstGeom>
          </p:spPr>
        </p:pic>
        <p:sp>
          <p:nvSpPr>
            <p:cNvPr id="93" name="TextBox 92"/>
            <p:cNvSpPr txBox="1"/>
            <p:nvPr/>
          </p:nvSpPr>
          <p:spPr>
            <a:xfrm>
              <a:off x="5368630" y="3481057"/>
              <a:ext cx="1915909" cy="338554"/>
            </a:xfrm>
            <a:prstGeom prst="rect">
              <a:avLst/>
            </a:prstGeom>
            <a:noFill/>
          </p:spPr>
          <p:txBody>
            <a:bodyPr wrap="none" rtlCol="0">
              <a:spAutoFit/>
            </a:bodyPr>
            <a:lstStyle/>
            <a:p>
              <a:r>
                <a:rPr lang="en-US" sz="1600" dirty="0" smtClean="0">
                  <a:latin typeface="Avenir Light"/>
                  <a:cs typeface="Avenir Light"/>
                </a:rPr>
                <a:t>is a permutation of </a:t>
              </a:r>
              <a:endParaRPr lang="en-US" sz="1600" dirty="0">
                <a:latin typeface="Avenir Light"/>
                <a:cs typeface="Avenir Light"/>
              </a:endParaRPr>
            </a:p>
          </p:txBody>
        </p:sp>
        <p:pic>
          <p:nvPicPr>
            <p:cNvPr id="94" name="Picture 93" descr="eq.png"/>
            <p:cNvPicPr>
              <a:picLocks noChangeAspect="1"/>
            </p:cNvPicPr>
            <p:nvPr/>
          </p:nvPicPr>
          <p:blipFill rotWithShape="1">
            <a:blip r:embed="rId5">
              <a:extLst>
                <a:ext uri="{28A0092B-C50C-407E-A947-70E740481C1C}">
                  <a14:useLocalDpi xmlns:a14="http://schemas.microsoft.com/office/drawing/2010/main" val="0"/>
                </a:ext>
              </a:extLst>
            </a:blip>
            <a:srcRect l="4069" t="46252" r="90363" b="18364"/>
            <a:stretch/>
          </p:blipFill>
          <p:spPr>
            <a:xfrm>
              <a:off x="7186877" y="3523848"/>
              <a:ext cx="195324" cy="301752"/>
            </a:xfrm>
            <a:prstGeom prst="rect">
              <a:avLst/>
            </a:prstGeom>
          </p:spPr>
        </p:pic>
      </p:grpSp>
    </p:spTree>
    <p:extLst>
      <p:ext uri="{BB962C8B-B14F-4D97-AF65-F5344CB8AC3E}">
        <p14:creationId xmlns:p14="http://schemas.microsoft.com/office/powerpoint/2010/main" val="33706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8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0"/>
                                          </p:stCondLst>
                                        </p:cTn>
                                        <p:tgtEl>
                                          <p:spTgt spid="83"/>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88" grpId="0"/>
      <p:bldP spid="4" grpId="0"/>
      <p:bldP spid="92" grpId="0"/>
      <p:bldP spid="99" grpId="0"/>
      <p:bldP spid="102" grpId="0"/>
      <p:bldP spid="103" grpId="0"/>
      <p:bldP spid="1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2854"/>
            <a:ext cx="7772400" cy="1225021"/>
          </a:xfrm>
        </p:spPr>
        <p:txBody>
          <a:bodyPr>
            <a:normAutofit/>
          </a:bodyPr>
          <a:lstStyle/>
          <a:p>
            <a:r>
              <a:rPr lang="en-US" sz="3200" b="1" dirty="0" smtClean="0">
                <a:latin typeface="Avenir Light"/>
                <a:cs typeface="Avenir Light"/>
              </a:rPr>
              <a:t>Information Flow Experiments Methodology</a:t>
            </a:r>
            <a:endParaRPr lang="en-US" sz="3200" b="1" dirty="0">
              <a:latin typeface="Avenir Light"/>
              <a:cs typeface="Avenir Light"/>
            </a:endParaRPr>
          </a:p>
        </p:txBody>
      </p:sp>
      <p:sp>
        <p:nvSpPr>
          <p:cNvPr id="3" name="Subtitle 2"/>
          <p:cNvSpPr>
            <a:spLocks noGrp="1"/>
          </p:cNvSpPr>
          <p:nvPr>
            <p:ph type="subTitle" idx="1"/>
          </p:nvPr>
        </p:nvSpPr>
        <p:spPr>
          <a:xfrm>
            <a:off x="1371600" y="2944404"/>
            <a:ext cx="6400800" cy="1460500"/>
          </a:xfrm>
        </p:spPr>
        <p:txBody>
          <a:bodyPr>
            <a:normAutofit/>
          </a:bodyPr>
          <a:lstStyle/>
          <a:p>
            <a:endParaRPr lang="en-US" sz="2400" b="1" dirty="0">
              <a:solidFill>
                <a:schemeClr val="tx1"/>
              </a:solidFill>
              <a:latin typeface="Avenir Light"/>
              <a:cs typeface="Avenir Light"/>
            </a:endParaRPr>
          </a:p>
        </p:txBody>
      </p:sp>
    </p:spTree>
    <p:extLst>
      <p:ext uri="{BB962C8B-B14F-4D97-AF65-F5344CB8AC3E}">
        <p14:creationId xmlns:p14="http://schemas.microsoft.com/office/powerpoint/2010/main" val="151832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Information Flow Experiments</a:t>
            </a:r>
            <a:endParaRPr lang="en-US" sz="3600" dirty="0">
              <a:latin typeface="Avenir Light"/>
              <a:cs typeface="Avenir Light"/>
            </a:endParaRPr>
          </a:p>
        </p:txBody>
      </p:sp>
      <p:pic>
        <p:nvPicPr>
          <p:cNvPr id="7" name="Picture 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00" y="1711969"/>
            <a:ext cx="404091" cy="404091"/>
          </a:xfrm>
          <a:prstGeom prst="rect">
            <a:avLst/>
          </a:prstGeom>
        </p:spPr>
      </p:pic>
      <p:pic>
        <p:nvPicPr>
          <p:cNvPr id="8" name="Picture 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392" y="1711969"/>
            <a:ext cx="404091" cy="404091"/>
          </a:xfrm>
          <a:prstGeom prst="rect">
            <a:avLst/>
          </a:prstGeom>
        </p:spPr>
      </p:pic>
      <p:pic>
        <p:nvPicPr>
          <p:cNvPr id="9" name="Picture 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604" y="1711969"/>
            <a:ext cx="404091" cy="404091"/>
          </a:xfrm>
          <a:prstGeom prst="rect">
            <a:avLst/>
          </a:prstGeom>
        </p:spPr>
      </p:pic>
      <p:pic>
        <p:nvPicPr>
          <p:cNvPr id="10" name="Picture 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714" y="1711969"/>
            <a:ext cx="404091" cy="404091"/>
          </a:xfrm>
          <a:prstGeom prst="rect">
            <a:avLst/>
          </a:prstGeom>
        </p:spPr>
      </p:pic>
      <p:pic>
        <p:nvPicPr>
          <p:cNvPr id="11" name="Picture 1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796" y="1711969"/>
            <a:ext cx="404091" cy="404091"/>
          </a:xfrm>
          <a:prstGeom prst="rect">
            <a:avLst/>
          </a:prstGeom>
        </p:spPr>
      </p:pic>
      <p:pic>
        <p:nvPicPr>
          <p:cNvPr id="12" name="Picture 1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933" y="1711969"/>
            <a:ext cx="404091" cy="404091"/>
          </a:xfrm>
          <a:prstGeom prst="rect">
            <a:avLst/>
          </a:prstGeom>
        </p:spPr>
      </p:pic>
      <p:pic>
        <p:nvPicPr>
          <p:cNvPr id="13" name="Picture 1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688" y="1711969"/>
            <a:ext cx="404091" cy="404091"/>
          </a:xfrm>
          <a:prstGeom prst="rect">
            <a:avLst/>
          </a:prstGeom>
        </p:spPr>
      </p:pic>
      <p:pic>
        <p:nvPicPr>
          <p:cNvPr id="14" name="Picture 1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797" y="1711969"/>
            <a:ext cx="404091" cy="404091"/>
          </a:xfrm>
          <a:prstGeom prst="rect">
            <a:avLst/>
          </a:prstGeom>
        </p:spPr>
      </p:pic>
      <p:pic>
        <p:nvPicPr>
          <p:cNvPr id="15" name="Picture 1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933" y="1711969"/>
            <a:ext cx="404091" cy="404091"/>
          </a:xfrm>
          <a:prstGeom prst="rect">
            <a:avLst/>
          </a:prstGeom>
        </p:spPr>
      </p:pic>
      <p:pic>
        <p:nvPicPr>
          <p:cNvPr id="16" name="Picture 1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713" y="1711969"/>
            <a:ext cx="404091" cy="404091"/>
          </a:xfrm>
          <a:prstGeom prst="rect">
            <a:avLst/>
          </a:prstGeom>
        </p:spPr>
      </p:pic>
      <p:grpSp>
        <p:nvGrpSpPr>
          <p:cNvPr id="30" name="Group 29"/>
          <p:cNvGrpSpPr/>
          <p:nvPr/>
        </p:nvGrpSpPr>
        <p:grpSpPr>
          <a:xfrm>
            <a:off x="1440234" y="2116051"/>
            <a:ext cx="1616352" cy="1146466"/>
            <a:chOff x="1242292" y="2028534"/>
            <a:chExt cx="1616352" cy="1146466"/>
          </a:xfrm>
        </p:grpSpPr>
        <p:cxnSp>
          <p:nvCxnSpPr>
            <p:cNvPr id="18" name="Straight Connector 17"/>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grpSp>
        <p:nvGrpSpPr>
          <p:cNvPr id="31" name="Group 30"/>
          <p:cNvGrpSpPr/>
          <p:nvPr/>
        </p:nvGrpSpPr>
        <p:grpSpPr>
          <a:xfrm>
            <a:off x="5822876" y="2116051"/>
            <a:ext cx="1616352" cy="1146466"/>
            <a:chOff x="1242292" y="2028534"/>
            <a:chExt cx="1616352" cy="1146466"/>
          </a:xfrm>
        </p:grpSpPr>
        <p:cxnSp>
          <p:nvCxnSpPr>
            <p:cNvPr id="32" name="Straight Connector 31"/>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sp>
        <p:nvSpPr>
          <p:cNvPr id="35" name="TextBox 34"/>
          <p:cNvSpPr txBox="1"/>
          <p:nvPr/>
        </p:nvSpPr>
        <p:spPr>
          <a:xfrm>
            <a:off x="1367678" y="3227568"/>
            <a:ext cx="1797601" cy="307777"/>
          </a:xfrm>
          <a:prstGeom prst="rect">
            <a:avLst/>
          </a:prstGeom>
          <a:noFill/>
        </p:spPr>
        <p:txBody>
          <a:bodyPr wrap="none" rtlCol="0">
            <a:spAutoFit/>
          </a:bodyPr>
          <a:lstStyle/>
          <a:p>
            <a:r>
              <a:rPr lang="en-US" sz="1400" dirty="0" smtClean="0">
                <a:latin typeface="Avenir Light"/>
                <a:cs typeface="Avenir Light"/>
              </a:rPr>
              <a:t>Experimental Group</a:t>
            </a:r>
            <a:endParaRPr lang="en-US" sz="1400" dirty="0">
              <a:latin typeface="Avenir Light"/>
              <a:cs typeface="Avenir Light"/>
            </a:endParaRPr>
          </a:p>
        </p:txBody>
      </p:sp>
      <p:sp>
        <p:nvSpPr>
          <p:cNvPr id="36" name="TextBox 35"/>
          <p:cNvSpPr txBox="1"/>
          <p:nvPr/>
        </p:nvSpPr>
        <p:spPr>
          <a:xfrm>
            <a:off x="5947234" y="3227568"/>
            <a:ext cx="1342663" cy="307777"/>
          </a:xfrm>
          <a:prstGeom prst="rect">
            <a:avLst/>
          </a:prstGeom>
          <a:noFill/>
        </p:spPr>
        <p:txBody>
          <a:bodyPr wrap="none" rtlCol="0">
            <a:spAutoFit/>
          </a:bodyPr>
          <a:lstStyle/>
          <a:p>
            <a:r>
              <a:rPr lang="en-US" sz="1400" dirty="0" smtClean="0">
                <a:latin typeface="Avenir Light"/>
                <a:cs typeface="Avenir Light"/>
              </a:rPr>
              <a:t>Control Group</a:t>
            </a:r>
            <a:endParaRPr lang="en-US" sz="1400" dirty="0">
              <a:latin typeface="Avenir Light"/>
              <a:cs typeface="Avenir Light"/>
            </a:endParaRPr>
          </a:p>
        </p:txBody>
      </p:sp>
      <p:sp>
        <p:nvSpPr>
          <p:cNvPr id="37" name="Rounded Rectangle 36"/>
          <p:cNvSpPr/>
          <p:nvPr/>
        </p:nvSpPr>
        <p:spPr>
          <a:xfrm>
            <a:off x="779892" y="1772383"/>
            <a:ext cx="7364221" cy="1793735"/>
          </a:xfrm>
          <a:prstGeom prst="roundRect">
            <a:avLst/>
          </a:prstGeom>
          <a:noFill/>
          <a:ln>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p:cNvSpPr txBox="1"/>
          <p:nvPr/>
        </p:nvSpPr>
        <p:spPr>
          <a:xfrm>
            <a:off x="3371330" y="1772387"/>
            <a:ext cx="2095445" cy="307777"/>
          </a:xfrm>
          <a:prstGeom prst="rect">
            <a:avLst/>
          </a:prstGeom>
          <a:noFill/>
        </p:spPr>
        <p:txBody>
          <a:bodyPr wrap="none" rtlCol="0">
            <a:spAutoFit/>
          </a:bodyPr>
          <a:lstStyle/>
          <a:p>
            <a:r>
              <a:rPr lang="en-US" sz="1400" dirty="0" smtClean="0">
                <a:latin typeface="Avenir Light"/>
                <a:cs typeface="Avenir Light"/>
              </a:rPr>
              <a:t>Controlled Environment</a:t>
            </a:r>
            <a:endParaRPr lang="en-US" sz="1400" dirty="0">
              <a:latin typeface="Avenir Light"/>
              <a:cs typeface="Avenir Light"/>
            </a:endParaRPr>
          </a:p>
        </p:txBody>
      </p:sp>
      <p:cxnSp>
        <p:nvCxnSpPr>
          <p:cNvPr id="41" name="Straight Arrow Connector 40"/>
          <p:cNvCxnSpPr/>
          <p:nvPr/>
        </p:nvCxnSpPr>
        <p:spPr>
          <a:xfrm>
            <a:off x="5370570" y="2665798"/>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2929469" y="2665798"/>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4485913" y="3520332"/>
            <a:ext cx="0" cy="57138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464727" y="3522645"/>
            <a:ext cx="1526562" cy="584776"/>
          </a:xfrm>
          <a:prstGeom prst="rect">
            <a:avLst/>
          </a:prstGeom>
          <a:noFill/>
        </p:spPr>
        <p:txBody>
          <a:bodyPr wrap="none" rtlCol="0">
            <a:spAutoFit/>
          </a:bodyPr>
          <a:lstStyle/>
          <a:p>
            <a:pPr algn="ctr"/>
            <a:r>
              <a:rPr lang="en-US" sz="1600" dirty="0" smtClean="0">
                <a:latin typeface="Avenir Light"/>
                <a:cs typeface="Avenir Light"/>
              </a:rPr>
              <a:t>Measurements </a:t>
            </a:r>
          </a:p>
          <a:p>
            <a:pPr algn="ctr"/>
            <a:r>
              <a:rPr lang="en-US" sz="1600" dirty="0" smtClean="0">
                <a:latin typeface="Avenir Light"/>
                <a:cs typeface="Avenir Light"/>
              </a:rPr>
              <a:t>(ads)</a:t>
            </a:r>
            <a:endParaRPr lang="en-US" sz="1600" dirty="0">
              <a:latin typeface="Avenir Light"/>
              <a:cs typeface="Avenir Light"/>
            </a:endParaRPr>
          </a:p>
        </p:txBody>
      </p:sp>
      <p:sp>
        <p:nvSpPr>
          <p:cNvPr id="48" name="TextBox 47"/>
          <p:cNvSpPr txBox="1"/>
          <p:nvPr/>
        </p:nvSpPr>
        <p:spPr>
          <a:xfrm>
            <a:off x="1094987" y="1119649"/>
            <a:ext cx="2377574" cy="584776"/>
          </a:xfrm>
          <a:prstGeom prst="rect">
            <a:avLst/>
          </a:prstGeom>
          <a:noFill/>
        </p:spPr>
        <p:txBody>
          <a:bodyPr wrap="none" rtlCol="0">
            <a:spAutoFit/>
          </a:bodyPr>
          <a:lstStyle/>
          <a:p>
            <a:pPr algn="ctr"/>
            <a:r>
              <a:rPr lang="en-US" sz="1600" dirty="0" smtClean="0">
                <a:latin typeface="Avenir Light"/>
                <a:cs typeface="Avenir Light"/>
              </a:rPr>
              <a:t>Experimental Treatment</a:t>
            </a:r>
          </a:p>
          <a:p>
            <a:pPr algn="ctr"/>
            <a:r>
              <a:rPr lang="en-US" sz="1600" dirty="0" smtClean="0">
                <a:latin typeface="Avenir Light"/>
                <a:cs typeface="Avenir Light"/>
              </a:rPr>
              <a:t>(visit car-related sites)</a:t>
            </a:r>
            <a:endParaRPr lang="en-US" sz="1600" dirty="0">
              <a:latin typeface="Avenir Light"/>
              <a:cs typeface="Avenir Light"/>
            </a:endParaRPr>
          </a:p>
        </p:txBody>
      </p:sp>
      <p:sp>
        <p:nvSpPr>
          <p:cNvPr id="49" name="TextBox 48"/>
          <p:cNvSpPr txBox="1"/>
          <p:nvPr/>
        </p:nvSpPr>
        <p:spPr>
          <a:xfrm>
            <a:off x="5725372" y="1132959"/>
            <a:ext cx="1851789" cy="584776"/>
          </a:xfrm>
          <a:prstGeom prst="rect">
            <a:avLst/>
          </a:prstGeom>
          <a:noFill/>
        </p:spPr>
        <p:txBody>
          <a:bodyPr wrap="none" rtlCol="0">
            <a:spAutoFit/>
          </a:bodyPr>
          <a:lstStyle/>
          <a:p>
            <a:pPr algn="ctr"/>
            <a:r>
              <a:rPr lang="en-US" sz="1600" dirty="0" smtClean="0">
                <a:latin typeface="Avenir Light"/>
                <a:cs typeface="Avenir Light"/>
              </a:rPr>
              <a:t>Control Treatment</a:t>
            </a:r>
          </a:p>
          <a:p>
            <a:pPr algn="ctr"/>
            <a:r>
              <a:rPr lang="en-US" sz="1600" dirty="0" smtClean="0">
                <a:latin typeface="Avenir Light"/>
                <a:cs typeface="Avenir Light"/>
              </a:rPr>
              <a:t>(idle)</a:t>
            </a:r>
            <a:endParaRPr lang="en-US" sz="1600" dirty="0">
              <a:latin typeface="Avenir Light"/>
              <a:cs typeface="Avenir Light"/>
            </a:endParaRPr>
          </a:p>
        </p:txBody>
      </p:sp>
      <p:cxnSp>
        <p:nvCxnSpPr>
          <p:cNvPr id="50" name="Straight Arrow Connector 49"/>
          <p:cNvCxnSpPr/>
          <p:nvPr/>
        </p:nvCxnSpPr>
        <p:spPr>
          <a:xfrm>
            <a:off x="2231851" y="1666145"/>
            <a:ext cx="0" cy="431638"/>
          </a:xfrm>
          <a:prstGeom prst="straightConnector1">
            <a:avLst/>
          </a:prstGeom>
          <a:ln>
            <a:solidFill>
              <a:srgbClr val="77933C"/>
            </a:solidFill>
            <a:tailEnd type="arrow"/>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6651266" y="1661911"/>
            <a:ext cx="0" cy="431638"/>
          </a:xfrm>
          <a:prstGeom prst="straightConnector1">
            <a:avLst/>
          </a:prstGeom>
          <a:ln>
            <a:solidFill>
              <a:schemeClr val="accent2">
                <a:lumMod val="75000"/>
              </a:schemeClr>
            </a:solidFill>
            <a:tailEnd type="arrow"/>
          </a:ln>
          <a:effectLst/>
        </p:spPr>
        <p:style>
          <a:lnRef idx="2">
            <a:schemeClr val="dk1"/>
          </a:lnRef>
          <a:fillRef idx="0">
            <a:schemeClr val="dk1"/>
          </a:fillRef>
          <a:effectRef idx="1">
            <a:schemeClr val="dk1"/>
          </a:effectRef>
          <a:fontRef idx="minor">
            <a:schemeClr val="tx1"/>
          </a:fontRef>
        </p:style>
      </p:cxnSp>
      <p:sp>
        <p:nvSpPr>
          <p:cNvPr id="3" name="Rounded Rectangle 2"/>
          <p:cNvSpPr/>
          <p:nvPr/>
        </p:nvSpPr>
        <p:spPr>
          <a:xfrm>
            <a:off x="3576573" y="2216308"/>
            <a:ext cx="1719368" cy="898999"/>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rgbClr val="EEECE1"/>
                </a:solidFill>
                <a:latin typeface="Avenir Light"/>
                <a:cs typeface="Avenir Light"/>
              </a:rPr>
              <a:t>Ad Ecosystem</a:t>
            </a:r>
          </a:p>
        </p:txBody>
      </p:sp>
      <p:sp>
        <p:nvSpPr>
          <p:cNvPr id="39" name="Rectangle 38"/>
          <p:cNvSpPr/>
          <p:nvPr/>
        </p:nvSpPr>
        <p:spPr>
          <a:xfrm>
            <a:off x="3563888" y="4113943"/>
            <a:ext cx="1848684" cy="50405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Avenir Light"/>
                <a:cs typeface="Avenir Light"/>
              </a:rPr>
              <a:t>Test Statistic</a:t>
            </a:r>
            <a:endParaRPr lang="en-US" sz="1600" dirty="0">
              <a:latin typeface="Avenir Light"/>
              <a:cs typeface="Avenir Light"/>
            </a:endParaRPr>
          </a:p>
        </p:txBody>
      </p:sp>
      <p:cxnSp>
        <p:nvCxnSpPr>
          <p:cNvPr id="40" name="Straight Arrow Connector 39"/>
          <p:cNvCxnSpPr/>
          <p:nvPr/>
        </p:nvCxnSpPr>
        <p:spPr>
          <a:xfrm>
            <a:off x="4499992" y="4582896"/>
            <a:ext cx="0" cy="51796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4546563" y="4722156"/>
            <a:ext cx="1633050" cy="338554"/>
          </a:xfrm>
          <a:prstGeom prst="rect">
            <a:avLst/>
          </a:prstGeom>
          <a:noFill/>
        </p:spPr>
        <p:txBody>
          <a:bodyPr wrap="none" rtlCol="0">
            <a:spAutoFit/>
          </a:bodyPr>
          <a:lstStyle/>
          <a:p>
            <a:pPr algn="ctr"/>
            <a:r>
              <a:rPr lang="en-US" sz="1600" dirty="0" smtClean="0">
                <a:latin typeface="Avenir Light"/>
                <a:cs typeface="Avenir Light"/>
              </a:rPr>
              <a:t>Observed Value</a:t>
            </a:r>
          </a:p>
        </p:txBody>
      </p:sp>
      <p:sp>
        <p:nvSpPr>
          <p:cNvPr id="45" name="TextBox 44"/>
          <p:cNvSpPr txBox="1"/>
          <p:nvPr/>
        </p:nvSpPr>
        <p:spPr>
          <a:xfrm>
            <a:off x="2281671" y="4706855"/>
            <a:ext cx="1891571" cy="338554"/>
          </a:xfrm>
          <a:prstGeom prst="rect">
            <a:avLst/>
          </a:prstGeom>
          <a:noFill/>
        </p:spPr>
        <p:txBody>
          <a:bodyPr wrap="none" rtlCol="0">
            <a:spAutoFit/>
          </a:bodyPr>
          <a:lstStyle/>
          <a:p>
            <a:pPr algn="ctr"/>
            <a:r>
              <a:rPr lang="en-US" sz="1600" dirty="0" smtClean="0">
                <a:latin typeface="Avenir Light"/>
                <a:cs typeface="Avenir Light"/>
              </a:rPr>
              <a:t>Hypothetical Value</a:t>
            </a:r>
          </a:p>
        </p:txBody>
      </p:sp>
      <p:cxnSp>
        <p:nvCxnSpPr>
          <p:cNvPr id="47" name="Straight Arrow Connector 46"/>
          <p:cNvCxnSpPr/>
          <p:nvPr/>
        </p:nvCxnSpPr>
        <p:spPr>
          <a:xfrm>
            <a:off x="4169042" y="4595030"/>
            <a:ext cx="0" cy="51796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2" name="Rounded Rectangular Callout 51"/>
          <p:cNvSpPr/>
          <p:nvPr/>
        </p:nvSpPr>
        <p:spPr>
          <a:xfrm>
            <a:off x="436358" y="3705291"/>
            <a:ext cx="2589254" cy="878034"/>
          </a:xfrm>
          <a:prstGeom prst="wedgeRoundRectCallout">
            <a:avLst>
              <a:gd name="adj1" fmla="val 61395"/>
              <a:gd name="adj2" fmla="val 71497"/>
              <a:gd name="adj3" fmla="val 16667"/>
            </a:avLst>
          </a:prstGeom>
          <a:solidFill>
            <a:srgbClr val="CCC1D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3" name="Picture 5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27" y="4004107"/>
            <a:ext cx="158387" cy="160792"/>
          </a:xfrm>
          <a:prstGeom prst="rect">
            <a:avLst/>
          </a:prstGeom>
        </p:spPr>
      </p:pic>
      <p:grpSp>
        <p:nvGrpSpPr>
          <p:cNvPr id="54" name="Group 53"/>
          <p:cNvGrpSpPr/>
          <p:nvPr/>
        </p:nvGrpSpPr>
        <p:grpSpPr>
          <a:xfrm>
            <a:off x="694083" y="3923712"/>
            <a:ext cx="500378" cy="375008"/>
            <a:chOff x="1242292" y="2028534"/>
            <a:chExt cx="1616352" cy="1146466"/>
          </a:xfrm>
        </p:grpSpPr>
        <p:cxnSp>
          <p:nvCxnSpPr>
            <p:cNvPr id="55" name="Straight Connector 54"/>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58" name="Picture 5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01" y="4105070"/>
            <a:ext cx="158387" cy="160792"/>
          </a:xfrm>
          <a:prstGeom prst="rect">
            <a:avLst/>
          </a:prstGeom>
        </p:spPr>
      </p:pic>
      <p:pic>
        <p:nvPicPr>
          <p:cNvPr id="59" name="Picture 5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04" y="3923712"/>
            <a:ext cx="158387" cy="160792"/>
          </a:xfrm>
          <a:prstGeom prst="rect">
            <a:avLst/>
          </a:prstGeom>
        </p:spPr>
      </p:pic>
      <p:pic>
        <p:nvPicPr>
          <p:cNvPr id="60" name="Picture 5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34" y="3943621"/>
            <a:ext cx="158387" cy="160792"/>
          </a:xfrm>
          <a:prstGeom prst="rect">
            <a:avLst/>
          </a:prstGeom>
        </p:spPr>
      </p:pic>
      <p:pic>
        <p:nvPicPr>
          <p:cNvPr id="61" name="Picture 6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96" y="4129004"/>
            <a:ext cx="158387" cy="160792"/>
          </a:xfrm>
          <a:prstGeom prst="rect">
            <a:avLst/>
          </a:prstGeom>
        </p:spPr>
      </p:pic>
      <p:pic>
        <p:nvPicPr>
          <p:cNvPr id="62" name="Picture 6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142" y="3999910"/>
            <a:ext cx="158387" cy="160792"/>
          </a:xfrm>
          <a:prstGeom prst="rect">
            <a:avLst/>
          </a:prstGeom>
        </p:spPr>
      </p:pic>
      <p:grpSp>
        <p:nvGrpSpPr>
          <p:cNvPr id="63" name="Group 62"/>
          <p:cNvGrpSpPr/>
          <p:nvPr/>
        </p:nvGrpSpPr>
        <p:grpSpPr>
          <a:xfrm>
            <a:off x="2250596" y="3919515"/>
            <a:ext cx="500378" cy="375008"/>
            <a:chOff x="1242292" y="2028534"/>
            <a:chExt cx="1616352" cy="1146466"/>
          </a:xfrm>
        </p:grpSpPr>
        <p:cxnSp>
          <p:nvCxnSpPr>
            <p:cNvPr id="64" name="Straight Connector 63"/>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67" name="Picture 6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225" y="4100873"/>
            <a:ext cx="158387" cy="160792"/>
          </a:xfrm>
          <a:prstGeom prst="rect">
            <a:avLst/>
          </a:prstGeom>
        </p:spPr>
      </p:pic>
      <p:pic>
        <p:nvPicPr>
          <p:cNvPr id="68" name="Picture 6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919" y="3919515"/>
            <a:ext cx="158387" cy="160792"/>
          </a:xfrm>
          <a:prstGeom prst="rect">
            <a:avLst/>
          </a:prstGeom>
        </p:spPr>
      </p:pic>
      <p:pic>
        <p:nvPicPr>
          <p:cNvPr id="69" name="Picture 6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910" y="3933093"/>
            <a:ext cx="158387" cy="160792"/>
          </a:xfrm>
          <a:prstGeom prst="rect">
            <a:avLst/>
          </a:prstGeom>
        </p:spPr>
      </p:pic>
      <p:pic>
        <p:nvPicPr>
          <p:cNvPr id="70" name="Picture 6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121" y="4124807"/>
            <a:ext cx="158387" cy="160792"/>
          </a:xfrm>
          <a:prstGeom prst="rect">
            <a:avLst/>
          </a:prstGeom>
        </p:spPr>
      </p:pic>
      <p:sp>
        <p:nvSpPr>
          <p:cNvPr id="71" name="Rounded Rectangle 70"/>
          <p:cNvSpPr/>
          <p:nvPr/>
        </p:nvSpPr>
        <p:spPr>
          <a:xfrm>
            <a:off x="563154" y="3861631"/>
            <a:ext cx="2338420" cy="539314"/>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2" name="Straight Arrow Connector 71"/>
          <p:cNvCxnSpPr/>
          <p:nvPr/>
        </p:nvCxnSpPr>
        <p:spPr>
          <a:xfrm>
            <a:off x="1163563" y="4124807"/>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2038969" y="4122591"/>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sp>
        <p:nvSpPr>
          <p:cNvPr id="74" name="Rounded Rectangle 73"/>
          <p:cNvSpPr/>
          <p:nvPr/>
        </p:nvSpPr>
        <p:spPr>
          <a:xfrm>
            <a:off x="1466412" y="3957343"/>
            <a:ext cx="547766" cy="304322"/>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00" dirty="0">
                <a:solidFill>
                  <a:schemeClr val="bg2"/>
                </a:solidFill>
                <a:latin typeface="Avenir Light"/>
                <a:cs typeface="Avenir Light"/>
              </a:rPr>
              <a:t>Ad </a:t>
            </a:r>
            <a:r>
              <a:rPr lang="en-US" sz="500" dirty="0" smtClean="0">
                <a:solidFill>
                  <a:schemeClr val="bg2"/>
                </a:solidFill>
                <a:latin typeface="Avenir Light"/>
                <a:cs typeface="Avenir Light"/>
              </a:rPr>
              <a:t>Ecosystem</a:t>
            </a:r>
            <a:endParaRPr lang="en-US" sz="500" dirty="0">
              <a:solidFill>
                <a:schemeClr val="bg2"/>
              </a:solidFill>
              <a:latin typeface="Avenir Light"/>
              <a:cs typeface="Avenir Light"/>
            </a:endParaRPr>
          </a:p>
        </p:txBody>
      </p:sp>
    </p:spTree>
    <p:extLst>
      <p:ext uri="{BB962C8B-B14F-4D97-AF65-F5344CB8AC3E}">
        <p14:creationId xmlns:p14="http://schemas.microsoft.com/office/powerpoint/2010/main" val="37187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739E-6 1.11111E-6 C 0.0545 -0.05667 0.10917 -0.11306 0.1864 -0.11111 C 0.2638 -0.10917 0.42225 -0.03417 0.46408 0.01194 C 0.50608 0.05805 0.47189 0.11167 0.4377 0.16555 " pathEditMode="relative" rAng="0" ptsTypes="aaaA">
                                      <p:cBhvr>
                                        <p:cTn id="6" dur="2000" fill="hold"/>
                                        <p:tgtEl>
                                          <p:spTgt spid="7"/>
                                        </p:tgtEl>
                                        <p:attrNameLst>
                                          <p:attrName>ppt_x</p:attrName>
                                          <p:attrName>ppt_y</p:attrName>
                                        </p:attrNameLst>
                                      </p:cBhvr>
                                      <p:rCtr x="25304" y="2611"/>
                                    </p:animMotion>
                                  </p:childTnLst>
                                </p:cTn>
                              </p:par>
                              <p:par>
                                <p:cTn id="7" presetID="0" presetClass="path" presetSubtype="0" accel="50000" decel="50000" fill="hold" nodeType="withEffect">
                                  <p:stCondLst>
                                    <p:cond delay="0"/>
                                  </p:stCondLst>
                                  <p:childTnLst>
                                    <p:animMotion origin="layout" path="M -1.11111E-6 -3.33333E-6 C -0.04843 0.05167 -0.09687 0.10361 -0.1085 0.12528 " pathEditMode="relative" ptsTypes="aA">
                                      <p:cBhvr>
                                        <p:cTn id="8" dur="20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38889E-6 -2.22222E-6 C -0.05191 -2.22222E-6 -0.10382 -2.22222E-6 -0.11614 0.03222 C -0.12847 0.06444 -0.10156 0.12917 -0.07448 0.19389 " pathEditMode="relative" ptsTypes="aaA">
                                      <p:cBhvr>
                                        <p:cTn id="10" dur="2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77778E-6 -1.11111E-6 C 0.05556 -0.03417 0.11129 -0.06806 0.15921 -0.08083 C 0.20712 -0.09361 0.2533 -0.11195 0.28785 -0.07667 C 0.3224 -0.04139 0.34428 0.045 0.36615 0.13139 " pathEditMode="relative" ptsTypes="aaaA">
                                      <p:cBhvr>
                                        <p:cTn id="12" dur="2000" fill="hold"/>
                                        <p:tgtEl>
                                          <p:spTgt spid="11"/>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22222E-6 -2.22222E-6 C -0.04896 -0.03472 -0.09792 -0.06917 -0.12761 -0.05056 C -0.15729 -0.03194 -0.16979 0.08361 -0.17813 0.11111 " pathEditMode="relative" ptsTypes="aaA">
                                      <p:cBhvr>
                                        <p:cTn id="14" dur="2000" fill="hold"/>
                                        <p:tgtEl>
                                          <p:spTgt spid="10"/>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4.44444E-6 -6.66667E-6 C 0.04844 -0.02806 0.09705 -0.05612 0.1276 -0.05445 C 0.15816 -0.05278 0.17604 -0.01639 0.18316 0.00999 C 0.19028 0.03638 0.18038 0.07055 0.17049 0.10499 " pathEditMode="relative" ptsTypes="aaaA">
                                      <p:cBhvr>
                                        <p:cTn id="16" dur="2000" fill="hold"/>
                                        <p:tgtEl>
                                          <p:spTgt spid="1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3.33333E-6 -2.22222E-6 C -0.10973 -0.03 -0.21945 -0.06 -0.27778 -0.05056 C -0.33612 -0.04111 -0.33959 0.01694 -0.34983 0.05639 C -0.36007 0.09583 -0.35 0.14083 -0.33976 0.18583 " pathEditMode="relative" ptsTypes="aaaA">
                                      <p:cBhvr>
                                        <p:cTn id="18" dur="2000" fill="hold"/>
                                        <p:tgtEl>
                                          <p:spTgt spid="13"/>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7.77778E-6 2.22222E-6 C -0.10399 -0.04112 -0.20798 -0.08223 -0.27031 -0.08889 C -0.33263 -0.09556 -0.35763 -0.07612 -0.37378 -0.04056 C -0.38992 -0.005 -0.37881 0.06 -0.36753 0.125 " pathEditMode="relative" ptsTypes="aaaA">
                                      <p:cBhvr>
                                        <p:cTn id="20" dur="2000" fill="hold"/>
                                        <p:tgtEl>
                                          <p:spTgt spid="1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5.27778E-6 -6.66667E-6 C 0.03506 0.07666 0.07013 0.15361 0.08472 0.18388 " pathEditMode="relative" ptsTypes="aA">
                                      <p:cBhvr>
                                        <p:cTn id="22" dur="2000" fill="hold"/>
                                        <p:tgtEl>
                                          <p:spTgt spid="15"/>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2.77778E-6 -3.33333E-6 C -0.00174 0.04583 -0.0033 0.09167 -0.00504 0.11111 " pathEditMode="relative" ptsTypes="aA">
                                      <p:cBhvr>
                                        <p:cTn id="24" dur="2000" fill="hold"/>
                                        <p:tgtEl>
                                          <p:spTgt spid="16"/>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1.64293E-6 -2.22222E-6 C 0.03751 -0.02416 0.0752 -0.04833 0.10698 -0.04777 C 0.13876 -0.04722 0.16464 -0.02194 0.19069 0.00334 " pathEditMode="relative" ptsTypes="aaA">
                                      <p:cBhvr>
                                        <p:cTn id="118" dur="1000" fill="hold"/>
                                        <p:tgtEl>
                                          <p:spTgt spid="59"/>
                                        </p:tgtEl>
                                        <p:attrNameLst>
                                          <p:attrName>ppt_x</p:attrName>
                                          <p:attrName>ppt_y</p:attrName>
                                        </p:attrNameLst>
                                      </p:cBhvr>
                                    </p:animMotion>
                                  </p:childTnLst>
                                </p:cTn>
                              </p:par>
                              <p:par>
                                <p:cTn id="119" presetID="0" presetClass="path" presetSubtype="0" accel="50000" decel="50000" fill="hold" nodeType="withEffect">
                                  <p:stCondLst>
                                    <p:cond delay="0"/>
                                  </p:stCondLst>
                                  <p:childTnLst>
                                    <p:animMotion origin="layout" path="M -2.27162E-6 1.11111E-6 C -0.02501 0.01722 -0.04984 0.03472 -0.07381 0.04055 C -0.09777 0.04639 -0.1266 0.04528 -0.14328 0.03528 C -0.15995 0.02528 -0.16707 0.00278 -0.17419 -0.01945 " pathEditMode="relative" ptsTypes="aaaA">
                                      <p:cBhvr>
                                        <p:cTn id="120" dur="1000" fill="hold"/>
                                        <p:tgtEl>
                                          <p:spTgt spid="70"/>
                                        </p:tgtEl>
                                        <p:attrNameLst>
                                          <p:attrName>ppt_x</p:attrName>
                                          <p:attrName>ppt_y</p:attrName>
                                        </p:attrNameLst>
                                      </p:cBhvr>
                                    </p:animMotion>
                                  </p:childTnLst>
                                </p:cTn>
                              </p:par>
                              <p:par>
                                <p:cTn id="121" presetID="0" presetClass="path" presetSubtype="0" accel="50000" decel="50000" fill="hold" nodeType="withEffect">
                                  <p:stCondLst>
                                    <p:cond delay="0"/>
                                  </p:stCondLst>
                                  <p:childTnLst>
                                    <p:animMotion origin="layout" path="M -0.02275 0.01222 C -0.00365 -0.01111 0.01563 -0.03417 0.04011 -0.04055 C 0.0646 -0.04694 0.10663 -0.0325 0.12382 -0.02667 C 0.14102 -0.02083 0.14241 -0.01305 0.1438 -0.00528 " pathEditMode="relative" rAng="0" ptsTypes="aaaA">
                                      <p:cBhvr>
                                        <p:cTn id="122" dur="1000" fill="hold"/>
                                        <p:tgtEl>
                                          <p:spTgt spid="60"/>
                                        </p:tgtEl>
                                        <p:attrNameLst>
                                          <p:attrName>ppt_x</p:attrName>
                                          <p:attrName>ppt_y</p:attrName>
                                        </p:attrNameLst>
                                      </p:cBhvr>
                                      <p:rCtr x="8319" y="-2972"/>
                                    </p:animMotion>
                                  </p:childTnLst>
                                </p:cTn>
                              </p:par>
                              <p:par>
                                <p:cTn id="123" presetID="0" presetClass="path" presetSubtype="0" accel="50000" decel="50000" fill="hold" nodeType="withEffect">
                                  <p:stCondLst>
                                    <p:cond delay="0"/>
                                  </p:stCondLst>
                                  <p:childTnLst>
                                    <p:animMotion origin="layout" path="M -6.28691E-7 1.11111E-6 C -0.04707 0.01445 -0.09396 0.02889 -0.1247 0.03 C -0.15544 0.03111 -0.17298 0.01556 -0.18427 0.00695 C -0.19556 -0.00167 -0.19434 -0.01167 -0.19295 -0.02139 " pathEditMode="relative" ptsTypes="aaaA">
                                      <p:cBhvr>
                                        <p:cTn id="124" dur="1000" fill="hold"/>
                                        <p:tgtEl>
                                          <p:spTgt spid="67"/>
                                        </p:tgtEl>
                                        <p:attrNameLst>
                                          <p:attrName>ppt_x</p:attrName>
                                          <p:attrName>ppt_y</p:attrName>
                                        </p:attrNameLst>
                                      </p:cBhvr>
                                    </p:animMotion>
                                  </p:childTnLst>
                                </p:cTn>
                              </p:par>
                            </p:childTnLst>
                          </p:cTn>
                        </p:par>
                        <p:par>
                          <p:cTn id="125" fill="hold">
                            <p:stCondLst>
                              <p:cond delay="1000"/>
                            </p:stCondLst>
                            <p:childTnLst>
                              <p:par>
                                <p:cTn id="126" presetID="1" presetClass="entr" presetSubtype="0" fill="hold" nodeType="afterEffect">
                                  <p:stCondLst>
                                    <p:cond delay="0"/>
                                  </p:stCondLst>
                                  <p:childTnLst>
                                    <p:set>
                                      <p:cBhvr>
                                        <p:cTn id="127" dur="1" fill="hold">
                                          <p:stCondLst>
                                            <p:cond delay="0"/>
                                          </p:stCondLst>
                                        </p:cTn>
                                        <p:tgtEl>
                                          <p:spTgt spid="45">
                                            <p:txEl>
                                              <p:pRg st="0" end="0"/>
                                            </p:txEl>
                                          </p:spTgt>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p:bldP spid="3" grpId="0" animBg="1"/>
      <p:bldP spid="39" grpId="0" animBg="1"/>
      <p:bldP spid="52" grpId="0" animBg="1"/>
      <p:bldP spid="71"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latin typeface="Avenir Light"/>
                <a:cs typeface="Avenir Light"/>
              </a:rPr>
              <a:t>A rigorous methodology for information flow </a:t>
            </a:r>
            <a:r>
              <a:rPr lang="en-US" sz="3600" dirty="0" smtClean="0">
                <a:latin typeface="Avenir Light"/>
                <a:cs typeface="Avenir Light"/>
              </a:rPr>
              <a:t>experiments</a:t>
            </a:r>
            <a:endParaRPr lang="en-US" sz="3600" dirty="0">
              <a:latin typeface="Avenir Light"/>
              <a:cs typeface="Avenir Light"/>
            </a:endParaRPr>
          </a:p>
        </p:txBody>
      </p:sp>
      <p:sp>
        <p:nvSpPr>
          <p:cNvPr id="3" name="Content Placeholder 2"/>
          <p:cNvSpPr>
            <a:spLocks noGrp="1"/>
          </p:cNvSpPr>
          <p:nvPr>
            <p:ph idx="1"/>
          </p:nvPr>
        </p:nvSpPr>
        <p:spPr/>
        <p:txBody>
          <a:bodyPr>
            <a:normAutofit/>
          </a:bodyPr>
          <a:lstStyle/>
          <a:p>
            <a:r>
              <a:rPr lang="en-US" sz="2400" dirty="0" smtClean="0">
                <a:latin typeface="Avenir Light"/>
                <a:cs typeface="Avenir Light"/>
              </a:rPr>
              <a:t>Connection between Information Flow and Causal Experiments</a:t>
            </a:r>
          </a:p>
          <a:p>
            <a:endParaRPr lang="en-US" sz="2400" dirty="0" smtClean="0">
              <a:latin typeface="Avenir Light"/>
              <a:cs typeface="Avenir Light"/>
            </a:endParaRPr>
          </a:p>
          <a:p>
            <a:r>
              <a:rPr lang="en-US" sz="2400" dirty="0" smtClean="0">
                <a:latin typeface="Avenir Light"/>
                <a:cs typeface="Avenir Light"/>
              </a:rPr>
              <a:t>Statistical principles for designing Information Flow Experiments</a:t>
            </a:r>
          </a:p>
          <a:p>
            <a:pPr lvl="1"/>
            <a:r>
              <a:rPr lang="en-US" sz="2000" dirty="0" smtClean="0">
                <a:latin typeface="Avenir Light"/>
                <a:cs typeface="Avenir Light"/>
              </a:rPr>
              <a:t>Control for known confounders</a:t>
            </a:r>
          </a:p>
          <a:p>
            <a:pPr lvl="1"/>
            <a:r>
              <a:rPr lang="en-US" sz="2000" dirty="0" smtClean="0">
                <a:latin typeface="Avenir Light"/>
                <a:cs typeface="Avenir Light"/>
              </a:rPr>
              <a:t>Randomize to break unknown confounders</a:t>
            </a:r>
          </a:p>
          <a:p>
            <a:pPr lvl="1"/>
            <a:endParaRPr lang="en-US" sz="2000" dirty="0">
              <a:latin typeface="Avenir Light"/>
              <a:cs typeface="Avenir Light"/>
            </a:endParaRPr>
          </a:p>
          <a:p>
            <a:r>
              <a:rPr lang="en-US" sz="2400" dirty="0" smtClean="0">
                <a:latin typeface="Avenir Light"/>
                <a:cs typeface="Avenir Light"/>
              </a:rPr>
              <a:t>Significance testing with non-parametric statistical tests</a:t>
            </a:r>
            <a:endParaRPr lang="en-US" sz="2400" dirty="0">
              <a:latin typeface="Avenir Light"/>
              <a:cs typeface="Avenir Light"/>
            </a:endParaRPr>
          </a:p>
        </p:txBody>
      </p:sp>
    </p:spTree>
    <p:extLst>
      <p:ext uri="{BB962C8B-B14F-4D97-AF65-F5344CB8AC3E}">
        <p14:creationId xmlns:p14="http://schemas.microsoft.com/office/powerpoint/2010/main" val="40262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2854"/>
            <a:ext cx="7772400" cy="1225021"/>
          </a:xfrm>
        </p:spPr>
        <p:txBody>
          <a:bodyPr>
            <a:normAutofit/>
          </a:bodyPr>
          <a:lstStyle/>
          <a:p>
            <a:r>
              <a:rPr lang="en-US" sz="3200" b="1" dirty="0" smtClean="0">
                <a:latin typeface="Avenir Light"/>
                <a:cs typeface="Avenir Light"/>
              </a:rPr>
              <a:t>Information Flow Experiments on Personalized Ads and Ad Settings</a:t>
            </a:r>
            <a:endParaRPr lang="en-US" sz="3200" b="1" dirty="0">
              <a:latin typeface="Avenir Light"/>
              <a:cs typeface="Avenir Light"/>
            </a:endParaRPr>
          </a:p>
        </p:txBody>
      </p:sp>
      <p:sp>
        <p:nvSpPr>
          <p:cNvPr id="3" name="Subtitle 2"/>
          <p:cNvSpPr>
            <a:spLocks noGrp="1"/>
          </p:cNvSpPr>
          <p:nvPr>
            <p:ph type="subTitle" idx="1"/>
          </p:nvPr>
        </p:nvSpPr>
        <p:spPr>
          <a:xfrm>
            <a:off x="1371600" y="2944404"/>
            <a:ext cx="6400800" cy="1460500"/>
          </a:xfrm>
        </p:spPr>
        <p:txBody>
          <a:bodyPr>
            <a:normAutofit/>
          </a:bodyPr>
          <a:lstStyle/>
          <a:p>
            <a:endParaRPr lang="en-US" sz="2400" b="1" dirty="0">
              <a:solidFill>
                <a:schemeClr val="tx1"/>
              </a:solidFill>
              <a:latin typeface="Avenir Light"/>
              <a:cs typeface="Avenir Light"/>
            </a:endParaRPr>
          </a:p>
        </p:txBody>
      </p:sp>
    </p:spTree>
    <p:extLst>
      <p:ext uri="{BB962C8B-B14F-4D97-AF65-F5344CB8AC3E}">
        <p14:creationId xmlns:p14="http://schemas.microsoft.com/office/powerpoint/2010/main" val="189826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9-15 16.40.15.png"/>
          <p:cNvPicPr>
            <a:picLocks noChangeAspect="1"/>
          </p:cNvPicPr>
          <p:nvPr/>
        </p:nvPicPr>
        <p:blipFill rotWithShape="1">
          <a:blip r:embed="rId3">
            <a:extLst>
              <a:ext uri="{28A0092B-C50C-407E-A947-70E740481C1C}">
                <a14:useLocalDpi xmlns:a14="http://schemas.microsoft.com/office/drawing/2010/main" val="0"/>
              </a:ext>
            </a:extLst>
          </a:blip>
          <a:srcRect l="1291" t="12697" r="1845" b="2078"/>
          <a:stretch/>
        </p:blipFill>
        <p:spPr>
          <a:xfrm>
            <a:off x="1300856" y="1169842"/>
            <a:ext cx="6625581" cy="4437456"/>
          </a:xfrm>
          <a:prstGeom prst="rect">
            <a:avLst/>
          </a:prstGeom>
          <a:ln>
            <a:solidFill>
              <a:schemeClr val="tx1">
                <a:lumMod val="65000"/>
                <a:lumOff val="35000"/>
              </a:schemeClr>
            </a:solidFill>
          </a:ln>
        </p:spPr>
      </p:pic>
      <p:sp>
        <p:nvSpPr>
          <p:cNvPr id="5" name="TextBox 4">
            <a:hlinkClick r:id="rId4"/>
          </p:cNvPr>
          <p:cNvSpPr txBox="1"/>
          <p:nvPr/>
        </p:nvSpPr>
        <p:spPr>
          <a:xfrm>
            <a:off x="6118422" y="837646"/>
            <a:ext cx="2640756" cy="307777"/>
          </a:xfrm>
          <a:prstGeom prst="rect">
            <a:avLst/>
          </a:prstGeom>
          <a:noFill/>
        </p:spPr>
        <p:txBody>
          <a:bodyPr wrap="none" rtlCol="0">
            <a:spAutoFit/>
          </a:bodyPr>
          <a:lstStyle/>
          <a:p>
            <a:r>
              <a:rPr lang="en-US" sz="1400" i="1" dirty="0" err="1" smtClean="0">
                <a:solidFill>
                  <a:srgbClr val="0000FF"/>
                </a:solidFill>
                <a:latin typeface="Avenir Light"/>
                <a:cs typeface="Avenir Light"/>
              </a:rPr>
              <a:t>www.google.com</a:t>
            </a:r>
            <a:r>
              <a:rPr lang="en-US" sz="1400" i="1" dirty="0" smtClean="0">
                <a:solidFill>
                  <a:srgbClr val="0000FF"/>
                </a:solidFill>
                <a:latin typeface="Avenir Light"/>
                <a:cs typeface="Avenir Light"/>
              </a:rPr>
              <a:t>/settings/ads</a:t>
            </a:r>
            <a:endParaRPr lang="en-US" sz="1400" i="1" dirty="0">
              <a:solidFill>
                <a:srgbClr val="0000FF"/>
              </a:solidFill>
              <a:latin typeface="Avenir Light"/>
              <a:cs typeface="Avenir Light"/>
            </a:endParaRPr>
          </a:p>
        </p:txBody>
      </p:sp>
      <p:sp>
        <p:nvSpPr>
          <p:cNvPr id="2" name="Title 1"/>
          <p:cNvSpPr>
            <a:spLocks noGrp="1"/>
          </p:cNvSpPr>
          <p:nvPr>
            <p:ph type="title"/>
          </p:nvPr>
        </p:nvSpPr>
        <p:spPr/>
        <p:txBody>
          <a:bodyPr>
            <a:normAutofit/>
          </a:bodyPr>
          <a:lstStyle/>
          <a:p>
            <a:pPr algn="l"/>
            <a:r>
              <a:rPr lang="en-US" sz="3600" dirty="0" smtClean="0">
                <a:latin typeface="Avenir Light"/>
                <a:cs typeface="Avenir Light"/>
              </a:rPr>
              <a:t>Ad Settings</a:t>
            </a:r>
            <a:endParaRPr lang="en-US" sz="3600" dirty="0">
              <a:latin typeface="Avenir Light"/>
              <a:cs typeface="Avenir Light"/>
            </a:endParaRPr>
          </a:p>
        </p:txBody>
      </p:sp>
      <p:sp>
        <p:nvSpPr>
          <p:cNvPr id="9" name="Rounded Rectangle 8"/>
          <p:cNvSpPr/>
          <p:nvPr/>
        </p:nvSpPr>
        <p:spPr>
          <a:xfrm>
            <a:off x="5485526" y="2228982"/>
            <a:ext cx="320040"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5498486" y="2990462"/>
            <a:ext cx="347472"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5485527" y="3764903"/>
            <a:ext cx="347472"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5472568" y="4513427"/>
            <a:ext cx="2211956"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ed Rectangle 12"/>
          <p:cNvSpPr/>
          <p:nvPr/>
        </p:nvSpPr>
        <p:spPr>
          <a:xfrm>
            <a:off x="5756820" y="2235722"/>
            <a:ext cx="335684"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ounded Rectangle 13"/>
          <p:cNvSpPr/>
          <p:nvPr/>
        </p:nvSpPr>
        <p:spPr>
          <a:xfrm>
            <a:off x="5796027" y="2990462"/>
            <a:ext cx="335684"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5780585" y="3758683"/>
            <a:ext cx="335684"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ounded Rectangle 15"/>
          <p:cNvSpPr/>
          <p:nvPr/>
        </p:nvSpPr>
        <p:spPr>
          <a:xfrm>
            <a:off x="7634923" y="4513427"/>
            <a:ext cx="335684"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ounded Rectangle 16"/>
          <p:cNvSpPr/>
          <p:nvPr/>
        </p:nvSpPr>
        <p:spPr>
          <a:xfrm>
            <a:off x="5486084" y="5296962"/>
            <a:ext cx="428488" cy="2019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76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Model of Interactions</a:t>
            </a:r>
            <a:endParaRPr lang="en-US" sz="3600" dirty="0">
              <a:latin typeface="Avenir Light"/>
              <a:cs typeface="Avenir Light"/>
            </a:endParaRPr>
          </a:p>
        </p:txBody>
      </p:sp>
      <p:cxnSp>
        <p:nvCxnSpPr>
          <p:cNvPr id="12" name="Straight Arrow Connector 11"/>
          <p:cNvCxnSpPr>
            <a:stCxn id="11" idx="3"/>
            <a:endCxn id="9" idx="1"/>
          </p:cNvCxnSpPr>
          <p:nvPr/>
        </p:nvCxnSpPr>
        <p:spPr>
          <a:xfrm>
            <a:off x="2578374" y="2086654"/>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22" idx="1"/>
          </p:cNvCxnSpPr>
          <p:nvPr/>
        </p:nvCxnSpPr>
        <p:spPr>
          <a:xfrm>
            <a:off x="5510354" y="2086654"/>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28967" y="2693036"/>
            <a:ext cx="0" cy="766509"/>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162489" y="2706227"/>
            <a:ext cx="1" cy="738608"/>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66138" y="1480283"/>
            <a:ext cx="1944216" cy="1212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Avenir Light"/>
                <a:cs typeface="Avenir Light"/>
              </a:rPr>
              <a:t>Ad 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11" name="Rectangle 10"/>
          <p:cNvSpPr/>
          <p:nvPr/>
        </p:nvSpPr>
        <p:spPr>
          <a:xfrm>
            <a:off x="680500"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Web Browsing</a:t>
            </a:r>
            <a:endParaRPr lang="en-US" dirty="0">
              <a:latin typeface="Avenir Light"/>
              <a:cs typeface="Avenir Light"/>
            </a:endParaRPr>
          </a:p>
        </p:txBody>
      </p:sp>
      <p:sp>
        <p:nvSpPr>
          <p:cNvPr id="22" name="Rectangle 21"/>
          <p:cNvSpPr/>
          <p:nvPr/>
        </p:nvSpPr>
        <p:spPr>
          <a:xfrm>
            <a:off x="6553202"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Advertisements</a:t>
            </a:r>
            <a:endParaRPr lang="en-US" dirty="0">
              <a:latin typeface="Avenir Light"/>
              <a:cs typeface="Avenir Light"/>
            </a:endParaRPr>
          </a:p>
        </p:txBody>
      </p:sp>
      <p:sp>
        <p:nvSpPr>
          <p:cNvPr id="30" name="Rectangle 29"/>
          <p:cNvSpPr/>
          <p:nvPr/>
        </p:nvSpPr>
        <p:spPr>
          <a:xfrm>
            <a:off x="3612497" y="3444835"/>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 Settings</a:t>
            </a:r>
            <a:endParaRPr lang="en-US" dirty="0">
              <a:latin typeface="Avenir Light"/>
              <a:cs typeface="Avenir Light"/>
            </a:endParaRPr>
          </a:p>
        </p:txBody>
      </p:sp>
      <p:cxnSp>
        <p:nvCxnSpPr>
          <p:cNvPr id="23" name="Straight Connector 22"/>
          <p:cNvCxnSpPr>
            <a:stCxn id="9" idx="1"/>
            <a:endCxn id="9" idx="3"/>
          </p:cNvCxnSpPr>
          <p:nvPr/>
        </p:nvCxnSpPr>
        <p:spPr>
          <a:xfrm>
            <a:off x="3566138" y="2086654"/>
            <a:ext cx="194421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42" name="Freeform 41"/>
          <p:cNvSpPr/>
          <p:nvPr/>
        </p:nvSpPr>
        <p:spPr>
          <a:xfrm>
            <a:off x="3558520" y="2079461"/>
            <a:ext cx="376784" cy="600109"/>
          </a:xfrm>
          <a:custGeom>
            <a:avLst/>
            <a:gdLst>
              <a:gd name="connsiteX0" fmla="*/ 0 w 376784"/>
              <a:gd name="connsiteY0" fmla="*/ 0 h 600109"/>
              <a:gd name="connsiteX1" fmla="*/ 293054 w 376784"/>
              <a:gd name="connsiteY1" fmla="*/ 139560 h 600109"/>
              <a:gd name="connsiteX2" fmla="*/ 376784 w 376784"/>
              <a:gd name="connsiteY2" fmla="*/ 600109 h 600109"/>
            </a:gdLst>
            <a:ahLst/>
            <a:cxnLst>
              <a:cxn ang="0">
                <a:pos x="connsiteX0" y="connsiteY0"/>
              </a:cxn>
              <a:cxn ang="0">
                <a:pos x="connsiteX1" y="connsiteY1"/>
              </a:cxn>
              <a:cxn ang="0">
                <a:pos x="connsiteX2" y="connsiteY2"/>
              </a:cxn>
            </a:cxnLst>
            <a:rect l="l" t="t" r="r" b="b"/>
            <a:pathLst>
              <a:path w="376784" h="600109">
                <a:moveTo>
                  <a:pt x="0" y="0"/>
                </a:moveTo>
                <a:cubicBezTo>
                  <a:pt x="115128" y="19771"/>
                  <a:pt x="230257" y="39542"/>
                  <a:pt x="293054" y="139560"/>
                </a:cubicBezTo>
                <a:cubicBezTo>
                  <a:pt x="355851" y="239578"/>
                  <a:pt x="376784" y="600109"/>
                  <a:pt x="376784" y="600109"/>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5162491" y="2079461"/>
            <a:ext cx="349729" cy="600109"/>
          </a:xfrm>
          <a:custGeom>
            <a:avLst/>
            <a:gdLst>
              <a:gd name="connsiteX0" fmla="*/ 0 w 446560"/>
              <a:gd name="connsiteY0" fmla="*/ 614065 h 614065"/>
              <a:gd name="connsiteX1" fmla="*/ 111640 w 446560"/>
              <a:gd name="connsiteY1" fmla="*/ 167472 h 614065"/>
              <a:gd name="connsiteX2" fmla="*/ 446560 w 446560"/>
              <a:gd name="connsiteY2" fmla="*/ 0 h 614065"/>
            </a:gdLst>
            <a:ahLst/>
            <a:cxnLst>
              <a:cxn ang="0">
                <a:pos x="connsiteX0" y="connsiteY0"/>
              </a:cxn>
              <a:cxn ang="0">
                <a:pos x="connsiteX1" y="connsiteY1"/>
              </a:cxn>
              <a:cxn ang="0">
                <a:pos x="connsiteX2" y="connsiteY2"/>
              </a:cxn>
            </a:cxnLst>
            <a:rect l="l" t="t" r="r" b="b"/>
            <a:pathLst>
              <a:path w="446560" h="614065">
                <a:moveTo>
                  <a:pt x="0" y="614065"/>
                </a:moveTo>
                <a:cubicBezTo>
                  <a:pt x="18606" y="441940"/>
                  <a:pt x="37213" y="269816"/>
                  <a:pt x="111640" y="167472"/>
                </a:cubicBezTo>
                <a:cubicBezTo>
                  <a:pt x="186067" y="65128"/>
                  <a:pt x="367482" y="41868"/>
                  <a:pt x="446560" y="0"/>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2972525" y="2905065"/>
            <a:ext cx="999394" cy="307777"/>
          </a:xfrm>
          <a:prstGeom prst="rect">
            <a:avLst/>
          </a:prstGeom>
          <a:noFill/>
        </p:spPr>
        <p:txBody>
          <a:bodyPr wrap="none" rtlCol="0">
            <a:spAutoFit/>
          </a:bodyPr>
          <a:lstStyle/>
          <a:p>
            <a:r>
              <a:rPr lang="en-US" sz="1400" dirty="0" smtClean="0">
                <a:latin typeface="Avenir Light"/>
                <a:cs typeface="Avenir Light"/>
              </a:rPr>
              <a:t>inferences</a:t>
            </a:r>
            <a:endParaRPr lang="en-US" sz="1400" dirty="0">
              <a:latin typeface="Avenir Light"/>
              <a:cs typeface="Avenir Light"/>
            </a:endParaRPr>
          </a:p>
        </p:txBody>
      </p:sp>
      <p:sp>
        <p:nvSpPr>
          <p:cNvPr id="19" name="TextBox 18"/>
          <p:cNvSpPr txBox="1"/>
          <p:nvPr/>
        </p:nvSpPr>
        <p:spPr>
          <a:xfrm>
            <a:off x="5140411" y="2936239"/>
            <a:ext cx="573716" cy="307777"/>
          </a:xfrm>
          <a:prstGeom prst="rect">
            <a:avLst/>
          </a:prstGeom>
          <a:noFill/>
        </p:spPr>
        <p:txBody>
          <a:bodyPr wrap="none" rtlCol="0">
            <a:spAutoFit/>
          </a:bodyPr>
          <a:lstStyle/>
          <a:p>
            <a:r>
              <a:rPr lang="en-US" sz="1400" dirty="0" smtClean="0">
                <a:latin typeface="Avenir Light"/>
                <a:cs typeface="Avenir Light"/>
              </a:rPr>
              <a:t>edits</a:t>
            </a:r>
            <a:endParaRPr lang="en-US" sz="1400" dirty="0">
              <a:latin typeface="Avenir Light"/>
              <a:cs typeface="Avenir Light"/>
            </a:endParaRPr>
          </a:p>
        </p:txBody>
      </p:sp>
    </p:spTree>
    <p:extLst>
      <p:ext uri="{BB962C8B-B14F-4D97-AF65-F5344CB8AC3E}">
        <p14:creationId xmlns:p14="http://schemas.microsoft.com/office/powerpoint/2010/main" val="21065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chemeClr val="tx1"/>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3" presetClass="emph" presetSubtype="2" fill="hold" nodeType="withEffect">
                                  <p:stCondLst>
                                    <p:cond delay="0"/>
                                  </p:stCondLst>
                                  <p:childTnLst>
                                    <p:animClr clrSpc="rgb" dir="cw">
                                      <p:cBhvr override="childStyle">
                                        <p:cTn id="37" dur="500" fill="hold"/>
                                        <p:tgtEl>
                                          <p:spTgt spid="9">
                                            <p:txEl>
                                              <p:pRg st="0" end="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Scaling Challenges</a:t>
            </a:r>
            <a:endParaRPr lang="en-US" sz="3600" dirty="0">
              <a:latin typeface="Avenir Light"/>
              <a:cs typeface="Avenir Light"/>
            </a:endParaRPr>
          </a:p>
        </p:txBody>
      </p:sp>
      <p:sp>
        <p:nvSpPr>
          <p:cNvPr id="3" name="Content Placeholder 2"/>
          <p:cNvSpPr>
            <a:spLocks noGrp="1"/>
          </p:cNvSpPr>
          <p:nvPr>
            <p:ph idx="1"/>
          </p:nvPr>
        </p:nvSpPr>
        <p:spPr/>
        <p:txBody>
          <a:bodyPr>
            <a:normAutofit/>
          </a:bodyPr>
          <a:lstStyle/>
          <a:p>
            <a:endParaRPr lang="en-US" sz="2800" dirty="0" smtClean="0">
              <a:latin typeface="Avenir Light"/>
              <a:cs typeface="Avenir Light"/>
            </a:endParaRPr>
          </a:p>
          <a:p>
            <a:r>
              <a:rPr lang="en-US" sz="2800" dirty="0" smtClean="0">
                <a:latin typeface="Avenir Light"/>
                <a:cs typeface="Avenir Light"/>
              </a:rPr>
              <a:t>Limited samples</a:t>
            </a:r>
          </a:p>
          <a:p>
            <a:endParaRPr lang="en-US" sz="2800" dirty="0">
              <a:latin typeface="Avenir Light"/>
              <a:cs typeface="Avenir Light"/>
            </a:endParaRPr>
          </a:p>
          <a:p>
            <a:endParaRPr lang="en-US" sz="2800" dirty="0" smtClean="0">
              <a:latin typeface="Avenir Light"/>
              <a:cs typeface="Avenir Light"/>
            </a:endParaRPr>
          </a:p>
          <a:p>
            <a:r>
              <a:rPr lang="en-US" sz="2800" dirty="0" smtClean="0">
                <a:latin typeface="Avenir Light"/>
                <a:cs typeface="Avenir Light"/>
              </a:rPr>
              <a:t>Selection of test statistic</a:t>
            </a:r>
          </a:p>
          <a:p>
            <a:endParaRPr lang="en-US" sz="2800" dirty="0">
              <a:latin typeface="Avenir Light"/>
              <a:cs typeface="Avenir Light"/>
            </a:endParaRPr>
          </a:p>
          <a:p>
            <a:endParaRPr lang="en-US" sz="2800" dirty="0">
              <a:latin typeface="Avenir Light"/>
              <a:cs typeface="Avenir Light"/>
            </a:endParaRPr>
          </a:p>
        </p:txBody>
      </p:sp>
      <p:grpSp>
        <p:nvGrpSpPr>
          <p:cNvPr id="5" name="Group 4"/>
          <p:cNvGrpSpPr/>
          <p:nvPr/>
        </p:nvGrpSpPr>
        <p:grpSpPr>
          <a:xfrm>
            <a:off x="4251158" y="1660459"/>
            <a:ext cx="4435642" cy="986491"/>
            <a:chOff x="2017109" y="2116666"/>
            <a:chExt cx="5414541" cy="1230087"/>
          </a:xfrm>
        </p:grpSpPr>
        <p:grpSp>
          <p:nvGrpSpPr>
            <p:cNvPr id="7" name="Group 6"/>
            <p:cNvGrpSpPr/>
            <p:nvPr/>
          </p:nvGrpSpPr>
          <p:grpSpPr>
            <a:xfrm>
              <a:off x="2017109" y="2116666"/>
              <a:ext cx="5414541" cy="1230087"/>
              <a:chOff x="1763119" y="2116666"/>
              <a:chExt cx="5414541" cy="1230087"/>
            </a:xfrm>
          </p:grpSpPr>
          <p:cxnSp>
            <p:nvCxnSpPr>
              <p:cNvPr id="9" name="Straight Arrow Connector 8"/>
              <p:cNvCxnSpPr/>
              <p:nvPr/>
            </p:nvCxnSpPr>
            <p:spPr>
              <a:xfrm>
                <a:off x="5177980" y="2657242"/>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168411" y="2682704"/>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grpSp>
            <p:nvGrpSpPr>
              <p:cNvPr id="11" name="Group 10"/>
              <p:cNvGrpSpPr/>
              <p:nvPr/>
            </p:nvGrpSpPr>
            <p:grpSpPr>
              <a:xfrm>
                <a:off x="2066280" y="2258271"/>
                <a:ext cx="1158610" cy="855332"/>
                <a:chOff x="1770840" y="2793008"/>
                <a:chExt cx="1158610" cy="855332"/>
              </a:xfrm>
            </p:grpSpPr>
            <p:pic>
              <p:nvPicPr>
                <p:cNvPr id="24" name="Picture 2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25" name="Group 24"/>
                <p:cNvGrpSpPr/>
                <p:nvPr/>
              </p:nvGrpSpPr>
              <p:grpSpPr>
                <a:xfrm>
                  <a:off x="1770840" y="2793008"/>
                  <a:ext cx="1158610" cy="855332"/>
                  <a:chOff x="1770840" y="2793008"/>
                  <a:chExt cx="1158610" cy="855332"/>
                </a:xfrm>
              </p:grpSpPr>
              <p:grpSp>
                <p:nvGrpSpPr>
                  <p:cNvPr id="26" name="Group 25"/>
                  <p:cNvGrpSpPr/>
                  <p:nvPr/>
                </p:nvGrpSpPr>
                <p:grpSpPr>
                  <a:xfrm>
                    <a:off x="1770840" y="2793008"/>
                    <a:ext cx="1158610" cy="855332"/>
                    <a:chOff x="1242292" y="2028534"/>
                    <a:chExt cx="1616352" cy="1146466"/>
                  </a:xfrm>
                </p:grpSpPr>
                <p:cxnSp>
                  <p:nvCxnSpPr>
                    <p:cNvPr id="31" name="Straight Connector 30"/>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pic>
                <p:nvPicPr>
                  <p:cNvPr id="27" name="Picture 2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28" name="Picture 2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29" name="Picture 2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30" name="Picture 2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grpSp>
            <p:nvGrpSpPr>
              <p:cNvPr id="12" name="Group 11"/>
              <p:cNvGrpSpPr/>
              <p:nvPr/>
            </p:nvGrpSpPr>
            <p:grpSpPr>
              <a:xfrm>
                <a:off x="5670341" y="2248700"/>
                <a:ext cx="1158610" cy="855332"/>
                <a:chOff x="1770840" y="2793008"/>
                <a:chExt cx="1158610" cy="855332"/>
              </a:xfrm>
            </p:grpSpPr>
            <p:pic>
              <p:nvPicPr>
                <p:cNvPr id="14" name="Picture 1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15" name="Group 14"/>
                <p:cNvGrpSpPr/>
                <p:nvPr/>
              </p:nvGrpSpPr>
              <p:grpSpPr>
                <a:xfrm>
                  <a:off x="1770840" y="2793008"/>
                  <a:ext cx="1158610" cy="855332"/>
                  <a:chOff x="1770840" y="2793008"/>
                  <a:chExt cx="1158610" cy="855332"/>
                </a:xfrm>
              </p:grpSpPr>
              <p:grpSp>
                <p:nvGrpSpPr>
                  <p:cNvPr id="16" name="Group 15"/>
                  <p:cNvGrpSpPr/>
                  <p:nvPr/>
                </p:nvGrpSpPr>
                <p:grpSpPr>
                  <a:xfrm>
                    <a:off x="1770840" y="2793008"/>
                    <a:ext cx="1158610" cy="855332"/>
                    <a:chOff x="1242292" y="2028534"/>
                    <a:chExt cx="1616352" cy="1146466"/>
                  </a:xfrm>
                </p:grpSpPr>
                <p:cxnSp>
                  <p:nvCxnSpPr>
                    <p:cNvPr id="21" name="Straight Connector 20"/>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pic>
                <p:nvPicPr>
                  <p:cNvPr id="17" name="Picture 1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18" name="Picture 1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19" name="Picture 1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20" name="Picture 1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sp>
            <p:nvSpPr>
              <p:cNvPr id="13" name="Rounded Rectangle 12"/>
              <p:cNvSpPr/>
              <p:nvPr/>
            </p:nvSpPr>
            <p:spPr>
              <a:xfrm>
                <a:off x="1763119" y="2116666"/>
                <a:ext cx="5414541" cy="1230087"/>
              </a:xfrm>
              <a:prstGeom prst="roundRect">
                <a:avLst/>
              </a:prstGeom>
              <a:noFill/>
              <a:ln>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 name="Rounded Rectangle 7"/>
            <p:cNvSpPr/>
            <p:nvPr/>
          </p:nvSpPr>
          <p:spPr>
            <a:xfrm>
              <a:off x="4001817" y="2323920"/>
              <a:ext cx="1391400" cy="744631"/>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chemeClr val="bg2"/>
                  </a:solidFill>
                  <a:latin typeface="Avenir Light"/>
                  <a:cs typeface="Avenir Light"/>
                </a:rPr>
                <a:t>Ad </a:t>
              </a:r>
              <a:r>
                <a:rPr lang="en-US" sz="1100" dirty="0" smtClean="0">
                  <a:solidFill>
                    <a:schemeClr val="bg2"/>
                  </a:solidFill>
                  <a:latin typeface="Avenir Light"/>
                  <a:cs typeface="Avenir Light"/>
                </a:rPr>
                <a:t>Ecosystem</a:t>
              </a:r>
              <a:endParaRPr lang="en-US" sz="1100" dirty="0">
                <a:solidFill>
                  <a:schemeClr val="bg2"/>
                </a:solidFill>
                <a:latin typeface="Avenir Light"/>
                <a:cs typeface="Avenir Light"/>
              </a:endParaRPr>
            </a:p>
          </p:txBody>
        </p:sp>
      </p:grpSp>
      <p:sp>
        <p:nvSpPr>
          <p:cNvPr id="34" name="Rectangle 33"/>
          <p:cNvSpPr/>
          <p:nvPr/>
        </p:nvSpPr>
        <p:spPr>
          <a:xfrm>
            <a:off x="6198437" y="3365313"/>
            <a:ext cx="1848684" cy="50405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Avenir Light"/>
                <a:cs typeface="Avenir Light"/>
              </a:rPr>
              <a:t>Test Statistic</a:t>
            </a:r>
            <a:endParaRPr lang="en-US" sz="1600" dirty="0">
              <a:latin typeface="Avenir Light"/>
              <a:cs typeface="Avenir Light"/>
            </a:endParaRPr>
          </a:p>
        </p:txBody>
      </p:sp>
    </p:spTree>
    <p:extLst>
      <p:ext uri="{BB962C8B-B14F-4D97-AF65-F5344CB8AC3E}">
        <p14:creationId xmlns:p14="http://schemas.microsoft.com/office/powerpoint/2010/main" val="369175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211"/>
          <p:cNvGrpSpPr/>
          <p:nvPr/>
        </p:nvGrpSpPr>
        <p:grpSpPr>
          <a:xfrm>
            <a:off x="2135959" y="1677669"/>
            <a:ext cx="2724650" cy="632913"/>
            <a:chOff x="2135959" y="1754305"/>
            <a:chExt cx="2724650" cy="632913"/>
          </a:xfrm>
        </p:grpSpPr>
        <p:grpSp>
          <p:nvGrpSpPr>
            <p:cNvPr id="213" name="Group 212"/>
            <p:cNvGrpSpPr/>
            <p:nvPr/>
          </p:nvGrpSpPr>
          <p:grpSpPr>
            <a:xfrm>
              <a:off x="2135959" y="1754305"/>
              <a:ext cx="2724650" cy="632913"/>
              <a:chOff x="5700459" y="2402955"/>
              <a:chExt cx="2724650" cy="632913"/>
            </a:xfrm>
          </p:grpSpPr>
          <p:grpSp>
            <p:nvGrpSpPr>
              <p:cNvPr id="215" name="Group 214"/>
              <p:cNvGrpSpPr/>
              <p:nvPr/>
            </p:nvGrpSpPr>
            <p:grpSpPr>
              <a:xfrm>
                <a:off x="5700459" y="2402955"/>
                <a:ext cx="2724650" cy="632913"/>
                <a:chOff x="1763119" y="2116666"/>
                <a:chExt cx="5414541" cy="1230087"/>
              </a:xfrm>
            </p:grpSpPr>
            <p:grpSp>
              <p:nvGrpSpPr>
                <p:cNvPr id="218" name="Group 217"/>
                <p:cNvGrpSpPr/>
                <p:nvPr/>
              </p:nvGrpSpPr>
              <p:grpSpPr>
                <a:xfrm>
                  <a:off x="2066280" y="2258271"/>
                  <a:ext cx="1158610" cy="855332"/>
                  <a:chOff x="1770840" y="2793008"/>
                  <a:chExt cx="1158610" cy="855332"/>
                </a:xfrm>
              </p:grpSpPr>
              <p:pic>
                <p:nvPicPr>
                  <p:cNvPr id="231" name="Picture 23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232" name="Group 231"/>
                  <p:cNvGrpSpPr/>
                  <p:nvPr/>
                </p:nvGrpSpPr>
                <p:grpSpPr>
                  <a:xfrm>
                    <a:off x="1770840" y="2793008"/>
                    <a:ext cx="1158610" cy="855332"/>
                    <a:chOff x="1770840" y="2793008"/>
                    <a:chExt cx="1158610" cy="855332"/>
                  </a:xfrm>
                </p:grpSpPr>
                <p:grpSp>
                  <p:nvGrpSpPr>
                    <p:cNvPr id="233" name="Group 232"/>
                    <p:cNvGrpSpPr/>
                    <p:nvPr/>
                  </p:nvGrpSpPr>
                  <p:grpSpPr>
                    <a:xfrm>
                      <a:off x="1770840" y="2793008"/>
                      <a:ext cx="1158610" cy="855332"/>
                      <a:chOff x="1242292" y="2028534"/>
                      <a:chExt cx="1616352" cy="1146466"/>
                    </a:xfrm>
                  </p:grpSpPr>
                  <p:cxnSp>
                    <p:nvCxnSpPr>
                      <p:cNvPr id="238" name="Straight Connector 237"/>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234" name="Picture 23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235" name="Picture 23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236" name="Picture 23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237" name="Picture 23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grpSp>
              <p:nvGrpSpPr>
                <p:cNvPr id="219" name="Group 218"/>
                <p:cNvGrpSpPr/>
                <p:nvPr/>
              </p:nvGrpSpPr>
              <p:grpSpPr>
                <a:xfrm>
                  <a:off x="5670341" y="2248700"/>
                  <a:ext cx="1158610" cy="855332"/>
                  <a:chOff x="1770840" y="2793008"/>
                  <a:chExt cx="1158610" cy="855332"/>
                </a:xfrm>
              </p:grpSpPr>
              <p:pic>
                <p:nvPicPr>
                  <p:cNvPr id="221" name="Picture 22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222" name="Group 221"/>
                  <p:cNvGrpSpPr/>
                  <p:nvPr/>
                </p:nvGrpSpPr>
                <p:grpSpPr>
                  <a:xfrm>
                    <a:off x="1770840" y="2793008"/>
                    <a:ext cx="1158610" cy="855332"/>
                    <a:chOff x="1770840" y="2793008"/>
                    <a:chExt cx="1158610" cy="855332"/>
                  </a:xfrm>
                </p:grpSpPr>
                <p:grpSp>
                  <p:nvGrpSpPr>
                    <p:cNvPr id="223" name="Group 222"/>
                    <p:cNvGrpSpPr/>
                    <p:nvPr/>
                  </p:nvGrpSpPr>
                  <p:grpSpPr>
                    <a:xfrm>
                      <a:off x="1770840" y="2793008"/>
                      <a:ext cx="1158610" cy="855332"/>
                      <a:chOff x="1242292" y="2028534"/>
                      <a:chExt cx="1616352" cy="1146466"/>
                    </a:xfrm>
                  </p:grpSpPr>
                  <p:cxnSp>
                    <p:nvCxnSpPr>
                      <p:cNvPr id="228" name="Straight Connector 227"/>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30" name="Straight Connector 229"/>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224" name="Picture 22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225" name="Picture 22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226" name="Picture 22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227" name="Picture 22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sp>
              <p:nvSpPr>
                <p:cNvPr id="220" name="Rounded Rectangle 219"/>
                <p:cNvSpPr/>
                <p:nvPr/>
              </p:nvSpPr>
              <p:spPr>
                <a:xfrm>
                  <a:off x="1763119" y="2116666"/>
                  <a:ext cx="5414541" cy="1230087"/>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216" name="Straight Arrow Connector 215"/>
              <p:cNvCxnSpPr/>
              <p:nvPr/>
            </p:nvCxnSpPr>
            <p:spPr>
              <a:xfrm>
                <a:off x="7441757" y="269919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7" name="Straight Arrow Connector 216"/>
              <p:cNvCxnSpPr/>
              <p:nvPr/>
            </p:nvCxnSpPr>
            <p:spPr>
              <a:xfrm>
                <a:off x="6436036" y="270086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grpSp>
        <p:sp>
          <p:nvSpPr>
            <p:cNvPr id="214" name="Rounded Rectangle 213"/>
            <p:cNvSpPr/>
            <p:nvPr/>
          </p:nvSpPr>
          <p:spPr>
            <a:xfrm>
              <a:off x="3148201" y="1867040"/>
              <a:ext cx="700166" cy="383643"/>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 dirty="0" smtClean="0">
                  <a:latin typeface="Avenir Light"/>
                  <a:cs typeface="Avenir Light"/>
                </a:rPr>
                <a:t>Ad Ecosystem</a:t>
              </a:r>
            </a:p>
          </p:txBody>
        </p:sp>
      </p:grpSp>
      <p:grpSp>
        <p:nvGrpSpPr>
          <p:cNvPr id="25" name="Group 24"/>
          <p:cNvGrpSpPr/>
          <p:nvPr/>
        </p:nvGrpSpPr>
        <p:grpSpPr>
          <a:xfrm>
            <a:off x="4669619" y="3346754"/>
            <a:ext cx="1358825" cy="1044215"/>
            <a:chOff x="4156536" y="3881491"/>
            <a:chExt cx="1358825" cy="1044215"/>
          </a:xfrm>
        </p:grpSpPr>
        <p:cxnSp>
          <p:nvCxnSpPr>
            <p:cNvPr id="44" name="Straight Arrow Connector 43"/>
            <p:cNvCxnSpPr/>
            <p:nvPr/>
          </p:nvCxnSpPr>
          <p:spPr>
            <a:xfrm>
              <a:off x="4185106" y="3881491"/>
              <a:ext cx="0" cy="104421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156536" y="4157752"/>
              <a:ext cx="1358825" cy="307777"/>
            </a:xfrm>
            <a:prstGeom prst="rect">
              <a:avLst/>
            </a:prstGeom>
            <a:noFill/>
          </p:spPr>
          <p:txBody>
            <a:bodyPr wrap="none" rtlCol="0">
              <a:spAutoFit/>
            </a:bodyPr>
            <a:lstStyle/>
            <a:p>
              <a:r>
                <a:rPr lang="en-US" sz="1400" dirty="0" smtClean="0">
                  <a:latin typeface="Avenir Light"/>
                  <a:cs typeface="Avenir Light"/>
                </a:rPr>
                <a:t>Measurements</a:t>
              </a:r>
              <a:endParaRPr lang="en-US" sz="1200" dirty="0">
                <a:latin typeface="Avenir Light"/>
                <a:cs typeface="Avenir Light"/>
              </a:endParaRPr>
            </a:p>
          </p:txBody>
        </p:sp>
      </p:grpSp>
      <p:sp>
        <p:nvSpPr>
          <p:cNvPr id="48" name="TextBox 47"/>
          <p:cNvSpPr txBox="1"/>
          <p:nvPr/>
        </p:nvSpPr>
        <p:spPr>
          <a:xfrm rot="16200000">
            <a:off x="161649" y="2827641"/>
            <a:ext cx="2095445" cy="307777"/>
          </a:xfrm>
          <a:prstGeom prst="rect">
            <a:avLst/>
          </a:prstGeom>
          <a:noFill/>
        </p:spPr>
        <p:txBody>
          <a:bodyPr wrap="none" rtlCol="0">
            <a:spAutoFit/>
          </a:bodyPr>
          <a:lstStyle/>
          <a:p>
            <a:r>
              <a:rPr lang="en-US" sz="1400" dirty="0" smtClean="0">
                <a:latin typeface="Avenir Light"/>
                <a:cs typeface="Avenir Light"/>
              </a:rPr>
              <a:t>Experimental Treatment</a:t>
            </a:r>
            <a:endParaRPr lang="en-US" sz="1400" dirty="0">
              <a:latin typeface="Avenir Light"/>
              <a:cs typeface="Avenir Light"/>
            </a:endParaRPr>
          </a:p>
        </p:txBody>
      </p:sp>
      <p:sp>
        <p:nvSpPr>
          <p:cNvPr id="40" name="Title 1"/>
          <p:cNvSpPr>
            <a:spLocks noGrp="1"/>
          </p:cNvSpPr>
          <p:nvPr>
            <p:ph type="title"/>
          </p:nvPr>
        </p:nvSpPr>
        <p:spPr>
          <a:xfrm>
            <a:off x="457200" y="228866"/>
            <a:ext cx="8229600" cy="952500"/>
          </a:xfrm>
        </p:spPr>
        <p:txBody>
          <a:bodyPr>
            <a:normAutofit/>
          </a:bodyPr>
          <a:lstStyle/>
          <a:p>
            <a:pPr algn="l"/>
            <a:r>
              <a:rPr lang="en-US" sz="3600" dirty="0" smtClean="0">
                <a:latin typeface="Avenir Light"/>
                <a:cs typeface="Avenir Light"/>
              </a:rPr>
              <a:t>AdFisher Methodology</a:t>
            </a:r>
            <a:endParaRPr lang="en-US" sz="3600" dirty="0">
              <a:latin typeface="Avenir Light"/>
              <a:cs typeface="Avenir Light"/>
            </a:endParaRPr>
          </a:p>
        </p:txBody>
      </p:sp>
      <p:sp>
        <p:nvSpPr>
          <p:cNvPr id="125" name="TextBox 124"/>
          <p:cNvSpPr txBox="1"/>
          <p:nvPr/>
        </p:nvSpPr>
        <p:spPr>
          <a:xfrm rot="16200000">
            <a:off x="-14308" y="2786090"/>
            <a:ext cx="1646605" cy="307777"/>
          </a:xfrm>
          <a:prstGeom prst="rect">
            <a:avLst/>
          </a:prstGeom>
          <a:noFill/>
        </p:spPr>
        <p:txBody>
          <a:bodyPr wrap="none" rtlCol="0">
            <a:spAutoFit/>
          </a:bodyPr>
          <a:lstStyle/>
          <a:p>
            <a:r>
              <a:rPr lang="en-US" sz="1400" dirty="0" smtClean="0">
                <a:latin typeface="Avenir Light"/>
                <a:cs typeface="Avenir Light"/>
              </a:rPr>
              <a:t>Control Treatment</a:t>
            </a:r>
            <a:endParaRPr lang="en-US" sz="1400" dirty="0">
              <a:latin typeface="Avenir Light"/>
              <a:cs typeface="Avenir Light"/>
            </a:endParaRPr>
          </a:p>
        </p:txBody>
      </p:sp>
      <p:pic>
        <p:nvPicPr>
          <p:cNvPr id="133" name="Picture 132"/>
          <p:cNvPicPr>
            <a:picLocks noChangeAspect="1"/>
          </p:cNvPicPr>
          <p:nvPr/>
        </p:nvPicPr>
        <p:blipFill>
          <a:blip r:embed="rId4"/>
          <a:stretch>
            <a:fillRect/>
          </a:stretch>
        </p:blipFill>
        <p:spPr>
          <a:xfrm>
            <a:off x="467544" y="4184482"/>
            <a:ext cx="939252" cy="803507"/>
          </a:xfrm>
          <a:prstGeom prst="rect">
            <a:avLst/>
          </a:prstGeom>
        </p:spPr>
      </p:pic>
      <p:sp>
        <p:nvSpPr>
          <p:cNvPr id="29" name="Rectangle 28"/>
          <p:cNvSpPr/>
          <p:nvPr/>
        </p:nvSpPr>
        <p:spPr>
          <a:xfrm>
            <a:off x="3587412" y="4381621"/>
            <a:ext cx="2329610" cy="38575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Avenir Light"/>
                <a:cs typeface="Avenir Light"/>
              </a:rPr>
              <a:t>Significance Testing</a:t>
            </a:r>
            <a:endParaRPr lang="en-US" sz="1600" dirty="0">
              <a:latin typeface="Avenir Light"/>
              <a:cs typeface="Avenir Light"/>
            </a:endParaRPr>
          </a:p>
        </p:txBody>
      </p:sp>
      <p:cxnSp>
        <p:nvCxnSpPr>
          <p:cNvPr id="135" name="Straight Arrow Connector 134"/>
          <p:cNvCxnSpPr>
            <a:stCxn id="29" idx="1"/>
            <a:endCxn id="133" idx="3"/>
          </p:cNvCxnSpPr>
          <p:nvPr/>
        </p:nvCxnSpPr>
        <p:spPr>
          <a:xfrm flipH="1">
            <a:off x="1406796" y="4574496"/>
            <a:ext cx="2180616" cy="117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flipV="1">
            <a:off x="946988" y="1169751"/>
            <a:ext cx="0" cy="286305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1099388" y="1361968"/>
            <a:ext cx="0" cy="266728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56" name="Group 155"/>
          <p:cNvGrpSpPr/>
          <p:nvPr/>
        </p:nvGrpSpPr>
        <p:grpSpPr>
          <a:xfrm>
            <a:off x="1099388" y="1361968"/>
            <a:ext cx="1795576" cy="754698"/>
            <a:chOff x="1099388" y="1796428"/>
            <a:chExt cx="1795576" cy="754698"/>
          </a:xfrm>
        </p:grpSpPr>
        <p:cxnSp>
          <p:nvCxnSpPr>
            <p:cNvPr id="50" name="Straight Arrow Connector 49"/>
            <p:cNvCxnSpPr/>
            <p:nvPr/>
          </p:nvCxnSpPr>
          <p:spPr>
            <a:xfrm>
              <a:off x="2894964" y="1796428"/>
              <a:ext cx="0" cy="754698"/>
            </a:xfrm>
            <a:prstGeom prst="straightConnector1">
              <a:avLst/>
            </a:prstGeom>
            <a:ln>
              <a:solidFill>
                <a:srgbClr val="77933C"/>
              </a:solidFill>
              <a:tailEnd type="arrow"/>
            </a:ln>
            <a:effectLst/>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flipH="1">
              <a:off x="1099388" y="1797662"/>
              <a:ext cx="1795576"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a:off x="946996" y="1180893"/>
            <a:ext cx="5583097" cy="935775"/>
            <a:chOff x="946989" y="1604211"/>
            <a:chExt cx="5583097" cy="935775"/>
          </a:xfrm>
        </p:grpSpPr>
        <p:cxnSp>
          <p:nvCxnSpPr>
            <p:cNvPr id="126" name="Straight Arrow Connector 125"/>
            <p:cNvCxnSpPr/>
            <p:nvPr/>
          </p:nvCxnSpPr>
          <p:spPr>
            <a:xfrm>
              <a:off x="6530086" y="1604211"/>
              <a:ext cx="0" cy="935775"/>
            </a:xfrm>
            <a:prstGeom prst="straightConnector1">
              <a:avLst/>
            </a:prstGeom>
            <a:ln>
              <a:solidFill>
                <a:srgbClr val="953735"/>
              </a:solidFill>
              <a:tailEnd type="arrow"/>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flipH="1">
              <a:off x="946989" y="1604211"/>
              <a:ext cx="5583097" cy="0"/>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099397" y="1361970"/>
            <a:ext cx="5126899" cy="938056"/>
            <a:chOff x="1099388" y="1796428"/>
            <a:chExt cx="5126899" cy="938056"/>
          </a:xfrm>
        </p:grpSpPr>
        <p:cxnSp>
          <p:nvCxnSpPr>
            <p:cNvPr id="158" name="Straight Arrow Connector 157"/>
            <p:cNvCxnSpPr/>
            <p:nvPr/>
          </p:nvCxnSpPr>
          <p:spPr>
            <a:xfrm>
              <a:off x="6226287" y="1796428"/>
              <a:ext cx="0" cy="938056"/>
            </a:xfrm>
            <a:prstGeom prst="straightConnector1">
              <a:avLst/>
            </a:prstGeom>
            <a:ln>
              <a:solidFill>
                <a:srgbClr val="77933C"/>
              </a:solidFill>
              <a:tailEnd type="arrow"/>
            </a:ln>
            <a:effectLst/>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flipH="1">
              <a:off x="1099388" y="1797662"/>
              <a:ext cx="5126899"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946991" y="1169754"/>
            <a:ext cx="7030188" cy="1130273"/>
            <a:chOff x="946991" y="1604211"/>
            <a:chExt cx="7030188" cy="1130273"/>
          </a:xfrm>
        </p:grpSpPr>
        <p:cxnSp>
          <p:nvCxnSpPr>
            <p:cNvPr id="161" name="Straight Arrow Connector 160"/>
            <p:cNvCxnSpPr/>
            <p:nvPr/>
          </p:nvCxnSpPr>
          <p:spPr>
            <a:xfrm>
              <a:off x="7975833" y="1604211"/>
              <a:ext cx="0" cy="1130273"/>
            </a:xfrm>
            <a:prstGeom prst="straightConnector1">
              <a:avLst/>
            </a:prstGeom>
            <a:ln>
              <a:solidFill>
                <a:srgbClr val="953735"/>
              </a:solidFill>
              <a:tailEnd type="arrow"/>
            </a:ln>
            <a:effectLst/>
          </p:spPr>
          <p:style>
            <a:lnRef idx="2">
              <a:schemeClr val="dk1"/>
            </a:lnRef>
            <a:fillRef idx="0">
              <a:schemeClr val="dk1"/>
            </a:fillRef>
            <a:effectRef idx="1">
              <a:schemeClr val="dk1"/>
            </a:effectRef>
            <a:fontRef idx="minor">
              <a:schemeClr val="tx1"/>
            </a:fontRef>
          </p:style>
        </p:cxnSp>
        <p:cxnSp>
          <p:nvCxnSpPr>
            <p:cNvPr id="162" name="Straight Connector 161"/>
            <p:cNvCxnSpPr/>
            <p:nvPr/>
          </p:nvCxnSpPr>
          <p:spPr>
            <a:xfrm flipH="1">
              <a:off x="946991" y="1604211"/>
              <a:ext cx="7030188" cy="0"/>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a:off x="5917022" y="4083204"/>
            <a:ext cx="1165920" cy="508129"/>
            <a:chOff x="5917022" y="3930792"/>
            <a:chExt cx="1165920" cy="660529"/>
          </a:xfrm>
        </p:grpSpPr>
        <p:cxnSp>
          <p:nvCxnSpPr>
            <p:cNvPr id="163" name="Straight Arrow Connector 162"/>
            <p:cNvCxnSpPr>
              <a:endCxn id="29" idx="3"/>
            </p:cNvCxnSpPr>
            <p:nvPr/>
          </p:nvCxnSpPr>
          <p:spPr>
            <a:xfrm flipH="1" flipV="1">
              <a:off x="5917022" y="4569441"/>
              <a:ext cx="1165919" cy="2188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66" name="Straight Arrow Connector 165"/>
            <p:cNvCxnSpPr/>
            <p:nvPr/>
          </p:nvCxnSpPr>
          <p:spPr>
            <a:xfrm>
              <a:off x="7082941" y="3930792"/>
              <a:ext cx="1" cy="660529"/>
            </a:xfrm>
            <a:prstGeom prst="straightConnector1">
              <a:avLst/>
            </a:prstGeom>
            <a:ln>
              <a:headEnd type="none"/>
              <a:tailEnd type="none"/>
            </a:ln>
            <a:effectLst/>
          </p:spPr>
          <p:style>
            <a:lnRef idx="2">
              <a:schemeClr val="dk1"/>
            </a:lnRef>
            <a:fillRef idx="0">
              <a:schemeClr val="dk1"/>
            </a:fillRef>
            <a:effectRef idx="1">
              <a:schemeClr val="dk1"/>
            </a:effectRef>
            <a:fontRef idx="minor">
              <a:schemeClr val="tx1"/>
            </a:fontRef>
          </p:style>
        </p:cxnSp>
      </p:grpSp>
      <p:sp>
        <p:nvSpPr>
          <p:cNvPr id="169" name="TextBox 168"/>
          <p:cNvSpPr txBox="1"/>
          <p:nvPr/>
        </p:nvSpPr>
        <p:spPr>
          <a:xfrm>
            <a:off x="7161624" y="4083202"/>
            <a:ext cx="1358825" cy="307777"/>
          </a:xfrm>
          <a:prstGeom prst="rect">
            <a:avLst/>
          </a:prstGeom>
          <a:noFill/>
        </p:spPr>
        <p:txBody>
          <a:bodyPr wrap="none" rtlCol="0">
            <a:spAutoFit/>
          </a:bodyPr>
          <a:lstStyle/>
          <a:p>
            <a:r>
              <a:rPr lang="en-US" sz="1400" dirty="0" smtClean="0">
                <a:latin typeface="Avenir Light"/>
                <a:cs typeface="Avenir Light"/>
              </a:rPr>
              <a:t>Measurements</a:t>
            </a:r>
            <a:endParaRPr lang="en-US" sz="1200" dirty="0">
              <a:latin typeface="Avenir Light"/>
              <a:cs typeface="Avenir Light"/>
            </a:endParaRPr>
          </a:p>
        </p:txBody>
      </p:sp>
      <p:sp>
        <p:nvSpPr>
          <p:cNvPr id="199" name="TextBox 198"/>
          <p:cNvSpPr txBox="1"/>
          <p:nvPr/>
        </p:nvSpPr>
        <p:spPr>
          <a:xfrm>
            <a:off x="2052439" y="4523908"/>
            <a:ext cx="807534" cy="307777"/>
          </a:xfrm>
          <a:prstGeom prst="rect">
            <a:avLst/>
          </a:prstGeom>
          <a:noFill/>
        </p:spPr>
        <p:txBody>
          <a:bodyPr wrap="none" rtlCol="0">
            <a:spAutoFit/>
          </a:bodyPr>
          <a:lstStyle/>
          <a:p>
            <a:r>
              <a:rPr lang="en-US" sz="1400" i="1" dirty="0">
                <a:latin typeface="Avenir Light"/>
                <a:cs typeface="Avenir Light"/>
              </a:rPr>
              <a:t>p</a:t>
            </a:r>
            <a:r>
              <a:rPr lang="en-US" sz="1400" i="1" dirty="0" smtClean="0">
                <a:latin typeface="Avenir Light"/>
                <a:cs typeface="Avenir Light"/>
              </a:rPr>
              <a:t>-value</a:t>
            </a:r>
            <a:endParaRPr lang="en-US" sz="1400" i="1" dirty="0">
              <a:latin typeface="Avenir Light"/>
              <a:cs typeface="Avenir Light"/>
            </a:endParaRPr>
          </a:p>
        </p:txBody>
      </p:sp>
      <p:sp>
        <p:nvSpPr>
          <p:cNvPr id="3" name="Rounded Rectangular Callout 2"/>
          <p:cNvSpPr/>
          <p:nvPr/>
        </p:nvSpPr>
        <p:spPr>
          <a:xfrm>
            <a:off x="2384269" y="1179679"/>
            <a:ext cx="2589254" cy="1849413"/>
          </a:xfrm>
          <a:prstGeom prst="wedgeRoundRectCallout">
            <a:avLst>
              <a:gd name="adj1" fmla="val 65120"/>
              <a:gd name="adj2" fmla="val -1129"/>
              <a:gd name="adj3" fmla="val 16667"/>
            </a:avLst>
          </a:prstGeom>
          <a:solidFill>
            <a:srgbClr val="CCC1D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9" name="Picture 9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532" y="1478494"/>
            <a:ext cx="158387" cy="160792"/>
          </a:xfrm>
          <a:prstGeom prst="rect">
            <a:avLst/>
          </a:prstGeom>
        </p:spPr>
      </p:pic>
      <p:grpSp>
        <p:nvGrpSpPr>
          <p:cNvPr id="101" name="Group 100"/>
          <p:cNvGrpSpPr/>
          <p:nvPr/>
        </p:nvGrpSpPr>
        <p:grpSpPr>
          <a:xfrm>
            <a:off x="2641994" y="1398099"/>
            <a:ext cx="500378" cy="375008"/>
            <a:chOff x="1242292" y="2028534"/>
            <a:chExt cx="1616352" cy="1146466"/>
          </a:xfrm>
        </p:grpSpPr>
        <p:cxnSp>
          <p:nvCxnSpPr>
            <p:cNvPr id="106" name="Straight Connector 105"/>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102" name="Picture 10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611" y="1579457"/>
            <a:ext cx="158387" cy="160792"/>
          </a:xfrm>
          <a:prstGeom prst="rect">
            <a:avLst/>
          </a:prstGeom>
        </p:spPr>
      </p:pic>
      <p:pic>
        <p:nvPicPr>
          <p:cNvPr id="103" name="Picture 10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305" y="1398099"/>
            <a:ext cx="158387" cy="160792"/>
          </a:xfrm>
          <a:prstGeom prst="rect">
            <a:avLst/>
          </a:prstGeom>
        </p:spPr>
      </p:pic>
      <p:pic>
        <p:nvPicPr>
          <p:cNvPr id="104" name="Picture 10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35" y="1418008"/>
            <a:ext cx="158387" cy="160792"/>
          </a:xfrm>
          <a:prstGeom prst="rect">
            <a:avLst/>
          </a:prstGeom>
        </p:spPr>
      </p:pic>
      <p:pic>
        <p:nvPicPr>
          <p:cNvPr id="105" name="Picture 10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506" y="1603391"/>
            <a:ext cx="158387" cy="160792"/>
          </a:xfrm>
          <a:prstGeom prst="rect">
            <a:avLst/>
          </a:prstGeom>
        </p:spPr>
      </p:pic>
      <p:pic>
        <p:nvPicPr>
          <p:cNvPr id="89" name="Picture 8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053" y="1474297"/>
            <a:ext cx="158387" cy="160792"/>
          </a:xfrm>
          <a:prstGeom prst="rect">
            <a:avLst/>
          </a:prstGeom>
        </p:spPr>
      </p:pic>
      <p:grpSp>
        <p:nvGrpSpPr>
          <p:cNvPr id="91" name="Group 90"/>
          <p:cNvGrpSpPr/>
          <p:nvPr/>
        </p:nvGrpSpPr>
        <p:grpSpPr>
          <a:xfrm>
            <a:off x="4198507" y="1393902"/>
            <a:ext cx="500378" cy="375008"/>
            <a:chOff x="1242292" y="2028534"/>
            <a:chExt cx="1616352" cy="1146466"/>
          </a:xfrm>
        </p:grpSpPr>
        <p:cxnSp>
          <p:nvCxnSpPr>
            <p:cNvPr id="96" name="Straight Connector 95"/>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92" name="Picture 9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139" y="1575260"/>
            <a:ext cx="158387" cy="160792"/>
          </a:xfrm>
          <a:prstGeom prst="rect">
            <a:avLst/>
          </a:prstGeom>
        </p:spPr>
      </p:pic>
      <p:pic>
        <p:nvPicPr>
          <p:cNvPr id="93" name="Picture 9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838" y="1393902"/>
            <a:ext cx="158387" cy="160792"/>
          </a:xfrm>
          <a:prstGeom prst="rect">
            <a:avLst/>
          </a:prstGeom>
        </p:spPr>
      </p:pic>
      <p:pic>
        <p:nvPicPr>
          <p:cNvPr id="94" name="Picture 9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821" y="1407480"/>
            <a:ext cx="158387" cy="160792"/>
          </a:xfrm>
          <a:prstGeom prst="rect">
            <a:avLst/>
          </a:prstGeom>
        </p:spPr>
      </p:pic>
      <p:pic>
        <p:nvPicPr>
          <p:cNvPr id="95" name="Picture 9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032" y="1599194"/>
            <a:ext cx="158387" cy="160792"/>
          </a:xfrm>
          <a:prstGeom prst="rect">
            <a:avLst/>
          </a:prstGeom>
        </p:spPr>
      </p:pic>
      <p:sp>
        <p:nvSpPr>
          <p:cNvPr id="88" name="Rounded Rectangle 87"/>
          <p:cNvSpPr/>
          <p:nvPr/>
        </p:nvSpPr>
        <p:spPr>
          <a:xfrm>
            <a:off x="2511065" y="1336016"/>
            <a:ext cx="2338420" cy="539314"/>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4" name="Picture 13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692" y="2474198"/>
            <a:ext cx="158387" cy="160792"/>
          </a:xfrm>
          <a:prstGeom prst="rect">
            <a:avLst/>
          </a:prstGeom>
        </p:spPr>
      </p:pic>
      <p:grpSp>
        <p:nvGrpSpPr>
          <p:cNvPr id="139" name="Group 138"/>
          <p:cNvGrpSpPr/>
          <p:nvPr/>
        </p:nvGrpSpPr>
        <p:grpSpPr>
          <a:xfrm>
            <a:off x="2636146" y="2393803"/>
            <a:ext cx="500378" cy="375008"/>
            <a:chOff x="1242292" y="2028534"/>
            <a:chExt cx="1616352" cy="1146466"/>
          </a:xfrm>
        </p:grpSpPr>
        <p:cxnSp>
          <p:nvCxnSpPr>
            <p:cNvPr id="146" name="Straight Connector 145"/>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141" name="Picture 14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773" y="2575161"/>
            <a:ext cx="158387" cy="160792"/>
          </a:xfrm>
          <a:prstGeom prst="rect">
            <a:avLst/>
          </a:prstGeom>
        </p:spPr>
      </p:pic>
      <p:pic>
        <p:nvPicPr>
          <p:cNvPr id="142" name="Picture 14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467" y="2393803"/>
            <a:ext cx="158387" cy="160792"/>
          </a:xfrm>
          <a:prstGeom prst="rect">
            <a:avLst/>
          </a:prstGeom>
        </p:spPr>
      </p:pic>
      <p:pic>
        <p:nvPicPr>
          <p:cNvPr id="143" name="Picture 14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60" y="2407381"/>
            <a:ext cx="158387" cy="160792"/>
          </a:xfrm>
          <a:prstGeom prst="rect">
            <a:avLst/>
          </a:prstGeom>
        </p:spPr>
      </p:pic>
      <p:pic>
        <p:nvPicPr>
          <p:cNvPr id="145" name="Picture 14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671" y="2599095"/>
            <a:ext cx="158387" cy="160792"/>
          </a:xfrm>
          <a:prstGeom prst="rect">
            <a:avLst/>
          </a:prstGeom>
        </p:spPr>
      </p:pic>
      <p:pic>
        <p:nvPicPr>
          <p:cNvPr id="116" name="Picture 11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205" y="2470001"/>
            <a:ext cx="158387" cy="160792"/>
          </a:xfrm>
          <a:prstGeom prst="rect">
            <a:avLst/>
          </a:prstGeom>
        </p:spPr>
      </p:pic>
      <p:grpSp>
        <p:nvGrpSpPr>
          <p:cNvPr id="118" name="Group 117"/>
          <p:cNvGrpSpPr/>
          <p:nvPr/>
        </p:nvGrpSpPr>
        <p:grpSpPr>
          <a:xfrm>
            <a:off x="4192659" y="2389606"/>
            <a:ext cx="500378" cy="375008"/>
            <a:chOff x="1242292" y="2028534"/>
            <a:chExt cx="1616352" cy="1146466"/>
          </a:xfrm>
        </p:grpSpPr>
        <p:cxnSp>
          <p:nvCxnSpPr>
            <p:cNvPr id="127" name="Straight Connector 126"/>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121" name="Picture 12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291" y="2570964"/>
            <a:ext cx="158387" cy="160792"/>
          </a:xfrm>
          <a:prstGeom prst="rect">
            <a:avLst/>
          </a:prstGeom>
        </p:spPr>
      </p:pic>
      <p:pic>
        <p:nvPicPr>
          <p:cNvPr id="122" name="Picture 121"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990" y="2389606"/>
            <a:ext cx="158387" cy="160792"/>
          </a:xfrm>
          <a:prstGeom prst="rect">
            <a:avLst/>
          </a:prstGeom>
        </p:spPr>
      </p:pic>
      <p:pic>
        <p:nvPicPr>
          <p:cNvPr id="123" name="Picture 12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973" y="2403184"/>
            <a:ext cx="158387" cy="160792"/>
          </a:xfrm>
          <a:prstGeom prst="rect">
            <a:avLst/>
          </a:prstGeom>
        </p:spPr>
      </p:pic>
      <p:pic>
        <p:nvPicPr>
          <p:cNvPr id="124" name="Picture 12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184" y="2594898"/>
            <a:ext cx="158387" cy="160792"/>
          </a:xfrm>
          <a:prstGeom prst="rect">
            <a:avLst/>
          </a:prstGeom>
        </p:spPr>
      </p:pic>
      <p:sp>
        <p:nvSpPr>
          <p:cNvPr id="115" name="Rounded Rectangle 114"/>
          <p:cNvSpPr/>
          <p:nvPr/>
        </p:nvSpPr>
        <p:spPr>
          <a:xfrm>
            <a:off x="2505217" y="2316421"/>
            <a:ext cx="2338420" cy="539314"/>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2" name="Straight Arrow Connector 191"/>
          <p:cNvCxnSpPr/>
          <p:nvPr/>
        </p:nvCxnSpPr>
        <p:spPr>
          <a:xfrm>
            <a:off x="3111474" y="1599194"/>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193" name="Straight Arrow Connector 192"/>
          <p:cNvCxnSpPr/>
          <p:nvPr/>
        </p:nvCxnSpPr>
        <p:spPr>
          <a:xfrm>
            <a:off x="3986880" y="1596978"/>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194" name="Straight Arrow Connector 193"/>
          <p:cNvCxnSpPr/>
          <p:nvPr/>
        </p:nvCxnSpPr>
        <p:spPr>
          <a:xfrm>
            <a:off x="3981032" y="2563976"/>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00" name="Straight Arrow Connector 199"/>
          <p:cNvCxnSpPr/>
          <p:nvPr/>
        </p:nvCxnSpPr>
        <p:spPr>
          <a:xfrm>
            <a:off x="3102361" y="2575161"/>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grpSp>
        <p:nvGrpSpPr>
          <p:cNvPr id="304" name="Group 303"/>
          <p:cNvGrpSpPr/>
          <p:nvPr/>
        </p:nvGrpSpPr>
        <p:grpSpPr>
          <a:xfrm>
            <a:off x="5700459" y="3311359"/>
            <a:ext cx="2724650" cy="632913"/>
            <a:chOff x="2135959" y="1754305"/>
            <a:chExt cx="2724650" cy="632913"/>
          </a:xfrm>
        </p:grpSpPr>
        <p:grpSp>
          <p:nvGrpSpPr>
            <p:cNvPr id="305" name="Group 304"/>
            <p:cNvGrpSpPr/>
            <p:nvPr/>
          </p:nvGrpSpPr>
          <p:grpSpPr>
            <a:xfrm>
              <a:off x="2135959" y="1754305"/>
              <a:ext cx="2724650" cy="632913"/>
              <a:chOff x="5700459" y="2402955"/>
              <a:chExt cx="2724650" cy="632913"/>
            </a:xfrm>
          </p:grpSpPr>
          <p:grpSp>
            <p:nvGrpSpPr>
              <p:cNvPr id="307" name="Group 306"/>
              <p:cNvGrpSpPr/>
              <p:nvPr/>
            </p:nvGrpSpPr>
            <p:grpSpPr>
              <a:xfrm>
                <a:off x="5700459" y="2402955"/>
                <a:ext cx="2724650" cy="632913"/>
                <a:chOff x="1763119" y="2116666"/>
                <a:chExt cx="5414541" cy="1230087"/>
              </a:xfrm>
            </p:grpSpPr>
            <p:grpSp>
              <p:nvGrpSpPr>
                <p:cNvPr id="310" name="Group 309"/>
                <p:cNvGrpSpPr/>
                <p:nvPr/>
              </p:nvGrpSpPr>
              <p:grpSpPr>
                <a:xfrm>
                  <a:off x="2066280" y="2258271"/>
                  <a:ext cx="1158610" cy="855332"/>
                  <a:chOff x="1770840" y="2793008"/>
                  <a:chExt cx="1158610" cy="855332"/>
                </a:xfrm>
              </p:grpSpPr>
              <p:pic>
                <p:nvPicPr>
                  <p:cNvPr id="323" name="Picture 32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324" name="Group 323"/>
                  <p:cNvGrpSpPr/>
                  <p:nvPr/>
                </p:nvGrpSpPr>
                <p:grpSpPr>
                  <a:xfrm>
                    <a:off x="1770840" y="2793008"/>
                    <a:ext cx="1158610" cy="855332"/>
                    <a:chOff x="1770840" y="2793008"/>
                    <a:chExt cx="1158610" cy="855332"/>
                  </a:xfrm>
                </p:grpSpPr>
                <p:grpSp>
                  <p:nvGrpSpPr>
                    <p:cNvPr id="325" name="Group 324"/>
                    <p:cNvGrpSpPr/>
                    <p:nvPr/>
                  </p:nvGrpSpPr>
                  <p:grpSpPr>
                    <a:xfrm>
                      <a:off x="1770840" y="2793008"/>
                      <a:ext cx="1158610" cy="855332"/>
                      <a:chOff x="1242292" y="2028534"/>
                      <a:chExt cx="1616352" cy="1146466"/>
                    </a:xfrm>
                  </p:grpSpPr>
                  <p:cxnSp>
                    <p:nvCxnSpPr>
                      <p:cNvPr id="330" name="Straight Connector 329"/>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331" name="Straight Connector 330"/>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332" name="Straight Connector 331"/>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326" name="Picture 32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327" name="Picture 32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328" name="Picture 32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329" name="Picture 32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grpSp>
              <p:nvGrpSpPr>
                <p:cNvPr id="311" name="Group 310"/>
                <p:cNvGrpSpPr/>
                <p:nvPr/>
              </p:nvGrpSpPr>
              <p:grpSpPr>
                <a:xfrm>
                  <a:off x="5670341" y="2248700"/>
                  <a:ext cx="1158610" cy="855332"/>
                  <a:chOff x="1770840" y="2793008"/>
                  <a:chExt cx="1158610" cy="855332"/>
                </a:xfrm>
              </p:grpSpPr>
              <p:pic>
                <p:nvPicPr>
                  <p:cNvPr id="313" name="Picture 31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314" name="Group 313"/>
                  <p:cNvGrpSpPr/>
                  <p:nvPr/>
                </p:nvGrpSpPr>
                <p:grpSpPr>
                  <a:xfrm>
                    <a:off x="1770840" y="2793008"/>
                    <a:ext cx="1158610" cy="855332"/>
                    <a:chOff x="1770840" y="2793008"/>
                    <a:chExt cx="1158610" cy="855332"/>
                  </a:xfrm>
                </p:grpSpPr>
                <p:grpSp>
                  <p:nvGrpSpPr>
                    <p:cNvPr id="315" name="Group 314"/>
                    <p:cNvGrpSpPr/>
                    <p:nvPr/>
                  </p:nvGrpSpPr>
                  <p:grpSpPr>
                    <a:xfrm>
                      <a:off x="1770840" y="2793008"/>
                      <a:ext cx="1158610" cy="855332"/>
                      <a:chOff x="1242292" y="2028534"/>
                      <a:chExt cx="1616352" cy="1146466"/>
                    </a:xfrm>
                  </p:grpSpPr>
                  <p:cxnSp>
                    <p:nvCxnSpPr>
                      <p:cNvPr id="320" name="Straight Connector 319"/>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321" name="Straight Connector 320"/>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322" name="Straight Connector 321"/>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316" name="Picture 31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317" name="Picture 31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318" name="Picture 317"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319" name="Picture 318"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sp>
              <p:nvSpPr>
                <p:cNvPr id="312" name="Rounded Rectangle 311"/>
                <p:cNvSpPr/>
                <p:nvPr/>
              </p:nvSpPr>
              <p:spPr>
                <a:xfrm>
                  <a:off x="1763119" y="2116666"/>
                  <a:ext cx="5414541" cy="1230087"/>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308" name="Straight Arrow Connector 307"/>
              <p:cNvCxnSpPr/>
              <p:nvPr/>
            </p:nvCxnSpPr>
            <p:spPr>
              <a:xfrm>
                <a:off x="7441757" y="269919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309" name="Straight Arrow Connector 308"/>
              <p:cNvCxnSpPr/>
              <p:nvPr/>
            </p:nvCxnSpPr>
            <p:spPr>
              <a:xfrm>
                <a:off x="6436036" y="270086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grpSp>
        <p:sp>
          <p:nvSpPr>
            <p:cNvPr id="306" name="Rounded Rectangle 305"/>
            <p:cNvSpPr/>
            <p:nvPr/>
          </p:nvSpPr>
          <p:spPr>
            <a:xfrm>
              <a:off x="3148201" y="1867040"/>
              <a:ext cx="700166" cy="383643"/>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 dirty="0">
                  <a:solidFill>
                    <a:schemeClr val="bg2"/>
                  </a:solidFill>
                  <a:latin typeface="Avenir Light"/>
                  <a:cs typeface="Avenir Light"/>
                </a:rPr>
                <a:t>Ad </a:t>
              </a:r>
              <a:r>
                <a:rPr lang="en-US" sz="600" dirty="0" smtClean="0">
                  <a:solidFill>
                    <a:schemeClr val="bg2"/>
                  </a:solidFill>
                  <a:latin typeface="Avenir Light"/>
                  <a:cs typeface="Avenir Light"/>
                </a:rPr>
                <a:t>Ecosystem</a:t>
              </a:r>
              <a:endParaRPr lang="en-US" sz="600" dirty="0">
                <a:solidFill>
                  <a:schemeClr val="bg2"/>
                </a:solidFill>
                <a:latin typeface="Avenir Light"/>
                <a:cs typeface="Avenir Light"/>
              </a:endParaRPr>
            </a:p>
          </p:txBody>
        </p:sp>
      </p:grpSp>
      <p:grpSp>
        <p:nvGrpSpPr>
          <p:cNvPr id="333" name="Group 332"/>
          <p:cNvGrpSpPr/>
          <p:nvPr/>
        </p:nvGrpSpPr>
        <p:grpSpPr>
          <a:xfrm>
            <a:off x="2017115" y="2116667"/>
            <a:ext cx="5414541" cy="1230087"/>
            <a:chOff x="2017109" y="2116666"/>
            <a:chExt cx="5414541" cy="1230087"/>
          </a:xfrm>
        </p:grpSpPr>
        <p:grpSp>
          <p:nvGrpSpPr>
            <p:cNvPr id="334" name="Group 333"/>
            <p:cNvGrpSpPr/>
            <p:nvPr/>
          </p:nvGrpSpPr>
          <p:grpSpPr>
            <a:xfrm>
              <a:off x="2017109" y="2116666"/>
              <a:ext cx="5414541" cy="1230087"/>
              <a:chOff x="1763119" y="2116666"/>
              <a:chExt cx="5414541" cy="1230087"/>
            </a:xfrm>
          </p:grpSpPr>
          <p:cxnSp>
            <p:nvCxnSpPr>
              <p:cNvPr id="336" name="Straight Arrow Connector 335"/>
              <p:cNvCxnSpPr/>
              <p:nvPr/>
            </p:nvCxnSpPr>
            <p:spPr>
              <a:xfrm>
                <a:off x="5177980" y="2657242"/>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cxnSp>
            <p:nvCxnSpPr>
              <p:cNvPr id="337" name="Straight Arrow Connector 336"/>
              <p:cNvCxnSpPr/>
              <p:nvPr/>
            </p:nvCxnSpPr>
            <p:spPr>
              <a:xfrm>
                <a:off x="3168411" y="2682704"/>
                <a:ext cx="542369"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grpSp>
            <p:nvGrpSpPr>
              <p:cNvPr id="338" name="Group 337"/>
              <p:cNvGrpSpPr/>
              <p:nvPr/>
            </p:nvGrpSpPr>
            <p:grpSpPr>
              <a:xfrm>
                <a:off x="2066280" y="2258271"/>
                <a:ext cx="1158610" cy="855332"/>
                <a:chOff x="1770840" y="2793008"/>
                <a:chExt cx="1158610" cy="855332"/>
              </a:xfrm>
            </p:grpSpPr>
            <p:pic>
              <p:nvPicPr>
                <p:cNvPr id="351" name="Picture 35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352" name="Group 351"/>
                <p:cNvGrpSpPr/>
                <p:nvPr/>
              </p:nvGrpSpPr>
              <p:grpSpPr>
                <a:xfrm>
                  <a:off x="1770840" y="2793008"/>
                  <a:ext cx="1158610" cy="855332"/>
                  <a:chOff x="1770840" y="2793008"/>
                  <a:chExt cx="1158610" cy="855332"/>
                </a:xfrm>
              </p:grpSpPr>
              <p:grpSp>
                <p:nvGrpSpPr>
                  <p:cNvPr id="353" name="Group 352"/>
                  <p:cNvGrpSpPr/>
                  <p:nvPr/>
                </p:nvGrpSpPr>
                <p:grpSpPr>
                  <a:xfrm>
                    <a:off x="1770840" y="2793008"/>
                    <a:ext cx="1158610" cy="855332"/>
                    <a:chOff x="1242292" y="2028534"/>
                    <a:chExt cx="1616352" cy="1146466"/>
                  </a:xfrm>
                </p:grpSpPr>
                <p:cxnSp>
                  <p:nvCxnSpPr>
                    <p:cNvPr id="358" name="Straight Connector 357"/>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59" name="Straight Connector 358"/>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60" name="Straight Connector 359"/>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pic>
                <p:nvPicPr>
                  <p:cNvPr id="354" name="Picture 35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355" name="Picture 35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356" name="Picture 35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357" name="Picture 35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grpSp>
            <p:nvGrpSpPr>
              <p:cNvPr id="339" name="Group 338"/>
              <p:cNvGrpSpPr/>
              <p:nvPr/>
            </p:nvGrpSpPr>
            <p:grpSpPr>
              <a:xfrm>
                <a:off x="5670341" y="2248700"/>
                <a:ext cx="1158610" cy="855332"/>
                <a:chOff x="1770840" y="2793008"/>
                <a:chExt cx="1158610" cy="855332"/>
              </a:xfrm>
            </p:grpSpPr>
            <p:pic>
              <p:nvPicPr>
                <p:cNvPr id="341" name="Picture 340"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342" name="Group 341"/>
                <p:cNvGrpSpPr/>
                <p:nvPr/>
              </p:nvGrpSpPr>
              <p:grpSpPr>
                <a:xfrm>
                  <a:off x="1770840" y="2793008"/>
                  <a:ext cx="1158610" cy="855332"/>
                  <a:chOff x="1770840" y="2793008"/>
                  <a:chExt cx="1158610" cy="855332"/>
                </a:xfrm>
              </p:grpSpPr>
              <p:grpSp>
                <p:nvGrpSpPr>
                  <p:cNvPr id="343" name="Group 342"/>
                  <p:cNvGrpSpPr/>
                  <p:nvPr/>
                </p:nvGrpSpPr>
                <p:grpSpPr>
                  <a:xfrm>
                    <a:off x="1770840" y="2793008"/>
                    <a:ext cx="1158610" cy="855332"/>
                    <a:chOff x="1242292" y="2028534"/>
                    <a:chExt cx="1616352" cy="1146466"/>
                  </a:xfrm>
                </p:grpSpPr>
                <p:cxnSp>
                  <p:nvCxnSpPr>
                    <p:cNvPr id="348" name="Straight Connector 347"/>
                    <p:cNvCxnSpPr/>
                    <p:nvPr/>
                  </p:nvCxnSpPr>
                  <p:spPr>
                    <a:xfrm>
                      <a:off x="1242292" y="2028534"/>
                      <a:ext cx="392545" cy="1146466"/>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49" name="Straight Connector 348"/>
                    <p:cNvCxnSpPr/>
                    <p:nvPr/>
                  </p:nvCxnSpPr>
                  <p:spPr>
                    <a:xfrm>
                      <a:off x="1634837" y="3175000"/>
                      <a:ext cx="865899"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50" name="Straight Connector 349"/>
                    <p:cNvCxnSpPr/>
                    <p:nvPr/>
                  </p:nvCxnSpPr>
                  <p:spPr>
                    <a:xfrm flipH="1">
                      <a:off x="2500737" y="2051624"/>
                      <a:ext cx="357907" cy="1123376"/>
                    </a:xfrm>
                    <a:prstGeom prst="line">
                      <a:avLst/>
                    </a:prstGeom>
                    <a:ln>
                      <a:prstDash val="dash"/>
                    </a:ln>
                    <a:effectLst/>
                  </p:spPr>
                  <p:style>
                    <a:lnRef idx="2">
                      <a:schemeClr val="dk1"/>
                    </a:lnRef>
                    <a:fillRef idx="0">
                      <a:schemeClr val="dk1"/>
                    </a:fillRef>
                    <a:effectRef idx="1">
                      <a:schemeClr val="dk1"/>
                    </a:effectRef>
                    <a:fontRef idx="minor">
                      <a:schemeClr val="tx1"/>
                    </a:fontRef>
                  </p:style>
                </p:cxnSp>
              </p:grpSp>
              <p:pic>
                <p:nvPicPr>
                  <p:cNvPr id="344" name="Picture 34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345" name="Picture 34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346" name="Picture 34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347" name="Picture 346"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sp>
            <p:nvSpPr>
              <p:cNvPr id="340" name="Rounded Rectangle 339"/>
              <p:cNvSpPr/>
              <p:nvPr/>
            </p:nvSpPr>
            <p:spPr>
              <a:xfrm>
                <a:off x="1763119" y="2116666"/>
                <a:ext cx="5414541" cy="1230087"/>
              </a:xfrm>
              <a:prstGeom prst="roundRect">
                <a:avLst/>
              </a:prstGeom>
              <a:noFill/>
              <a:ln>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35" name="Rounded Rectangle 334"/>
            <p:cNvSpPr/>
            <p:nvPr/>
          </p:nvSpPr>
          <p:spPr>
            <a:xfrm>
              <a:off x="4001817" y="2323920"/>
              <a:ext cx="1391400" cy="744631"/>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2"/>
                  </a:solidFill>
                  <a:latin typeface="Avenir Light"/>
                  <a:cs typeface="Avenir Light"/>
                </a:rPr>
                <a:t>Ad </a:t>
              </a:r>
              <a:r>
                <a:rPr lang="en-US" sz="1400" dirty="0" smtClean="0">
                  <a:solidFill>
                    <a:schemeClr val="bg2"/>
                  </a:solidFill>
                  <a:latin typeface="Avenir Light"/>
                  <a:cs typeface="Avenir Light"/>
                </a:rPr>
                <a:t>Ecosystem</a:t>
              </a:r>
              <a:endParaRPr lang="en-US" sz="1400" dirty="0">
                <a:solidFill>
                  <a:schemeClr val="bg2"/>
                </a:solidFill>
                <a:latin typeface="Avenir Light"/>
                <a:cs typeface="Avenir Light"/>
              </a:endParaRPr>
            </a:p>
          </p:txBody>
        </p:sp>
      </p:grpSp>
      <p:sp>
        <p:nvSpPr>
          <p:cNvPr id="172" name="Rounded Rectangle 171"/>
          <p:cNvSpPr/>
          <p:nvPr/>
        </p:nvSpPr>
        <p:spPr>
          <a:xfrm>
            <a:off x="3414323" y="2431631"/>
            <a:ext cx="547766" cy="304322"/>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00" dirty="0">
                <a:solidFill>
                  <a:schemeClr val="bg2"/>
                </a:solidFill>
                <a:latin typeface="Avenir Light"/>
                <a:cs typeface="Avenir Light"/>
              </a:rPr>
              <a:t>Ad </a:t>
            </a:r>
            <a:r>
              <a:rPr lang="en-US" sz="500" dirty="0" smtClean="0">
                <a:solidFill>
                  <a:schemeClr val="bg2"/>
                </a:solidFill>
                <a:latin typeface="Avenir Light"/>
                <a:cs typeface="Avenir Light"/>
              </a:rPr>
              <a:t>Ecosystem</a:t>
            </a:r>
            <a:endParaRPr lang="en-US" sz="500" dirty="0">
              <a:solidFill>
                <a:schemeClr val="bg2"/>
              </a:solidFill>
              <a:latin typeface="Avenir Light"/>
              <a:cs typeface="Avenir Light"/>
            </a:endParaRPr>
          </a:p>
        </p:txBody>
      </p:sp>
      <p:sp>
        <p:nvSpPr>
          <p:cNvPr id="180" name="Rounded Rectangle 179"/>
          <p:cNvSpPr/>
          <p:nvPr/>
        </p:nvSpPr>
        <p:spPr>
          <a:xfrm>
            <a:off x="3414323" y="1431730"/>
            <a:ext cx="547766" cy="304322"/>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00" dirty="0">
                <a:solidFill>
                  <a:schemeClr val="bg2"/>
                </a:solidFill>
                <a:latin typeface="Avenir Light"/>
                <a:cs typeface="Avenir Light"/>
              </a:rPr>
              <a:t>Ad </a:t>
            </a:r>
            <a:r>
              <a:rPr lang="en-US" sz="500" dirty="0" smtClean="0">
                <a:solidFill>
                  <a:schemeClr val="bg2"/>
                </a:solidFill>
                <a:latin typeface="Avenir Light"/>
                <a:cs typeface="Avenir Light"/>
              </a:rPr>
              <a:t>Ecosystem</a:t>
            </a:r>
            <a:endParaRPr lang="en-US" sz="500" dirty="0">
              <a:solidFill>
                <a:schemeClr val="bg2"/>
              </a:solidFill>
              <a:latin typeface="Avenir Light"/>
              <a:cs typeface="Avenir Light"/>
            </a:endParaRPr>
          </a:p>
        </p:txBody>
      </p:sp>
      <p:cxnSp>
        <p:nvCxnSpPr>
          <p:cNvPr id="184" name="Straight Connector 183"/>
          <p:cNvCxnSpPr/>
          <p:nvPr/>
        </p:nvCxnSpPr>
        <p:spPr>
          <a:xfrm>
            <a:off x="7082941" y="3083076"/>
            <a:ext cx="0" cy="210981"/>
          </a:xfrm>
          <a:prstGeom prst="line">
            <a:avLst/>
          </a:prstGeom>
          <a:ln w="19050" cmpd="sng">
            <a:prstDash val="dot"/>
          </a:ln>
          <a:effectLst/>
        </p:spPr>
        <p:style>
          <a:lnRef idx="2">
            <a:schemeClr val="dk1"/>
          </a:lnRef>
          <a:fillRef idx="0">
            <a:schemeClr val="dk1"/>
          </a:fillRef>
          <a:effectRef idx="1">
            <a:schemeClr val="dk1"/>
          </a:effectRef>
          <a:fontRef idx="minor">
            <a:schemeClr val="tx1"/>
          </a:fontRef>
        </p:style>
      </p:cxnSp>
      <p:sp>
        <p:nvSpPr>
          <p:cNvPr id="191" name="TextBox 190"/>
          <p:cNvSpPr txBox="1"/>
          <p:nvPr/>
        </p:nvSpPr>
        <p:spPr>
          <a:xfrm>
            <a:off x="7953944" y="2184205"/>
            <a:ext cx="634229" cy="261610"/>
          </a:xfrm>
          <a:prstGeom prst="rect">
            <a:avLst/>
          </a:prstGeom>
          <a:noFill/>
        </p:spPr>
        <p:txBody>
          <a:bodyPr wrap="none" rtlCol="0">
            <a:spAutoFit/>
          </a:bodyPr>
          <a:lstStyle/>
          <a:p>
            <a:r>
              <a:rPr lang="en-US" sz="1100" dirty="0" smtClean="0">
                <a:latin typeface="Avenir Light"/>
                <a:cs typeface="Avenir Light"/>
              </a:rPr>
              <a:t>block 1</a:t>
            </a:r>
            <a:endParaRPr lang="en-US" sz="1100" dirty="0">
              <a:latin typeface="Avenir Light"/>
              <a:cs typeface="Avenir Light"/>
            </a:endParaRPr>
          </a:p>
        </p:txBody>
      </p:sp>
      <p:sp>
        <p:nvSpPr>
          <p:cNvPr id="195" name="TextBox 194"/>
          <p:cNvSpPr txBox="1"/>
          <p:nvPr/>
        </p:nvSpPr>
        <p:spPr>
          <a:xfrm>
            <a:off x="7949537" y="3091198"/>
            <a:ext cx="639308" cy="261610"/>
          </a:xfrm>
          <a:prstGeom prst="rect">
            <a:avLst/>
          </a:prstGeom>
          <a:noFill/>
        </p:spPr>
        <p:txBody>
          <a:bodyPr wrap="none" rtlCol="0">
            <a:spAutoFit/>
          </a:bodyPr>
          <a:lstStyle/>
          <a:p>
            <a:r>
              <a:rPr lang="en-US" sz="1100" dirty="0" smtClean="0">
                <a:latin typeface="Avenir Light"/>
                <a:cs typeface="Avenir Light"/>
              </a:rPr>
              <a:t>block n</a:t>
            </a:r>
            <a:endParaRPr lang="en-US" sz="1100" dirty="0">
              <a:latin typeface="Avenir Light"/>
              <a:cs typeface="Avenir Light"/>
            </a:endParaRPr>
          </a:p>
        </p:txBody>
      </p:sp>
      <p:grpSp>
        <p:nvGrpSpPr>
          <p:cNvPr id="186" name="Group 185"/>
          <p:cNvGrpSpPr/>
          <p:nvPr/>
        </p:nvGrpSpPr>
        <p:grpSpPr>
          <a:xfrm>
            <a:off x="3498290" y="3185165"/>
            <a:ext cx="1310471" cy="373283"/>
            <a:chOff x="4115287" y="3956228"/>
            <a:chExt cx="1310471" cy="373283"/>
          </a:xfrm>
        </p:grpSpPr>
        <p:cxnSp>
          <p:nvCxnSpPr>
            <p:cNvPr id="196" name="Straight Arrow Connector 195"/>
            <p:cNvCxnSpPr/>
            <p:nvPr/>
          </p:nvCxnSpPr>
          <p:spPr>
            <a:xfrm>
              <a:off x="4204415" y="3956228"/>
              <a:ext cx="0" cy="37328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7" name="TextBox 196"/>
            <p:cNvSpPr txBox="1"/>
            <p:nvPr/>
          </p:nvSpPr>
          <p:spPr>
            <a:xfrm>
              <a:off x="4115287" y="3980025"/>
              <a:ext cx="1310471" cy="292388"/>
            </a:xfrm>
            <a:prstGeom prst="rect">
              <a:avLst/>
            </a:prstGeom>
            <a:noFill/>
          </p:spPr>
          <p:txBody>
            <a:bodyPr wrap="square" rtlCol="0">
              <a:spAutoFit/>
            </a:bodyPr>
            <a:lstStyle/>
            <a:p>
              <a:pPr algn="ctr"/>
              <a:r>
                <a:rPr lang="en-US" sz="1300" dirty="0" smtClean="0">
                  <a:latin typeface="Avenir Light"/>
                  <a:cs typeface="Avenir Light"/>
                </a:rPr>
                <a:t>Training Data</a:t>
              </a:r>
              <a:endParaRPr lang="en-US" sz="1300" dirty="0">
                <a:latin typeface="Avenir Light"/>
                <a:cs typeface="Avenir Light"/>
              </a:endParaRPr>
            </a:p>
          </p:txBody>
        </p:sp>
      </p:grpSp>
      <p:cxnSp>
        <p:nvCxnSpPr>
          <p:cNvPr id="198" name="Straight Arrow Connector 197"/>
          <p:cNvCxnSpPr/>
          <p:nvPr/>
        </p:nvCxnSpPr>
        <p:spPr>
          <a:xfrm>
            <a:off x="2596370" y="1363202"/>
            <a:ext cx="0" cy="326840"/>
          </a:xfrm>
          <a:prstGeom prst="straightConnector1">
            <a:avLst/>
          </a:prstGeom>
          <a:ln>
            <a:solidFill>
              <a:srgbClr val="77933C"/>
            </a:solidFill>
            <a:tailEnd type="arrow"/>
          </a:ln>
          <a:effectLst/>
        </p:spPr>
        <p:style>
          <a:lnRef idx="2">
            <a:schemeClr val="dk1"/>
          </a:lnRef>
          <a:fillRef idx="0">
            <a:schemeClr val="dk1"/>
          </a:fillRef>
          <a:effectRef idx="1">
            <a:schemeClr val="dk1"/>
          </a:effectRef>
          <a:fontRef idx="minor">
            <a:schemeClr val="tx1"/>
          </a:fontRef>
        </p:style>
      </p:cxnSp>
      <p:sp>
        <p:nvSpPr>
          <p:cNvPr id="204" name="Rectangle 203"/>
          <p:cNvSpPr/>
          <p:nvPr/>
        </p:nvSpPr>
        <p:spPr>
          <a:xfrm>
            <a:off x="2946127" y="3609231"/>
            <a:ext cx="2329610" cy="288734"/>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smtClean="0">
                <a:latin typeface="Avenir Light"/>
                <a:cs typeface="Avenir Light"/>
              </a:rPr>
              <a:t>Machine Learning</a:t>
            </a:r>
            <a:endParaRPr lang="en-US" sz="1500" dirty="0">
              <a:latin typeface="Avenir Light"/>
              <a:cs typeface="Avenir Light"/>
            </a:endParaRPr>
          </a:p>
        </p:txBody>
      </p:sp>
      <p:grpSp>
        <p:nvGrpSpPr>
          <p:cNvPr id="206" name="Group 205"/>
          <p:cNvGrpSpPr/>
          <p:nvPr/>
        </p:nvGrpSpPr>
        <p:grpSpPr>
          <a:xfrm>
            <a:off x="4073409" y="3987200"/>
            <a:ext cx="946417" cy="431638"/>
            <a:chOff x="4129400" y="3881491"/>
            <a:chExt cx="946417" cy="431638"/>
          </a:xfrm>
        </p:grpSpPr>
        <p:cxnSp>
          <p:nvCxnSpPr>
            <p:cNvPr id="207" name="Straight Arrow Connector 206"/>
            <p:cNvCxnSpPr/>
            <p:nvPr/>
          </p:nvCxnSpPr>
          <p:spPr>
            <a:xfrm>
              <a:off x="4185105" y="3881491"/>
              <a:ext cx="0" cy="43163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08" name="TextBox 207"/>
            <p:cNvSpPr txBox="1"/>
            <p:nvPr/>
          </p:nvSpPr>
          <p:spPr>
            <a:xfrm>
              <a:off x="4129400" y="3911352"/>
              <a:ext cx="946417" cy="292388"/>
            </a:xfrm>
            <a:prstGeom prst="rect">
              <a:avLst/>
            </a:prstGeom>
            <a:noFill/>
          </p:spPr>
          <p:txBody>
            <a:bodyPr wrap="square" rtlCol="0">
              <a:spAutoFit/>
            </a:bodyPr>
            <a:lstStyle/>
            <a:p>
              <a:pPr algn="ctr"/>
              <a:r>
                <a:rPr lang="en-US" sz="1300" dirty="0" smtClean="0">
                  <a:latin typeface="Avenir Light"/>
                  <a:cs typeface="Avenir Light"/>
                </a:rPr>
                <a:t>Classifier</a:t>
              </a:r>
              <a:endParaRPr lang="en-US" sz="1300" dirty="0">
                <a:latin typeface="Avenir Light"/>
                <a:cs typeface="Avenir Light"/>
              </a:endParaRPr>
            </a:p>
          </p:txBody>
        </p:sp>
      </p:grpSp>
      <p:cxnSp>
        <p:nvCxnSpPr>
          <p:cNvPr id="210" name="Straight Arrow Connector 209"/>
          <p:cNvCxnSpPr/>
          <p:nvPr/>
        </p:nvCxnSpPr>
        <p:spPr>
          <a:xfrm>
            <a:off x="4365152" y="1180901"/>
            <a:ext cx="0" cy="509151"/>
          </a:xfrm>
          <a:prstGeom prst="straightConnector1">
            <a:avLst/>
          </a:prstGeom>
          <a:ln>
            <a:solidFill>
              <a:srgbClr val="953735"/>
            </a:solidFill>
            <a:tailEnd type="arrow"/>
          </a:ln>
          <a:effectLst/>
        </p:spPr>
        <p:style>
          <a:lnRef idx="2">
            <a:schemeClr val="dk1"/>
          </a:lnRef>
          <a:fillRef idx="0">
            <a:schemeClr val="dk1"/>
          </a:fillRef>
          <a:effectRef idx="1">
            <a:schemeClr val="dk1"/>
          </a:effectRef>
          <a:fontRef idx="minor">
            <a:schemeClr val="tx1"/>
          </a:fontRef>
        </p:style>
      </p:cxnSp>
      <p:sp>
        <p:nvSpPr>
          <p:cNvPr id="211" name="TextBox 210"/>
          <p:cNvSpPr txBox="1"/>
          <p:nvPr/>
        </p:nvSpPr>
        <p:spPr>
          <a:xfrm>
            <a:off x="2968266" y="4060922"/>
            <a:ext cx="1230156" cy="307777"/>
          </a:xfrm>
          <a:prstGeom prst="rect">
            <a:avLst/>
          </a:prstGeom>
          <a:noFill/>
        </p:spPr>
        <p:txBody>
          <a:bodyPr wrap="none" rtlCol="0">
            <a:spAutoFit/>
          </a:bodyPr>
          <a:lstStyle/>
          <a:p>
            <a:r>
              <a:rPr lang="en-US" sz="1400" i="1" dirty="0">
                <a:latin typeface="Avenir Light"/>
                <a:cs typeface="Avenir Light"/>
              </a:rPr>
              <a:t>e</a:t>
            </a:r>
            <a:r>
              <a:rPr lang="en-US" sz="1400" i="1" dirty="0" smtClean="0">
                <a:latin typeface="Avenir Light"/>
                <a:cs typeface="Avenir Light"/>
              </a:rPr>
              <a:t>xplanations</a:t>
            </a:r>
          </a:p>
        </p:txBody>
      </p:sp>
      <p:grpSp>
        <p:nvGrpSpPr>
          <p:cNvPr id="241" name="Group 240"/>
          <p:cNvGrpSpPr/>
          <p:nvPr/>
        </p:nvGrpSpPr>
        <p:grpSpPr>
          <a:xfrm>
            <a:off x="2135959" y="2536105"/>
            <a:ext cx="2724650" cy="632913"/>
            <a:chOff x="2135959" y="1754305"/>
            <a:chExt cx="2724650" cy="632913"/>
          </a:xfrm>
        </p:grpSpPr>
        <p:grpSp>
          <p:nvGrpSpPr>
            <p:cNvPr id="242" name="Group 241"/>
            <p:cNvGrpSpPr/>
            <p:nvPr/>
          </p:nvGrpSpPr>
          <p:grpSpPr>
            <a:xfrm>
              <a:off x="2135959" y="1754305"/>
              <a:ext cx="2724650" cy="632913"/>
              <a:chOff x="5700459" y="2402955"/>
              <a:chExt cx="2724650" cy="632913"/>
            </a:xfrm>
          </p:grpSpPr>
          <p:grpSp>
            <p:nvGrpSpPr>
              <p:cNvPr id="244" name="Group 243"/>
              <p:cNvGrpSpPr/>
              <p:nvPr/>
            </p:nvGrpSpPr>
            <p:grpSpPr>
              <a:xfrm>
                <a:off x="5700459" y="2402955"/>
                <a:ext cx="2724650" cy="632913"/>
                <a:chOff x="1763119" y="2116666"/>
                <a:chExt cx="5414541" cy="1230087"/>
              </a:xfrm>
            </p:grpSpPr>
            <p:grpSp>
              <p:nvGrpSpPr>
                <p:cNvPr id="247" name="Group 246"/>
                <p:cNvGrpSpPr/>
                <p:nvPr/>
              </p:nvGrpSpPr>
              <p:grpSpPr>
                <a:xfrm>
                  <a:off x="2066280" y="2258271"/>
                  <a:ext cx="1158610" cy="855332"/>
                  <a:chOff x="1770840" y="2793008"/>
                  <a:chExt cx="1158610" cy="855332"/>
                </a:xfrm>
              </p:grpSpPr>
              <p:pic>
                <p:nvPicPr>
                  <p:cNvPr id="260" name="Picture 25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261" name="Group 260"/>
                  <p:cNvGrpSpPr/>
                  <p:nvPr/>
                </p:nvGrpSpPr>
                <p:grpSpPr>
                  <a:xfrm>
                    <a:off x="1770840" y="2793008"/>
                    <a:ext cx="1158610" cy="855332"/>
                    <a:chOff x="1770840" y="2793008"/>
                    <a:chExt cx="1158610" cy="855332"/>
                  </a:xfrm>
                </p:grpSpPr>
                <p:grpSp>
                  <p:nvGrpSpPr>
                    <p:cNvPr id="262" name="Group 261"/>
                    <p:cNvGrpSpPr/>
                    <p:nvPr/>
                  </p:nvGrpSpPr>
                  <p:grpSpPr>
                    <a:xfrm>
                      <a:off x="1770840" y="2793008"/>
                      <a:ext cx="1158610" cy="855332"/>
                      <a:chOff x="1242292" y="2028534"/>
                      <a:chExt cx="1616352" cy="1146466"/>
                    </a:xfrm>
                  </p:grpSpPr>
                  <p:cxnSp>
                    <p:nvCxnSpPr>
                      <p:cNvPr id="267" name="Straight Connector 266"/>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68" name="Straight Connector 267"/>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69" name="Straight Connector 268"/>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263" name="Picture 26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264" name="Picture 26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265" name="Picture 26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266" name="Picture 26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grpSp>
              <p:nvGrpSpPr>
                <p:cNvPr id="248" name="Group 247"/>
                <p:cNvGrpSpPr/>
                <p:nvPr/>
              </p:nvGrpSpPr>
              <p:grpSpPr>
                <a:xfrm>
                  <a:off x="5670341" y="2248700"/>
                  <a:ext cx="1158610" cy="855332"/>
                  <a:chOff x="1770840" y="2793008"/>
                  <a:chExt cx="1158610" cy="855332"/>
                </a:xfrm>
              </p:grpSpPr>
              <p:pic>
                <p:nvPicPr>
                  <p:cNvPr id="250" name="Picture 249"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01" y="2976377"/>
                    <a:ext cx="366740" cy="366740"/>
                  </a:xfrm>
                  <a:prstGeom prst="rect">
                    <a:avLst/>
                  </a:prstGeom>
                </p:spPr>
              </p:pic>
              <p:grpSp>
                <p:nvGrpSpPr>
                  <p:cNvPr id="251" name="Group 250"/>
                  <p:cNvGrpSpPr/>
                  <p:nvPr/>
                </p:nvGrpSpPr>
                <p:grpSpPr>
                  <a:xfrm>
                    <a:off x="1770840" y="2793008"/>
                    <a:ext cx="1158610" cy="855332"/>
                    <a:chOff x="1770840" y="2793008"/>
                    <a:chExt cx="1158610" cy="855332"/>
                  </a:xfrm>
                </p:grpSpPr>
                <p:grpSp>
                  <p:nvGrpSpPr>
                    <p:cNvPr id="252" name="Group 251"/>
                    <p:cNvGrpSpPr/>
                    <p:nvPr/>
                  </p:nvGrpSpPr>
                  <p:grpSpPr>
                    <a:xfrm>
                      <a:off x="1770840" y="2793008"/>
                      <a:ext cx="1158610" cy="855332"/>
                      <a:chOff x="1242292" y="2028534"/>
                      <a:chExt cx="1616352" cy="1146466"/>
                    </a:xfrm>
                  </p:grpSpPr>
                  <p:cxnSp>
                    <p:nvCxnSpPr>
                      <p:cNvPr id="257" name="Straight Connector 256"/>
                      <p:cNvCxnSpPr/>
                      <p:nvPr/>
                    </p:nvCxnSpPr>
                    <p:spPr>
                      <a:xfrm>
                        <a:off x="1242292" y="2028534"/>
                        <a:ext cx="392545" cy="114646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58" name="Straight Connector 257"/>
                      <p:cNvCxnSpPr/>
                      <p:nvPr/>
                    </p:nvCxnSpPr>
                    <p:spPr>
                      <a:xfrm>
                        <a:off x="1634837" y="3175000"/>
                        <a:ext cx="865899" cy="0"/>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cxnSp>
                    <p:nvCxnSpPr>
                      <p:cNvPr id="259" name="Straight Connector 258"/>
                      <p:cNvCxnSpPr/>
                      <p:nvPr/>
                    </p:nvCxnSpPr>
                    <p:spPr>
                      <a:xfrm flipH="1">
                        <a:off x="2500737" y="2051624"/>
                        <a:ext cx="357907" cy="1123376"/>
                      </a:xfrm>
                      <a:prstGeom prst="line">
                        <a:avLst/>
                      </a:prstGeom>
                      <a:ln w="9525" cmpd="sng">
                        <a:prstDash val="dash"/>
                      </a:ln>
                      <a:effectLst/>
                    </p:spPr>
                    <p:style>
                      <a:lnRef idx="2">
                        <a:schemeClr val="dk1"/>
                      </a:lnRef>
                      <a:fillRef idx="0">
                        <a:schemeClr val="dk1"/>
                      </a:fillRef>
                      <a:effectRef idx="1">
                        <a:schemeClr val="dk1"/>
                      </a:effectRef>
                      <a:fontRef idx="minor">
                        <a:schemeClr val="tx1"/>
                      </a:fontRef>
                    </p:style>
                  </p:cxnSp>
                </p:grpSp>
                <p:pic>
                  <p:nvPicPr>
                    <p:cNvPr id="253" name="Picture 252"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595" y="3206657"/>
                      <a:ext cx="366740" cy="366740"/>
                    </a:xfrm>
                    <a:prstGeom prst="rect">
                      <a:avLst/>
                    </a:prstGeom>
                  </p:spPr>
                </p:pic>
                <p:pic>
                  <p:nvPicPr>
                    <p:cNvPr id="254" name="Picture 253"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94" y="2793008"/>
                      <a:ext cx="366740" cy="366740"/>
                    </a:xfrm>
                    <a:prstGeom prst="rect">
                      <a:avLst/>
                    </a:prstGeom>
                  </p:spPr>
                </p:pic>
                <p:pic>
                  <p:nvPicPr>
                    <p:cNvPr id="255" name="Picture 254"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97" y="2823977"/>
                      <a:ext cx="366740" cy="366740"/>
                    </a:xfrm>
                    <a:prstGeom prst="rect">
                      <a:avLst/>
                    </a:prstGeom>
                  </p:spPr>
                </p:pic>
                <p:pic>
                  <p:nvPicPr>
                    <p:cNvPr id="256" name="Picture 255" descr="firefo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64" y="3261245"/>
                      <a:ext cx="366740" cy="366740"/>
                    </a:xfrm>
                    <a:prstGeom prst="rect">
                      <a:avLst/>
                    </a:prstGeom>
                  </p:spPr>
                </p:pic>
              </p:grpSp>
            </p:grpSp>
            <p:sp>
              <p:nvSpPr>
                <p:cNvPr id="249" name="Rounded Rectangle 248"/>
                <p:cNvSpPr/>
                <p:nvPr/>
              </p:nvSpPr>
              <p:spPr>
                <a:xfrm>
                  <a:off x="1763119" y="2116666"/>
                  <a:ext cx="5414541" cy="1230087"/>
                </a:xfrm>
                <a:prstGeom prst="roundRect">
                  <a:avLst/>
                </a:prstGeom>
                <a:noFill/>
                <a:ln w="9525" cmpd="sng">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245" name="Straight Arrow Connector 244"/>
              <p:cNvCxnSpPr/>
              <p:nvPr/>
            </p:nvCxnSpPr>
            <p:spPr>
              <a:xfrm>
                <a:off x="7441757" y="269919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46" name="Straight Arrow Connector 245"/>
              <p:cNvCxnSpPr/>
              <p:nvPr/>
            </p:nvCxnSpPr>
            <p:spPr>
              <a:xfrm>
                <a:off x="6436036" y="2700860"/>
                <a:ext cx="239938" cy="0"/>
              </a:xfrm>
              <a:prstGeom prst="straightConnector1">
                <a:avLst/>
              </a:prstGeom>
              <a:ln w="6350" cmpd="sng">
                <a:headEnd type="triangle"/>
                <a:tailEnd type="triangle"/>
              </a:ln>
              <a:effectLst/>
            </p:spPr>
            <p:style>
              <a:lnRef idx="2">
                <a:schemeClr val="dk1"/>
              </a:lnRef>
              <a:fillRef idx="0">
                <a:schemeClr val="dk1"/>
              </a:fillRef>
              <a:effectRef idx="1">
                <a:schemeClr val="dk1"/>
              </a:effectRef>
              <a:fontRef idx="minor">
                <a:schemeClr val="tx1"/>
              </a:fontRef>
            </p:style>
          </p:cxnSp>
        </p:grpSp>
        <p:sp>
          <p:nvSpPr>
            <p:cNvPr id="243" name="Rounded Rectangle 242"/>
            <p:cNvSpPr/>
            <p:nvPr/>
          </p:nvSpPr>
          <p:spPr>
            <a:xfrm>
              <a:off x="3148201" y="1867040"/>
              <a:ext cx="700166" cy="383643"/>
            </a:xfrm>
            <a:prstGeom prst="round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 dirty="0">
                  <a:latin typeface="Avenir Light"/>
                  <a:cs typeface="Avenir Light"/>
                </a:rPr>
                <a:t>Ad </a:t>
              </a:r>
              <a:r>
                <a:rPr lang="en-US" sz="600" dirty="0" smtClean="0">
                  <a:latin typeface="Avenir Light"/>
                  <a:cs typeface="Avenir Light"/>
                </a:rPr>
                <a:t>Ecosystem</a:t>
              </a:r>
              <a:endParaRPr lang="en-US" sz="600" dirty="0">
                <a:latin typeface="Avenir Light"/>
                <a:cs typeface="Avenir Light"/>
              </a:endParaRPr>
            </a:p>
          </p:txBody>
        </p:sp>
      </p:grpSp>
      <p:cxnSp>
        <p:nvCxnSpPr>
          <p:cNvPr id="270" name="Straight Connector 269"/>
          <p:cNvCxnSpPr/>
          <p:nvPr/>
        </p:nvCxnSpPr>
        <p:spPr>
          <a:xfrm>
            <a:off x="3586376" y="2332842"/>
            <a:ext cx="0" cy="210981"/>
          </a:xfrm>
          <a:prstGeom prst="line">
            <a:avLst/>
          </a:prstGeom>
          <a:ln w="19050" cmpd="sng">
            <a:prstDash val="dot"/>
          </a:ln>
          <a:effectLst/>
        </p:spPr>
        <p:style>
          <a:lnRef idx="2">
            <a:schemeClr val="dk1"/>
          </a:lnRef>
          <a:fillRef idx="0">
            <a:schemeClr val="dk1"/>
          </a:fillRef>
          <a:effectRef idx="1">
            <a:schemeClr val="dk1"/>
          </a:effectRef>
          <a:fontRef idx="minor">
            <a:schemeClr val="tx1"/>
          </a:fontRef>
        </p:style>
      </p:cxnSp>
      <p:sp>
        <p:nvSpPr>
          <p:cNvPr id="271" name="TextBox 270"/>
          <p:cNvSpPr txBox="1"/>
          <p:nvPr/>
        </p:nvSpPr>
        <p:spPr>
          <a:xfrm>
            <a:off x="4352997" y="1450987"/>
            <a:ext cx="634229" cy="261610"/>
          </a:xfrm>
          <a:prstGeom prst="rect">
            <a:avLst/>
          </a:prstGeom>
          <a:noFill/>
        </p:spPr>
        <p:txBody>
          <a:bodyPr wrap="none" rtlCol="0">
            <a:spAutoFit/>
          </a:bodyPr>
          <a:lstStyle/>
          <a:p>
            <a:r>
              <a:rPr lang="en-US" sz="1100" dirty="0" smtClean="0">
                <a:latin typeface="Avenir Light"/>
                <a:cs typeface="Avenir Light"/>
              </a:rPr>
              <a:t>block 1</a:t>
            </a:r>
            <a:endParaRPr lang="en-US" sz="1100" dirty="0">
              <a:latin typeface="Avenir Light"/>
              <a:cs typeface="Avenir Light"/>
            </a:endParaRPr>
          </a:p>
        </p:txBody>
      </p:sp>
      <p:sp>
        <p:nvSpPr>
          <p:cNvPr id="272" name="TextBox 271"/>
          <p:cNvSpPr txBox="1"/>
          <p:nvPr/>
        </p:nvSpPr>
        <p:spPr>
          <a:xfrm>
            <a:off x="4359561" y="2325136"/>
            <a:ext cx="607859" cy="261610"/>
          </a:xfrm>
          <a:prstGeom prst="rect">
            <a:avLst/>
          </a:prstGeom>
          <a:noFill/>
        </p:spPr>
        <p:txBody>
          <a:bodyPr wrap="none" rtlCol="0">
            <a:spAutoFit/>
          </a:bodyPr>
          <a:lstStyle/>
          <a:p>
            <a:r>
              <a:rPr lang="en-US" sz="1100" dirty="0" smtClean="0">
                <a:latin typeface="Avenir Light"/>
                <a:cs typeface="Avenir Light"/>
              </a:rPr>
              <a:t>block t</a:t>
            </a:r>
            <a:endParaRPr lang="en-US" sz="1100" dirty="0">
              <a:latin typeface="Avenir Light"/>
              <a:cs typeface="Avenir Light"/>
            </a:endParaRPr>
          </a:p>
        </p:txBody>
      </p:sp>
      <p:cxnSp>
        <p:nvCxnSpPr>
          <p:cNvPr id="273" name="Straight Connector 272"/>
          <p:cNvCxnSpPr/>
          <p:nvPr/>
        </p:nvCxnSpPr>
        <p:spPr>
          <a:xfrm>
            <a:off x="3677397" y="1980842"/>
            <a:ext cx="0" cy="210981"/>
          </a:xfrm>
          <a:prstGeom prst="line">
            <a:avLst/>
          </a:prstGeom>
          <a:ln w="19050" cmpd="sng">
            <a:prstDash val="dot"/>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340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33"/>
                                        </p:tgtEl>
                                      </p:cBhvr>
                                      <p:by x="50000" y="50000"/>
                                    </p:animScale>
                                  </p:childTnLst>
                                </p:cTn>
                              </p:par>
                            </p:childTnLst>
                          </p:cTn>
                        </p:par>
                        <p:par>
                          <p:cTn id="7" fill="hold">
                            <p:stCondLst>
                              <p:cond delay="500"/>
                            </p:stCondLst>
                            <p:childTnLst>
                              <p:par>
                                <p:cTn id="8" presetID="0" presetClass="path" presetSubtype="0" accel="50000" decel="50000" fill="hold" nodeType="afterEffect">
                                  <p:stCondLst>
                                    <p:cond delay="0"/>
                                  </p:stCondLst>
                                  <p:childTnLst>
                                    <p:animMotion origin="layout" path="M 3.87287E-6 2.49723E-6 L 0.25634 2.49723E-6 " pathEditMode="relative" rAng="0" ptsTypes="AA">
                                      <p:cBhvr>
                                        <p:cTn id="9" dur="500" fill="hold"/>
                                        <p:tgtEl>
                                          <p:spTgt spid="333"/>
                                        </p:tgtEl>
                                        <p:attrNameLst>
                                          <p:attrName>ppt_x</p:attrName>
                                          <p:attrName>ppt_y</p:attrName>
                                        </p:attrNameLst>
                                      </p:cBhvr>
                                      <p:rCtr x="12817" y="0"/>
                                    </p:animMotion>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0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15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55"/>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7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4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4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4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4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1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1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2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2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2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1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8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7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9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9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200"/>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9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nodeType="clickEffect">
                                  <p:stCondLst>
                                    <p:cond delay="0"/>
                                  </p:stCondLst>
                                  <p:childTnLst>
                                    <p:animMotion origin="layout" path="M -1.64293E-6 -2.22222E-6 C 0.03751 -0.02416 0.0752 -0.04833 0.10698 -0.04777 C 0.13876 -0.04722 0.16464 -0.02194 0.19069 0.00334 " pathEditMode="relative" ptsTypes="aaA">
                                      <p:cBhvr>
                                        <p:cTn id="107" dur="1000" fill="hold"/>
                                        <p:tgtEl>
                                          <p:spTgt spid="103"/>
                                        </p:tgtEl>
                                        <p:attrNameLst>
                                          <p:attrName>ppt_x</p:attrName>
                                          <p:attrName>ppt_y</p:attrName>
                                        </p:attrNameLst>
                                      </p:cBhvr>
                                    </p:animMotion>
                                  </p:childTnLst>
                                </p:cTn>
                              </p:par>
                              <p:par>
                                <p:cTn id="108" presetID="0" presetClass="path" presetSubtype="0" accel="50000" decel="50000" fill="hold" nodeType="withEffect">
                                  <p:stCondLst>
                                    <p:cond delay="0"/>
                                  </p:stCondLst>
                                  <p:childTnLst>
                                    <p:animMotion origin="layout" path="M -2.27162E-6 1.11111E-6 C -0.02501 0.01722 -0.04984 0.03472 -0.07381 0.04055 C -0.09777 0.04639 -0.1266 0.04528 -0.14328 0.03528 C -0.15995 0.02528 -0.16707 0.00278 -0.17419 -0.01945 " pathEditMode="relative" ptsTypes="aaaA">
                                      <p:cBhvr>
                                        <p:cTn id="109" dur="1000" fill="hold"/>
                                        <p:tgtEl>
                                          <p:spTgt spid="95"/>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02275 0.01222 C -0.00365 -0.01111 0.01563 -0.03417 0.04011 -0.04055 C 0.0646 -0.04694 0.10663 -0.0325 0.12382 -0.02667 C 0.14102 -0.02083 0.14241 -0.01305 0.1438 -0.00528 " pathEditMode="relative" rAng="0" ptsTypes="aaaA">
                                      <p:cBhvr>
                                        <p:cTn id="111" dur="1000" fill="hold"/>
                                        <p:tgtEl>
                                          <p:spTgt spid="104"/>
                                        </p:tgtEl>
                                        <p:attrNameLst>
                                          <p:attrName>ppt_x</p:attrName>
                                          <p:attrName>ppt_y</p:attrName>
                                        </p:attrNameLst>
                                      </p:cBhvr>
                                      <p:rCtr x="8319" y="-2972"/>
                                    </p:animMotion>
                                  </p:childTnLst>
                                </p:cTn>
                              </p:par>
                              <p:par>
                                <p:cTn id="112" presetID="0" presetClass="path" presetSubtype="0" accel="50000" decel="50000" fill="hold" nodeType="withEffect">
                                  <p:stCondLst>
                                    <p:cond delay="0"/>
                                  </p:stCondLst>
                                  <p:childTnLst>
                                    <p:animMotion origin="layout" path="M -6.28691E-7 1.11111E-6 C -0.04707 0.01445 -0.09396 0.02889 -0.1247 0.03 C -0.15544 0.03111 -0.17298 0.01556 -0.18427 0.00695 C -0.19556 -0.00167 -0.19434 -0.01167 -0.19295 -0.02139 " pathEditMode="relative" ptsTypes="aaaA">
                                      <p:cBhvr>
                                        <p:cTn id="113" dur="1000" fill="hold"/>
                                        <p:tgtEl>
                                          <p:spTgt spid="92"/>
                                        </p:tgtEl>
                                        <p:attrNameLst>
                                          <p:attrName>ppt_x</p:attrName>
                                          <p:attrName>ppt_y</p:attrName>
                                        </p:attrNameLst>
                                      </p:cBhvr>
                                    </p:animMotion>
                                  </p:childTnLst>
                                </p:cTn>
                              </p:par>
                            </p:childTnLst>
                          </p:cTn>
                        </p:par>
                        <p:par>
                          <p:cTn id="114" fill="hold">
                            <p:stCondLst>
                              <p:cond delay="1000"/>
                            </p:stCondLst>
                            <p:childTnLst>
                              <p:par>
                                <p:cTn id="115" presetID="0" presetClass="path" presetSubtype="0" accel="50000" decel="50000" fill="hold" nodeType="afterEffect">
                                  <p:stCondLst>
                                    <p:cond delay="0"/>
                                  </p:stCondLst>
                                  <p:childTnLst>
                                    <p:animMotion origin="layout" path="M -6.28691E-7 2.22222E-6 C 0.02778 -0.01055 0.05557 -0.02083 0.08041 -0.02472 C 0.10524 -0.02861 0.13563 -0.02778 0.14883 -0.02305 C 0.16203 -0.01833 0.16082 -0.0075 0.15977 0.00361 " pathEditMode="relative" ptsTypes="aaaA">
                                      <p:cBhvr>
                                        <p:cTn id="116" dur="1000" fill="hold"/>
                                        <p:tgtEl>
                                          <p:spTgt spid="143"/>
                                        </p:tgtEl>
                                        <p:attrNameLst>
                                          <p:attrName>ppt_x</p:attrName>
                                          <p:attrName>ppt_y</p:attrName>
                                        </p:attrNameLst>
                                      </p:cBhvr>
                                    </p:animMotion>
                                  </p:childTnLst>
                                </p:cTn>
                              </p:par>
                              <p:par>
                                <p:cTn id="117" presetID="0" presetClass="path" presetSubtype="0" accel="50000" decel="50000" fill="hold" nodeType="withEffect">
                                  <p:stCondLst>
                                    <p:cond delay="0"/>
                                  </p:stCondLst>
                                  <p:childTnLst>
                                    <p:animMotion origin="layout" path="M 3.67141E-6 8.88889E-6 C -0.03109 0.02473 -0.06217 0.04945 -0.08822 0.05639 C -0.11428 0.06334 -0.1438 0.05306 -0.15665 0.04223 C -0.1695 0.03139 -0.16759 0.01112 -0.16551 -0.00888 " pathEditMode="relative" ptsTypes="aaaA">
                                      <p:cBhvr>
                                        <p:cTn id="118" dur="1000" fill="hold"/>
                                        <p:tgtEl>
                                          <p:spTgt spid="116"/>
                                        </p:tgtEl>
                                        <p:attrNameLst>
                                          <p:attrName>ppt_x</p:attrName>
                                          <p:attrName>ppt_y</p:attrName>
                                        </p:attrNameLst>
                                      </p:cBhvr>
                                    </p:animMotion>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99"/>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10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02"/>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103"/>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5"/>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8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9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9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9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9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5"/>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88"/>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34"/>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3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41"/>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42"/>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43"/>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45"/>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116"/>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118"/>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21"/>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22"/>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123"/>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124"/>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273"/>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11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93"/>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9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200"/>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194"/>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180"/>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17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4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98"/>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27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7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7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186"/>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0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211"/>
                                        </p:tgtEl>
                                        <p:attrNameLst>
                                          <p:attrName>style.visibility</p:attrName>
                                        </p:attrNameLst>
                                      </p:cBhvr>
                                      <p:to>
                                        <p:strVal val="visible"/>
                                      </p:to>
                                    </p:set>
                                  </p:childTnLst>
                                </p:cTn>
                              </p:par>
                              <p:par>
                                <p:cTn id="217" presetID="0" presetClass="path" presetSubtype="0" accel="50000" decel="50000" fill="hold" grpId="1" nodeType="withEffect">
                                  <p:stCondLst>
                                    <p:cond delay="0"/>
                                  </p:stCondLst>
                                  <p:childTnLst>
                                    <p:animMotion origin="layout" path="M -3.72352E-6 0 C -0.00729 0.01306 -0.01389 0.02639 -0.03369 0.03361 C -0.05349 0.04028 -0.08753 0.04056 -0.12035 0.04222 " pathEditMode="relative" rAng="0" ptsTypes="aaA">
                                      <p:cBhvr>
                                        <p:cTn id="218" dur="1000" fill="hold"/>
                                        <p:tgtEl>
                                          <p:spTgt spid="211"/>
                                        </p:tgtEl>
                                        <p:attrNameLst>
                                          <p:attrName>ppt_x</p:attrName>
                                          <p:attrName>ppt_y</p:attrName>
                                        </p:attrNameLst>
                                      </p:cBhvr>
                                      <p:rCtr x="-6026" y="2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3" grpId="0" animBg="1"/>
      <p:bldP spid="3" grpId="1" animBg="1"/>
      <p:bldP spid="88" grpId="0" animBg="1"/>
      <p:bldP spid="88" grpId="1" animBg="1"/>
      <p:bldP spid="115" grpId="0" animBg="1"/>
      <p:bldP spid="115" grpId="1" animBg="1"/>
      <p:bldP spid="172" grpId="0" animBg="1"/>
      <p:bldP spid="172" grpId="1" animBg="1"/>
      <p:bldP spid="180" grpId="0" animBg="1"/>
      <p:bldP spid="180" grpId="1" animBg="1"/>
      <p:bldP spid="191" grpId="0"/>
      <p:bldP spid="195" grpId="0"/>
      <p:bldP spid="204" grpId="0" animBg="1"/>
      <p:bldP spid="211" grpId="0"/>
      <p:bldP spid="211" grpId="1"/>
      <p:bldP spid="271" grpId="0"/>
      <p:bldP spid="2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smtClean="0">
                <a:latin typeface="Avenir Light"/>
                <a:cs typeface="Avenir Light"/>
              </a:rPr>
              <a:t>We study </a:t>
            </a:r>
            <a:r>
              <a:rPr lang="en-US" sz="3600" dirty="0" smtClean="0">
                <a:latin typeface="Avenir Light"/>
                <a:cs typeface="Avenir Light"/>
              </a:rPr>
              <a:t>three properties on the Ad Ecosystem</a:t>
            </a:r>
            <a:endParaRPr lang="en-US" sz="3600" dirty="0">
              <a:latin typeface="Avenir Light"/>
              <a:cs typeface="Avenir Light"/>
            </a:endParaRPr>
          </a:p>
        </p:txBody>
      </p:sp>
      <p:sp>
        <p:nvSpPr>
          <p:cNvPr id="3" name="Content Placeholder 2"/>
          <p:cNvSpPr>
            <a:spLocks noGrp="1"/>
          </p:cNvSpPr>
          <p:nvPr>
            <p:ph idx="1"/>
          </p:nvPr>
        </p:nvSpPr>
        <p:spPr>
          <a:xfrm>
            <a:off x="457200" y="1333501"/>
            <a:ext cx="8229600" cy="3771636"/>
          </a:xfrm>
        </p:spPr>
        <p:txBody>
          <a:bodyPr>
            <a:normAutofit/>
          </a:bodyPr>
          <a:lstStyle/>
          <a:p>
            <a:endParaRPr lang="en-US" sz="2800" dirty="0" smtClean="0">
              <a:latin typeface="Avenir Light"/>
              <a:cs typeface="Avenir Light"/>
            </a:endParaRPr>
          </a:p>
          <a:p>
            <a:r>
              <a:rPr lang="en-US" sz="2800" dirty="0" smtClean="0">
                <a:latin typeface="Avenir Light"/>
                <a:cs typeface="Avenir Light"/>
              </a:rPr>
              <a:t>Discrimination</a:t>
            </a:r>
          </a:p>
          <a:p>
            <a:endParaRPr lang="en-US" sz="2800" dirty="0">
              <a:latin typeface="Avenir Light"/>
              <a:cs typeface="Avenir Light"/>
            </a:endParaRPr>
          </a:p>
          <a:p>
            <a:r>
              <a:rPr lang="en-US" sz="2800" dirty="0" smtClean="0">
                <a:latin typeface="Avenir Light"/>
                <a:cs typeface="Avenir Light"/>
              </a:rPr>
              <a:t>Transparency</a:t>
            </a:r>
          </a:p>
          <a:p>
            <a:endParaRPr lang="en-US" sz="2800" dirty="0">
              <a:latin typeface="Avenir Light"/>
              <a:cs typeface="Avenir Light"/>
            </a:endParaRPr>
          </a:p>
          <a:p>
            <a:r>
              <a:rPr lang="en-US" sz="2800" dirty="0" smtClean="0">
                <a:latin typeface="Avenir Light"/>
                <a:cs typeface="Avenir Light"/>
              </a:rPr>
              <a:t>Choice</a:t>
            </a:r>
            <a:endParaRPr lang="en-US" sz="2800" dirty="0">
              <a:latin typeface="Avenir Light"/>
              <a:cs typeface="Avenir Light"/>
            </a:endParaRPr>
          </a:p>
        </p:txBody>
      </p:sp>
    </p:spTree>
    <p:extLst>
      <p:ext uri="{BB962C8B-B14F-4D97-AF65-F5344CB8AC3E}">
        <p14:creationId xmlns:p14="http://schemas.microsoft.com/office/powerpoint/2010/main" val="2402133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Discrimination</a:t>
            </a:r>
            <a:endParaRPr lang="en-US" sz="3600" dirty="0">
              <a:latin typeface="Avenir Light"/>
              <a:cs typeface="Avenir Light"/>
            </a:endParaRPr>
          </a:p>
        </p:txBody>
      </p:sp>
      <p:sp>
        <p:nvSpPr>
          <p:cNvPr id="32" name="Content Placeholder 2"/>
          <p:cNvSpPr>
            <a:spLocks noGrp="1"/>
          </p:cNvSpPr>
          <p:nvPr>
            <p:ph sz="quarter" idx="1"/>
          </p:nvPr>
        </p:nvSpPr>
        <p:spPr>
          <a:xfrm>
            <a:off x="680500" y="2904949"/>
            <a:ext cx="2885657" cy="966261"/>
          </a:xfrm>
        </p:spPr>
        <p:txBody>
          <a:bodyPr>
            <a:normAutofit/>
          </a:bodyPr>
          <a:lstStyle/>
          <a:p>
            <a:pPr marL="0" indent="0">
              <a:buNone/>
            </a:pPr>
            <a:r>
              <a:rPr lang="en-US" sz="2000" dirty="0" smtClean="0">
                <a:latin typeface="Avenir Light"/>
                <a:cs typeface="Avenir Light"/>
              </a:rPr>
              <a:t>Browse websites related to finding jobs</a:t>
            </a:r>
            <a:endParaRPr lang="en-US" sz="2000" dirty="0">
              <a:latin typeface="Avenir Heavy"/>
              <a:cs typeface="Avenir Heavy"/>
            </a:endParaRPr>
          </a:p>
          <a:p>
            <a:pPr marL="0" indent="0">
              <a:buNone/>
            </a:pPr>
            <a:endParaRPr lang="en-US" sz="2000" dirty="0">
              <a:latin typeface="Avenir Light"/>
              <a:cs typeface="Avenir Light"/>
            </a:endParaRPr>
          </a:p>
        </p:txBody>
      </p:sp>
      <p:cxnSp>
        <p:nvCxnSpPr>
          <p:cNvPr id="39" name="Straight Arrow Connector 38"/>
          <p:cNvCxnSpPr>
            <a:stCxn id="48" idx="3"/>
            <a:endCxn id="47" idx="1"/>
          </p:cNvCxnSpPr>
          <p:nvPr/>
        </p:nvCxnSpPr>
        <p:spPr>
          <a:xfrm>
            <a:off x="2578374" y="2086654"/>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7" idx="3"/>
            <a:endCxn id="49" idx="1"/>
          </p:cNvCxnSpPr>
          <p:nvPr/>
        </p:nvCxnSpPr>
        <p:spPr>
          <a:xfrm>
            <a:off x="5510354" y="2086654"/>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28967" y="2693036"/>
            <a:ext cx="0" cy="766509"/>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162489" y="2706227"/>
            <a:ext cx="1" cy="738608"/>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566138" y="1480283"/>
            <a:ext cx="1944216" cy="121274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bg2"/>
                </a:solidFill>
                <a:latin typeface="Avenir Light"/>
                <a:cs typeface="Avenir Light"/>
              </a:rPr>
              <a:t>Ad </a:t>
            </a:r>
            <a:r>
              <a:rPr lang="en-US" sz="2000" dirty="0" smtClean="0">
                <a:solidFill>
                  <a:schemeClr val="bg2"/>
                </a:solidFill>
                <a:latin typeface="Avenir Light"/>
                <a:cs typeface="Avenir Light"/>
              </a:rPr>
              <a:t>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48" name="Rectangle 47"/>
          <p:cNvSpPr/>
          <p:nvPr/>
        </p:nvSpPr>
        <p:spPr>
          <a:xfrm>
            <a:off x="680500"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Web Browsing</a:t>
            </a:r>
            <a:endParaRPr lang="en-US" dirty="0">
              <a:latin typeface="Avenir Light"/>
              <a:cs typeface="Avenir Light"/>
            </a:endParaRPr>
          </a:p>
        </p:txBody>
      </p:sp>
      <p:sp>
        <p:nvSpPr>
          <p:cNvPr id="49" name="Rectangle 48"/>
          <p:cNvSpPr/>
          <p:nvPr/>
        </p:nvSpPr>
        <p:spPr>
          <a:xfrm>
            <a:off x="6553202"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Advertisements</a:t>
            </a:r>
            <a:endParaRPr lang="en-US" dirty="0">
              <a:latin typeface="Avenir Light"/>
              <a:cs typeface="Avenir Light"/>
            </a:endParaRPr>
          </a:p>
        </p:txBody>
      </p:sp>
      <p:sp>
        <p:nvSpPr>
          <p:cNvPr id="50" name="Rectangle 49"/>
          <p:cNvSpPr/>
          <p:nvPr/>
        </p:nvSpPr>
        <p:spPr>
          <a:xfrm>
            <a:off x="3612497" y="3444835"/>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 Settings</a:t>
            </a:r>
            <a:endParaRPr lang="en-US" dirty="0">
              <a:latin typeface="Avenir Light"/>
              <a:cs typeface="Avenir Light"/>
            </a:endParaRPr>
          </a:p>
        </p:txBody>
      </p:sp>
      <p:sp>
        <p:nvSpPr>
          <p:cNvPr id="51" name="Freeform 50"/>
          <p:cNvSpPr/>
          <p:nvPr/>
        </p:nvSpPr>
        <p:spPr>
          <a:xfrm>
            <a:off x="5162491" y="2079461"/>
            <a:ext cx="349729" cy="600109"/>
          </a:xfrm>
          <a:custGeom>
            <a:avLst/>
            <a:gdLst>
              <a:gd name="connsiteX0" fmla="*/ 0 w 446560"/>
              <a:gd name="connsiteY0" fmla="*/ 614065 h 614065"/>
              <a:gd name="connsiteX1" fmla="*/ 111640 w 446560"/>
              <a:gd name="connsiteY1" fmla="*/ 167472 h 614065"/>
              <a:gd name="connsiteX2" fmla="*/ 446560 w 446560"/>
              <a:gd name="connsiteY2" fmla="*/ 0 h 614065"/>
            </a:gdLst>
            <a:ahLst/>
            <a:cxnLst>
              <a:cxn ang="0">
                <a:pos x="connsiteX0" y="connsiteY0"/>
              </a:cxn>
              <a:cxn ang="0">
                <a:pos x="connsiteX1" y="connsiteY1"/>
              </a:cxn>
              <a:cxn ang="0">
                <a:pos x="connsiteX2" y="connsiteY2"/>
              </a:cxn>
            </a:cxnLst>
            <a:rect l="l" t="t" r="r" b="b"/>
            <a:pathLst>
              <a:path w="446560" h="614065">
                <a:moveTo>
                  <a:pt x="0" y="614065"/>
                </a:moveTo>
                <a:cubicBezTo>
                  <a:pt x="18606" y="441940"/>
                  <a:pt x="37213" y="269816"/>
                  <a:pt x="111640" y="167472"/>
                </a:cubicBezTo>
                <a:cubicBezTo>
                  <a:pt x="186067" y="65128"/>
                  <a:pt x="367482" y="41868"/>
                  <a:pt x="446560" y="0"/>
                </a:cubicBezTo>
              </a:path>
            </a:pathLst>
          </a:custGeom>
          <a:ln>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3566138" y="2086654"/>
            <a:ext cx="1944216" cy="0"/>
          </a:xfrm>
          <a:prstGeom prst="line">
            <a:avLst/>
          </a:prstGeom>
          <a:ln>
            <a:solidFill>
              <a:schemeClr val="bg1"/>
            </a:solidFill>
            <a:prstDash val="dash"/>
          </a:ln>
          <a:effectLst/>
        </p:spPr>
        <p:style>
          <a:lnRef idx="2">
            <a:schemeClr val="dk1"/>
          </a:lnRef>
          <a:fillRef idx="0">
            <a:schemeClr val="dk1"/>
          </a:fillRef>
          <a:effectRef idx="1">
            <a:schemeClr val="dk1"/>
          </a:effectRef>
          <a:fontRef idx="minor">
            <a:schemeClr val="tx1"/>
          </a:fontRef>
        </p:style>
      </p:cxnSp>
      <p:sp>
        <p:nvSpPr>
          <p:cNvPr id="53" name="Content Placeholder 2"/>
          <p:cNvSpPr txBox="1">
            <a:spLocks/>
          </p:cNvSpPr>
          <p:nvPr/>
        </p:nvSpPr>
        <p:spPr>
          <a:xfrm>
            <a:off x="6105435" y="2914474"/>
            <a:ext cx="2867062" cy="130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latin typeface="Avenir Light"/>
                <a:cs typeface="Avenir Light"/>
              </a:rPr>
              <a:t>Significant causal effect on ads</a:t>
            </a:r>
          </a:p>
          <a:p>
            <a:pPr marL="0" indent="0">
              <a:buNone/>
            </a:pPr>
            <a:r>
              <a:rPr lang="en-US" sz="2000" dirty="0" smtClean="0">
                <a:latin typeface="Avenir Light"/>
                <a:cs typeface="Avenir Light"/>
              </a:rPr>
              <a:t>(p-value &lt; 0.00003)</a:t>
            </a:r>
            <a:endParaRPr lang="en-US" sz="2000" dirty="0">
              <a:latin typeface="Avenir Light"/>
              <a:cs typeface="Avenir Light"/>
            </a:endParaRPr>
          </a:p>
        </p:txBody>
      </p:sp>
      <p:sp>
        <p:nvSpPr>
          <p:cNvPr id="16" name="Content Placeholder 2"/>
          <p:cNvSpPr txBox="1">
            <a:spLocks/>
          </p:cNvSpPr>
          <p:nvPr/>
        </p:nvSpPr>
        <p:spPr>
          <a:xfrm>
            <a:off x="3658466" y="4859737"/>
            <a:ext cx="2885657" cy="602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latin typeface="Avenir Light"/>
                <a:cs typeface="Avenir Light"/>
              </a:rPr>
              <a:t>Set gender bit</a:t>
            </a:r>
            <a:endParaRPr lang="en-US" sz="2000" dirty="0">
              <a:latin typeface="Avenir Light"/>
              <a:cs typeface="Avenir Light"/>
            </a:endParaRPr>
          </a:p>
        </p:txBody>
      </p:sp>
    </p:spTree>
    <p:extLst>
      <p:ext uri="{BB962C8B-B14F-4D97-AF65-F5344CB8AC3E}">
        <p14:creationId xmlns:p14="http://schemas.microsoft.com/office/powerpoint/2010/main" val="1887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5055" y="1684423"/>
            <a:ext cx="3582737" cy="199189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194660142"/>
              </p:ext>
            </p:extLst>
          </p:nvPr>
        </p:nvGraphicFramePr>
        <p:xfrm>
          <a:off x="734437" y="1095594"/>
          <a:ext cx="7952373" cy="4011963"/>
        </p:xfrm>
        <a:graphic>
          <a:graphicData uri="http://schemas.openxmlformats.org/drawingml/2006/table">
            <a:tbl>
              <a:tblPr firstRow="1" bandRow="1">
                <a:tableStyleId>{69012ECD-51FC-41F1-AA8D-1B2483CD663E}</a:tableStyleId>
              </a:tblPr>
              <a:tblGrid>
                <a:gridCol w="3763939"/>
                <a:gridCol w="4188434"/>
              </a:tblGrid>
              <a:tr h="548786">
                <a:tc>
                  <a:txBody>
                    <a:bodyPr/>
                    <a:lstStyle/>
                    <a:p>
                      <a:pPr algn="l"/>
                      <a:r>
                        <a:rPr lang="en-US" sz="1800" b="1" dirty="0" smtClean="0">
                          <a:solidFill>
                            <a:schemeClr val="accent4">
                              <a:lumMod val="75000"/>
                            </a:schemeClr>
                          </a:solidFill>
                          <a:latin typeface="Avenir Light"/>
                          <a:cs typeface="Avenir Light"/>
                        </a:rPr>
                        <a:t>Female Group</a:t>
                      </a:r>
                      <a:endParaRPr lang="en-US" sz="1800" b="1" dirty="0">
                        <a:solidFill>
                          <a:schemeClr val="accent4">
                            <a:lumMod val="75000"/>
                          </a:schemeClr>
                        </a:solidFill>
                        <a:latin typeface="Avenir Light"/>
                        <a:cs typeface="Avenir Ligh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smtClean="0">
                          <a:solidFill>
                            <a:schemeClr val="accent3">
                              <a:lumMod val="75000"/>
                            </a:schemeClr>
                          </a:solidFill>
                          <a:latin typeface="Avenir Light"/>
                          <a:cs typeface="Avenir Light"/>
                        </a:rPr>
                        <a:t>Male Group</a:t>
                      </a:r>
                      <a:endParaRPr lang="en-US" sz="1800" b="1" dirty="0">
                        <a:solidFill>
                          <a:schemeClr val="accent3">
                            <a:lumMod val="75000"/>
                          </a:schemeClr>
                        </a:solidFill>
                        <a:latin typeface="Avenir Light"/>
                        <a:cs typeface="Avenir Light"/>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60377">
                <a:tc>
                  <a:txBody>
                    <a:bodyPr/>
                    <a:lstStyle/>
                    <a:p>
                      <a:r>
                        <a:rPr lang="en-US" sz="1800" dirty="0" smtClean="0">
                          <a:solidFill>
                            <a:srgbClr val="000000"/>
                          </a:solidFill>
                          <a:latin typeface="Avenir Light"/>
                          <a:cs typeface="Avenir Light"/>
                        </a:rPr>
                        <a:t>Jobs (Hiring Now)</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Avenir Light"/>
                          <a:cs typeface="Avenir Light"/>
                        </a:rPr>
                        <a:t>www.jobsinyourarea.co</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45 </a:t>
                      </a:r>
                      <a:r>
                        <a:rPr lang="en-US" sz="1800" dirty="0" smtClean="0">
                          <a:solidFill>
                            <a:srgbClr val="000000"/>
                          </a:solidFill>
                          <a:latin typeface="Avenir Light"/>
                          <a:cs typeface="Avenir Light"/>
                        </a:rPr>
                        <a:t>vs. </a:t>
                      </a:r>
                      <a:r>
                        <a:rPr lang="en-US" sz="1800" dirty="0" smtClean="0">
                          <a:solidFill>
                            <a:srgbClr val="77933C"/>
                          </a:solidFill>
                          <a:latin typeface="Avenir Light"/>
                          <a:cs typeface="Avenir Light"/>
                        </a:rPr>
                        <a:t>8</a:t>
                      </a:r>
                    </a:p>
                  </a:txBody>
                  <a:tcPr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$200k+ Jobs - Execs Only</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Avenir Light"/>
                          <a:cs typeface="Avenir Light"/>
                        </a:rPr>
                        <a:t>careerchange.com</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311 </a:t>
                      </a:r>
                      <a:r>
                        <a:rPr lang="en-US" sz="1800" dirty="0" smtClean="0">
                          <a:solidFill>
                            <a:srgbClr val="000000"/>
                          </a:solidFill>
                          <a:latin typeface="Avenir Light"/>
                          <a:cs typeface="Avenir Light"/>
                        </a:rPr>
                        <a:t>vs. </a:t>
                      </a:r>
                      <a:r>
                        <a:rPr lang="en-US" sz="1800" dirty="0" smtClean="0">
                          <a:solidFill>
                            <a:srgbClr val="77933C"/>
                          </a:solidFill>
                          <a:latin typeface="Avenir Light"/>
                          <a:cs typeface="Avenir Light"/>
                        </a:rPr>
                        <a:t>1816</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r>
              <a:tr h="125140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4Runner Parts  Service</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Avenir Light"/>
                          <a:cs typeface="Avenir Light"/>
                        </a:rPr>
                        <a:t>www.westernpatoyotaservice.com</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36 </a:t>
                      </a:r>
                      <a:r>
                        <a:rPr lang="en-US" sz="1800" dirty="0" smtClean="0">
                          <a:solidFill>
                            <a:srgbClr val="000000"/>
                          </a:solidFill>
                          <a:latin typeface="Avenir Light"/>
                          <a:cs typeface="Avenir Light"/>
                        </a:rPr>
                        <a:t>vs. </a:t>
                      </a:r>
                      <a:r>
                        <a:rPr lang="en-US" sz="1800" dirty="0" smtClean="0">
                          <a:solidFill>
                            <a:srgbClr val="77933C"/>
                          </a:solidFill>
                          <a:latin typeface="Avenir Light"/>
                          <a:cs typeface="Avenir Light"/>
                        </a:rPr>
                        <a:t>5</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Find Next $200k+ Job</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Avenir Light"/>
                          <a:cs typeface="Avenir Light"/>
                        </a:rPr>
                        <a:t>careerchange.com</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7 </a:t>
                      </a:r>
                      <a:r>
                        <a:rPr lang="en-US" sz="1800" dirty="0" smtClean="0">
                          <a:solidFill>
                            <a:srgbClr val="000000"/>
                          </a:solidFill>
                          <a:latin typeface="Avenir Light"/>
                          <a:cs typeface="Avenir Light"/>
                        </a:rPr>
                        <a:t>vs.</a:t>
                      </a:r>
                      <a:r>
                        <a:rPr lang="en-US" sz="1800" baseline="0" dirty="0" smtClean="0">
                          <a:solidFill>
                            <a:srgbClr val="000000"/>
                          </a:solidFill>
                          <a:latin typeface="Avenir Light"/>
                          <a:cs typeface="Avenir Light"/>
                        </a:rPr>
                        <a:t> </a:t>
                      </a:r>
                      <a:r>
                        <a:rPr lang="en-US" sz="1800" baseline="0" dirty="0" smtClean="0">
                          <a:solidFill>
                            <a:srgbClr val="77933C"/>
                          </a:solidFill>
                          <a:latin typeface="Avenir Light"/>
                          <a:cs typeface="Avenir Light"/>
                        </a:rPr>
                        <a:t>36</a:t>
                      </a:r>
                      <a:endParaRPr lang="en-US" sz="1800" dirty="0" smtClean="0">
                        <a:solidFill>
                          <a:srgbClr val="77933C"/>
                        </a:solidFill>
                        <a:latin typeface="Avenir Light"/>
                        <a:cs typeface="Avenir Light"/>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125140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Criminal Justice Program</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www3.mc3.edu/</a:t>
                      </a:r>
                      <a:r>
                        <a:rPr lang="en-US" sz="1800" dirty="0" err="1" smtClean="0">
                          <a:solidFill>
                            <a:srgbClr val="000000"/>
                          </a:solidFill>
                          <a:latin typeface="Avenir Light"/>
                          <a:cs typeface="Avenir Light"/>
                        </a:rPr>
                        <a:t>Criminal+Justice</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29 </a:t>
                      </a:r>
                      <a:r>
                        <a:rPr lang="en-US" sz="1800" dirty="0" smtClean="0">
                          <a:solidFill>
                            <a:srgbClr val="000000"/>
                          </a:solidFill>
                          <a:latin typeface="Avenir Light"/>
                          <a:cs typeface="Avenir Light"/>
                        </a:rPr>
                        <a:t>vs. </a:t>
                      </a:r>
                      <a:r>
                        <a:rPr lang="en-US" sz="1800" dirty="0" smtClean="0">
                          <a:solidFill>
                            <a:srgbClr val="77933C"/>
                          </a:solidFill>
                          <a:latin typeface="Avenir Light"/>
                          <a:cs typeface="Avenir Light"/>
                        </a:rPr>
                        <a:t>1</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venir Light"/>
                          <a:cs typeface="Avenir Light"/>
                        </a:rPr>
                        <a:t>Become a Youth Counselor</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latin typeface="Avenir Light"/>
                          <a:cs typeface="Avenir Light"/>
                        </a:rPr>
                        <a:t>www.youthcounseling.degreeleap.com</a:t>
                      </a:r>
                      <a:endParaRPr lang="en-US" sz="1800" dirty="0" smtClean="0">
                        <a:solidFill>
                          <a:srgbClr val="000000"/>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0 </a:t>
                      </a:r>
                      <a:r>
                        <a:rPr lang="en-US" sz="1800" dirty="0" smtClean="0">
                          <a:solidFill>
                            <a:srgbClr val="000000"/>
                          </a:solidFill>
                          <a:latin typeface="Avenir Light"/>
                          <a:cs typeface="Avenir Light"/>
                        </a:rPr>
                        <a:t>vs. </a:t>
                      </a:r>
                      <a:r>
                        <a:rPr lang="en-US" sz="1800" dirty="0" smtClean="0">
                          <a:solidFill>
                            <a:srgbClr val="77933C"/>
                          </a:solidFill>
                          <a:latin typeface="Avenir Light"/>
                          <a:cs typeface="Avenir Light"/>
                        </a:rPr>
                        <a:t>310</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3" name="Title 1"/>
          <p:cNvSpPr>
            <a:spLocks noGrp="1"/>
          </p:cNvSpPr>
          <p:nvPr>
            <p:ph type="title"/>
          </p:nvPr>
        </p:nvSpPr>
        <p:spPr>
          <a:xfrm>
            <a:off x="457200" y="228866"/>
            <a:ext cx="8229600" cy="952500"/>
          </a:xfrm>
        </p:spPr>
        <p:txBody>
          <a:bodyPr>
            <a:noAutofit/>
          </a:bodyPr>
          <a:lstStyle/>
          <a:p>
            <a:pPr algn="l"/>
            <a:r>
              <a:rPr lang="en-US" sz="3600" dirty="0" smtClean="0">
                <a:latin typeface="Avenir Light"/>
                <a:cs typeface="Avenir Light"/>
              </a:rPr>
              <a:t>Discrimination Explanations</a:t>
            </a:r>
            <a:endParaRPr lang="en-US" sz="3600" dirty="0">
              <a:latin typeface="Avenir Light"/>
              <a:cs typeface="Avenir Light"/>
            </a:endParaRPr>
          </a:p>
        </p:txBody>
      </p:sp>
    </p:spTree>
    <p:extLst>
      <p:ext uri="{BB962C8B-B14F-4D97-AF65-F5344CB8AC3E}">
        <p14:creationId xmlns:p14="http://schemas.microsoft.com/office/powerpoint/2010/main" val="17007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12-12 at 1.42.25 A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308" t="228" b="27939"/>
          <a:stretch/>
        </p:blipFill>
        <p:spPr>
          <a:xfrm>
            <a:off x="1132748" y="1420626"/>
            <a:ext cx="6804190" cy="3913375"/>
          </a:xfrm>
        </p:spPr>
      </p:pic>
      <p:sp>
        <p:nvSpPr>
          <p:cNvPr id="2" name="Rectangle 1"/>
          <p:cNvSpPr/>
          <p:nvPr/>
        </p:nvSpPr>
        <p:spPr>
          <a:xfrm>
            <a:off x="1855390" y="1720659"/>
            <a:ext cx="5664256" cy="72008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32750" y="3880899"/>
            <a:ext cx="4700127" cy="54006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28866"/>
            <a:ext cx="8229600" cy="952500"/>
          </a:xfrm>
        </p:spPr>
        <p:txBody>
          <a:bodyPr>
            <a:normAutofit/>
          </a:bodyPr>
          <a:lstStyle/>
          <a:p>
            <a:pPr algn="l"/>
            <a:r>
              <a:rPr lang="en-US" sz="3600" dirty="0" smtClean="0">
                <a:latin typeface="Avenir Light"/>
                <a:cs typeface="Avenir Light"/>
              </a:rPr>
              <a:t>Personalized Web Advertising</a:t>
            </a:r>
            <a:endParaRPr lang="en-US" sz="3600" dirty="0">
              <a:latin typeface="Avenir Light"/>
              <a:cs typeface="Avenir Light"/>
            </a:endParaRPr>
          </a:p>
        </p:txBody>
      </p:sp>
    </p:spTree>
    <p:extLst>
      <p:ext uri="{BB962C8B-B14F-4D97-AF65-F5344CB8AC3E}">
        <p14:creationId xmlns:p14="http://schemas.microsoft.com/office/powerpoint/2010/main" val="336156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Transparency</a:t>
            </a:r>
            <a:endParaRPr lang="en-US" sz="3600" dirty="0">
              <a:latin typeface="Avenir Light"/>
              <a:cs typeface="Avenir Light"/>
            </a:endParaRPr>
          </a:p>
        </p:txBody>
      </p:sp>
      <p:sp>
        <p:nvSpPr>
          <p:cNvPr id="32" name="Content Placeholder 2"/>
          <p:cNvSpPr>
            <a:spLocks noGrp="1"/>
          </p:cNvSpPr>
          <p:nvPr>
            <p:ph sz="quarter" idx="1"/>
          </p:nvPr>
        </p:nvSpPr>
        <p:spPr>
          <a:xfrm>
            <a:off x="680480" y="3198716"/>
            <a:ext cx="2841970" cy="1836604"/>
          </a:xfrm>
        </p:spPr>
        <p:txBody>
          <a:bodyPr>
            <a:normAutofit/>
          </a:bodyPr>
          <a:lstStyle/>
          <a:p>
            <a:pPr marL="0" indent="0">
              <a:buNone/>
            </a:pPr>
            <a:r>
              <a:rPr lang="en-US" sz="2000" dirty="0" smtClean="0">
                <a:latin typeface="Avenir Light"/>
                <a:cs typeface="Avenir Light"/>
              </a:rPr>
              <a:t>Visit the top 100</a:t>
            </a:r>
            <a:r>
              <a:rPr lang="en-US" sz="2000" dirty="0" smtClean="0">
                <a:latin typeface="Avenir Heavy"/>
                <a:cs typeface="Avenir Heavy"/>
              </a:rPr>
              <a:t> substance abuse</a:t>
            </a:r>
            <a:r>
              <a:rPr lang="en-US" sz="2000" dirty="0" smtClean="0">
                <a:latin typeface="Avenir Light"/>
                <a:cs typeface="Avenir Light"/>
              </a:rPr>
              <a:t> sites</a:t>
            </a:r>
          </a:p>
        </p:txBody>
      </p:sp>
      <p:sp>
        <p:nvSpPr>
          <p:cNvPr id="37" name="Content Placeholder 2"/>
          <p:cNvSpPr txBox="1">
            <a:spLocks/>
          </p:cNvSpPr>
          <p:nvPr/>
        </p:nvSpPr>
        <p:spPr>
          <a:xfrm>
            <a:off x="6276948" y="3065799"/>
            <a:ext cx="2735095" cy="130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Avenir Light"/>
                <a:cs typeface="Avenir Light"/>
              </a:rPr>
              <a:t>Significant </a:t>
            </a:r>
            <a:r>
              <a:rPr lang="en-US" sz="2000" dirty="0" smtClean="0">
                <a:latin typeface="Avenir Light"/>
                <a:cs typeface="Avenir Light"/>
              </a:rPr>
              <a:t>causal effect </a:t>
            </a:r>
            <a:r>
              <a:rPr lang="en-US" sz="2000" dirty="0">
                <a:latin typeface="Avenir Light"/>
                <a:cs typeface="Avenir Light"/>
              </a:rPr>
              <a:t>on </a:t>
            </a:r>
            <a:r>
              <a:rPr lang="en-US" sz="2000" dirty="0" smtClean="0">
                <a:latin typeface="Avenir Light"/>
                <a:cs typeface="Avenir Light"/>
              </a:rPr>
              <a:t>ads </a:t>
            </a:r>
          </a:p>
          <a:p>
            <a:pPr marL="0" indent="0">
              <a:buNone/>
            </a:pPr>
            <a:r>
              <a:rPr lang="en-US" sz="2000" dirty="0" smtClean="0">
                <a:latin typeface="Avenir Light"/>
                <a:cs typeface="Avenir Light"/>
              </a:rPr>
              <a:t>(p-value &lt; 0.00005)</a:t>
            </a:r>
            <a:endParaRPr lang="en-US" sz="2000" dirty="0">
              <a:latin typeface="Avenir Light"/>
              <a:cs typeface="Avenir Light"/>
            </a:endParaRPr>
          </a:p>
        </p:txBody>
      </p:sp>
      <p:cxnSp>
        <p:nvCxnSpPr>
          <p:cNvPr id="38" name="Straight Arrow Connector 37"/>
          <p:cNvCxnSpPr>
            <a:stCxn id="47" idx="3"/>
            <a:endCxn id="42" idx="1"/>
          </p:cNvCxnSpPr>
          <p:nvPr/>
        </p:nvCxnSpPr>
        <p:spPr>
          <a:xfrm>
            <a:off x="2578374" y="2086654"/>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2" idx="3"/>
            <a:endCxn id="48" idx="1"/>
          </p:cNvCxnSpPr>
          <p:nvPr/>
        </p:nvCxnSpPr>
        <p:spPr>
          <a:xfrm>
            <a:off x="5510354" y="2086654"/>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28967" y="2693036"/>
            <a:ext cx="0" cy="766509"/>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162489" y="2706227"/>
            <a:ext cx="1" cy="738608"/>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566138" y="1480283"/>
            <a:ext cx="1944216" cy="121274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bg2"/>
                </a:solidFill>
                <a:latin typeface="Avenir Light"/>
                <a:cs typeface="Avenir Light"/>
              </a:rPr>
              <a:t>Ad </a:t>
            </a:r>
            <a:r>
              <a:rPr lang="en-US" sz="2000" dirty="0" smtClean="0">
                <a:solidFill>
                  <a:schemeClr val="bg2"/>
                </a:solidFill>
                <a:latin typeface="Avenir Light"/>
                <a:cs typeface="Avenir Light"/>
              </a:rPr>
              <a:t>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47" name="Rectangle 46"/>
          <p:cNvSpPr/>
          <p:nvPr/>
        </p:nvSpPr>
        <p:spPr>
          <a:xfrm>
            <a:off x="680500"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Web Browsing</a:t>
            </a:r>
            <a:endParaRPr lang="en-US" dirty="0">
              <a:latin typeface="Avenir Light"/>
              <a:cs typeface="Avenir Light"/>
            </a:endParaRPr>
          </a:p>
        </p:txBody>
      </p:sp>
      <p:sp>
        <p:nvSpPr>
          <p:cNvPr id="48" name="Rectangle 47"/>
          <p:cNvSpPr/>
          <p:nvPr/>
        </p:nvSpPr>
        <p:spPr>
          <a:xfrm>
            <a:off x="6553202"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Advertisements</a:t>
            </a:r>
            <a:endParaRPr lang="en-US" dirty="0">
              <a:latin typeface="Avenir Light"/>
              <a:cs typeface="Avenir Light"/>
            </a:endParaRPr>
          </a:p>
        </p:txBody>
      </p:sp>
      <p:sp>
        <p:nvSpPr>
          <p:cNvPr id="49" name="Rectangle 48"/>
          <p:cNvSpPr/>
          <p:nvPr/>
        </p:nvSpPr>
        <p:spPr>
          <a:xfrm>
            <a:off x="3612497" y="3444835"/>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 Settings</a:t>
            </a:r>
            <a:endParaRPr lang="en-US" dirty="0">
              <a:latin typeface="Avenir Light"/>
              <a:cs typeface="Avenir Light"/>
            </a:endParaRPr>
          </a:p>
        </p:txBody>
      </p:sp>
      <p:cxnSp>
        <p:nvCxnSpPr>
          <p:cNvPr id="50" name="Straight Connector 49"/>
          <p:cNvCxnSpPr/>
          <p:nvPr/>
        </p:nvCxnSpPr>
        <p:spPr>
          <a:xfrm>
            <a:off x="3566138" y="2086654"/>
            <a:ext cx="1944216" cy="0"/>
          </a:xfrm>
          <a:prstGeom prst="line">
            <a:avLst/>
          </a:prstGeom>
          <a:ln>
            <a:solidFill>
              <a:schemeClr val="bg1"/>
            </a:solidFill>
            <a:prstDash val="dash"/>
          </a:ln>
          <a:effectLst/>
        </p:spPr>
        <p:style>
          <a:lnRef idx="2">
            <a:schemeClr val="dk1"/>
          </a:lnRef>
          <a:fillRef idx="0">
            <a:schemeClr val="dk1"/>
          </a:fillRef>
          <a:effectRef idx="1">
            <a:schemeClr val="dk1"/>
          </a:effectRef>
          <a:fontRef idx="minor">
            <a:schemeClr val="tx1"/>
          </a:fontRef>
        </p:style>
      </p:cxnSp>
      <p:sp>
        <p:nvSpPr>
          <p:cNvPr id="51" name="Freeform 50"/>
          <p:cNvSpPr/>
          <p:nvPr/>
        </p:nvSpPr>
        <p:spPr>
          <a:xfrm>
            <a:off x="3558520" y="2079461"/>
            <a:ext cx="376784" cy="600109"/>
          </a:xfrm>
          <a:custGeom>
            <a:avLst/>
            <a:gdLst>
              <a:gd name="connsiteX0" fmla="*/ 0 w 376784"/>
              <a:gd name="connsiteY0" fmla="*/ 0 h 600109"/>
              <a:gd name="connsiteX1" fmla="*/ 293054 w 376784"/>
              <a:gd name="connsiteY1" fmla="*/ 139560 h 600109"/>
              <a:gd name="connsiteX2" fmla="*/ 376784 w 376784"/>
              <a:gd name="connsiteY2" fmla="*/ 600109 h 600109"/>
            </a:gdLst>
            <a:ahLst/>
            <a:cxnLst>
              <a:cxn ang="0">
                <a:pos x="connsiteX0" y="connsiteY0"/>
              </a:cxn>
              <a:cxn ang="0">
                <a:pos x="connsiteX1" y="connsiteY1"/>
              </a:cxn>
              <a:cxn ang="0">
                <a:pos x="connsiteX2" y="connsiteY2"/>
              </a:cxn>
            </a:cxnLst>
            <a:rect l="l" t="t" r="r" b="b"/>
            <a:pathLst>
              <a:path w="376784" h="600109">
                <a:moveTo>
                  <a:pt x="0" y="0"/>
                </a:moveTo>
                <a:cubicBezTo>
                  <a:pt x="115128" y="19771"/>
                  <a:pt x="230257" y="39542"/>
                  <a:pt x="293054" y="139560"/>
                </a:cubicBezTo>
                <a:cubicBezTo>
                  <a:pt x="355851" y="239578"/>
                  <a:pt x="376784" y="600109"/>
                  <a:pt x="376784" y="600109"/>
                </a:cubicBezTo>
              </a:path>
            </a:pathLst>
          </a:custGeom>
          <a:ln>
            <a:solidFill>
              <a:schemeClr val="bg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7"/>
          <p:cNvSpPr txBox="1">
            <a:spLocks/>
          </p:cNvSpPr>
          <p:nvPr/>
        </p:nvSpPr>
        <p:spPr>
          <a:xfrm>
            <a:off x="3558520" y="4840303"/>
            <a:ext cx="2128210" cy="808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FF0000"/>
                </a:solidFill>
                <a:latin typeface="Avenir Light"/>
                <a:cs typeface="Avenir Light"/>
              </a:rPr>
              <a:t>N</a:t>
            </a:r>
            <a:r>
              <a:rPr lang="en-US" sz="2000" dirty="0" smtClean="0">
                <a:solidFill>
                  <a:srgbClr val="FF0000"/>
                </a:solidFill>
                <a:latin typeface="Avenir Light"/>
                <a:cs typeface="Avenir Light"/>
              </a:rPr>
              <a:t>o effect </a:t>
            </a:r>
            <a:r>
              <a:rPr lang="en-US" sz="2000" dirty="0" smtClean="0">
                <a:latin typeface="Avenir Light"/>
                <a:cs typeface="Avenir Light"/>
              </a:rPr>
              <a:t>on ad settings</a:t>
            </a:r>
          </a:p>
          <a:p>
            <a:endParaRPr lang="en-US" sz="2000" dirty="0" smtClean="0">
              <a:latin typeface="Avenir Light"/>
              <a:cs typeface="Avenir Light"/>
            </a:endParaRPr>
          </a:p>
          <a:p>
            <a:pPr marL="0" indent="0">
              <a:buFont typeface="Arial"/>
              <a:buNone/>
            </a:pPr>
            <a:endParaRPr lang="en-US" sz="2000" dirty="0">
              <a:latin typeface="Avenir Light"/>
              <a:cs typeface="Avenir Light"/>
            </a:endParaRPr>
          </a:p>
        </p:txBody>
      </p:sp>
    </p:spTree>
    <p:extLst>
      <p:ext uri="{BB962C8B-B14F-4D97-AF65-F5344CB8AC3E}">
        <p14:creationId xmlns:p14="http://schemas.microsoft.com/office/powerpoint/2010/main" val="2320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8741" y="1564106"/>
            <a:ext cx="3582737" cy="338220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720742155"/>
              </p:ext>
            </p:extLst>
          </p:nvPr>
        </p:nvGraphicFramePr>
        <p:xfrm>
          <a:off x="788737" y="1086712"/>
          <a:ext cx="7793789" cy="4061648"/>
        </p:xfrm>
        <a:graphic>
          <a:graphicData uri="http://schemas.openxmlformats.org/drawingml/2006/table">
            <a:tbl>
              <a:tblPr firstRow="1" bandRow="1">
                <a:tableStyleId>{69012ECD-51FC-41F1-AA8D-1B2483CD663E}</a:tableStyleId>
              </a:tblPr>
              <a:tblGrid>
                <a:gridCol w="3959322"/>
                <a:gridCol w="3834467"/>
              </a:tblGrid>
              <a:tr h="434528">
                <a:tc>
                  <a:txBody>
                    <a:bodyPr/>
                    <a:lstStyle/>
                    <a:p>
                      <a:pPr algn="l"/>
                      <a:r>
                        <a:rPr lang="en-US" sz="1800" b="1" dirty="0" smtClean="0">
                          <a:solidFill>
                            <a:srgbClr val="604A7B"/>
                          </a:solidFill>
                          <a:latin typeface="Avenir Light"/>
                          <a:cs typeface="Avenir Light"/>
                        </a:rPr>
                        <a:t>Substance</a:t>
                      </a:r>
                      <a:r>
                        <a:rPr lang="en-US" sz="1800" b="1" baseline="0" dirty="0" smtClean="0">
                          <a:solidFill>
                            <a:srgbClr val="604A7B"/>
                          </a:solidFill>
                          <a:latin typeface="Avenir Light"/>
                          <a:cs typeface="Avenir Light"/>
                        </a:rPr>
                        <a:t> Abuse Visitors</a:t>
                      </a:r>
                      <a:endParaRPr lang="en-US" sz="1800" b="1" dirty="0">
                        <a:solidFill>
                          <a:srgbClr val="604A7B"/>
                        </a:solidFill>
                        <a:latin typeface="Avenir Light"/>
                        <a:cs typeface="Avenir Ligh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smtClean="0">
                          <a:solidFill>
                            <a:schemeClr val="accent3">
                              <a:lumMod val="75000"/>
                            </a:schemeClr>
                          </a:solidFill>
                          <a:latin typeface="Avenir Light"/>
                          <a:cs typeface="Avenir Light"/>
                        </a:rPr>
                        <a:t>Control Group</a:t>
                      </a:r>
                      <a:endParaRPr lang="en-US" sz="1800" b="1" dirty="0">
                        <a:solidFill>
                          <a:schemeClr val="accent3">
                            <a:lumMod val="75000"/>
                          </a:schemeClr>
                        </a:solidFill>
                        <a:latin typeface="Avenir Light"/>
                        <a:cs typeface="Avenir Light"/>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090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The Watershed</a:t>
                      </a:r>
                      <a:r>
                        <a:rPr lang="en-US" sz="1800" baseline="0" dirty="0" smtClean="0">
                          <a:solidFill>
                            <a:schemeClr val="tx1"/>
                          </a:solidFill>
                          <a:latin typeface="Avenir Light"/>
                          <a:cs typeface="Avenir Light"/>
                        </a:rPr>
                        <a:t> Rehab</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www.thewatershed.com</a:t>
                      </a:r>
                      <a:r>
                        <a:rPr lang="en-US" sz="1800" dirty="0" smtClean="0">
                          <a:solidFill>
                            <a:schemeClr val="tx1"/>
                          </a:solidFill>
                          <a:latin typeface="Avenir Light"/>
                          <a:cs typeface="Avenir Light"/>
                        </a:rPr>
                        <a:t>/Help</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2276 </a:t>
                      </a:r>
                      <a:r>
                        <a:rPr lang="en-US" sz="1800" baseline="0" dirty="0" smtClean="0">
                          <a:solidFill>
                            <a:schemeClr val="tx1"/>
                          </a:solidFill>
                          <a:latin typeface="Avenir Light"/>
                          <a:cs typeface="Avenir Light"/>
                        </a:rPr>
                        <a:t>vs.</a:t>
                      </a:r>
                      <a:r>
                        <a:rPr lang="en-US" sz="1800" dirty="0" smtClean="0">
                          <a:solidFill>
                            <a:schemeClr val="tx1"/>
                          </a:solidFill>
                          <a:latin typeface="Avenir Light"/>
                          <a:cs typeface="Avenir Light"/>
                        </a:rPr>
                        <a:t> </a:t>
                      </a:r>
                      <a:r>
                        <a:rPr lang="en-US" sz="1800" dirty="0" smtClean="0">
                          <a:solidFill>
                            <a:srgbClr val="77933C"/>
                          </a:solidFill>
                          <a:latin typeface="Avenir Light"/>
                          <a:cs typeface="Avenir Light"/>
                        </a:rPr>
                        <a:t>0</a:t>
                      </a:r>
                    </a:p>
                  </a:txBody>
                  <a:tcPr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Alluria</a:t>
                      </a:r>
                      <a:r>
                        <a:rPr lang="en-US" sz="1800" dirty="0" smtClean="0">
                          <a:solidFill>
                            <a:schemeClr val="tx1"/>
                          </a:solidFill>
                          <a:latin typeface="Avenir Light"/>
                          <a:cs typeface="Avenir Light"/>
                        </a:rPr>
                        <a:t> Alert</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www.bestbeautybrand.com</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0</a:t>
                      </a:r>
                      <a:r>
                        <a:rPr lang="en-US" sz="1800" baseline="0" dirty="0" smtClean="0">
                          <a:solidFill>
                            <a:srgbClr val="604A7B"/>
                          </a:solidFill>
                          <a:latin typeface="Avenir Light"/>
                          <a:cs typeface="Avenir Light"/>
                        </a:rPr>
                        <a:t> </a:t>
                      </a:r>
                      <a:r>
                        <a:rPr lang="en-US" sz="1800" baseline="0" dirty="0" smtClean="0">
                          <a:solidFill>
                            <a:schemeClr val="tx1"/>
                          </a:solidFill>
                          <a:latin typeface="Avenir Light"/>
                          <a:cs typeface="Avenir Light"/>
                        </a:rPr>
                        <a:t>vs. </a:t>
                      </a:r>
                      <a:r>
                        <a:rPr lang="en-US" sz="1800" baseline="0" dirty="0" smtClean="0">
                          <a:solidFill>
                            <a:srgbClr val="77933C"/>
                          </a:solidFill>
                          <a:latin typeface="Avenir Light"/>
                          <a:cs typeface="Avenir Light"/>
                        </a:rPr>
                        <a:t>9</a:t>
                      </a:r>
                      <a:endParaRPr lang="en-US" sz="1800" dirty="0" smtClean="0">
                        <a:solidFill>
                          <a:srgbClr val="77933C"/>
                        </a:solidFill>
                        <a:latin typeface="Avenir Light"/>
                        <a:cs typeface="Avenir Light"/>
                      </a:endParaRP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12090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Watershed</a:t>
                      </a:r>
                      <a:r>
                        <a:rPr lang="en-US" sz="1800" baseline="0" dirty="0" smtClean="0">
                          <a:solidFill>
                            <a:schemeClr val="tx1"/>
                          </a:solidFill>
                          <a:latin typeface="Avenir Light"/>
                          <a:cs typeface="Avenir Light"/>
                        </a:rPr>
                        <a:t> Rehab</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www.thewatershed.com</a:t>
                      </a:r>
                      <a:r>
                        <a:rPr lang="en-US" sz="1800" dirty="0" smtClean="0">
                          <a:solidFill>
                            <a:schemeClr val="tx1"/>
                          </a:solidFill>
                          <a:latin typeface="Avenir Light"/>
                          <a:cs typeface="Avenir Light"/>
                        </a:rPr>
                        <a:t>/Rehab</a:t>
                      </a:r>
                      <a:br>
                        <a:rPr lang="en-US" sz="1800" dirty="0" smtClean="0">
                          <a:solidFill>
                            <a:schemeClr val="tx1"/>
                          </a:solidFill>
                          <a:latin typeface="Avenir Light"/>
                          <a:cs typeface="Avenir Light"/>
                        </a:rPr>
                      </a:br>
                      <a:r>
                        <a:rPr lang="en-US" sz="1800" dirty="0" smtClean="0">
                          <a:solidFill>
                            <a:srgbClr val="604A7B"/>
                          </a:solidFill>
                          <a:latin typeface="Avenir Light"/>
                          <a:cs typeface="Avenir Light"/>
                        </a:rPr>
                        <a:t>362</a:t>
                      </a:r>
                      <a:r>
                        <a:rPr lang="en-US" sz="1800" baseline="0" dirty="0" smtClean="0">
                          <a:solidFill>
                            <a:srgbClr val="604A7B"/>
                          </a:solidFill>
                          <a:latin typeface="Avenir Light"/>
                          <a:cs typeface="Avenir Light"/>
                        </a:rPr>
                        <a:t> </a:t>
                      </a:r>
                      <a:r>
                        <a:rPr lang="en-US" sz="1800" baseline="0" dirty="0" smtClean="0">
                          <a:solidFill>
                            <a:schemeClr val="tx1"/>
                          </a:solidFill>
                          <a:latin typeface="Avenir Light"/>
                          <a:cs typeface="Avenir Light"/>
                        </a:rPr>
                        <a:t>vs. </a:t>
                      </a:r>
                      <a:r>
                        <a:rPr lang="en-US" sz="1800" baseline="0" dirty="0" smtClean="0">
                          <a:solidFill>
                            <a:srgbClr val="77933C"/>
                          </a:solidFill>
                          <a:latin typeface="Avenir Light"/>
                          <a:cs typeface="Avenir Light"/>
                        </a:rPr>
                        <a:t>0</a:t>
                      </a:r>
                      <a:endParaRPr lang="en-US" sz="1800" dirty="0" smtClean="0">
                        <a:solidFill>
                          <a:srgbClr val="77933C"/>
                        </a:solidFill>
                        <a:latin typeface="Avenir Light"/>
                        <a:cs typeface="Avenir Ligh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Best Dividend</a:t>
                      </a:r>
                      <a:r>
                        <a:rPr lang="en-US" sz="1800" baseline="0" dirty="0" smtClean="0">
                          <a:solidFill>
                            <a:schemeClr val="tx1"/>
                          </a:solidFill>
                          <a:latin typeface="Avenir Light"/>
                          <a:cs typeface="Avenir Light"/>
                        </a:rPr>
                        <a:t> Stocks</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dividends.wyattresearch.com</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24 </a:t>
                      </a:r>
                      <a:r>
                        <a:rPr lang="en-US" sz="1800" dirty="0" smtClean="0">
                          <a:solidFill>
                            <a:schemeClr val="tx1"/>
                          </a:solidFill>
                          <a:latin typeface="Avenir Light"/>
                          <a:cs typeface="Avenir Light"/>
                        </a:rPr>
                        <a:t>vs. </a:t>
                      </a:r>
                      <a:r>
                        <a:rPr lang="en-US" sz="1800" dirty="0" smtClean="0">
                          <a:solidFill>
                            <a:srgbClr val="77933C"/>
                          </a:solidFill>
                          <a:latin typeface="Avenir Light"/>
                          <a:cs typeface="Avenir Light"/>
                        </a:rPr>
                        <a:t>54</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2090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The Watershed</a:t>
                      </a:r>
                      <a:r>
                        <a:rPr lang="en-US" sz="1800" baseline="0" dirty="0" smtClean="0">
                          <a:solidFill>
                            <a:schemeClr val="tx1"/>
                          </a:solidFill>
                          <a:latin typeface="Avenir Light"/>
                          <a:cs typeface="Avenir Light"/>
                        </a:rPr>
                        <a:t> Rehab</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Avenir Light"/>
                          <a:cs typeface="Avenir Light"/>
                        </a:rPr>
                        <a:t>(none)</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baseline="0" dirty="0" smtClean="0">
                          <a:solidFill>
                            <a:srgbClr val="604A7B"/>
                          </a:solidFill>
                          <a:latin typeface="Avenir Light"/>
                          <a:cs typeface="Avenir Light"/>
                        </a:rPr>
                        <a:t>771 </a:t>
                      </a:r>
                      <a:r>
                        <a:rPr lang="en-US" sz="1800" baseline="0" dirty="0" smtClean="0">
                          <a:solidFill>
                            <a:schemeClr val="tx1"/>
                          </a:solidFill>
                          <a:latin typeface="Avenir Light"/>
                          <a:cs typeface="Avenir Light"/>
                        </a:rPr>
                        <a:t>vs. </a:t>
                      </a:r>
                      <a:r>
                        <a:rPr lang="en-US" sz="1800" baseline="0" dirty="0" smtClean="0">
                          <a:solidFill>
                            <a:srgbClr val="77933C"/>
                          </a:solidFill>
                          <a:latin typeface="Avenir Light"/>
                          <a:cs typeface="Avenir Light"/>
                        </a:rPr>
                        <a:t>0</a:t>
                      </a:r>
                      <a:endParaRPr lang="en-US" sz="1800" dirty="0" smtClean="0">
                        <a:solidFill>
                          <a:srgbClr val="77933C"/>
                        </a:solidFill>
                        <a:latin typeface="Avenir Light"/>
                        <a:cs typeface="Avenir Light"/>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10 Stocks to Hol</a:t>
                      </a:r>
                      <a:r>
                        <a:rPr lang="en-US" sz="1800" baseline="0" dirty="0" smtClean="0">
                          <a:solidFill>
                            <a:schemeClr val="tx1"/>
                          </a:solidFill>
                          <a:latin typeface="Avenir Light"/>
                          <a:cs typeface="Avenir Light"/>
                        </a:rPr>
                        <a:t>d Forever</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www.streetauthority.com</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604A7B"/>
                          </a:solidFill>
                          <a:latin typeface="Avenir Light"/>
                          <a:cs typeface="Avenir Light"/>
                        </a:rPr>
                        <a:t>76 </a:t>
                      </a:r>
                      <a:r>
                        <a:rPr lang="en-US" sz="1800" dirty="0" smtClean="0">
                          <a:solidFill>
                            <a:schemeClr val="tx1"/>
                          </a:solidFill>
                          <a:latin typeface="Avenir Light"/>
                          <a:cs typeface="Avenir Light"/>
                        </a:rPr>
                        <a:t>vs. </a:t>
                      </a:r>
                      <a:r>
                        <a:rPr lang="en-US" sz="1800" dirty="0" smtClean="0">
                          <a:solidFill>
                            <a:srgbClr val="77933C"/>
                          </a:solidFill>
                          <a:latin typeface="Avenir Light"/>
                          <a:cs typeface="Avenir Light"/>
                        </a:rPr>
                        <a:t>118</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1"/>
          <p:cNvSpPr>
            <a:spLocks noGrp="1"/>
          </p:cNvSpPr>
          <p:nvPr>
            <p:ph type="title"/>
          </p:nvPr>
        </p:nvSpPr>
        <p:spPr>
          <a:xfrm>
            <a:off x="457200" y="228866"/>
            <a:ext cx="8229600" cy="952500"/>
          </a:xfrm>
        </p:spPr>
        <p:txBody>
          <a:bodyPr>
            <a:normAutofit/>
          </a:bodyPr>
          <a:lstStyle/>
          <a:p>
            <a:pPr algn="l"/>
            <a:r>
              <a:rPr lang="en-US" sz="3600" dirty="0" smtClean="0">
                <a:latin typeface="Avenir Light"/>
                <a:cs typeface="Avenir Light"/>
              </a:rPr>
              <a:t>Transparency Explanations</a:t>
            </a:r>
            <a:endParaRPr lang="en-US" sz="3600" dirty="0">
              <a:latin typeface="Avenir Light"/>
              <a:cs typeface="Avenir Light"/>
            </a:endParaRPr>
          </a:p>
        </p:txBody>
      </p:sp>
    </p:spTree>
    <p:extLst>
      <p:ext uri="{BB962C8B-B14F-4D97-AF65-F5344CB8AC3E}">
        <p14:creationId xmlns:p14="http://schemas.microsoft.com/office/powerpoint/2010/main" val="2938524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Additional notice on Ad Settings</a:t>
            </a:r>
            <a:endParaRPr lang="en-US" sz="3600" dirty="0">
              <a:latin typeface="Avenir Light"/>
              <a:cs typeface="Avenir Light"/>
            </a:endParaRPr>
          </a:p>
        </p:txBody>
      </p:sp>
      <p:pic>
        <p:nvPicPr>
          <p:cNvPr id="4" name="Picture 3" descr="Google_ad_opt_out_screenshot_1.jpg"/>
          <p:cNvPicPr>
            <a:picLocks noChangeAspect="1"/>
          </p:cNvPicPr>
          <p:nvPr/>
        </p:nvPicPr>
        <p:blipFill rotWithShape="1">
          <a:blip r:embed="rId3">
            <a:extLst>
              <a:ext uri="{28A0092B-C50C-407E-A947-70E740481C1C}">
                <a14:useLocalDpi xmlns:a14="http://schemas.microsoft.com/office/drawing/2010/main" val="0"/>
              </a:ext>
            </a:extLst>
          </a:blip>
          <a:srcRect b="75100"/>
          <a:stretch/>
        </p:blipFill>
        <p:spPr>
          <a:xfrm>
            <a:off x="672060" y="1288474"/>
            <a:ext cx="7662835" cy="2169598"/>
          </a:xfrm>
          <a:prstGeom prst="rect">
            <a:avLst/>
          </a:prstGeom>
        </p:spPr>
      </p:pic>
      <p:pic>
        <p:nvPicPr>
          <p:cNvPr id="5" name="Picture 4" descr="Screenshot 2015-06-21 18.4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761" y="3570397"/>
            <a:ext cx="7161834" cy="1898317"/>
          </a:xfrm>
          <a:prstGeom prst="rect">
            <a:avLst/>
          </a:prstGeom>
        </p:spPr>
      </p:pic>
      <p:sp>
        <p:nvSpPr>
          <p:cNvPr id="7" name="TextBox 6"/>
          <p:cNvSpPr txBox="1"/>
          <p:nvPr/>
        </p:nvSpPr>
        <p:spPr>
          <a:xfrm>
            <a:off x="7077993" y="2981111"/>
            <a:ext cx="1091673" cy="461665"/>
          </a:xfrm>
          <a:prstGeom prst="rect">
            <a:avLst/>
          </a:prstGeom>
          <a:noFill/>
        </p:spPr>
        <p:txBody>
          <a:bodyPr wrap="none" rtlCol="0">
            <a:spAutoFit/>
          </a:bodyPr>
          <a:lstStyle/>
          <a:p>
            <a:r>
              <a:rPr lang="en-US" sz="2400" dirty="0" smtClean="0">
                <a:solidFill>
                  <a:srgbClr val="FF0000"/>
                </a:solidFill>
                <a:latin typeface="Avenir Light"/>
                <a:cs typeface="Avenir Light"/>
              </a:rPr>
              <a:t>Before </a:t>
            </a:r>
            <a:endParaRPr lang="en-US" sz="2400" dirty="0">
              <a:solidFill>
                <a:srgbClr val="FF0000"/>
              </a:solidFill>
              <a:latin typeface="Avenir Light"/>
              <a:cs typeface="Avenir Light"/>
            </a:endParaRPr>
          </a:p>
        </p:txBody>
      </p:sp>
      <p:sp>
        <p:nvSpPr>
          <p:cNvPr id="9" name="TextBox 8"/>
          <p:cNvSpPr txBox="1"/>
          <p:nvPr/>
        </p:nvSpPr>
        <p:spPr>
          <a:xfrm>
            <a:off x="7105570" y="4835304"/>
            <a:ext cx="864339" cy="461665"/>
          </a:xfrm>
          <a:prstGeom prst="rect">
            <a:avLst/>
          </a:prstGeom>
          <a:noFill/>
        </p:spPr>
        <p:txBody>
          <a:bodyPr wrap="none" rtlCol="0">
            <a:spAutoFit/>
          </a:bodyPr>
          <a:lstStyle/>
          <a:p>
            <a:r>
              <a:rPr lang="en-US" sz="2400" dirty="0" smtClean="0">
                <a:solidFill>
                  <a:srgbClr val="FF0000"/>
                </a:solidFill>
                <a:latin typeface="Avenir Light"/>
                <a:cs typeface="Avenir Light"/>
              </a:rPr>
              <a:t>After</a:t>
            </a:r>
            <a:endParaRPr lang="en-US" sz="2400" dirty="0">
              <a:solidFill>
                <a:srgbClr val="FF0000"/>
              </a:solidFill>
              <a:latin typeface="Avenir Light"/>
              <a:cs typeface="Avenir Light"/>
            </a:endParaRPr>
          </a:p>
        </p:txBody>
      </p:sp>
      <p:sp>
        <p:nvSpPr>
          <p:cNvPr id="10" name="Rounded Rectangle 9"/>
          <p:cNvSpPr/>
          <p:nvPr/>
        </p:nvSpPr>
        <p:spPr>
          <a:xfrm>
            <a:off x="994545" y="2981107"/>
            <a:ext cx="4590169" cy="339254"/>
          </a:xfrm>
          <a:prstGeom prst="roundRect">
            <a:avLst>
              <a:gd name="adj" fmla="val 5839"/>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994537" y="4744719"/>
            <a:ext cx="5707110" cy="552245"/>
          </a:xfrm>
          <a:prstGeom prst="roundRect">
            <a:avLst>
              <a:gd name="adj" fmla="val 5839"/>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49271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Choice</a:t>
            </a:r>
            <a:endParaRPr lang="en-US" sz="3600" dirty="0">
              <a:latin typeface="Avenir Light"/>
              <a:cs typeface="Avenir Light"/>
            </a:endParaRPr>
          </a:p>
        </p:txBody>
      </p:sp>
      <p:sp>
        <p:nvSpPr>
          <p:cNvPr id="32" name="Content Placeholder 2"/>
          <p:cNvSpPr>
            <a:spLocks noGrp="1"/>
          </p:cNvSpPr>
          <p:nvPr>
            <p:ph sz="quarter" idx="1"/>
          </p:nvPr>
        </p:nvSpPr>
        <p:spPr>
          <a:xfrm>
            <a:off x="487802" y="2976401"/>
            <a:ext cx="2710017" cy="1537459"/>
          </a:xfrm>
        </p:spPr>
        <p:txBody>
          <a:bodyPr>
            <a:normAutofit/>
          </a:bodyPr>
          <a:lstStyle/>
          <a:p>
            <a:pPr marL="0" indent="0">
              <a:buNone/>
            </a:pPr>
            <a:r>
              <a:rPr lang="en-US" sz="2000" dirty="0" smtClean="0">
                <a:latin typeface="Avenir Light"/>
                <a:cs typeface="Avenir Light"/>
              </a:rPr>
              <a:t>Visit sites related to online dating</a:t>
            </a:r>
          </a:p>
        </p:txBody>
      </p:sp>
      <p:cxnSp>
        <p:nvCxnSpPr>
          <p:cNvPr id="38" name="Straight Arrow Connector 37"/>
          <p:cNvCxnSpPr>
            <a:stCxn id="47" idx="3"/>
            <a:endCxn id="42" idx="1"/>
          </p:cNvCxnSpPr>
          <p:nvPr/>
        </p:nvCxnSpPr>
        <p:spPr>
          <a:xfrm>
            <a:off x="2578374" y="2086654"/>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2" idx="3"/>
            <a:endCxn id="48" idx="1"/>
          </p:cNvCxnSpPr>
          <p:nvPr/>
        </p:nvCxnSpPr>
        <p:spPr>
          <a:xfrm>
            <a:off x="5510354" y="2086654"/>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28967" y="2693036"/>
            <a:ext cx="0" cy="766509"/>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162489" y="2706227"/>
            <a:ext cx="1" cy="738608"/>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566138" y="1480283"/>
            <a:ext cx="1944216" cy="121274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bg2"/>
                </a:solidFill>
                <a:latin typeface="Avenir Light"/>
                <a:cs typeface="Avenir Light"/>
              </a:rPr>
              <a:t>Ad </a:t>
            </a:r>
            <a:r>
              <a:rPr lang="en-US" sz="2000" dirty="0" smtClean="0">
                <a:solidFill>
                  <a:schemeClr val="bg2"/>
                </a:solidFill>
                <a:latin typeface="Avenir Light"/>
                <a:cs typeface="Avenir Light"/>
              </a:rPr>
              <a:t>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47" name="Rectangle 46"/>
          <p:cNvSpPr/>
          <p:nvPr/>
        </p:nvSpPr>
        <p:spPr>
          <a:xfrm>
            <a:off x="680500"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Web Browsing</a:t>
            </a:r>
            <a:endParaRPr lang="en-US" dirty="0">
              <a:latin typeface="Avenir Light"/>
              <a:cs typeface="Avenir Light"/>
            </a:endParaRPr>
          </a:p>
        </p:txBody>
      </p:sp>
      <p:sp>
        <p:nvSpPr>
          <p:cNvPr id="48" name="Rectangle 47"/>
          <p:cNvSpPr/>
          <p:nvPr/>
        </p:nvSpPr>
        <p:spPr>
          <a:xfrm>
            <a:off x="6553202" y="1419466"/>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Advertisements</a:t>
            </a:r>
            <a:endParaRPr lang="en-US" dirty="0">
              <a:latin typeface="Avenir Light"/>
              <a:cs typeface="Avenir Light"/>
            </a:endParaRPr>
          </a:p>
        </p:txBody>
      </p:sp>
      <p:sp>
        <p:nvSpPr>
          <p:cNvPr id="49" name="Rectangle 48"/>
          <p:cNvSpPr/>
          <p:nvPr/>
        </p:nvSpPr>
        <p:spPr>
          <a:xfrm>
            <a:off x="3612497" y="3444835"/>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 Settings</a:t>
            </a:r>
            <a:endParaRPr lang="en-US" dirty="0">
              <a:latin typeface="Avenir Light"/>
              <a:cs typeface="Avenir Light"/>
            </a:endParaRPr>
          </a:p>
        </p:txBody>
      </p:sp>
      <p:sp>
        <p:nvSpPr>
          <p:cNvPr id="52" name="Freeform 51"/>
          <p:cNvSpPr/>
          <p:nvPr/>
        </p:nvSpPr>
        <p:spPr>
          <a:xfrm>
            <a:off x="5162491" y="2079461"/>
            <a:ext cx="349729" cy="600109"/>
          </a:xfrm>
          <a:custGeom>
            <a:avLst/>
            <a:gdLst>
              <a:gd name="connsiteX0" fmla="*/ 0 w 446560"/>
              <a:gd name="connsiteY0" fmla="*/ 614065 h 614065"/>
              <a:gd name="connsiteX1" fmla="*/ 111640 w 446560"/>
              <a:gd name="connsiteY1" fmla="*/ 167472 h 614065"/>
              <a:gd name="connsiteX2" fmla="*/ 446560 w 446560"/>
              <a:gd name="connsiteY2" fmla="*/ 0 h 614065"/>
            </a:gdLst>
            <a:ahLst/>
            <a:cxnLst>
              <a:cxn ang="0">
                <a:pos x="connsiteX0" y="connsiteY0"/>
              </a:cxn>
              <a:cxn ang="0">
                <a:pos x="connsiteX1" y="connsiteY1"/>
              </a:cxn>
              <a:cxn ang="0">
                <a:pos x="connsiteX2" y="connsiteY2"/>
              </a:cxn>
            </a:cxnLst>
            <a:rect l="l" t="t" r="r" b="b"/>
            <a:pathLst>
              <a:path w="446560" h="614065">
                <a:moveTo>
                  <a:pt x="0" y="614065"/>
                </a:moveTo>
                <a:cubicBezTo>
                  <a:pt x="18606" y="441940"/>
                  <a:pt x="37213" y="269816"/>
                  <a:pt x="111640" y="167472"/>
                </a:cubicBezTo>
                <a:cubicBezTo>
                  <a:pt x="186067" y="65128"/>
                  <a:pt x="367482" y="41868"/>
                  <a:pt x="446560" y="0"/>
                </a:cubicBezTo>
              </a:path>
            </a:pathLst>
          </a:custGeom>
          <a:ln>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Content Placeholder 2"/>
          <p:cNvSpPr txBox="1">
            <a:spLocks/>
          </p:cNvSpPr>
          <p:nvPr/>
        </p:nvSpPr>
        <p:spPr>
          <a:xfrm>
            <a:off x="6263624" y="2918868"/>
            <a:ext cx="2867062" cy="130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latin typeface="Avenir Light"/>
                <a:cs typeface="Avenir Light"/>
              </a:rPr>
              <a:t>Causes significant reduction in dating ads </a:t>
            </a:r>
          </a:p>
          <a:p>
            <a:pPr marL="0" indent="0">
              <a:buNone/>
            </a:pPr>
            <a:r>
              <a:rPr lang="en-US" sz="2000" dirty="0" smtClean="0">
                <a:latin typeface="Avenir Light"/>
                <a:cs typeface="Avenir Light"/>
              </a:rPr>
              <a:t>(p-value &lt; 0.05)</a:t>
            </a:r>
            <a:endParaRPr lang="en-US" sz="2000" dirty="0">
              <a:latin typeface="Avenir Light"/>
              <a:cs typeface="Avenir Light"/>
            </a:endParaRPr>
          </a:p>
        </p:txBody>
      </p:sp>
      <p:sp>
        <p:nvSpPr>
          <p:cNvPr id="15" name="Content Placeholder 2"/>
          <p:cNvSpPr txBox="1">
            <a:spLocks/>
          </p:cNvSpPr>
          <p:nvPr/>
        </p:nvSpPr>
        <p:spPr>
          <a:xfrm>
            <a:off x="3275635" y="4794515"/>
            <a:ext cx="2982292" cy="10866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latin typeface="Avenir Light"/>
                <a:cs typeface="Avenir Light"/>
              </a:rPr>
              <a:t>Remove interests related to online dating</a:t>
            </a:r>
          </a:p>
        </p:txBody>
      </p:sp>
    </p:spTree>
    <p:extLst>
      <p:ext uri="{BB962C8B-B14F-4D97-AF65-F5344CB8AC3E}">
        <p14:creationId xmlns:p14="http://schemas.microsoft.com/office/powerpoint/2010/main" val="38142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067" y="1858203"/>
            <a:ext cx="3904415" cy="343876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28866"/>
            <a:ext cx="8229600" cy="952500"/>
          </a:xfrm>
        </p:spPr>
        <p:txBody>
          <a:bodyPr>
            <a:normAutofit/>
          </a:bodyPr>
          <a:lstStyle/>
          <a:p>
            <a:pPr algn="l"/>
            <a:r>
              <a:rPr lang="en-US" sz="3600" dirty="0" smtClean="0">
                <a:latin typeface="Avenir Light"/>
                <a:cs typeface="Avenir Light"/>
              </a:rPr>
              <a:t>Choice Explanations</a:t>
            </a:r>
            <a:endParaRPr lang="en-US" sz="3600" dirty="0">
              <a:latin typeface="Avenir Light"/>
              <a:cs typeface="Avenir Light"/>
            </a:endParaRPr>
          </a:p>
        </p:txBody>
      </p:sp>
      <p:graphicFrame>
        <p:nvGraphicFramePr>
          <p:cNvPr id="13" name="Table 12"/>
          <p:cNvGraphicFramePr>
            <a:graphicFrameLocks noGrp="1"/>
          </p:cNvGraphicFramePr>
          <p:nvPr>
            <p:extLst>
              <p:ext uri="{D42A27DB-BD31-4B8C-83A1-F6EECF244321}">
                <p14:modId xmlns:p14="http://schemas.microsoft.com/office/powerpoint/2010/main" val="1910365244"/>
              </p:ext>
            </p:extLst>
          </p:nvPr>
        </p:nvGraphicFramePr>
        <p:xfrm>
          <a:off x="734427" y="1181366"/>
          <a:ext cx="7650282" cy="3998568"/>
        </p:xfrm>
        <a:graphic>
          <a:graphicData uri="http://schemas.openxmlformats.org/drawingml/2006/table">
            <a:tbl>
              <a:tblPr firstRow="1" bandRow="1">
                <a:tableStyleId>{69012ECD-51FC-41F1-AA8D-1B2483CD663E}</a:tableStyleId>
              </a:tblPr>
              <a:tblGrid>
                <a:gridCol w="3947546"/>
                <a:gridCol w="3702736"/>
              </a:tblGrid>
              <a:tr h="636148">
                <a:tc>
                  <a:txBody>
                    <a:bodyPr/>
                    <a:lstStyle/>
                    <a:p>
                      <a:pPr algn="l"/>
                      <a:r>
                        <a:rPr lang="en-US" sz="1800" b="1" dirty="0" smtClean="0">
                          <a:solidFill>
                            <a:srgbClr val="31859C"/>
                          </a:solidFill>
                          <a:latin typeface="Avenir Light"/>
                          <a:cs typeface="Avenir Light"/>
                        </a:rPr>
                        <a:t>Keep</a:t>
                      </a:r>
                      <a:r>
                        <a:rPr lang="en-US" sz="1800" b="1" baseline="0" dirty="0" smtClean="0">
                          <a:solidFill>
                            <a:srgbClr val="31859C"/>
                          </a:solidFill>
                          <a:latin typeface="Avenir Light"/>
                          <a:cs typeface="Avenir Light"/>
                        </a:rPr>
                        <a:t> Dating Interest</a:t>
                      </a:r>
                      <a:endParaRPr lang="en-US" sz="1800" b="1" dirty="0">
                        <a:solidFill>
                          <a:srgbClr val="31859C"/>
                        </a:solidFill>
                        <a:latin typeface="Avenir Light"/>
                        <a:cs typeface="Avenir Ligh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smtClean="0">
                          <a:solidFill>
                            <a:schemeClr val="accent3">
                              <a:lumMod val="75000"/>
                            </a:schemeClr>
                          </a:solidFill>
                          <a:latin typeface="Avenir Light"/>
                          <a:cs typeface="Avenir Light"/>
                        </a:rPr>
                        <a:t>Remove</a:t>
                      </a:r>
                      <a:r>
                        <a:rPr lang="en-US" sz="1800" b="1" baseline="0" dirty="0" smtClean="0">
                          <a:solidFill>
                            <a:schemeClr val="accent3">
                              <a:lumMod val="75000"/>
                            </a:schemeClr>
                          </a:solidFill>
                          <a:latin typeface="Avenir Light"/>
                          <a:cs typeface="Avenir Light"/>
                        </a:rPr>
                        <a:t> Dating Interest</a:t>
                      </a:r>
                      <a:endParaRPr lang="en-US" sz="1800" b="1" dirty="0">
                        <a:solidFill>
                          <a:schemeClr val="accent3">
                            <a:lumMod val="75000"/>
                          </a:schemeClr>
                        </a:solidFill>
                        <a:latin typeface="Avenir Light"/>
                        <a:cs typeface="Avenir Light"/>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090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Are You Single?</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www.zoosk.com</a:t>
                      </a:r>
                      <a:r>
                        <a:rPr lang="en-US" sz="1800" dirty="0" smtClean="0">
                          <a:solidFill>
                            <a:schemeClr val="tx1"/>
                          </a:solidFill>
                          <a:latin typeface="Avenir Light"/>
                          <a:cs typeface="Avenir Light"/>
                        </a:rPr>
                        <a:t>/Dating</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accent5">
                              <a:lumMod val="75000"/>
                            </a:schemeClr>
                          </a:solidFill>
                          <a:latin typeface="Avenir Light"/>
                          <a:cs typeface="Avenir Light"/>
                        </a:rPr>
                        <a:t>2433</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78</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Car Loans w/ Bad Credit</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www.car.com</a:t>
                      </a:r>
                      <a:r>
                        <a:rPr lang="en-US" sz="1800" dirty="0" smtClean="0">
                          <a:solidFill>
                            <a:schemeClr val="tx1"/>
                          </a:solidFill>
                          <a:latin typeface="Avenir Light"/>
                          <a:cs typeface="Avenir Light"/>
                        </a:rPr>
                        <a:t>/Bad-Credit-Car-Loan</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31859C"/>
                          </a:solidFill>
                          <a:latin typeface="Avenir Light"/>
                          <a:cs typeface="Avenir Light"/>
                        </a:rPr>
                        <a:t>8</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37</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12090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Top 5 Online Dating Sites</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www.consumer-rankings.com</a:t>
                      </a:r>
                      <a:r>
                        <a:rPr lang="en-US" sz="1800" dirty="0" smtClean="0">
                          <a:solidFill>
                            <a:schemeClr val="tx1"/>
                          </a:solidFill>
                          <a:latin typeface="Avenir Light"/>
                          <a:cs typeface="Avenir Light"/>
                        </a:rPr>
                        <a:t>/Dating</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31859C"/>
                          </a:solidFill>
                          <a:latin typeface="Avenir Light"/>
                          <a:cs typeface="Avenir Light"/>
                        </a:rPr>
                        <a:t>408</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13</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Individual Health Plans</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www.individualhealthquotes.com</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31859C"/>
                          </a:solidFill>
                          <a:latin typeface="Avenir Light"/>
                          <a:cs typeface="Avenir Light"/>
                        </a:rPr>
                        <a:t>21</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46</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944340">
                <a:tc>
                  <a:txBody>
                    <a:bodyPr/>
                    <a:lstStyle/>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Why can't I find a date?</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venir Light"/>
                          <a:cs typeface="Avenir Light"/>
                        </a:rPr>
                        <a:t>www.gk2gk.com</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31859C"/>
                          </a:solidFill>
                          <a:latin typeface="Avenir Light"/>
                          <a:cs typeface="Avenir Light"/>
                        </a:rPr>
                        <a:t>51</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5</a:t>
                      </a:r>
                    </a:p>
                  </a:txBody>
                  <a:tcPr anchor="ct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solidFill>
                            <a:schemeClr val="tx1"/>
                          </a:solidFill>
                          <a:latin typeface="Avenir Light"/>
                          <a:cs typeface="Avenir Light"/>
                        </a:rPr>
                        <a:t>Crazy New Obama Tax</a:t>
                      </a: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latin typeface="Avenir Light"/>
                          <a:cs typeface="Avenir Light"/>
                        </a:rPr>
                        <a:t>www.endofamerica.com</a:t>
                      </a:r>
                      <a:endParaRPr lang="en-US" sz="1800" dirty="0" smtClean="0">
                        <a:solidFill>
                          <a:schemeClr val="tx1"/>
                        </a:solidFill>
                        <a:latin typeface="Avenir Light"/>
                        <a:cs typeface="Avenir Light"/>
                      </a:endParaRPr>
                    </a:p>
                    <a:p>
                      <a:pPr marL="0" marR="0" indent="0" algn="l" defTabSz="533370" rtl="0" eaLnBrk="1" fontAlgn="auto" latinLnBrk="0" hangingPunct="1">
                        <a:lnSpc>
                          <a:spcPct val="100000"/>
                        </a:lnSpc>
                        <a:spcBef>
                          <a:spcPts val="0"/>
                        </a:spcBef>
                        <a:spcAft>
                          <a:spcPts val="0"/>
                        </a:spcAft>
                        <a:buClrTx/>
                        <a:buSzTx/>
                        <a:buFontTx/>
                        <a:buNone/>
                        <a:tabLst/>
                        <a:defRPr/>
                      </a:pPr>
                      <a:r>
                        <a:rPr lang="en-US" sz="1800" dirty="0" smtClean="0">
                          <a:solidFill>
                            <a:srgbClr val="31859C"/>
                          </a:solidFill>
                          <a:latin typeface="Avenir Light"/>
                          <a:cs typeface="Avenir Light"/>
                        </a:rPr>
                        <a:t>22</a:t>
                      </a:r>
                      <a:r>
                        <a:rPr lang="en-US" sz="1800" dirty="0" smtClean="0">
                          <a:solidFill>
                            <a:schemeClr val="tx1"/>
                          </a:solidFill>
                          <a:latin typeface="Avenir Light"/>
                          <a:cs typeface="Avenir Light"/>
                        </a:rPr>
                        <a:t> vs. </a:t>
                      </a:r>
                      <a:r>
                        <a:rPr lang="en-US" sz="1800" dirty="0" smtClean="0">
                          <a:solidFill>
                            <a:srgbClr val="77933C"/>
                          </a:solidFill>
                          <a:latin typeface="Avenir Light"/>
                          <a:cs typeface="Avenir Light"/>
                        </a:rPr>
                        <a:t>51</a:t>
                      </a:r>
                    </a:p>
                  </a:txBody>
                  <a:tcPr anchor="ct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83164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Possible Impact on Ad Settings</a:t>
            </a:r>
            <a:endParaRPr lang="en-US" sz="3600" dirty="0">
              <a:latin typeface="Avenir Light"/>
              <a:cs typeface="Avenir Light"/>
            </a:endParaRPr>
          </a:p>
        </p:txBody>
      </p:sp>
      <p:pic>
        <p:nvPicPr>
          <p:cNvPr id="6" name="Picture 5" descr="signed in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673" y="1391510"/>
            <a:ext cx="4072654" cy="3856789"/>
          </a:xfrm>
          <a:prstGeom prst="rect">
            <a:avLst/>
          </a:prstGeom>
        </p:spPr>
      </p:pic>
    </p:spTree>
    <p:extLst>
      <p:ext uri="{BB962C8B-B14F-4D97-AF65-F5344CB8AC3E}">
        <p14:creationId xmlns:p14="http://schemas.microsoft.com/office/powerpoint/2010/main" val="1498879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Possible Impact on Ad Settings</a:t>
            </a:r>
            <a:endParaRPr lang="en-US" sz="3600" dirty="0">
              <a:latin typeface="Avenir Light"/>
              <a:cs typeface="Avenir Light"/>
            </a:endParaRPr>
          </a:p>
        </p:txBody>
      </p:sp>
      <p:pic>
        <p:nvPicPr>
          <p:cNvPr id="6" name="Picture 5" descr="signed out.png"/>
          <p:cNvPicPr>
            <a:picLocks noChangeAspect="1"/>
          </p:cNvPicPr>
          <p:nvPr/>
        </p:nvPicPr>
        <p:blipFill rotWithShape="1">
          <a:blip r:embed="rId3">
            <a:extLst>
              <a:ext uri="{28A0092B-C50C-407E-A947-70E740481C1C}">
                <a14:useLocalDpi xmlns:a14="http://schemas.microsoft.com/office/drawing/2010/main" val="0"/>
              </a:ext>
            </a:extLst>
          </a:blip>
          <a:srcRect b="51111"/>
          <a:stretch/>
        </p:blipFill>
        <p:spPr>
          <a:xfrm>
            <a:off x="2322954" y="1627739"/>
            <a:ext cx="4498092" cy="3325310"/>
          </a:xfrm>
          <a:prstGeom prst="rect">
            <a:avLst/>
          </a:prstGeom>
        </p:spPr>
      </p:pic>
    </p:spTree>
    <p:extLst>
      <p:ext uri="{BB962C8B-B14F-4D97-AF65-F5344CB8AC3E}">
        <p14:creationId xmlns:p14="http://schemas.microsoft.com/office/powerpoint/2010/main" val="652245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Conclusions</a:t>
            </a:r>
            <a:endParaRPr lang="en-US" sz="3600" dirty="0">
              <a:latin typeface="Avenir Light"/>
              <a:cs typeface="Avenir Light"/>
            </a:endParaRPr>
          </a:p>
        </p:txBody>
      </p:sp>
      <p:sp>
        <p:nvSpPr>
          <p:cNvPr id="3" name="Content Placeholder 2"/>
          <p:cNvSpPr>
            <a:spLocks noGrp="1"/>
          </p:cNvSpPr>
          <p:nvPr>
            <p:ph idx="1"/>
          </p:nvPr>
        </p:nvSpPr>
        <p:spPr>
          <a:xfrm>
            <a:off x="457200" y="1333501"/>
            <a:ext cx="7854796" cy="3771636"/>
          </a:xfrm>
        </p:spPr>
        <p:txBody>
          <a:bodyPr>
            <a:normAutofit fontScale="92500" lnSpcReduction="20000"/>
          </a:bodyPr>
          <a:lstStyle/>
          <a:p>
            <a:pPr marL="731838" lvl="1" indent="-457200">
              <a:buFont typeface="+mj-lt"/>
              <a:buAutoNum type="arabicPeriod"/>
            </a:pPr>
            <a:endParaRPr lang="en-US" dirty="0" smtClean="0">
              <a:latin typeface="Avenir Light"/>
              <a:cs typeface="Avenir Light"/>
            </a:endParaRPr>
          </a:p>
          <a:p>
            <a:pPr marL="731838" lvl="1" indent="-457200">
              <a:buFont typeface="+mj-lt"/>
              <a:buAutoNum type="arabicPeriod"/>
            </a:pPr>
            <a:r>
              <a:rPr lang="en-US" dirty="0">
                <a:latin typeface="Avenir Light"/>
                <a:cs typeface="Avenir Light"/>
              </a:rPr>
              <a:t>Findings of </a:t>
            </a:r>
            <a:r>
              <a:rPr lang="en-US" dirty="0" smtClean="0">
                <a:latin typeface="Avenir Light"/>
                <a:cs typeface="Avenir Light"/>
              </a:rPr>
              <a:t>discrimination, lack of transparency, and choice.</a:t>
            </a:r>
            <a:endParaRPr lang="en-US" dirty="0">
              <a:latin typeface="Avenir Light"/>
              <a:cs typeface="Avenir Light"/>
            </a:endParaRPr>
          </a:p>
          <a:p>
            <a:pPr marL="731838" lvl="1" indent="-457200">
              <a:buFont typeface="+mj-lt"/>
              <a:buAutoNum type="arabicPeriod"/>
            </a:pPr>
            <a:endParaRPr lang="en-US" dirty="0" smtClean="0">
              <a:latin typeface="Avenir Light"/>
              <a:cs typeface="Avenir Light"/>
            </a:endParaRPr>
          </a:p>
          <a:p>
            <a:pPr marL="731838" lvl="1" indent="-457200">
              <a:buFont typeface="+mj-lt"/>
              <a:buAutoNum type="arabicPeriod"/>
            </a:pPr>
            <a:r>
              <a:rPr lang="en-US" dirty="0" smtClean="0">
                <a:latin typeface="Avenir Light"/>
                <a:cs typeface="Avenir Light"/>
              </a:rPr>
              <a:t>Scalable methodology</a:t>
            </a:r>
          </a:p>
          <a:p>
            <a:pPr marL="1131888" lvl="2" indent="-457200"/>
            <a:r>
              <a:rPr lang="en-US" dirty="0">
                <a:latin typeface="Avenir Light"/>
                <a:cs typeface="Avenir Light"/>
              </a:rPr>
              <a:t>B</a:t>
            </a:r>
            <a:r>
              <a:rPr lang="en-US" dirty="0" smtClean="0">
                <a:latin typeface="Avenir Light"/>
                <a:cs typeface="Avenir Light"/>
              </a:rPr>
              <a:t>locked design</a:t>
            </a:r>
          </a:p>
          <a:p>
            <a:pPr marL="1131888" lvl="2" indent="-457200"/>
            <a:r>
              <a:rPr lang="en-US" dirty="0">
                <a:latin typeface="Avenir Light"/>
                <a:cs typeface="Avenir Light"/>
              </a:rPr>
              <a:t>A</a:t>
            </a:r>
            <a:r>
              <a:rPr lang="en-US" dirty="0" smtClean="0">
                <a:latin typeface="Avenir Light"/>
                <a:cs typeface="Avenir Light"/>
              </a:rPr>
              <a:t>utomated selection of test statistic</a:t>
            </a:r>
          </a:p>
          <a:p>
            <a:pPr marL="731838" lvl="1" indent="-457200">
              <a:buFont typeface="+mj-lt"/>
              <a:buAutoNum type="arabicPeriod"/>
            </a:pPr>
            <a:endParaRPr lang="en-US" dirty="0">
              <a:latin typeface="Avenir Light"/>
              <a:cs typeface="Avenir Light"/>
            </a:endParaRPr>
          </a:p>
          <a:p>
            <a:pPr marL="731838" lvl="1" indent="-457200">
              <a:buFont typeface="+mj-lt"/>
              <a:buAutoNum type="arabicPeriod"/>
            </a:pPr>
            <a:r>
              <a:rPr lang="en-US" dirty="0" smtClean="0">
                <a:latin typeface="Avenir Light"/>
                <a:cs typeface="Avenir Light"/>
              </a:rPr>
              <a:t>AdFisher is freely available online: </a:t>
            </a:r>
          </a:p>
          <a:p>
            <a:pPr marL="274638" lvl="1" indent="0">
              <a:buNone/>
            </a:pPr>
            <a:r>
              <a:rPr lang="en-US" sz="2000" i="1" dirty="0" smtClean="0">
                <a:solidFill>
                  <a:srgbClr val="0000FF"/>
                </a:solidFill>
                <a:latin typeface="Avenir Light"/>
                <a:cs typeface="Avenir Light"/>
              </a:rPr>
              <a:t>                        </a:t>
            </a:r>
            <a:r>
              <a:rPr lang="en-US" sz="2000" i="1" dirty="0" err="1" smtClean="0">
                <a:solidFill>
                  <a:srgbClr val="0000FF"/>
                </a:solidFill>
                <a:latin typeface="Avenir Light"/>
                <a:cs typeface="Avenir Light"/>
              </a:rPr>
              <a:t>github.com</a:t>
            </a:r>
            <a:r>
              <a:rPr lang="en-US" sz="2000" i="1" dirty="0">
                <a:solidFill>
                  <a:srgbClr val="0000FF"/>
                </a:solidFill>
                <a:latin typeface="Avenir Light"/>
                <a:cs typeface="Avenir Light"/>
              </a:rPr>
              <a:t>/</a:t>
            </a:r>
            <a:r>
              <a:rPr lang="en-US" sz="2000" i="1" dirty="0" err="1">
                <a:solidFill>
                  <a:srgbClr val="0000FF"/>
                </a:solidFill>
                <a:latin typeface="Avenir Light"/>
                <a:cs typeface="Avenir Light"/>
              </a:rPr>
              <a:t>tadatitam</a:t>
            </a:r>
            <a:r>
              <a:rPr lang="en-US" sz="2000" i="1" dirty="0">
                <a:solidFill>
                  <a:srgbClr val="0000FF"/>
                </a:solidFill>
                <a:latin typeface="Avenir Light"/>
                <a:cs typeface="Avenir Light"/>
              </a:rPr>
              <a:t>/info-flow-experiments</a:t>
            </a:r>
          </a:p>
          <a:p>
            <a:pPr marL="731838" lvl="1" indent="-457200">
              <a:buFont typeface="+mj-lt"/>
              <a:buAutoNum type="arabicPeriod"/>
            </a:pPr>
            <a:endParaRPr lang="en-US" dirty="0">
              <a:latin typeface="Avenir Light"/>
              <a:cs typeface="Avenir Light"/>
            </a:endParaRPr>
          </a:p>
        </p:txBody>
      </p:sp>
    </p:spTree>
    <p:extLst>
      <p:ext uri="{BB962C8B-B14F-4D97-AF65-F5344CB8AC3E}">
        <p14:creationId xmlns:p14="http://schemas.microsoft.com/office/powerpoint/2010/main" val="142624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Personalized Web Advertising</a:t>
            </a:r>
            <a:endParaRPr lang="en-US" sz="3600" dirty="0">
              <a:latin typeface="Avenir Light"/>
              <a:cs typeface="Avenir Light"/>
            </a:endParaRPr>
          </a:p>
        </p:txBody>
      </p:sp>
      <p:cxnSp>
        <p:nvCxnSpPr>
          <p:cNvPr id="12" name="Straight Arrow Connector 11"/>
          <p:cNvCxnSpPr>
            <a:stCxn id="11" idx="3"/>
            <a:endCxn id="9" idx="1"/>
          </p:cNvCxnSpPr>
          <p:nvPr/>
        </p:nvCxnSpPr>
        <p:spPr>
          <a:xfrm>
            <a:off x="2578374" y="3944778"/>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22" idx="1"/>
          </p:cNvCxnSpPr>
          <p:nvPr/>
        </p:nvCxnSpPr>
        <p:spPr>
          <a:xfrm>
            <a:off x="5510354" y="3944778"/>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66138" y="3338408"/>
            <a:ext cx="1944216" cy="1212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Avenir Light"/>
                <a:cs typeface="Avenir Light"/>
              </a:rPr>
              <a:t>Ad 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11" name="Rectangle 10"/>
          <p:cNvSpPr/>
          <p:nvPr/>
        </p:nvSpPr>
        <p:spPr>
          <a:xfrm>
            <a:off x="680500"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Web Browsing</a:t>
            </a:r>
            <a:endParaRPr lang="en-US" dirty="0">
              <a:latin typeface="Avenir Light"/>
              <a:cs typeface="Avenir Light"/>
            </a:endParaRPr>
          </a:p>
        </p:txBody>
      </p:sp>
      <p:sp>
        <p:nvSpPr>
          <p:cNvPr id="22" name="Rectangle 21"/>
          <p:cNvSpPr/>
          <p:nvPr/>
        </p:nvSpPr>
        <p:spPr>
          <a:xfrm>
            <a:off x="6553202"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Advertisements</a:t>
            </a:r>
            <a:endParaRPr lang="en-US" dirty="0">
              <a:latin typeface="Avenir Light"/>
              <a:cs typeface="Avenir Light"/>
            </a:endParaRPr>
          </a:p>
        </p:txBody>
      </p:sp>
      <p:cxnSp>
        <p:nvCxnSpPr>
          <p:cNvPr id="23" name="Straight Connector 22"/>
          <p:cNvCxnSpPr>
            <a:stCxn id="9" idx="1"/>
            <a:endCxn id="9" idx="3"/>
          </p:cNvCxnSpPr>
          <p:nvPr/>
        </p:nvCxnSpPr>
        <p:spPr>
          <a:xfrm>
            <a:off x="3566138" y="3944778"/>
            <a:ext cx="194421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852239" y="2757124"/>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78955" y="2757124"/>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78934" y="2771283"/>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25439" y="2771283"/>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68496" y="1531705"/>
            <a:ext cx="2350580" cy="1200329"/>
          </a:xfrm>
          <a:prstGeom prst="rect">
            <a:avLst/>
          </a:prstGeom>
        </p:spPr>
        <p:txBody>
          <a:bodyPr wrap="none">
            <a:spAutoFit/>
          </a:bodyPr>
          <a:lstStyle/>
          <a:p>
            <a:r>
              <a:rPr lang="en-US" dirty="0" smtClean="0">
                <a:latin typeface="Avenir Light"/>
                <a:cs typeface="Avenir Light"/>
              </a:rPr>
              <a:t>Confounding factors:</a:t>
            </a:r>
          </a:p>
          <a:p>
            <a:r>
              <a:rPr lang="en-US" dirty="0" smtClean="0">
                <a:latin typeface="Avenir Light"/>
                <a:cs typeface="Avenir Light"/>
              </a:rPr>
              <a:t>Other users</a:t>
            </a:r>
          </a:p>
          <a:p>
            <a:r>
              <a:rPr lang="en-US" dirty="0" smtClean="0">
                <a:latin typeface="Avenir Light"/>
                <a:cs typeface="Avenir Light"/>
              </a:rPr>
              <a:t>Advertisers</a:t>
            </a:r>
          </a:p>
          <a:p>
            <a:r>
              <a:rPr lang="en-US" dirty="0" smtClean="0">
                <a:latin typeface="Avenir Light"/>
                <a:cs typeface="Avenir Light"/>
              </a:rPr>
              <a:t>Websites</a:t>
            </a:r>
            <a:endParaRPr lang="en-US" dirty="0">
              <a:latin typeface="Avenir Light"/>
              <a:cs typeface="Avenir Light"/>
            </a:endParaRPr>
          </a:p>
        </p:txBody>
      </p:sp>
    </p:spTree>
    <p:extLst>
      <p:ext uri="{BB962C8B-B14F-4D97-AF65-F5344CB8AC3E}">
        <p14:creationId xmlns:p14="http://schemas.microsoft.com/office/powerpoint/2010/main" val="30830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9"/>
                                        </p:tgtEl>
                                        <p:attrNameLst>
                                          <p:attrName>fillcolor</p:attrName>
                                        </p:attrNameLst>
                                      </p:cBhvr>
                                      <p:to>
                                        <a:schemeClr val="tx1"/>
                                      </p:to>
                                    </p:animClr>
                                    <p:set>
                                      <p:cBhvr>
                                        <p:cTn id="12" dur="500" fill="hold"/>
                                        <p:tgtEl>
                                          <p:spTgt spid="9"/>
                                        </p:tgtEl>
                                        <p:attrNameLst>
                                          <p:attrName>fill.type</p:attrName>
                                        </p:attrNameLst>
                                      </p:cBhvr>
                                      <p:to>
                                        <p:strVal val="solid"/>
                                      </p:to>
                                    </p:set>
                                    <p:set>
                                      <p:cBhvr>
                                        <p:cTn id="13" dur="500" fill="hold"/>
                                        <p:tgtEl>
                                          <p:spTgt spid="9"/>
                                        </p:tgtEl>
                                        <p:attrNameLst>
                                          <p:attrName>fill.on</p:attrName>
                                        </p:attrNameLst>
                                      </p:cBhvr>
                                      <p:to>
                                        <p:strVal val="true"/>
                                      </p:to>
                                    </p:set>
                                  </p:childTnLst>
                                </p:cTn>
                              </p:par>
                              <p:par>
                                <p:cTn id="14" presetID="3" presetClass="emph" presetSubtype="2" fill="hold" nodeType="withEffect">
                                  <p:stCondLst>
                                    <p:cond delay="0"/>
                                  </p:stCondLst>
                                  <p:childTnLst>
                                    <p:animClr clrSpc="rgb" dir="cw">
                                      <p:cBhvr override="childStyle">
                                        <p:cTn id="15" dur="500" fill="hold"/>
                                        <p:tgtEl>
                                          <p:spTgt spid="9">
                                            <p:txEl>
                                              <p:pRg st="0" end="0"/>
                                            </p:txEl>
                                          </p:spTgt>
                                        </p:tgtEl>
                                        <p:attrNameLst>
                                          <p:attrName>style.color</p:attrName>
                                        </p:attrNameLst>
                                      </p:cBhvr>
                                      <p:to>
                                        <a:schemeClr val="bg2"/>
                                      </p:to>
                                    </p:animClr>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Experimental Design</a:t>
            </a:r>
            <a:endParaRPr lang="en-US" sz="3600" dirty="0">
              <a:latin typeface="Avenir Light"/>
              <a:cs typeface="Avenir Light"/>
            </a:endParaRPr>
          </a:p>
        </p:txBody>
      </p:sp>
      <p:grpSp>
        <p:nvGrpSpPr>
          <p:cNvPr id="5" name="Group 4"/>
          <p:cNvGrpSpPr/>
          <p:nvPr/>
        </p:nvGrpSpPr>
        <p:grpSpPr>
          <a:xfrm>
            <a:off x="680500" y="3277590"/>
            <a:ext cx="7770581" cy="1334376"/>
            <a:chOff x="680498" y="3277590"/>
            <a:chExt cx="7770581" cy="1334376"/>
          </a:xfrm>
        </p:grpSpPr>
        <p:cxnSp>
          <p:nvCxnSpPr>
            <p:cNvPr id="12" name="Straight Arrow Connector 11"/>
            <p:cNvCxnSpPr>
              <a:stCxn id="11" idx="3"/>
              <a:endCxn id="9" idx="1"/>
            </p:cNvCxnSpPr>
            <p:nvPr/>
          </p:nvCxnSpPr>
          <p:spPr>
            <a:xfrm>
              <a:off x="2578374" y="3944778"/>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22" idx="1"/>
            </p:cNvCxnSpPr>
            <p:nvPr/>
          </p:nvCxnSpPr>
          <p:spPr>
            <a:xfrm>
              <a:off x="5510354" y="3944778"/>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66138" y="3338407"/>
              <a:ext cx="1944216" cy="1212745"/>
            </a:xfrm>
            <a:prstGeom prst="roundRect">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solidFill>
                  <a:schemeClr val="bg1"/>
                </a:solidFill>
                <a:latin typeface="Avenir Light"/>
                <a:cs typeface="Avenir Light"/>
              </a:endParaRPr>
            </a:p>
            <a:p>
              <a:pPr algn="ctr"/>
              <a:r>
                <a:rPr lang="en-US" sz="2000" dirty="0" smtClean="0">
                  <a:solidFill>
                    <a:schemeClr val="bg1"/>
                  </a:solidFill>
                  <a:latin typeface="Avenir Light"/>
                  <a:cs typeface="Avenir Light"/>
                </a:rPr>
                <a:t>Biological 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11" name="Rectangle 10"/>
            <p:cNvSpPr/>
            <p:nvPr/>
          </p:nvSpPr>
          <p:spPr>
            <a:xfrm>
              <a:off x="680498"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Drug</a:t>
              </a:r>
              <a:endParaRPr lang="en-US" dirty="0">
                <a:latin typeface="Avenir Light"/>
                <a:cs typeface="Avenir Light"/>
              </a:endParaRPr>
            </a:p>
          </p:txBody>
        </p:sp>
        <p:sp>
          <p:nvSpPr>
            <p:cNvPr id="22" name="Rectangle 21"/>
            <p:cNvSpPr/>
            <p:nvPr/>
          </p:nvSpPr>
          <p:spPr>
            <a:xfrm>
              <a:off x="6553202"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Avenir Light"/>
                  <a:cs typeface="Avenir Light"/>
                </a:rPr>
                <a:t>Surviving Cancer</a:t>
              </a:r>
              <a:endParaRPr lang="en-US" dirty="0">
                <a:latin typeface="Avenir Light"/>
                <a:cs typeface="Avenir Light"/>
              </a:endParaRPr>
            </a:p>
          </p:txBody>
        </p:sp>
      </p:grpSp>
      <p:cxnSp>
        <p:nvCxnSpPr>
          <p:cNvPr id="17" name="Straight Arrow Connector 16"/>
          <p:cNvCxnSpPr/>
          <p:nvPr/>
        </p:nvCxnSpPr>
        <p:spPr>
          <a:xfrm>
            <a:off x="3852239" y="2757124"/>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78955" y="2757124"/>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78934" y="2771283"/>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25439" y="2771283"/>
            <a:ext cx="0" cy="581283"/>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76890" y="1628272"/>
            <a:ext cx="2404089" cy="923330"/>
          </a:xfrm>
          <a:prstGeom prst="rect">
            <a:avLst/>
          </a:prstGeom>
        </p:spPr>
        <p:txBody>
          <a:bodyPr wrap="none">
            <a:spAutoFit/>
          </a:bodyPr>
          <a:lstStyle/>
          <a:p>
            <a:r>
              <a:rPr lang="en-US" dirty="0" smtClean="0">
                <a:latin typeface="Avenir Light"/>
                <a:cs typeface="Avenir Light"/>
              </a:rPr>
              <a:t>Confounding factors:</a:t>
            </a:r>
          </a:p>
          <a:p>
            <a:r>
              <a:rPr lang="en-US" dirty="0" smtClean="0">
                <a:latin typeface="Avenir Light"/>
                <a:cs typeface="Avenir Light"/>
              </a:rPr>
              <a:t>Environmental factors</a:t>
            </a:r>
          </a:p>
          <a:p>
            <a:r>
              <a:rPr lang="en-US" dirty="0" smtClean="0">
                <a:latin typeface="Avenir Light"/>
                <a:cs typeface="Avenir Light"/>
              </a:rPr>
              <a:t>Genetic differences</a:t>
            </a:r>
            <a:endParaRPr lang="en-US" dirty="0">
              <a:latin typeface="Avenir Light"/>
              <a:cs typeface="Avenir Light"/>
            </a:endParaRPr>
          </a:p>
        </p:txBody>
      </p:sp>
    </p:spTree>
    <p:extLst>
      <p:ext uri="{BB962C8B-B14F-4D97-AF65-F5344CB8AC3E}">
        <p14:creationId xmlns:p14="http://schemas.microsoft.com/office/powerpoint/2010/main" val="4029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6" presetClass="emph" presetSubtype="0" fill="hold" nodeType="afterEffect">
                                  <p:stCondLst>
                                    <p:cond delay="0"/>
                                  </p:stCondLst>
                                  <p:childTnLst>
                                    <p:animScale>
                                      <p:cBhvr>
                                        <p:cTn id="17" dur="500" fill="hold"/>
                                        <p:tgtEl>
                                          <p:spTgt spid="5"/>
                                        </p:tgtEl>
                                      </p:cBhvr>
                                      <p:by x="50000" y="50000"/>
                                    </p:animScale>
                                  </p:childTnLst>
                                </p:cTn>
                              </p:par>
                            </p:childTnLst>
                          </p:cTn>
                        </p:par>
                        <p:par>
                          <p:cTn id="18" fill="hold">
                            <p:stCondLst>
                              <p:cond delay="500"/>
                            </p:stCondLst>
                            <p:childTnLst>
                              <p:par>
                                <p:cTn id="19" presetID="0" presetClass="path" presetSubtype="0" accel="50000" decel="50000" fill="hold" nodeType="afterEffect">
                                  <p:stCondLst>
                                    <p:cond delay="0"/>
                                  </p:stCondLst>
                                  <p:childTnLst>
                                    <p:animMotion origin="layout" path="M 4.44444E-6 -1.65372E-6 L 4.44444E-6 -0.36459 " pathEditMode="relative" rAng="0" ptsTypes="AA">
                                      <p:cBhvr>
                                        <p:cTn id="20" dur="500" fill="hold"/>
                                        <p:tgtEl>
                                          <p:spTgt spid="5"/>
                                        </p:tgtEl>
                                        <p:attrNameLst>
                                          <p:attrName>ppt_x</p:attrName>
                                          <p:attrName>ppt_y</p:attrName>
                                        </p:attrNameLst>
                                      </p:cBhvr>
                                      <p:rCtr x="0" y="-182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Experimental Design</a:t>
            </a:r>
            <a:endParaRPr lang="en-US" sz="3600" dirty="0">
              <a:latin typeface="Avenir Light"/>
              <a:cs typeface="Avenir Light"/>
            </a:endParaRPr>
          </a:p>
        </p:txBody>
      </p:sp>
      <p:grpSp>
        <p:nvGrpSpPr>
          <p:cNvPr id="5" name="Group 4"/>
          <p:cNvGrpSpPr/>
          <p:nvPr/>
        </p:nvGrpSpPr>
        <p:grpSpPr>
          <a:xfrm>
            <a:off x="1919682" y="1285699"/>
            <a:ext cx="5045266" cy="750569"/>
            <a:chOff x="680498" y="3277590"/>
            <a:chExt cx="7770581" cy="1334376"/>
          </a:xfrm>
        </p:grpSpPr>
        <p:cxnSp>
          <p:nvCxnSpPr>
            <p:cNvPr id="12" name="Straight Arrow Connector 11"/>
            <p:cNvCxnSpPr>
              <a:stCxn id="11" idx="3"/>
              <a:endCxn id="9" idx="1"/>
            </p:cNvCxnSpPr>
            <p:nvPr/>
          </p:nvCxnSpPr>
          <p:spPr>
            <a:xfrm>
              <a:off x="2578374" y="3944778"/>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22" idx="1"/>
            </p:cNvCxnSpPr>
            <p:nvPr/>
          </p:nvCxnSpPr>
          <p:spPr>
            <a:xfrm>
              <a:off x="5510354" y="3944778"/>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66138" y="3338407"/>
              <a:ext cx="1944216" cy="1212745"/>
            </a:xfrm>
            <a:prstGeom prst="roundRect">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solidFill>
                  <a:schemeClr val="bg1"/>
                </a:solidFill>
                <a:latin typeface="Avenir Light"/>
                <a:cs typeface="Avenir Light"/>
              </a:endParaRPr>
            </a:p>
            <a:p>
              <a:pPr algn="ctr"/>
              <a:endParaRPr lang="en-US" sz="1400" dirty="0" smtClean="0">
                <a:solidFill>
                  <a:schemeClr val="bg1"/>
                </a:solidFill>
                <a:latin typeface="Avenir Light"/>
                <a:cs typeface="Avenir Light"/>
              </a:endParaRPr>
            </a:p>
            <a:p>
              <a:pPr algn="ctr"/>
              <a:r>
                <a:rPr lang="en-US" sz="1400" dirty="0" smtClean="0">
                  <a:solidFill>
                    <a:schemeClr val="bg1"/>
                  </a:solidFill>
                  <a:latin typeface="Avenir Light"/>
                  <a:cs typeface="Avenir Light"/>
                </a:rPr>
                <a:t>Biological 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11" name="Rectangle 10"/>
            <p:cNvSpPr/>
            <p:nvPr/>
          </p:nvSpPr>
          <p:spPr>
            <a:xfrm>
              <a:off x="680498"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Light"/>
                  <a:cs typeface="Avenir Light"/>
                </a:rPr>
                <a:t>Drug</a:t>
              </a:r>
              <a:endParaRPr lang="en-US" sz="1400" dirty="0">
                <a:latin typeface="Avenir Light"/>
                <a:cs typeface="Avenir Light"/>
              </a:endParaRPr>
            </a:p>
          </p:txBody>
        </p:sp>
        <p:sp>
          <p:nvSpPr>
            <p:cNvPr id="22" name="Rectangle 21"/>
            <p:cNvSpPr/>
            <p:nvPr/>
          </p:nvSpPr>
          <p:spPr>
            <a:xfrm>
              <a:off x="6553202"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Light"/>
                  <a:cs typeface="Avenir Light"/>
                </a:rPr>
                <a:t>Surviving Cancer</a:t>
              </a:r>
              <a:endParaRPr lang="en-US" sz="1400" dirty="0">
                <a:latin typeface="Avenir Light"/>
                <a:cs typeface="Avenir Light"/>
              </a:endParaRPr>
            </a:p>
          </p:txBody>
        </p:sp>
      </p:grpSp>
      <p:grpSp>
        <p:nvGrpSpPr>
          <p:cNvPr id="8" name="Group 7"/>
          <p:cNvGrpSpPr/>
          <p:nvPr/>
        </p:nvGrpSpPr>
        <p:grpSpPr>
          <a:xfrm>
            <a:off x="3881493" y="2225467"/>
            <a:ext cx="1174109" cy="953524"/>
            <a:chOff x="3881491" y="2425987"/>
            <a:chExt cx="1174109" cy="953524"/>
          </a:xfrm>
        </p:grpSpPr>
        <p:pic>
          <p:nvPicPr>
            <p:cNvPr id="15" name="Picture 14"/>
            <p:cNvPicPr>
              <a:picLocks noChangeAspect="1"/>
            </p:cNvPicPr>
            <p:nvPr/>
          </p:nvPicPr>
          <p:blipFill>
            <a:blip r:embed="rId3"/>
            <a:stretch>
              <a:fillRect/>
            </a:stretch>
          </p:blipFill>
          <p:spPr>
            <a:xfrm flipH="1">
              <a:off x="3881491" y="2425987"/>
              <a:ext cx="353381" cy="476762"/>
            </a:xfrm>
            <a:prstGeom prst="rect">
              <a:avLst/>
            </a:prstGeom>
          </p:spPr>
        </p:pic>
        <p:pic>
          <p:nvPicPr>
            <p:cNvPr id="16" name="Picture 15"/>
            <p:cNvPicPr>
              <a:picLocks noChangeAspect="1"/>
            </p:cNvPicPr>
            <p:nvPr/>
          </p:nvPicPr>
          <p:blipFill>
            <a:blip r:embed="rId3"/>
            <a:stretch>
              <a:fillRect/>
            </a:stretch>
          </p:blipFill>
          <p:spPr>
            <a:xfrm flipH="1">
              <a:off x="4308734" y="2425987"/>
              <a:ext cx="353381" cy="476762"/>
            </a:xfrm>
            <a:prstGeom prst="rect">
              <a:avLst/>
            </a:prstGeom>
          </p:spPr>
        </p:pic>
        <p:pic>
          <p:nvPicPr>
            <p:cNvPr id="18" name="Picture 17"/>
            <p:cNvPicPr>
              <a:picLocks noChangeAspect="1"/>
            </p:cNvPicPr>
            <p:nvPr/>
          </p:nvPicPr>
          <p:blipFill>
            <a:blip r:embed="rId3"/>
            <a:stretch>
              <a:fillRect/>
            </a:stretch>
          </p:blipFill>
          <p:spPr>
            <a:xfrm flipH="1">
              <a:off x="4702219" y="2425987"/>
              <a:ext cx="353381" cy="476762"/>
            </a:xfrm>
            <a:prstGeom prst="rect">
              <a:avLst/>
            </a:prstGeom>
          </p:spPr>
        </p:pic>
        <p:pic>
          <p:nvPicPr>
            <p:cNvPr id="19" name="Picture 18"/>
            <p:cNvPicPr>
              <a:picLocks noChangeAspect="1"/>
            </p:cNvPicPr>
            <p:nvPr/>
          </p:nvPicPr>
          <p:blipFill>
            <a:blip r:embed="rId3"/>
            <a:stretch>
              <a:fillRect/>
            </a:stretch>
          </p:blipFill>
          <p:spPr>
            <a:xfrm flipH="1">
              <a:off x="3881491" y="2902749"/>
              <a:ext cx="353381" cy="476762"/>
            </a:xfrm>
            <a:prstGeom prst="rect">
              <a:avLst/>
            </a:prstGeom>
          </p:spPr>
        </p:pic>
        <p:pic>
          <p:nvPicPr>
            <p:cNvPr id="23" name="Picture 22"/>
            <p:cNvPicPr>
              <a:picLocks noChangeAspect="1"/>
            </p:cNvPicPr>
            <p:nvPr/>
          </p:nvPicPr>
          <p:blipFill>
            <a:blip r:embed="rId3"/>
            <a:stretch>
              <a:fillRect/>
            </a:stretch>
          </p:blipFill>
          <p:spPr>
            <a:xfrm flipH="1">
              <a:off x="4308734" y="2902749"/>
              <a:ext cx="353381" cy="476762"/>
            </a:xfrm>
            <a:prstGeom prst="rect">
              <a:avLst/>
            </a:prstGeom>
          </p:spPr>
        </p:pic>
        <p:pic>
          <p:nvPicPr>
            <p:cNvPr id="25" name="Picture 24"/>
            <p:cNvPicPr>
              <a:picLocks noChangeAspect="1"/>
            </p:cNvPicPr>
            <p:nvPr/>
          </p:nvPicPr>
          <p:blipFill>
            <a:blip r:embed="rId3"/>
            <a:stretch>
              <a:fillRect/>
            </a:stretch>
          </p:blipFill>
          <p:spPr>
            <a:xfrm flipH="1">
              <a:off x="4702219" y="2902749"/>
              <a:ext cx="353381" cy="476762"/>
            </a:xfrm>
            <a:prstGeom prst="rect">
              <a:avLst/>
            </a:prstGeom>
          </p:spPr>
        </p:pic>
      </p:grpSp>
      <p:grpSp>
        <p:nvGrpSpPr>
          <p:cNvPr id="10" name="Group 9"/>
          <p:cNvGrpSpPr/>
          <p:nvPr/>
        </p:nvGrpSpPr>
        <p:grpSpPr>
          <a:xfrm>
            <a:off x="3862235" y="4281517"/>
            <a:ext cx="1174109" cy="953524"/>
            <a:chOff x="3888969" y="3987421"/>
            <a:chExt cx="1174109" cy="953524"/>
          </a:xfrm>
        </p:grpSpPr>
        <p:pic>
          <p:nvPicPr>
            <p:cNvPr id="26" name="Picture 25"/>
            <p:cNvPicPr>
              <a:picLocks noChangeAspect="1"/>
            </p:cNvPicPr>
            <p:nvPr/>
          </p:nvPicPr>
          <p:blipFill>
            <a:blip r:embed="rId3"/>
            <a:stretch>
              <a:fillRect/>
            </a:stretch>
          </p:blipFill>
          <p:spPr>
            <a:xfrm flipH="1">
              <a:off x="3888969" y="3987421"/>
              <a:ext cx="353381" cy="476762"/>
            </a:xfrm>
            <a:prstGeom prst="rect">
              <a:avLst/>
            </a:prstGeom>
          </p:spPr>
        </p:pic>
        <p:pic>
          <p:nvPicPr>
            <p:cNvPr id="27" name="Picture 26"/>
            <p:cNvPicPr>
              <a:picLocks noChangeAspect="1"/>
            </p:cNvPicPr>
            <p:nvPr/>
          </p:nvPicPr>
          <p:blipFill>
            <a:blip r:embed="rId3"/>
            <a:stretch>
              <a:fillRect/>
            </a:stretch>
          </p:blipFill>
          <p:spPr>
            <a:xfrm flipH="1">
              <a:off x="4316212" y="3987421"/>
              <a:ext cx="353381" cy="476762"/>
            </a:xfrm>
            <a:prstGeom prst="rect">
              <a:avLst/>
            </a:prstGeom>
          </p:spPr>
        </p:pic>
        <p:pic>
          <p:nvPicPr>
            <p:cNvPr id="28" name="Picture 27"/>
            <p:cNvPicPr>
              <a:picLocks noChangeAspect="1"/>
            </p:cNvPicPr>
            <p:nvPr/>
          </p:nvPicPr>
          <p:blipFill>
            <a:blip r:embed="rId3"/>
            <a:stretch>
              <a:fillRect/>
            </a:stretch>
          </p:blipFill>
          <p:spPr>
            <a:xfrm flipH="1">
              <a:off x="4709697" y="3987421"/>
              <a:ext cx="353381" cy="476762"/>
            </a:xfrm>
            <a:prstGeom prst="rect">
              <a:avLst/>
            </a:prstGeom>
          </p:spPr>
        </p:pic>
        <p:pic>
          <p:nvPicPr>
            <p:cNvPr id="29" name="Picture 28"/>
            <p:cNvPicPr>
              <a:picLocks noChangeAspect="1"/>
            </p:cNvPicPr>
            <p:nvPr/>
          </p:nvPicPr>
          <p:blipFill>
            <a:blip r:embed="rId3"/>
            <a:stretch>
              <a:fillRect/>
            </a:stretch>
          </p:blipFill>
          <p:spPr>
            <a:xfrm flipH="1">
              <a:off x="3888969" y="4464183"/>
              <a:ext cx="353381" cy="476762"/>
            </a:xfrm>
            <a:prstGeom prst="rect">
              <a:avLst/>
            </a:prstGeom>
          </p:spPr>
        </p:pic>
        <p:pic>
          <p:nvPicPr>
            <p:cNvPr id="30" name="Picture 29"/>
            <p:cNvPicPr>
              <a:picLocks noChangeAspect="1"/>
            </p:cNvPicPr>
            <p:nvPr/>
          </p:nvPicPr>
          <p:blipFill>
            <a:blip r:embed="rId3"/>
            <a:stretch>
              <a:fillRect/>
            </a:stretch>
          </p:blipFill>
          <p:spPr>
            <a:xfrm flipH="1">
              <a:off x="4316212" y="4464183"/>
              <a:ext cx="353381" cy="476762"/>
            </a:xfrm>
            <a:prstGeom prst="rect">
              <a:avLst/>
            </a:prstGeom>
          </p:spPr>
        </p:pic>
        <p:pic>
          <p:nvPicPr>
            <p:cNvPr id="31" name="Picture 30"/>
            <p:cNvPicPr>
              <a:picLocks noChangeAspect="1"/>
            </p:cNvPicPr>
            <p:nvPr/>
          </p:nvPicPr>
          <p:blipFill>
            <a:blip r:embed="rId3"/>
            <a:stretch>
              <a:fillRect/>
            </a:stretch>
          </p:blipFill>
          <p:spPr>
            <a:xfrm flipH="1">
              <a:off x="4709697" y="4464183"/>
              <a:ext cx="353381" cy="476762"/>
            </a:xfrm>
            <a:prstGeom prst="rect">
              <a:avLst/>
            </a:prstGeom>
          </p:spPr>
        </p:pic>
      </p:grpSp>
      <p:pic>
        <p:nvPicPr>
          <p:cNvPr id="3" name="Picture 2" descr="redpi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13" y="2477233"/>
            <a:ext cx="743647" cy="348915"/>
          </a:xfrm>
          <a:prstGeom prst="rect">
            <a:avLst/>
          </a:prstGeom>
        </p:spPr>
      </p:pic>
      <p:pic>
        <p:nvPicPr>
          <p:cNvPr id="32" name="Picture 31" descr="redpill.png"/>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04213" y="4540498"/>
            <a:ext cx="743647" cy="348915"/>
          </a:xfrm>
          <a:prstGeom prst="rect">
            <a:avLst/>
          </a:prstGeom>
        </p:spPr>
      </p:pic>
      <p:cxnSp>
        <p:nvCxnSpPr>
          <p:cNvPr id="33" name="Straight Arrow Connector 32"/>
          <p:cNvCxnSpPr/>
          <p:nvPr/>
        </p:nvCxnSpPr>
        <p:spPr>
          <a:xfrm>
            <a:off x="2232528" y="2724244"/>
            <a:ext cx="1357195"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232528" y="4787443"/>
            <a:ext cx="1357195"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74086" y="2697507"/>
            <a:ext cx="1283388"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74086" y="4747338"/>
            <a:ext cx="1283388"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467786" y="3515896"/>
            <a:ext cx="1262413" cy="646331"/>
          </a:xfrm>
          <a:prstGeom prst="rect">
            <a:avLst/>
          </a:prstGeom>
        </p:spPr>
        <p:txBody>
          <a:bodyPr wrap="none">
            <a:spAutoFit/>
          </a:bodyPr>
          <a:lstStyle/>
          <a:p>
            <a:r>
              <a:rPr lang="en-US" dirty="0" smtClean="0">
                <a:latin typeface="Avenir Light"/>
                <a:cs typeface="Avenir Light"/>
              </a:rPr>
              <a:t>Different </a:t>
            </a:r>
          </a:p>
          <a:p>
            <a:r>
              <a:rPr lang="en-US" dirty="0" smtClean="0">
                <a:latin typeface="Avenir Light"/>
                <a:cs typeface="Avenir Light"/>
              </a:rPr>
              <a:t>Outcome?</a:t>
            </a:r>
            <a:endParaRPr lang="en-US" dirty="0"/>
          </a:p>
        </p:txBody>
      </p:sp>
      <p:cxnSp>
        <p:nvCxnSpPr>
          <p:cNvPr id="39" name="Straight Arrow Connector 38"/>
          <p:cNvCxnSpPr/>
          <p:nvPr/>
        </p:nvCxnSpPr>
        <p:spPr>
          <a:xfrm>
            <a:off x="4425291" y="3893819"/>
            <a:ext cx="0" cy="264155"/>
          </a:xfrm>
          <a:prstGeom prst="straightConnector1">
            <a:avLst/>
          </a:prstGeom>
          <a:ln w="3175" cmpd="sng">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417269" y="3251741"/>
            <a:ext cx="0" cy="264155"/>
          </a:xfrm>
          <a:prstGeom prst="straightConnector1">
            <a:avLst/>
          </a:prstGeom>
          <a:ln w="3175" cmpd="sng">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624359" y="3517701"/>
            <a:ext cx="1585819" cy="276999"/>
          </a:xfrm>
          <a:prstGeom prst="rect">
            <a:avLst/>
          </a:prstGeom>
        </p:spPr>
        <p:txBody>
          <a:bodyPr wrap="none">
            <a:spAutoFit/>
          </a:bodyPr>
          <a:lstStyle/>
          <a:p>
            <a:r>
              <a:rPr lang="en-US" sz="1200" dirty="0" smtClean="0">
                <a:latin typeface="Avenir Light"/>
                <a:cs typeface="Avenir Light"/>
              </a:rPr>
              <a:t>Confounding factors</a:t>
            </a:r>
          </a:p>
        </p:txBody>
      </p:sp>
    </p:spTree>
    <p:extLst>
      <p:ext uri="{BB962C8B-B14F-4D97-AF65-F5344CB8AC3E}">
        <p14:creationId xmlns:p14="http://schemas.microsoft.com/office/powerpoint/2010/main" val="16193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venir Light"/>
                <a:cs typeface="Avenir Light"/>
              </a:rPr>
              <a:t>Information Flow Experiments</a:t>
            </a:r>
            <a:endParaRPr lang="en-US" sz="3600" dirty="0">
              <a:latin typeface="Avenir Light"/>
              <a:cs typeface="Avenir Light"/>
            </a:endParaRPr>
          </a:p>
        </p:txBody>
      </p:sp>
      <p:grpSp>
        <p:nvGrpSpPr>
          <p:cNvPr id="5" name="Group 4"/>
          <p:cNvGrpSpPr/>
          <p:nvPr/>
        </p:nvGrpSpPr>
        <p:grpSpPr>
          <a:xfrm>
            <a:off x="1919682" y="1285699"/>
            <a:ext cx="5045266" cy="750569"/>
            <a:chOff x="680498" y="3277590"/>
            <a:chExt cx="7770581" cy="1334376"/>
          </a:xfrm>
        </p:grpSpPr>
        <p:cxnSp>
          <p:nvCxnSpPr>
            <p:cNvPr id="12" name="Straight Arrow Connector 11"/>
            <p:cNvCxnSpPr>
              <a:stCxn id="11" idx="3"/>
              <a:endCxn id="9" idx="1"/>
            </p:cNvCxnSpPr>
            <p:nvPr/>
          </p:nvCxnSpPr>
          <p:spPr>
            <a:xfrm>
              <a:off x="2578374" y="3944778"/>
              <a:ext cx="987781"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22" idx="1"/>
            </p:cNvCxnSpPr>
            <p:nvPr/>
          </p:nvCxnSpPr>
          <p:spPr>
            <a:xfrm>
              <a:off x="5510354" y="3944778"/>
              <a:ext cx="1042846"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66138" y="3338407"/>
              <a:ext cx="1944216" cy="1212745"/>
            </a:xfrm>
            <a:prstGeom prst="roundRect">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solidFill>
                  <a:schemeClr val="bg1"/>
                </a:solidFill>
                <a:latin typeface="Avenir Light"/>
                <a:cs typeface="Avenir Light"/>
              </a:endParaRPr>
            </a:p>
            <a:p>
              <a:pPr algn="ctr"/>
              <a:endParaRPr lang="en-US" sz="1400" dirty="0" smtClean="0">
                <a:solidFill>
                  <a:schemeClr val="bg1"/>
                </a:solidFill>
                <a:latin typeface="Avenir Light"/>
                <a:cs typeface="Avenir Light"/>
              </a:endParaRPr>
            </a:p>
            <a:p>
              <a:pPr algn="ctr"/>
              <a:r>
                <a:rPr lang="en-US" sz="1400" dirty="0" smtClean="0">
                  <a:solidFill>
                    <a:schemeClr val="bg1"/>
                  </a:solidFill>
                  <a:latin typeface="Avenir Light"/>
                  <a:cs typeface="Avenir Light"/>
                </a:rPr>
                <a:t>Ad Ecosystem</a:t>
              </a:r>
            </a:p>
            <a:p>
              <a:pPr algn="ctr"/>
              <a:endParaRPr lang="en-US" sz="2000" dirty="0">
                <a:latin typeface="Avenir Light"/>
                <a:cs typeface="Avenir Light"/>
              </a:endParaRPr>
            </a:p>
            <a:p>
              <a:pPr algn="ctr"/>
              <a:endParaRPr lang="en-US" sz="2000" dirty="0">
                <a:latin typeface="Avenir Light"/>
                <a:cs typeface="Avenir Light"/>
              </a:endParaRPr>
            </a:p>
          </p:txBody>
        </p:sp>
        <p:sp>
          <p:nvSpPr>
            <p:cNvPr id="11" name="Rectangle 10"/>
            <p:cNvSpPr/>
            <p:nvPr/>
          </p:nvSpPr>
          <p:spPr>
            <a:xfrm>
              <a:off x="680498"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Light"/>
                  <a:cs typeface="Avenir Light"/>
                </a:rPr>
                <a:t>Web Browsing</a:t>
              </a:r>
              <a:endParaRPr lang="en-US" sz="1400" dirty="0">
                <a:latin typeface="Avenir Light"/>
                <a:cs typeface="Avenir Light"/>
              </a:endParaRPr>
            </a:p>
          </p:txBody>
        </p:sp>
        <p:sp>
          <p:nvSpPr>
            <p:cNvPr id="22" name="Rectangle 21"/>
            <p:cNvSpPr/>
            <p:nvPr/>
          </p:nvSpPr>
          <p:spPr>
            <a:xfrm>
              <a:off x="6553202" y="3277590"/>
              <a:ext cx="1897877" cy="133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Light"/>
                  <a:cs typeface="Avenir Light"/>
                </a:rPr>
                <a:t>Ads</a:t>
              </a:r>
              <a:endParaRPr lang="en-US" sz="1400" dirty="0">
                <a:latin typeface="Avenir Light"/>
                <a:cs typeface="Avenir Light"/>
              </a:endParaRPr>
            </a:p>
          </p:txBody>
        </p:sp>
      </p:grpSp>
      <p:cxnSp>
        <p:nvCxnSpPr>
          <p:cNvPr id="33" name="Straight Arrow Connector 32"/>
          <p:cNvCxnSpPr/>
          <p:nvPr/>
        </p:nvCxnSpPr>
        <p:spPr>
          <a:xfrm>
            <a:off x="2232528" y="2724244"/>
            <a:ext cx="1357195"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232528" y="4787443"/>
            <a:ext cx="1357195"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74086" y="2697507"/>
            <a:ext cx="1283388"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74086" y="4747338"/>
            <a:ext cx="1283388"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25291" y="3893819"/>
            <a:ext cx="0" cy="264155"/>
          </a:xfrm>
          <a:prstGeom prst="straightConnector1">
            <a:avLst/>
          </a:prstGeom>
          <a:ln w="3175" cmpd="sng">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417269" y="3251741"/>
            <a:ext cx="0" cy="264155"/>
          </a:xfrm>
          <a:prstGeom prst="straightConnector1">
            <a:avLst/>
          </a:prstGeom>
          <a:ln w="3175" cmpd="sng">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027721" y="4476769"/>
            <a:ext cx="805833" cy="541138"/>
            <a:chOff x="1075722" y="3245326"/>
            <a:chExt cx="805833" cy="541138"/>
          </a:xfrm>
        </p:grpSpPr>
        <p:pic>
          <p:nvPicPr>
            <p:cNvPr id="40" name="Picture 39"/>
            <p:cNvPicPr>
              <a:picLocks noChangeAspect="1"/>
            </p:cNvPicPr>
            <p:nvPr/>
          </p:nvPicPr>
          <p:blipFill>
            <a:blip r:embed="rId3"/>
            <a:stretch>
              <a:fillRect/>
            </a:stretch>
          </p:blipFill>
          <p:spPr>
            <a:xfrm>
              <a:off x="1353245" y="3251740"/>
              <a:ext cx="264155" cy="264155"/>
            </a:xfrm>
            <a:prstGeom prst="rect">
              <a:avLst/>
            </a:prstGeom>
          </p:spPr>
        </p:pic>
        <p:pic>
          <p:nvPicPr>
            <p:cNvPr id="41" name="Picture 40"/>
            <p:cNvPicPr>
              <a:picLocks noChangeAspect="1"/>
            </p:cNvPicPr>
            <p:nvPr/>
          </p:nvPicPr>
          <p:blipFill>
            <a:blip r:embed="rId3"/>
            <a:stretch>
              <a:fillRect/>
            </a:stretch>
          </p:blipFill>
          <p:spPr>
            <a:xfrm>
              <a:off x="1617400" y="3245326"/>
              <a:ext cx="264155" cy="264155"/>
            </a:xfrm>
            <a:prstGeom prst="rect">
              <a:avLst/>
            </a:prstGeom>
          </p:spPr>
        </p:pic>
        <p:pic>
          <p:nvPicPr>
            <p:cNvPr id="42" name="Picture 41"/>
            <p:cNvPicPr>
              <a:picLocks noChangeAspect="1"/>
            </p:cNvPicPr>
            <p:nvPr/>
          </p:nvPicPr>
          <p:blipFill>
            <a:blip r:embed="rId3"/>
            <a:stretch>
              <a:fillRect/>
            </a:stretch>
          </p:blipFill>
          <p:spPr>
            <a:xfrm>
              <a:off x="1075722" y="3251740"/>
              <a:ext cx="264155" cy="264155"/>
            </a:xfrm>
            <a:prstGeom prst="rect">
              <a:avLst/>
            </a:prstGeom>
          </p:spPr>
        </p:pic>
        <p:pic>
          <p:nvPicPr>
            <p:cNvPr id="43" name="Picture 42"/>
            <p:cNvPicPr>
              <a:picLocks noChangeAspect="1"/>
            </p:cNvPicPr>
            <p:nvPr/>
          </p:nvPicPr>
          <p:blipFill>
            <a:blip r:embed="rId3"/>
            <a:stretch>
              <a:fillRect/>
            </a:stretch>
          </p:blipFill>
          <p:spPr>
            <a:xfrm>
              <a:off x="1353245" y="3522309"/>
              <a:ext cx="264155" cy="264155"/>
            </a:xfrm>
            <a:prstGeom prst="rect">
              <a:avLst/>
            </a:prstGeom>
          </p:spPr>
        </p:pic>
        <p:pic>
          <p:nvPicPr>
            <p:cNvPr id="44" name="Picture 43"/>
            <p:cNvPicPr>
              <a:picLocks noChangeAspect="1"/>
            </p:cNvPicPr>
            <p:nvPr/>
          </p:nvPicPr>
          <p:blipFill>
            <a:blip r:embed="rId3"/>
            <a:stretch>
              <a:fillRect/>
            </a:stretch>
          </p:blipFill>
          <p:spPr>
            <a:xfrm>
              <a:off x="1617400" y="3515895"/>
              <a:ext cx="264155" cy="264155"/>
            </a:xfrm>
            <a:prstGeom prst="rect">
              <a:avLst/>
            </a:prstGeom>
          </p:spPr>
        </p:pic>
        <p:pic>
          <p:nvPicPr>
            <p:cNvPr id="45" name="Picture 44"/>
            <p:cNvPicPr>
              <a:picLocks noChangeAspect="1"/>
            </p:cNvPicPr>
            <p:nvPr/>
          </p:nvPicPr>
          <p:blipFill>
            <a:blip r:embed="rId3"/>
            <a:stretch>
              <a:fillRect/>
            </a:stretch>
          </p:blipFill>
          <p:spPr>
            <a:xfrm>
              <a:off x="1075722" y="3522309"/>
              <a:ext cx="264155" cy="264155"/>
            </a:xfrm>
            <a:prstGeom prst="rect">
              <a:avLst/>
            </a:prstGeom>
          </p:spPr>
        </p:pic>
      </p:grpSp>
      <p:grpSp>
        <p:nvGrpSpPr>
          <p:cNvPr id="46" name="Group 45"/>
          <p:cNvGrpSpPr/>
          <p:nvPr/>
        </p:nvGrpSpPr>
        <p:grpSpPr>
          <a:xfrm>
            <a:off x="4027721" y="2453675"/>
            <a:ext cx="805833" cy="541138"/>
            <a:chOff x="1075722" y="3245326"/>
            <a:chExt cx="805833" cy="541138"/>
          </a:xfrm>
        </p:grpSpPr>
        <p:pic>
          <p:nvPicPr>
            <p:cNvPr id="47" name="Picture 46"/>
            <p:cNvPicPr>
              <a:picLocks noChangeAspect="1"/>
            </p:cNvPicPr>
            <p:nvPr/>
          </p:nvPicPr>
          <p:blipFill>
            <a:blip r:embed="rId3"/>
            <a:stretch>
              <a:fillRect/>
            </a:stretch>
          </p:blipFill>
          <p:spPr>
            <a:xfrm>
              <a:off x="1353245" y="3251740"/>
              <a:ext cx="264155" cy="264155"/>
            </a:xfrm>
            <a:prstGeom prst="rect">
              <a:avLst/>
            </a:prstGeom>
          </p:spPr>
        </p:pic>
        <p:pic>
          <p:nvPicPr>
            <p:cNvPr id="49" name="Picture 48"/>
            <p:cNvPicPr>
              <a:picLocks noChangeAspect="1"/>
            </p:cNvPicPr>
            <p:nvPr/>
          </p:nvPicPr>
          <p:blipFill>
            <a:blip r:embed="rId3"/>
            <a:stretch>
              <a:fillRect/>
            </a:stretch>
          </p:blipFill>
          <p:spPr>
            <a:xfrm>
              <a:off x="1617400" y="3245326"/>
              <a:ext cx="264155" cy="264155"/>
            </a:xfrm>
            <a:prstGeom prst="rect">
              <a:avLst/>
            </a:prstGeom>
          </p:spPr>
        </p:pic>
        <p:pic>
          <p:nvPicPr>
            <p:cNvPr id="50" name="Picture 49"/>
            <p:cNvPicPr>
              <a:picLocks noChangeAspect="1"/>
            </p:cNvPicPr>
            <p:nvPr/>
          </p:nvPicPr>
          <p:blipFill>
            <a:blip r:embed="rId3"/>
            <a:stretch>
              <a:fillRect/>
            </a:stretch>
          </p:blipFill>
          <p:spPr>
            <a:xfrm>
              <a:off x="1075722" y="3251740"/>
              <a:ext cx="264155" cy="264155"/>
            </a:xfrm>
            <a:prstGeom prst="rect">
              <a:avLst/>
            </a:prstGeom>
          </p:spPr>
        </p:pic>
        <p:pic>
          <p:nvPicPr>
            <p:cNvPr id="51" name="Picture 50"/>
            <p:cNvPicPr>
              <a:picLocks noChangeAspect="1"/>
            </p:cNvPicPr>
            <p:nvPr/>
          </p:nvPicPr>
          <p:blipFill>
            <a:blip r:embed="rId3"/>
            <a:stretch>
              <a:fillRect/>
            </a:stretch>
          </p:blipFill>
          <p:spPr>
            <a:xfrm>
              <a:off x="1353245" y="3522309"/>
              <a:ext cx="264155" cy="264155"/>
            </a:xfrm>
            <a:prstGeom prst="rect">
              <a:avLst/>
            </a:prstGeom>
          </p:spPr>
        </p:pic>
        <p:pic>
          <p:nvPicPr>
            <p:cNvPr id="52" name="Picture 51"/>
            <p:cNvPicPr>
              <a:picLocks noChangeAspect="1"/>
            </p:cNvPicPr>
            <p:nvPr/>
          </p:nvPicPr>
          <p:blipFill>
            <a:blip r:embed="rId3"/>
            <a:stretch>
              <a:fillRect/>
            </a:stretch>
          </p:blipFill>
          <p:spPr>
            <a:xfrm>
              <a:off x="1617400" y="3515895"/>
              <a:ext cx="264155" cy="264155"/>
            </a:xfrm>
            <a:prstGeom prst="rect">
              <a:avLst/>
            </a:prstGeom>
          </p:spPr>
        </p:pic>
        <p:pic>
          <p:nvPicPr>
            <p:cNvPr id="53" name="Picture 52"/>
            <p:cNvPicPr>
              <a:picLocks noChangeAspect="1"/>
            </p:cNvPicPr>
            <p:nvPr/>
          </p:nvPicPr>
          <p:blipFill>
            <a:blip r:embed="rId3"/>
            <a:stretch>
              <a:fillRect/>
            </a:stretch>
          </p:blipFill>
          <p:spPr>
            <a:xfrm>
              <a:off x="1075722" y="3522309"/>
              <a:ext cx="264155" cy="264155"/>
            </a:xfrm>
            <a:prstGeom prst="rect">
              <a:avLst/>
            </a:prstGeom>
          </p:spPr>
        </p:pic>
      </p:grpSp>
      <p:sp>
        <p:nvSpPr>
          <p:cNvPr id="54" name="Rectangle 53"/>
          <p:cNvSpPr/>
          <p:nvPr/>
        </p:nvSpPr>
        <p:spPr>
          <a:xfrm>
            <a:off x="700666" y="2512841"/>
            <a:ext cx="693416" cy="369332"/>
          </a:xfrm>
          <a:prstGeom prst="rect">
            <a:avLst/>
          </a:prstGeom>
        </p:spPr>
        <p:txBody>
          <a:bodyPr wrap="none">
            <a:spAutoFit/>
          </a:bodyPr>
          <a:lstStyle/>
          <a:p>
            <a:r>
              <a:rPr lang="en-US" dirty="0" smtClean="0">
                <a:latin typeface="Avenir Light"/>
                <a:cs typeface="Avenir Light"/>
              </a:rPr>
              <a:t>Male</a:t>
            </a:r>
            <a:endParaRPr lang="en-US" dirty="0"/>
          </a:p>
        </p:txBody>
      </p:sp>
      <p:sp>
        <p:nvSpPr>
          <p:cNvPr id="55" name="Rectangle 54"/>
          <p:cNvSpPr/>
          <p:nvPr/>
        </p:nvSpPr>
        <p:spPr>
          <a:xfrm>
            <a:off x="700666" y="4541376"/>
            <a:ext cx="941560" cy="369332"/>
          </a:xfrm>
          <a:prstGeom prst="rect">
            <a:avLst/>
          </a:prstGeom>
        </p:spPr>
        <p:txBody>
          <a:bodyPr wrap="none">
            <a:spAutoFit/>
          </a:bodyPr>
          <a:lstStyle/>
          <a:p>
            <a:r>
              <a:rPr lang="en-US" dirty="0" smtClean="0">
                <a:latin typeface="Avenir Light"/>
                <a:cs typeface="Avenir Light"/>
              </a:rPr>
              <a:t>Female</a:t>
            </a:r>
            <a:endParaRPr lang="en-US" dirty="0"/>
          </a:p>
        </p:txBody>
      </p:sp>
      <p:sp>
        <p:nvSpPr>
          <p:cNvPr id="56" name="Rectangle 55"/>
          <p:cNvSpPr/>
          <p:nvPr/>
        </p:nvSpPr>
        <p:spPr>
          <a:xfrm>
            <a:off x="7467786" y="3515896"/>
            <a:ext cx="1262413" cy="646331"/>
          </a:xfrm>
          <a:prstGeom prst="rect">
            <a:avLst/>
          </a:prstGeom>
        </p:spPr>
        <p:txBody>
          <a:bodyPr wrap="none">
            <a:spAutoFit/>
          </a:bodyPr>
          <a:lstStyle/>
          <a:p>
            <a:r>
              <a:rPr lang="en-US" dirty="0" smtClean="0">
                <a:latin typeface="Avenir Light"/>
                <a:cs typeface="Avenir Light"/>
              </a:rPr>
              <a:t>Different </a:t>
            </a:r>
          </a:p>
          <a:p>
            <a:r>
              <a:rPr lang="en-US" dirty="0" smtClean="0">
                <a:latin typeface="Avenir Light"/>
                <a:cs typeface="Avenir Light"/>
              </a:rPr>
              <a:t>Outcome?</a:t>
            </a:r>
            <a:endParaRPr lang="en-US" dirty="0"/>
          </a:p>
        </p:txBody>
      </p:sp>
      <p:sp>
        <p:nvSpPr>
          <p:cNvPr id="37" name="Rectangle 36"/>
          <p:cNvSpPr/>
          <p:nvPr/>
        </p:nvSpPr>
        <p:spPr>
          <a:xfrm>
            <a:off x="3624359" y="3517701"/>
            <a:ext cx="1585819" cy="276999"/>
          </a:xfrm>
          <a:prstGeom prst="rect">
            <a:avLst/>
          </a:prstGeom>
        </p:spPr>
        <p:txBody>
          <a:bodyPr wrap="none">
            <a:spAutoFit/>
          </a:bodyPr>
          <a:lstStyle/>
          <a:p>
            <a:r>
              <a:rPr lang="en-US" sz="1200" dirty="0" smtClean="0">
                <a:latin typeface="Avenir Light"/>
                <a:cs typeface="Avenir Light"/>
              </a:rPr>
              <a:t>Confounding factors</a:t>
            </a:r>
          </a:p>
        </p:txBody>
      </p:sp>
    </p:spTree>
    <p:extLst>
      <p:ext uri="{BB962C8B-B14F-4D97-AF65-F5344CB8AC3E}">
        <p14:creationId xmlns:p14="http://schemas.microsoft.com/office/powerpoint/2010/main" val="79453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latin typeface="Avenir Light"/>
                <a:cs typeface="Avenir Light"/>
              </a:rPr>
              <a:t>Information Flow Experiments as Science</a:t>
            </a:r>
            <a:endParaRPr lang="en-US" sz="3600" dirty="0">
              <a:latin typeface="Avenir Light"/>
              <a:cs typeface="Avenir Light"/>
            </a:endParaRPr>
          </a:p>
        </p:txBody>
      </p:sp>
      <p:graphicFrame>
        <p:nvGraphicFramePr>
          <p:cNvPr id="37" name="Content Placeholder 3"/>
          <p:cNvGraphicFramePr>
            <a:graphicFrameLocks noGrp="1"/>
          </p:cNvGraphicFramePr>
          <p:nvPr>
            <p:ph idx="1"/>
            <p:extLst>
              <p:ext uri="{D42A27DB-BD31-4B8C-83A1-F6EECF244321}">
                <p14:modId xmlns:p14="http://schemas.microsoft.com/office/powerpoint/2010/main" val="1916268195"/>
              </p:ext>
            </p:extLst>
          </p:nvPr>
        </p:nvGraphicFramePr>
        <p:xfrm>
          <a:off x="1108321" y="1308625"/>
          <a:ext cx="6845890" cy="3463896"/>
        </p:xfrm>
        <a:graphic>
          <a:graphicData uri="http://schemas.openxmlformats.org/drawingml/2006/table">
            <a:tbl>
              <a:tblPr firstRow="1">
                <a:tableStyleId>{69012ECD-51FC-41F1-AA8D-1B2483CD663E}</a:tableStyleId>
              </a:tblPr>
              <a:tblGrid>
                <a:gridCol w="3414750"/>
                <a:gridCol w="3431140"/>
              </a:tblGrid>
              <a:tr h="492372">
                <a:tc>
                  <a:txBody>
                    <a:bodyPr/>
                    <a:lstStyle/>
                    <a:p>
                      <a:r>
                        <a:rPr lang="en-US" sz="2000" dirty="0" smtClean="0">
                          <a:solidFill>
                            <a:srgbClr val="000000"/>
                          </a:solidFill>
                          <a:latin typeface="Avenir Light"/>
                          <a:cs typeface="Avenir Light"/>
                        </a:rPr>
                        <a:t>Experimental</a:t>
                      </a:r>
                      <a:r>
                        <a:rPr lang="en-US" sz="2000" baseline="0" dirty="0" smtClean="0">
                          <a:solidFill>
                            <a:srgbClr val="000000"/>
                          </a:solidFill>
                          <a:latin typeface="Avenir Light"/>
                          <a:cs typeface="Avenir Light"/>
                        </a:rPr>
                        <a:t> Science</a:t>
                      </a:r>
                      <a:endParaRPr lang="en-US" sz="2000" dirty="0">
                        <a:solidFill>
                          <a:srgbClr val="000000"/>
                        </a:solidFill>
                        <a:latin typeface="Avenir Light"/>
                        <a:cs typeface="Avenir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2000" dirty="0" smtClean="0">
                          <a:solidFill>
                            <a:srgbClr val="000000"/>
                          </a:solidFill>
                          <a:latin typeface="Avenir Light"/>
                          <a:cs typeface="Avenir Light"/>
                        </a:rPr>
                        <a:t>Information Flow</a:t>
                      </a:r>
                      <a:endParaRPr lang="en-US" sz="2000" dirty="0">
                        <a:solidFill>
                          <a:srgbClr val="000000"/>
                        </a:solidFill>
                        <a:latin typeface="Avenir Light"/>
                        <a:cs typeface="Avenir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09664">
                <a:tc>
                  <a:txBody>
                    <a:bodyPr/>
                    <a:lstStyle/>
                    <a:p>
                      <a:r>
                        <a:rPr lang="en-US" sz="2000" dirty="0" smtClean="0">
                          <a:latin typeface="Avenir Light"/>
                          <a:cs typeface="Avenir Light"/>
                        </a:rPr>
                        <a:t>Natural process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Avenir Light"/>
                          <a:cs typeface="Avenir Light"/>
                        </a:rPr>
                        <a:t>System in question</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2372">
                <a:tc>
                  <a:txBody>
                    <a:bodyPr/>
                    <a:lstStyle/>
                    <a:p>
                      <a:r>
                        <a:rPr lang="en-US" sz="2000" dirty="0" smtClean="0">
                          <a:latin typeface="Avenir Light"/>
                          <a:cs typeface="Avenir Light"/>
                        </a:rPr>
                        <a:t>Population of units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Avenir Light"/>
                          <a:cs typeface="Avenir Light"/>
                        </a:rPr>
                        <a:t>Subset of interactions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2372">
                <a:tc>
                  <a:txBody>
                    <a:bodyPr/>
                    <a:lstStyle/>
                    <a:p>
                      <a:r>
                        <a:rPr lang="en-US" sz="2000" dirty="0" smtClean="0">
                          <a:latin typeface="Avenir Light"/>
                          <a:cs typeface="Avenir Light"/>
                        </a:rPr>
                        <a:t>Treatments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Avenir Light"/>
                          <a:cs typeface="Avenir Light"/>
                        </a:rPr>
                        <a:t>Inputs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2372">
                <a:tc>
                  <a:txBody>
                    <a:bodyPr/>
                    <a:lstStyle/>
                    <a:p>
                      <a:r>
                        <a:rPr lang="en-US" sz="2000" dirty="0" smtClean="0">
                          <a:latin typeface="Avenir Light"/>
                          <a:cs typeface="Avenir Light"/>
                        </a:rPr>
                        <a:t>Responses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Avenir Light"/>
                          <a:cs typeface="Avenir Light"/>
                        </a:rPr>
                        <a:t>Outputs</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2372">
                <a:tc>
                  <a:txBody>
                    <a:bodyPr/>
                    <a:lstStyle/>
                    <a:p>
                      <a:r>
                        <a:rPr lang="en-US" sz="2000" dirty="0" smtClean="0">
                          <a:latin typeface="Avenir Light"/>
                          <a:cs typeface="Avenir Light"/>
                        </a:rPr>
                        <a:t>…</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latin typeface="Avenir Light"/>
                          <a:cs typeface="Avenir Light"/>
                        </a:rPr>
                        <a:t>…</a:t>
                      </a:r>
                      <a:endParaRPr lang="en-US" sz="2000"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2372">
                <a:tc>
                  <a:txBody>
                    <a:bodyPr/>
                    <a:lstStyle/>
                    <a:p>
                      <a:r>
                        <a:rPr lang="en-US" sz="2000" b="1" baseline="0" dirty="0" smtClean="0">
                          <a:latin typeface="Avenir Light"/>
                          <a:cs typeface="Avenir Light"/>
                        </a:rPr>
                        <a:t>C</a:t>
                      </a:r>
                      <a:r>
                        <a:rPr lang="en-US" sz="2000" b="1" dirty="0" smtClean="0">
                          <a:latin typeface="Avenir Light"/>
                          <a:cs typeface="Avenir Light"/>
                        </a:rPr>
                        <a:t>ausation</a:t>
                      </a:r>
                      <a:endParaRPr lang="en-US" sz="2000" b="1"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latin typeface="Avenir Light"/>
                          <a:cs typeface="Avenir Light"/>
                        </a:rPr>
                        <a:t>Information</a:t>
                      </a:r>
                      <a:r>
                        <a:rPr lang="en-US" sz="2000" b="1" baseline="0" dirty="0" smtClean="0">
                          <a:latin typeface="Avenir Light"/>
                          <a:cs typeface="Avenir Light"/>
                        </a:rPr>
                        <a:t> flow</a:t>
                      </a:r>
                      <a:endParaRPr lang="en-US" sz="2000" b="1" dirty="0">
                        <a:latin typeface="Avenir Light"/>
                        <a:cs typeface="Avenir Light"/>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03088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latin typeface="Avenir Book"/>
                <a:cs typeface="Avenir Book"/>
              </a:rPr>
              <a:t>Noninterference</a:t>
            </a:r>
            <a:endParaRPr lang="en-US" sz="3600" dirty="0">
              <a:latin typeface="Avenir Book"/>
              <a:cs typeface="Avenir Book"/>
            </a:endParaRPr>
          </a:p>
        </p:txBody>
      </p:sp>
      <p:cxnSp>
        <p:nvCxnSpPr>
          <p:cNvPr id="22" name="Straight Arrow Connector 21"/>
          <p:cNvCxnSpPr/>
          <p:nvPr/>
        </p:nvCxnSpPr>
        <p:spPr>
          <a:xfrm>
            <a:off x="263845" y="2704090"/>
            <a:ext cx="997018" cy="1"/>
          </a:xfrm>
          <a:prstGeom prst="straightConnector1">
            <a:avLst/>
          </a:prstGeom>
          <a:ln w="57150">
            <a:tailEnd type="arrow"/>
          </a:ln>
          <a:effectLst/>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263845" y="3376259"/>
            <a:ext cx="997019"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523252" y="3217488"/>
            <a:ext cx="1126216"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1264524" y="2123149"/>
            <a:ext cx="1060658" cy="369332"/>
          </a:xfrm>
          <a:prstGeom prst="rect">
            <a:avLst/>
          </a:prstGeom>
          <a:noFill/>
        </p:spPr>
        <p:txBody>
          <a:bodyPr wrap="none" rtlCol="0">
            <a:spAutoFit/>
          </a:bodyPr>
          <a:lstStyle/>
          <a:p>
            <a:r>
              <a:rPr lang="en-US" dirty="0" smtClean="0">
                <a:latin typeface="Avenir Book"/>
                <a:cs typeface="Avenir Book"/>
              </a:rPr>
              <a:t>Program</a:t>
            </a:r>
          </a:p>
        </p:txBody>
      </p:sp>
      <p:sp>
        <p:nvSpPr>
          <p:cNvPr id="27" name="TextBox 26"/>
          <p:cNvSpPr txBox="1"/>
          <p:nvPr/>
        </p:nvSpPr>
        <p:spPr>
          <a:xfrm>
            <a:off x="263844" y="1922474"/>
            <a:ext cx="714419" cy="646331"/>
          </a:xfrm>
          <a:prstGeom prst="rect">
            <a:avLst/>
          </a:prstGeom>
          <a:noFill/>
        </p:spPr>
        <p:txBody>
          <a:bodyPr wrap="none" rtlCol="0">
            <a:spAutoFit/>
          </a:bodyPr>
          <a:lstStyle/>
          <a:p>
            <a:r>
              <a:rPr lang="en-US" dirty="0" smtClean="0">
                <a:latin typeface="Avenir Book"/>
                <a:cs typeface="Avenir Book"/>
              </a:rPr>
              <a:t>High</a:t>
            </a:r>
          </a:p>
          <a:p>
            <a:r>
              <a:rPr lang="en-US" dirty="0" smtClean="0">
                <a:latin typeface="Avenir Book"/>
                <a:cs typeface="Avenir Book"/>
              </a:rPr>
              <a:t>input</a:t>
            </a:r>
          </a:p>
        </p:txBody>
      </p:sp>
      <p:sp>
        <p:nvSpPr>
          <p:cNvPr id="28" name="TextBox 27"/>
          <p:cNvSpPr txBox="1"/>
          <p:nvPr/>
        </p:nvSpPr>
        <p:spPr>
          <a:xfrm>
            <a:off x="263844" y="3467994"/>
            <a:ext cx="812752" cy="646331"/>
          </a:xfrm>
          <a:prstGeom prst="rect">
            <a:avLst/>
          </a:prstGeom>
          <a:noFill/>
        </p:spPr>
        <p:txBody>
          <a:bodyPr wrap="none" rtlCol="0">
            <a:spAutoFit/>
          </a:bodyPr>
          <a:lstStyle/>
          <a:p>
            <a:r>
              <a:rPr lang="en-US" dirty="0" smtClean="0">
                <a:latin typeface="Avenir Book"/>
                <a:cs typeface="Avenir Book"/>
              </a:rPr>
              <a:t>Low</a:t>
            </a:r>
          </a:p>
          <a:p>
            <a:r>
              <a:rPr lang="en-US" dirty="0" smtClean="0">
                <a:latin typeface="Avenir Book"/>
                <a:cs typeface="Avenir Book"/>
              </a:rPr>
              <a:t>inputs</a:t>
            </a:r>
          </a:p>
        </p:txBody>
      </p:sp>
      <p:sp>
        <p:nvSpPr>
          <p:cNvPr id="29" name="TextBox 28"/>
          <p:cNvSpPr txBox="1"/>
          <p:nvPr/>
        </p:nvSpPr>
        <p:spPr>
          <a:xfrm>
            <a:off x="2523253" y="2384330"/>
            <a:ext cx="877163" cy="646331"/>
          </a:xfrm>
          <a:prstGeom prst="rect">
            <a:avLst/>
          </a:prstGeom>
          <a:noFill/>
        </p:spPr>
        <p:txBody>
          <a:bodyPr wrap="none" rtlCol="0">
            <a:spAutoFit/>
          </a:bodyPr>
          <a:lstStyle/>
          <a:p>
            <a:r>
              <a:rPr lang="en-US" dirty="0" smtClean="0">
                <a:latin typeface="Avenir Book"/>
                <a:cs typeface="Avenir Book"/>
              </a:rPr>
              <a:t>Low</a:t>
            </a:r>
          </a:p>
          <a:p>
            <a:r>
              <a:rPr lang="en-US" dirty="0" smtClean="0">
                <a:latin typeface="Avenir Book"/>
                <a:cs typeface="Avenir Book"/>
              </a:rPr>
              <a:t>output</a:t>
            </a:r>
          </a:p>
        </p:txBody>
      </p:sp>
      <p:cxnSp>
        <p:nvCxnSpPr>
          <p:cNvPr id="32" name="Straight Arrow Connector 31"/>
          <p:cNvCxnSpPr/>
          <p:nvPr/>
        </p:nvCxnSpPr>
        <p:spPr>
          <a:xfrm flipH="1">
            <a:off x="5546820" y="3217488"/>
            <a:ext cx="1126216"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587797" y="2007733"/>
            <a:ext cx="877163" cy="923330"/>
          </a:xfrm>
          <a:prstGeom prst="rect">
            <a:avLst/>
          </a:prstGeom>
          <a:noFill/>
        </p:spPr>
        <p:txBody>
          <a:bodyPr wrap="none" rtlCol="0">
            <a:spAutoFit/>
          </a:bodyPr>
          <a:lstStyle/>
          <a:p>
            <a:r>
              <a:rPr lang="en-US" dirty="0">
                <a:latin typeface="Avenir Book"/>
                <a:cs typeface="Avenir Book"/>
              </a:rPr>
              <a:t>S</a:t>
            </a:r>
            <a:r>
              <a:rPr lang="en-US" dirty="0" smtClean="0">
                <a:latin typeface="Avenir Book"/>
                <a:cs typeface="Avenir Book"/>
              </a:rPr>
              <a:t>ame</a:t>
            </a:r>
          </a:p>
          <a:p>
            <a:r>
              <a:rPr lang="en-US" dirty="0">
                <a:latin typeface="Avenir Book"/>
                <a:cs typeface="Avenir Book"/>
              </a:rPr>
              <a:t>l</a:t>
            </a:r>
            <a:r>
              <a:rPr lang="en-US" dirty="0" smtClean="0">
                <a:latin typeface="Avenir Book"/>
                <a:cs typeface="Avenir Book"/>
              </a:rPr>
              <a:t>ow</a:t>
            </a:r>
          </a:p>
          <a:p>
            <a:r>
              <a:rPr lang="en-US" dirty="0">
                <a:latin typeface="Avenir Book"/>
                <a:cs typeface="Avenir Book"/>
              </a:rPr>
              <a:t>o</a:t>
            </a:r>
            <a:r>
              <a:rPr lang="en-US" dirty="0" smtClean="0">
                <a:latin typeface="Avenir Book"/>
                <a:cs typeface="Avenir Book"/>
              </a:rPr>
              <a:t>utput</a:t>
            </a:r>
          </a:p>
        </p:txBody>
      </p:sp>
      <p:sp>
        <p:nvSpPr>
          <p:cNvPr id="34" name="Rectangle 33"/>
          <p:cNvSpPr/>
          <p:nvPr/>
        </p:nvSpPr>
        <p:spPr>
          <a:xfrm>
            <a:off x="6703741" y="2525753"/>
            <a:ext cx="1197712" cy="9422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venir Book"/>
              <a:cs typeface="Avenir Book"/>
            </a:endParaRPr>
          </a:p>
        </p:txBody>
      </p:sp>
      <p:cxnSp>
        <p:nvCxnSpPr>
          <p:cNvPr id="36" name="Straight Arrow Connector 35"/>
          <p:cNvCxnSpPr/>
          <p:nvPr/>
        </p:nvCxnSpPr>
        <p:spPr>
          <a:xfrm flipH="1">
            <a:off x="7931765" y="3376259"/>
            <a:ext cx="997019" cy="0"/>
          </a:xfrm>
          <a:prstGeom prst="straightConnector1">
            <a:avLst/>
          </a:prstGeom>
          <a:ln w="57150">
            <a:tailEnd type="arrow"/>
          </a:ln>
          <a:effectLst/>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6681253" y="1837195"/>
            <a:ext cx="1060658" cy="646331"/>
          </a:xfrm>
          <a:prstGeom prst="rect">
            <a:avLst/>
          </a:prstGeom>
          <a:noFill/>
        </p:spPr>
        <p:txBody>
          <a:bodyPr wrap="none" rtlCol="0">
            <a:spAutoFit/>
          </a:bodyPr>
          <a:lstStyle/>
          <a:p>
            <a:r>
              <a:rPr lang="en-US" dirty="0" smtClean="0">
                <a:latin typeface="Avenir Book"/>
                <a:cs typeface="Avenir Book"/>
              </a:rPr>
              <a:t>Same</a:t>
            </a:r>
          </a:p>
          <a:p>
            <a:r>
              <a:rPr lang="en-US" dirty="0" smtClean="0">
                <a:latin typeface="Avenir Book"/>
                <a:cs typeface="Avenir Book"/>
              </a:rPr>
              <a:t>Program</a:t>
            </a:r>
          </a:p>
        </p:txBody>
      </p:sp>
      <p:sp>
        <p:nvSpPr>
          <p:cNvPr id="39" name="TextBox 38"/>
          <p:cNvSpPr txBox="1"/>
          <p:nvPr/>
        </p:nvSpPr>
        <p:spPr>
          <a:xfrm>
            <a:off x="8193630" y="3467994"/>
            <a:ext cx="812752" cy="923330"/>
          </a:xfrm>
          <a:prstGeom prst="rect">
            <a:avLst/>
          </a:prstGeom>
          <a:noFill/>
        </p:spPr>
        <p:txBody>
          <a:bodyPr wrap="none" rtlCol="0">
            <a:spAutoFit/>
          </a:bodyPr>
          <a:lstStyle/>
          <a:p>
            <a:r>
              <a:rPr lang="en-US" dirty="0" smtClean="0">
                <a:latin typeface="Avenir Book"/>
                <a:cs typeface="Avenir Book"/>
              </a:rPr>
              <a:t>Same</a:t>
            </a:r>
          </a:p>
          <a:p>
            <a:r>
              <a:rPr lang="en-US" dirty="0">
                <a:latin typeface="Avenir Book"/>
                <a:cs typeface="Avenir Book"/>
              </a:rPr>
              <a:t>l</a:t>
            </a:r>
            <a:r>
              <a:rPr lang="en-US" dirty="0" smtClean="0">
                <a:latin typeface="Avenir Book"/>
                <a:cs typeface="Avenir Book"/>
              </a:rPr>
              <a:t>ow</a:t>
            </a:r>
          </a:p>
          <a:p>
            <a:r>
              <a:rPr lang="en-US" dirty="0" smtClean="0">
                <a:latin typeface="Avenir Book"/>
                <a:cs typeface="Avenir Book"/>
              </a:rPr>
              <a:t>inputs</a:t>
            </a:r>
          </a:p>
        </p:txBody>
      </p:sp>
      <p:sp>
        <p:nvSpPr>
          <p:cNvPr id="37" name="Rectangle 36"/>
          <p:cNvSpPr/>
          <p:nvPr/>
        </p:nvSpPr>
        <p:spPr>
          <a:xfrm>
            <a:off x="1291518" y="2516856"/>
            <a:ext cx="1197712" cy="9422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venir Book"/>
              <a:cs typeface="Avenir Book"/>
            </a:endParaRPr>
          </a:p>
        </p:txBody>
      </p:sp>
      <p:sp>
        <p:nvSpPr>
          <p:cNvPr id="18" name="TextBox 17"/>
          <p:cNvSpPr txBox="1"/>
          <p:nvPr/>
        </p:nvSpPr>
        <p:spPr>
          <a:xfrm>
            <a:off x="4176149" y="3025780"/>
            <a:ext cx="898853" cy="369332"/>
          </a:xfrm>
          <a:prstGeom prst="rect">
            <a:avLst/>
          </a:prstGeom>
          <a:noFill/>
        </p:spPr>
        <p:txBody>
          <a:bodyPr wrap="none" rtlCol="0">
            <a:spAutoFit/>
          </a:bodyPr>
          <a:lstStyle/>
          <a:p>
            <a:r>
              <a:rPr lang="en-US" dirty="0">
                <a:solidFill>
                  <a:schemeClr val="accent1"/>
                </a:solidFill>
                <a:latin typeface="Avenir Book"/>
                <a:cs typeface="Avenir Book"/>
              </a:rPr>
              <a:t>J</a:t>
            </a:r>
            <a:r>
              <a:rPr lang="en-US" dirty="0" smtClean="0">
                <a:solidFill>
                  <a:schemeClr val="accent1"/>
                </a:solidFill>
                <a:latin typeface="Avenir Book"/>
                <a:cs typeface="Avenir Book"/>
              </a:rPr>
              <a:t>ob ad</a:t>
            </a:r>
          </a:p>
        </p:txBody>
      </p:sp>
      <p:sp>
        <p:nvSpPr>
          <p:cNvPr id="19" name="TextBox 18"/>
          <p:cNvSpPr txBox="1"/>
          <p:nvPr/>
        </p:nvSpPr>
        <p:spPr>
          <a:xfrm>
            <a:off x="6451004" y="127608"/>
            <a:ext cx="3094037" cy="307777"/>
          </a:xfrm>
          <a:prstGeom prst="rect">
            <a:avLst/>
          </a:prstGeom>
          <a:noFill/>
        </p:spPr>
        <p:txBody>
          <a:bodyPr wrap="square" rtlCol="0">
            <a:spAutoFit/>
          </a:bodyPr>
          <a:lstStyle/>
          <a:p>
            <a:r>
              <a:rPr lang="en-US" sz="1400" dirty="0">
                <a:latin typeface="Avenir Book"/>
                <a:cs typeface="Avenir Book"/>
              </a:rPr>
              <a:t>[</a:t>
            </a:r>
            <a:r>
              <a:rPr lang="en-US" sz="1400" dirty="0" err="1">
                <a:latin typeface="Avenir Book"/>
                <a:cs typeface="Avenir Book"/>
              </a:rPr>
              <a:t>Goguen</a:t>
            </a:r>
            <a:r>
              <a:rPr lang="en-US" sz="1400" dirty="0">
                <a:latin typeface="Avenir Book"/>
                <a:cs typeface="Avenir Book"/>
              </a:rPr>
              <a:t> </a:t>
            </a:r>
            <a:r>
              <a:rPr lang="en-US" sz="1400" dirty="0" smtClean="0">
                <a:latin typeface="Avenir Book"/>
                <a:cs typeface="Avenir Book"/>
              </a:rPr>
              <a:t>and </a:t>
            </a:r>
            <a:r>
              <a:rPr lang="en-US" sz="1400" dirty="0" err="1" smtClean="0">
                <a:latin typeface="Avenir Book"/>
                <a:cs typeface="Avenir Book"/>
              </a:rPr>
              <a:t>Meseguer</a:t>
            </a:r>
            <a:r>
              <a:rPr lang="en-US" sz="1400" dirty="0" smtClean="0">
                <a:latin typeface="Avenir Book"/>
                <a:cs typeface="Avenir Book"/>
              </a:rPr>
              <a:t>, 1982]</a:t>
            </a:r>
            <a:endParaRPr lang="en-US" sz="1400" dirty="0">
              <a:latin typeface="Avenir Book"/>
              <a:cs typeface="Avenir Book"/>
            </a:endParaRPr>
          </a:p>
        </p:txBody>
      </p:sp>
      <p:cxnSp>
        <p:nvCxnSpPr>
          <p:cNvPr id="21" name="Straight Arrow Connector 20"/>
          <p:cNvCxnSpPr/>
          <p:nvPr/>
        </p:nvCxnSpPr>
        <p:spPr>
          <a:xfrm flipH="1">
            <a:off x="7939981" y="2701465"/>
            <a:ext cx="997018" cy="1"/>
          </a:xfrm>
          <a:prstGeom prst="straightConnector1">
            <a:avLst/>
          </a:prstGeom>
          <a:ln w="57150">
            <a:tailEnd type="arrow"/>
          </a:ln>
          <a:effectLst/>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7905171" y="1628945"/>
            <a:ext cx="1082348" cy="923330"/>
          </a:xfrm>
          <a:prstGeom prst="rect">
            <a:avLst/>
          </a:prstGeom>
          <a:noFill/>
        </p:spPr>
        <p:txBody>
          <a:bodyPr wrap="none" rtlCol="0">
            <a:spAutoFit/>
          </a:bodyPr>
          <a:lstStyle/>
          <a:p>
            <a:r>
              <a:rPr lang="en-US" dirty="0" smtClean="0">
                <a:latin typeface="Avenir Book"/>
                <a:cs typeface="Avenir Book"/>
              </a:rPr>
              <a:t>Different</a:t>
            </a:r>
          </a:p>
          <a:p>
            <a:r>
              <a:rPr lang="en-US" dirty="0">
                <a:latin typeface="Avenir Book"/>
                <a:cs typeface="Avenir Book"/>
              </a:rPr>
              <a:t>h</a:t>
            </a:r>
            <a:r>
              <a:rPr lang="en-US" dirty="0" smtClean="0">
                <a:latin typeface="Avenir Book"/>
                <a:cs typeface="Avenir Book"/>
              </a:rPr>
              <a:t>igh</a:t>
            </a:r>
          </a:p>
          <a:p>
            <a:r>
              <a:rPr lang="en-US" dirty="0" smtClean="0">
                <a:latin typeface="Avenir Book"/>
                <a:cs typeface="Avenir Book"/>
              </a:rPr>
              <a:t>input</a:t>
            </a:r>
          </a:p>
        </p:txBody>
      </p:sp>
      <p:sp>
        <p:nvSpPr>
          <p:cNvPr id="25" name="TextBox 24"/>
          <p:cNvSpPr txBox="1"/>
          <p:nvPr/>
        </p:nvSpPr>
        <p:spPr>
          <a:xfrm>
            <a:off x="131446" y="2672664"/>
            <a:ext cx="941560" cy="369332"/>
          </a:xfrm>
          <a:prstGeom prst="rect">
            <a:avLst/>
          </a:prstGeom>
          <a:noFill/>
        </p:spPr>
        <p:txBody>
          <a:bodyPr wrap="none" rtlCol="0">
            <a:spAutoFit/>
          </a:bodyPr>
          <a:lstStyle/>
          <a:p>
            <a:r>
              <a:rPr lang="en-US" dirty="0" smtClean="0">
                <a:solidFill>
                  <a:schemeClr val="accent2"/>
                </a:solidFill>
                <a:latin typeface="Avenir Book"/>
                <a:cs typeface="Avenir Book"/>
              </a:rPr>
              <a:t>Female</a:t>
            </a:r>
          </a:p>
        </p:txBody>
      </p:sp>
      <p:sp>
        <p:nvSpPr>
          <p:cNvPr id="30" name="TextBox 29"/>
          <p:cNvSpPr txBox="1"/>
          <p:nvPr/>
        </p:nvSpPr>
        <p:spPr>
          <a:xfrm>
            <a:off x="8117701" y="2671964"/>
            <a:ext cx="693648" cy="369332"/>
          </a:xfrm>
          <a:prstGeom prst="rect">
            <a:avLst/>
          </a:prstGeom>
          <a:noFill/>
        </p:spPr>
        <p:txBody>
          <a:bodyPr wrap="none" rtlCol="0">
            <a:spAutoFit/>
          </a:bodyPr>
          <a:lstStyle/>
          <a:p>
            <a:r>
              <a:rPr lang="en-US" dirty="0">
                <a:solidFill>
                  <a:schemeClr val="accent2"/>
                </a:solidFill>
                <a:latin typeface="Avenir Book"/>
                <a:cs typeface="Avenir Book"/>
              </a:rPr>
              <a:t>M</a:t>
            </a:r>
            <a:r>
              <a:rPr lang="en-US" dirty="0" smtClean="0">
                <a:solidFill>
                  <a:schemeClr val="accent2"/>
                </a:solidFill>
                <a:latin typeface="Avenir Book"/>
                <a:cs typeface="Avenir Book"/>
              </a:rPr>
              <a:t>ale</a:t>
            </a:r>
          </a:p>
        </p:txBody>
      </p:sp>
    </p:spTree>
    <p:extLst>
      <p:ext uri="{BB962C8B-B14F-4D97-AF65-F5344CB8AC3E}">
        <p14:creationId xmlns:p14="http://schemas.microsoft.com/office/powerpoint/2010/main" val="3442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9" grpId="0"/>
      <p:bldP spid="18" grpId="0"/>
      <p:bldP spid="23" grpId="0"/>
      <p:bldP spid="25"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77876</TotalTime>
  <Words>1941</Words>
  <Application>Microsoft Macintosh PowerPoint</Application>
  <PresentationFormat>On-screen Show (16:10)</PresentationFormat>
  <Paragraphs>445</Paragraphs>
  <Slides>37</Slides>
  <Notes>35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Book</vt:lpstr>
      <vt:lpstr>Avenir Heavy</vt:lpstr>
      <vt:lpstr>Avenir Light</vt:lpstr>
      <vt:lpstr>Calibri</vt:lpstr>
      <vt:lpstr>Office Theme</vt:lpstr>
      <vt:lpstr>18734: Foundations of Privacy  Information Flow Experiments</vt:lpstr>
      <vt:lpstr>Information Flow Experiments Methodology</vt:lpstr>
      <vt:lpstr>Personalized Web Advertising</vt:lpstr>
      <vt:lpstr>Personalized Web Advertising</vt:lpstr>
      <vt:lpstr>Experimental Design</vt:lpstr>
      <vt:lpstr>Experimental Design</vt:lpstr>
      <vt:lpstr>Information Flow Experiments</vt:lpstr>
      <vt:lpstr>Information Flow Experiments as Science</vt:lpstr>
      <vt:lpstr>Noninterference</vt:lpstr>
      <vt:lpstr>Probabilistic Noninterference</vt:lpstr>
      <vt:lpstr>We would like to test the following </vt:lpstr>
      <vt:lpstr>Mechanism of ad delivery is complex</vt:lpstr>
      <vt:lpstr>Browser agents may not be independent</vt:lpstr>
      <vt:lpstr>Our Idea:</vt:lpstr>
      <vt:lpstr>Permutation Test [Good’05]</vt:lpstr>
      <vt:lpstr>Permutation Test: Example</vt:lpstr>
      <vt:lpstr>Permutation Test: Example</vt:lpstr>
      <vt:lpstr>Permutation Test: Example</vt:lpstr>
      <vt:lpstr>PowerPoint Presentation</vt:lpstr>
      <vt:lpstr>Information Flow Experiments</vt:lpstr>
      <vt:lpstr>A rigorous methodology for information flow experiments</vt:lpstr>
      <vt:lpstr>Information Flow Experiments on Personalized Ads and Ad Settings</vt:lpstr>
      <vt:lpstr>Ad Settings</vt:lpstr>
      <vt:lpstr>Model of Interactions</vt:lpstr>
      <vt:lpstr>Scaling Challenges</vt:lpstr>
      <vt:lpstr>AdFisher Methodology</vt:lpstr>
      <vt:lpstr>We study three properties on the Ad Ecosystem</vt:lpstr>
      <vt:lpstr>Discrimination</vt:lpstr>
      <vt:lpstr>Discrimination Explanations</vt:lpstr>
      <vt:lpstr>Transparency</vt:lpstr>
      <vt:lpstr>Transparency Explanations</vt:lpstr>
      <vt:lpstr>Additional notice on Ad Settings</vt:lpstr>
      <vt:lpstr>Choice</vt:lpstr>
      <vt:lpstr>Choice Explanations</vt:lpstr>
      <vt:lpstr>Possible Impact on Ad Settings</vt:lpstr>
      <vt:lpstr>Possible Impact on Ad Settings</vt:lpstr>
      <vt:lpstr>Conclusions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in Online Targeting</dc:title>
  <dc:creator>Amit</dc:creator>
  <cp:lastModifiedBy>Microsoft Office User</cp:lastModifiedBy>
  <cp:revision>1845</cp:revision>
  <cp:lastPrinted>2014-11-11T16:12:30Z</cp:lastPrinted>
  <dcterms:created xsi:type="dcterms:W3CDTF">2014-10-20T14:33:14Z</dcterms:created>
  <dcterms:modified xsi:type="dcterms:W3CDTF">2017-09-27T23:42:50Z</dcterms:modified>
</cp:coreProperties>
</file>