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257" r:id="rId2"/>
    <p:sldId id="413" r:id="rId3"/>
    <p:sldId id="422" r:id="rId4"/>
    <p:sldId id="339" r:id="rId5"/>
    <p:sldId id="425" r:id="rId6"/>
    <p:sldId id="424" r:id="rId7"/>
    <p:sldId id="427" r:id="rId8"/>
    <p:sldId id="428" r:id="rId9"/>
    <p:sldId id="423" r:id="rId10"/>
    <p:sldId id="409" r:id="rId11"/>
    <p:sldId id="410" r:id="rId12"/>
    <p:sldId id="411" r:id="rId13"/>
    <p:sldId id="412" r:id="rId14"/>
    <p:sldId id="414" r:id="rId15"/>
    <p:sldId id="415" r:id="rId16"/>
    <p:sldId id="408" r:id="rId17"/>
    <p:sldId id="258" r:id="rId18"/>
    <p:sldId id="259" r:id="rId19"/>
    <p:sldId id="260" r:id="rId20"/>
    <p:sldId id="261" r:id="rId21"/>
    <p:sldId id="416" r:id="rId22"/>
    <p:sldId id="337" r:id="rId23"/>
    <p:sldId id="403" r:id="rId24"/>
    <p:sldId id="417" r:id="rId25"/>
    <p:sldId id="404" r:id="rId26"/>
    <p:sldId id="405" r:id="rId27"/>
    <p:sldId id="406" r:id="rId28"/>
    <p:sldId id="338" r:id="rId29"/>
    <p:sldId id="262" r:id="rId30"/>
    <p:sldId id="320" r:id="rId31"/>
    <p:sldId id="321" r:id="rId32"/>
    <p:sldId id="331" r:id="rId33"/>
    <p:sldId id="332" r:id="rId34"/>
    <p:sldId id="344" r:id="rId35"/>
    <p:sldId id="263" r:id="rId36"/>
    <p:sldId id="264" r:id="rId37"/>
    <p:sldId id="430" r:id="rId38"/>
    <p:sldId id="265" r:id="rId39"/>
    <p:sldId id="418" r:id="rId40"/>
    <p:sldId id="429" r:id="rId41"/>
    <p:sldId id="419" r:id="rId42"/>
    <p:sldId id="420" r:id="rId43"/>
    <p:sldId id="421" r:id="rId44"/>
    <p:sldId id="431" r:id="rId45"/>
    <p:sldId id="432" r:id="rId46"/>
    <p:sldId id="433" r:id="rId47"/>
    <p:sldId id="434" r:id="rId48"/>
    <p:sldId id="361" r:id="rId49"/>
    <p:sldId id="362" r:id="rId50"/>
    <p:sldId id="435" r:id="rId51"/>
    <p:sldId id="363" r:id="rId52"/>
    <p:sldId id="436" r:id="rId53"/>
    <p:sldId id="439" r:id="rId54"/>
    <p:sldId id="364" r:id="rId55"/>
    <p:sldId id="365" r:id="rId56"/>
    <p:sldId id="366" r:id="rId57"/>
    <p:sldId id="437" r:id="rId58"/>
    <p:sldId id="438" r:id="rId59"/>
    <p:sldId id="441" r:id="rId60"/>
    <p:sldId id="442" r:id="rId61"/>
    <p:sldId id="443" r:id="rId62"/>
    <p:sldId id="444" r:id="rId63"/>
    <p:sldId id="445" r:id="rId64"/>
    <p:sldId id="456" r:id="rId65"/>
    <p:sldId id="446" r:id="rId66"/>
    <p:sldId id="448" r:id="rId67"/>
    <p:sldId id="449" r:id="rId68"/>
    <p:sldId id="450" r:id="rId69"/>
    <p:sldId id="451" r:id="rId70"/>
    <p:sldId id="452" r:id="rId71"/>
    <p:sldId id="457" r:id="rId72"/>
    <p:sldId id="440" r:id="rId73"/>
    <p:sldId id="453" r:id="rId74"/>
    <p:sldId id="455" r:id="rId75"/>
    <p:sldId id="454" r:id="rId76"/>
    <p:sldId id="458" r:id="rId77"/>
    <p:sldId id="459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2735" autoAdjust="0"/>
  </p:normalViewPr>
  <p:slideViewPr>
    <p:cSldViewPr snapToGrid="0" snapToObjects="1">
      <p:cViewPr varScale="1">
        <p:scale>
          <a:sx n="99" d="100"/>
          <a:sy n="99" d="100"/>
        </p:scale>
        <p:origin x="1912" y="168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44"/>
    </p:cViewPr>
  </p:sorterViewPr>
  <p:notesViewPr>
    <p:cSldViewPr snapToGrid="0" snapToObjects="1">
      <p:cViewPr varScale="1">
        <p:scale>
          <a:sx n="56" d="100"/>
          <a:sy n="56" d="100"/>
        </p:scale>
        <p:origin x="-28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0431D-BBC5-1743-967E-0DA95465F963}" type="datetimeFigureOut">
              <a:rPr kumimoji="1" lang="ja-JP" altLang="en-US" smtClean="0"/>
              <a:t>2017/11/29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12844-13EE-194C-A88E-B26C49413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70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Relationship Id="rId3" Type="http://schemas.openxmlformats.org/officeDocument/2006/relationships/hyperlink" Target="https://en.bitcoin.it/wiki/Difficulty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Relationship Id="rId3" Type="http://schemas.openxmlformats.org/officeDocument/2006/relationships/hyperlink" Target="https://en.bitcoin.it/wiki/Difficulty" TargetMode="Externa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special signature schemes for which there exist efficient proofs</a:t>
            </a:r>
          </a:p>
          <a:p>
            <a:r>
              <a:rPr lang="en-US" dirty="0" smtClean="0"/>
              <a:t>	- CL signatures based on RSA, gap DH, LRSW </a:t>
            </a:r>
          </a:p>
          <a:p>
            <a:r>
              <a:rPr lang="en-US" dirty="0" smtClean="0"/>
              <a:t>	- [BCKL08, BCCKLS09, CK] signatures based on bilinear pairings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30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what is the hash rate?</a:t>
            </a:r>
            <a:b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hashes per second produced by the entire Bitcoin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how are the green and blue lines different?</a:t>
            </a:r>
            <a:b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is the average hash rate over the past 504 blocks, one is over 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 2016 blocks.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what is "difficulty"?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metric used by the whole network as a consensus to determine how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 the 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cryptopuzzle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be. Essentially -- and very roughly -- 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maps to the number of zeros y should start with in solving the equation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H(x) &lt; y. The technical explanations are 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https://en.bitcoin.it/wiki/Difficulty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what is the hash rate?</a:t>
            </a:r>
            <a:b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hashes per second produced by the entire Bitcoin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how are the green and blue lines different?</a:t>
            </a:r>
            <a:b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is the average hash rate over the past 504 blocks, one is over 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 2016 blocks.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what is "difficulty"?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metric used by the whole network as a consensus to determine how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 the 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cryptopuzzle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be. Essentially -- and very roughly -- 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maps to the number of zeros y should start with in solving the equation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H(x) &lt; y. The technical explanations are 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https://en.bitcoin.it/wiki/Difficulty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7796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what is block generation time (1008 vs 2016)?</a:t>
            </a:r>
            <a:b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 generation time for a block (i.e., time needed to solve 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cryptopuzzle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over the past 1008 blocks (resp. 2016 blocks). The lower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gray curve below the blue curve the faster the network hash rate 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what is "estimated next difficulty"?</a:t>
            </a:r>
            <a:b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Predicted value "difficulty" will take upon its next 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assingment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"Difficulty" is re-assigned every two weeks by consensus.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4120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79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27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94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1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12844-13EE-194C-A88E-B26C49413FF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417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37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33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03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12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48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b="1" dirty="0" smtClean="0">
                <a:solidFill>
                  <a:srgbClr val="000000"/>
                </a:solidFill>
              </a:rPr>
              <a:t>multiple signatures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b="1" dirty="0" smtClean="0">
                <a:solidFill>
                  <a:srgbClr val="000000"/>
                </a:solidFill>
              </a:rPr>
              <a:t>escrow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b="1" dirty="0" smtClean="0">
                <a:solidFill>
                  <a:srgbClr val="000000"/>
                </a:solidFill>
              </a:rPr>
              <a:t>time locking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b="1" dirty="0" smtClean="0">
                <a:solidFill>
                  <a:srgbClr val="000000"/>
                </a:solidFill>
              </a:rPr>
              <a:t>commitment opening</a:t>
            </a:r>
          </a:p>
          <a:p>
            <a:pPr lvl="0" rtl="0">
              <a:buNone/>
            </a:pPr>
            <a:r>
              <a:rPr lang="en" b="1" dirty="0" smtClean="0">
                <a:solidFill>
                  <a:srgbClr val="000000"/>
                </a:solidFill>
              </a:rPr>
              <a:t>...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altLang="ja-JP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02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altLang="ja-JP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  <a:p>
            <a:pPr lvl="1" eaLnBrk="1" latinLnBrk="0" hangingPunct="1"/>
            <a:r>
              <a:rPr kumimoji="0" lang="en-US" altLang="ja-JP" smtClean="0"/>
              <a:t>Second level</a:t>
            </a:r>
          </a:p>
          <a:p>
            <a:pPr lvl="2" eaLnBrk="1" latinLnBrk="0" hangingPunct="1"/>
            <a:r>
              <a:rPr kumimoji="0" lang="en-US" altLang="ja-JP" smtClean="0"/>
              <a:t>Third level</a:t>
            </a:r>
          </a:p>
          <a:p>
            <a:pPr lvl="3" eaLnBrk="1" latinLnBrk="0" hangingPunct="1"/>
            <a:r>
              <a:rPr kumimoji="0" lang="en-US" altLang="ja-JP" smtClean="0"/>
              <a:t>Fourth level</a:t>
            </a:r>
          </a:p>
          <a:p>
            <a:pPr lvl="4" eaLnBrk="1" latinLnBrk="0" hangingPunct="1"/>
            <a:r>
              <a:rPr kumimoji="0"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1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1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tiff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en.bitcoin.it/wiki/Script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38.png"/><Relationship Id="rId7" Type="http://schemas.openxmlformats.org/officeDocument/2006/relationships/image" Target="../media/image6.png"/><Relationship Id="rId8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38.png"/><Relationship Id="rId7" Type="http://schemas.openxmlformats.org/officeDocument/2006/relationships/image" Target="../media/image6.png"/><Relationship Id="rId8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38.png"/><Relationship Id="rId7" Type="http://schemas.openxmlformats.org/officeDocument/2006/relationships/image" Target="../media/image6.png"/><Relationship Id="rId8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8077200" cy="2147930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Arial" charset="0"/>
                <a:ea typeface="ＭＳ Ｐゴシック" charset="0"/>
                <a:cs typeface="ＭＳ Ｐゴシック" charset="0"/>
              </a:rPr>
              <a:t>18734: Foundations of Privacy</a:t>
            </a:r>
            <a:br>
              <a:rPr lang="en-US" altLang="ja-JP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en-US" altLang="ja-JP" dirty="0" smtClean="0"/>
              <a:t>*coins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62768"/>
            <a:ext cx="8077200" cy="1499616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Peter </a:t>
            </a:r>
            <a:r>
              <a:rPr lang="en-US" altLang="ja-JP" dirty="0" err="1" smtClean="0"/>
              <a:t>Mardziel</a:t>
            </a:r>
            <a:endParaRPr lang="en-US" altLang="ja-JP" dirty="0"/>
          </a:p>
          <a:p>
            <a:r>
              <a:rPr lang="en-US" altLang="ja-JP" dirty="0" smtClean="0"/>
              <a:t>(slides by </a:t>
            </a:r>
            <a:r>
              <a:rPr lang="en-US" altLang="ja-JP" dirty="0" err="1" smtClean="0"/>
              <a:t>Anupam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Datta</a:t>
            </a:r>
            <a:r>
              <a:rPr lang="en-US" altLang="ja-JP" dirty="0" smtClean="0"/>
              <a:t>, </a:t>
            </a:r>
            <a:r>
              <a:rPr lang="en-US" dirty="0"/>
              <a:t>Nicolas </a:t>
            </a:r>
            <a:r>
              <a:rPr lang="en-US" dirty="0" smtClean="0"/>
              <a:t>Christin, Joe </a:t>
            </a:r>
            <a:r>
              <a:rPr lang="en-US" dirty="0" err="1" smtClean="0"/>
              <a:t>Bonneau</a:t>
            </a:r>
            <a:r>
              <a:rPr lang="en-US" dirty="0" smtClean="0"/>
              <a:t>)</a:t>
            </a:r>
            <a:endParaRPr lang="en-US" altLang="ja-JP" dirty="0" smtClean="0"/>
          </a:p>
          <a:p>
            <a:r>
              <a:rPr lang="en-US" altLang="ja-JP" dirty="0" smtClean="0"/>
              <a:t>CMU </a:t>
            </a:r>
          </a:p>
          <a:p>
            <a:endParaRPr lang="en-US" altLang="ja-JP" dirty="0"/>
          </a:p>
          <a:p>
            <a:r>
              <a:rPr lang="en-US" altLang="ja-JP" dirty="0" smtClean="0"/>
              <a:t>Fall 2017</a:t>
            </a:r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214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Coin Goals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dirty="0" smtClean="0"/>
              <a:t>A coin can:</a:t>
            </a:r>
          </a:p>
          <a:p>
            <a:pPr lvl="1">
              <a:lnSpc>
                <a:spcPct val="110000"/>
              </a:lnSpc>
            </a:pPr>
            <a:r>
              <a:rPr lang="en-US" altLang="ja-JP" dirty="0" smtClean="0"/>
              <a:t>Belong to Alice</a:t>
            </a:r>
            <a:endParaRPr kumimoji="1" lang="en-US" altLang="ja-JP" dirty="0" smtClean="0"/>
          </a:p>
          <a:p>
            <a:pPr lvl="1">
              <a:lnSpc>
                <a:spcPct val="110000"/>
              </a:lnSpc>
            </a:pPr>
            <a:r>
              <a:rPr kumimoji="1" lang="en-US" altLang="ja-JP" dirty="0" smtClean="0"/>
              <a:t>Be paid/transferred to Bob (by Alice)</a:t>
            </a:r>
          </a:p>
          <a:p>
            <a:pPr lvl="1">
              <a:lnSpc>
                <a:spcPct val="110000"/>
              </a:lnSpc>
            </a:pPr>
            <a:r>
              <a:rPr lang="en-US" altLang="ja-JP" dirty="0" smtClean="0"/>
              <a:t>Be used as a coin subsequently by Bob</a:t>
            </a:r>
            <a:endParaRPr kumimoji="1" lang="en-US" altLang="ja-JP" dirty="0" smtClean="0"/>
          </a:p>
          <a:p>
            <a:pPr>
              <a:lnSpc>
                <a:spcPct val="110000"/>
              </a:lnSpc>
            </a:pPr>
            <a:r>
              <a:rPr lang="en-US" altLang="ja-JP" dirty="0" smtClean="0"/>
              <a:t>A coin cannot:</a:t>
            </a:r>
          </a:p>
          <a:p>
            <a:pPr lvl="1">
              <a:lnSpc>
                <a:spcPct val="110000"/>
              </a:lnSpc>
            </a:pPr>
            <a:r>
              <a:rPr lang="en-US" altLang="ja-JP" dirty="0" smtClean="0"/>
              <a:t>Be paid paid by someone other than Alice</a:t>
            </a:r>
          </a:p>
          <a:p>
            <a:pPr lvl="1">
              <a:lnSpc>
                <a:spcPct val="110000"/>
              </a:lnSpc>
            </a:pPr>
            <a:r>
              <a:rPr kumimoji="1" lang="en-US" altLang="ja-JP" dirty="0" smtClean="0"/>
              <a:t>Be spent more than once</a:t>
            </a:r>
          </a:p>
          <a:p>
            <a:pPr lvl="1">
              <a:lnSpc>
                <a:spcPct val="110000"/>
              </a:lnSpc>
            </a:pPr>
            <a:r>
              <a:rPr lang="en-US" altLang="ja-JP" dirty="0" smtClean="0"/>
              <a:t>Rely on a central trusted authority</a:t>
            </a:r>
            <a:endParaRPr kumimoji="1" lang="ja-JP" altLang="en-US" dirty="0"/>
          </a:p>
        </p:txBody>
      </p:sp>
      <p:pic>
        <p:nvPicPr>
          <p:cNvPr id="4" name="Picture 3" descr="Screen Shot 2012-10-01 at 5.51.3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28" y="1775191"/>
            <a:ext cx="689886" cy="68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 1: signed </a:t>
            </a:r>
            <a:r>
              <a:rPr lang="en-US" dirty="0"/>
              <a:t>letter of </a:t>
            </a:r>
            <a:r>
              <a:rPr lang="en-US" dirty="0" smtClean="0"/>
              <a:t>intent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Alice: “I</a:t>
            </a:r>
            <a:r>
              <a:rPr lang="en-US" dirty="0"/>
              <a:t>, Alice, am giving Bob one </a:t>
            </a:r>
            <a:r>
              <a:rPr lang="en-US" dirty="0" smtClean="0"/>
              <a:t>coin”</a:t>
            </a:r>
          </a:p>
          <a:p>
            <a:r>
              <a:rPr lang="en-US" dirty="0" smtClean="0"/>
              <a:t>Alice digitally signs message and announces bits to everyone.</a:t>
            </a:r>
            <a:endParaRPr lang="en-US" dirty="0"/>
          </a:p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Establishment of Alice’s intent</a:t>
            </a:r>
          </a:p>
          <a:p>
            <a:pPr lvl="1"/>
            <a:r>
              <a:rPr lang="en-US" dirty="0" smtClean="0"/>
              <a:t>Limited protection from forgery</a:t>
            </a:r>
          </a:p>
          <a:p>
            <a:r>
              <a:rPr lang="en-US" dirty="0" smtClean="0"/>
              <a:t>Weakness</a:t>
            </a:r>
          </a:p>
          <a:p>
            <a:pPr lvl="1"/>
            <a:r>
              <a:rPr lang="en-US" dirty="0" smtClean="0"/>
              <a:t>Coins are not unique; can be duplicated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9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 2: unique serial # on 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Alice: “I</a:t>
            </a:r>
            <a:r>
              <a:rPr lang="en-US" sz="2000" dirty="0"/>
              <a:t>, Alice, am giving Bob one </a:t>
            </a:r>
            <a:r>
              <a:rPr lang="en-US" sz="2000" dirty="0" smtClean="0"/>
              <a:t>coin, </a:t>
            </a:r>
            <a:r>
              <a:rPr lang="en-US" sz="2000" dirty="0"/>
              <a:t>with serial number 8740348</a:t>
            </a:r>
            <a:r>
              <a:rPr lang="en-US" sz="2000" dirty="0" smtClean="0"/>
              <a:t>”</a:t>
            </a:r>
          </a:p>
          <a:p>
            <a:r>
              <a:rPr lang="en-US" sz="2000" dirty="0"/>
              <a:t>Alice: “I, Alice, am giving Bob one coin, with serial number 8770431</a:t>
            </a:r>
            <a:r>
              <a:rPr lang="en-US" sz="2000" dirty="0" smtClean="0"/>
              <a:t>”</a:t>
            </a:r>
          </a:p>
          <a:p>
            <a:r>
              <a:rPr lang="en-US" sz="2000" dirty="0" smtClean="0"/>
              <a:t>Bank issues coins with unique serial numbers, keeps track of who owns coins, verifies transactions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Properties</a:t>
            </a:r>
          </a:p>
          <a:p>
            <a:pPr lvl="1"/>
            <a:r>
              <a:rPr lang="en-US" sz="1800" dirty="0" smtClean="0"/>
              <a:t>Establishment of Alice’s intent</a:t>
            </a:r>
          </a:p>
          <a:p>
            <a:pPr lvl="1"/>
            <a:r>
              <a:rPr lang="en-US" sz="1800" dirty="0" smtClean="0"/>
              <a:t>Better protection from forgery</a:t>
            </a:r>
          </a:p>
          <a:p>
            <a:r>
              <a:rPr lang="en-US" sz="2000" dirty="0" smtClean="0"/>
              <a:t>Weaknesses</a:t>
            </a:r>
          </a:p>
          <a:p>
            <a:pPr lvl="1"/>
            <a:r>
              <a:rPr lang="en-US" sz="1800" dirty="0" smtClean="0"/>
              <a:t>Need trusted bank to issue coins, keep track of who owns coins, verify transactions</a:t>
            </a:r>
          </a:p>
          <a:p>
            <a:pPr lvl="1"/>
            <a:r>
              <a:rPr lang="en-US" sz="1800" dirty="0" smtClean="0"/>
              <a:t>Bank can link transactions to identity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935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 3: </a:t>
            </a:r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i="1" dirty="0" smtClean="0"/>
              <a:t>everyone</a:t>
            </a:r>
            <a:r>
              <a:rPr lang="en-US" dirty="0" smtClean="0"/>
              <a:t> the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Everyone maintains a copy of the </a:t>
            </a:r>
            <a:r>
              <a:rPr lang="en-US" sz="2000" b="1" dirty="0" smtClean="0"/>
              <a:t>public ledger</a:t>
            </a:r>
            <a:r>
              <a:rPr lang="en-US" sz="2000" dirty="0" smtClean="0"/>
              <a:t> of transactions (keeps track of who owns coins)</a:t>
            </a:r>
          </a:p>
          <a:p>
            <a:r>
              <a:rPr lang="en-US" sz="2000" dirty="0" smtClean="0"/>
              <a:t>Bob uses </a:t>
            </a:r>
            <a:r>
              <a:rPr lang="en-US" sz="2000" dirty="0"/>
              <a:t>his copy of the </a:t>
            </a:r>
            <a:r>
              <a:rPr lang="en-US" sz="2000" dirty="0" smtClean="0"/>
              <a:t>ledger </a:t>
            </a:r>
            <a:r>
              <a:rPr lang="en-US" sz="2000" dirty="0"/>
              <a:t>to check </a:t>
            </a:r>
            <a:r>
              <a:rPr lang="en-US" sz="2000" dirty="0" smtClean="0"/>
              <a:t>that the coin </a:t>
            </a:r>
            <a:r>
              <a:rPr lang="en-US" sz="2000" dirty="0"/>
              <a:t>is </a:t>
            </a:r>
            <a:r>
              <a:rPr lang="en-US" sz="2000" dirty="0" smtClean="0"/>
              <a:t>Alice’s; he </a:t>
            </a:r>
            <a:r>
              <a:rPr lang="en-US" sz="2000" dirty="0"/>
              <a:t>broadcasts both Alice’s message and his acceptance of the transaction to the entire network, and everyone updates their copy of the </a:t>
            </a:r>
            <a:r>
              <a:rPr lang="en-US" sz="2000" dirty="0" smtClean="0"/>
              <a:t>ledger.</a:t>
            </a:r>
          </a:p>
          <a:p>
            <a:pPr marL="118872" indent="0">
              <a:buNone/>
            </a:pPr>
            <a:endParaRPr lang="en-US" sz="2000" dirty="0" smtClean="0"/>
          </a:p>
          <a:p>
            <a:r>
              <a:rPr lang="en-US" sz="2000" dirty="0" smtClean="0"/>
              <a:t>Weaknesses</a:t>
            </a:r>
          </a:p>
          <a:p>
            <a:pPr lvl="1"/>
            <a:r>
              <a:rPr lang="en-US" sz="1800" dirty="0" smtClean="0"/>
              <a:t>Double-spending: What if Alice gives the same coin to Bob and Charlie at the same time?</a:t>
            </a:r>
          </a:p>
          <a:p>
            <a:pPr lvl="1"/>
            <a:r>
              <a:rPr lang="en-US" sz="1800" dirty="0" smtClean="0"/>
              <a:t>Effort required on everyone else.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995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Network Verification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Bob does not verify Alice’s coin by himself.</a:t>
            </a:r>
          </a:p>
          <a:p>
            <a:r>
              <a:rPr lang="en-US" dirty="0" smtClean="0"/>
              <a:t>Asks everyone on the network to verify</a:t>
            </a:r>
          </a:p>
          <a:p>
            <a:r>
              <a:rPr lang="en-US" dirty="0" smtClean="0"/>
              <a:t>When “enough” people confirm that the coin is indeed Alice’s, Bob accepts and everyone updates their block chain</a:t>
            </a:r>
          </a:p>
          <a:p>
            <a:endParaRPr lang="en-US" dirty="0"/>
          </a:p>
          <a:p>
            <a:r>
              <a:rPr lang="en-US" dirty="0" smtClean="0"/>
              <a:t>Weakness:</a:t>
            </a:r>
          </a:p>
          <a:p>
            <a:pPr lvl="1"/>
            <a:r>
              <a:rPr lang="en-US" dirty="0" smtClean="0"/>
              <a:t>Sybil attack: Alice creates many fake agents who lie for her; Alice spends the same coin many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0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Attempt 4: proof-of-work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Computationally costly for network users to validate transactions</a:t>
            </a:r>
          </a:p>
          <a:p>
            <a:r>
              <a:rPr lang="en-US" dirty="0" smtClean="0"/>
              <a:t>Reward network users for validating transactions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Sybil attacks </a:t>
            </a:r>
            <a:r>
              <a:rPr lang="en-US" dirty="0" err="1" smtClean="0"/>
              <a:t>disincentivized</a:t>
            </a:r>
            <a:endParaRPr lang="en-US" dirty="0" smtClean="0"/>
          </a:p>
          <a:p>
            <a:pPr lvl="1"/>
            <a:r>
              <a:rPr lang="en-US" dirty="0" smtClean="0"/>
              <a:t>Verifiers rewarded with coins for work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nsure that ledger succinctly maintains history of all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Bitcoin Overview	</a:t>
            </a:r>
            <a:endParaRPr kumimoji="1" lang="ja-JP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1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Bitcoin</a:t>
            </a:r>
            <a:r>
              <a:rPr kumimoji="1" lang="en-US" altLang="ja-JP" dirty="0" smtClean="0"/>
              <a:t> primer (1/2)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kumimoji="1" lang="en-US" altLang="ja-JP" dirty="0" smtClean="0"/>
              <a:t>A peer-to-peer digital payment system</a:t>
            </a:r>
          </a:p>
          <a:p>
            <a:pPr>
              <a:lnSpc>
                <a:spcPct val="110000"/>
              </a:lnSpc>
            </a:pPr>
            <a:r>
              <a:rPr kumimoji="1" lang="en-US" altLang="ja-JP" dirty="0" smtClean="0"/>
              <a:t>Completely decentralized digital currency</a:t>
            </a:r>
          </a:p>
          <a:p>
            <a:pPr lvl="1">
              <a:lnSpc>
                <a:spcPct val="110000"/>
              </a:lnSpc>
            </a:pPr>
            <a:r>
              <a:rPr lang="en-US" altLang="ja-JP" b="1" dirty="0" smtClean="0"/>
              <a:t>No</a:t>
            </a:r>
            <a:r>
              <a:rPr lang="en-US" altLang="ja-JP" dirty="0" smtClean="0"/>
              <a:t> </a:t>
            </a:r>
            <a:r>
              <a:rPr lang="en-US" altLang="ja-JP" b="1" dirty="0" smtClean="0"/>
              <a:t>central mint </a:t>
            </a:r>
            <a:r>
              <a:rPr lang="en-US" altLang="ja-JP" dirty="0" smtClean="0"/>
              <a:t>to produce currency</a:t>
            </a:r>
          </a:p>
          <a:p>
            <a:pPr lvl="1">
              <a:lnSpc>
                <a:spcPct val="110000"/>
              </a:lnSpc>
            </a:pPr>
            <a:r>
              <a:rPr kumimoji="1" lang="en-US" altLang="ja-JP" b="1" dirty="0" smtClean="0"/>
              <a:t>No central bank </a:t>
            </a:r>
            <a:r>
              <a:rPr kumimoji="1" lang="en-US" altLang="ja-JP" dirty="0" smtClean="0"/>
              <a:t>to verify transactions</a:t>
            </a:r>
          </a:p>
          <a:p>
            <a:pPr lvl="1">
              <a:lnSpc>
                <a:spcPct val="110000"/>
              </a:lnSpc>
            </a:pPr>
            <a:r>
              <a:rPr lang="en-US" altLang="ja-JP" dirty="0" smtClean="0"/>
              <a:t>Once confirmed, transactions are </a:t>
            </a:r>
            <a:r>
              <a:rPr lang="en-US" altLang="ja-JP" b="1" dirty="0" smtClean="0"/>
              <a:t>irreversible</a:t>
            </a:r>
          </a:p>
          <a:p>
            <a:pPr lvl="1">
              <a:lnSpc>
                <a:spcPct val="110000"/>
              </a:lnSpc>
            </a:pPr>
            <a:r>
              <a:rPr lang="en-US" altLang="ja-JP" dirty="0" smtClean="0"/>
              <a:t>Predictable, capped, currency supply</a:t>
            </a:r>
          </a:p>
          <a:p>
            <a:pPr lvl="3">
              <a:lnSpc>
                <a:spcPct val="110000"/>
              </a:lnSpc>
            </a:pPr>
            <a:endParaRPr kumimoji="1" lang="en-US" altLang="ja-JP" dirty="0" smtClean="0"/>
          </a:p>
          <a:p>
            <a:pPr>
              <a:lnSpc>
                <a:spcPct val="110000"/>
              </a:lnSpc>
            </a:pPr>
            <a:r>
              <a:rPr kumimoji="1" lang="en-US" altLang="ja-JP" dirty="0" smtClean="0"/>
              <a:t>Key innovation in </a:t>
            </a:r>
            <a:r>
              <a:rPr lang="en-US" altLang="ja-JP" dirty="0" err="1" smtClean="0"/>
              <a:t>Bitcoin</a:t>
            </a:r>
            <a:r>
              <a:rPr lang="en-US" altLang="ja-JP" dirty="0" smtClean="0"/>
              <a:t>: </a:t>
            </a:r>
            <a:r>
              <a:rPr lang="en-US" altLang="ja-JP" dirty="0"/>
              <a:t>c</a:t>
            </a:r>
            <a:r>
              <a:rPr kumimoji="1" lang="en-US" altLang="ja-JP" dirty="0" smtClean="0"/>
              <a:t>oin production and verification is done by </a:t>
            </a:r>
            <a:r>
              <a:rPr kumimoji="1" lang="en-US" altLang="ja-JP" b="1" dirty="0" smtClean="0"/>
              <a:t>network consensus</a:t>
            </a:r>
            <a:endParaRPr kumimoji="1" lang="ja-JP" altLang="en-US" dirty="0"/>
          </a:p>
        </p:txBody>
      </p:sp>
      <p:pic>
        <p:nvPicPr>
          <p:cNvPr id="4" name="Picture 3" descr="Screen Shot 2012-10-01 at 5.51.3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28" y="2321707"/>
            <a:ext cx="689886" cy="68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Bitcoin</a:t>
            </a:r>
            <a:r>
              <a:rPr kumimoji="1" lang="en-US" altLang="ja-JP" dirty="0" smtClean="0"/>
              <a:t> primer (2/2)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5783584" cy="2567155"/>
          </a:xfrm>
        </p:spPr>
        <p:txBody>
          <a:bodyPr>
            <a:normAutofit lnSpcReduction="10000"/>
          </a:bodyPr>
          <a:lstStyle/>
          <a:p>
            <a:r>
              <a:rPr lang="en-US" altLang="ja-JP" b="1" dirty="0"/>
              <a:t>N</a:t>
            </a:r>
            <a:r>
              <a:rPr kumimoji="1" lang="en-US" altLang="ja-JP" b="1" dirty="0" smtClean="0"/>
              <a:t>o notion of a “coin”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9918" y="4672039"/>
            <a:ext cx="8144164" cy="1748801"/>
          </a:xfrm>
        </p:spPr>
        <p:txBody>
          <a:bodyPr>
            <a:normAutofit lnSpcReduction="10000"/>
          </a:bodyPr>
          <a:lstStyle/>
          <a:p>
            <a:r>
              <a:rPr lang="en-US" altLang="ja-JP" b="1" dirty="0" smtClean="0"/>
              <a:t>Wallets</a:t>
            </a:r>
            <a:r>
              <a:rPr lang="en-US" altLang="ja-JP" dirty="0" smtClean="0"/>
              <a:t> are addressed by public keys.</a:t>
            </a:r>
          </a:p>
          <a:p>
            <a:r>
              <a:rPr lang="en-US" altLang="ja-JP" dirty="0" smtClean="0"/>
              <a:t>Owner of wallet knows the private key.</a:t>
            </a:r>
          </a:p>
          <a:p>
            <a:r>
              <a:rPr lang="en-US" altLang="ja-JP" b="1" dirty="0" smtClean="0"/>
              <a:t>Transactions</a:t>
            </a:r>
            <a:r>
              <a:rPr lang="en-US" altLang="ja-JP" dirty="0" smtClean="0"/>
              <a:t> </a:t>
            </a:r>
            <a:r>
              <a:rPr lang="en-US" altLang="ja-JP" dirty="0"/>
              <a:t>are at the heart of the </a:t>
            </a:r>
            <a:r>
              <a:rPr lang="en-US" altLang="ja-JP" dirty="0" smtClean="0"/>
              <a:t>protocol.</a:t>
            </a:r>
            <a:endParaRPr lang="en-US" altLang="ja-JP" dirty="0"/>
          </a:p>
          <a:p>
            <a:pPr lvl="1"/>
            <a:r>
              <a:rPr lang="en-US" altLang="ja-JP" dirty="0" smtClean="0"/>
              <a:t>Value of a wallet = the bitcoins transferred to it in the past.</a:t>
            </a:r>
            <a:endParaRPr lang="en-US" altLang="ja-JP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572" y="2189083"/>
            <a:ext cx="1262995" cy="1262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965" y="2189084"/>
            <a:ext cx="1362332" cy="1262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536" y="2445676"/>
            <a:ext cx="2055135" cy="1610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2304" y="3066072"/>
            <a:ext cx="135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 Key A</a:t>
            </a:r>
            <a:endParaRPr lang="en-US" dirty="0"/>
          </a:p>
        </p:txBody>
      </p:sp>
      <p:pic>
        <p:nvPicPr>
          <p:cNvPr id="9" name="Shape 287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342640" y="2535798"/>
            <a:ext cx="266061" cy="35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24177" y="2512321"/>
            <a:ext cx="145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Private Key 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06184" y="3326446"/>
            <a:ext cx="182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T1: 0.25 BTC </a:t>
            </a:r>
            <a:r>
              <a:rPr lang="en-US" dirty="0" smtClean="0">
                <a:sym typeface="Wingdings"/>
              </a:rPr>
              <a:t> 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96012" y="3645367"/>
            <a:ext cx="181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T2: 0.75 BTC </a:t>
            </a:r>
            <a:r>
              <a:rPr lang="en-US" dirty="0" smtClean="0">
                <a:sym typeface="Wingdings"/>
              </a:rPr>
              <a:t> A</a:t>
            </a:r>
            <a:endParaRPr lang="en-US" dirty="0"/>
          </a:p>
        </p:txBody>
      </p:sp>
      <p:sp>
        <p:nvSpPr>
          <p:cNvPr id="15" name="Shape 290"/>
          <p:cNvSpPr/>
          <p:nvPr/>
        </p:nvSpPr>
        <p:spPr>
          <a:xfrm>
            <a:off x="3577693" y="3398437"/>
            <a:ext cx="216299" cy="200000"/>
          </a:xfrm>
          <a:prstGeom prst="verticalScroll">
            <a:avLst>
              <a:gd name="adj" fmla="val 12500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600"/>
          </a:p>
        </p:txBody>
      </p:sp>
      <p:sp>
        <p:nvSpPr>
          <p:cNvPr id="16" name="Shape 290"/>
          <p:cNvSpPr/>
          <p:nvPr/>
        </p:nvSpPr>
        <p:spPr>
          <a:xfrm>
            <a:off x="3577692" y="3729385"/>
            <a:ext cx="216299" cy="200000"/>
          </a:xfrm>
          <a:prstGeom prst="verticalScroll">
            <a:avLst>
              <a:gd name="adj" fmla="val 12500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8503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Bitcoin</a:t>
            </a:r>
            <a:r>
              <a:rPr kumimoji="1" lang="en-US" altLang="ja-JP" dirty="0" smtClean="0"/>
              <a:t> transactions</a:t>
            </a:r>
            <a:endParaRPr kumimoji="1" lang="ja-JP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Alice wants to send 1 BTC to Bob</a:t>
            </a:r>
          </a:p>
          <a:p>
            <a:pPr lvl="1"/>
            <a:r>
              <a:rPr kumimoji="1" lang="en-US" altLang="ja-JP" dirty="0" smtClean="0"/>
              <a:t>She picks a transaction (or a group of transactions) that she has previously been the recipient of and that cumulatively contain at least 1 BTC</a:t>
            </a:r>
          </a:p>
          <a:p>
            <a:pPr lvl="1"/>
            <a:r>
              <a:rPr lang="en-US" altLang="ja-JP" dirty="0" smtClean="0"/>
              <a:t>She then appends Bob’s wallet address to the transaction and digitally signs it</a:t>
            </a:r>
          </a:p>
          <a:p>
            <a:r>
              <a:rPr lang="en-US" altLang="ja-JP" dirty="0" smtClean="0"/>
              <a:t>When Bob subsequently wants to spend the 1 BTC, all he has to do is to repeat the operation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363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333741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Recall e-cash lecture</a:t>
            </a:r>
          </a:p>
          <a:p>
            <a:pPr lvl="1"/>
            <a:r>
              <a:rPr lang="en-US" dirty="0" smtClean="0"/>
              <a:t>Retain bank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ank cannot link transactions</a:t>
            </a:r>
          </a:p>
          <a:p>
            <a:pPr lvl="1"/>
            <a:r>
              <a:rPr lang="en-US" dirty="0" smtClean="0"/>
              <a:t>Agents cannot double spend their electronic coins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Key novelty in Bitcoin design</a:t>
            </a:r>
          </a:p>
          <a:p>
            <a:pPr lvl="1"/>
            <a:r>
              <a:rPr lang="en-US" dirty="0" smtClean="0"/>
              <a:t>No centralized bank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225" y="1775191"/>
            <a:ext cx="4136425" cy="24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Preventing double-spending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Bob now has 1 BTC</a:t>
            </a:r>
          </a:p>
          <a:p>
            <a:pPr lvl="1"/>
            <a:r>
              <a:rPr lang="en-US" altLang="ja-JP" dirty="0"/>
              <a:t>H</a:t>
            </a:r>
            <a:r>
              <a:rPr kumimoji="1" lang="en-US" altLang="ja-JP" dirty="0" smtClean="0"/>
              <a:t>e wants to send it to Charlie…</a:t>
            </a:r>
          </a:p>
          <a:p>
            <a:pPr lvl="1"/>
            <a:r>
              <a:rPr lang="en-US" altLang="ja-JP" dirty="0" smtClean="0"/>
              <a:t>… while keeping it for himself at the same time</a:t>
            </a:r>
          </a:p>
          <a:p>
            <a:pPr marL="118872" indent="0">
              <a:buNone/>
            </a:pPr>
            <a:endParaRPr lang="en-US" altLang="ja-JP" dirty="0"/>
          </a:p>
          <a:p>
            <a:r>
              <a:rPr kumimoji="1" lang="en-US" altLang="ja-JP" dirty="0" smtClean="0"/>
              <a:t>To prevent this Bob (and Alice </a:t>
            </a:r>
            <a:r>
              <a:rPr lang="en-US" altLang="ja-JP" dirty="0" smtClean="0"/>
              <a:t>before him) </a:t>
            </a:r>
            <a:r>
              <a:rPr kumimoji="1" lang="en-US" altLang="ja-JP" b="1" dirty="0" smtClean="0"/>
              <a:t>has to broadcast</a:t>
            </a:r>
            <a:r>
              <a:rPr kumimoji="1" lang="en-US" altLang="ja-JP" dirty="0" smtClean="0"/>
              <a:t> the transaction to everybody in the </a:t>
            </a:r>
            <a:r>
              <a:rPr kumimoji="1" lang="en-US" altLang="ja-JP" dirty="0" err="1" smtClean="0"/>
              <a:t>Bitcoin</a:t>
            </a:r>
            <a:r>
              <a:rPr kumimoji="1" lang="en-US" altLang="ja-JP" dirty="0" smtClean="0"/>
              <a:t> network</a:t>
            </a:r>
          </a:p>
          <a:p>
            <a:pPr lvl="1"/>
            <a:endParaRPr lang="en-US" altLang="ja-JP" dirty="0"/>
          </a:p>
          <a:p>
            <a:r>
              <a:rPr kumimoji="1" lang="en-US" altLang="ja-JP" dirty="0" smtClean="0"/>
              <a:t>Then other peers can verify that the transaction is not a double-spend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Once this is done, the transaction is </a:t>
            </a:r>
            <a:r>
              <a:rPr kumimoji="1" lang="en-US" altLang="ja-JP" b="1" dirty="0" smtClean="0"/>
              <a:t>embedded</a:t>
            </a:r>
            <a:r>
              <a:rPr kumimoji="1" lang="en-US" altLang="ja-JP" dirty="0" smtClean="0"/>
              <a:t> </a:t>
            </a:r>
            <a:r>
              <a:rPr kumimoji="1" lang="en-US" altLang="ja-JP" b="1" dirty="0" smtClean="0"/>
              <a:t>forever in a public ledger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566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Block Chain of Transactions</a:t>
            </a:r>
            <a:endParaRPr lang="en-US" dirty="0"/>
          </a:p>
        </p:txBody>
      </p:sp>
      <p:pic>
        <p:nvPicPr>
          <p:cNvPr id="1026" name="Picture 2" descr="http://michaelnielsen.org/ddi/wp-content/uploads/2013/12/block_ch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54" y="2195512"/>
            <a:ext cx="5056505" cy="114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chaelnielsen.org/ddi/wp-content/uploads/2013/12/block_chain_fo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34" y="4054475"/>
            <a:ext cx="4995545" cy="20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Preventing double spending</a:t>
            </a:r>
          </a:p>
        </p:txBody>
      </p:sp>
      <p:sp>
        <p:nvSpPr>
          <p:cNvPr id="254" name="Shape 254"/>
          <p:cNvSpPr/>
          <p:nvPr/>
        </p:nvSpPr>
        <p:spPr>
          <a:xfrm>
            <a:off x="2762913" y="1363201"/>
            <a:ext cx="2842199" cy="632399"/>
          </a:xfrm>
          <a:prstGeom prst="rect">
            <a:avLst/>
          </a:prstGeom>
          <a:solidFill>
            <a:srgbClr val="6AA84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55" name="Shape 255"/>
          <p:cNvCxnSpPr>
            <a:stCxn id="256" idx="0"/>
            <a:endCxn id="254" idx="2"/>
          </p:cNvCxnSpPr>
          <p:nvPr/>
        </p:nvCxnSpPr>
        <p:spPr>
          <a:xfrm flipV="1">
            <a:off x="4184013" y="1995600"/>
            <a:ext cx="0" cy="196606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6" name="Shape 256"/>
          <p:cNvSpPr/>
          <p:nvPr/>
        </p:nvSpPr>
        <p:spPr>
          <a:xfrm>
            <a:off x="2762913" y="2192206"/>
            <a:ext cx="2842199" cy="632399"/>
          </a:xfrm>
          <a:prstGeom prst="rect">
            <a:avLst/>
          </a:prstGeom>
          <a:solidFill>
            <a:srgbClr val="6AA84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57" name="Shape 257"/>
          <p:cNvCxnSpPr>
            <a:stCxn id="258" idx="0"/>
            <a:endCxn id="256" idx="2"/>
          </p:cNvCxnSpPr>
          <p:nvPr/>
        </p:nvCxnSpPr>
        <p:spPr>
          <a:xfrm rot="10800000" flipH="1">
            <a:off x="2275299" y="2824606"/>
            <a:ext cx="1908712" cy="69949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8" name="Shape 258"/>
          <p:cNvSpPr/>
          <p:nvPr/>
        </p:nvSpPr>
        <p:spPr>
          <a:xfrm>
            <a:off x="854201" y="3524101"/>
            <a:ext cx="2842199" cy="6323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/>
              <a:t>Sign</a:t>
            </a:r>
            <a:r>
              <a:rPr lang="en" baseline="-25000"/>
              <a:t>A</a:t>
            </a:r>
            <a:r>
              <a:rPr lang="en"/>
              <a:t>(Transfer X to B)</a:t>
            </a:r>
          </a:p>
        </p:txBody>
      </p:sp>
      <p:cxnSp>
        <p:nvCxnSpPr>
          <p:cNvPr id="259" name="Shape 259"/>
          <p:cNvCxnSpPr>
            <a:stCxn id="260" idx="0"/>
            <a:endCxn id="256" idx="2"/>
          </p:cNvCxnSpPr>
          <p:nvPr/>
        </p:nvCxnSpPr>
        <p:spPr>
          <a:xfrm rot="10800000">
            <a:off x="4184012" y="2824606"/>
            <a:ext cx="2252662" cy="69949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0" name="Shape 260"/>
          <p:cNvSpPr/>
          <p:nvPr/>
        </p:nvSpPr>
        <p:spPr>
          <a:xfrm>
            <a:off x="5015576" y="3524101"/>
            <a:ext cx="2842199" cy="6323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>
                <a:solidFill>
                  <a:schemeClr val="dk1"/>
                </a:solidFill>
              </a:rPr>
              <a:t>Sign</a:t>
            </a:r>
            <a:r>
              <a:rPr lang="en" baseline="-25000">
                <a:solidFill>
                  <a:schemeClr val="dk1"/>
                </a:solidFill>
              </a:rPr>
              <a:t>A</a:t>
            </a:r>
            <a:r>
              <a:rPr lang="en">
                <a:solidFill>
                  <a:schemeClr val="dk1"/>
                </a:solidFill>
              </a:rPr>
              <a:t>(Transfer X to C)</a:t>
            </a:r>
          </a:p>
        </p:txBody>
      </p:sp>
      <p:cxnSp>
        <p:nvCxnSpPr>
          <p:cNvPr id="261" name="Shape 261"/>
          <p:cNvCxnSpPr/>
          <p:nvPr/>
        </p:nvCxnSpPr>
        <p:spPr>
          <a:xfrm flipV="1">
            <a:off x="2529840" y="4166300"/>
            <a:ext cx="0" cy="196606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2" name="Shape 262"/>
          <p:cNvSpPr/>
          <p:nvPr/>
        </p:nvSpPr>
        <p:spPr>
          <a:xfrm>
            <a:off x="854188" y="4362906"/>
            <a:ext cx="2842199" cy="632399"/>
          </a:xfrm>
          <a:prstGeom prst="rect">
            <a:avLst/>
          </a:prstGeom>
          <a:solidFill>
            <a:srgbClr val="6AA84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63" name="Shape 263"/>
          <p:cNvCxnSpPr/>
          <p:nvPr/>
        </p:nvCxnSpPr>
        <p:spPr>
          <a:xfrm flipV="1">
            <a:off x="2529840" y="4985506"/>
            <a:ext cx="0" cy="206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4" name="Shape 264"/>
          <p:cNvSpPr/>
          <p:nvPr/>
        </p:nvSpPr>
        <p:spPr>
          <a:xfrm>
            <a:off x="854188" y="5191906"/>
            <a:ext cx="2842199" cy="632399"/>
          </a:xfrm>
          <a:prstGeom prst="rect">
            <a:avLst/>
          </a:prstGeom>
          <a:solidFill>
            <a:srgbClr val="6AA84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65" name="Shape 265"/>
          <p:cNvCxnSpPr/>
          <p:nvPr/>
        </p:nvCxnSpPr>
        <p:spPr>
          <a:xfrm flipV="1">
            <a:off x="2529840" y="5824306"/>
            <a:ext cx="0" cy="19676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6" name="Shape 266"/>
          <p:cNvSpPr/>
          <p:nvPr/>
        </p:nvSpPr>
        <p:spPr>
          <a:xfrm>
            <a:off x="854188" y="6020906"/>
            <a:ext cx="2842199" cy="632399"/>
          </a:xfrm>
          <a:prstGeom prst="rect">
            <a:avLst/>
          </a:prstGeom>
          <a:solidFill>
            <a:srgbClr val="6AA84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854201" y="3533901"/>
            <a:ext cx="2842199" cy="632399"/>
          </a:xfrm>
          <a:prstGeom prst="rect">
            <a:avLst/>
          </a:prstGeom>
          <a:solidFill>
            <a:srgbClr val="6AA84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/>
              <a:t>Sign</a:t>
            </a:r>
            <a:r>
              <a:rPr lang="en" baseline="-25000"/>
              <a:t>A</a:t>
            </a:r>
            <a:r>
              <a:rPr lang="en"/>
              <a:t>(Transfer X to B)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4767300" y="5089867"/>
            <a:ext cx="3919499" cy="93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000" b="1" i="1">
                <a:solidFill>
                  <a:srgbClr val="B45F06"/>
                </a:solidFill>
              </a:rPr>
              <a:t>Longest chain wins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68449" y="6468639"/>
            <a:ext cx="257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Slide credit: Joe </a:t>
            </a:r>
            <a:r>
              <a:rPr kumimoji="1" lang="en-US" altLang="ja-JP" dirty="0" err="1" smtClean="0"/>
              <a:t>Bonneau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04033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Bitcoin is </a:t>
            </a:r>
            <a:r>
              <a:rPr lang="en" i="1" dirty="0"/>
              <a:t>transaction-based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826550" y="2296367"/>
            <a:ext cx="2072700" cy="16568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 dirty="0"/>
              <a:t>IN: </a:t>
            </a:r>
          </a:p>
          <a:p>
            <a:pPr lvl="0" indent="457200" rtl="0">
              <a:buNone/>
            </a:pPr>
            <a:r>
              <a:rPr lang="en" sz="1600" dirty="0"/>
              <a:t>scriptSig ...</a:t>
            </a:r>
          </a:p>
          <a:p>
            <a:pPr lvl="0" indent="457200" rtl="0">
              <a:buNone/>
            </a:pPr>
            <a:r>
              <a:rPr lang="en" sz="1600" dirty="0"/>
              <a:t>scriptSig ...</a:t>
            </a:r>
          </a:p>
          <a:p>
            <a:pPr marL="0" lvl="0" indent="0" rtl="0">
              <a:buNone/>
            </a:pPr>
            <a:r>
              <a:rPr lang="en" sz="1600" dirty="0"/>
              <a:t>OUT:</a:t>
            </a:r>
          </a:p>
          <a:p>
            <a:pPr marL="0" lvl="0" indent="0" rtl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</a:t>
            </a:r>
            <a:r>
              <a:rPr lang="en" sz="1600" dirty="0" err="1" smtClean="0"/>
              <a:t>scriptPubA</a:t>
            </a:r>
            <a:r>
              <a:rPr lang="en" sz="1600" dirty="0"/>
              <a:t>, </a:t>
            </a:r>
            <a:r>
              <a:rPr lang="en" sz="1600" dirty="0" smtClean="0"/>
              <a:t>5.9</a:t>
            </a:r>
            <a:endParaRPr lang="en" sz="1600" dirty="0"/>
          </a:p>
        </p:txBody>
      </p:sp>
      <p:cxnSp>
        <p:nvCxnSpPr>
          <p:cNvPr id="281" name="Shape 281"/>
          <p:cNvCxnSpPr>
            <a:stCxn id="282" idx="1"/>
          </p:cNvCxnSpPr>
          <p:nvPr/>
        </p:nvCxnSpPr>
        <p:spPr>
          <a:xfrm flipH="1">
            <a:off x="250353" y="3021725"/>
            <a:ext cx="885300" cy="358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3" name="Shape 283"/>
          <p:cNvSpPr txBox="1"/>
          <p:nvPr/>
        </p:nvSpPr>
        <p:spPr>
          <a:xfrm>
            <a:off x="1" y="3215000"/>
            <a:ext cx="384899" cy="42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600"/>
              <a:t>...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1" y="2092433"/>
            <a:ext cx="384899" cy="42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/>
              <a:t>...</a:t>
            </a:r>
          </a:p>
        </p:txBody>
      </p:sp>
      <p:cxnSp>
        <p:nvCxnSpPr>
          <p:cNvPr id="285" name="Shape 285"/>
          <p:cNvCxnSpPr>
            <a:stCxn id="286" idx="1"/>
          </p:cNvCxnSpPr>
          <p:nvPr/>
        </p:nvCxnSpPr>
        <p:spPr>
          <a:xfrm rot="10800000">
            <a:off x="217353" y="2332524"/>
            <a:ext cx="918300" cy="421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2" name="Shape 282"/>
          <p:cNvSpPr/>
          <p:nvPr/>
        </p:nvSpPr>
        <p:spPr>
          <a:xfrm>
            <a:off x="1116905" y="2921724"/>
            <a:ext cx="216299" cy="200000"/>
          </a:xfrm>
          <a:prstGeom prst="verticalScroll">
            <a:avLst>
              <a:gd name="adj" fmla="val 12500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600"/>
          </a:p>
        </p:txBody>
      </p:sp>
      <p:sp>
        <p:nvSpPr>
          <p:cNvPr id="286" name="Shape 286"/>
          <p:cNvSpPr/>
          <p:nvPr/>
        </p:nvSpPr>
        <p:spPr>
          <a:xfrm>
            <a:off x="1116905" y="2653724"/>
            <a:ext cx="216299" cy="200000"/>
          </a:xfrm>
          <a:prstGeom prst="verticalScroll">
            <a:avLst>
              <a:gd name="adj" fmla="val 12500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600"/>
          </a:p>
        </p:txBody>
      </p:sp>
      <p:pic>
        <p:nvPicPr>
          <p:cNvPr id="287" name="Shape 2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01876" y="3376385"/>
            <a:ext cx="266061" cy="358800"/>
          </a:xfrm>
          <a:prstGeom prst="rect">
            <a:avLst/>
          </a:prstGeom>
        </p:spPr>
      </p:pic>
      <p:sp>
        <p:nvSpPr>
          <p:cNvPr id="288" name="Shape 288"/>
          <p:cNvSpPr txBox="1"/>
          <p:nvPr/>
        </p:nvSpPr>
        <p:spPr>
          <a:xfrm>
            <a:off x="3902900" y="2475767"/>
            <a:ext cx="2072700" cy="16568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 dirty="0"/>
              <a:t>IN: </a:t>
            </a:r>
          </a:p>
          <a:p>
            <a:pPr lvl="0" indent="457200" rtl="0">
              <a:buNone/>
            </a:pPr>
            <a:r>
              <a:rPr lang="en" sz="1600" dirty="0" err="1" smtClean="0"/>
              <a:t>scriptSigA</a:t>
            </a:r>
            <a:endParaRPr lang="en" sz="1600" dirty="0"/>
          </a:p>
          <a:p>
            <a:pPr marL="0" lvl="0" indent="0" rtl="0">
              <a:buNone/>
            </a:pPr>
            <a:r>
              <a:rPr lang="en" sz="1600" dirty="0"/>
              <a:t>OUT:</a:t>
            </a:r>
          </a:p>
          <a:p>
            <a:pPr marL="0" lvl="0" indent="0" rtl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</a:t>
            </a:r>
            <a:r>
              <a:rPr lang="en" sz="1600" dirty="0" err="1" smtClean="0"/>
              <a:t>scriptPubB</a:t>
            </a:r>
            <a:r>
              <a:rPr lang="en" sz="1600" dirty="0"/>
              <a:t>, </a:t>
            </a:r>
            <a:r>
              <a:rPr lang="en" sz="1600" dirty="0" smtClean="0"/>
              <a:t>5.0</a:t>
            </a:r>
          </a:p>
          <a:p>
            <a:pPr marL="0" lvl="0" indent="0" rtl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</a:t>
            </a:r>
            <a:r>
              <a:rPr lang="en" sz="1600" dirty="0" err="1" smtClean="0"/>
              <a:t>scriptPubA</a:t>
            </a:r>
            <a:r>
              <a:rPr lang="en" sz="1600" dirty="0" smtClean="0"/>
              <a:t>, 0.9</a:t>
            </a:r>
            <a:endParaRPr lang="en" sz="1600" dirty="0"/>
          </a:p>
        </p:txBody>
      </p:sp>
      <p:cxnSp>
        <p:nvCxnSpPr>
          <p:cNvPr id="289" name="Shape 289"/>
          <p:cNvCxnSpPr>
            <a:stCxn id="290" idx="1"/>
          </p:cNvCxnSpPr>
          <p:nvPr/>
        </p:nvCxnSpPr>
        <p:spPr>
          <a:xfrm flipH="1">
            <a:off x="2769582" y="2920246"/>
            <a:ext cx="1455300" cy="61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0" name="Shape 290"/>
          <p:cNvSpPr/>
          <p:nvPr/>
        </p:nvSpPr>
        <p:spPr>
          <a:xfrm>
            <a:off x="4206134" y="2820245"/>
            <a:ext cx="216299" cy="200000"/>
          </a:xfrm>
          <a:prstGeom prst="verticalScroll">
            <a:avLst>
              <a:gd name="adj" fmla="val 12500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600"/>
          </a:p>
        </p:txBody>
      </p:sp>
      <p:pic>
        <p:nvPicPr>
          <p:cNvPr id="291" name="Shape 29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50857" y="3582723"/>
            <a:ext cx="216299" cy="291705"/>
          </a:xfrm>
          <a:prstGeom prst="rect">
            <a:avLst/>
          </a:prstGeom>
        </p:spPr>
      </p:pic>
      <p:pic>
        <p:nvPicPr>
          <p:cNvPr id="292" name="Shape 2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50858" y="3310854"/>
            <a:ext cx="216299" cy="291705"/>
          </a:xfrm>
          <a:prstGeom prst="rect">
            <a:avLst/>
          </a:prstGeom>
        </p:spPr>
      </p:pic>
      <p:sp>
        <p:nvSpPr>
          <p:cNvPr id="293" name="Shape 293"/>
          <p:cNvSpPr txBox="1"/>
          <p:nvPr/>
        </p:nvSpPr>
        <p:spPr>
          <a:xfrm>
            <a:off x="7020450" y="4478200"/>
            <a:ext cx="2072700" cy="20204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 dirty="0"/>
              <a:t>IN: </a:t>
            </a:r>
          </a:p>
          <a:p>
            <a:pPr lvl="0" indent="457200" rtl="0">
              <a:buNone/>
            </a:pPr>
            <a:r>
              <a:rPr lang="en" sz="1600" dirty="0" err="1" smtClean="0"/>
              <a:t>scriptSigA</a:t>
            </a:r>
            <a:endParaRPr lang="en" sz="1600" dirty="0"/>
          </a:p>
          <a:p>
            <a:pPr lvl="0" indent="457200" rtl="0">
              <a:buNone/>
            </a:pPr>
            <a:r>
              <a:rPr lang="en" sz="1600" dirty="0" err="1" smtClean="0"/>
              <a:t>scriptSigA</a:t>
            </a:r>
            <a:endParaRPr lang="en" sz="1600" dirty="0"/>
          </a:p>
          <a:p>
            <a:pPr marL="0" lvl="0" indent="0" rtl="0">
              <a:buNone/>
            </a:pPr>
            <a:r>
              <a:rPr lang="en" sz="1600" dirty="0"/>
              <a:t>OUT:</a:t>
            </a:r>
          </a:p>
          <a:p>
            <a:pPr marL="0" lvl="0" indent="0" rtl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</a:t>
            </a:r>
            <a:r>
              <a:rPr lang="en" sz="1600" dirty="0" err="1" smtClean="0"/>
              <a:t>scriptPubC</a:t>
            </a:r>
            <a:r>
              <a:rPr lang="en" sz="1600" dirty="0"/>
              <a:t>, 10.0</a:t>
            </a:r>
          </a:p>
        </p:txBody>
      </p:sp>
      <p:cxnSp>
        <p:nvCxnSpPr>
          <p:cNvPr id="294" name="Shape 294"/>
          <p:cNvCxnSpPr/>
          <p:nvPr/>
        </p:nvCxnSpPr>
        <p:spPr>
          <a:xfrm rot="10800000">
            <a:off x="5759891" y="3745887"/>
            <a:ext cx="1563900" cy="11679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5" name="Shape 295"/>
          <p:cNvSpPr/>
          <p:nvPr/>
        </p:nvSpPr>
        <p:spPr>
          <a:xfrm>
            <a:off x="7297926" y="4835557"/>
            <a:ext cx="216299" cy="200000"/>
          </a:xfrm>
          <a:prstGeom prst="verticalScroll">
            <a:avLst>
              <a:gd name="adj" fmla="val 12500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600"/>
          </a:p>
        </p:txBody>
      </p:sp>
      <p:pic>
        <p:nvPicPr>
          <p:cNvPr id="296" name="Shape 2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7927" y="5561264"/>
            <a:ext cx="216299" cy="291705"/>
          </a:xfrm>
          <a:prstGeom prst="rect">
            <a:avLst/>
          </a:prstGeom>
        </p:spPr>
      </p:pic>
      <p:sp>
        <p:nvSpPr>
          <p:cNvPr id="297" name="Shape 297"/>
          <p:cNvSpPr/>
          <p:nvPr/>
        </p:nvSpPr>
        <p:spPr>
          <a:xfrm>
            <a:off x="7297926" y="5094787"/>
            <a:ext cx="216299" cy="200000"/>
          </a:xfrm>
          <a:prstGeom prst="verticalScroll">
            <a:avLst>
              <a:gd name="adj" fmla="val 12500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600"/>
          </a:p>
        </p:txBody>
      </p:sp>
      <p:sp>
        <p:nvSpPr>
          <p:cNvPr id="298" name="Shape 298"/>
          <p:cNvSpPr txBox="1"/>
          <p:nvPr/>
        </p:nvSpPr>
        <p:spPr>
          <a:xfrm>
            <a:off x="3762350" y="4841800"/>
            <a:ext cx="2072700" cy="16568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 dirty="0"/>
              <a:t>IN: </a:t>
            </a:r>
          </a:p>
          <a:p>
            <a:pPr lvl="0" indent="457200" rtl="0">
              <a:buNone/>
            </a:pPr>
            <a:r>
              <a:rPr lang="en" sz="1600" dirty="0" err="1"/>
              <a:t>scriptSig</a:t>
            </a:r>
            <a:r>
              <a:rPr lang="en" sz="1600" dirty="0"/>
              <a:t> ...</a:t>
            </a:r>
          </a:p>
          <a:p>
            <a:pPr marL="0" lvl="0" indent="0" rtl="0">
              <a:buNone/>
            </a:pPr>
            <a:r>
              <a:rPr lang="en" sz="1600" dirty="0"/>
              <a:t>OUT:</a:t>
            </a:r>
          </a:p>
          <a:p>
            <a:pPr marL="0" lvl="0" indent="0" rtl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</a:t>
            </a:r>
            <a:r>
              <a:rPr lang="en" sz="1600" dirty="0" err="1" smtClean="0"/>
              <a:t>scriptPubA</a:t>
            </a:r>
            <a:r>
              <a:rPr lang="en" sz="1600" dirty="0"/>
              <a:t>, 9.2</a:t>
            </a:r>
          </a:p>
        </p:txBody>
      </p:sp>
      <p:cxnSp>
        <p:nvCxnSpPr>
          <p:cNvPr id="299" name="Shape 299"/>
          <p:cNvCxnSpPr>
            <a:stCxn id="297" idx="1"/>
          </p:cNvCxnSpPr>
          <p:nvPr/>
        </p:nvCxnSpPr>
        <p:spPr>
          <a:xfrm flipH="1">
            <a:off x="5663976" y="5194788"/>
            <a:ext cx="1652699" cy="593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0" name="Shape 300"/>
          <p:cNvCxnSpPr/>
          <p:nvPr/>
        </p:nvCxnSpPr>
        <p:spPr>
          <a:xfrm flipH="1">
            <a:off x="593271" y="5296116"/>
            <a:ext cx="3429900" cy="118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1" name="Shape 301"/>
          <p:cNvSpPr txBox="1"/>
          <p:nvPr/>
        </p:nvSpPr>
        <p:spPr>
          <a:xfrm>
            <a:off x="298526" y="5373400"/>
            <a:ext cx="384899" cy="42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/>
              <a:t>...</a:t>
            </a:r>
          </a:p>
        </p:txBody>
      </p:sp>
      <p:sp>
        <p:nvSpPr>
          <p:cNvPr id="302" name="Shape 302"/>
          <p:cNvSpPr/>
          <p:nvPr/>
        </p:nvSpPr>
        <p:spPr>
          <a:xfrm>
            <a:off x="4048931" y="5188415"/>
            <a:ext cx="216299" cy="200000"/>
          </a:xfrm>
          <a:prstGeom prst="verticalScroll">
            <a:avLst>
              <a:gd name="adj" fmla="val 12500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600"/>
          </a:p>
        </p:txBody>
      </p:sp>
      <p:pic>
        <p:nvPicPr>
          <p:cNvPr id="303" name="Shape 30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46198" y="5672604"/>
            <a:ext cx="216299" cy="29170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68449" y="6468639"/>
            <a:ext cx="257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Slide credit: Joe </a:t>
            </a:r>
            <a:r>
              <a:rPr kumimoji="1" lang="en-US" altLang="ja-JP" dirty="0" err="1" smtClean="0"/>
              <a:t>Bonneau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99406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Bitcoin Transaction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775191"/>
            <a:ext cx="8839200" cy="4625609"/>
          </a:xfrm>
        </p:spPr>
        <p:txBody>
          <a:bodyPr>
            <a:normAutofit fontScale="70000" lnSpcReduction="20000"/>
          </a:bodyPr>
          <a:lstStyle/>
          <a:p>
            <a:pPr marL="633222" indent="-514350">
              <a:buAutoNum type="arabicPeriod"/>
            </a:pPr>
            <a:r>
              <a:rPr lang="en-US" dirty="0" smtClean="0"/>
              <a:t>{"</a:t>
            </a:r>
            <a:r>
              <a:rPr lang="en-US" dirty="0"/>
              <a:t>hash":"7c4025...", </a:t>
            </a:r>
            <a:r>
              <a:rPr lang="en-US" dirty="0" smtClean="0"/>
              <a:t>             //serial number: hash of transaction</a:t>
            </a:r>
          </a:p>
          <a:p>
            <a:pPr marL="633222" indent="-514350">
              <a:buAutoNum type="arabicPeriod"/>
            </a:pPr>
            <a:r>
              <a:rPr lang="en-US" dirty="0" smtClean="0"/>
              <a:t>"ver</a:t>
            </a:r>
            <a:r>
              <a:rPr lang="en-US" dirty="0"/>
              <a:t>":</a:t>
            </a:r>
            <a:r>
              <a:rPr lang="en-US" dirty="0" smtClean="0"/>
              <a:t>1,                                      // protocol version</a:t>
            </a:r>
          </a:p>
          <a:p>
            <a:pPr marL="633222" indent="-514350">
              <a:buAutoNum type="arabicPeriod"/>
            </a:pPr>
            <a:r>
              <a:rPr lang="en-US" dirty="0" smtClean="0"/>
              <a:t> </a:t>
            </a:r>
            <a:r>
              <a:rPr lang="en-US" dirty="0"/>
              <a:t>"vin_sz":1, </a:t>
            </a:r>
            <a:r>
              <a:rPr lang="en-US" dirty="0" smtClean="0"/>
              <a:t>                             // </a:t>
            </a:r>
            <a:r>
              <a:rPr lang="en-US" dirty="0" err="1" smtClean="0"/>
              <a:t>no.of</a:t>
            </a:r>
            <a:r>
              <a:rPr lang="en-US" dirty="0" smtClean="0"/>
              <a:t> inputs</a:t>
            </a:r>
            <a:endParaRPr lang="en-US" dirty="0"/>
          </a:p>
          <a:p>
            <a:pPr marL="633222" indent="-514350">
              <a:buFont typeface="Wingdings 2"/>
              <a:buAutoNum type="arabicPeriod"/>
            </a:pPr>
            <a:r>
              <a:rPr lang="en-US" dirty="0" smtClean="0"/>
              <a:t>"vout_sz</a:t>
            </a:r>
            <a:r>
              <a:rPr lang="en-US" dirty="0"/>
              <a:t>":1, </a:t>
            </a:r>
            <a:r>
              <a:rPr lang="en-US" dirty="0" smtClean="0"/>
              <a:t>	              // </a:t>
            </a:r>
            <a:r>
              <a:rPr lang="en-US" dirty="0" err="1"/>
              <a:t>no.of</a:t>
            </a:r>
            <a:r>
              <a:rPr lang="en-US" dirty="0"/>
              <a:t> </a:t>
            </a:r>
            <a:r>
              <a:rPr lang="en-US" dirty="0" smtClean="0"/>
              <a:t>outputs</a:t>
            </a:r>
            <a:endParaRPr lang="en-US" dirty="0"/>
          </a:p>
          <a:p>
            <a:pPr marL="633222" indent="-514350">
              <a:buAutoNum type="arabicPeriod"/>
            </a:pPr>
            <a:r>
              <a:rPr lang="en-US" dirty="0" smtClean="0"/>
              <a:t>"lock_time</a:t>
            </a:r>
            <a:r>
              <a:rPr lang="en-US" dirty="0"/>
              <a:t>":0, </a:t>
            </a:r>
            <a:r>
              <a:rPr lang="en-US" dirty="0" smtClean="0"/>
              <a:t>                     // transaction finalized after time</a:t>
            </a:r>
            <a:endParaRPr lang="en-US" dirty="0"/>
          </a:p>
          <a:p>
            <a:pPr marL="633222" indent="-514350">
              <a:buAutoNum type="arabicPeriod"/>
            </a:pPr>
            <a:r>
              <a:rPr lang="en-US" dirty="0" smtClean="0"/>
              <a:t>"size</a:t>
            </a:r>
            <a:r>
              <a:rPr lang="en-US" dirty="0"/>
              <a:t>":224, </a:t>
            </a:r>
            <a:r>
              <a:rPr lang="en-US" dirty="0" smtClean="0"/>
              <a:t>                            // no. of bytes in transaction </a:t>
            </a:r>
          </a:p>
          <a:p>
            <a:pPr marL="633222" indent="-514350">
              <a:buAutoNum type="arabicPeriod"/>
            </a:pPr>
            <a:r>
              <a:rPr lang="en-US" dirty="0" smtClean="0"/>
              <a:t>"in</a:t>
            </a:r>
            <a:r>
              <a:rPr lang="en-US" dirty="0"/>
              <a:t>":[ </a:t>
            </a:r>
            <a:r>
              <a:rPr lang="en-US" dirty="0" smtClean="0"/>
              <a:t>                                       // input of transaction 7-11</a:t>
            </a:r>
            <a:endParaRPr lang="en-US" dirty="0"/>
          </a:p>
          <a:p>
            <a:pPr marL="633222" indent="-514350">
              <a:buAutoNum type="arabicPeriod"/>
            </a:pPr>
            <a:r>
              <a:rPr lang="en-US" dirty="0" smtClean="0"/>
              <a:t>{"</a:t>
            </a:r>
            <a:r>
              <a:rPr lang="en-US" dirty="0" err="1"/>
              <a:t>prev_out</a:t>
            </a:r>
            <a:r>
              <a:rPr lang="en-US" dirty="0"/>
              <a:t>": </a:t>
            </a:r>
            <a:r>
              <a:rPr lang="en-US" dirty="0" smtClean="0"/>
              <a:t>                        // input is an output of a previous transact.</a:t>
            </a:r>
            <a:endParaRPr lang="en-US" dirty="0"/>
          </a:p>
          <a:p>
            <a:pPr marL="633222" indent="-514350">
              <a:buAutoNum type="arabicPeriod"/>
            </a:pPr>
            <a:r>
              <a:rPr lang="en-US" dirty="0" smtClean="0"/>
              <a:t>{"</a:t>
            </a:r>
            <a:r>
              <a:rPr lang="en-US" dirty="0"/>
              <a:t>hash":"2007ae...", </a:t>
            </a:r>
            <a:r>
              <a:rPr lang="en-US" dirty="0" smtClean="0"/>
              <a:t>          // serial number of previous transact.</a:t>
            </a:r>
          </a:p>
          <a:p>
            <a:pPr marL="633222" indent="-514350">
              <a:buFont typeface="Wingdings 2"/>
              <a:buAutoNum type="arabicPeriod"/>
            </a:pPr>
            <a:r>
              <a:rPr lang="en-US" dirty="0" smtClean="0"/>
              <a:t>"n</a:t>
            </a:r>
            <a:r>
              <a:rPr lang="en-US" dirty="0"/>
              <a:t>":0}, </a:t>
            </a:r>
            <a:r>
              <a:rPr lang="en-US" dirty="0" smtClean="0"/>
              <a:t>                                     // output </a:t>
            </a:r>
            <a:r>
              <a:rPr lang="en-US" dirty="0"/>
              <a:t>number of previous transact</a:t>
            </a:r>
            <a:r>
              <a:rPr lang="en-US" dirty="0" smtClean="0"/>
              <a:t>.</a:t>
            </a:r>
            <a:endParaRPr lang="en-US" dirty="0"/>
          </a:p>
          <a:p>
            <a:pPr marL="633222" indent="-514350">
              <a:buAutoNum type="arabicPeriod"/>
            </a:pPr>
            <a:r>
              <a:rPr lang="en-US" dirty="0" smtClean="0"/>
              <a:t>"scriptSig</a:t>
            </a:r>
            <a:r>
              <a:rPr lang="en-US" dirty="0"/>
              <a:t>":"304502... 042b2d</a:t>
            </a:r>
            <a:r>
              <a:rPr lang="en-US" dirty="0" smtClean="0"/>
              <a:t>..."}], // signature and pub key of sender </a:t>
            </a:r>
            <a:endParaRPr lang="en-US" dirty="0"/>
          </a:p>
          <a:p>
            <a:pPr marL="633222" indent="-514350">
              <a:buFont typeface="Wingdings 2"/>
              <a:buAutoNum type="arabicPeriod"/>
            </a:pPr>
            <a:r>
              <a:rPr lang="en-US" dirty="0" smtClean="0"/>
              <a:t>"out</a:t>
            </a:r>
            <a:r>
              <a:rPr lang="en-US" dirty="0"/>
              <a:t>":[ </a:t>
            </a:r>
            <a:r>
              <a:rPr lang="en-US" dirty="0" smtClean="0"/>
              <a:t>		             </a:t>
            </a:r>
            <a:r>
              <a:rPr lang="en-US" dirty="0"/>
              <a:t>// </a:t>
            </a:r>
            <a:r>
              <a:rPr lang="en-US" dirty="0" smtClean="0"/>
              <a:t>output </a:t>
            </a:r>
            <a:r>
              <a:rPr lang="en-US" dirty="0"/>
              <a:t>of transaction </a:t>
            </a:r>
            <a:r>
              <a:rPr lang="en-US" dirty="0" smtClean="0"/>
              <a:t>12-14</a:t>
            </a:r>
            <a:endParaRPr lang="en-US" dirty="0"/>
          </a:p>
          <a:p>
            <a:pPr marL="633222" indent="-514350">
              <a:buAutoNum type="arabicPeriod"/>
            </a:pPr>
            <a:r>
              <a:rPr lang="en-US" dirty="0" smtClean="0"/>
              <a:t>{"</a:t>
            </a:r>
            <a:r>
              <a:rPr lang="en-US" dirty="0"/>
              <a:t>value":"0.31900000", </a:t>
            </a:r>
            <a:r>
              <a:rPr lang="en-US" dirty="0" smtClean="0"/>
              <a:t>   // outputs 0.319 BTC</a:t>
            </a:r>
            <a:endParaRPr lang="en-US" dirty="0"/>
          </a:p>
          <a:p>
            <a:pPr marL="633222" indent="-514350">
              <a:buAutoNum type="arabicPeriod"/>
            </a:pPr>
            <a:r>
              <a:rPr lang="en-US" dirty="0" smtClean="0"/>
              <a:t>"</a:t>
            </a:r>
            <a:r>
              <a:rPr lang="en-US" dirty="0" err="1" smtClean="0"/>
              <a:t>scriptPubKey</a:t>
            </a:r>
            <a:r>
              <a:rPr lang="en-US" dirty="0"/>
              <a:t>":"OP_DUP OP_HASH160 a7db6f OP_EQUALVERIFY OP_CHECKSIG</a:t>
            </a:r>
            <a:r>
              <a:rPr lang="en-US" dirty="0" smtClean="0"/>
              <a:t>"}]}             // script for verifying transaction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7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Bitcoin transactions specify </a:t>
            </a:r>
            <a:r>
              <a:rPr lang="en" i="1"/>
              <a:t>scripts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35550" y="1725133"/>
            <a:ext cx="9072900" cy="100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 b="1" i="1">
                <a:latin typeface="Courier New"/>
                <a:ea typeface="Courier New"/>
                <a:cs typeface="Courier New"/>
                <a:sym typeface="Courier New"/>
              </a:rPr>
              <a:t>scriptPubKey:</a:t>
            </a:r>
            <a:r>
              <a:rPr lang="en" sz="1600" b="1">
                <a:latin typeface="Courier New"/>
                <a:ea typeface="Courier New"/>
                <a:cs typeface="Courier New"/>
                <a:sym typeface="Courier New"/>
              </a:rPr>
              <a:t> OP_DUP OP_HASH160 &lt;pubKeyHash&gt; OP_EQUALVERIFY OP_CHECKSIG</a:t>
            </a:r>
          </a:p>
          <a:p>
            <a:endParaRPr lang="en"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1881850" y="3407833"/>
            <a:ext cx="2072700" cy="16568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IN: </a:t>
            </a:r>
          </a:p>
          <a:p>
            <a:pPr lvl="0" indent="457200" rtl="0">
              <a:buNone/>
            </a:pPr>
            <a:r>
              <a:rPr lang="en" dirty="0" err="1"/>
              <a:t>scriptSig</a:t>
            </a:r>
            <a:r>
              <a:rPr lang="en" dirty="0"/>
              <a:t> ...</a:t>
            </a:r>
          </a:p>
          <a:p>
            <a:pPr lvl="0" indent="457200" rtl="0">
              <a:buNone/>
            </a:pPr>
            <a:r>
              <a:rPr lang="en" dirty="0" err="1"/>
              <a:t>scriptSig</a:t>
            </a:r>
            <a:r>
              <a:rPr lang="en" dirty="0"/>
              <a:t> ...</a:t>
            </a:r>
          </a:p>
          <a:p>
            <a:pPr marL="0" lvl="0" indent="0" rtl="0">
              <a:buNone/>
            </a:pPr>
            <a:r>
              <a:rPr lang="en" dirty="0"/>
              <a:t>OUT:</a:t>
            </a:r>
          </a:p>
          <a:p>
            <a:pPr marL="0" lvl="0" indent="0" rtl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" dirty="0" err="1" smtClean="0"/>
              <a:t>scriptPubA</a:t>
            </a:r>
            <a:r>
              <a:rPr lang="en" dirty="0"/>
              <a:t>, 5.9</a:t>
            </a:r>
          </a:p>
        </p:txBody>
      </p:sp>
      <p:sp>
        <p:nvSpPr>
          <p:cNvPr id="311" name="Shape 311"/>
          <p:cNvSpPr/>
          <p:nvPr/>
        </p:nvSpPr>
        <p:spPr>
          <a:xfrm>
            <a:off x="2159326" y="4136223"/>
            <a:ext cx="216299" cy="200000"/>
          </a:xfrm>
          <a:prstGeom prst="verticalScroll">
            <a:avLst>
              <a:gd name="adj" fmla="val 12500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2159326" y="3868223"/>
            <a:ext cx="216299" cy="200000"/>
          </a:xfrm>
          <a:prstGeom prst="verticalScroll">
            <a:avLst>
              <a:gd name="adj" fmla="val 12500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13" name="Shape 3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44297" y="4578005"/>
            <a:ext cx="266061" cy="358800"/>
          </a:xfrm>
          <a:prstGeom prst="rect">
            <a:avLst/>
          </a:prstGeom>
        </p:spPr>
      </p:pic>
      <p:sp>
        <p:nvSpPr>
          <p:cNvPr id="314" name="Shape 314"/>
          <p:cNvSpPr txBox="1"/>
          <p:nvPr/>
        </p:nvSpPr>
        <p:spPr>
          <a:xfrm>
            <a:off x="4958200" y="3587233"/>
            <a:ext cx="2072700" cy="16568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IN: </a:t>
            </a:r>
          </a:p>
          <a:p>
            <a:pPr lvl="0" indent="457200" rtl="0">
              <a:buNone/>
            </a:pPr>
            <a:r>
              <a:rPr lang="en" dirty="0" err="1" smtClean="0"/>
              <a:t>scriptSigA</a:t>
            </a:r>
            <a:endParaRPr lang="en" dirty="0"/>
          </a:p>
          <a:p>
            <a:pPr marL="0" lvl="0" indent="0" rtl="0">
              <a:buNone/>
            </a:pPr>
            <a:r>
              <a:rPr lang="en" dirty="0"/>
              <a:t>OUT:</a:t>
            </a:r>
          </a:p>
          <a:p>
            <a:pPr marL="0" lvl="0" indent="0" rtl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" dirty="0" err="1" smtClean="0"/>
              <a:t>scriptPubB</a:t>
            </a:r>
            <a:r>
              <a:rPr lang="en" dirty="0"/>
              <a:t>, 5.0</a:t>
            </a:r>
          </a:p>
          <a:p>
            <a:pPr marL="0" lvl="0" indent="0" rtl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" dirty="0" err="1" smtClean="0"/>
              <a:t>scriptPubA</a:t>
            </a:r>
            <a:r>
              <a:rPr lang="en" dirty="0"/>
              <a:t>, 0.9</a:t>
            </a:r>
          </a:p>
        </p:txBody>
      </p:sp>
      <p:cxnSp>
        <p:nvCxnSpPr>
          <p:cNvPr id="315" name="Shape 315"/>
          <p:cNvCxnSpPr>
            <a:stCxn id="316" idx="1"/>
          </p:cNvCxnSpPr>
          <p:nvPr/>
        </p:nvCxnSpPr>
        <p:spPr>
          <a:xfrm flipH="1">
            <a:off x="3799124" y="4083228"/>
            <a:ext cx="1455300" cy="61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6" name="Shape 316"/>
          <p:cNvSpPr/>
          <p:nvPr/>
        </p:nvSpPr>
        <p:spPr>
          <a:xfrm>
            <a:off x="5235676" y="3983228"/>
            <a:ext cx="216299" cy="200000"/>
          </a:xfrm>
          <a:prstGeom prst="verticalScroll">
            <a:avLst>
              <a:gd name="adj" fmla="val 12500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17" name="Shape 3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84161" y="4837724"/>
            <a:ext cx="216299" cy="291705"/>
          </a:xfrm>
          <a:prstGeom prst="rect">
            <a:avLst/>
          </a:prstGeom>
        </p:spPr>
      </p:pic>
      <p:pic>
        <p:nvPicPr>
          <p:cNvPr id="318" name="Shape 3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84161" y="4512473"/>
            <a:ext cx="216299" cy="291705"/>
          </a:xfrm>
          <a:prstGeom prst="rect">
            <a:avLst/>
          </a:prstGeom>
        </p:spPr>
      </p:pic>
      <p:sp>
        <p:nvSpPr>
          <p:cNvPr id="319" name="Shape 319"/>
          <p:cNvSpPr txBox="1"/>
          <p:nvPr/>
        </p:nvSpPr>
        <p:spPr>
          <a:xfrm>
            <a:off x="0" y="5877767"/>
            <a:ext cx="9144000" cy="611199"/>
          </a:xfrm>
          <a:prstGeom prst="rect">
            <a:avLst/>
          </a:prstGeom>
          <a:solidFill>
            <a:srgbClr val="B6D7A8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&lt;sig&gt; &lt;pubKey&gt; OP_DUP OP_HASH160 &lt;pubKeyHash&gt; OP_EQUALVERIFY OP_CHECKSIG</a:t>
            </a:r>
          </a:p>
        </p:txBody>
      </p:sp>
      <p:cxnSp>
        <p:nvCxnSpPr>
          <p:cNvPr id="320" name="Shape 320"/>
          <p:cNvCxnSpPr/>
          <p:nvPr/>
        </p:nvCxnSpPr>
        <p:spPr>
          <a:xfrm>
            <a:off x="4760492" y="3150726"/>
            <a:ext cx="390299" cy="839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21" name="Shape 321"/>
          <p:cNvCxnSpPr>
            <a:endCxn id="313" idx="1"/>
          </p:cNvCxnSpPr>
          <p:nvPr/>
        </p:nvCxnSpPr>
        <p:spPr>
          <a:xfrm>
            <a:off x="574896" y="2276606"/>
            <a:ext cx="1469400" cy="2480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2" name="Shape 322"/>
          <p:cNvSpPr txBox="1"/>
          <p:nvPr/>
        </p:nvSpPr>
        <p:spPr>
          <a:xfrm>
            <a:off x="4053176" y="2550049"/>
            <a:ext cx="5443499" cy="712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600" b="1" i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scriptSig:</a:t>
            </a:r>
            <a:r>
              <a:rPr lang="en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&lt;sig&gt; &lt;pubKey&gt;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133025" y="5368167"/>
            <a:ext cx="2376600" cy="43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Redemption script: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68449" y="6468639"/>
            <a:ext cx="257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Slide credit: Joe </a:t>
            </a:r>
            <a:r>
              <a:rPr kumimoji="1" lang="en-US" altLang="ja-JP" dirty="0" err="1" smtClean="0"/>
              <a:t>Bonneau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25416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Bitcoin transactions specify </a:t>
            </a:r>
            <a:r>
              <a:rPr lang="en" i="1"/>
              <a:t>scripts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0" y="5877767"/>
            <a:ext cx="9144000" cy="611199"/>
          </a:xfrm>
          <a:prstGeom prst="rect">
            <a:avLst/>
          </a:prstGeom>
          <a:solidFill>
            <a:srgbClr val="B6D7A8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&lt;sig&gt; &lt;pubKey&gt; OP_DUP OP_HASH160 &lt;pubKeyHash&gt; OP_EQUALVERIFY OP_CHECKSIG</a:t>
            </a:r>
          </a:p>
        </p:txBody>
      </p:sp>
      <p:cxnSp>
        <p:nvCxnSpPr>
          <p:cNvPr id="330" name="Shape 330"/>
          <p:cNvCxnSpPr/>
          <p:nvPr/>
        </p:nvCxnSpPr>
        <p:spPr>
          <a:xfrm>
            <a:off x="372875" y="5101700"/>
            <a:ext cx="0" cy="66280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1" name="Shape 331"/>
          <p:cNvCxnSpPr/>
          <p:nvPr/>
        </p:nvCxnSpPr>
        <p:spPr>
          <a:xfrm>
            <a:off x="1342025" y="5101700"/>
            <a:ext cx="0" cy="66280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2" name="Shape 332"/>
          <p:cNvCxnSpPr/>
          <p:nvPr/>
        </p:nvCxnSpPr>
        <p:spPr>
          <a:xfrm>
            <a:off x="2364425" y="5101700"/>
            <a:ext cx="0" cy="66280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3" name="Shape 333"/>
          <p:cNvCxnSpPr/>
          <p:nvPr/>
        </p:nvCxnSpPr>
        <p:spPr>
          <a:xfrm>
            <a:off x="3413500" y="5101700"/>
            <a:ext cx="0" cy="66280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4" name="Shape 334"/>
          <p:cNvCxnSpPr/>
          <p:nvPr/>
        </p:nvCxnSpPr>
        <p:spPr>
          <a:xfrm>
            <a:off x="4835375" y="5101700"/>
            <a:ext cx="0" cy="66280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5" name="Shape 335"/>
          <p:cNvCxnSpPr/>
          <p:nvPr/>
        </p:nvCxnSpPr>
        <p:spPr>
          <a:xfrm>
            <a:off x="6594650" y="5101700"/>
            <a:ext cx="0" cy="66280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6" name="Shape 336"/>
          <p:cNvCxnSpPr/>
          <p:nvPr/>
        </p:nvCxnSpPr>
        <p:spPr>
          <a:xfrm>
            <a:off x="8327250" y="5101700"/>
            <a:ext cx="0" cy="66280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7" name="Shape 337"/>
          <p:cNvSpPr/>
          <p:nvPr/>
        </p:nvSpPr>
        <p:spPr>
          <a:xfrm>
            <a:off x="2842801" y="3841667"/>
            <a:ext cx="2842199" cy="632399"/>
          </a:xfrm>
          <a:prstGeom prst="rect">
            <a:avLst/>
          </a:prstGeom>
          <a:solidFill>
            <a:srgbClr val="6AA84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>
                <a:latin typeface="Courier New"/>
                <a:ea typeface="Courier New"/>
                <a:cs typeface="Courier New"/>
                <a:sym typeface="Courier New"/>
              </a:rPr>
              <a:t>&lt;sig&gt;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3670251" y="2751601"/>
            <a:ext cx="1270799" cy="13547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9600" b="1">
                <a:solidFill>
                  <a:srgbClr val="274E13"/>
                </a:solidFill>
              </a:rPr>
              <a:t>✓</a:t>
            </a:r>
          </a:p>
        </p:txBody>
      </p:sp>
      <p:sp>
        <p:nvSpPr>
          <p:cNvPr id="339" name="Shape 339"/>
          <p:cNvSpPr/>
          <p:nvPr/>
        </p:nvSpPr>
        <p:spPr>
          <a:xfrm>
            <a:off x="2842801" y="3209267"/>
            <a:ext cx="2842199" cy="632399"/>
          </a:xfrm>
          <a:prstGeom prst="rect">
            <a:avLst/>
          </a:prstGeom>
          <a:solidFill>
            <a:srgbClr val="6AA84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>
                <a:latin typeface="Courier New"/>
                <a:ea typeface="Courier New"/>
                <a:cs typeface="Courier New"/>
                <a:sym typeface="Courier New"/>
              </a:rPr>
              <a:t>&lt;pubKey&gt;</a:t>
            </a:r>
          </a:p>
        </p:txBody>
      </p:sp>
      <p:sp>
        <p:nvSpPr>
          <p:cNvPr id="340" name="Shape 340"/>
          <p:cNvSpPr/>
          <p:nvPr/>
        </p:nvSpPr>
        <p:spPr>
          <a:xfrm>
            <a:off x="2842801" y="2576867"/>
            <a:ext cx="2842199" cy="632399"/>
          </a:xfrm>
          <a:prstGeom prst="rect">
            <a:avLst/>
          </a:prstGeom>
          <a:solidFill>
            <a:srgbClr val="6AA84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>
                <a:latin typeface="Courier New"/>
                <a:ea typeface="Courier New"/>
                <a:cs typeface="Courier New"/>
                <a:sym typeface="Courier New"/>
              </a:rPr>
              <a:t>&lt;pubKey&gt;</a:t>
            </a:r>
          </a:p>
        </p:txBody>
      </p:sp>
      <p:sp>
        <p:nvSpPr>
          <p:cNvPr id="341" name="Shape 341"/>
          <p:cNvSpPr/>
          <p:nvPr/>
        </p:nvSpPr>
        <p:spPr>
          <a:xfrm>
            <a:off x="2842801" y="1944467"/>
            <a:ext cx="2842199" cy="632399"/>
          </a:xfrm>
          <a:prstGeom prst="rect">
            <a:avLst/>
          </a:prstGeom>
          <a:solidFill>
            <a:srgbClr val="6AA84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>
                <a:latin typeface="Courier New"/>
                <a:ea typeface="Courier New"/>
                <a:cs typeface="Courier New"/>
                <a:sym typeface="Courier New"/>
              </a:rPr>
              <a:t>&lt;pubKeyHash&gt;</a:t>
            </a:r>
          </a:p>
        </p:txBody>
      </p:sp>
      <p:sp>
        <p:nvSpPr>
          <p:cNvPr id="342" name="Shape 342"/>
          <p:cNvSpPr/>
          <p:nvPr/>
        </p:nvSpPr>
        <p:spPr>
          <a:xfrm>
            <a:off x="2842801" y="2581634"/>
            <a:ext cx="2842199" cy="632399"/>
          </a:xfrm>
          <a:prstGeom prst="rect">
            <a:avLst/>
          </a:prstGeom>
          <a:solidFill>
            <a:srgbClr val="6AA84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>
                <a:latin typeface="Courier New"/>
                <a:ea typeface="Courier New"/>
                <a:cs typeface="Courier New"/>
                <a:sym typeface="Courier New"/>
              </a:rPr>
              <a:t>&lt;pubKeyHash&gt;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68449" y="6468639"/>
            <a:ext cx="257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Slide credit: Joe </a:t>
            </a:r>
            <a:r>
              <a:rPr kumimoji="1" lang="en-US" altLang="ja-JP" dirty="0" err="1" smtClean="0"/>
              <a:t>Bonneau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79780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Bitcoin script features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457200" y="1471501"/>
            <a:ext cx="8229600" cy="5007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18872" indent="0">
              <a:buNone/>
            </a:pPr>
            <a:endParaRPr lang="en" b="1" dirty="0" smtClean="0">
              <a:solidFill>
                <a:srgbClr val="000000"/>
              </a:solidFill>
            </a:endParaRPr>
          </a:p>
          <a:p>
            <a:pPr marL="118872" indent="0">
              <a:buNone/>
            </a:pPr>
            <a:r>
              <a:rPr lang="en-US" b="1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en-US" b="1" dirty="0" smtClean="0">
                <a:solidFill>
                  <a:srgbClr val="000000"/>
                </a:solidFill>
                <a:hlinkClick r:id="rId3"/>
              </a:rPr>
              <a:t>en.bitcoin.it/wiki/Script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118872" indent="0">
              <a:buNone/>
            </a:pPr>
            <a:endParaRPr lang="en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242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Part III: Mining Bitcoin	</a:t>
            </a:r>
            <a:endParaRPr kumimoji="1" lang="ja-JP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1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Coin production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Coin production is embedded in the verification process</a:t>
            </a:r>
          </a:p>
          <a:p>
            <a:r>
              <a:rPr kumimoji="1" lang="en-US" altLang="ja-JP" dirty="0" smtClean="0"/>
              <a:t>Verifiers (“miners”) verify batches of transactions at once</a:t>
            </a:r>
          </a:p>
          <a:p>
            <a:pPr lvl="1"/>
            <a:r>
              <a:rPr lang="en-US" altLang="ja-JP" dirty="0" smtClean="0"/>
              <a:t>In exchange for which they are allowed to add a “creation” transaction to the batch and give themselves a fixed amount of money </a:t>
            </a:r>
          </a:p>
          <a:p>
            <a:pPr lvl="2"/>
            <a:r>
              <a:rPr lang="en-US" altLang="ja-JP" dirty="0" smtClean="0"/>
              <a:t>50 BTC originally, 25 BTC now, divided by two every so often</a:t>
            </a:r>
          </a:p>
          <a:p>
            <a:pPr lvl="1"/>
            <a:r>
              <a:rPr lang="en-US" altLang="ja-JP" dirty="0" smtClean="0"/>
              <a:t>Verification is combined with a “proof-of-work” scheme to ensure</a:t>
            </a:r>
          </a:p>
          <a:p>
            <a:pPr lvl="2"/>
            <a:r>
              <a:rPr lang="en-US" altLang="ja-JP" dirty="0" smtClean="0"/>
              <a:t>That transactions have proper </a:t>
            </a:r>
            <a:r>
              <a:rPr lang="en-US" altLang="ja-JP" dirty="0" err="1" smtClean="0"/>
              <a:t>timestamping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That currency production is rate-limited</a:t>
            </a:r>
          </a:p>
          <a:p>
            <a:pPr lvl="1"/>
            <a:endParaRPr lang="en-US" altLang="ja-JP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953" y="5022728"/>
            <a:ext cx="1656411" cy="18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*coins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Decentralized Cash</a:t>
            </a:r>
          </a:p>
          <a:p>
            <a:pPr lvl="1"/>
            <a:r>
              <a:rPr lang="en-US" dirty="0" smtClean="0"/>
              <a:t>Building blocks refresher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Bitcoin</a:t>
            </a:r>
          </a:p>
          <a:p>
            <a:pPr lvl="1"/>
            <a:r>
              <a:rPr lang="en-US" dirty="0" smtClean="0"/>
              <a:t>Uses and Implications</a:t>
            </a:r>
          </a:p>
          <a:p>
            <a:pPr lvl="1"/>
            <a:r>
              <a:rPr lang="en-US" dirty="0" smtClean="0"/>
              <a:t>Anonymity</a:t>
            </a:r>
          </a:p>
          <a:p>
            <a:r>
              <a:rPr lang="en-US" dirty="0" smtClean="0"/>
              <a:t>Anonymous (and decentralized) Cash</a:t>
            </a:r>
          </a:p>
        </p:txBody>
      </p:sp>
    </p:spTree>
    <p:extLst>
      <p:ext uri="{BB962C8B-B14F-4D97-AF65-F5344CB8AC3E}">
        <p14:creationId xmlns:p14="http://schemas.microsoft.com/office/powerpoint/2010/main" val="18382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Mor</a:t>
            </a:r>
            <a:r>
              <a:rPr lang="en-US" altLang="ja-JP" dirty="0" smtClean="0"/>
              <a:t>e on mining incentives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Miners solve a cryptographic puzzle</a:t>
            </a:r>
            <a:r>
              <a:rPr lang="en-US" altLang="ja-JP" dirty="0"/>
              <a:t>:</a:t>
            </a:r>
            <a:r>
              <a:rPr lang="en-US" altLang="ja-JP" dirty="0" smtClean="0"/>
              <a:t>  </a:t>
            </a:r>
          </a:p>
          <a:p>
            <a:pPr marL="118872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Find x </a:t>
            </a:r>
            <a:r>
              <a:rPr lang="en-US" altLang="ja-JP" dirty="0" err="1" smtClean="0"/>
              <a:t>s.t.</a:t>
            </a:r>
            <a:r>
              <a:rPr lang="en-US" altLang="ja-JP" dirty="0" smtClean="0"/>
              <a:t> H(x||l) &lt; y where l is the batch of transactions.                                                     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There is no good algorithm to solve this (</a:t>
            </a:r>
            <a:r>
              <a:rPr lang="en-US" altLang="ja-JP" i="1" dirty="0">
                <a:latin typeface="Times New Roman"/>
                <a:cs typeface="Times New Roman"/>
              </a:rPr>
              <a:t>H </a:t>
            </a:r>
            <a:r>
              <a:rPr lang="en-US" altLang="ja-JP" dirty="0" smtClean="0"/>
              <a:t>is a cryptographically secure hash function) </a:t>
            </a:r>
          </a:p>
          <a:p>
            <a:pPr lvl="1"/>
            <a:r>
              <a:rPr lang="en-US" altLang="ja-JP" b="1" dirty="0" smtClean="0"/>
              <a:t>Brute-force:</a:t>
            </a:r>
            <a:r>
              <a:rPr lang="en-US" altLang="ja-JP" dirty="0" smtClean="0"/>
              <a:t> try </a:t>
            </a:r>
            <a:r>
              <a:rPr lang="en-US" altLang="ja-JP" i="1" dirty="0" smtClean="0">
                <a:latin typeface="Times New Roman"/>
                <a:cs typeface="Times New Roman"/>
              </a:rPr>
              <a:t>x=0, x=1, x=2, x=…</a:t>
            </a:r>
          </a:p>
          <a:p>
            <a:pPr lvl="1"/>
            <a:r>
              <a:rPr lang="en-US" altLang="ja-JP" dirty="0" smtClean="0">
                <a:latin typeface="Corbel (Body)"/>
                <a:cs typeface="Corbel (Body)"/>
              </a:rPr>
              <a:t>The lower </a:t>
            </a:r>
            <a:r>
              <a:rPr lang="en-US" altLang="ja-JP" i="1" dirty="0" smtClean="0">
                <a:latin typeface="Times New Roman"/>
                <a:cs typeface="Times New Roman"/>
              </a:rPr>
              <a:t>y</a:t>
            </a:r>
            <a:r>
              <a:rPr lang="en-US" altLang="ja-JP" dirty="0" smtClean="0">
                <a:latin typeface="Corbel (Body)"/>
                <a:cs typeface="Corbel (Body)"/>
              </a:rPr>
              <a:t>, the harder the puzzle</a:t>
            </a:r>
          </a:p>
          <a:p>
            <a:endParaRPr lang="en-US" altLang="ja-JP" dirty="0" smtClean="0">
              <a:latin typeface="Corbel (Body)"/>
              <a:cs typeface="Corbel (Body)"/>
            </a:endParaRPr>
          </a:p>
          <a:p>
            <a:r>
              <a:rPr lang="en-US" altLang="ja-JP" dirty="0" smtClean="0">
                <a:latin typeface="Corbel (Body)"/>
                <a:cs typeface="Corbel (Body)"/>
              </a:rPr>
              <a:t>Difficulty is tunable and is (by edict) designed to be inversely proportional to the total computational power of the network</a:t>
            </a:r>
          </a:p>
          <a:p>
            <a:endParaRPr lang="en-US" altLang="ja-JP" dirty="0" smtClean="0">
              <a:latin typeface="Corbel (Body)"/>
              <a:cs typeface="Corbel (Body)"/>
            </a:endParaRPr>
          </a:p>
          <a:p>
            <a:r>
              <a:rPr lang="en-US" altLang="ja-JP" dirty="0" smtClean="0">
                <a:latin typeface="Corbel (Body)"/>
                <a:cs typeface="Corbel (Body)"/>
              </a:rPr>
              <a:t>The goal is to have one block every ten minutes</a:t>
            </a:r>
          </a:p>
          <a:p>
            <a:pPr lvl="1"/>
            <a:r>
              <a:rPr lang="en-US" altLang="ja-JP" dirty="0" smtClean="0">
                <a:latin typeface="Corbel (Body)"/>
                <a:cs typeface="Corbel (Body)"/>
              </a:rPr>
              <a:t>Predictable supply of currency (independent of the difficulty)</a:t>
            </a:r>
          </a:p>
          <a:p>
            <a:pPr lvl="1"/>
            <a:r>
              <a:rPr lang="en-US" altLang="ja-JP" b="1" dirty="0" smtClean="0">
                <a:latin typeface="Corbel (Body)"/>
                <a:cs typeface="Corbel (Body)"/>
              </a:rPr>
              <a:t>But this limits how quickly transactions can be verified</a:t>
            </a:r>
          </a:p>
          <a:p>
            <a:pPr lvl="2"/>
            <a:r>
              <a:rPr lang="en-US" altLang="ja-JP" dirty="0" smtClean="0">
                <a:latin typeface="Corbel (Body)"/>
                <a:cs typeface="Corbel (Body)"/>
              </a:rPr>
              <a:t>At least 10 minutes, usually 60 minutes is recommended</a:t>
            </a:r>
          </a:p>
        </p:txBody>
      </p:sp>
    </p:spTree>
    <p:extLst>
      <p:ext uri="{BB962C8B-B14F-4D97-AF65-F5344CB8AC3E}">
        <p14:creationId xmlns:p14="http://schemas.microsoft.com/office/powerpoint/2010/main" val="1074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Transaction fees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 addition to the bonus they get for mining, miners get “transaction fees”</a:t>
            </a:r>
          </a:p>
          <a:p>
            <a:pPr lvl="1"/>
            <a:r>
              <a:rPr lang="en-US" altLang="ja-JP" dirty="0" smtClean="0"/>
              <a:t>Leftover “change” voluntarily left in transactions</a:t>
            </a:r>
          </a:p>
          <a:p>
            <a:endParaRPr lang="en-US" altLang="ja-JP" dirty="0"/>
          </a:p>
          <a:p>
            <a:r>
              <a:rPr lang="en-US" altLang="ja-JP" dirty="0" smtClean="0"/>
              <a:t>Because the bonus is decreasing over time, the expectation is that transaction fees will increase over time to make up for lost mining revenue </a:t>
            </a:r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59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Mining rewards</a:t>
            </a:r>
          </a:p>
        </p:txBody>
      </p:sp>
      <p:pic>
        <p:nvPicPr>
          <p:cNvPr id="429" name="Shape 4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60625" y="1417834"/>
            <a:ext cx="6228500" cy="5451365"/>
          </a:xfrm>
          <a:prstGeom prst="rect">
            <a:avLst/>
          </a:prstGeom>
        </p:spPr>
      </p:pic>
      <p:sp>
        <p:nvSpPr>
          <p:cNvPr id="430" name="Shape 430"/>
          <p:cNvSpPr txBox="1"/>
          <p:nvPr/>
        </p:nvSpPr>
        <p:spPr>
          <a:xfrm>
            <a:off x="7350750" y="6084433"/>
            <a:ext cx="3657600" cy="6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Courtesy: </a:t>
            </a:r>
          </a:p>
          <a:p>
            <a:pPr lvl="0" rtl="0">
              <a:buNone/>
            </a:pPr>
            <a:r>
              <a:rPr lang="en"/>
              <a:t>Brian Warner</a:t>
            </a:r>
          </a:p>
        </p:txBody>
      </p:sp>
    </p:spTree>
    <p:extLst>
      <p:ext uri="{BB962C8B-B14F-4D97-AF65-F5344CB8AC3E}">
        <p14:creationId xmlns:p14="http://schemas.microsoft.com/office/powerpoint/2010/main" val="35480379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Total network capacity</a:t>
            </a:r>
          </a:p>
        </p:txBody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457200" y="1471501"/>
            <a:ext cx="8229600" cy="319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b="1">
                <a:solidFill>
                  <a:srgbClr val="38761D"/>
                </a:solidFill>
              </a:rPr>
              <a:t>2</a:t>
            </a:r>
            <a:r>
              <a:rPr lang="en" b="1" baseline="30000">
                <a:solidFill>
                  <a:srgbClr val="38761D"/>
                </a:solidFill>
              </a:rPr>
              <a:t>64</a:t>
            </a:r>
            <a:r>
              <a:rPr lang="en">
                <a:solidFill>
                  <a:srgbClr val="38761D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hashes per block (every 10 minutes!)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b="1">
                <a:solidFill>
                  <a:srgbClr val="38761D"/>
                </a:solidFill>
              </a:rPr>
              <a:t>2</a:t>
            </a:r>
            <a:r>
              <a:rPr lang="en" b="1" baseline="30000">
                <a:solidFill>
                  <a:srgbClr val="38761D"/>
                </a:solidFill>
              </a:rPr>
              <a:t>75</a:t>
            </a:r>
            <a:r>
              <a:rPr lang="en">
                <a:solidFill>
                  <a:srgbClr val="38761D"/>
                </a:solidFill>
              </a:rPr>
              <a:t> </a:t>
            </a:r>
            <a:r>
              <a:rPr lang="en"/>
              <a:t>hashes in 2013</a:t>
            </a:r>
          </a:p>
          <a:p>
            <a:pPr marL="914400" lvl="1" indent="-4191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3000"/>
              <a:t>In exchange for ~</a:t>
            </a:r>
            <a:r>
              <a:rPr lang="en" sz="3000" b="1">
                <a:solidFill>
                  <a:srgbClr val="38761D"/>
                </a:solidFill>
              </a:rPr>
              <a:t>US$250M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Consuming &gt; </a:t>
            </a:r>
            <a:r>
              <a:rPr lang="en" b="1">
                <a:solidFill>
                  <a:srgbClr val="38761D"/>
                </a:solidFill>
              </a:rPr>
              <a:t>100 MW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257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Slide credit: Joe </a:t>
            </a:r>
            <a:r>
              <a:rPr kumimoji="1" lang="en-US" altLang="ja-JP" dirty="0" err="1" smtClean="0"/>
              <a:t>Bonneau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38771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Uses and Implications</a:t>
            </a:r>
            <a:endParaRPr kumimoji="1" lang="ja-JP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2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Getting </a:t>
            </a:r>
            <a:r>
              <a:rPr kumimoji="1" lang="en-US" altLang="ja-JP" dirty="0" err="1" smtClean="0"/>
              <a:t>Bitcoin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Become a miner</a:t>
            </a:r>
          </a:p>
          <a:p>
            <a:pPr lvl="1"/>
            <a:r>
              <a:rPr lang="en-US" altLang="ja-JP" dirty="0" smtClean="0"/>
              <a:t>Nowadays only profitable if dedicated (ASIC) hardware</a:t>
            </a:r>
          </a:p>
          <a:p>
            <a:r>
              <a:rPr kumimoji="1" lang="en-US" altLang="ja-JP" dirty="0" smtClean="0"/>
              <a:t>Buy at an exchange</a:t>
            </a:r>
          </a:p>
          <a:p>
            <a:pPr lvl="1"/>
            <a:r>
              <a:rPr lang="en-US" altLang="ja-JP" dirty="0" err="1" smtClean="0"/>
              <a:t>CampBX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Bitstamp</a:t>
            </a:r>
            <a:r>
              <a:rPr lang="en-US" altLang="ja-JP" dirty="0" smtClean="0"/>
              <a:t>, BTC-e, </a:t>
            </a:r>
            <a:r>
              <a:rPr lang="en-US" altLang="ja-JP" dirty="0" err="1" smtClean="0"/>
              <a:t>Coinbase</a:t>
            </a:r>
            <a:r>
              <a:rPr lang="en-US" altLang="ja-JP" dirty="0" smtClean="0"/>
              <a:t>… </a:t>
            </a:r>
          </a:p>
          <a:p>
            <a:pPr lvl="1"/>
            <a:r>
              <a:rPr lang="en-US" altLang="ja-JP" dirty="0" smtClean="0"/>
              <a:t>(</a:t>
            </a:r>
            <a:r>
              <a:rPr lang="en-US" altLang="ja-JP" dirty="0" err="1" smtClean="0"/>
              <a:t>Mt.Gox</a:t>
            </a:r>
            <a:r>
              <a:rPr lang="en-US" altLang="ja-JP" dirty="0" smtClean="0"/>
              <a:t> before they went bankrupt)</a:t>
            </a:r>
          </a:p>
          <a:p>
            <a:pPr lvl="1"/>
            <a:r>
              <a:rPr kumimoji="1" lang="en-US" altLang="ja-JP" dirty="0" smtClean="0"/>
              <a:t>Very </a:t>
            </a:r>
            <a:r>
              <a:rPr kumimoji="1" lang="en-US" altLang="ja-JP" b="1" dirty="0" smtClean="0"/>
              <a:t>high concentration</a:t>
            </a:r>
            <a:r>
              <a:rPr kumimoji="1" lang="en-US" altLang="ja-JP" dirty="0" smtClean="0"/>
              <a:t> on exchanges through which money is exchanged</a:t>
            </a:r>
          </a:p>
          <a:p>
            <a:pPr lvl="2"/>
            <a:r>
              <a:rPr lang="en-US" altLang="ja-JP" dirty="0" smtClean="0"/>
              <a:t>Exchanges fail pretty often… 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Increasingly scrutinized by regulators</a:t>
            </a:r>
          </a:p>
          <a:p>
            <a:r>
              <a:rPr kumimoji="1" lang="en-US" altLang="ja-JP" dirty="0" smtClean="0"/>
              <a:t>Buy from individuals</a:t>
            </a:r>
          </a:p>
          <a:p>
            <a:pPr lvl="1"/>
            <a:r>
              <a:rPr lang="en-US" altLang="ja-JP" dirty="0" smtClean="0"/>
              <a:t>Satoshi Square in NYC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282" y="4510431"/>
            <a:ext cx="1370518" cy="1890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369" y="1518255"/>
            <a:ext cx="1143431" cy="152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Main </a:t>
            </a:r>
            <a:r>
              <a:rPr kumimoji="1" lang="en-US" altLang="ja-JP" dirty="0" err="1" smtClean="0"/>
              <a:t>Bitcoin</a:t>
            </a:r>
            <a:r>
              <a:rPr kumimoji="1" lang="en-US" altLang="ja-JP" dirty="0" smtClean="0"/>
              <a:t> uses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607627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As a speculative instrument </a:t>
            </a:r>
          </a:p>
          <a:p>
            <a:pPr lvl="1"/>
            <a:r>
              <a:rPr lang="en-US" altLang="ja-JP" dirty="0"/>
              <a:t>P</a:t>
            </a:r>
            <a:r>
              <a:rPr lang="en-US" altLang="ja-JP" dirty="0" smtClean="0"/>
              <a:t>eople invest in BTC, betting on its rising value</a:t>
            </a:r>
          </a:p>
          <a:p>
            <a:pPr lvl="1"/>
            <a:r>
              <a:rPr lang="en-US" altLang="ja-JP" dirty="0" smtClean="0"/>
              <a:t>Dominant use thus far</a:t>
            </a:r>
          </a:p>
          <a:p>
            <a:pPr lvl="1"/>
            <a:endParaRPr lang="en-US" altLang="ja-JP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2774"/>
            <a:ext cx="9144000" cy="33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Main </a:t>
            </a:r>
            <a:r>
              <a:rPr kumimoji="1" lang="en-US" altLang="ja-JP" dirty="0" err="1" smtClean="0"/>
              <a:t>Bitcoin</a:t>
            </a:r>
            <a:r>
              <a:rPr kumimoji="1" lang="en-US" altLang="ja-JP" dirty="0" smtClean="0"/>
              <a:t> uses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607627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As a speculative instrument </a:t>
            </a:r>
          </a:p>
          <a:p>
            <a:pPr lvl="1"/>
            <a:r>
              <a:rPr lang="en-US" altLang="ja-JP" dirty="0"/>
              <a:t>P</a:t>
            </a:r>
            <a:r>
              <a:rPr lang="en-US" altLang="ja-JP" dirty="0" smtClean="0"/>
              <a:t>eople invest in BTC, betting on its rising value</a:t>
            </a:r>
          </a:p>
          <a:p>
            <a:pPr lvl="1"/>
            <a:r>
              <a:rPr lang="en-US" altLang="ja-JP" dirty="0" smtClean="0"/>
              <a:t>Dominant use thus far</a:t>
            </a:r>
          </a:p>
          <a:p>
            <a:pPr lvl="1"/>
            <a:endParaRPr lang="en-US" altLang="ja-JP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2818"/>
            <a:ext cx="9144000" cy="33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Main </a:t>
            </a:r>
            <a:r>
              <a:rPr kumimoji="1" lang="en-US" altLang="ja-JP" dirty="0" err="1" smtClean="0"/>
              <a:t>Bitcoin</a:t>
            </a:r>
            <a:r>
              <a:rPr kumimoji="1" lang="en-US" altLang="ja-JP" dirty="0" smtClean="0"/>
              <a:t> uses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As a currency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Only currency accepted on u</a:t>
            </a:r>
            <a:r>
              <a:rPr kumimoji="1" lang="en-US" altLang="ja-JP" dirty="0" smtClean="0"/>
              <a:t>nderground marketplaces (Silk Road, </a:t>
            </a:r>
            <a:r>
              <a:rPr lang="en-US" altLang="ja-JP" dirty="0" smtClean="0"/>
              <a:t>Evolution,…</a:t>
            </a:r>
            <a:r>
              <a:rPr kumimoji="1" lang="en-US" altLang="ja-JP" dirty="0" smtClean="0"/>
              <a:t>) </a:t>
            </a:r>
          </a:p>
          <a:p>
            <a:pPr lvl="2"/>
            <a:r>
              <a:rPr lang="en-US" altLang="ja-JP" dirty="0" smtClean="0"/>
              <a:t>(Except for </a:t>
            </a:r>
            <a:r>
              <a:rPr lang="en-US" altLang="ja-JP" dirty="0" err="1" smtClean="0"/>
              <a:t>LiteCoin</a:t>
            </a:r>
            <a:r>
              <a:rPr lang="en-US" altLang="ja-JP" dirty="0" smtClean="0"/>
              <a:t>, which is a clone of </a:t>
            </a:r>
            <a:r>
              <a:rPr lang="en-US" altLang="ja-JP" dirty="0" err="1" smtClean="0"/>
              <a:t>Bitcoin</a:t>
            </a:r>
            <a:r>
              <a:rPr lang="en-US" altLang="ja-JP" dirty="0" smtClean="0"/>
              <a:t>)</a:t>
            </a:r>
          </a:p>
          <a:p>
            <a:pPr lvl="2"/>
            <a:r>
              <a:rPr lang="en-US" altLang="ja-JP" dirty="0" smtClean="0"/>
              <a:t>Because of its “anonymity properties”</a:t>
            </a:r>
          </a:p>
          <a:p>
            <a:pPr lvl="2"/>
            <a:r>
              <a:rPr lang="en-US" altLang="ja-JP" dirty="0" smtClean="0"/>
              <a:t>Still relatively modest</a:t>
            </a:r>
          </a:p>
          <a:p>
            <a:pPr lvl="3"/>
            <a:r>
              <a:rPr lang="en-US" altLang="ja-JP" dirty="0" smtClean="0"/>
              <a:t>Entire Silk Road revenue represented in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half of 2012 about $15M/annum  </a:t>
            </a:r>
          </a:p>
          <a:p>
            <a:pPr lvl="1"/>
            <a:r>
              <a:rPr kumimoji="1" lang="en-US" altLang="ja-JP" dirty="0" smtClean="0"/>
              <a:t>Gambling, poker sites</a:t>
            </a:r>
          </a:p>
          <a:p>
            <a:pPr lvl="2"/>
            <a:r>
              <a:rPr lang="en-US" altLang="ja-JP" dirty="0" smtClean="0"/>
              <a:t>Large number of transactions, volume not very high</a:t>
            </a:r>
          </a:p>
          <a:p>
            <a:pPr lvl="1"/>
            <a:r>
              <a:rPr lang="en-US" altLang="ja-JP" dirty="0" smtClean="0"/>
              <a:t>Other uses still in their infancy</a:t>
            </a:r>
          </a:p>
          <a:p>
            <a:pPr lvl="2"/>
            <a:r>
              <a:rPr kumimoji="1" lang="en-US" altLang="ja-JP" dirty="0" smtClean="0"/>
              <a:t>Campaign contributions, online stores (e.g., Overstock), </a:t>
            </a:r>
            <a:r>
              <a:rPr kumimoji="1" lang="en-US" altLang="ja-JP" dirty="0" err="1" smtClean="0"/>
              <a:t>etc</a:t>
            </a:r>
            <a:endParaRPr kumimoji="1" lang="en-US" altLang="ja-JP" dirty="0" smtClean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746" y="1775191"/>
            <a:ext cx="711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0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Mining </a:t>
            </a:r>
            <a:r>
              <a:rPr lang="en" dirty="0" smtClean="0"/>
              <a:t>difficulty</a:t>
            </a:r>
            <a:r>
              <a:rPr lang="en-US" dirty="0" smtClean="0"/>
              <a:t> (2016)</a:t>
            </a:r>
            <a:endParaRPr lang="en" dirty="0"/>
          </a:p>
        </p:txBody>
      </p:sp>
      <p:sp>
        <p:nvSpPr>
          <p:cNvPr id="412" name="Shape 412"/>
          <p:cNvSpPr txBox="1"/>
          <p:nvPr/>
        </p:nvSpPr>
        <p:spPr>
          <a:xfrm>
            <a:off x="6616764" y="6488668"/>
            <a:ext cx="2527236" cy="3693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bitcoinwisdom.com</a:t>
            </a:r>
          </a:p>
        </p:txBody>
      </p:sp>
      <p:pic>
        <p:nvPicPr>
          <p:cNvPr id="1026" name="Picture 2" descr="https://bitcoinwisdom.com/assets/difficulty/bitcoin-hash_rate-all.png?14488257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7935"/>
            <a:ext cx="9104124" cy="39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77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808" y="118872"/>
            <a:ext cx="8180832" cy="1636776"/>
          </a:xfrm>
        </p:spPr>
        <p:txBody>
          <a:bodyPr/>
          <a:lstStyle/>
          <a:p>
            <a:r>
              <a:rPr lang="en-US" altLang="ja-JP" dirty="0" smtClean="0"/>
              <a:t>Building blocks refresher</a:t>
            </a:r>
            <a:endParaRPr kumimoji="1" lang="ja-JP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86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Mining </a:t>
            </a:r>
            <a:r>
              <a:rPr lang="en" dirty="0" smtClean="0"/>
              <a:t>difficulty</a:t>
            </a:r>
            <a:r>
              <a:rPr lang="en-US" dirty="0" smtClean="0"/>
              <a:t> (2017)</a:t>
            </a:r>
            <a:endParaRPr lang="en" dirty="0"/>
          </a:p>
        </p:txBody>
      </p:sp>
      <p:sp>
        <p:nvSpPr>
          <p:cNvPr id="412" name="Shape 412"/>
          <p:cNvSpPr txBox="1"/>
          <p:nvPr/>
        </p:nvSpPr>
        <p:spPr>
          <a:xfrm>
            <a:off x="6616764" y="6488668"/>
            <a:ext cx="2527236" cy="3693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bitcoinwisdom.com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855"/>
            <a:ext cx="9144000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72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Difficulty adjustment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6917526" y="6453722"/>
            <a:ext cx="2226473" cy="3936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bitcoinwisdom.com</a:t>
            </a:r>
          </a:p>
        </p:txBody>
      </p:sp>
      <p:pic>
        <p:nvPicPr>
          <p:cNvPr id="2050" name="Picture 2" descr="https://bitcoinwisdom.com/assets/difficulty/bitcoin-difficulty.png?14488257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5" y="1980587"/>
            <a:ext cx="8843418" cy="385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170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Bitcoin mining hardware</a:t>
            </a:r>
          </a:p>
        </p:txBody>
      </p:sp>
      <p:pic>
        <p:nvPicPr>
          <p:cNvPr id="442" name="Shape 4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150125" y="143033"/>
            <a:ext cx="1711400" cy="6639665"/>
          </a:xfrm>
          <a:prstGeom prst="rect">
            <a:avLst/>
          </a:prstGeom>
        </p:spPr>
      </p:pic>
      <p:pic>
        <p:nvPicPr>
          <p:cNvPr id="443" name="Shape 44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93125" y="3295867"/>
            <a:ext cx="6651374" cy="2706067"/>
          </a:xfrm>
          <a:prstGeom prst="rect">
            <a:avLst/>
          </a:prstGeom>
        </p:spPr>
      </p:pic>
      <p:pic>
        <p:nvPicPr>
          <p:cNvPr id="444" name="Shape 44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99825" y="6001934"/>
            <a:ext cx="6477000" cy="622300"/>
          </a:xfrm>
          <a:prstGeom prst="rect">
            <a:avLst/>
          </a:prstGeom>
        </p:spPr>
      </p:pic>
      <p:pic>
        <p:nvPicPr>
          <p:cNvPr id="445" name="Shape 44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035885" y="1417834"/>
            <a:ext cx="2850038" cy="1977265"/>
          </a:xfrm>
          <a:prstGeom prst="rect">
            <a:avLst/>
          </a:prstGeom>
        </p:spPr>
      </p:pic>
      <p:pic>
        <p:nvPicPr>
          <p:cNvPr id="446" name="Shape 446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1122075" y="1459367"/>
            <a:ext cx="2715774" cy="189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257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Slide credit: Joe </a:t>
            </a:r>
            <a:r>
              <a:rPr kumimoji="1" lang="en-US" altLang="ja-JP" dirty="0" err="1" smtClean="0"/>
              <a:t>Bonneau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33144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Should I mine bitcoins?</a:t>
            </a:r>
          </a:p>
        </p:txBody>
      </p:sp>
      <p:pic>
        <p:nvPicPr>
          <p:cNvPr id="452" name="Shape 4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77075" y="1603500"/>
            <a:ext cx="3902624" cy="4834800"/>
          </a:xfrm>
          <a:prstGeom prst="rect">
            <a:avLst/>
          </a:prstGeom>
        </p:spPr>
      </p:pic>
      <p:sp>
        <p:nvSpPr>
          <p:cNvPr id="453" name="Shape 453"/>
          <p:cNvSpPr txBox="1"/>
          <p:nvPr/>
        </p:nvSpPr>
        <p:spPr>
          <a:xfrm>
            <a:off x="5372825" y="2577201"/>
            <a:ext cx="3136800" cy="1681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000"/>
              <a:t>Chilkoot pass, Klondike 1898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257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Slide credit: Joe </a:t>
            </a:r>
            <a:r>
              <a:rPr kumimoji="1" lang="en-US" altLang="ja-JP" dirty="0" err="1" smtClean="0"/>
              <a:t>Bonneau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86865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Implications: Energy</a:t>
            </a:r>
            <a:endParaRPr kumimoji="1" lang="ja-JP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8337"/>
            <a:ext cx="8229600" cy="4178950"/>
          </a:xfrm>
        </p:spPr>
      </p:pic>
    </p:spTree>
    <p:extLst>
      <p:ext uri="{BB962C8B-B14F-4D97-AF65-F5344CB8AC3E}">
        <p14:creationId xmlns:p14="http://schemas.microsoft.com/office/powerpoint/2010/main" val="4190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Implications: </a:t>
            </a:r>
            <a:r>
              <a:rPr lang="en-US" altLang="ja-JP" dirty="0" smtClean="0"/>
              <a:t>Energy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7120"/>
            <a:ext cx="8229600" cy="3958658"/>
          </a:xfrm>
        </p:spPr>
      </p:pic>
    </p:spTree>
    <p:extLst>
      <p:ext uri="{BB962C8B-B14F-4D97-AF65-F5344CB8AC3E}">
        <p14:creationId xmlns:p14="http://schemas.microsoft.com/office/powerpoint/2010/main" val="15192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Implications: Illicit purposes</a:t>
            </a:r>
            <a:endParaRPr kumimoji="1" lang="ja-JP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4" y="1879085"/>
            <a:ext cx="7821992" cy="4625975"/>
          </a:xfrm>
        </p:spPr>
      </p:pic>
    </p:spTree>
    <p:extLst>
      <p:ext uri="{BB962C8B-B14F-4D97-AF65-F5344CB8AC3E}">
        <p14:creationId xmlns:p14="http://schemas.microsoft.com/office/powerpoint/2010/main" val="5560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Legality</a:t>
            </a:r>
            <a:endParaRPr kumimoji="1" lang="ja-JP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" y="1915427"/>
            <a:ext cx="9090504" cy="4672838"/>
          </a:xfrm>
        </p:spPr>
      </p:pic>
    </p:spTree>
    <p:extLst>
      <p:ext uri="{BB962C8B-B14F-4D97-AF65-F5344CB8AC3E}">
        <p14:creationId xmlns:p14="http://schemas.microsoft.com/office/powerpoint/2010/main" val="16685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Anonymity?</a:t>
            </a:r>
            <a:endParaRPr kumimoji="1" lang="ja-JP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2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Pseudonymity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anonymity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Wallets are public/private key pairs</a:t>
            </a:r>
          </a:p>
          <a:p>
            <a:pPr lvl="1"/>
            <a:r>
              <a:rPr lang="en-US" altLang="ja-JP" dirty="0" smtClean="0"/>
              <a:t>Can create as many as you want	</a:t>
            </a:r>
          </a:p>
          <a:p>
            <a:pPr lvl="1"/>
            <a:r>
              <a:rPr kumimoji="1" lang="en-US" altLang="ja-JP" dirty="0" smtClean="0"/>
              <a:t>Think of them as zero-cost pseudonyms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There is no central authority issuing </a:t>
            </a:r>
            <a:r>
              <a:rPr lang="en-US" altLang="ja-JP" dirty="0" err="1" smtClean="0"/>
              <a:t>Bitcoins</a:t>
            </a:r>
            <a:r>
              <a:rPr lang="en-US" altLang="ja-JP" dirty="0" smtClean="0"/>
              <a:t> or vetting transactions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This means </a:t>
            </a:r>
            <a:r>
              <a:rPr lang="en-US" altLang="ja-JP" dirty="0" err="1" smtClean="0"/>
              <a:t>Bitcoin</a:t>
            </a:r>
            <a:r>
              <a:rPr lang="en-US" altLang="ja-JP" dirty="0" smtClean="0"/>
              <a:t> is anonymous, right?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3909" y="5727443"/>
            <a:ext cx="11745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rgbClr val="FF0000"/>
                </a:solidFill>
              </a:rPr>
              <a:t>NO!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4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Public-private key crypto for signatures</a:t>
            </a:r>
          </a:p>
          <a:p>
            <a:r>
              <a:rPr lang="en-US" dirty="0" smtClean="0"/>
              <a:t>Hash / “one-way” functions</a:t>
            </a:r>
          </a:p>
          <a:p>
            <a:r>
              <a:rPr lang="en-US" dirty="0" smtClean="0"/>
              <a:t>Design for incentives</a:t>
            </a:r>
          </a:p>
        </p:txBody>
      </p:sp>
    </p:spTree>
    <p:extLst>
      <p:ext uri="{BB962C8B-B14F-4D97-AF65-F5344CB8AC3E}">
        <p14:creationId xmlns:p14="http://schemas.microsoft.com/office/powerpoint/2010/main" val="16684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Recall: public ledger</a:t>
            </a:r>
            <a:endParaRPr lang="en" i="1" dirty="0"/>
          </a:p>
        </p:txBody>
      </p:sp>
      <p:sp>
        <p:nvSpPr>
          <p:cNvPr id="280" name="Shape 280"/>
          <p:cNvSpPr txBox="1"/>
          <p:nvPr/>
        </p:nvSpPr>
        <p:spPr>
          <a:xfrm>
            <a:off x="826550" y="2296367"/>
            <a:ext cx="2072700" cy="16568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 dirty="0"/>
              <a:t>IN: </a:t>
            </a:r>
          </a:p>
          <a:p>
            <a:pPr lvl="0" indent="457200" rtl="0">
              <a:buNone/>
            </a:pPr>
            <a:r>
              <a:rPr lang="en" sz="1600" dirty="0"/>
              <a:t>scriptSig ...</a:t>
            </a:r>
          </a:p>
          <a:p>
            <a:pPr lvl="0" indent="457200" rtl="0">
              <a:buNone/>
            </a:pPr>
            <a:r>
              <a:rPr lang="en" sz="1600" dirty="0"/>
              <a:t>scriptSig ...</a:t>
            </a:r>
          </a:p>
          <a:p>
            <a:pPr marL="0" lvl="0" indent="0" rtl="0">
              <a:buNone/>
            </a:pPr>
            <a:r>
              <a:rPr lang="en" sz="1600" dirty="0"/>
              <a:t>OUT:</a:t>
            </a:r>
          </a:p>
          <a:p>
            <a:pPr marL="0" lvl="0" indent="0" rtl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</a:t>
            </a:r>
            <a:r>
              <a:rPr lang="en" sz="1600" dirty="0" err="1" smtClean="0"/>
              <a:t>scriptPubA</a:t>
            </a:r>
            <a:r>
              <a:rPr lang="en" sz="1600" dirty="0"/>
              <a:t>, </a:t>
            </a:r>
            <a:r>
              <a:rPr lang="en" sz="1600" dirty="0" smtClean="0"/>
              <a:t>5.9</a:t>
            </a:r>
            <a:endParaRPr lang="en" sz="1600" dirty="0"/>
          </a:p>
        </p:txBody>
      </p:sp>
      <p:cxnSp>
        <p:nvCxnSpPr>
          <p:cNvPr id="281" name="Shape 281"/>
          <p:cNvCxnSpPr>
            <a:stCxn id="282" idx="1"/>
          </p:cNvCxnSpPr>
          <p:nvPr/>
        </p:nvCxnSpPr>
        <p:spPr>
          <a:xfrm flipH="1">
            <a:off x="250353" y="3021725"/>
            <a:ext cx="885300" cy="358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3" name="Shape 283"/>
          <p:cNvSpPr txBox="1"/>
          <p:nvPr/>
        </p:nvSpPr>
        <p:spPr>
          <a:xfrm>
            <a:off x="1" y="3215000"/>
            <a:ext cx="384899" cy="42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600"/>
              <a:t>...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1" y="2092433"/>
            <a:ext cx="384899" cy="42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/>
              <a:t>...</a:t>
            </a:r>
          </a:p>
        </p:txBody>
      </p:sp>
      <p:cxnSp>
        <p:nvCxnSpPr>
          <p:cNvPr id="285" name="Shape 285"/>
          <p:cNvCxnSpPr>
            <a:stCxn id="286" idx="1"/>
          </p:cNvCxnSpPr>
          <p:nvPr/>
        </p:nvCxnSpPr>
        <p:spPr>
          <a:xfrm rot="10800000">
            <a:off x="217353" y="2332524"/>
            <a:ext cx="918300" cy="421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2" name="Shape 282"/>
          <p:cNvSpPr/>
          <p:nvPr/>
        </p:nvSpPr>
        <p:spPr>
          <a:xfrm>
            <a:off x="1116905" y="2921724"/>
            <a:ext cx="216299" cy="200000"/>
          </a:xfrm>
          <a:prstGeom prst="verticalScroll">
            <a:avLst>
              <a:gd name="adj" fmla="val 12500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600"/>
          </a:p>
        </p:txBody>
      </p:sp>
      <p:sp>
        <p:nvSpPr>
          <p:cNvPr id="286" name="Shape 286"/>
          <p:cNvSpPr/>
          <p:nvPr/>
        </p:nvSpPr>
        <p:spPr>
          <a:xfrm>
            <a:off x="1116905" y="2653724"/>
            <a:ext cx="216299" cy="200000"/>
          </a:xfrm>
          <a:prstGeom prst="verticalScroll">
            <a:avLst>
              <a:gd name="adj" fmla="val 12500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600"/>
          </a:p>
        </p:txBody>
      </p:sp>
      <p:pic>
        <p:nvPicPr>
          <p:cNvPr id="287" name="Shape 2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01876" y="3376385"/>
            <a:ext cx="266061" cy="358800"/>
          </a:xfrm>
          <a:prstGeom prst="rect">
            <a:avLst/>
          </a:prstGeom>
        </p:spPr>
      </p:pic>
      <p:sp>
        <p:nvSpPr>
          <p:cNvPr id="288" name="Shape 288"/>
          <p:cNvSpPr txBox="1"/>
          <p:nvPr/>
        </p:nvSpPr>
        <p:spPr>
          <a:xfrm>
            <a:off x="3902900" y="2475767"/>
            <a:ext cx="2072700" cy="16568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 dirty="0"/>
              <a:t>IN: </a:t>
            </a:r>
          </a:p>
          <a:p>
            <a:pPr lvl="0" indent="457200" rtl="0">
              <a:buNone/>
            </a:pPr>
            <a:r>
              <a:rPr lang="en" sz="1600" dirty="0" err="1" smtClean="0"/>
              <a:t>scriptSigA</a:t>
            </a:r>
            <a:endParaRPr lang="en" sz="1600" dirty="0"/>
          </a:p>
          <a:p>
            <a:pPr marL="0" lvl="0" indent="0" rtl="0">
              <a:buNone/>
            </a:pPr>
            <a:r>
              <a:rPr lang="en" sz="1600" dirty="0"/>
              <a:t>OUT:</a:t>
            </a:r>
          </a:p>
          <a:p>
            <a:pPr marL="0" lvl="0" indent="0" rtl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</a:t>
            </a:r>
            <a:r>
              <a:rPr lang="en" sz="1600" dirty="0" err="1" smtClean="0"/>
              <a:t>scriptPubB</a:t>
            </a:r>
            <a:r>
              <a:rPr lang="en" sz="1600" dirty="0"/>
              <a:t>, </a:t>
            </a:r>
            <a:r>
              <a:rPr lang="en" sz="1600" dirty="0" smtClean="0"/>
              <a:t>5.0</a:t>
            </a:r>
          </a:p>
          <a:p>
            <a:pPr marL="0" lvl="0" indent="0" rtl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</a:t>
            </a:r>
            <a:r>
              <a:rPr lang="en" sz="1600" dirty="0" err="1" smtClean="0"/>
              <a:t>scriptPubA</a:t>
            </a:r>
            <a:r>
              <a:rPr lang="en" sz="1600" dirty="0" smtClean="0"/>
              <a:t>, 0.9</a:t>
            </a:r>
            <a:endParaRPr lang="en" sz="1600" dirty="0"/>
          </a:p>
        </p:txBody>
      </p:sp>
      <p:cxnSp>
        <p:nvCxnSpPr>
          <p:cNvPr id="289" name="Shape 289"/>
          <p:cNvCxnSpPr>
            <a:stCxn id="290" idx="1"/>
          </p:cNvCxnSpPr>
          <p:nvPr/>
        </p:nvCxnSpPr>
        <p:spPr>
          <a:xfrm flipH="1">
            <a:off x="2769582" y="2920246"/>
            <a:ext cx="1455300" cy="61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0" name="Shape 290"/>
          <p:cNvSpPr/>
          <p:nvPr/>
        </p:nvSpPr>
        <p:spPr>
          <a:xfrm>
            <a:off x="4206134" y="2820245"/>
            <a:ext cx="216299" cy="200000"/>
          </a:xfrm>
          <a:prstGeom prst="verticalScroll">
            <a:avLst>
              <a:gd name="adj" fmla="val 12500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600"/>
          </a:p>
        </p:txBody>
      </p:sp>
      <p:pic>
        <p:nvPicPr>
          <p:cNvPr id="291" name="Shape 29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50857" y="3582723"/>
            <a:ext cx="216299" cy="291705"/>
          </a:xfrm>
          <a:prstGeom prst="rect">
            <a:avLst/>
          </a:prstGeom>
        </p:spPr>
      </p:pic>
      <p:pic>
        <p:nvPicPr>
          <p:cNvPr id="292" name="Shape 2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50858" y="3310854"/>
            <a:ext cx="216299" cy="291705"/>
          </a:xfrm>
          <a:prstGeom prst="rect">
            <a:avLst/>
          </a:prstGeom>
        </p:spPr>
      </p:pic>
      <p:sp>
        <p:nvSpPr>
          <p:cNvPr id="293" name="Shape 293"/>
          <p:cNvSpPr txBox="1"/>
          <p:nvPr/>
        </p:nvSpPr>
        <p:spPr>
          <a:xfrm>
            <a:off x="7020450" y="4478200"/>
            <a:ext cx="2072700" cy="20204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 dirty="0"/>
              <a:t>IN: </a:t>
            </a:r>
          </a:p>
          <a:p>
            <a:pPr lvl="0" indent="457200" rtl="0">
              <a:buNone/>
            </a:pPr>
            <a:r>
              <a:rPr lang="en" sz="1600" dirty="0" err="1" smtClean="0"/>
              <a:t>scriptSigA</a:t>
            </a:r>
            <a:endParaRPr lang="en" sz="1600" dirty="0"/>
          </a:p>
          <a:p>
            <a:pPr lvl="0" indent="457200" rtl="0">
              <a:buNone/>
            </a:pPr>
            <a:r>
              <a:rPr lang="en" sz="1600" dirty="0" err="1" smtClean="0"/>
              <a:t>scriptSigA</a:t>
            </a:r>
            <a:endParaRPr lang="en" sz="1600" dirty="0"/>
          </a:p>
          <a:p>
            <a:pPr marL="0" lvl="0" indent="0" rtl="0">
              <a:buNone/>
            </a:pPr>
            <a:r>
              <a:rPr lang="en" sz="1600" dirty="0"/>
              <a:t>OUT:</a:t>
            </a:r>
          </a:p>
          <a:p>
            <a:pPr marL="0" lvl="0" indent="0" rtl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</a:t>
            </a:r>
            <a:r>
              <a:rPr lang="en" sz="1600" dirty="0" err="1" smtClean="0"/>
              <a:t>scriptPubC</a:t>
            </a:r>
            <a:r>
              <a:rPr lang="en" sz="1600" dirty="0"/>
              <a:t>, 10.0</a:t>
            </a:r>
          </a:p>
        </p:txBody>
      </p:sp>
      <p:cxnSp>
        <p:nvCxnSpPr>
          <p:cNvPr id="294" name="Shape 294"/>
          <p:cNvCxnSpPr/>
          <p:nvPr/>
        </p:nvCxnSpPr>
        <p:spPr>
          <a:xfrm rot="10800000">
            <a:off x="5759891" y="3745887"/>
            <a:ext cx="1563900" cy="11679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5" name="Shape 295"/>
          <p:cNvSpPr/>
          <p:nvPr/>
        </p:nvSpPr>
        <p:spPr>
          <a:xfrm>
            <a:off x="7297926" y="4835557"/>
            <a:ext cx="216299" cy="200000"/>
          </a:xfrm>
          <a:prstGeom prst="verticalScroll">
            <a:avLst>
              <a:gd name="adj" fmla="val 12500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600"/>
          </a:p>
        </p:txBody>
      </p:sp>
      <p:pic>
        <p:nvPicPr>
          <p:cNvPr id="296" name="Shape 2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7927" y="5561264"/>
            <a:ext cx="216299" cy="291705"/>
          </a:xfrm>
          <a:prstGeom prst="rect">
            <a:avLst/>
          </a:prstGeom>
        </p:spPr>
      </p:pic>
      <p:sp>
        <p:nvSpPr>
          <p:cNvPr id="297" name="Shape 297"/>
          <p:cNvSpPr/>
          <p:nvPr/>
        </p:nvSpPr>
        <p:spPr>
          <a:xfrm>
            <a:off x="7297926" y="5094787"/>
            <a:ext cx="216299" cy="200000"/>
          </a:xfrm>
          <a:prstGeom prst="verticalScroll">
            <a:avLst>
              <a:gd name="adj" fmla="val 12500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600"/>
          </a:p>
        </p:txBody>
      </p:sp>
      <p:sp>
        <p:nvSpPr>
          <p:cNvPr id="298" name="Shape 298"/>
          <p:cNvSpPr txBox="1"/>
          <p:nvPr/>
        </p:nvSpPr>
        <p:spPr>
          <a:xfrm>
            <a:off x="3762350" y="4841800"/>
            <a:ext cx="2072700" cy="16568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 dirty="0"/>
              <a:t>IN: </a:t>
            </a:r>
          </a:p>
          <a:p>
            <a:pPr lvl="0" indent="457200" rtl="0">
              <a:buNone/>
            </a:pPr>
            <a:r>
              <a:rPr lang="en" sz="1600" dirty="0" err="1"/>
              <a:t>scriptSig</a:t>
            </a:r>
            <a:r>
              <a:rPr lang="en" sz="1600" dirty="0"/>
              <a:t> ...</a:t>
            </a:r>
          </a:p>
          <a:p>
            <a:pPr marL="0" lvl="0" indent="0" rtl="0">
              <a:buNone/>
            </a:pPr>
            <a:r>
              <a:rPr lang="en" sz="1600" dirty="0"/>
              <a:t>OUT:</a:t>
            </a:r>
          </a:p>
          <a:p>
            <a:pPr marL="0" lvl="0" indent="0" rtl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</a:t>
            </a:r>
            <a:r>
              <a:rPr lang="en" sz="1600" dirty="0" err="1" smtClean="0"/>
              <a:t>scriptPubA</a:t>
            </a:r>
            <a:r>
              <a:rPr lang="en" sz="1600" dirty="0"/>
              <a:t>, 9.2</a:t>
            </a:r>
          </a:p>
        </p:txBody>
      </p:sp>
      <p:cxnSp>
        <p:nvCxnSpPr>
          <p:cNvPr id="299" name="Shape 299"/>
          <p:cNvCxnSpPr>
            <a:stCxn id="297" idx="1"/>
          </p:cNvCxnSpPr>
          <p:nvPr/>
        </p:nvCxnSpPr>
        <p:spPr>
          <a:xfrm flipH="1">
            <a:off x="5663976" y="5194788"/>
            <a:ext cx="1652699" cy="593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0" name="Shape 300"/>
          <p:cNvCxnSpPr/>
          <p:nvPr/>
        </p:nvCxnSpPr>
        <p:spPr>
          <a:xfrm flipH="1">
            <a:off x="593271" y="5296116"/>
            <a:ext cx="3429900" cy="118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1" name="Shape 301"/>
          <p:cNvSpPr txBox="1"/>
          <p:nvPr/>
        </p:nvSpPr>
        <p:spPr>
          <a:xfrm>
            <a:off x="298526" y="5373400"/>
            <a:ext cx="384899" cy="42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/>
              <a:t>...</a:t>
            </a:r>
          </a:p>
        </p:txBody>
      </p:sp>
      <p:sp>
        <p:nvSpPr>
          <p:cNvPr id="302" name="Shape 302"/>
          <p:cNvSpPr/>
          <p:nvPr/>
        </p:nvSpPr>
        <p:spPr>
          <a:xfrm>
            <a:off x="4048931" y="5188415"/>
            <a:ext cx="216299" cy="200000"/>
          </a:xfrm>
          <a:prstGeom prst="verticalScroll">
            <a:avLst>
              <a:gd name="adj" fmla="val 12500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600"/>
          </a:p>
        </p:txBody>
      </p:sp>
      <p:pic>
        <p:nvPicPr>
          <p:cNvPr id="303" name="Shape 30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46198" y="5672604"/>
            <a:ext cx="216299" cy="29170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68449" y="6468639"/>
            <a:ext cx="257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Slide credit: Joe </a:t>
            </a:r>
            <a:r>
              <a:rPr kumimoji="1" lang="en-US" altLang="ja-JP" dirty="0" err="1" smtClean="0"/>
              <a:t>Bonneau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61871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Bitcoin</a:t>
            </a:r>
            <a:r>
              <a:rPr lang="en-US" altLang="ja-JP" dirty="0" smtClean="0"/>
              <a:t> tracing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Anonymity here implies </a:t>
            </a:r>
            <a:r>
              <a:rPr kumimoji="1" lang="en-US" altLang="ja-JP" b="1" dirty="0" err="1" smtClean="0"/>
              <a:t>unlinkability</a:t>
            </a:r>
            <a:r>
              <a:rPr kumimoji="1" lang="en-US" altLang="ja-JP" dirty="0" smtClean="0"/>
              <a:t> of transactions</a:t>
            </a:r>
          </a:p>
          <a:p>
            <a:r>
              <a:rPr kumimoji="1" lang="en-US" altLang="ja-JP" dirty="0" smtClean="0"/>
              <a:t>The </a:t>
            </a:r>
            <a:r>
              <a:rPr kumimoji="1" lang="en-US" altLang="ja-JP" b="1" dirty="0" smtClean="0"/>
              <a:t>entire</a:t>
            </a:r>
            <a:r>
              <a:rPr kumimoji="1" lang="en-US" altLang="ja-JP" dirty="0" smtClean="0"/>
              <a:t> ledger of </a:t>
            </a:r>
            <a:r>
              <a:rPr kumimoji="1" lang="en-US" altLang="ja-JP" b="1" dirty="0" smtClean="0"/>
              <a:t>all transactions</a:t>
            </a:r>
            <a:r>
              <a:rPr kumimoji="1" lang="en-US" altLang="ja-JP" dirty="0" smtClean="0"/>
              <a:t> is available, </a:t>
            </a:r>
            <a:r>
              <a:rPr kumimoji="1" lang="en-US" altLang="ja-JP" b="1" dirty="0" smtClean="0"/>
              <a:t>forever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Technically in a compressed form, but transaction chains can all be reconstructed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Even if you add intermediary dummy steps wallets, linking the source and the destination of a transaction may be done by graph analysis…</a:t>
            </a:r>
          </a:p>
          <a:p>
            <a:pPr lvl="1"/>
            <a:r>
              <a:rPr lang="en-US" altLang="ja-JP" dirty="0" smtClean="0"/>
              <a:t>Something that computer scientists know how to do!</a:t>
            </a:r>
          </a:p>
          <a:p>
            <a:pPr lvl="2"/>
            <a:r>
              <a:rPr kumimoji="1" lang="en-US" altLang="ja-JP" dirty="0" smtClean="0"/>
              <a:t>Reid &amp; </a:t>
            </a:r>
            <a:r>
              <a:rPr kumimoji="1" lang="en-US" altLang="ja-JP" dirty="0" err="1" smtClean="0"/>
              <a:t>Harrigan</a:t>
            </a:r>
            <a:r>
              <a:rPr kumimoji="1" lang="en-US" altLang="ja-JP" dirty="0" smtClean="0"/>
              <a:t>, 2011</a:t>
            </a:r>
          </a:p>
          <a:p>
            <a:pPr lvl="2"/>
            <a:r>
              <a:rPr lang="en-US" altLang="ja-JP" dirty="0" smtClean="0"/>
              <a:t>Shamir &amp; Ron, 2012	</a:t>
            </a:r>
          </a:p>
          <a:p>
            <a:pPr lvl="2"/>
            <a:r>
              <a:rPr kumimoji="1" lang="en-US" altLang="ja-JP" dirty="0" err="1" smtClean="0"/>
              <a:t>Meiklejohn</a:t>
            </a:r>
            <a:r>
              <a:rPr kumimoji="1" lang="en-US" altLang="ja-JP" dirty="0" smtClean="0"/>
              <a:t> et al., 2013</a:t>
            </a:r>
          </a:p>
          <a:p>
            <a:pPr marL="457200" lvl="1" indent="0">
              <a:buNone/>
            </a:pPr>
            <a:endParaRPr kumimoji="1" lang="en-US" altLang="ja-JP" dirty="0" smtClean="0"/>
          </a:p>
          <a:p>
            <a:r>
              <a:rPr lang="en-US" altLang="ja-JP" dirty="0" smtClean="0"/>
              <a:t>Families of wallets can be pooled together as belonging to the same actual user…</a:t>
            </a:r>
          </a:p>
          <a:p>
            <a:r>
              <a:rPr lang="en-US" altLang="ja-JP" dirty="0" smtClean="0"/>
              <a:t>…and if somehow you can get the user’s identity, the game is over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21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early 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19" y="1655270"/>
            <a:ext cx="7375161" cy="4505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9233" y="6336055"/>
            <a:ext cx="280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worth close to 6 billion USD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Anonymizing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Bitcoin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Mixers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73" y="2536436"/>
            <a:ext cx="6668853" cy="369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Anonymizing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Bitcoin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Mixers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Did Alice give 10 BTC to Charles or Daisy?</a:t>
            </a:r>
            <a:endParaRPr kumimoji="1" lang="ja-JP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78909" y="2921000"/>
            <a:ext cx="2528455" cy="18241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Mixer</a:t>
            </a:r>
            <a:endParaRPr kumimoji="1" lang="ja-JP" alt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05000" y="3371273"/>
            <a:ext cx="1373909" cy="11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807364" y="3396673"/>
            <a:ext cx="1373909" cy="11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05000" y="4089400"/>
            <a:ext cx="1373909" cy="11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807364" y="4103254"/>
            <a:ext cx="1373909" cy="11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9762" y="3186607"/>
            <a:ext cx="85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Alice</a:t>
            </a:r>
            <a:endParaRPr kumimoji="1" lang="ja-JP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9762" y="3904734"/>
            <a:ext cx="85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Bob</a:t>
            </a:r>
            <a:endParaRPr kumimoji="1" lang="ja-JP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3707" y="3200462"/>
            <a:ext cx="101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Charles</a:t>
            </a:r>
            <a:endParaRPr kumimoji="1" lang="ja-JP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93707" y="3930133"/>
            <a:ext cx="85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Daisy</a:t>
            </a:r>
            <a:endParaRPr kumimoji="1"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23653" y="2856469"/>
            <a:ext cx="85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 BTC</a:t>
            </a:r>
            <a:endParaRPr kumimoji="1" lang="ja-JP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23653" y="4301774"/>
            <a:ext cx="85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 BTC</a:t>
            </a:r>
            <a:endParaRPr kumimoji="1" lang="ja-JP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59053" y="2856469"/>
            <a:ext cx="85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 BTC</a:t>
            </a:r>
            <a:endParaRPr kumimoji="1" lang="ja-JP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59053" y="4301774"/>
            <a:ext cx="85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 BTC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77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Anonymizing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Bitcoin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Mixers in practice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Need to also introduce arbitrary delays</a:t>
            </a:r>
          </a:p>
          <a:p>
            <a:r>
              <a:rPr kumimoji="1" lang="en-US" altLang="ja-JP" dirty="0" smtClean="0"/>
              <a:t>Introduction of change addresses, </a:t>
            </a:r>
            <a:r>
              <a:rPr kumimoji="1" lang="en-US" altLang="ja-JP" dirty="0" err="1" smtClean="0"/>
              <a:t>etc</a:t>
            </a:r>
            <a:endParaRPr kumimoji="1" lang="en-US" altLang="ja-JP" dirty="0" smtClean="0"/>
          </a:p>
          <a:p>
            <a:r>
              <a:rPr lang="en-US" altLang="ja-JP" dirty="0" smtClean="0"/>
              <a:t>Mixer can be dishonest! </a:t>
            </a:r>
            <a:endParaRPr kumimoji="1" lang="en-US" altLang="ja-JP" dirty="0" smtClean="0"/>
          </a:p>
          <a:p>
            <a:endParaRPr kumimoji="1" lang="ja-JP" alt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278909" y="2921000"/>
            <a:ext cx="2528455" cy="18241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Mixer (keeps 5%)</a:t>
            </a:r>
            <a:endParaRPr kumimoji="1" lang="ja-JP" alt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05000" y="3371273"/>
            <a:ext cx="1373909" cy="11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807364" y="3396673"/>
            <a:ext cx="1373909" cy="11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05000" y="4089400"/>
            <a:ext cx="1373909" cy="11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807364" y="4103254"/>
            <a:ext cx="1373909" cy="11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9762" y="3186607"/>
            <a:ext cx="85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Alice</a:t>
            </a:r>
            <a:endParaRPr kumimoji="1" lang="ja-JP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9762" y="3904734"/>
            <a:ext cx="85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Bob</a:t>
            </a:r>
            <a:endParaRPr kumimoji="1" lang="ja-JP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3707" y="3200462"/>
            <a:ext cx="101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Charles</a:t>
            </a:r>
            <a:endParaRPr kumimoji="1" lang="ja-JP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93707" y="3930133"/>
            <a:ext cx="85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Daisy</a:t>
            </a:r>
            <a:endParaRPr kumimoji="1"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05892" y="2884302"/>
            <a:ext cx="117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5</a:t>
            </a:r>
            <a:r>
              <a:rPr kumimoji="1" lang="en-US" altLang="ja-JP" dirty="0" smtClean="0"/>
              <a:t> BTC</a:t>
            </a:r>
            <a:endParaRPr kumimoji="1" lang="ja-JP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23653" y="4301774"/>
            <a:ext cx="85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 BTC</a:t>
            </a:r>
            <a:endParaRPr kumimoji="1" lang="ja-JP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59053" y="2856469"/>
            <a:ext cx="102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4.75 BTC</a:t>
            </a:r>
            <a:endParaRPr kumimoji="1" lang="ja-JP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59053" y="4301774"/>
            <a:ext cx="112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9.5 BTC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18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Anonymizing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Bitcoin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It’s unclear how good existing </a:t>
            </a:r>
            <a:r>
              <a:rPr kumimoji="1" lang="en-US" altLang="ja-JP" dirty="0" err="1" smtClean="0"/>
              <a:t>Bitcoin</a:t>
            </a:r>
            <a:r>
              <a:rPr kumimoji="1" lang="en-US" altLang="ja-JP" dirty="0" smtClean="0"/>
              <a:t> mixers are</a:t>
            </a:r>
          </a:p>
          <a:p>
            <a:pPr lvl="1"/>
            <a:r>
              <a:rPr lang="en-US" altLang="ja-JP" dirty="0" smtClean="0"/>
              <a:t>Key difference with message mixing (Tor)</a:t>
            </a:r>
          </a:p>
          <a:p>
            <a:pPr lvl="2"/>
            <a:r>
              <a:rPr lang="en-US" altLang="ja-JP" dirty="0" smtClean="0"/>
              <a:t>You can’t implement arbitrary “padding” – money has to go somewhere eventually</a:t>
            </a:r>
          </a:p>
          <a:p>
            <a:pPr lvl="1"/>
            <a:r>
              <a:rPr lang="en-US" altLang="ja-JP" dirty="0" smtClean="0"/>
              <a:t>Recent research suggests existing mixers are not effective or downright dishonest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pPr marL="118872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4265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Zerocoin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Zerocoin</a:t>
            </a:r>
            <a:r>
              <a:rPr kumimoji="1" lang="en-US" altLang="ja-JP" dirty="0" smtClean="0"/>
              <a:t> overview (1/3)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ja-JP" dirty="0" err="1" smtClean="0"/>
              <a:t>Miers</a:t>
            </a:r>
            <a:r>
              <a:rPr lang="en-US" altLang="ja-JP" dirty="0" smtClean="0"/>
              <a:t> et al (2013)</a:t>
            </a:r>
          </a:p>
          <a:p>
            <a:pPr lvl="1"/>
            <a:r>
              <a:rPr lang="en-US" altLang="ja-JP" dirty="0" smtClean="0"/>
              <a:t>Runs on top of the bitcoin </a:t>
            </a:r>
            <a:r>
              <a:rPr lang="en-US" altLang="ja-JP" dirty="0" err="1" smtClean="0"/>
              <a:t>blockchain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Mixing as part of protocol</a:t>
            </a:r>
          </a:p>
          <a:p>
            <a:pPr lvl="1"/>
            <a:r>
              <a:rPr lang="en-US" altLang="ja-JP" dirty="0" smtClean="0"/>
              <a:t>Not adopted</a:t>
            </a:r>
          </a:p>
          <a:p>
            <a:pPr lvl="1"/>
            <a:r>
              <a:rPr lang="en-US" altLang="ja-JP" dirty="0" smtClean="0"/>
              <a:t>Revised as </a:t>
            </a:r>
            <a:r>
              <a:rPr lang="en-US" altLang="ja-JP" dirty="0" err="1" smtClean="0"/>
              <a:t>zerocash</a:t>
            </a:r>
            <a:endParaRPr lang="en-US" altLang="ja-JP" dirty="0" smtClean="0"/>
          </a:p>
          <a:p>
            <a:pPr marL="118872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034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Zerocoin</a:t>
            </a:r>
            <a:r>
              <a:rPr kumimoji="1" lang="en-US" altLang="ja-JP" dirty="0" smtClean="0"/>
              <a:t> overview (2/3)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ja-JP" dirty="0" smtClean="0"/>
              <a:t>Step 1: Mint a “</a:t>
            </a:r>
            <a:r>
              <a:rPr lang="en-US" altLang="ja-JP" dirty="0" err="1" smtClean="0"/>
              <a:t>zerocoin</a:t>
            </a:r>
            <a:r>
              <a:rPr lang="en-US" altLang="ja-JP" dirty="0" smtClean="0"/>
              <a:t>”</a:t>
            </a:r>
          </a:p>
          <a:p>
            <a:pPr lvl="2"/>
            <a:r>
              <a:rPr lang="en-US" altLang="ja-JP" dirty="0" smtClean="0"/>
              <a:t>Spend a non-redeemable bitcoin</a:t>
            </a:r>
          </a:p>
          <a:p>
            <a:pPr lvl="1"/>
            <a:r>
              <a:rPr lang="en-US" altLang="ja-JP" dirty="0" smtClean="0"/>
              <a:t>Step 2: Spend a </a:t>
            </a:r>
            <a:r>
              <a:rPr lang="en-US" altLang="ja-JP" dirty="0" err="1" smtClean="0"/>
              <a:t>zerocoin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Prove that you have minted a </a:t>
            </a:r>
            <a:r>
              <a:rPr lang="en-US" altLang="ja-JP" dirty="0" err="1" smtClean="0"/>
              <a:t>zerocoin</a:t>
            </a:r>
            <a:r>
              <a:rPr lang="en-US" altLang="ja-JP" dirty="0" smtClean="0"/>
              <a:t> in the past</a:t>
            </a:r>
          </a:p>
          <a:p>
            <a:pPr lvl="2"/>
            <a:r>
              <a:rPr lang="en-US" altLang="ja-JP" dirty="0" smtClean="0"/>
              <a:t>ANY </a:t>
            </a:r>
            <a:r>
              <a:rPr lang="en-US" altLang="ja-JP" dirty="0" err="1" smtClean="0"/>
              <a:t>zerocoin</a:t>
            </a:r>
            <a:r>
              <a:rPr lang="en-US" altLang="ja-JP" dirty="0" smtClean="0"/>
              <a:t> (not already spent)</a:t>
            </a:r>
          </a:p>
          <a:p>
            <a:pPr marL="118872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23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Public/private key Signatures</a:t>
            </a:r>
            <a:endParaRPr lang="en-US" sz="311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03025" y="1495666"/>
            <a:ext cx="996950" cy="9461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10800000">
            <a:off x="2451198" y="2427866"/>
            <a:ext cx="39130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2510262" y="3545850"/>
            <a:ext cx="39130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30" y="1309907"/>
            <a:ext cx="1373543" cy="1373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3608" y="2595396"/>
            <a:ext cx="149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Private key </a:t>
            </a:r>
            <a:r>
              <a:rPr lang="en-US" dirty="0" err="1" smtClean="0"/>
              <a:t>sk</a:t>
            </a: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611130" y="2661498"/>
            <a:ext cx="1426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Message m</a:t>
            </a:r>
          </a:p>
          <a:p>
            <a:endParaRPr lang="en-US" dirty="0"/>
          </a:p>
          <a:p>
            <a:r>
              <a:rPr lang="en-US" dirty="0" smtClean="0"/>
              <a:t>Public key </a:t>
            </a:r>
            <a:r>
              <a:rPr lang="en-US" dirty="0" err="1" smtClean="0"/>
              <a:t>pk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51101" y="3073613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Sign(</a:t>
            </a:r>
            <a:r>
              <a:rPr lang="en-US" sz="2000" dirty="0" err="1" smtClean="0"/>
              <a:t>sk,m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20141" y="1948497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2451198" y="5030380"/>
            <a:ext cx="39130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7959" y="4415824"/>
            <a:ext cx="776883" cy="868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083718" y="5471844"/>
            <a:ext cx="142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Public </a:t>
            </a:r>
            <a:r>
              <a:rPr lang="en-US" dirty="0" smtClean="0"/>
              <a:t>key </a:t>
            </a:r>
            <a:r>
              <a:rPr lang="en-US" dirty="0" err="1" smtClean="0"/>
              <a:t>pk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3626261" y="4538374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m,Sign</a:t>
            </a:r>
            <a:r>
              <a:rPr lang="en-US" sz="2400" dirty="0" smtClean="0"/>
              <a:t>(</a:t>
            </a:r>
            <a:r>
              <a:rPr lang="en-US" sz="2400" dirty="0" err="1" smtClean="0"/>
              <a:t>sk,m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0" name="Picture 1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7500" y="6028785"/>
            <a:ext cx="589359" cy="553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074842" y="6107668"/>
            <a:ext cx="3039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checks Check(</a:t>
            </a:r>
            <a:r>
              <a:rPr lang="en-US" dirty="0" err="1" smtClean="0"/>
              <a:t>pk</a:t>
            </a:r>
            <a:r>
              <a:rPr lang="en-US" dirty="0" smtClean="0"/>
              <a:t>, Sign(m))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Zerocoin</a:t>
            </a:r>
            <a:r>
              <a:rPr kumimoji="1" lang="en-US" altLang="ja-JP" dirty="0" smtClean="0"/>
              <a:t> overview (3/3)</a:t>
            </a:r>
            <a:endParaRPr kumimoji="1" lang="ja-JP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922462"/>
            <a:ext cx="8051800" cy="4330700"/>
          </a:xfrm>
        </p:spPr>
      </p:pic>
    </p:spTree>
    <p:extLst>
      <p:ext uri="{BB962C8B-B14F-4D97-AF65-F5344CB8AC3E}">
        <p14:creationId xmlns:p14="http://schemas.microsoft.com/office/powerpoint/2010/main" val="4645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Zerocoin</a:t>
            </a:r>
            <a:r>
              <a:rPr kumimoji="1" lang="en-US" altLang="ja-JP" dirty="0" smtClean="0"/>
              <a:t> building blocks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ja-JP" dirty="0" smtClean="0"/>
              <a:t>Building blocks</a:t>
            </a:r>
          </a:p>
          <a:p>
            <a:pPr lvl="2"/>
            <a:r>
              <a:rPr lang="en-US" altLang="ja-JP" dirty="0" smtClean="0"/>
              <a:t>Cryptographic commitments</a:t>
            </a:r>
          </a:p>
          <a:p>
            <a:pPr lvl="2"/>
            <a:r>
              <a:rPr lang="en-US" altLang="ja-JP" dirty="0"/>
              <a:t>Cryptographic </a:t>
            </a:r>
            <a:r>
              <a:rPr lang="en-US" altLang="ja-JP" dirty="0" smtClean="0"/>
              <a:t>accumulators</a:t>
            </a:r>
          </a:p>
          <a:p>
            <a:pPr lvl="2"/>
            <a:r>
              <a:rPr lang="en-US" altLang="ja-JP" dirty="0" smtClean="0"/>
              <a:t>Non-interactive zero-knowledge proofs</a:t>
            </a:r>
          </a:p>
          <a:p>
            <a:pPr marL="118872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582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722" y="1578782"/>
            <a:ext cx="1701641" cy="1220044"/>
          </a:xfrm>
          <a:prstGeom prst="rect">
            <a:avLst/>
          </a:prstGeom>
        </p:spPr>
      </p:pic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500" dirty="0" smtClean="0"/>
              <a:t>Commitments (1/3)</a:t>
            </a:r>
            <a:endParaRPr lang="en-US" sz="4500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484" y="1866305"/>
            <a:ext cx="8465344" cy="1830586"/>
          </a:xfrm>
          <a:ln/>
        </p:spPr>
        <p:txBody>
          <a:bodyPr>
            <a:normAutofit lnSpcReduction="10000"/>
          </a:bodyPr>
          <a:lstStyle/>
          <a:p>
            <a:pPr marL="430753">
              <a:spcBef>
                <a:spcPts val="844"/>
              </a:spcBef>
            </a:pPr>
            <a:r>
              <a:rPr lang="en-US" sz="2800" dirty="0" smtClean="0"/>
              <a:t>Locked box analogy</a:t>
            </a:r>
            <a:endParaRPr lang="en-US" sz="2800" dirty="0"/>
          </a:p>
          <a:p>
            <a:pPr marL="830803" lvl="1">
              <a:spcBef>
                <a:spcPts val="844"/>
              </a:spcBef>
            </a:pPr>
            <a:r>
              <a:rPr lang="en-US" sz="2400" dirty="0"/>
              <a:t>Hiding – hard to tell which message is committed to</a:t>
            </a:r>
          </a:p>
          <a:p>
            <a:pPr marL="830803" lvl="1">
              <a:spcBef>
                <a:spcPts val="844"/>
              </a:spcBef>
            </a:pPr>
            <a:r>
              <a:rPr lang="en-US" sz="2400" dirty="0"/>
              <a:t>Binding – there is a unique message corresponding to each commitment 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7617" y="4054078"/>
            <a:ext cx="827113" cy="785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2281" y="3989338"/>
            <a:ext cx="776883" cy="868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3302869" y="4534049"/>
            <a:ext cx="3306217" cy="111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rot="10800000">
            <a:off x="3267150" y="5255121"/>
            <a:ext cx="3252639" cy="18976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2384226" y="4848820"/>
            <a:ext cx="437555" cy="839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9" name="Rectangle 13"/>
          <p:cNvSpPr>
            <a:spLocks/>
          </p:cNvSpPr>
          <p:nvPr/>
        </p:nvSpPr>
        <p:spPr bwMode="auto">
          <a:xfrm>
            <a:off x="3037969" y="5085903"/>
            <a:ext cx="184346" cy="276999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Gill Sans" pitchFamily="26" charset="0"/>
                <a:cs typeface="Gill Sans" pitchFamily="26" charset="0"/>
              </a:rPr>
              <a:t>m</a:t>
            </a:r>
            <a:endParaRPr lang="en-US" dirty="0">
              <a:solidFill>
                <a:schemeClr val="tx1"/>
              </a:solidFill>
              <a:ea typeface="Gill Sans" pitchFamily="26" charset="0"/>
              <a:cs typeface="Gill Sans" pitchFamily="26" charset="0"/>
            </a:endParaRPr>
          </a:p>
        </p:txBody>
      </p:sp>
      <p:pic>
        <p:nvPicPr>
          <p:cNvPr id="50190" name="Picture 1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1625" y="4931420"/>
            <a:ext cx="589359" cy="553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62</a:t>
            </a:fld>
            <a:endParaRPr lang="en-US"/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2357435" y="4204173"/>
            <a:ext cx="665264" cy="635718"/>
            <a:chOff x="0" y="0"/>
            <a:chExt cx="800" cy="800"/>
          </a:xfrm>
        </p:grpSpPr>
        <p:sp>
          <p:nvSpPr>
            <p:cNvPr id="20" name="Rectangle 6"/>
            <p:cNvSpPr>
              <a:spLocks/>
            </p:cNvSpPr>
            <p:nvPr/>
          </p:nvSpPr>
          <p:spPr bwMode="auto">
            <a:xfrm>
              <a:off x="0" y="0"/>
              <a:ext cx="800" cy="800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7"/>
            <p:cNvSpPr>
              <a:spLocks/>
            </p:cNvSpPr>
            <p:nvPr/>
          </p:nvSpPr>
          <p:spPr bwMode="auto">
            <a:xfrm>
              <a:off x="159" y="225"/>
              <a:ext cx="481" cy="3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ea typeface="Gill Sans" pitchFamily="26" charset="0"/>
                  <a:cs typeface="Gill Sans" pitchFamily="26" charset="0"/>
                </a:rPr>
                <a:t>m</a:t>
              </a:r>
              <a:endParaRPr lang="en-US" dirty="0">
                <a:solidFill>
                  <a:schemeClr val="tx1"/>
                </a:solidFill>
                <a:ea typeface="Gill Sans" pitchFamily="26" charset="0"/>
                <a:cs typeface="Gill Sans" pitchFamily="2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9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722" y="1578782"/>
            <a:ext cx="1701641" cy="1220044"/>
          </a:xfrm>
          <a:prstGeom prst="rect">
            <a:avLst/>
          </a:prstGeom>
        </p:spPr>
      </p:pic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500" dirty="0" smtClean="0"/>
              <a:t>Commitments (2/3)</a:t>
            </a:r>
            <a:endParaRPr lang="en-US" sz="4500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484" y="1864439"/>
            <a:ext cx="8465344" cy="1830586"/>
          </a:xfrm>
          <a:ln/>
        </p:spPr>
        <p:txBody>
          <a:bodyPr>
            <a:normAutofit lnSpcReduction="10000"/>
          </a:bodyPr>
          <a:lstStyle/>
          <a:p>
            <a:pPr marL="430753">
              <a:spcBef>
                <a:spcPts val="844"/>
              </a:spcBef>
            </a:pPr>
            <a:r>
              <a:rPr lang="en-US" sz="2800" dirty="0" smtClean="0"/>
              <a:t>Locked box analogy</a:t>
            </a:r>
            <a:endParaRPr lang="en-US" sz="2800" dirty="0"/>
          </a:p>
          <a:p>
            <a:pPr marL="830803" lvl="1">
              <a:spcBef>
                <a:spcPts val="844"/>
              </a:spcBef>
            </a:pPr>
            <a:r>
              <a:rPr lang="en-US" sz="2400" dirty="0"/>
              <a:t>Hiding – hard to tell which message is committed to</a:t>
            </a:r>
          </a:p>
          <a:p>
            <a:pPr marL="830803" lvl="1">
              <a:spcBef>
                <a:spcPts val="844"/>
              </a:spcBef>
            </a:pPr>
            <a:r>
              <a:rPr lang="en-US" sz="2400" dirty="0"/>
              <a:t>Binding – there is a unique message corresponding to each commitment 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7617" y="4054078"/>
            <a:ext cx="827113" cy="785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2281" y="3989338"/>
            <a:ext cx="776883" cy="868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3302869" y="4534049"/>
            <a:ext cx="3306217" cy="111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rot="10800000">
            <a:off x="3267150" y="5255121"/>
            <a:ext cx="3252639" cy="18976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2384226" y="4848820"/>
            <a:ext cx="437555" cy="839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9" name="Rectangle 13"/>
          <p:cNvSpPr>
            <a:spLocks/>
          </p:cNvSpPr>
          <p:nvPr/>
        </p:nvSpPr>
        <p:spPr bwMode="auto">
          <a:xfrm>
            <a:off x="3037969" y="5085903"/>
            <a:ext cx="184346" cy="276999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Gill Sans" pitchFamily="26" charset="0"/>
                <a:cs typeface="Gill Sans" pitchFamily="26" charset="0"/>
              </a:rPr>
              <a:t>m</a:t>
            </a:r>
            <a:endParaRPr lang="en-US" dirty="0">
              <a:solidFill>
                <a:schemeClr val="tx1"/>
              </a:solidFill>
              <a:ea typeface="Gill Sans" pitchFamily="26" charset="0"/>
              <a:cs typeface="Gill Sans" pitchFamily="26" charset="0"/>
            </a:endParaRPr>
          </a:p>
        </p:txBody>
      </p:sp>
      <p:pic>
        <p:nvPicPr>
          <p:cNvPr id="50190" name="Picture 1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1625" y="4931420"/>
            <a:ext cx="589359" cy="553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63</a:t>
            </a:fld>
            <a:endParaRPr lang="en-US"/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2357435" y="4204173"/>
            <a:ext cx="665264" cy="635718"/>
            <a:chOff x="0" y="0"/>
            <a:chExt cx="800" cy="800"/>
          </a:xfrm>
        </p:grpSpPr>
        <p:sp>
          <p:nvSpPr>
            <p:cNvPr id="20" name="Rectangle 6"/>
            <p:cNvSpPr>
              <a:spLocks/>
            </p:cNvSpPr>
            <p:nvPr/>
          </p:nvSpPr>
          <p:spPr bwMode="auto">
            <a:xfrm>
              <a:off x="0" y="0"/>
              <a:ext cx="800" cy="800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7"/>
            <p:cNvSpPr>
              <a:spLocks/>
            </p:cNvSpPr>
            <p:nvPr/>
          </p:nvSpPr>
          <p:spPr bwMode="auto">
            <a:xfrm>
              <a:off x="159" y="225"/>
              <a:ext cx="481" cy="3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ea typeface="Gill Sans" pitchFamily="26" charset="0"/>
                  <a:cs typeface="Gill Sans" pitchFamily="26" charset="0"/>
                </a:rPr>
                <a:t>m</a:t>
              </a:r>
              <a:endParaRPr lang="en-US" dirty="0">
                <a:solidFill>
                  <a:schemeClr val="tx1"/>
                </a:solidFill>
                <a:ea typeface="Gill Sans" pitchFamily="26" charset="0"/>
                <a:cs typeface="Gill Sans" pitchFamily="26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88852" y="4106674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f(m)</a:t>
            </a:r>
            <a:endParaRPr 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533917" y="5587113"/>
            <a:ext cx="8465344" cy="782894"/>
          </a:xfrm>
          <a:prstGeom prst="rect">
            <a:avLst/>
          </a:prstGeom>
          <a:ln/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0753">
              <a:spcBef>
                <a:spcPts val="844"/>
              </a:spcBef>
            </a:pPr>
            <a:r>
              <a:rPr lang="en-US" sz="2800" dirty="0" smtClean="0"/>
              <a:t>Using one-way function 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3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722" y="1578782"/>
            <a:ext cx="1701641" cy="1220044"/>
          </a:xfrm>
          <a:prstGeom prst="rect">
            <a:avLst/>
          </a:prstGeom>
        </p:spPr>
      </p:pic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500" dirty="0" smtClean="0"/>
              <a:t>Commitments (3/3)</a:t>
            </a:r>
            <a:endParaRPr lang="en-US" sz="4500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484" y="1864439"/>
            <a:ext cx="8465344" cy="1830586"/>
          </a:xfrm>
          <a:ln/>
        </p:spPr>
        <p:txBody>
          <a:bodyPr>
            <a:normAutofit/>
          </a:bodyPr>
          <a:lstStyle/>
          <a:p>
            <a:pPr marL="430753">
              <a:spcBef>
                <a:spcPts val="844"/>
              </a:spcBef>
            </a:pPr>
            <a:r>
              <a:rPr lang="en-US" sz="2800" dirty="0" smtClean="0"/>
              <a:t>Pederson commitment</a:t>
            </a:r>
            <a:endParaRPr lang="en-US" sz="2800" dirty="0"/>
          </a:p>
          <a:p>
            <a:pPr marL="830803" lvl="1">
              <a:spcBef>
                <a:spcPts val="844"/>
              </a:spcBef>
            </a:pPr>
            <a:r>
              <a:rPr lang="en-US" sz="2400" dirty="0"/>
              <a:t>Hiding – </a:t>
            </a:r>
            <a:r>
              <a:rPr lang="en-US" sz="2400" dirty="0" smtClean="0"/>
              <a:t>information theoretic protection</a:t>
            </a:r>
            <a:endParaRPr lang="en-US" sz="2400" dirty="0"/>
          </a:p>
          <a:p>
            <a:pPr marL="830803" lvl="1">
              <a:spcBef>
                <a:spcPts val="844"/>
              </a:spcBef>
            </a:pPr>
            <a:r>
              <a:rPr lang="en-US" sz="2400" dirty="0"/>
              <a:t>Binding – </a:t>
            </a:r>
            <a:r>
              <a:rPr lang="en-US" sz="2400" dirty="0" smtClean="0"/>
              <a:t>computationally infeasible if discrete log is hard</a:t>
            </a:r>
            <a:endParaRPr lang="en-US" sz="2400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7617" y="4054078"/>
            <a:ext cx="827113" cy="785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2281" y="3989338"/>
            <a:ext cx="776883" cy="868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3302869" y="4534049"/>
            <a:ext cx="3306217" cy="111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rot="10800000">
            <a:off x="3503054" y="5264529"/>
            <a:ext cx="3016734" cy="956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2384226" y="4848820"/>
            <a:ext cx="437555" cy="839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9" name="Rectangle 13"/>
          <p:cNvSpPr>
            <a:spLocks/>
          </p:cNvSpPr>
          <p:nvPr/>
        </p:nvSpPr>
        <p:spPr bwMode="auto">
          <a:xfrm>
            <a:off x="3037969" y="5085903"/>
            <a:ext cx="328616" cy="276999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ea typeface="Gill Sans" pitchFamily="26" charset="0"/>
                <a:cs typeface="Gill Sans" pitchFamily="26" charset="0"/>
              </a:rPr>
              <a:t>m,r</a:t>
            </a:r>
            <a:endParaRPr lang="en-US" dirty="0">
              <a:solidFill>
                <a:schemeClr val="tx1"/>
              </a:solidFill>
              <a:ea typeface="Gill Sans" pitchFamily="26" charset="0"/>
              <a:cs typeface="Gill Sans" pitchFamily="26" charset="0"/>
            </a:endParaRPr>
          </a:p>
        </p:txBody>
      </p:sp>
      <p:pic>
        <p:nvPicPr>
          <p:cNvPr id="50190" name="Picture 1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1625" y="4931420"/>
            <a:ext cx="589359" cy="553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64</a:t>
            </a:fld>
            <a:endParaRPr lang="en-US"/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2357435" y="4204173"/>
            <a:ext cx="665264" cy="635718"/>
            <a:chOff x="0" y="0"/>
            <a:chExt cx="800" cy="800"/>
          </a:xfrm>
        </p:grpSpPr>
        <p:sp>
          <p:nvSpPr>
            <p:cNvPr id="20" name="Rectangle 6"/>
            <p:cNvSpPr>
              <a:spLocks/>
            </p:cNvSpPr>
            <p:nvPr/>
          </p:nvSpPr>
          <p:spPr bwMode="auto">
            <a:xfrm>
              <a:off x="0" y="0"/>
              <a:ext cx="800" cy="800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7"/>
            <p:cNvSpPr>
              <a:spLocks/>
            </p:cNvSpPr>
            <p:nvPr/>
          </p:nvSpPr>
          <p:spPr bwMode="auto">
            <a:xfrm>
              <a:off x="159" y="225"/>
              <a:ext cx="481" cy="3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ea typeface="Gill Sans" pitchFamily="26" charset="0"/>
                  <a:cs typeface="Gill Sans" pitchFamily="26" charset="0"/>
                </a:rPr>
                <a:t>m</a:t>
              </a:r>
              <a:endParaRPr lang="en-US" dirty="0">
                <a:solidFill>
                  <a:schemeClr val="tx1"/>
                </a:solidFill>
                <a:ea typeface="Gill Sans" pitchFamily="26" charset="0"/>
                <a:cs typeface="Gill Sans" pitchFamily="26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88852" y="410667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30000" dirty="0" err="1" smtClean="0"/>
              <a:t>m</a:t>
            </a:r>
            <a:r>
              <a:rPr lang="en-US" dirty="0" smtClean="0"/>
              <a:t> g</a:t>
            </a:r>
            <a:r>
              <a:rPr lang="en-US" baseline="30000" dirty="0" smtClean="0"/>
              <a:t>r</a:t>
            </a:r>
            <a:endParaRPr lang="en-US" baseline="3000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533917" y="5587113"/>
            <a:ext cx="8465344" cy="782894"/>
          </a:xfrm>
          <a:prstGeom prst="rect">
            <a:avLst/>
          </a:prstGeom>
          <a:ln/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0753">
              <a:spcBef>
                <a:spcPts val="844"/>
              </a:spcBef>
            </a:pPr>
            <a:r>
              <a:rPr lang="en-US" sz="2800" dirty="0" smtClean="0"/>
              <a:t>Random r, h and g are group generators.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236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500" dirty="0" smtClean="0"/>
              <a:t>Accumulators</a:t>
            </a:r>
            <a:endParaRPr lang="en-US" sz="4500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484" y="1864439"/>
            <a:ext cx="8465344" cy="4641292"/>
          </a:xfrm>
          <a:ln/>
        </p:spPr>
        <p:txBody>
          <a:bodyPr>
            <a:normAutofit/>
          </a:bodyPr>
          <a:lstStyle/>
          <a:p>
            <a:pPr marL="430753">
              <a:spcBef>
                <a:spcPts val="844"/>
              </a:spcBef>
            </a:pPr>
            <a:r>
              <a:rPr lang="en-US" sz="2400" dirty="0" smtClean="0"/>
              <a:t>“One-way membership” function.</a:t>
            </a:r>
          </a:p>
          <a:p>
            <a:pPr marL="430753">
              <a:spcBef>
                <a:spcPts val="844"/>
              </a:spcBef>
            </a:pPr>
            <a:r>
              <a:rPr lang="en-US" sz="2400" dirty="0" smtClean="0"/>
              <a:t>For a set X, A = </a:t>
            </a:r>
            <a:r>
              <a:rPr lang="en-US" sz="2400" dirty="0" err="1" smtClean="0"/>
              <a:t>Acc</a:t>
            </a:r>
            <a:r>
              <a:rPr lang="en-US" sz="2400" dirty="0" smtClean="0"/>
              <a:t>(X) </a:t>
            </a:r>
          </a:p>
          <a:p>
            <a:pPr marL="723361" lvl="1">
              <a:spcBef>
                <a:spcPts val="844"/>
              </a:spcBef>
            </a:pPr>
            <a:r>
              <a:rPr lang="en-US" sz="2000" dirty="0" smtClean="0"/>
              <a:t>A(x) </a:t>
            </a:r>
            <a:r>
              <a:rPr lang="en-US" sz="2000" dirty="0" err="1" smtClean="0"/>
              <a:t>iff</a:t>
            </a:r>
            <a:r>
              <a:rPr lang="en-US" sz="2000" dirty="0" smtClean="0"/>
              <a:t> x ∈ X</a:t>
            </a:r>
          </a:p>
          <a:p>
            <a:pPr marL="723361" lvl="1">
              <a:spcBef>
                <a:spcPts val="844"/>
              </a:spcBef>
            </a:pPr>
            <a:r>
              <a:rPr lang="en-US" sz="2000" dirty="0" smtClean="0"/>
              <a:t>A(x) is easy to compute.</a:t>
            </a:r>
          </a:p>
          <a:p>
            <a:pPr marL="723361" lvl="1">
              <a:spcBef>
                <a:spcPts val="844"/>
              </a:spcBef>
            </a:pPr>
            <a:r>
              <a:rPr lang="en-US" sz="2000" dirty="0" smtClean="0"/>
              <a:t>Hard to recover X from A.</a:t>
            </a:r>
          </a:p>
          <a:p>
            <a:pPr marL="430753">
              <a:spcBef>
                <a:spcPts val="844"/>
              </a:spcBef>
            </a:pPr>
            <a:r>
              <a:rPr lang="en-US" sz="2400" dirty="0" smtClean="0"/>
              <a:t>Example: product of large primes.</a:t>
            </a:r>
          </a:p>
          <a:p>
            <a:pPr marL="723361" lvl="1">
              <a:spcBef>
                <a:spcPts val="844"/>
              </a:spcBef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x</a:t>
            </a:r>
            <a:r>
              <a:rPr lang="en-US" sz="2000" dirty="0" smtClean="0"/>
              <a:t> p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y</a:t>
            </a:r>
            <a:r>
              <a:rPr lang="en-US" sz="2000" dirty="0" smtClean="0"/>
              <a:t> p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z</a:t>
            </a:r>
            <a:r>
              <a:rPr lang="en-US" sz="2000" dirty="0" smtClean="0"/>
              <a:t> ...</a:t>
            </a:r>
          </a:p>
          <a:p>
            <a:pPr marL="723361" lvl="1">
              <a:spcBef>
                <a:spcPts val="844"/>
              </a:spcBef>
            </a:pPr>
            <a:r>
              <a:rPr lang="en-US" sz="2000" dirty="0" smtClean="0"/>
              <a:t>Easy to check that a particular prime is a factor.</a:t>
            </a:r>
          </a:p>
          <a:p>
            <a:pPr marL="723361" lvl="1">
              <a:spcBef>
                <a:spcPts val="844"/>
              </a:spcBef>
            </a:pPr>
            <a:r>
              <a:rPr lang="en-US" sz="2000" dirty="0" smtClean="0"/>
              <a:t>Hard to determine which primes are factors.</a:t>
            </a:r>
            <a:endParaRPr lang="en-US" sz="2000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500" dirty="0" smtClean="0"/>
              <a:t>Zero-knowledge (1/4)</a:t>
            </a:r>
            <a:endParaRPr lang="en-US" sz="4500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484" y="1864439"/>
            <a:ext cx="8465344" cy="4641292"/>
          </a:xfrm>
          <a:ln/>
        </p:spPr>
        <p:txBody>
          <a:bodyPr>
            <a:normAutofit lnSpcReduction="10000"/>
          </a:bodyPr>
          <a:lstStyle/>
          <a:p>
            <a:pPr marL="430753">
              <a:spcBef>
                <a:spcPts val="844"/>
              </a:spcBef>
            </a:pPr>
            <a:r>
              <a:rPr lang="en-US" sz="2400" dirty="0" smtClean="0"/>
              <a:t>Recall regular (interactive) zero-knowledge.</a:t>
            </a:r>
          </a:p>
          <a:p>
            <a:pPr marL="430753">
              <a:spcBef>
                <a:spcPts val="844"/>
              </a:spcBef>
            </a:pPr>
            <a:r>
              <a:rPr lang="en-US" sz="2400" dirty="0" smtClean="0"/>
              <a:t>Prove statement s(x) without revealing x.</a:t>
            </a:r>
          </a:p>
          <a:p>
            <a:pPr marL="723361" lvl="1">
              <a:spcBef>
                <a:spcPts val="844"/>
              </a:spcBef>
            </a:pPr>
            <a:r>
              <a:rPr lang="en-US" sz="2000" dirty="0" smtClean="0"/>
              <a:t>And not transferring ability to prove to verifier.</a:t>
            </a:r>
          </a:p>
          <a:p>
            <a:pPr marL="430753">
              <a:spcBef>
                <a:spcPts val="844"/>
              </a:spcBef>
            </a:pPr>
            <a:r>
              <a:rPr lang="en-US" sz="2400" dirty="0" smtClean="0"/>
              <a:t>Example: </a:t>
            </a:r>
            <a:r>
              <a:rPr lang="en-US" sz="2400" dirty="0" err="1" smtClean="0"/>
              <a:t>password_is</a:t>
            </a:r>
            <a:r>
              <a:rPr lang="en-US" sz="2400" dirty="0" smtClean="0"/>
              <a:t>(”open sesame”)</a:t>
            </a:r>
          </a:p>
          <a:p>
            <a:pPr marL="430753">
              <a:spcBef>
                <a:spcPts val="844"/>
              </a:spcBef>
            </a:pPr>
            <a:endParaRPr lang="en-US" sz="2400" dirty="0"/>
          </a:p>
          <a:p>
            <a:pPr marL="430753">
              <a:spcBef>
                <a:spcPts val="844"/>
              </a:spcBef>
            </a:pPr>
            <a:endParaRPr lang="en-US" sz="2400" dirty="0" smtClean="0"/>
          </a:p>
          <a:p>
            <a:pPr marL="430753">
              <a:spcBef>
                <a:spcPts val="844"/>
              </a:spcBef>
            </a:pPr>
            <a:endParaRPr lang="en-US" sz="2400" dirty="0"/>
          </a:p>
          <a:p>
            <a:pPr marL="430753">
              <a:spcBef>
                <a:spcPts val="844"/>
              </a:spcBef>
            </a:pPr>
            <a:endParaRPr lang="en-US" sz="2400" dirty="0" smtClean="0"/>
          </a:p>
          <a:p>
            <a:pPr marL="430753">
              <a:spcBef>
                <a:spcPts val="844"/>
              </a:spcBef>
            </a:pPr>
            <a:endParaRPr lang="en-US" sz="2400" dirty="0"/>
          </a:p>
          <a:p>
            <a:pPr marL="430753">
              <a:spcBef>
                <a:spcPts val="844"/>
              </a:spcBef>
            </a:pPr>
            <a:r>
              <a:rPr lang="en-US" sz="2400" dirty="0" smtClean="0"/>
              <a:t>Interactivity required?</a:t>
            </a:r>
          </a:p>
          <a:p>
            <a:pPr marL="430753">
              <a:spcBef>
                <a:spcPts val="844"/>
              </a:spcBef>
            </a:pPr>
            <a:endParaRPr lang="en-US" sz="2000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66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6" y="3801964"/>
            <a:ext cx="2526284" cy="176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81" y="3801964"/>
            <a:ext cx="2176592" cy="176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65" y="3801964"/>
            <a:ext cx="2176592" cy="17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500" dirty="0" smtClean="0"/>
              <a:t>Zero-knowledge (2/4)</a:t>
            </a:r>
            <a:endParaRPr lang="en-US" sz="4500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484" y="1864439"/>
            <a:ext cx="8465344" cy="4641292"/>
          </a:xfrm>
          <a:ln/>
        </p:spPr>
        <p:txBody>
          <a:bodyPr>
            <a:normAutofit/>
          </a:bodyPr>
          <a:lstStyle/>
          <a:p>
            <a:pPr marL="430753">
              <a:spcBef>
                <a:spcPts val="844"/>
              </a:spcBef>
            </a:pPr>
            <a:r>
              <a:rPr lang="en-US" sz="2400" dirty="0" smtClean="0"/>
              <a:t>Alice proves to Bob that she knows the password.</a:t>
            </a:r>
          </a:p>
          <a:p>
            <a:pPr marL="723361" lvl="1">
              <a:spcBef>
                <a:spcPts val="844"/>
              </a:spcBef>
            </a:pPr>
            <a:r>
              <a:rPr lang="en-US" sz="2000" dirty="0" smtClean="0"/>
              <a:t>Alice commits to a path A or B.</a:t>
            </a:r>
          </a:p>
          <a:p>
            <a:pPr marL="723361" lvl="1">
              <a:spcBef>
                <a:spcPts val="844"/>
              </a:spcBef>
            </a:pPr>
            <a:r>
              <a:rPr lang="en-US" sz="2000" dirty="0" smtClean="0"/>
              <a:t>Bob says either A or B.</a:t>
            </a:r>
          </a:p>
          <a:p>
            <a:pPr marL="723361" lvl="1">
              <a:spcBef>
                <a:spcPts val="844"/>
              </a:spcBef>
            </a:pPr>
            <a:r>
              <a:rPr lang="en-US" sz="2000" dirty="0" smtClean="0"/>
              <a:t>Alice comes out of said path.</a:t>
            </a:r>
          </a:p>
          <a:p>
            <a:pPr marL="430753">
              <a:spcBef>
                <a:spcPts val="844"/>
              </a:spcBef>
            </a:pPr>
            <a:endParaRPr lang="en-US" sz="2400" dirty="0"/>
          </a:p>
          <a:p>
            <a:pPr marL="430753">
              <a:spcBef>
                <a:spcPts val="844"/>
              </a:spcBef>
            </a:pPr>
            <a:endParaRPr lang="en-US" sz="2400" dirty="0" smtClean="0"/>
          </a:p>
          <a:p>
            <a:pPr marL="430753">
              <a:spcBef>
                <a:spcPts val="844"/>
              </a:spcBef>
            </a:pPr>
            <a:endParaRPr lang="en-US" sz="2400" dirty="0"/>
          </a:p>
          <a:p>
            <a:pPr marL="430753">
              <a:spcBef>
                <a:spcPts val="844"/>
              </a:spcBef>
            </a:pPr>
            <a:endParaRPr lang="en-US" sz="2400" dirty="0" smtClean="0"/>
          </a:p>
          <a:p>
            <a:pPr marL="430753">
              <a:spcBef>
                <a:spcPts val="844"/>
              </a:spcBef>
            </a:pPr>
            <a:endParaRPr lang="en-US" sz="2400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67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6" y="3801964"/>
            <a:ext cx="2526284" cy="176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81" y="3801964"/>
            <a:ext cx="2176592" cy="176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65" y="3801964"/>
            <a:ext cx="2176592" cy="17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5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500" dirty="0" smtClean="0"/>
              <a:t>Zero-knowledge (3/4)</a:t>
            </a:r>
            <a:endParaRPr lang="en-US" sz="4500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484" y="1864439"/>
            <a:ext cx="8465344" cy="4641292"/>
          </a:xfrm>
          <a:ln/>
        </p:spPr>
        <p:txBody>
          <a:bodyPr>
            <a:normAutofit/>
          </a:bodyPr>
          <a:lstStyle/>
          <a:p>
            <a:pPr marL="430753">
              <a:spcBef>
                <a:spcPts val="844"/>
              </a:spcBef>
            </a:pPr>
            <a:r>
              <a:rPr lang="en-US" sz="2400" dirty="0" smtClean="0"/>
              <a:t>Interactivity required?</a:t>
            </a:r>
          </a:p>
          <a:p>
            <a:pPr marL="430753">
              <a:spcBef>
                <a:spcPts val="844"/>
              </a:spcBef>
            </a:pPr>
            <a:r>
              <a:rPr lang="en-US" sz="2400" dirty="0" smtClean="0"/>
              <a:t>Can Bob record his view/interaction to then prove to someone else that Alice knows the password?</a:t>
            </a:r>
          </a:p>
          <a:p>
            <a:pPr marL="430753">
              <a:spcBef>
                <a:spcPts val="844"/>
              </a:spcBef>
            </a:pPr>
            <a:endParaRPr lang="en-US" sz="2000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68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6" y="3801964"/>
            <a:ext cx="2526284" cy="176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81" y="3801964"/>
            <a:ext cx="2176592" cy="176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65" y="3801964"/>
            <a:ext cx="2176592" cy="176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4" y="3975445"/>
            <a:ext cx="456342" cy="881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38" y="3975445"/>
            <a:ext cx="456342" cy="881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22" y="3975445"/>
            <a:ext cx="456342" cy="88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5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500" dirty="0" smtClean="0"/>
              <a:t>Zero-knowledge (4/4)</a:t>
            </a:r>
            <a:endParaRPr lang="en-US" sz="4500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484" y="1864439"/>
            <a:ext cx="8465344" cy="4641292"/>
          </a:xfrm>
          <a:ln/>
        </p:spPr>
        <p:txBody>
          <a:bodyPr>
            <a:normAutofit/>
          </a:bodyPr>
          <a:lstStyle/>
          <a:p>
            <a:pPr marL="430753">
              <a:spcBef>
                <a:spcPts val="844"/>
              </a:spcBef>
            </a:pPr>
            <a:r>
              <a:rPr lang="en-US" sz="2400" dirty="0" smtClean="0"/>
              <a:t>Interactivity required?</a:t>
            </a:r>
          </a:p>
          <a:p>
            <a:pPr marL="430753">
              <a:spcBef>
                <a:spcPts val="844"/>
              </a:spcBef>
            </a:pPr>
            <a:r>
              <a:rPr lang="en-US" sz="2400" dirty="0" smtClean="0"/>
              <a:t>What if Bob flips a coin on camera to decide which path to ask Alice to return by?</a:t>
            </a:r>
          </a:p>
          <a:p>
            <a:pPr marL="430753">
              <a:spcBef>
                <a:spcPts val="844"/>
              </a:spcBef>
            </a:pPr>
            <a:endParaRPr lang="en-US" sz="2000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69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6" y="3801964"/>
            <a:ext cx="2526284" cy="176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81" y="3801964"/>
            <a:ext cx="2176592" cy="176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65" y="3801964"/>
            <a:ext cx="2176592" cy="176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4" y="3975445"/>
            <a:ext cx="456342" cy="881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38" y="3975445"/>
            <a:ext cx="456342" cy="881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22" y="3975445"/>
            <a:ext cx="456342" cy="881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6070" y="3975445"/>
            <a:ext cx="803622" cy="9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“One-way”, “cryptographic hash”</a:t>
            </a:r>
          </a:p>
          <a:p>
            <a:r>
              <a:rPr lang="en-US" dirty="0" smtClean="0"/>
              <a:t>Function f: X </a:t>
            </a:r>
            <a:r>
              <a:rPr lang="en-US" dirty="0" smtClean="0">
                <a:sym typeface="Wingdings"/>
              </a:rPr>
              <a:t> Y </a:t>
            </a:r>
            <a:endParaRPr lang="en-US" dirty="0" smtClean="0"/>
          </a:p>
          <a:p>
            <a:r>
              <a:rPr lang="en-US" dirty="0" smtClean="0"/>
              <a:t>Easy: Given x, compute f(x)</a:t>
            </a:r>
          </a:p>
          <a:p>
            <a:r>
              <a:rPr lang="en-US" dirty="0" smtClean="0"/>
              <a:t>Hard: Given y, compute x </a:t>
            </a:r>
            <a:r>
              <a:rPr lang="en-US" dirty="0" err="1" smtClean="0"/>
              <a:t>s.t.</a:t>
            </a:r>
            <a:r>
              <a:rPr lang="en-US" dirty="0" smtClean="0"/>
              <a:t> f(x) = y</a:t>
            </a:r>
          </a:p>
          <a:p>
            <a:endParaRPr lang="en-US" dirty="0"/>
          </a:p>
          <a:p>
            <a:r>
              <a:rPr lang="en-US" dirty="0" smtClean="0"/>
              <a:t>”Effectively” uniform output.</a:t>
            </a:r>
          </a:p>
        </p:txBody>
      </p:sp>
    </p:spTree>
    <p:extLst>
      <p:ext uri="{BB962C8B-B14F-4D97-AF65-F5344CB8AC3E}">
        <p14:creationId xmlns:p14="http://schemas.microsoft.com/office/powerpoint/2010/main" val="16506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500" dirty="0" smtClean="0"/>
              <a:t>Non-interactive Zero-knowledge</a:t>
            </a:r>
            <a:endParaRPr lang="en-US" sz="4500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484" y="1864439"/>
            <a:ext cx="8465344" cy="2197735"/>
          </a:xfrm>
          <a:ln/>
        </p:spPr>
        <p:txBody>
          <a:bodyPr>
            <a:normAutofit fontScale="92500" lnSpcReduction="10000"/>
          </a:bodyPr>
          <a:lstStyle/>
          <a:p>
            <a:pPr marL="430753">
              <a:spcBef>
                <a:spcPts val="844"/>
              </a:spcBef>
            </a:pPr>
            <a:r>
              <a:rPr lang="en-US" sz="2400" dirty="0" smtClean="0"/>
              <a:t>Replace interactivity with trusted, agreed-upon, source of randomness.</a:t>
            </a:r>
          </a:p>
          <a:p>
            <a:pPr marL="723361" lvl="1">
              <a:spcBef>
                <a:spcPts val="844"/>
              </a:spcBef>
            </a:pPr>
            <a:r>
              <a:rPr lang="en-US" sz="2000" dirty="0" smtClean="0"/>
              <a:t>Or a fixed-length random string.</a:t>
            </a:r>
          </a:p>
          <a:p>
            <a:pPr marL="988537" lvl="2">
              <a:spcBef>
                <a:spcPts val="844"/>
              </a:spcBef>
            </a:pPr>
            <a:r>
              <a:rPr lang="en-US" sz="1600" dirty="0" smtClean="0"/>
              <a:t>Length depends on security parameter.</a:t>
            </a:r>
          </a:p>
          <a:p>
            <a:pPr marL="988537" lvl="2">
              <a:spcBef>
                <a:spcPts val="844"/>
              </a:spcBef>
            </a:pPr>
            <a:r>
              <a:rPr lang="en-US" sz="1600" dirty="0" smtClean="0"/>
              <a:t>Requires initial trusted setup</a:t>
            </a:r>
            <a:r>
              <a:rPr lang="en-US" sz="1600" dirty="0" smtClean="0"/>
              <a:t>.</a:t>
            </a:r>
          </a:p>
          <a:p>
            <a:pPr marL="430753">
              <a:spcBef>
                <a:spcPts val="844"/>
              </a:spcBef>
            </a:pPr>
            <a:r>
              <a:rPr lang="en-US" sz="2400" dirty="0" smtClean="0"/>
              <a:t>“Zero-knowledge signatures”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70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344" y="4788174"/>
            <a:ext cx="827113" cy="785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5652" y="4705575"/>
            <a:ext cx="776883" cy="868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1904000" y="5050322"/>
            <a:ext cx="955109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1904000" y="5361041"/>
            <a:ext cx="955109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04000" y="5191469"/>
            <a:ext cx="955109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891121" y="5509592"/>
            <a:ext cx="955109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0730" y="4788174"/>
            <a:ext cx="827113" cy="785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6038" y="4705575"/>
            <a:ext cx="776883" cy="868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6335902" y="5204870"/>
            <a:ext cx="955109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79834" y="4231885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common random </a:t>
            </a:r>
            <a:r>
              <a:rPr lang="en-US" dirty="0" smtClean="0"/>
              <a:t>string </a:t>
            </a:r>
            <a:r>
              <a:rPr lang="en-US" dirty="0" err="1" smtClean="0"/>
              <a:t>σ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0451" y="5919851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Interactive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69314" y="5917603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Non-Interactive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Zerocoin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Zerocoin</a:t>
            </a:r>
            <a:r>
              <a:rPr kumimoji="1" lang="en-US" altLang="ja-JP" dirty="0" smtClean="0"/>
              <a:t>: Minting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Commit the message “I have burned 1 BTC” into the block chain.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Pick random randomness r, serial number S. </a:t>
            </a:r>
          </a:p>
          <a:p>
            <a:r>
              <a:rPr lang="en-US" altLang="ja-JP" dirty="0" smtClean="0"/>
              <a:t>C = f(</a:t>
            </a:r>
            <a:r>
              <a:rPr lang="en-US" altLang="ja-JP" dirty="0" err="1" smtClean="0"/>
              <a:t>r,S</a:t>
            </a:r>
            <a:r>
              <a:rPr lang="en-US" altLang="ja-JP" dirty="0" smtClean="0"/>
              <a:t>) – a Pederson commitment.</a:t>
            </a:r>
          </a:p>
          <a:p>
            <a:r>
              <a:rPr lang="en-US" altLang="ja-JP" dirty="0" smtClean="0"/>
              <a:t>Add transaction into block-chain.</a:t>
            </a:r>
          </a:p>
          <a:p>
            <a:pPr lvl="1"/>
            <a:r>
              <a:rPr lang="en-US" altLang="ja-JP" dirty="0" smtClean="0"/>
              <a:t>Input 1 BTC</a:t>
            </a:r>
          </a:p>
          <a:p>
            <a:pPr lvl="1"/>
            <a:r>
              <a:rPr lang="en-US" altLang="ja-JP" dirty="0" smtClean="0"/>
              <a:t>Indicate C in transaction.</a:t>
            </a:r>
          </a:p>
          <a:p>
            <a:pPr lvl="1"/>
            <a:r>
              <a:rPr lang="en-US" altLang="ja-JP" dirty="0" smtClean="0"/>
              <a:t>Output not redeemable.</a:t>
            </a:r>
          </a:p>
          <a:p>
            <a:pPr lvl="2"/>
            <a:r>
              <a:rPr lang="en-US" altLang="ja-JP" dirty="0" smtClean="0"/>
              <a:t>Output script cannot run without failing. </a:t>
            </a:r>
            <a:endParaRPr lang="en-US" altLang="ja-JP" dirty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7104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Zerocoin</a:t>
            </a:r>
            <a:r>
              <a:rPr kumimoji="1" lang="en-US" altLang="ja-JP" dirty="0" smtClean="0"/>
              <a:t>: Redeeming (1/2)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To redeem C=f(</a:t>
            </a:r>
            <a:r>
              <a:rPr lang="en-US" altLang="ja-JP" dirty="0" err="1" smtClean="0"/>
              <a:t>S,r</a:t>
            </a:r>
            <a:r>
              <a:rPr lang="en-US" altLang="ja-JP" dirty="0" smtClean="0"/>
              <a:t>) for a bitcoin</a:t>
            </a:r>
          </a:p>
          <a:p>
            <a:pPr lvl="1"/>
            <a:r>
              <a:rPr lang="en-US" altLang="ja-JP" dirty="0"/>
              <a:t>C</a:t>
            </a:r>
            <a:r>
              <a:rPr lang="en-US" altLang="ja-JP" dirty="0" smtClean="0"/>
              <a:t> has not been spent. Easy as C are part of block-chain.</a:t>
            </a:r>
          </a:p>
          <a:p>
            <a:pPr lvl="1"/>
            <a:r>
              <a:rPr lang="en-US" altLang="ja-JP" dirty="0" smtClean="0"/>
              <a:t>Prove that C is a commitment to SOME minted </a:t>
            </a:r>
            <a:r>
              <a:rPr lang="en-US" altLang="ja-JP" dirty="0" err="1" smtClean="0"/>
              <a:t>zerocoin</a:t>
            </a:r>
            <a:r>
              <a:rPr lang="en-US" altLang="ja-JP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9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Zerocoin</a:t>
            </a:r>
            <a:r>
              <a:rPr kumimoji="1" lang="en-US" altLang="ja-JP" dirty="0" smtClean="0"/>
              <a:t>: Redeeming (2/2)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Block-chain </a:t>
            </a:r>
            <a:r>
              <a:rPr lang="en-US" altLang="ja-JP" dirty="0"/>
              <a:t>maintains accumulator A for </a:t>
            </a:r>
            <a:r>
              <a:rPr lang="en-US" altLang="ja-JP" dirty="0" err="1" smtClean="0"/>
              <a:t>zerocoin</a:t>
            </a:r>
            <a:r>
              <a:rPr lang="en-US" altLang="ja-JP" dirty="0" smtClean="0"/>
              <a:t> </a:t>
            </a:r>
            <a:r>
              <a:rPr lang="en-US" altLang="ja-JP" dirty="0"/>
              <a:t>serial </a:t>
            </a:r>
            <a:r>
              <a:rPr lang="en-US" altLang="ja-JP" dirty="0" smtClean="0"/>
              <a:t>numbers S</a:t>
            </a:r>
            <a:r>
              <a:rPr lang="en-US" altLang="ja-JP" baseline="-25000" dirty="0" smtClean="0"/>
              <a:t>i</a:t>
            </a:r>
            <a:r>
              <a:rPr lang="en-US" altLang="ja-JP" dirty="0" smtClean="0"/>
              <a:t>.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</a:t>
            </a:r>
            <a:r>
              <a:rPr lang="en-US" altLang="ja-JP" baseline="-25000" dirty="0" smtClean="0"/>
              <a:t>i</a:t>
            </a:r>
            <a:r>
              <a:rPr lang="en-US" altLang="ja-JP" dirty="0" smtClean="0"/>
              <a:t> = f(S</a:t>
            </a:r>
            <a:r>
              <a:rPr lang="en-US" altLang="ja-JP" baseline="-25000" dirty="0" smtClean="0"/>
              <a:t>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r</a:t>
            </a:r>
            <a:r>
              <a:rPr lang="en-US" altLang="ja-JP" baseline="-25000" dirty="0" err="1" smtClean="0"/>
              <a:t>i</a:t>
            </a:r>
            <a:r>
              <a:rPr lang="en-US" altLang="ja-JP" dirty="0" smtClean="0"/>
              <a:t>)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ja-JP" dirty="0"/>
              <a:t>Alice shows that </a:t>
            </a:r>
            <a:r>
              <a:rPr lang="en-US" altLang="ja-JP" dirty="0" smtClean="0"/>
              <a:t>S </a:t>
            </a:r>
            <a:r>
              <a:rPr lang="en-US" altLang="ja-JP" dirty="0"/>
              <a:t>is one of </a:t>
            </a:r>
            <a:r>
              <a:rPr lang="en-US" altLang="ja-JP" dirty="0" smtClean="0"/>
              <a:t>{S</a:t>
            </a:r>
            <a:r>
              <a:rPr lang="en-US" altLang="ja-JP" baseline="-25000" dirty="0" smtClean="0"/>
              <a:t>1</a:t>
            </a:r>
            <a:r>
              <a:rPr lang="en-US" altLang="ja-JP" dirty="0"/>
              <a:t>, ..., </a:t>
            </a:r>
            <a:r>
              <a:rPr lang="en-US" altLang="ja-JP" dirty="0" smtClean="0"/>
              <a:t>S</a:t>
            </a:r>
            <a:r>
              <a:rPr lang="en-US" altLang="ja-JP" baseline="-25000" dirty="0" smtClean="0"/>
              <a:t>n</a:t>
            </a:r>
            <a:r>
              <a:rPr lang="en-US" altLang="ja-JP" dirty="0" smtClean="0"/>
              <a:t>}</a:t>
            </a:r>
            <a:endParaRPr lang="en-US" altLang="ja-JP" dirty="0" smtClean="0"/>
          </a:p>
          <a:p>
            <a:r>
              <a:rPr lang="en-US" altLang="ja-JP" dirty="0" smtClean="0"/>
              <a:t>Alice </a:t>
            </a:r>
            <a:r>
              <a:rPr lang="en-US" altLang="ja-JP" dirty="0" smtClean="0"/>
              <a:t>provides non-interactive zero-knowledge </a:t>
            </a:r>
            <a:r>
              <a:rPr lang="en-US" altLang="ja-JP" dirty="0" smtClean="0"/>
              <a:t>proof </a:t>
            </a:r>
            <a:r>
              <a:rPr lang="en-US" altLang="ja-JP" dirty="0" smtClean="0"/>
              <a:t>that:</a:t>
            </a:r>
          </a:p>
          <a:p>
            <a:pPr lvl="1"/>
            <a:r>
              <a:rPr lang="en-US" altLang="ja-JP" dirty="0" smtClean="0"/>
              <a:t>I </a:t>
            </a:r>
            <a:r>
              <a:rPr lang="en-US" altLang="ja-JP" dirty="0" smtClean="0"/>
              <a:t>know r that is the random string in C = f(</a:t>
            </a:r>
            <a:r>
              <a:rPr lang="en-US" altLang="ja-JP" dirty="0" err="1" smtClean="0"/>
              <a:t>S,r</a:t>
            </a:r>
            <a:r>
              <a:rPr lang="en-US" altLang="ja-JP" dirty="0" smtClean="0"/>
              <a:t>).</a:t>
            </a:r>
          </a:p>
          <a:p>
            <a:r>
              <a:rPr lang="en-US" altLang="ja-JP" dirty="0" smtClean="0"/>
              <a:t>Proof is logarithmic in number of </a:t>
            </a:r>
            <a:r>
              <a:rPr lang="en-US" altLang="ja-JP" dirty="0" err="1" smtClean="0"/>
              <a:t>zerocoins</a:t>
            </a:r>
            <a:r>
              <a:rPr lang="en-US" altLang="ja-JP" dirty="0" smtClean="0"/>
              <a:t> in accumulator.</a:t>
            </a:r>
          </a:p>
          <a:p>
            <a:endParaRPr lang="en-US" altLang="ja-JP" dirty="0"/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85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Zerocoin</a:t>
            </a:r>
            <a:r>
              <a:rPr kumimoji="1" lang="en-US" altLang="ja-JP" dirty="0" smtClean="0"/>
              <a:t>: Weaknesses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73339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Proofs for spending </a:t>
            </a:r>
            <a:r>
              <a:rPr lang="en-US" altLang="ja-JP" dirty="0" err="1" smtClean="0"/>
              <a:t>zerocoin</a:t>
            </a:r>
            <a:r>
              <a:rPr lang="en-US" altLang="ja-JP" dirty="0" smtClean="0"/>
              <a:t> are 40kB big.</a:t>
            </a:r>
          </a:p>
          <a:p>
            <a:pPr lvl="1"/>
            <a:r>
              <a:rPr lang="en-US" altLang="ja-JP" dirty="0" smtClean="0"/>
              <a:t>Compare to 1MB block size.</a:t>
            </a:r>
          </a:p>
          <a:p>
            <a:r>
              <a:rPr lang="en-US" altLang="ja-JP" dirty="0" smtClean="0"/>
              <a:t>Fixed denominations.</a:t>
            </a:r>
          </a:p>
          <a:p>
            <a:r>
              <a:rPr lang="en-US" altLang="ja-JP" dirty="0" smtClean="0"/>
              <a:t>Requires “hard fork” of bitcoin. Majority of miners need to adopt changes to protocol.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460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Zerocash</a:t>
            </a:r>
            <a:r>
              <a:rPr kumimoji="1" lang="en-US" altLang="ja-JP" dirty="0" smtClean="0"/>
              <a:t> (1/2)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73339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Addresses proof size and denominations.</a:t>
            </a:r>
          </a:p>
          <a:p>
            <a:r>
              <a:rPr lang="en-US" altLang="ja-JP" dirty="0" smtClean="0"/>
              <a:t>Additional requirements.</a:t>
            </a:r>
          </a:p>
          <a:p>
            <a:pPr lvl="1"/>
            <a:r>
              <a:rPr lang="en-US" altLang="ja-JP" dirty="0" smtClean="0"/>
              <a:t>Trusted random string is very large</a:t>
            </a:r>
            <a:r>
              <a:rPr lang="en-US" altLang="ja-JP" dirty="0" smtClean="0"/>
              <a:t>.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950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Zerocash</a:t>
            </a:r>
            <a:r>
              <a:rPr kumimoji="1" lang="en-US" altLang="ja-JP" dirty="0" smtClean="0"/>
              <a:t> (2/2)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2995"/>
            <a:ext cx="9144000" cy="35950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176"/>
            <a:ext cx="8229600" cy="4973339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Deployed</a:t>
            </a:r>
          </a:p>
          <a:p>
            <a:pPr lvl="1"/>
            <a:r>
              <a:rPr lang="en-US" altLang="ja-JP" dirty="0" smtClean="0"/>
              <a:t>As of Nov 2017, 1 </a:t>
            </a:r>
            <a:r>
              <a:rPr lang="en-US" altLang="ja-JP" dirty="0" err="1" smtClean="0"/>
              <a:t>Zcash</a:t>
            </a:r>
            <a:r>
              <a:rPr lang="en-US" altLang="ja-JP" dirty="0" smtClean="0"/>
              <a:t> = 305USD</a:t>
            </a:r>
          </a:p>
          <a:p>
            <a:pPr lvl="1"/>
            <a:r>
              <a:rPr lang="en-US" altLang="ja-JP" dirty="0" smtClean="0"/>
              <a:t>Market cap around 833 million USD.</a:t>
            </a:r>
          </a:p>
          <a:p>
            <a:pPr lvl="1"/>
            <a:r>
              <a:rPr lang="en-US" altLang="ja-JP" dirty="0" smtClean="0"/>
              <a:t>#17 e-coin according to market capitalization.</a:t>
            </a:r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519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for 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Easy vs. hard is relative.</a:t>
            </a:r>
          </a:p>
          <a:p>
            <a:r>
              <a:rPr lang="en-US" dirty="0" smtClean="0"/>
              <a:t>Inverting a hash function is </a:t>
            </a:r>
            <a:r>
              <a:rPr lang="en-US" dirty="0"/>
              <a:t>hard.</a:t>
            </a:r>
          </a:p>
          <a:p>
            <a:pPr lvl="1"/>
            <a:r>
              <a:rPr lang="en-US" dirty="0" smtClean="0"/>
              <a:t>But not impossible.</a:t>
            </a:r>
          </a:p>
          <a:p>
            <a:pPr lvl="1"/>
            <a:r>
              <a:rPr lang="en-US" dirty="0" smtClean="0"/>
              <a:t>Computational effort is a disincentive.</a:t>
            </a:r>
          </a:p>
          <a:p>
            <a:endParaRPr lang="en-US" dirty="0" smtClean="0"/>
          </a:p>
          <a:p>
            <a:r>
              <a:rPr lang="en-US" dirty="0" smtClean="0"/>
              <a:t>Positive incentives are useful.</a:t>
            </a:r>
          </a:p>
          <a:p>
            <a:pPr lvl="1"/>
            <a:r>
              <a:rPr lang="en-US" dirty="0" smtClean="0"/>
              <a:t>Bitcoin will feature several.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8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808" y="118872"/>
            <a:ext cx="8180832" cy="1636776"/>
          </a:xfrm>
        </p:spPr>
        <p:txBody>
          <a:bodyPr/>
          <a:lstStyle/>
          <a:p>
            <a:r>
              <a:rPr lang="en-US" altLang="ja-JP" smtClean="0"/>
              <a:t>Designing </a:t>
            </a:r>
            <a:r>
              <a:rPr lang="en-US" altLang="ja-JP" dirty="0" smtClean="0"/>
              <a:t>Bitcoin</a:t>
            </a:r>
            <a:endParaRPr kumimoji="1" lang="ja-JP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61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7498</TotalTime>
  <Words>2609</Words>
  <Application>Microsoft Macintosh PowerPoint</Application>
  <PresentationFormat>On-screen Show (4:3)</PresentationFormat>
  <Paragraphs>546</Paragraphs>
  <Slides>77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0" baseType="lpstr">
      <vt:lpstr>Calibri</vt:lpstr>
      <vt:lpstr>Corbel</vt:lpstr>
      <vt:lpstr>Corbel (Body)</vt:lpstr>
      <vt:lpstr>Courier New</vt:lpstr>
      <vt:lpstr>Gill Sans</vt:lpstr>
      <vt:lpstr>ＭＳ Ｐゴシック</vt:lpstr>
      <vt:lpstr>ＭＳ ゴシック</vt:lpstr>
      <vt:lpstr>Times New Roman</vt:lpstr>
      <vt:lpstr>Wingdings</vt:lpstr>
      <vt:lpstr>Wingdings 2</vt:lpstr>
      <vt:lpstr>Wingdings 3</vt:lpstr>
      <vt:lpstr>Arial</vt:lpstr>
      <vt:lpstr>Module</vt:lpstr>
      <vt:lpstr>18734: Foundations of Privacy  *coins</vt:lpstr>
      <vt:lpstr>Motivation</vt:lpstr>
      <vt:lpstr>*coins Lectures</vt:lpstr>
      <vt:lpstr>Building blocks refresher</vt:lpstr>
      <vt:lpstr>Building blocks refresher</vt:lpstr>
      <vt:lpstr>Public/private key Signatures</vt:lpstr>
      <vt:lpstr>Hash functions</vt:lpstr>
      <vt:lpstr>Design for incentives</vt:lpstr>
      <vt:lpstr>Designing Bitcoin</vt:lpstr>
      <vt:lpstr>Coin Goals</vt:lpstr>
      <vt:lpstr>Attempt 1: signed letter of intent</vt:lpstr>
      <vt:lpstr>Attempt 2: unique serial # on coins</vt:lpstr>
      <vt:lpstr>Attempt 3: make everyone the bank</vt:lpstr>
      <vt:lpstr>A Network Verification Design</vt:lpstr>
      <vt:lpstr>Attempt 4: proof-of-work</vt:lpstr>
      <vt:lpstr>Bitcoin Overview </vt:lpstr>
      <vt:lpstr>Bitcoin primer (1/2)</vt:lpstr>
      <vt:lpstr>Bitcoin primer (2/2)</vt:lpstr>
      <vt:lpstr>Bitcoin transactions</vt:lpstr>
      <vt:lpstr>Preventing double-spending</vt:lpstr>
      <vt:lpstr>The Block Chain of Transactions</vt:lpstr>
      <vt:lpstr>Preventing double spending</vt:lpstr>
      <vt:lpstr>Bitcoin is transaction-based</vt:lpstr>
      <vt:lpstr>A Bitcoin Transaction</vt:lpstr>
      <vt:lpstr>Bitcoin transactions specify scripts</vt:lpstr>
      <vt:lpstr>Bitcoin transactions specify scripts</vt:lpstr>
      <vt:lpstr>Bitcoin script features</vt:lpstr>
      <vt:lpstr>Part III: Mining Bitcoin </vt:lpstr>
      <vt:lpstr>Coin production</vt:lpstr>
      <vt:lpstr>More on mining incentives</vt:lpstr>
      <vt:lpstr>Transaction fees</vt:lpstr>
      <vt:lpstr>Mining rewards</vt:lpstr>
      <vt:lpstr>Total network capacity</vt:lpstr>
      <vt:lpstr>Uses and Implications</vt:lpstr>
      <vt:lpstr>Getting Bitcoin</vt:lpstr>
      <vt:lpstr>Main Bitcoin uses</vt:lpstr>
      <vt:lpstr>Main Bitcoin uses</vt:lpstr>
      <vt:lpstr>Main Bitcoin uses</vt:lpstr>
      <vt:lpstr>Mining difficulty (2016)</vt:lpstr>
      <vt:lpstr>Mining difficulty (2017)</vt:lpstr>
      <vt:lpstr>Difficulty adjustment</vt:lpstr>
      <vt:lpstr>Bitcoin mining hardware</vt:lpstr>
      <vt:lpstr>Should I mine bitcoins?</vt:lpstr>
      <vt:lpstr>Implications: Energy</vt:lpstr>
      <vt:lpstr>Implications: Energy</vt:lpstr>
      <vt:lpstr>Implications: Illicit purposes</vt:lpstr>
      <vt:lpstr>Legality</vt:lpstr>
      <vt:lpstr>Anonymity?</vt:lpstr>
      <vt:lpstr>Pseudonymity vs anonymity</vt:lpstr>
      <vt:lpstr>Recall: public ledger</vt:lpstr>
      <vt:lpstr>Bitcoin tracing</vt:lpstr>
      <vt:lpstr>Example: early coins</vt:lpstr>
      <vt:lpstr>Anonymizing Bitcoin</vt:lpstr>
      <vt:lpstr>Anonymizing Bitcoin</vt:lpstr>
      <vt:lpstr>Anonymizing Bitcoin</vt:lpstr>
      <vt:lpstr>Anonymizing Bitcoin</vt:lpstr>
      <vt:lpstr>Zerocoin</vt:lpstr>
      <vt:lpstr>Zerocoin overview (1/3)</vt:lpstr>
      <vt:lpstr>Zerocoin overview (2/3)</vt:lpstr>
      <vt:lpstr>Zerocoin overview (3/3)</vt:lpstr>
      <vt:lpstr>Zerocoin building blocks</vt:lpstr>
      <vt:lpstr>Commitments (1/3)</vt:lpstr>
      <vt:lpstr>Commitments (2/3)</vt:lpstr>
      <vt:lpstr>Commitments (3/3)</vt:lpstr>
      <vt:lpstr>Accumulators</vt:lpstr>
      <vt:lpstr>Zero-knowledge (1/4)</vt:lpstr>
      <vt:lpstr>Zero-knowledge (2/4)</vt:lpstr>
      <vt:lpstr>Zero-knowledge (3/4)</vt:lpstr>
      <vt:lpstr>Zero-knowledge (4/4)</vt:lpstr>
      <vt:lpstr>Non-interactive Zero-knowledge</vt:lpstr>
      <vt:lpstr>Zerocoin</vt:lpstr>
      <vt:lpstr>Zerocoin: Minting</vt:lpstr>
      <vt:lpstr>Zerocoin: Redeeming (1/2)</vt:lpstr>
      <vt:lpstr>Zerocoin: Redeeming (2/2)</vt:lpstr>
      <vt:lpstr>Zerocoin: Weaknesses</vt:lpstr>
      <vt:lpstr>Zerocash (1/2)</vt:lpstr>
      <vt:lpstr>Zerocash (2/2)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Bitcoin &amp; anonymous marketplaces</dc:title>
  <dc:creator>Nicolas Christin</dc:creator>
  <cp:lastModifiedBy>Microsoft Office User</cp:lastModifiedBy>
  <cp:revision>132</cp:revision>
  <dcterms:created xsi:type="dcterms:W3CDTF">2014-03-10T23:11:05Z</dcterms:created>
  <dcterms:modified xsi:type="dcterms:W3CDTF">2017-11-29T22:45:00Z</dcterms:modified>
</cp:coreProperties>
</file>