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70" r:id="rId3"/>
    <p:sldId id="263" r:id="rId4"/>
    <p:sldId id="257" r:id="rId5"/>
    <p:sldId id="258" r:id="rId6"/>
    <p:sldId id="259" r:id="rId7"/>
    <p:sldId id="264" r:id="rId8"/>
    <p:sldId id="260" r:id="rId9"/>
    <p:sldId id="269" r:id="rId10"/>
    <p:sldId id="271" r:id="rId11"/>
    <p:sldId id="261" r:id="rId12"/>
    <p:sldId id="262" r:id="rId13"/>
    <p:sldId id="265" r:id="rId14"/>
    <p:sldId id="266" r:id="rId15"/>
    <p:sldId id="267" r:id="rId16"/>
    <p:sldId id="268" r:id="rId17"/>
    <p:sldId id="272" r:id="rId18"/>
    <p:sldId id="273" r:id="rId19"/>
    <p:sldId id="274" r:id="rId20"/>
    <p:sldId id="275" r:id="rId21"/>
    <p:sldId id="276" r:id="rId22"/>
    <p:sldId id="277" r:id="rId23"/>
    <p:sldId id="278" r:id="rId24"/>
    <p:sldId id="279" r:id="rId25"/>
    <p:sldId id="282" r:id="rId26"/>
    <p:sldId id="28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5100"/>
  </p:normalViewPr>
  <p:slideViewPr>
    <p:cSldViewPr snapToGrid="0" snapToObjects="1">
      <p:cViewPr varScale="1">
        <p:scale>
          <a:sx n="97" d="100"/>
          <a:sy n="97" d="100"/>
        </p:scale>
        <p:origin x="1704" y="184"/>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CB51C7-AD06-6244-92E6-9121341BE581}" type="datetimeFigureOut">
              <a:rPr lang="en-US" smtClean="0"/>
              <a:t>10/3/17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B56A21-1985-0346-8D76-79539869EBDE}" type="slidenum">
              <a:rPr lang="en-US" smtClean="0"/>
              <a:t>‹#›</a:t>
            </a:fld>
            <a:endParaRPr lang="en-US"/>
          </a:p>
        </p:txBody>
      </p:sp>
    </p:spTree>
    <p:extLst>
      <p:ext uri="{BB962C8B-B14F-4D97-AF65-F5344CB8AC3E}">
        <p14:creationId xmlns:p14="http://schemas.microsoft.com/office/powerpoint/2010/main" val="562845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This right builds on and expands the so-called “right to be forgotten” recognized by the European Court of Justice in its Google Spain v. AEPD and Mario </a:t>
            </a:r>
            <a:r>
              <a:rPr lang="en-US" sz="1200" b="0" i="0" kern="1200" dirty="0" err="1" smtClean="0">
                <a:solidFill>
                  <a:schemeClr val="tx1"/>
                </a:solidFill>
                <a:effectLst/>
                <a:latin typeface="+mn-lt"/>
                <a:ea typeface="+mn-ea"/>
                <a:cs typeface="+mn-cs"/>
              </a:rPr>
              <a:t>Costeja</a:t>
            </a:r>
            <a:r>
              <a:rPr lang="en-US" sz="1200" b="0" i="0" kern="1200" dirty="0" smtClean="0">
                <a:solidFill>
                  <a:schemeClr val="tx1"/>
                </a:solidFill>
                <a:effectLst/>
                <a:latin typeface="+mn-lt"/>
                <a:ea typeface="+mn-ea"/>
                <a:cs typeface="+mn-cs"/>
              </a:rPr>
              <a:t> González ruling in 2014. There, the Court required search engines, upon a person’s request, to remove links to webpages that appear when searching that person’s name unless “the preponderant interest of the general public” in having access to the information justifies the search engine’s refusal to comply with the request.</a:t>
            </a:r>
            <a:endParaRPr lang="en-US" dirty="0"/>
          </a:p>
        </p:txBody>
      </p:sp>
      <p:sp>
        <p:nvSpPr>
          <p:cNvPr id="4" name="Slide Number Placeholder 3"/>
          <p:cNvSpPr>
            <a:spLocks noGrp="1"/>
          </p:cNvSpPr>
          <p:nvPr>
            <p:ph type="sldNum" sz="quarter" idx="10"/>
          </p:nvPr>
        </p:nvSpPr>
        <p:spPr/>
        <p:txBody>
          <a:bodyPr/>
          <a:lstStyle/>
          <a:p>
            <a:fld id="{CEB56A21-1985-0346-8D76-79539869EBDE}" type="slidenum">
              <a:rPr lang="en-US" smtClean="0"/>
              <a:t>19</a:t>
            </a:fld>
            <a:endParaRPr lang="en-US"/>
          </a:p>
        </p:txBody>
      </p:sp>
    </p:spTree>
    <p:extLst>
      <p:ext uri="{BB962C8B-B14F-4D97-AF65-F5344CB8AC3E}">
        <p14:creationId xmlns:p14="http://schemas.microsoft.com/office/powerpoint/2010/main" val="1492787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Increase user choice</a:t>
            </a:r>
            <a:r>
              <a:rPr lang="en-US" sz="1200" b="0" i="0" kern="1200" baseline="0" dirty="0" smtClean="0">
                <a:solidFill>
                  <a:schemeClr val="tx1"/>
                </a:solidFill>
                <a:effectLst/>
                <a:latin typeface="+mn-lt"/>
                <a:ea typeface="+mn-ea"/>
                <a:cs typeface="+mn-cs"/>
              </a:rPr>
              <a:t> in online services: </a:t>
            </a:r>
            <a:r>
              <a:rPr lang="en-US" sz="1200" b="0" i="0" kern="1200" dirty="0" smtClean="0">
                <a:solidFill>
                  <a:schemeClr val="tx1"/>
                </a:solidFill>
                <a:effectLst/>
                <a:latin typeface="+mn-lt"/>
                <a:ea typeface="+mn-ea"/>
                <a:cs typeface="+mn-cs"/>
              </a:rPr>
              <a:t>Where feasible, the controller may even be required to transmit the data directly to a competitor.</a:t>
            </a:r>
          </a:p>
          <a:p>
            <a:endParaRPr lang="en-US" dirty="0"/>
          </a:p>
        </p:txBody>
      </p:sp>
      <p:sp>
        <p:nvSpPr>
          <p:cNvPr id="4" name="Slide Number Placeholder 3"/>
          <p:cNvSpPr>
            <a:spLocks noGrp="1"/>
          </p:cNvSpPr>
          <p:nvPr>
            <p:ph type="sldNum" sz="quarter" idx="10"/>
          </p:nvPr>
        </p:nvSpPr>
        <p:spPr/>
        <p:txBody>
          <a:bodyPr/>
          <a:lstStyle/>
          <a:p>
            <a:fld id="{CEB56A21-1985-0346-8D76-79539869EBDE}" type="slidenum">
              <a:rPr lang="en-US" smtClean="0"/>
              <a:t>22</a:t>
            </a:fld>
            <a:endParaRPr lang="en-US"/>
          </a:p>
        </p:txBody>
      </p:sp>
    </p:spTree>
    <p:extLst>
      <p:ext uri="{BB962C8B-B14F-4D97-AF65-F5344CB8AC3E}">
        <p14:creationId xmlns:p14="http://schemas.microsoft.com/office/powerpoint/2010/main" val="915968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455B9F-C00E-FD40-B6E9-4DEFCDD2126D}" type="datetimeFigureOut">
              <a:rPr lang="en-US" smtClean="0"/>
              <a:t>10/3/17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27AE1-6641-904A-ACBA-615C87FB5861}" type="slidenum">
              <a:rPr lang="en-US" smtClean="0"/>
              <a:t>‹#›</a:t>
            </a:fld>
            <a:endParaRPr lang="en-US"/>
          </a:p>
        </p:txBody>
      </p:sp>
    </p:spTree>
    <p:extLst>
      <p:ext uri="{BB962C8B-B14F-4D97-AF65-F5344CB8AC3E}">
        <p14:creationId xmlns:p14="http://schemas.microsoft.com/office/powerpoint/2010/main" val="1112404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455B9F-C00E-FD40-B6E9-4DEFCDD2126D}" type="datetimeFigureOut">
              <a:rPr lang="en-US" smtClean="0"/>
              <a:t>10/3/17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27AE1-6641-904A-ACBA-615C87FB5861}" type="slidenum">
              <a:rPr lang="en-US" smtClean="0"/>
              <a:t>‹#›</a:t>
            </a:fld>
            <a:endParaRPr lang="en-US"/>
          </a:p>
        </p:txBody>
      </p:sp>
    </p:spTree>
    <p:extLst>
      <p:ext uri="{BB962C8B-B14F-4D97-AF65-F5344CB8AC3E}">
        <p14:creationId xmlns:p14="http://schemas.microsoft.com/office/powerpoint/2010/main" val="596615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455B9F-C00E-FD40-B6E9-4DEFCDD2126D}" type="datetimeFigureOut">
              <a:rPr lang="en-US" smtClean="0"/>
              <a:t>10/3/17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27AE1-6641-904A-ACBA-615C87FB5861}" type="slidenum">
              <a:rPr lang="en-US" smtClean="0"/>
              <a:t>‹#›</a:t>
            </a:fld>
            <a:endParaRPr lang="en-US"/>
          </a:p>
        </p:txBody>
      </p:sp>
    </p:spTree>
    <p:extLst>
      <p:ext uri="{BB962C8B-B14F-4D97-AF65-F5344CB8AC3E}">
        <p14:creationId xmlns:p14="http://schemas.microsoft.com/office/powerpoint/2010/main" val="717073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455B9F-C00E-FD40-B6E9-4DEFCDD2126D}" type="datetimeFigureOut">
              <a:rPr lang="en-US" smtClean="0"/>
              <a:t>10/3/17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27AE1-6641-904A-ACBA-615C87FB5861}" type="slidenum">
              <a:rPr lang="en-US" smtClean="0"/>
              <a:t>‹#›</a:t>
            </a:fld>
            <a:endParaRPr lang="en-US"/>
          </a:p>
        </p:txBody>
      </p:sp>
    </p:spTree>
    <p:extLst>
      <p:ext uri="{BB962C8B-B14F-4D97-AF65-F5344CB8AC3E}">
        <p14:creationId xmlns:p14="http://schemas.microsoft.com/office/powerpoint/2010/main" val="191918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455B9F-C00E-FD40-B6E9-4DEFCDD2126D}" type="datetimeFigureOut">
              <a:rPr lang="en-US" smtClean="0"/>
              <a:t>10/3/17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27AE1-6641-904A-ACBA-615C87FB5861}" type="slidenum">
              <a:rPr lang="en-US" smtClean="0"/>
              <a:t>‹#›</a:t>
            </a:fld>
            <a:endParaRPr lang="en-US"/>
          </a:p>
        </p:txBody>
      </p:sp>
    </p:spTree>
    <p:extLst>
      <p:ext uri="{BB962C8B-B14F-4D97-AF65-F5344CB8AC3E}">
        <p14:creationId xmlns:p14="http://schemas.microsoft.com/office/powerpoint/2010/main" val="52111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455B9F-C00E-FD40-B6E9-4DEFCDD2126D}" type="datetimeFigureOut">
              <a:rPr lang="en-US" smtClean="0"/>
              <a:t>10/3/17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27AE1-6641-904A-ACBA-615C87FB5861}" type="slidenum">
              <a:rPr lang="en-US" smtClean="0"/>
              <a:t>‹#›</a:t>
            </a:fld>
            <a:endParaRPr lang="en-US"/>
          </a:p>
        </p:txBody>
      </p:sp>
    </p:spTree>
    <p:extLst>
      <p:ext uri="{BB962C8B-B14F-4D97-AF65-F5344CB8AC3E}">
        <p14:creationId xmlns:p14="http://schemas.microsoft.com/office/powerpoint/2010/main" val="1803833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455B9F-C00E-FD40-B6E9-4DEFCDD2126D}" type="datetimeFigureOut">
              <a:rPr lang="en-US" smtClean="0"/>
              <a:t>10/3/17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527AE1-6641-904A-ACBA-615C87FB5861}" type="slidenum">
              <a:rPr lang="en-US" smtClean="0"/>
              <a:t>‹#›</a:t>
            </a:fld>
            <a:endParaRPr lang="en-US"/>
          </a:p>
        </p:txBody>
      </p:sp>
    </p:spTree>
    <p:extLst>
      <p:ext uri="{BB962C8B-B14F-4D97-AF65-F5344CB8AC3E}">
        <p14:creationId xmlns:p14="http://schemas.microsoft.com/office/powerpoint/2010/main" val="1003208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455B9F-C00E-FD40-B6E9-4DEFCDD2126D}" type="datetimeFigureOut">
              <a:rPr lang="en-US" smtClean="0"/>
              <a:t>10/3/17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527AE1-6641-904A-ACBA-615C87FB5861}" type="slidenum">
              <a:rPr lang="en-US" smtClean="0"/>
              <a:t>‹#›</a:t>
            </a:fld>
            <a:endParaRPr lang="en-US"/>
          </a:p>
        </p:txBody>
      </p:sp>
    </p:spTree>
    <p:extLst>
      <p:ext uri="{BB962C8B-B14F-4D97-AF65-F5344CB8AC3E}">
        <p14:creationId xmlns:p14="http://schemas.microsoft.com/office/powerpoint/2010/main" val="1027651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55B9F-C00E-FD40-B6E9-4DEFCDD2126D}" type="datetimeFigureOut">
              <a:rPr lang="en-US" smtClean="0"/>
              <a:t>10/3/17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527AE1-6641-904A-ACBA-615C87FB5861}" type="slidenum">
              <a:rPr lang="en-US" smtClean="0"/>
              <a:t>‹#›</a:t>
            </a:fld>
            <a:endParaRPr lang="en-US"/>
          </a:p>
        </p:txBody>
      </p:sp>
    </p:spTree>
    <p:extLst>
      <p:ext uri="{BB962C8B-B14F-4D97-AF65-F5344CB8AC3E}">
        <p14:creationId xmlns:p14="http://schemas.microsoft.com/office/powerpoint/2010/main" val="1667657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455B9F-C00E-FD40-B6E9-4DEFCDD2126D}" type="datetimeFigureOut">
              <a:rPr lang="en-US" smtClean="0"/>
              <a:t>10/3/17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27AE1-6641-904A-ACBA-615C87FB5861}" type="slidenum">
              <a:rPr lang="en-US" smtClean="0"/>
              <a:t>‹#›</a:t>
            </a:fld>
            <a:endParaRPr lang="en-US"/>
          </a:p>
        </p:txBody>
      </p:sp>
    </p:spTree>
    <p:extLst>
      <p:ext uri="{BB962C8B-B14F-4D97-AF65-F5344CB8AC3E}">
        <p14:creationId xmlns:p14="http://schemas.microsoft.com/office/powerpoint/2010/main" val="1514811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455B9F-C00E-FD40-B6E9-4DEFCDD2126D}" type="datetimeFigureOut">
              <a:rPr lang="en-US" smtClean="0"/>
              <a:t>10/3/17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27AE1-6641-904A-ACBA-615C87FB5861}" type="slidenum">
              <a:rPr lang="en-US" smtClean="0"/>
              <a:t>‹#›</a:t>
            </a:fld>
            <a:endParaRPr lang="en-US"/>
          </a:p>
        </p:txBody>
      </p:sp>
    </p:spTree>
    <p:extLst>
      <p:ext uri="{BB962C8B-B14F-4D97-AF65-F5344CB8AC3E}">
        <p14:creationId xmlns:p14="http://schemas.microsoft.com/office/powerpoint/2010/main" val="10146822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455B9F-C00E-FD40-B6E9-4DEFCDD2126D}" type="datetimeFigureOut">
              <a:rPr lang="en-US" smtClean="0"/>
              <a:t>10/3/17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527AE1-6641-904A-ACBA-615C87FB5861}" type="slidenum">
              <a:rPr lang="en-US" smtClean="0"/>
              <a:t>‹#›</a:t>
            </a:fld>
            <a:endParaRPr lang="en-US"/>
          </a:p>
        </p:txBody>
      </p:sp>
    </p:spTree>
    <p:extLst>
      <p:ext uri="{BB962C8B-B14F-4D97-AF65-F5344CB8AC3E}">
        <p14:creationId xmlns:p14="http://schemas.microsoft.com/office/powerpoint/2010/main" val="1059433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General Data Protection Regulation (GDPR)</a:t>
            </a:r>
            <a:endParaRPr lang="en-US" dirty="0"/>
          </a:p>
        </p:txBody>
      </p:sp>
      <p:sp>
        <p:nvSpPr>
          <p:cNvPr id="3" name="Subtitle 2"/>
          <p:cNvSpPr>
            <a:spLocks noGrp="1"/>
          </p:cNvSpPr>
          <p:nvPr>
            <p:ph type="subTitle" idx="1"/>
          </p:nvPr>
        </p:nvSpPr>
        <p:spPr>
          <a:xfrm>
            <a:off x="1524000" y="4098147"/>
            <a:ext cx="9144000" cy="2380473"/>
          </a:xfrm>
        </p:spPr>
        <p:txBody>
          <a:bodyPr>
            <a:normAutofit lnSpcReduction="10000"/>
          </a:bodyPr>
          <a:lstStyle/>
          <a:p>
            <a:r>
              <a:rPr lang="en-US" sz="3200" dirty="0" smtClean="0"/>
              <a:t>Anupam Datta</a:t>
            </a:r>
          </a:p>
          <a:p>
            <a:r>
              <a:rPr lang="en-US" sz="3200" dirty="0" smtClean="0"/>
              <a:t>CMU</a:t>
            </a:r>
          </a:p>
          <a:p>
            <a:endParaRPr lang="en-US" dirty="0" smtClean="0"/>
          </a:p>
          <a:p>
            <a:r>
              <a:rPr lang="en-US" dirty="0" smtClean="0"/>
              <a:t>18734: Foundations of Privacy</a:t>
            </a:r>
          </a:p>
          <a:p>
            <a:r>
              <a:rPr lang="en-US" dirty="0" smtClean="0"/>
              <a:t>Fall 2017</a:t>
            </a:r>
            <a:endParaRPr lang="en-US" dirty="0"/>
          </a:p>
        </p:txBody>
      </p:sp>
    </p:spTree>
    <p:extLst>
      <p:ext uri="{BB962C8B-B14F-4D97-AF65-F5344CB8AC3E}">
        <p14:creationId xmlns:p14="http://schemas.microsoft.com/office/powerpoint/2010/main" val="172507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6: Lawfulness of processing</a:t>
            </a:r>
            <a:endParaRPr lang="en-US" dirty="0"/>
          </a:p>
        </p:txBody>
      </p:sp>
      <p:sp>
        <p:nvSpPr>
          <p:cNvPr id="3" name="Content Placeholder 2"/>
          <p:cNvSpPr>
            <a:spLocks noGrp="1"/>
          </p:cNvSpPr>
          <p:nvPr>
            <p:ph idx="1"/>
          </p:nvPr>
        </p:nvSpPr>
        <p:spPr/>
        <p:txBody>
          <a:bodyPr>
            <a:normAutofit fontScale="70000" lnSpcReduction="20000"/>
          </a:bodyPr>
          <a:lstStyle/>
          <a:p>
            <a:r>
              <a:rPr lang="en-US" dirty="0"/>
              <a:t>Where the processing for a purpose other than that for which the personal data have been collected is not based on the data subject's consent or on a Union or Member State law which constitutes a necessary and proportionate measure in a democratic society to safeguard the objectives referred to in Article 23(1), the controller shall, in order to ascertain whether processing for another purpose is compatible with the purpose for which the personal data are initially collected, take into account, inter alia: </a:t>
            </a:r>
            <a:endParaRPr lang="en-US" dirty="0" smtClean="0"/>
          </a:p>
          <a:p>
            <a:r>
              <a:rPr lang="en-US" dirty="0" smtClean="0"/>
              <a:t>(</a:t>
            </a:r>
            <a:r>
              <a:rPr lang="en-US" dirty="0"/>
              <a:t>a) any link between the purposes for which the personal data have been collected and the purposes of the intended further processing; </a:t>
            </a:r>
            <a:endParaRPr lang="en-US" dirty="0" smtClean="0"/>
          </a:p>
          <a:p>
            <a:r>
              <a:rPr lang="en-US" dirty="0" smtClean="0"/>
              <a:t>(</a:t>
            </a:r>
            <a:r>
              <a:rPr lang="en-US" dirty="0"/>
              <a:t>b) the context in which the personal data have been collected, in particular regarding the relationship between data subjects and the controller; </a:t>
            </a:r>
            <a:endParaRPr lang="en-US" dirty="0" smtClean="0"/>
          </a:p>
          <a:p>
            <a:r>
              <a:rPr lang="en-US" dirty="0" smtClean="0"/>
              <a:t>(</a:t>
            </a:r>
            <a:r>
              <a:rPr lang="en-US" dirty="0"/>
              <a:t>c) the nature of the personal data, in particular whether special categories of personal data are processed, pursuant to Article 9, or whether personal data related to criminal convictions and offences are processed, pursuant to Article 10; </a:t>
            </a:r>
            <a:endParaRPr lang="en-US" dirty="0" smtClean="0"/>
          </a:p>
          <a:p>
            <a:r>
              <a:rPr lang="en-US" dirty="0" smtClean="0"/>
              <a:t>(</a:t>
            </a:r>
            <a:r>
              <a:rPr lang="en-US" dirty="0"/>
              <a:t>d) the possible consequences of the intended further processing for data subjects; (e) the existence of appropriate safeguards, which may include encryption or </a:t>
            </a:r>
            <a:r>
              <a:rPr lang="en-US" dirty="0" err="1"/>
              <a:t>pseudonymisation</a:t>
            </a:r>
            <a:r>
              <a:rPr lang="en-US" dirty="0"/>
              <a:t>. </a:t>
            </a:r>
          </a:p>
        </p:txBody>
      </p:sp>
    </p:spTree>
    <p:extLst>
      <p:ext uri="{BB962C8B-B14F-4D97-AF65-F5344CB8AC3E}">
        <p14:creationId xmlns:p14="http://schemas.microsoft.com/office/powerpoint/2010/main" val="1723707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7, 8: Consent</a:t>
            </a:r>
            <a:endParaRPr lang="en-US" dirty="0"/>
          </a:p>
        </p:txBody>
      </p:sp>
      <p:sp>
        <p:nvSpPr>
          <p:cNvPr id="3" name="Content Placeholder 2"/>
          <p:cNvSpPr>
            <a:spLocks noGrp="1"/>
          </p:cNvSpPr>
          <p:nvPr>
            <p:ph idx="1"/>
          </p:nvPr>
        </p:nvSpPr>
        <p:spPr/>
        <p:txBody>
          <a:bodyPr>
            <a:normAutofit/>
          </a:bodyPr>
          <a:lstStyle/>
          <a:p>
            <a:r>
              <a:rPr lang="en-US" dirty="0"/>
              <a:t>When assessing whether consent is freely given, utmost account shall be taken of whether, </a:t>
            </a:r>
            <a:r>
              <a:rPr lang="en-US" i="1" dirty="0"/>
              <a:t>inter alia</a:t>
            </a:r>
            <a:r>
              <a:rPr lang="en-US" dirty="0"/>
              <a:t>, the performance of a contract, including the provision of a service, is conditional on consent to the processing of personal data that is not necessary for the performance of that contract. </a:t>
            </a:r>
          </a:p>
          <a:p>
            <a:endParaRPr lang="en-US" dirty="0" smtClean="0"/>
          </a:p>
          <a:p>
            <a:r>
              <a:rPr lang="en-US" dirty="0"/>
              <a:t>The controller shall make reasonable efforts to verify in such cases that consent is given or </a:t>
            </a:r>
            <a:r>
              <a:rPr lang="en-US" dirty="0" err="1"/>
              <a:t>authorised</a:t>
            </a:r>
            <a:r>
              <a:rPr lang="en-US" dirty="0"/>
              <a:t> by the holder of parental responsibility over the child, taking into consideration available technology.  </a:t>
            </a:r>
          </a:p>
          <a:p>
            <a:endParaRPr lang="en-US" dirty="0"/>
          </a:p>
        </p:txBody>
      </p:sp>
    </p:spTree>
    <p:extLst>
      <p:ext uri="{BB962C8B-B14F-4D97-AF65-F5344CB8AC3E}">
        <p14:creationId xmlns:p14="http://schemas.microsoft.com/office/powerpoint/2010/main" val="1769641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9: Processing special categories of data</a:t>
            </a:r>
            <a:endParaRPr lang="en-US" dirty="0"/>
          </a:p>
        </p:txBody>
      </p:sp>
      <p:sp>
        <p:nvSpPr>
          <p:cNvPr id="3" name="Content Placeholder 2"/>
          <p:cNvSpPr>
            <a:spLocks noGrp="1"/>
          </p:cNvSpPr>
          <p:nvPr>
            <p:ph idx="1"/>
          </p:nvPr>
        </p:nvSpPr>
        <p:spPr/>
        <p:txBody>
          <a:bodyPr/>
          <a:lstStyle/>
          <a:p>
            <a:r>
              <a:rPr lang="en-US" dirty="0"/>
              <a:t>Processing of personal data revealing racial or ethnic origin, political opinions, religious or philosophical beliefs, or trade union membership, and the processing of genetic data, biometric data for the purpose of uniquely identifying a natural person, data concerning health or data concerning a natural person's sex life or sexual orientation shall be prohibited. </a:t>
            </a:r>
            <a:endParaRPr lang="en-US" dirty="0" smtClean="0"/>
          </a:p>
          <a:p>
            <a:r>
              <a:rPr lang="mr-IN" dirty="0" smtClean="0"/>
              <a:t>…</a:t>
            </a:r>
            <a:r>
              <a:rPr lang="en-US" dirty="0" smtClean="0"/>
              <a:t>with some exceptions</a:t>
            </a:r>
            <a:endParaRPr lang="en-US" dirty="0"/>
          </a:p>
        </p:txBody>
      </p:sp>
    </p:spTree>
    <p:extLst>
      <p:ext uri="{BB962C8B-B14F-4D97-AF65-F5344CB8AC3E}">
        <p14:creationId xmlns:p14="http://schemas.microsoft.com/office/powerpoint/2010/main" val="881170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6294" y="2670581"/>
            <a:ext cx="10515600" cy="1325563"/>
          </a:xfrm>
        </p:spPr>
        <p:txBody>
          <a:bodyPr>
            <a:normAutofit fontScale="90000"/>
          </a:bodyPr>
          <a:lstStyle/>
          <a:p>
            <a:r>
              <a:rPr lang="en-US" dirty="0" smtClean="0"/>
              <a:t>Rights of data subjects</a:t>
            </a:r>
            <a:br>
              <a:rPr lang="en-US" dirty="0" smtClean="0"/>
            </a:br>
            <a:r>
              <a:rPr lang="en-US" sz="3600" dirty="0" smtClean="0"/>
              <a:t>Articles 12-23</a:t>
            </a:r>
            <a:br>
              <a:rPr lang="en-US" sz="3600" dirty="0" smtClean="0"/>
            </a:br>
            <a:endParaRPr lang="en-US" dirty="0"/>
          </a:p>
        </p:txBody>
      </p:sp>
    </p:spTree>
    <p:extLst>
      <p:ext uri="{BB962C8B-B14F-4D97-AF65-F5344CB8AC3E}">
        <p14:creationId xmlns:p14="http://schemas.microsoft.com/office/powerpoint/2010/main" val="82870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47928" y="365125"/>
            <a:ext cx="10515600" cy="1325563"/>
          </a:xfrm>
        </p:spPr>
        <p:txBody>
          <a:bodyPr>
            <a:normAutofit fontScale="90000"/>
          </a:bodyPr>
          <a:lstStyle/>
          <a:p>
            <a:r>
              <a:rPr lang="en-US" dirty="0" smtClean="0"/>
              <a:t>Article 12:</a:t>
            </a:r>
            <a:r>
              <a:rPr lang="en-US" sz="2700" dirty="0"/>
              <a:t>Transparent information, communication and modalities for the exercise of the rights of the data subject </a:t>
            </a:r>
            <a:br>
              <a:rPr lang="en-US" sz="2700" dirty="0"/>
            </a:br>
            <a:r>
              <a:rPr lang="en-US" sz="2700" dirty="0" smtClean="0"/>
              <a:t> 	</a:t>
            </a:r>
            <a:endParaRPr lang="en-US" sz="2700" dirty="0"/>
          </a:p>
        </p:txBody>
      </p:sp>
      <p:sp>
        <p:nvSpPr>
          <p:cNvPr id="5" name="Content Placeholder 4"/>
          <p:cNvSpPr>
            <a:spLocks noGrp="1"/>
          </p:cNvSpPr>
          <p:nvPr>
            <p:ph idx="1"/>
          </p:nvPr>
        </p:nvSpPr>
        <p:spPr/>
        <p:txBody>
          <a:bodyPr/>
          <a:lstStyle/>
          <a:p>
            <a:r>
              <a:rPr lang="en-US" dirty="0"/>
              <a:t>The controller shall take appropriate measures to provide any information referred to in Articles 13 and 14 and any communication under Articles 15 to 22 and 34 relating to processing to the data subject in a concise, transparent, intelligible and easily accessible form, using clear and plain </a:t>
            </a:r>
            <a:r>
              <a:rPr lang="en-US" dirty="0" smtClean="0"/>
              <a:t>language</a:t>
            </a:r>
            <a:r>
              <a:rPr lang="mr-IN" dirty="0" smtClean="0"/>
              <a:t>…</a:t>
            </a:r>
            <a:endParaRPr lang="en-US" dirty="0"/>
          </a:p>
        </p:txBody>
      </p:sp>
    </p:spTree>
    <p:extLst>
      <p:ext uri="{BB962C8B-B14F-4D97-AF65-F5344CB8AC3E}">
        <p14:creationId xmlns:p14="http://schemas.microsoft.com/office/powerpoint/2010/main" val="1730076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13: </a:t>
            </a:r>
            <a:r>
              <a:rPr lang="en-US" sz="3100" dirty="0"/>
              <a:t>Information to be provided where personal data are collected from the data subject</a:t>
            </a:r>
            <a:r>
              <a:rPr lang="en-US" sz="3100" b="1" dirty="0"/>
              <a:t> </a:t>
            </a:r>
            <a:r>
              <a:rPr lang="en-US" sz="3100" dirty="0"/>
              <a:t/>
            </a:r>
            <a:br>
              <a:rPr lang="en-US" sz="3100" dirty="0"/>
            </a:br>
            <a:endParaRPr lang="en-US" sz="3100" dirty="0"/>
          </a:p>
        </p:txBody>
      </p:sp>
      <p:sp>
        <p:nvSpPr>
          <p:cNvPr id="3" name="Content Placeholder 2"/>
          <p:cNvSpPr>
            <a:spLocks noGrp="1"/>
          </p:cNvSpPr>
          <p:nvPr>
            <p:ph idx="1"/>
          </p:nvPr>
        </p:nvSpPr>
        <p:spPr/>
        <p:txBody>
          <a:bodyPr/>
          <a:lstStyle/>
          <a:p>
            <a:r>
              <a:rPr lang="en-US" dirty="0"/>
              <a:t>Where personal data relating to a data subject are collected from the data subject, the controller shall, at the time when personal data are obtained, provide the data subject with all of the following information: </a:t>
            </a:r>
            <a:endParaRPr lang="en-US" dirty="0" smtClean="0"/>
          </a:p>
          <a:p>
            <a:r>
              <a:rPr lang="en-US" dirty="0" smtClean="0"/>
              <a:t>(</a:t>
            </a:r>
            <a:r>
              <a:rPr lang="en-US" dirty="0"/>
              <a:t>a) the identity and the contact details of the controller and, where applicable, of the controller's representative; </a:t>
            </a:r>
            <a:endParaRPr lang="en-US" dirty="0" smtClean="0"/>
          </a:p>
          <a:p>
            <a:r>
              <a:rPr lang="en-US" dirty="0" smtClean="0"/>
              <a:t>(</a:t>
            </a:r>
            <a:r>
              <a:rPr lang="en-US" dirty="0"/>
              <a:t>b) the contact details of the data protection officer, where applicable; </a:t>
            </a:r>
            <a:endParaRPr lang="en-US" dirty="0" smtClean="0"/>
          </a:p>
          <a:p>
            <a:r>
              <a:rPr lang="en-US" dirty="0" smtClean="0"/>
              <a:t>(</a:t>
            </a:r>
            <a:r>
              <a:rPr lang="en-US" dirty="0"/>
              <a:t>c) the purposes of the processing for which the personal data are intended as well as the legal basis for the processing; </a:t>
            </a:r>
            <a:r>
              <a:rPr lang="mr-IN" dirty="0" smtClean="0"/>
              <a:t>…</a:t>
            </a:r>
            <a:endParaRPr lang="en-US" dirty="0"/>
          </a:p>
        </p:txBody>
      </p:sp>
    </p:spTree>
    <p:extLst>
      <p:ext uri="{BB962C8B-B14F-4D97-AF65-F5344CB8AC3E}">
        <p14:creationId xmlns:p14="http://schemas.microsoft.com/office/powerpoint/2010/main" val="951506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Article 15: </a:t>
            </a:r>
            <a:r>
              <a:rPr lang="en-US" dirty="0">
                <a:solidFill>
                  <a:srgbClr val="FF0000"/>
                </a:solidFill>
              </a:rPr>
              <a:t>Right of access by the data subject</a:t>
            </a:r>
            <a:r>
              <a:rPr lang="en-US" dirty="0"/>
              <a:t>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data subject shall have the right to obtain from the controller confirmation as to whether or not personal data concerning him or her are being processed, and, where that is the case, access to the personal data and the following information: </a:t>
            </a:r>
            <a:endParaRPr lang="en-US" dirty="0" smtClean="0"/>
          </a:p>
          <a:p>
            <a:pPr marL="0" indent="0">
              <a:buNone/>
            </a:pPr>
            <a:r>
              <a:rPr lang="en-US" dirty="0" smtClean="0"/>
              <a:t>(</a:t>
            </a:r>
            <a:r>
              <a:rPr lang="en-US" dirty="0"/>
              <a:t>a) the </a:t>
            </a:r>
            <a:r>
              <a:rPr lang="en-US" dirty="0">
                <a:solidFill>
                  <a:srgbClr val="FF0000"/>
                </a:solidFill>
              </a:rPr>
              <a:t>purposes</a:t>
            </a:r>
            <a:r>
              <a:rPr lang="en-US" dirty="0"/>
              <a:t> of the processing; </a:t>
            </a:r>
            <a:endParaRPr lang="en-US" dirty="0" smtClean="0"/>
          </a:p>
          <a:p>
            <a:pPr marL="0" indent="0">
              <a:buNone/>
            </a:pPr>
            <a:r>
              <a:rPr lang="en-US" dirty="0" smtClean="0"/>
              <a:t>(</a:t>
            </a:r>
            <a:r>
              <a:rPr lang="en-US" dirty="0"/>
              <a:t>b) the </a:t>
            </a:r>
            <a:r>
              <a:rPr lang="en-US" dirty="0">
                <a:solidFill>
                  <a:srgbClr val="FF0000"/>
                </a:solidFill>
              </a:rPr>
              <a:t>categories </a:t>
            </a:r>
            <a:r>
              <a:rPr lang="en-US" dirty="0"/>
              <a:t>of personal data concerned; </a:t>
            </a:r>
            <a:endParaRPr lang="en-US" dirty="0" smtClean="0"/>
          </a:p>
          <a:p>
            <a:pPr marL="0" indent="0">
              <a:buNone/>
            </a:pPr>
            <a:r>
              <a:rPr lang="en-US" dirty="0" smtClean="0"/>
              <a:t>(</a:t>
            </a:r>
            <a:r>
              <a:rPr lang="en-US" dirty="0"/>
              <a:t>c) the </a:t>
            </a:r>
            <a:r>
              <a:rPr lang="en-US" dirty="0">
                <a:solidFill>
                  <a:srgbClr val="FF0000"/>
                </a:solidFill>
              </a:rPr>
              <a:t>recipients or categories of recipient </a:t>
            </a:r>
            <a:r>
              <a:rPr lang="en-US" dirty="0"/>
              <a:t>to whom the personal data have been or will be disclosed, in particular recipients in third countries or international </a:t>
            </a:r>
            <a:r>
              <a:rPr lang="en-US" dirty="0" err="1"/>
              <a:t>organisations</a:t>
            </a:r>
            <a:r>
              <a:rPr lang="en-US" dirty="0"/>
              <a:t>; </a:t>
            </a:r>
            <a:endParaRPr lang="en-US" dirty="0" smtClean="0"/>
          </a:p>
          <a:p>
            <a:pPr marL="0" indent="0">
              <a:buNone/>
            </a:pPr>
            <a:r>
              <a:rPr lang="en-US" dirty="0" smtClean="0"/>
              <a:t>(</a:t>
            </a:r>
            <a:r>
              <a:rPr lang="en-US" dirty="0"/>
              <a:t>d) where possible, the envisaged </a:t>
            </a:r>
            <a:r>
              <a:rPr lang="en-US" dirty="0">
                <a:solidFill>
                  <a:srgbClr val="FF0000"/>
                </a:solidFill>
              </a:rPr>
              <a:t>period</a:t>
            </a:r>
            <a:r>
              <a:rPr lang="en-US" dirty="0"/>
              <a:t> for which the personal data will be stored, or, if not possible, the criteria used to determine that period; </a:t>
            </a:r>
          </a:p>
        </p:txBody>
      </p:sp>
    </p:spTree>
    <p:extLst>
      <p:ext uri="{BB962C8B-B14F-4D97-AF65-F5344CB8AC3E}">
        <p14:creationId xmlns:p14="http://schemas.microsoft.com/office/powerpoint/2010/main" val="1981308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Article 15: </a:t>
            </a:r>
            <a:r>
              <a:rPr lang="en-US" dirty="0"/>
              <a:t>Right of access by the data subject </a:t>
            </a:r>
          </a:p>
        </p:txBody>
      </p:sp>
      <p:sp>
        <p:nvSpPr>
          <p:cNvPr id="3" name="Content Placeholder 2"/>
          <p:cNvSpPr>
            <a:spLocks noGrp="1"/>
          </p:cNvSpPr>
          <p:nvPr>
            <p:ph idx="1"/>
          </p:nvPr>
        </p:nvSpPr>
        <p:spPr/>
        <p:txBody>
          <a:bodyPr>
            <a:normAutofit lnSpcReduction="10000"/>
          </a:bodyPr>
          <a:lstStyle/>
          <a:p>
            <a:pPr marL="0" indent="0">
              <a:buNone/>
            </a:pPr>
            <a:r>
              <a:rPr lang="en-US" dirty="0" smtClean="0"/>
              <a:t>(</a:t>
            </a:r>
            <a:r>
              <a:rPr lang="en-US" dirty="0"/>
              <a:t>e) the existence of the right to request from the controller rectification or erasure of personal data or restriction of processing of personal data concerning the data subject or to object to such processing; </a:t>
            </a:r>
            <a:endParaRPr lang="en-US" dirty="0" smtClean="0"/>
          </a:p>
          <a:p>
            <a:pPr marL="0" indent="0">
              <a:buNone/>
            </a:pPr>
            <a:r>
              <a:rPr lang="en-US" dirty="0" smtClean="0"/>
              <a:t>(</a:t>
            </a:r>
            <a:r>
              <a:rPr lang="en-US" dirty="0"/>
              <a:t>f) the right to lodge a complaint with a supervisory authority; (g) where the personal data are not collected from the data subject, any available information as to their source; </a:t>
            </a:r>
            <a:endParaRPr lang="en-US" dirty="0" smtClean="0"/>
          </a:p>
          <a:p>
            <a:pPr marL="0" indent="0">
              <a:buNone/>
            </a:pPr>
            <a:r>
              <a:rPr lang="en-US" dirty="0" smtClean="0"/>
              <a:t>(</a:t>
            </a:r>
            <a:r>
              <a:rPr lang="en-US" dirty="0"/>
              <a:t>h) </a:t>
            </a:r>
            <a:r>
              <a:rPr lang="en-US" dirty="0">
                <a:solidFill>
                  <a:srgbClr val="FF0000"/>
                </a:solidFill>
              </a:rPr>
              <a:t>the existence of automated decision-making, including profiling, referred to in Article 22(1) and </a:t>
            </a:r>
            <a:r>
              <a:rPr lang="en-US" dirty="0" smtClean="0">
                <a:solidFill>
                  <a:srgbClr val="FF0000"/>
                </a:solidFill>
              </a:rPr>
              <a:t>(</a:t>
            </a:r>
            <a:r>
              <a:rPr lang="en-US" dirty="0">
                <a:solidFill>
                  <a:srgbClr val="FF0000"/>
                </a:solidFill>
              </a:rPr>
              <a:t>4) and, at least in those cases, meaningful information about the logic involved, as well as the significance and the envisaged consequences of such processing for the data subject</a:t>
            </a:r>
            <a:r>
              <a:rPr lang="en-US" dirty="0" smtClean="0"/>
              <a:t>.</a:t>
            </a:r>
            <a:endParaRPr lang="en-US" dirty="0"/>
          </a:p>
          <a:p>
            <a:endParaRPr lang="en-US" dirty="0"/>
          </a:p>
        </p:txBody>
      </p:sp>
      <p:sp>
        <p:nvSpPr>
          <p:cNvPr id="4" name="Rectangular Callout 3"/>
          <p:cNvSpPr/>
          <p:nvPr/>
        </p:nvSpPr>
        <p:spPr>
          <a:xfrm>
            <a:off x="10859310" y="3249039"/>
            <a:ext cx="1332690" cy="1760706"/>
          </a:xfrm>
          <a:prstGeom prst="wedgeRectCallout">
            <a:avLst>
              <a:gd name="adj1" fmla="val -107003"/>
              <a:gd name="adj2" fmla="val 609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Will </a:t>
            </a:r>
            <a:r>
              <a:rPr lang="en-US" smtClean="0"/>
              <a:t>cover technical methods later in the course </a:t>
            </a:r>
            <a:endParaRPr lang="en-US"/>
          </a:p>
        </p:txBody>
      </p:sp>
    </p:spTree>
    <p:extLst>
      <p:ext uri="{BB962C8B-B14F-4D97-AF65-F5344CB8AC3E}">
        <p14:creationId xmlns:p14="http://schemas.microsoft.com/office/powerpoint/2010/main" val="562729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16: </a:t>
            </a:r>
            <a:r>
              <a:rPr lang="en-US" dirty="0"/>
              <a:t>Right to rectification</a:t>
            </a:r>
            <a:r>
              <a:rPr lang="en-US" b="1" dirty="0"/>
              <a:t> </a:t>
            </a:r>
            <a:endParaRPr lang="en-US" dirty="0"/>
          </a:p>
        </p:txBody>
      </p:sp>
      <p:sp>
        <p:nvSpPr>
          <p:cNvPr id="3" name="Content Placeholder 2"/>
          <p:cNvSpPr>
            <a:spLocks noGrp="1"/>
          </p:cNvSpPr>
          <p:nvPr>
            <p:ph idx="1"/>
          </p:nvPr>
        </p:nvSpPr>
        <p:spPr/>
        <p:txBody>
          <a:bodyPr/>
          <a:lstStyle/>
          <a:p>
            <a:r>
              <a:rPr lang="en-US" dirty="0"/>
              <a:t>The data subject shall have the right to obtain from the controller without undue delay the rectification of inaccurate personal data concerning him or her. </a:t>
            </a:r>
            <a:endParaRPr lang="en-US" dirty="0" smtClean="0"/>
          </a:p>
          <a:p>
            <a:r>
              <a:rPr lang="en-US" dirty="0" smtClean="0"/>
              <a:t>Taking </a:t>
            </a:r>
            <a:r>
              <a:rPr lang="en-US" dirty="0"/>
              <a:t>into account the purposes of the processing, the data subject shall have the right to have incomplete personal data completed, including by means of providing a supplementary statement. </a:t>
            </a:r>
          </a:p>
        </p:txBody>
      </p:sp>
    </p:spTree>
    <p:extLst>
      <p:ext uri="{BB962C8B-B14F-4D97-AF65-F5344CB8AC3E}">
        <p14:creationId xmlns:p14="http://schemas.microsoft.com/office/powerpoint/2010/main" val="1200946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17: </a:t>
            </a:r>
            <a:r>
              <a:rPr lang="en-US" sz="3600" dirty="0"/>
              <a:t>Right to erasure (‘right to be forgotten’) </a:t>
            </a:r>
            <a:endParaRPr lang="en-US" dirty="0"/>
          </a:p>
        </p:txBody>
      </p:sp>
      <p:sp>
        <p:nvSpPr>
          <p:cNvPr id="3" name="Content Placeholder 2"/>
          <p:cNvSpPr>
            <a:spLocks noGrp="1"/>
          </p:cNvSpPr>
          <p:nvPr>
            <p:ph idx="1"/>
          </p:nvPr>
        </p:nvSpPr>
        <p:spPr/>
        <p:txBody>
          <a:bodyPr/>
          <a:lstStyle/>
          <a:p>
            <a:r>
              <a:rPr lang="en-US" dirty="0"/>
              <a:t>Where the controller has made the personal data public and is obliged pursuant to paragraph 1 to erase the personal data, the controller, taking account of available technology and the cost of implementation, shall take reasonable steps, including technical measures, to inform controllers which are processing the personal data that the data subject has requested the erasure by such controllers of any links to, or copy or replication of, those personal data. </a:t>
            </a:r>
            <a:endParaRPr lang="en-US" dirty="0" smtClean="0"/>
          </a:p>
        </p:txBody>
      </p:sp>
    </p:spTree>
    <p:extLst>
      <p:ext uri="{BB962C8B-B14F-4D97-AF65-F5344CB8AC3E}">
        <p14:creationId xmlns:p14="http://schemas.microsoft.com/office/powerpoint/2010/main" val="221770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goals</a:t>
            </a:r>
            <a:endParaRPr lang="en-US" dirty="0"/>
          </a:p>
        </p:txBody>
      </p:sp>
      <p:sp>
        <p:nvSpPr>
          <p:cNvPr id="3" name="Content Placeholder 2"/>
          <p:cNvSpPr>
            <a:spLocks noGrp="1"/>
          </p:cNvSpPr>
          <p:nvPr>
            <p:ph idx="1"/>
          </p:nvPr>
        </p:nvSpPr>
        <p:spPr/>
        <p:txBody>
          <a:bodyPr/>
          <a:lstStyle/>
          <a:p>
            <a:r>
              <a:rPr lang="en-US" dirty="0" smtClean="0"/>
              <a:t>Review a selection of clauses from the GDPR</a:t>
            </a:r>
          </a:p>
          <a:p>
            <a:r>
              <a:rPr lang="en-US" dirty="0" smtClean="0"/>
              <a:t>Discuss challenges in operationalizing systems to comply with these clauses</a:t>
            </a:r>
          </a:p>
          <a:p>
            <a:r>
              <a:rPr lang="en-US" dirty="0" smtClean="0"/>
              <a:t>Relate them to class topics</a:t>
            </a:r>
            <a:endParaRPr lang="en-US" dirty="0"/>
          </a:p>
        </p:txBody>
      </p:sp>
    </p:spTree>
    <p:extLst>
      <p:ext uri="{BB962C8B-B14F-4D97-AF65-F5344CB8AC3E}">
        <p14:creationId xmlns:p14="http://schemas.microsoft.com/office/powerpoint/2010/main" val="236482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18: </a:t>
            </a:r>
            <a:r>
              <a:rPr lang="en-US" dirty="0"/>
              <a:t>Right to restriction of processing</a:t>
            </a:r>
            <a:r>
              <a:rPr lang="en-US" b="1" dirty="0"/>
              <a:t>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data subject shall have the right to obtain from the controller restriction of processing where one of the following applies: </a:t>
            </a:r>
            <a:endParaRPr lang="en-US" dirty="0" smtClean="0"/>
          </a:p>
          <a:p>
            <a:pPr marL="0" indent="0">
              <a:buNone/>
            </a:pPr>
            <a:r>
              <a:rPr lang="en-US" dirty="0" smtClean="0"/>
              <a:t>(</a:t>
            </a:r>
            <a:r>
              <a:rPr lang="en-US" dirty="0"/>
              <a:t>a) the accuracy of the personal data is contested by the data subject, for a period enabling the controller to verify the accuracy of the personal data; </a:t>
            </a:r>
            <a:endParaRPr lang="en-US" dirty="0" smtClean="0"/>
          </a:p>
          <a:p>
            <a:pPr marL="0" indent="0">
              <a:buNone/>
            </a:pPr>
            <a:r>
              <a:rPr lang="en-US" dirty="0" smtClean="0"/>
              <a:t>(</a:t>
            </a:r>
            <a:r>
              <a:rPr lang="en-US" dirty="0"/>
              <a:t>b) the processing is unlawful and the data subject opposes the erasure of the personal data and requests the restriction of their use instead; </a:t>
            </a:r>
            <a:endParaRPr lang="en-US" dirty="0" smtClean="0"/>
          </a:p>
          <a:p>
            <a:pPr marL="0" indent="0">
              <a:buNone/>
            </a:pPr>
            <a:r>
              <a:rPr lang="en-US" dirty="0" smtClean="0"/>
              <a:t>(</a:t>
            </a:r>
            <a:r>
              <a:rPr lang="en-US" dirty="0"/>
              <a:t>c) the controller no longer needs the personal data for the purposes of the processing, but they are required by the data subject for the establishment, exercise or </a:t>
            </a:r>
            <a:r>
              <a:rPr lang="en-US" dirty="0" err="1"/>
              <a:t>defence</a:t>
            </a:r>
            <a:r>
              <a:rPr lang="en-US" dirty="0"/>
              <a:t> of legal claims; </a:t>
            </a:r>
            <a:endParaRPr lang="en-US" dirty="0" smtClean="0"/>
          </a:p>
          <a:p>
            <a:pPr marL="0" indent="0">
              <a:buNone/>
            </a:pPr>
            <a:r>
              <a:rPr lang="en-US" dirty="0" smtClean="0"/>
              <a:t>(</a:t>
            </a:r>
            <a:r>
              <a:rPr lang="en-US" dirty="0"/>
              <a:t>d) the data subject has objected to processing pursuant to Article 21(1) pending the verification whether the legitimate grounds of the controller override those of the data subject. </a:t>
            </a:r>
          </a:p>
          <a:p>
            <a:pPr marL="0" indent="0">
              <a:buNone/>
            </a:pPr>
            <a:endParaRPr lang="en-US" dirty="0"/>
          </a:p>
        </p:txBody>
      </p:sp>
    </p:spTree>
    <p:extLst>
      <p:ext uri="{BB962C8B-B14F-4D97-AF65-F5344CB8AC3E}">
        <p14:creationId xmlns:p14="http://schemas.microsoft.com/office/powerpoint/2010/main" val="1415174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19: </a:t>
            </a:r>
            <a:r>
              <a:rPr lang="en-US" sz="3100" dirty="0"/>
              <a:t>Notification obligation regarding rectification or erasure of personal data or restriction of processing </a:t>
            </a:r>
            <a:br>
              <a:rPr lang="en-US" sz="3100" dirty="0"/>
            </a:br>
            <a:endParaRPr lang="en-US" sz="3100" dirty="0"/>
          </a:p>
        </p:txBody>
      </p:sp>
      <p:sp>
        <p:nvSpPr>
          <p:cNvPr id="3" name="Content Placeholder 2"/>
          <p:cNvSpPr>
            <a:spLocks noGrp="1"/>
          </p:cNvSpPr>
          <p:nvPr>
            <p:ph idx="1"/>
          </p:nvPr>
        </p:nvSpPr>
        <p:spPr/>
        <p:txBody>
          <a:bodyPr/>
          <a:lstStyle/>
          <a:p>
            <a:r>
              <a:rPr lang="en-US" dirty="0"/>
              <a:t>The controller shall communicate any rectification or erasure of personal data or restriction of processing carried out in accordance with Article 16, Article 17(1) and Article 18 to each recipient to whom the personal data have been disclosed, unless this proves impossible or involves disproportionate effort. The controller shall inform the data subject about those recipients if the data subject requests it. </a:t>
            </a:r>
          </a:p>
        </p:txBody>
      </p:sp>
    </p:spTree>
    <p:extLst>
      <p:ext uri="{BB962C8B-B14F-4D97-AF65-F5344CB8AC3E}">
        <p14:creationId xmlns:p14="http://schemas.microsoft.com/office/powerpoint/2010/main" val="651545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20: </a:t>
            </a:r>
            <a:r>
              <a:rPr lang="en-US" dirty="0"/>
              <a:t>Right to data portabili</a:t>
            </a:r>
            <a:r>
              <a:rPr lang="en-US" b="1" dirty="0"/>
              <a:t>ty </a:t>
            </a:r>
            <a:endParaRPr lang="en-US" dirty="0"/>
          </a:p>
        </p:txBody>
      </p:sp>
      <p:sp>
        <p:nvSpPr>
          <p:cNvPr id="3" name="Content Placeholder 2"/>
          <p:cNvSpPr>
            <a:spLocks noGrp="1"/>
          </p:cNvSpPr>
          <p:nvPr>
            <p:ph idx="1"/>
          </p:nvPr>
        </p:nvSpPr>
        <p:spPr/>
        <p:txBody>
          <a:bodyPr/>
          <a:lstStyle/>
          <a:p>
            <a:r>
              <a:rPr lang="en-US" dirty="0"/>
              <a:t>The data subject shall have the right to receive the personal data concerning him or her, which he or she has provided to a controller, in a structured, commonly used and machine-readable format and have the right to transmit those data to another controller without hindrance from the controller to which the personal data have been </a:t>
            </a:r>
            <a:r>
              <a:rPr lang="en-US" dirty="0" smtClean="0"/>
              <a:t>provided</a:t>
            </a:r>
            <a:r>
              <a:rPr lang="mr-IN" dirty="0" smtClean="0"/>
              <a:t>…</a:t>
            </a:r>
            <a:endParaRPr lang="en-US" dirty="0"/>
          </a:p>
        </p:txBody>
      </p:sp>
    </p:spTree>
    <p:extLst>
      <p:ext uri="{BB962C8B-B14F-4D97-AF65-F5344CB8AC3E}">
        <p14:creationId xmlns:p14="http://schemas.microsoft.com/office/powerpoint/2010/main" val="18397983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21: Right to object</a:t>
            </a:r>
            <a:endParaRPr lang="en-US" dirty="0"/>
          </a:p>
        </p:txBody>
      </p:sp>
      <p:sp>
        <p:nvSpPr>
          <p:cNvPr id="3" name="Content Placeholder 2"/>
          <p:cNvSpPr>
            <a:spLocks noGrp="1"/>
          </p:cNvSpPr>
          <p:nvPr>
            <p:ph idx="1"/>
          </p:nvPr>
        </p:nvSpPr>
        <p:spPr/>
        <p:txBody>
          <a:bodyPr/>
          <a:lstStyle/>
          <a:p>
            <a:r>
              <a:rPr lang="en-US" dirty="0"/>
              <a:t>Where personal data are processed for direct marketing purposes, the data subject shall have the right to object at any time to processing of personal data concerning him or her for such marketing, which includes profiling to the extent that it is related to such direct marketing. </a:t>
            </a:r>
          </a:p>
          <a:p>
            <a:r>
              <a:rPr lang="en-US" dirty="0" smtClean="0"/>
              <a:t>Where </a:t>
            </a:r>
            <a:r>
              <a:rPr lang="en-US" dirty="0"/>
              <a:t>the data subject objects to processing for direct marketing purposes, the personal data shall no longer be processed for such purposes. </a:t>
            </a:r>
            <a:endParaRPr lang="en-US" dirty="0" smtClean="0"/>
          </a:p>
          <a:p>
            <a:r>
              <a:rPr lang="mr-IN" dirty="0" smtClean="0"/>
              <a:t>…</a:t>
            </a:r>
            <a:endParaRPr lang="en-US" dirty="0"/>
          </a:p>
          <a:p>
            <a:endParaRPr lang="en-US" dirty="0"/>
          </a:p>
        </p:txBody>
      </p:sp>
    </p:spTree>
    <p:extLst>
      <p:ext uri="{BB962C8B-B14F-4D97-AF65-F5344CB8AC3E}">
        <p14:creationId xmlns:p14="http://schemas.microsoft.com/office/powerpoint/2010/main" val="14669106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22: </a:t>
            </a:r>
            <a:r>
              <a:rPr lang="en-US" sz="4000" dirty="0"/>
              <a:t>Automated individual decision-making, including profiling </a:t>
            </a:r>
            <a:br>
              <a:rPr lang="en-US" sz="4000" dirty="0"/>
            </a:b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a:t>The data subject shall have the right not to be subject to a decision based solely on automated processing, including profiling, which produces legal effects concerning him or her or similarly significantly affects him or her. </a:t>
            </a:r>
            <a:endParaRPr lang="en-US" dirty="0" smtClean="0"/>
          </a:p>
          <a:p>
            <a:pPr marL="514350" indent="-514350">
              <a:buFont typeface="+mj-lt"/>
              <a:buAutoNum type="arabicPeriod"/>
            </a:pPr>
            <a:endParaRPr lang="en-US" dirty="0"/>
          </a:p>
          <a:p>
            <a:pPr marL="514350" indent="-514350">
              <a:buFont typeface="+mj-lt"/>
              <a:buAutoNum type="arabicPeriod"/>
            </a:pPr>
            <a:r>
              <a:rPr lang="en-US" dirty="0" smtClean="0"/>
              <a:t>Paragraph </a:t>
            </a:r>
            <a:r>
              <a:rPr lang="en-US" dirty="0"/>
              <a:t>1 shall not apply if the decision: (a) is necessary for entering into, or performance of, a contract between the data subject and a data controller; (b) is </a:t>
            </a:r>
            <a:r>
              <a:rPr lang="en-US" dirty="0" err="1"/>
              <a:t>authorised</a:t>
            </a:r>
            <a:r>
              <a:rPr lang="en-US" dirty="0"/>
              <a:t> by Union or Member State law to which the controller is subject and which also lays down suitable measures to safeguard the data subject's rights and freedoms and legitimate interests; or (c) is based on the data subject's explicit consent. </a:t>
            </a:r>
            <a:endParaRPr lang="en-US" dirty="0" smtClean="0"/>
          </a:p>
          <a:p>
            <a:endParaRPr lang="en-US" dirty="0"/>
          </a:p>
        </p:txBody>
      </p:sp>
    </p:spTree>
    <p:extLst>
      <p:ext uri="{BB962C8B-B14F-4D97-AF65-F5344CB8AC3E}">
        <p14:creationId xmlns:p14="http://schemas.microsoft.com/office/powerpoint/2010/main" val="1145038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22: </a:t>
            </a:r>
            <a:r>
              <a:rPr lang="en-US" sz="4000" dirty="0"/>
              <a:t>Automated individual decision-making, including profiling </a:t>
            </a:r>
            <a:br>
              <a:rPr lang="en-US" sz="4000" dirty="0"/>
            </a:b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startAt="3"/>
            </a:pPr>
            <a:r>
              <a:rPr lang="en-US" dirty="0" smtClean="0"/>
              <a:t>In </a:t>
            </a:r>
            <a:r>
              <a:rPr lang="en-US" dirty="0"/>
              <a:t>the cases referred to in points (a) and (c) of paragraph 2, the data controller shall implement suitable measures to safeguard the data subject's rights and freedoms and legitimate interests, at least the right to obtain human intervention on the part of the controller, to express his or her point of view and to contest the decision. </a:t>
            </a:r>
            <a:endParaRPr lang="en-US" dirty="0" smtClean="0"/>
          </a:p>
          <a:p>
            <a:pPr marL="514350" indent="-514350">
              <a:buFont typeface="+mj-lt"/>
              <a:buAutoNum type="arabicPeriod" startAt="3"/>
            </a:pPr>
            <a:r>
              <a:rPr lang="en-US" dirty="0" smtClean="0"/>
              <a:t>Decisions </a:t>
            </a:r>
            <a:r>
              <a:rPr lang="en-US" dirty="0"/>
              <a:t>referred to in paragraph 2 shall not be based on special categories of personal data referred to in Article 9(1), unless point (a) or (g) of Article 9(2) applies and suitable measures to safeguard the data subject's rights and freedoms and legitimate interests are in place. </a:t>
            </a:r>
          </a:p>
          <a:p>
            <a:endParaRPr lang="en-US" dirty="0"/>
          </a:p>
        </p:txBody>
      </p:sp>
    </p:spTree>
    <p:extLst>
      <p:ext uri="{BB962C8B-B14F-4D97-AF65-F5344CB8AC3E}">
        <p14:creationId xmlns:p14="http://schemas.microsoft.com/office/powerpoint/2010/main" val="396946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23: </a:t>
            </a:r>
            <a:r>
              <a:rPr lang="en-US" dirty="0"/>
              <a:t>Restrictions</a:t>
            </a:r>
            <a:r>
              <a:rPr lang="en-US" b="1" dirty="0"/>
              <a:t> </a:t>
            </a:r>
            <a:endParaRPr lang="en-US" dirty="0"/>
          </a:p>
        </p:txBody>
      </p:sp>
      <p:sp>
        <p:nvSpPr>
          <p:cNvPr id="3" name="Content Placeholder 2"/>
          <p:cNvSpPr>
            <a:spLocks noGrp="1"/>
          </p:cNvSpPr>
          <p:nvPr>
            <p:ph idx="1"/>
          </p:nvPr>
        </p:nvSpPr>
        <p:spPr/>
        <p:txBody>
          <a:bodyPr/>
          <a:lstStyle/>
          <a:p>
            <a:r>
              <a:rPr lang="en-US" dirty="0" smtClean="0"/>
              <a:t>Union or Member State law to which the data controller or processor is subject may restrict by way of a legislative measure the scope of the obligations and rights provided for in Articles 12 to 22</a:t>
            </a:r>
            <a:r>
              <a:rPr lang="mr-IN" dirty="0" smtClean="0"/>
              <a:t>…</a:t>
            </a:r>
            <a:r>
              <a:rPr lang="en-US" dirty="0" smtClean="0"/>
              <a:t>when </a:t>
            </a:r>
            <a:r>
              <a:rPr lang="en-US" dirty="0"/>
              <a:t>such a restriction respects the essence of the fundamental rights and freedoms and is a necessary and proportionate measure in a democratic society to safeguard</a:t>
            </a:r>
            <a:r>
              <a:rPr lang="en-US" dirty="0" smtClean="0"/>
              <a:t>: </a:t>
            </a:r>
            <a:r>
              <a:rPr lang="en-US" dirty="0"/>
              <a:t>(a) national security; (b) </a:t>
            </a:r>
            <a:r>
              <a:rPr lang="en-US" dirty="0" err="1"/>
              <a:t>defence</a:t>
            </a:r>
            <a:r>
              <a:rPr lang="en-US" dirty="0"/>
              <a:t>; (c) public security</a:t>
            </a:r>
            <a:r>
              <a:rPr lang="en-US" dirty="0" smtClean="0"/>
              <a:t>;</a:t>
            </a:r>
            <a:r>
              <a:rPr lang="mr-IN" dirty="0" smtClean="0"/>
              <a:t>…</a:t>
            </a:r>
            <a:r>
              <a:rPr lang="en-US" dirty="0" smtClean="0"/>
              <a:t>.</a:t>
            </a:r>
            <a:r>
              <a:rPr lang="en-US" dirty="0"/>
              <a:t> </a:t>
            </a:r>
          </a:p>
          <a:p>
            <a:endParaRPr lang="en-US" dirty="0"/>
          </a:p>
        </p:txBody>
      </p:sp>
    </p:spTree>
    <p:extLst>
      <p:ext uri="{BB962C8B-B14F-4D97-AF65-F5344CB8AC3E}">
        <p14:creationId xmlns:p14="http://schemas.microsoft.com/office/powerpoint/2010/main" val="327227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77111" y="2592759"/>
            <a:ext cx="10515600" cy="1325563"/>
          </a:xfrm>
        </p:spPr>
        <p:txBody>
          <a:bodyPr/>
          <a:lstStyle/>
          <a:p>
            <a:r>
              <a:rPr lang="en-US" dirty="0" smtClean="0"/>
              <a:t>General provisions</a:t>
            </a:r>
            <a:br>
              <a:rPr lang="en-US" dirty="0" smtClean="0"/>
            </a:br>
            <a:r>
              <a:rPr lang="en-US" sz="3200" dirty="0" smtClean="0"/>
              <a:t>Articles 1-4</a:t>
            </a:r>
            <a:endParaRPr lang="en-US" sz="3200" dirty="0"/>
          </a:p>
        </p:txBody>
      </p:sp>
    </p:spTree>
    <p:extLst>
      <p:ext uri="{BB962C8B-B14F-4D97-AF65-F5344CB8AC3E}">
        <p14:creationId xmlns:p14="http://schemas.microsoft.com/office/powerpoint/2010/main" val="1185479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1: Subject-matter and objectives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 This Regulation lays down rules relating to the protection of natural persons with regard to the processing of personal data and rules relating to the free movement of personal data. </a:t>
            </a:r>
          </a:p>
          <a:p>
            <a:pPr marL="514350" indent="-514350">
              <a:buFont typeface="+mj-lt"/>
              <a:buAutoNum type="arabicPeriod"/>
            </a:pPr>
            <a:r>
              <a:rPr lang="en-US" dirty="0" smtClean="0"/>
              <a:t>This </a:t>
            </a:r>
            <a:r>
              <a:rPr lang="en-US" dirty="0"/>
              <a:t>Regulation protects fundamental rights and freedoms of natural persons and in particular their right to the protection of personal data. </a:t>
            </a:r>
          </a:p>
          <a:p>
            <a:pPr marL="514350" indent="-514350">
              <a:buFont typeface="+mj-lt"/>
              <a:buAutoNum type="arabicPeriod"/>
            </a:pPr>
            <a:r>
              <a:rPr lang="en-US" dirty="0" smtClean="0"/>
              <a:t>The </a:t>
            </a:r>
            <a:r>
              <a:rPr lang="en-US" dirty="0"/>
              <a:t>free movement of personal data within the Union shall be neither restricted nor prohibited for reasons connected with the protection of natural persons with regard to the processing of personal data. </a:t>
            </a:r>
          </a:p>
          <a:p>
            <a:endParaRPr lang="en-US" dirty="0"/>
          </a:p>
        </p:txBody>
      </p:sp>
    </p:spTree>
    <p:extLst>
      <p:ext uri="{BB962C8B-B14F-4D97-AF65-F5344CB8AC3E}">
        <p14:creationId xmlns:p14="http://schemas.microsoft.com/office/powerpoint/2010/main" val="365725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3: Territorial scope</a:t>
            </a:r>
            <a:endParaRPr lang="en-US" dirty="0"/>
          </a:p>
        </p:txBody>
      </p:sp>
      <p:sp>
        <p:nvSpPr>
          <p:cNvPr id="3" name="Content Placeholder 2"/>
          <p:cNvSpPr>
            <a:spLocks noGrp="1"/>
          </p:cNvSpPr>
          <p:nvPr>
            <p:ph idx="1"/>
          </p:nvPr>
        </p:nvSpPr>
        <p:spPr/>
        <p:txBody>
          <a:bodyPr/>
          <a:lstStyle/>
          <a:p>
            <a:r>
              <a:rPr lang="en-US" dirty="0"/>
              <a:t>This Regulation applies to the processing of personal data of data subjects who are in the Union by a controller or processor not established in the Union, where the processing activities are related to: (a) the offering of goods or services, irrespective of whether a payment of the data subject is required, to such data subjects in the Union; or (b) the monitoring of their </a:t>
            </a:r>
            <a:r>
              <a:rPr lang="en-US" dirty="0" err="1"/>
              <a:t>behaviour</a:t>
            </a:r>
            <a:r>
              <a:rPr lang="en-US" dirty="0"/>
              <a:t> as far as their </a:t>
            </a:r>
            <a:r>
              <a:rPr lang="en-US" dirty="0" err="1"/>
              <a:t>behaviour</a:t>
            </a:r>
            <a:r>
              <a:rPr lang="en-US" dirty="0"/>
              <a:t> takes place within the Union. </a:t>
            </a:r>
          </a:p>
        </p:txBody>
      </p:sp>
      <p:sp>
        <p:nvSpPr>
          <p:cNvPr id="4" name="Rectangle 3"/>
          <p:cNvSpPr/>
          <p:nvPr/>
        </p:nvSpPr>
        <p:spPr>
          <a:xfrm>
            <a:off x="3667327" y="5000017"/>
            <a:ext cx="4289898" cy="8072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Impacts many companies</a:t>
            </a:r>
            <a:endParaRPr lang="en-US" sz="2000" dirty="0"/>
          </a:p>
        </p:txBody>
      </p:sp>
    </p:spTree>
    <p:extLst>
      <p:ext uri="{BB962C8B-B14F-4D97-AF65-F5344CB8AC3E}">
        <p14:creationId xmlns:p14="http://schemas.microsoft.com/office/powerpoint/2010/main" val="2126135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4: Definitions</a:t>
            </a:r>
            <a:endParaRPr lang="en-US" dirty="0"/>
          </a:p>
        </p:txBody>
      </p:sp>
      <p:sp>
        <p:nvSpPr>
          <p:cNvPr id="3" name="Content Placeholder 2"/>
          <p:cNvSpPr>
            <a:spLocks noGrp="1"/>
          </p:cNvSpPr>
          <p:nvPr>
            <p:ph idx="1"/>
          </p:nvPr>
        </p:nvSpPr>
        <p:spPr/>
        <p:txBody>
          <a:bodyPr/>
          <a:lstStyle/>
          <a:p>
            <a:r>
              <a:rPr lang="en-US" dirty="0" smtClean="0"/>
              <a:t>Review</a:t>
            </a:r>
          </a:p>
          <a:p>
            <a:pPr lvl="1"/>
            <a:r>
              <a:rPr lang="en-US" dirty="0" smtClean="0"/>
              <a:t>Personal data</a:t>
            </a:r>
          </a:p>
          <a:p>
            <a:pPr lvl="1"/>
            <a:r>
              <a:rPr lang="en-US" dirty="0" smtClean="0"/>
              <a:t>Processing</a:t>
            </a:r>
          </a:p>
          <a:p>
            <a:pPr lvl="1"/>
            <a:r>
              <a:rPr lang="en-US" dirty="0" smtClean="0"/>
              <a:t>Restriction of processing</a:t>
            </a:r>
          </a:p>
          <a:p>
            <a:pPr lvl="1"/>
            <a:r>
              <a:rPr lang="en-US" dirty="0" smtClean="0"/>
              <a:t>Profiling</a:t>
            </a:r>
          </a:p>
          <a:p>
            <a:pPr lvl="1"/>
            <a:r>
              <a:rPr lang="en-US" dirty="0" err="1" smtClean="0"/>
              <a:t>Pseudonymisation</a:t>
            </a:r>
            <a:endParaRPr lang="en-US" dirty="0" smtClean="0"/>
          </a:p>
          <a:p>
            <a:r>
              <a:rPr lang="en-US" dirty="0" smtClean="0"/>
              <a:t>Strong emphasis on data types, identifiable information </a:t>
            </a:r>
          </a:p>
          <a:p>
            <a:pPr lvl="1"/>
            <a:r>
              <a:rPr lang="en-US" dirty="0" smtClean="0"/>
              <a:t>Challenges in operationalizing these concepts</a:t>
            </a:r>
          </a:p>
        </p:txBody>
      </p:sp>
    </p:spTree>
    <p:extLst>
      <p:ext uri="{BB962C8B-B14F-4D97-AF65-F5344CB8AC3E}">
        <p14:creationId xmlns:p14="http://schemas.microsoft.com/office/powerpoint/2010/main" val="25661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6294" y="2670581"/>
            <a:ext cx="10515600" cy="1325563"/>
          </a:xfrm>
        </p:spPr>
        <p:txBody>
          <a:bodyPr/>
          <a:lstStyle/>
          <a:p>
            <a:r>
              <a:rPr lang="en-US" dirty="0" smtClean="0"/>
              <a:t>Principles</a:t>
            </a:r>
            <a:br>
              <a:rPr lang="en-US" dirty="0" smtClean="0"/>
            </a:br>
            <a:r>
              <a:rPr lang="en-US" sz="3600" dirty="0" smtClean="0"/>
              <a:t>Articles 5-11</a:t>
            </a:r>
            <a:endParaRPr lang="en-US" dirty="0"/>
          </a:p>
        </p:txBody>
      </p:sp>
    </p:spTree>
    <p:extLst>
      <p:ext uri="{BB962C8B-B14F-4D97-AF65-F5344CB8AC3E}">
        <p14:creationId xmlns:p14="http://schemas.microsoft.com/office/powerpoint/2010/main" val="2095833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5: Principles for data processing</a:t>
            </a:r>
            <a:endParaRPr lang="en-US" dirty="0"/>
          </a:p>
        </p:txBody>
      </p:sp>
      <p:sp>
        <p:nvSpPr>
          <p:cNvPr id="3" name="Content Placeholder 2"/>
          <p:cNvSpPr>
            <a:spLocks noGrp="1"/>
          </p:cNvSpPr>
          <p:nvPr>
            <p:ph idx="1"/>
          </p:nvPr>
        </p:nvSpPr>
        <p:spPr/>
        <p:txBody>
          <a:bodyPr/>
          <a:lstStyle/>
          <a:p>
            <a:r>
              <a:rPr lang="en-US" dirty="0" smtClean="0"/>
              <a:t>Review</a:t>
            </a:r>
          </a:p>
          <a:p>
            <a:r>
              <a:rPr lang="en-US" dirty="0" smtClean="0"/>
              <a:t>Closely related to FIPPs discussed in class</a:t>
            </a:r>
            <a:endParaRPr lang="en-US" dirty="0"/>
          </a:p>
        </p:txBody>
      </p:sp>
    </p:spTree>
    <p:extLst>
      <p:ext uri="{BB962C8B-B14F-4D97-AF65-F5344CB8AC3E}">
        <p14:creationId xmlns:p14="http://schemas.microsoft.com/office/powerpoint/2010/main" val="710063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6: Lawfulness of processing</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Processing shall be lawful only if and to the extent that at least one of the following applies: </a:t>
            </a:r>
            <a:endParaRPr lang="en-US" dirty="0" smtClean="0"/>
          </a:p>
          <a:p>
            <a:pPr marL="514350" indent="-514350">
              <a:buAutoNum type="alphaLcParenBoth"/>
            </a:pPr>
            <a:r>
              <a:rPr lang="en-US" dirty="0" smtClean="0"/>
              <a:t>the </a:t>
            </a:r>
            <a:r>
              <a:rPr lang="en-US" dirty="0"/>
              <a:t>data subject has given consent to the processing of his or her personal data for one or more specific purposes; </a:t>
            </a:r>
            <a:endParaRPr lang="en-US" dirty="0" smtClean="0"/>
          </a:p>
          <a:p>
            <a:pPr marL="514350" indent="-514350">
              <a:buAutoNum type="alphaLcParenBoth"/>
            </a:pPr>
            <a:r>
              <a:rPr lang="en-US" dirty="0" smtClean="0"/>
              <a:t>processing </a:t>
            </a:r>
            <a:r>
              <a:rPr lang="en-US" dirty="0"/>
              <a:t>is necessary for the performance of a contract to which the data subject is party or in order to take steps at the request of the data subject prior to entering into a contract; </a:t>
            </a:r>
          </a:p>
          <a:p>
            <a:pPr marL="514350" indent="-514350">
              <a:buAutoNum type="alphaLcParenBoth"/>
            </a:pPr>
            <a:r>
              <a:rPr lang="en-US" dirty="0" smtClean="0"/>
              <a:t>processing </a:t>
            </a:r>
            <a:r>
              <a:rPr lang="en-US" dirty="0"/>
              <a:t>is necessary for compliance with a legal obligation to which the controller is subject; </a:t>
            </a:r>
            <a:endParaRPr lang="en-US" dirty="0" smtClean="0"/>
          </a:p>
          <a:p>
            <a:pPr marL="514350" indent="-514350">
              <a:buAutoNum type="alphaLcParenBoth"/>
            </a:pPr>
            <a:r>
              <a:rPr lang="en-US" dirty="0" smtClean="0"/>
              <a:t>processing </a:t>
            </a:r>
            <a:r>
              <a:rPr lang="en-US" dirty="0"/>
              <a:t>is necessary in order to protect the vital interests of the data subject or of another natural person; </a:t>
            </a:r>
            <a:endParaRPr lang="en-US" dirty="0" smtClean="0"/>
          </a:p>
          <a:p>
            <a:pPr marL="514350" indent="-514350">
              <a:buAutoNum type="alphaLcParenBoth"/>
            </a:pPr>
            <a:r>
              <a:rPr lang="en-US" dirty="0" smtClean="0"/>
              <a:t>processing </a:t>
            </a:r>
            <a:r>
              <a:rPr lang="en-US" dirty="0"/>
              <a:t>is necessary for the performance of a task carried out in the public interest or in the exercise of official authority vested in the controller; </a:t>
            </a:r>
            <a:endParaRPr lang="en-US" dirty="0" smtClean="0"/>
          </a:p>
          <a:p>
            <a:pPr marL="514350" indent="-514350">
              <a:buAutoNum type="alphaLcParenBoth"/>
            </a:pPr>
            <a:r>
              <a:rPr lang="en-US" dirty="0" smtClean="0"/>
              <a:t>processing </a:t>
            </a:r>
            <a:r>
              <a:rPr lang="en-US" dirty="0"/>
              <a:t>is necessary for the purposes of the legitimate interests pursued by the controller or by a third party, except where such interests are overridden by the interests or fundamental rights and freedoms of the data subject which require protection of personal data, in particular where the data subject is a child. </a:t>
            </a:r>
          </a:p>
          <a:p>
            <a:endParaRPr lang="en-US" dirty="0"/>
          </a:p>
        </p:txBody>
      </p:sp>
    </p:spTree>
    <p:extLst>
      <p:ext uri="{BB962C8B-B14F-4D97-AF65-F5344CB8AC3E}">
        <p14:creationId xmlns:p14="http://schemas.microsoft.com/office/powerpoint/2010/main" val="595748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988</TotalTime>
  <Words>2213</Words>
  <Application>Microsoft Macintosh PowerPoint</Application>
  <PresentationFormat>Widescreen</PresentationFormat>
  <Paragraphs>103</Paragraphs>
  <Slides>26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Calibri</vt:lpstr>
      <vt:lpstr>Calibri Light</vt:lpstr>
      <vt:lpstr>Mangal</vt:lpstr>
      <vt:lpstr>Arial</vt:lpstr>
      <vt:lpstr>Office Theme</vt:lpstr>
      <vt:lpstr>General Data Protection Regulation (GDPR)</vt:lpstr>
      <vt:lpstr>Our goals</vt:lpstr>
      <vt:lpstr>General provisions Articles 1-4</vt:lpstr>
      <vt:lpstr>Article 1: Subject-matter and objectives</vt:lpstr>
      <vt:lpstr>Article 3: Territorial scope</vt:lpstr>
      <vt:lpstr>Article 4: Definitions</vt:lpstr>
      <vt:lpstr>Principles Articles 5-11</vt:lpstr>
      <vt:lpstr>Article 5: Principles for data processing</vt:lpstr>
      <vt:lpstr>Article 6: Lawfulness of processing</vt:lpstr>
      <vt:lpstr>Article 6: Lawfulness of processing</vt:lpstr>
      <vt:lpstr>Article 7, 8: Consent</vt:lpstr>
      <vt:lpstr>Article 9: Processing special categories of data</vt:lpstr>
      <vt:lpstr>Rights of data subjects Articles 12-23 </vt:lpstr>
      <vt:lpstr>Article 12:Transparent information, communication and modalities for the exercise of the rights of the data subject    </vt:lpstr>
      <vt:lpstr>Article 13: Information to be provided where personal data are collected from the data subject  </vt:lpstr>
      <vt:lpstr>Article 15: Right of access by the data subject </vt:lpstr>
      <vt:lpstr>Article 15: Right of access by the data subject </vt:lpstr>
      <vt:lpstr>Article 16: Right to rectification </vt:lpstr>
      <vt:lpstr>Article 17: Right to erasure (‘right to be forgotten’) </vt:lpstr>
      <vt:lpstr>Article 18: Right to restriction of processing </vt:lpstr>
      <vt:lpstr>Article 19: Notification obligation regarding rectification or erasure of personal data or restriction of processing  </vt:lpstr>
      <vt:lpstr>Article 20: Right to data portability </vt:lpstr>
      <vt:lpstr>Article 21: Right to object</vt:lpstr>
      <vt:lpstr>Article 22: Automated individual decision-making, including profiling  </vt:lpstr>
      <vt:lpstr>Article 22: Automated individual decision-making, including profiling  </vt:lpstr>
      <vt:lpstr>Article 23: Restrictions </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Data Protection Regulation (GDPR)</dc:title>
  <dc:creator>Anupam Datta</dc:creator>
  <cp:lastModifiedBy>Anupam Datta</cp:lastModifiedBy>
  <cp:revision>33</cp:revision>
  <dcterms:created xsi:type="dcterms:W3CDTF">2017-10-04T03:52:07Z</dcterms:created>
  <dcterms:modified xsi:type="dcterms:W3CDTF">2017-10-04T20:20:08Z</dcterms:modified>
</cp:coreProperties>
</file>