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41" r:id="rId2"/>
    <p:sldId id="478" r:id="rId3"/>
    <p:sldId id="479" r:id="rId4"/>
    <p:sldId id="474" r:id="rId5"/>
    <p:sldId id="359" r:id="rId6"/>
    <p:sldId id="422" r:id="rId7"/>
    <p:sldId id="435" r:id="rId8"/>
    <p:sldId id="414" r:id="rId9"/>
    <p:sldId id="398" r:id="rId10"/>
    <p:sldId id="367" r:id="rId11"/>
    <p:sldId id="400" r:id="rId12"/>
    <p:sldId id="432" r:id="rId13"/>
    <p:sldId id="436" r:id="rId14"/>
    <p:sldId id="448" r:id="rId15"/>
    <p:sldId id="449" r:id="rId16"/>
    <p:sldId id="450" r:id="rId17"/>
    <p:sldId id="451" r:id="rId18"/>
    <p:sldId id="452" r:id="rId19"/>
    <p:sldId id="477" r:id="rId20"/>
    <p:sldId id="485" r:id="rId21"/>
    <p:sldId id="446" r:id="rId22"/>
    <p:sldId id="407" r:id="rId23"/>
    <p:sldId id="408" r:id="rId24"/>
    <p:sldId id="440" r:id="rId25"/>
    <p:sldId id="481" r:id="rId26"/>
    <p:sldId id="434" r:id="rId27"/>
    <p:sldId id="3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k" initials="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501" autoAdjust="0"/>
  </p:normalViewPr>
  <p:slideViewPr>
    <p:cSldViewPr snapToGrid="0">
      <p:cViewPr varScale="1">
        <p:scale>
          <a:sx n="96" d="100"/>
          <a:sy n="96" d="100"/>
        </p:scale>
        <p:origin x="168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37EBF-CC38-43CA-BBEA-4991507DE9C2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E4E77-8840-4D1C-B5E7-A5CE2584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A21F64-41D3-41E7-8F25-DDFBA142142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1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9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20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1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Simple lifting of the randomized intervention from inputs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𝑖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∈𝑁</a:t>
                </a:r>
                <a:r>
                  <a:rPr lang="en-US" dirty="0" smtClean="0"/>
                  <a:t> to sets of inputs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𝑆⊆𝑁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21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Revenue </a:t>
                </a:r>
                <a:r>
                  <a:rPr lang="en-US" sz="2000" dirty="0"/>
                  <a:t>sharing: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𝑣</a:t>
                </a:r>
                <a:r>
                  <a:rPr lang="en-US" sz="2000" i="0" dirty="0">
                    <a:latin typeface="Cambria Math"/>
                  </a:rPr>
                  <a:t>(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𝑆</a:t>
                </a:r>
                <a:r>
                  <a:rPr lang="en-US" sz="2000" i="0" dirty="0">
                    <a:latin typeface="Cambria Math"/>
                  </a:rPr>
                  <a:t>)</a:t>
                </a:r>
                <a:r>
                  <a:rPr lang="en-US" sz="2000" dirty="0"/>
                  <a:t> = revenue earned by agents in 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Transition </a:t>
                </a:r>
                <a:r>
                  <a:rPr lang="en-US" dirty="0" smtClean="0"/>
                  <a:t>in: Set QII can be viewed as a cooperative game. </a:t>
                </a:r>
              </a:p>
              <a:p>
                <a:r>
                  <a:rPr lang="en-US" dirty="0" smtClean="0"/>
                  <a:t>Cooperative games come in</a:t>
                </a:r>
                <a:r>
                  <a:rPr lang="en-US" baseline="0" dirty="0" smtClean="0"/>
                  <a:t> all shapes and sizes.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Transition out: Turns out, according to a classic construction by Lloyd Shapley in 1953, … there is exactly one way of solving this problem, if we assume some very reasonable axioms.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7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65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21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2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8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8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35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75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10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6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8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9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4E77-8840-4D1C-B5E7-A5CE2584EA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914"/>
            <a:ext cx="12192000" cy="6335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423" y="2461307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423" y="4932817"/>
            <a:ext cx="9144000" cy="1100590"/>
          </a:xfrm>
        </p:spPr>
        <p:txBody>
          <a:bodyPr/>
          <a:lstStyle>
            <a:lvl1pPr marL="0" indent="0" algn="l">
              <a:buNone/>
              <a:defRPr sz="1800" i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8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7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1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8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1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ADB09B-CC54-440C-9564-6DC8C19BB2A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3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2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97025"/>
            <a:ext cx="12192000" cy="101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198499"/>
            <a:ext cx="12192000" cy="105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6628097"/>
            <a:ext cx="12192000" cy="1357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7362-133A-4923-9483-C19EA92A4A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763890"/>
            <a:ext cx="12192000" cy="103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0" y="6759972"/>
            <a:ext cx="12192000" cy="101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152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0" Type="http://schemas.openxmlformats.org/officeDocument/2006/relationships/image" Target="../media/image54.png"/><Relationship Id="rId11" Type="http://schemas.openxmlformats.org/officeDocument/2006/relationships/image" Target="../media/image250.png"/><Relationship Id="rId9" Type="http://schemas.openxmlformats.org/officeDocument/2006/relationships/image" Target="../media/image47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4" Type="http://schemas.openxmlformats.org/officeDocument/2006/relationships/image" Target="../media/image240.png"/><Relationship Id="rId5" Type="http://schemas.openxmlformats.org/officeDocument/2006/relationships/image" Target="../media/image251.png"/><Relationship Id="rId6" Type="http://schemas.openxmlformats.org/officeDocument/2006/relationships/image" Target="../media/image260.png"/><Relationship Id="rId7" Type="http://schemas.openxmlformats.org/officeDocument/2006/relationships/image" Target="../media/image271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png"/><Relationship Id="rId12" Type="http://schemas.openxmlformats.org/officeDocument/2006/relationships/image" Target="../media/image140.png"/><Relationship Id="rId13" Type="http://schemas.openxmlformats.org/officeDocument/2006/relationships/image" Target="../media/image16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100.png"/><Relationship Id="rId8" Type="http://schemas.openxmlformats.org/officeDocument/2006/relationships/image" Target="../media/image110.png"/><Relationship Id="rId9" Type="http://schemas.openxmlformats.org/officeDocument/2006/relationships/image" Target="../media/image120.png"/><Relationship Id="rId10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728907" y="642213"/>
            <a:ext cx="10737226" cy="17907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Algorithmic Transparency with </a:t>
            </a:r>
            <a:br>
              <a:rPr lang="en-US" sz="5400" dirty="0" smtClean="0"/>
            </a:br>
            <a:r>
              <a:rPr lang="en-US" sz="5400" dirty="0" smtClean="0"/>
              <a:t>Quantitative Input Influence</a:t>
            </a:r>
            <a:endParaRPr lang="en-US" sz="5400" dirty="0"/>
          </a:p>
        </p:txBody>
      </p:sp>
      <p:sp>
        <p:nvSpPr>
          <p:cNvPr id="10" name="Text Placeholder 4"/>
          <p:cNvSpPr>
            <a:spLocks noGrp="1"/>
          </p:cNvSpPr>
          <p:nvPr>
            <p:ph type="subTitle" idx="1"/>
          </p:nvPr>
        </p:nvSpPr>
        <p:spPr>
          <a:xfrm>
            <a:off x="1525520" y="3785067"/>
            <a:ext cx="9144000" cy="21633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i="0" dirty="0" smtClean="0">
                <a:latin typeface="+mj-lt"/>
              </a:rPr>
              <a:t>Anupam </a:t>
            </a:r>
            <a:r>
              <a:rPr lang="en-US" sz="3600" i="0" dirty="0" smtClean="0">
                <a:latin typeface="+mj-lt"/>
              </a:rPr>
              <a:t>Datta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200" i="0" dirty="0" smtClean="0">
                <a:latin typeface="+mj-lt"/>
              </a:rPr>
              <a:t>Carnegie </a:t>
            </a:r>
            <a:r>
              <a:rPr lang="en-US" sz="3200" i="0" dirty="0" smtClean="0">
                <a:latin typeface="+mj-lt"/>
              </a:rPr>
              <a:t>Mellon </a:t>
            </a:r>
            <a:r>
              <a:rPr lang="en-US" sz="3200" i="0" dirty="0" smtClean="0">
                <a:latin typeface="+mj-lt"/>
              </a:rPr>
              <a:t>University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en-US" sz="3200" i="0" dirty="0">
              <a:latin typeface="+mj-lt"/>
            </a:endParaRP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200" i="0" dirty="0" smtClean="0">
                <a:latin typeface="+mj-lt"/>
              </a:rPr>
              <a:t>18734</a:t>
            </a:r>
            <a:r>
              <a:rPr lang="en-US" sz="3200" i="0" smtClean="0">
                <a:latin typeface="+mj-lt"/>
              </a:rPr>
              <a:t>: Foundations of Privacy</a:t>
            </a:r>
            <a:endParaRPr lang="en-US" sz="3200" i="0" dirty="0" smtClean="0">
              <a:latin typeface="+mj-lt"/>
            </a:endParaRP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endParaRPr lang="en-US" sz="32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62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Idea</a:t>
            </a:r>
            <a:r>
              <a:rPr lang="en-US" dirty="0" smtClean="0"/>
              <a:t> </a:t>
            </a:r>
            <a:r>
              <a:rPr lang="en-US" b="1" dirty="0" smtClean="0"/>
              <a:t>2</a:t>
            </a:r>
            <a:r>
              <a:rPr lang="en-US" dirty="0" smtClean="0"/>
              <a:t>| Quantity of Interest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5674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Various statistics of a system:</a:t>
                </a:r>
              </a:p>
              <a:p>
                <a:pPr lvl="1"/>
                <a:r>
                  <a:rPr lang="en-US" sz="2400" dirty="0" smtClean="0"/>
                  <a:t>Classification outcome of an individual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342900" lvl="1" indent="0">
                  <a:buNone/>
                </a:pPr>
                <a:endParaRPr lang="en-US" sz="2400" dirty="0" smtClean="0"/>
              </a:p>
              <a:p>
                <a:pPr lvl="1"/>
                <a:r>
                  <a:rPr lang="en-US" sz="2400" dirty="0" smtClean="0"/>
                  <a:t>Classification outcomes of a group of individuals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female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female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342900" lvl="1" indent="0">
                  <a:buNone/>
                </a:pPr>
                <a:endParaRPr lang="en-US" sz="2400" dirty="0" smtClean="0"/>
              </a:p>
              <a:p>
                <a:pPr lvl="1"/>
                <a:r>
                  <a:rPr lang="en-US" sz="2400" dirty="0" smtClean="0"/>
                  <a:t>Disparity between classification outcomes of groups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male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female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male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female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342900" lvl="1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342900" lvl="1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5674"/>
                <a:ext cx="10515600" cy="4351338"/>
              </a:xfrm>
              <a:blipFill rotWithShape="0">
                <a:blip r:embed="rId3"/>
                <a:stretch>
                  <a:fillRect l="-1043" t="-238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65511" y="4428602"/>
                <a:ext cx="5644686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𝒬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𝒬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𝒜</m:t>
                          </m:r>
                        </m:sub>
                      </m:sSub>
                      <m:d>
                        <m:d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𝒬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𝒜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511" y="4428602"/>
                <a:ext cx="5644686" cy="595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QII</a:t>
            </a:r>
            <a:r>
              <a:rPr lang="en-US" dirty="0" smtClean="0"/>
              <a:t> |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0016" y="2608408"/>
                <a:ext cx="10231967" cy="13855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The Quantitative Input Influence (QII) of an input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on a quantity of interest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of a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 smtClean="0"/>
                  <a:t> is the difference in the quantity of interest when the input is replaced with random value via an intervention.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0016" y="2608408"/>
                <a:ext cx="10231967" cy="1385596"/>
              </a:xfrm>
              <a:blipFill rotWithShape="1">
                <a:blip r:embed="rId4"/>
                <a:stretch>
                  <a:fillRect l="-1251" t="-7489" r="-1788" b="-29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 |</a:t>
            </a:r>
            <a:r>
              <a:rPr lang="en-US" dirty="0"/>
              <a:t> Quantitative Input Influence (QII)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1" y="1825625"/>
            <a:ext cx="80581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technique for measuring the influence of an input of a system on its outputs.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3564" y="2796210"/>
            <a:ext cx="8035786" cy="633168"/>
            <a:chOff x="340828" y="2822715"/>
            <a:chExt cx="7789381" cy="633168"/>
          </a:xfrm>
        </p:grpSpPr>
        <p:sp>
          <p:nvSpPr>
            <p:cNvPr id="13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Causal Intervention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Deals with </a:t>
              </a:r>
              <a:r>
                <a:rPr lang="en-US" sz="2200" i="1" dirty="0">
                  <a:solidFill>
                    <a:schemeClr val="tx1"/>
                  </a:solidFill>
                </a:rPr>
                <a:t>correlated inputs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03564" y="3571212"/>
            <a:ext cx="8035786" cy="633168"/>
            <a:chOff x="340828" y="2822715"/>
            <a:chExt cx="7789381" cy="633168"/>
          </a:xfrm>
        </p:grpSpPr>
        <p:sp>
          <p:nvSpPr>
            <p:cNvPr id="16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Quantity of Interest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Supports a general class of transparency queries</a:t>
              </a:r>
              <a:endParaRPr lang="en-US" sz="22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0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 |</a:t>
            </a:r>
            <a:r>
              <a:rPr lang="en-US" dirty="0"/>
              <a:t> Quantitative Input Influence (QII)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1" y="1825625"/>
            <a:ext cx="80581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technique for measuring the influence of an input of a system on its outputs.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3564" y="2796210"/>
            <a:ext cx="8035786" cy="633168"/>
            <a:chOff x="340828" y="2822715"/>
            <a:chExt cx="7789381" cy="633168"/>
          </a:xfrm>
        </p:grpSpPr>
        <p:sp>
          <p:nvSpPr>
            <p:cNvPr id="13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Causal Intervention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Deals with </a:t>
              </a:r>
              <a:r>
                <a:rPr lang="en-US" sz="2200" i="1" dirty="0">
                  <a:solidFill>
                    <a:schemeClr val="tx1"/>
                  </a:solidFill>
                </a:rPr>
                <a:t>correlated inputs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03564" y="3571212"/>
            <a:ext cx="8035786" cy="633168"/>
            <a:chOff x="340828" y="2822715"/>
            <a:chExt cx="7789381" cy="633168"/>
          </a:xfrm>
        </p:grpSpPr>
        <p:sp>
          <p:nvSpPr>
            <p:cNvPr id="16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Quantity of Interest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Supports a general class of transparency queries</a:t>
              </a:r>
              <a:endParaRPr lang="en-US" sz="22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0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verage Joe and Joseph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4" r="34397"/>
          <a:stretch/>
        </p:blipFill>
        <p:spPr bwMode="auto">
          <a:xfrm>
            <a:off x="2228325" y="1869825"/>
            <a:ext cx="1894680" cy="28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 </a:t>
            </a:r>
            <a:r>
              <a:rPr lang="en-US" dirty="0" smtClean="0"/>
              <a:t>| Single Inputs have Low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975" y="1482725"/>
            <a:ext cx="7886700" cy="491807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39988" y="2045878"/>
            <a:ext cx="2281153" cy="252891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Classifier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0958" y="2753660"/>
            <a:ext cx="749029" cy="1945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90959" y="3927467"/>
            <a:ext cx="749029" cy="1945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021141" y="3311267"/>
            <a:ext cx="749029" cy="1945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44612" y="2471001"/>
            <a:ext cx="15555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1010" y="3017947"/>
            <a:ext cx="17709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Decision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4611" y="3696635"/>
            <a:ext cx="15268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Income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1401" y="2162175"/>
            <a:ext cx="183832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Only accept old, high-income individuals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38355" y="2403784"/>
            <a:ext cx="82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52182" y="363834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Naïve Approach |</a:t>
            </a:r>
            <a:r>
              <a:rPr lang="en-US" dirty="0" smtClean="0"/>
              <a:t> Set QII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6011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with independent random value from the joint distribution of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𝒬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60117" cy="4351338"/>
              </a:xfrm>
              <a:blipFill rotWithShape="1">
                <a:blip r:embed="rId3"/>
                <a:stretch>
                  <a:fillRect l="-62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820228" y="3456748"/>
            <a:ext cx="2862464" cy="238539"/>
            <a:chOff x="3607904" y="2107096"/>
            <a:chExt cx="3816618" cy="318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607904" y="2107096"/>
                  <a:ext cx="318052" cy="31805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3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904" y="2107096"/>
                  <a:ext cx="318052" cy="31805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9756" b="-731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925956" y="2107096"/>
                  <a:ext cx="318052" cy="31805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956" y="2107096"/>
                  <a:ext cx="318052" cy="31805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195" b="-731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4244008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35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62058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80110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198162" y="2107096"/>
                  <a:ext cx="318052" cy="31805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162" y="2107096"/>
                  <a:ext cx="318052" cy="31805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31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5516212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34264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52316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70366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8418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35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06470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35843" y="4120186"/>
                <a:ext cx="1431235" cy="1207604"/>
              </a:xfrm>
              <a:prstGeom prst="rect">
                <a:avLst/>
              </a:prstGeom>
              <a:solidFill>
                <a:schemeClr val="tx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42" y="4120186"/>
                <a:ext cx="1431235" cy="1207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2820230" y="3695286"/>
            <a:ext cx="715612" cy="42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67076" y="3695286"/>
            <a:ext cx="715612" cy="42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2"/>
          </p:cNvCxnSpPr>
          <p:nvPr/>
        </p:nvCxnSpPr>
        <p:spPr>
          <a:xfrm flipH="1">
            <a:off x="4251460" y="5327788"/>
            <a:ext cx="1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65581" y="3456748"/>
            <a:ext cx="2862464" cy="238539"/>
            <a:chOff x="3607904" y="2107096"/>
            <a:chExt cx="3816618" cy="318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3607904" y="2107096"/>
                  <a:ext cx="318052" cy="31805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3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904" y="2107096"/>
                  <a:ext cx="318052" cy="31805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9756" b="-731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25956" y="2107096"/>
                  <a:ext cx="318052" cy="31805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956" y="2107096"/>
                  <a:ext cx="318052" cy="31805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195" b="-731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/>
            <p:cNvSpPr/>
            <p:nvPr/>
          </p:nvSpPr>
          <p:spPr>
            <a:xfrm>
              <a:off x="4244008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35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2058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80110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198162" y="2107096"/>
                  <a:ext cx="318052" cy="31805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162" y="2107096"/>
                  <a:ext cx="318052" cy="31805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31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5516212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34264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2316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0366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8418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35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06470" y="2107096"/>
              <a:ext cx="318052" cy="318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081196" y="4120186"/>
                <a:ext cx="1431235" cy="1207604"/>
              </a:xfrm>
              <a:prstGeom prst="rect">
                <a:avLst/>
              </a:prstGeom>
              <a:solidFill>
                <a:schemeClr val="tx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95" y="4120186"/>
                <a:ext cx="1431235" cy="12076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6365583" y="3695286"/>
            <a:ext cx="715612" cy="42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512429" y="3695286"/>
            <a:ext cx="715612" cy="42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4" idx="2"/>
          </p:cNvCxnSpPr>
          <p:nvPr/>
        </p:nvCxnSpPr>
        <p:spPr>
          <a:xfrm flipH="1">
            <a:off x="7796813" y="5327788"/>
            <a:ext cx="1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365579" y="2953056"/>
            <a:ext cx="2148094" cy="746167"/>
            <a:chOff x="4841579" y="2953055"/>
            <a:chExt cx="2148094" cy="746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6034272" y="3456747"/>
                  <a:ext cx="238539" cy="238539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35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4272" y="3456747"/>
                  <a:ext cx="238539" cy="23853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326" b="-4651"/>
                  </a:stretch>
                </a:blipFill>
                <a:ln w="2222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41579" y="3460683"/>
                  <a:ext cx="238539" cy="238539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35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579" y="3460683"/>
                  <a:ext cx="238539" cy="23853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9302" b="-2326"/>
                  </a:stretch>
                </a:blipFill>
                <a:ln w="2222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6751134" y="3456747"/>
              <a:ext cx="238539" cy="238539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Elbow Connector 41"/>
            <p:cNvCxnSpPr>
              <a:endCxn id="40" idx="0"/>
            </p:cNvCxnSpPr>
            <p:nvPr/>
          </p:nvCxnSpPr>
          <p:spPr>
            <a:xfrm>
              <a:off x="6120814" y="3270385"/>
              <a:ext cx="749590" cy="186362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endCxn id="39" idx="0"/>
            </p:cNvCxnSpPr>
            <p:nvPr/>
          </p:nvCxnSpPr>
          <p:spPr>
            <a:xfrm rot="10800000" flipV="1">
              <a:off x="4960849" y="3270385"/>
              <a:ext cx="1192692" cy="190297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38" idx="0"/>
            </p:cNvCxnSpPr>
            <p:nvPr/>
          </p:nvCxnSpPr>
          <p:spPr>
            <a:xfrm>
              <a:off x="6153541" y="3270385"/>
              <a:ext cx="1" cy="1863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988259" y="2953055"/>
                  <a:ext cx="3538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259" y="2953055"/>
                  <a:ext cx="353815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QII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Not all features are equally important within a set.</a:t>
                </a:r>
                <a:endParaRPr lang="en-US" sz="2000" b="0" dirty="0" smtClean="0"/>
              </a:p>
              <a:p>
                <a:endParaRPr lang="en-US" dirty="0" smtClean="0"/>
              </a:p>
              <a:p>
                <a:r>
                  <a:rPr lang="en-US" sz="2400" i="1" dirty="0" smtClean="0"/>
                  <a:t>Marginal QII</a:t>
                </a:r>
                <a:r>
                  <a:rPr lang="en-US" sz="2400" dirty="0" smtClean="0"/>
                  <a:t>: Influence of age and income over only income.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age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income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income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sz="2400" dirty="0" smtClean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age</m:t>
                    </m:r>
                  </m:oMath>
                </a14:m>
                <a:r>
                  <a:rPr lang="en-US" sz="2400" dirty="0" smtClean="0"/>
                  <a:t> is a part of many sets!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0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9085" y="4747077"/>
                <a:ext cx="25892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age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{}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85" y="4747077"/>
                <a:ext cx="258923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65306" y="4942715"/>
                <a:ext cx="4968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age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06" y="4942715"/>
                <a:ext cx="496847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05" y="5743437"/>
                <a:ext cx="75213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age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income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income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5" y="5743437"/>
                <a:ext cx="752135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4226" y="5204325"/>
                <a:ext cx="36910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age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6" y="5204325"/>
                <a:ext cx="369101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80699" y="5353395"/>
                <a:ext cx="61093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age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99" y="5353395"/>
                <a:ext cx="6109365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32446" y="6033128"/>
                <a:ext cx="8659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age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income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income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446" y="6033128"/>
                <a:ext cx="865903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13276" y="4555017"/>
                <a:ext cx="61093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age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gender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276" y="4555017"/>
                <a:ext cx="610936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92724" y="3426529"/>
            <a:ext cx="10218877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pPr lvl="1" algn="ctr"/>
            <a:r>
              <a:rPr lang="en-US" sz="3200" dirty="0" smtClean="0">
                <a:solidFill>
                  <a:schemeClr val="bg1"/>
                </a:solidFill>
              </a:rPr>
              <a:t>Need to aggregate Marginal QII across all 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48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Idea</a:t>
            </a:r>
            <a:r>
              <a:rPr lang="en-US" dirty="0" smtClean="0"/>
              <a:t>  3| Set QII is a Cooperative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1308" y="1645416"/>
                <a:ext cx="8515351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Cooperative game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: set of agents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value of set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 smtClean="0"/>
              </a:p>
              <a:p>
                <a:pPr lvl="1"/>
                <a:endParaRPr lang="en-US" sz="2000" dirty="0"/>
              </a:p>
              <a:p>
                <a:r>
                  <a:rPr lang="en-US" sz="2400" dirty="0" smtClean="0"/>
                  <a:t>Example </a:t>
                </a:r>
                <a:r>
                  <a:rPr lang="en-US" sz="2400" dirty="0"/>
                  <a:t>of cooperative </a:t>
                </a:r>
                <a:r>
                  <a:rPr lang="en-US" sz="2400" dirty="0" smtClean="0"/>
                  <a:t>game</a:t>
                </a:r>
                <a:endParaRPr lang="en-US" sz="2400" dirty="0"/>
              </a:p>
              <a:p>
                <a:pPr lvl="1"/>
                <a:r>
                  <a:rPr lang="en-US" sz="2000" dirty="0" smtClean="0"/>
                  <a:t>Voting: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= does motion pass if voters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vote yes</a:t>
                </a:r>
                <a:r>
                  <a:rPr lang="en-US" sz="2000" dirty="0" smtClean="0"/>
                  <a:t>?</a:t>
                </a:r>
              </a:p>
              <a:p>
                <a:pPr lvl="1"/>
                <a:r>
                  <a:rPr lang="en-US" sz="2000" dirty="0"/>
                  <a:t>Marginal </a:t>
                </a:r>
                <a:r>
                  <a:rPr lang="en-US" sz="2000" dirty="0" smtClean="0"/>
                  <a:t>contribution of voter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Our setting </a:t>
                </a:r>
              </a:p>
              <a:p>
                <a:pPr lvl="1"/>
                <a:r>
                  <a:rPr lang="en-US" dirty="0" smtClean="0"/>
                  <a:t>Input features are agents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nfluence of feature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, i.e. Set </a:t>
                </a:r>
                <a:r>
                  <a:rPr lang="en-US" dirty="0"/>
                  <a:t>QII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𝜄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Marginal QII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 </a:t>
                </a:r>
              </a:p>
              <a:p>
                <a:pPr marL="342900" lvl="1" indent="0">
                  <a:buNone/>
                </a:pPr>
                <a:endParaRPr lang="en-US" sz="2000" dirty="0"/>
              </a:p>
              <a:p>
                <a:pPr marL="342900" lvl="1" indent="0">
                  <a:buNone/>
                </a:pPr>
                <a:endParaRPr lang="en-US" sz="2400" dirty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308" y="1645416"/>
                <a:ext cx="8515351" cy="4351338"/>
              </a:xfrm>
              <a:blipFill rotWithShape="1">
                <a:blip r:embed="rId3"/>
                <a:stretch>
                  <a:fillRect l="-100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Shapley Value </a:t>
            </a:r>
            <a:r>
              <a:rPr lang="en-US" dirty="0" smtClean="0"/>
              <a:t>| Aggregating Marginal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[Shapley’53] The Shapley Value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Only measure that satisfies a set of axioms </a:t>
            </a:r>
          </a:p>
          <a:p>
            <a:r>
              <a:rPr lang="en-US" sz="2800" dirty="0" smtClean="0"/>
              <a:t>These axioms are reasonable in our setting.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 descr="\phi_i(N, v)=\sum_{S \subseteq N \setminus&#10;\{i\}} \frac{|S|!\; (n-|S|-1)!}{n!}m_i(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46" y="2904336"/>
            <a:ext cx="5595467" cy="8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7159558" y="1349397"/>
            <a:ext cx="4863830" cy="919893"/>
          </a:xfrm>
          <a:prstGeom prst="wedgeRectCallout">
            <a:avLst>
              <a:gd name="adj1" fmla="val -27092"/>
              <a:gd name="adj2" fmla="val 123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Marginal QII of feature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wrt</a:t>
            </a:r>
            <a:r>
              <a:rPr lang="en-US" sz="2400" dirty="0" smtClean="0"/>
              <a:t> set S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8599251" y="3988340"/>
            <a:ext cx="3424136" cy="953311"/>
          </a:xfrm>
          <a:prstGeom prst="wedgeRectCallout">
            <a:avLst>
              <a:gd name="adj1" fmla="val -151645"/>
              <a:gd name="adj2" fmla="val -68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Aggregate over all 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8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Shapley Axioms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i="1" dirty="0" smtClean="0"/>
              <a:t>(Symmetry)</a:t>
            </a:r>
            <a:r>
              <a:rPr lang="en-US" sz="3100" dirty="0" smtClean="0"/>
              <a:t> Equal marginal contribution implies equal influence </a:t>
            </a:r>
          </a:p>
          <a:p>
            <a:pPr lvl="1"/>
            <a:r>
              <a:rPr lang="en-US" sz="2800" dirty="0" smtClean="0"/>
              <a:t>Example: cloned features</a:t>
            </a:r>
          </a:p>
          <a:p>
            <a:pPr marL="342900" lvl="1" indent="0">
              <a:buNone/>
            </a:pPr>
            <a:endParaRPr lang="en-US" sz="2700" dirty="0" smtClean="0"/>
          </a:p>
          <a:p>
            <a:r>
              <a:rPr lang="en-US" sz="3100" i="1" dirty="0" smtClean="0"/>
              <a:t>(Dummy)</a:t>
            </a:r>
            <a:r>
              <a:rPr lang="en-US" sz="3100" dirty="0" smtClean="0"/>
              <a:t> Zero marginal contribution implies zero influence </a:t>
            </a:r>
          </a:p>
          <a:p>
            <a:pPr lvl="1"/>
            <a:r>
              <a:rPr lang="en-US" sz="2800" dirty="0" smtClean="0"/>
              <a:t>Example: features never touched by ML model</a:t>
            </a:r>
            <a:endParaRPr lang="en-US" sz="2800" i="1" dirty="0" smtClean="0"/>
          </a:p>
          <a:p>
            <a:pPr marL="342900" lvl="1" indent="0">
              <a:buNone/>
            </a:pPr>
            <a:endParaRPr lang="en-US" sz="2700" dirty="0" smtClean="0"/>
          </a:p>
          <a:p>
            <a:r>
              <a:rPr lang="en-US" sz="3100" i="1" dirty="0" smtClean="0"/>
              <a:t>(Monotonicity) </a:t>
            </a:r>
            <a:r>
              <a:rPr lang="en-US" sz="3100" dirty="0" smtClean="0"/>
              <a:t>Consistently higher marginal contribution across games yields higher influence</a:t>
            </a:r>
          </a:p>
          <a:p>
            <a:pPr lvl="1"/>
            <a:r>
              <a:rPr lang="en-US" sz="2800" dirty="0" smtClean="0"/>
              <a:t>Necessary to compare feature influence scores of individuals</a:t>
            </a:r>
            <a:endParaRPr lang="en-US" sz="2800" i="1" dirty="0" smtClean="0"/>
          </a:p>
          <a:p>
            <a:pPr marL="3429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Systems are Opaque</a:t>
            </a:r>
            <a:endParaRPr lang="en-US" dirty="0"/>
          </a:p>
        </p:txBody>
      </p:sp>
      <p:pic>
        <p:nvPicPr>
          <p:cNvPr id="1026" name="Picture 2" descr="Average Joe and Joseph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4" r="34397"/>
          <a:stretch/>
        </p:blipFill>
        <p:spPr bwMode="auto">
          <a:xfrm>
            <a:off x="838200" y="2226366"/>
            <a:ext cx="294132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2941" y="1974558"/>
            <a:ext cx="11381240" cy="3754876"/>
            <a:chOff x="471881" y="1514916"/>
            <a:chExt cx="8535930" cy="3754876"/>
          </a:xfrm>
        </p:grpSpPr>
        <p:sp>
          <p:nvSpPr>
            <p:cNvPr id="9" name="Rectangle 8"/>
            <p:cNvSpPr/>
            <p:nvPr/>
          </p:nvSpPr>
          <p:spPr>
            <a:xfrm>
              <a:off x="3433847" y="1514916"/>
              <a:ext cx="2548647" cy="3754876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Credit</a:t>
              </a:r>
            </a:p>
            <a:p>
              <a:pPr algn="ctr"/>
              <a:r>
                <a:rPr lang="en-US" sz="3200" dirty="0" smtClean="0"/>
                <a:t>Classifier</a:t>
              </a:r>
              <a:endParaRPr lang="en-US" sz="3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743183" y="2003899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39943" y="2467579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778853" y="2953954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906240" y="3304144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775613" y="4448749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1881" y="2913769"/>
              <a:ext cx="1906622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User data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0176" y="2966594"/>
              <a:ext cx="222763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Decisions</a:t>
              </a:r>
              <a:endParaRPr lang="en-US" sz="3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792358" y="1748453"/>
            <a:ext cx="866445" cy="646331"/>
            <a:chOff x="7344262" y="1748452"/>
            <a:chExt cx="649833" cy="646331"/>
          </a:xfrm>
        </p:grpSpPr>
        <p:sp>
          <p:nvSpPr>
            <p:cNvPr id="7" name="TextBox 6"/>
            <p:cNvSpPr txBox="1"/>
            <p:nvPr/>
          </p:nvSpPr>
          <p:spPr>
            <a:xfrm rot="20242659">
              <a:off x="7344262" y="1894673"/>
              <a:ext cx="241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78787" y="1748452"/>
              <a:ext cx="293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?</a:t>
              </a:r>
              <a:endParaRPr lang="en-US" sz="36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193195">
              <a:off x="7752202" y="1920002"/>
              <a:ext cx="241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2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086381" y="2936185"/>
            <a:ext cx="362163" cy="159778"/>
          </a:xfrm>
          <a:prstGeom prst="rect">
            <a:avLst/>
          </a:prstGeom>
        </p:spPr>
      </p:pic>
      <p:pic>
        <p:nvPicPr>
          <p:cNvPr id="1028" name="Picture 4" descr="http://www.ratehub.ca/mortgage-blog/files/2014/09/denied-stamp-mortgage-renew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15" y="3605677"/>
            <a:ext cx="4819967" cy="27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60886 -0.0034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Shapley Axioms | </a:t>
            </a:r>
            <a:r>
              <a:rPr lang="en-US" dirty="0" smtClean="0"/>
              <a:t>Math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100" i="1" dirty="0" smtClean="0"/>
                  <a:t>(Symmetry)</a:t>
                </a:r>
                <a:r>
                  <a:rPr lang="en-US" sz="31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100" b="0" dirty="0"/>
                  <a:t> </a:t>
                </a:r>
                <a:r>
                  <a:rPr lang="en-US" sz="3100" b="0" dirty="0" smtClean="0"/>
                  <a:t> </a:t>
                </a:r>
                <a:r>
                  <a:rPr lang="en-US" sz="2700" b="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7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\{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700" b="0" dirty="0" smtClean="0"/>
                  <a:t>, 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∪{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sz="2700" dirty="0" smtClean="0"/>
                  <a:t>,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/>
                          </a:rPr>
                          <m:t>    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700" b="0" dirty="0" smtClean="0"/>
              </a:p>
              <a:p>
                <a:pPr marL="342900" lvl="1" indent="0">
                  <a:buNone/>
                </a:pPr>
                <a:endParaRPr lang="en-US" sz="2700" dirty="0" smtClean="0"/>
              </a:p>
              <a:p>
                <a:r>
                  <a:rPr lang="en-US" sz="3100" i="1" dirty="0" smtClean="0"/>
                  <a:t>(Dummy)</a:t>
                </a:r>
                <a:r>
                  <a:rPr lang="en-US" sz="31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100" dirty="0" smtClean="0"/>
                  <a:t>  </a:t>
                </a:r>
                <a:r>
                  <a:rPr lang="en-US" sz="27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700" dirty="0" smtClean="0"/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7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700" dirty="0" smtClean="0"/>
                  <a:t>,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700" b="0" dirty="0" smtClean="0"/>
              </a:p>
              <a:p>
                <a:pPr marL="342900" lvl="1" indent="0">
                  <a:buNone/>
                </a:pPr>
                <a:endParaRPr lang="en-US" sz="2700" dirty="0" smtClean="0"/>
              </a:p>
              <a:p>
                <a:r>
                  <a:rPr lang="en-US" sz="3100" i="1" dirty="0" smtClean="0"/>
                  <a:t>(Monotonicity) </a:t>
                </a:r>
              </a:p>
              <a:p>
                <a:pPr marL="0" indent="0">
                  <a:buNone/>
                </a:pPr>
                <a:r>
                  <a:rPr lang="en-US" sz="2700" dirty="0" smtClean="0"/>
                  <a:t>  For two games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 smtClean="0"/>
                  <a:t>, if for all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7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7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7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70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7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7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700" b="0" dirty="0" smtClean="0"/>
              </a:p>
              <a:p>
                <a:pPr lvl="1"/>
                <a:endParaRPr lang="en-US" sz="20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75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Experiments</a:t>
            </a:r>
            <a:r>
              <a:rPr lang="en-US" dirty="0" smtClean="0"/>
              <a:t> | Test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5" y="1949450"/>
            <a:ext cx="5895974" cy="1612901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i="1" dirty="0"/>
              <a:t>Predictive policing</a:t>
            </a:r>
            <a:r>
              <a:rPr lang="en-US" dirty="0"/>
              <a:t> using the National Longitudinal Survey of Youth (NLSY)</a:t>
            </a:r>
          </a:p>
          <a:p>
            <a:pPr lvl="2"/>
            <a:r>
              <a:rPr lang="en-US" dirty="0"/>
              <a:t>Features: Age, Gender, Race, Location, Smoking History, Drug History</a:t>
            </a:r>
          </a:p>
          <a:p>
            <a:pPr lvl="2"/>
            <a:r>
              <a:rPr lang="en-US" dirty="0"/>
              <a:t>Classification: History of </a:t>
            </a:r>
            <a:r>
              <a:rPr lang="en-US" dirty="0" smtClean="0"/>
              <a:t>Arrests</a:t>
            </a:r>
          </a:p>
          <a:p>
            <a:pPr lvl="2"/>
            <a:r>
              <a:rPr lang="en-US" dirty="0" smtClean="0"/>
              <a:t>~8,000 individuals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ests"/>
          <p:cNvSpPr/>
          <p:nvPr/>
        </p:nvSpPr>
        <p:spPr>
          <a:xfrm>
            <a:off x="1995489" y="1825626"/>
            <a:ext cx="1736725" cy="173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arrests</a:t>
            </a:r>
          </a:p>
        </p:txBody>
      </p:sp>
      <p:sp>
        <p:nvSpPr>
          <p:cNvPr id="5" name="adult"/>
          <p:cNvSpPr/>
          <p:nvPr/>
        </p:nvSpPr>
        <p:spPr>
          <a:xfrm>
            <a:off x="1995488" y="3854451"/>
            <a:ext cx="1736725" cy="173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income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32212" y="3978275"/>
            <a:ext cx="5895974" cy="148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i="1" dirty="0"/>
              <a:t>Income prediction</a:t>
            </a:r>
            <a:r>
              <a:rPr lang="en-US" dirty="0"/>
              <a:t> using a benchmark census dataset</a:t>
            </a:r>
          </a:p>
          <a:p>
            <a:pPr lvl="2"/>
            <a:r>
              <a:rPr lang="en-US" dirty="0"/>
              <a:t>Features: Age, Gender, Relationship, Education, Capital Gains, Ethnicity</a:t>
            </a:r>
          </a:p>
          <a:p>
            <a:pPr lvl="2"/>
            <a:r>
              <a:rPr lang="en-US" dirty="0"/>
              <a:t>Classification: Income &gt;= 50K</a:t>
            </a:r>
          </a:p>
          <a:p>
            <a:pPr lvl="2"/>
            <a:r>
              <a:rPr lang="en-US" dirty="0"/>
              <a:t>~30,000 individuals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16326" y="5789792"/>
            <a:ext cx="5711860" cy="56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Implemented with Logistic Regression, Kernel SVM, Decision Trees, Decision Forest</a:t>
            </a:r>
          </a:p>
        </p:txBody>
      </p:sp>
    </p:spTree>
    <p:extLst>
      <p:ext uri="{BB962C8B-B14F-4D97-AF65-F5344CB8AC3E}">
        <p14:creationId xmlns:p14="http://schemas.microsoft.com/office/powerpoint/2010/main" val="11924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Personalized Explanation</a:t>
            </a:r>
            <a:r>
              <a:rPr lang="en-US" dirty="0" smtClean="0"/>
              <a:t> | </a:t>
            </a:r>
            <a:r>
              <a:rPr lang="en-US" dirty="0" err="1" smtClean="0"/>
              <a:t>Mr</a:t>
            </a:r>
            <a:r>
              <a:rPr lang="en-US" dirty="0" smtClean="0"/>
              <a:t> 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89" y="1295471"/>
            <a:ext cx="6926599" cy="5243442"/>
          </a:xfrm>
          <a:prstGeom prst="rect">
            <a:avLst/>
          </a:prstGeom>
        </p:spPr>
      </p:pic>
      <p:sp>
        <p:nvSpPr>
          <p:cNvPr id="11" name="arrests" hidden="1"/>
          <p:cNvSpPr/>
          <p:nvPr/>
        </p:nvSpPr>
        <p:spPr>
          <a:xfrm>
            <a:off x="9445488" y="5400904"/>
            <a:ext cx="974035" cy="97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13589"/>
              </p:ext>
            </p:extLst>
          </p:nvPr>
        </p:nvGraphicFramePr>
        <p:xfrm>
          <a:off x="7509843" y="1514490"/>
          <a:ext cx="3843957" cy="35086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1810"/>
                <a:gridCol w="1282147"/>
              </a:tblGrid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Workclass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Private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Education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r>
                        <a:rPr lang="en-US" sz="1200" baseline="30000" dirty="0" smtClean="0"/>
                        <a:t>th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Marital 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Never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married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Occupation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Craft repair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Relationship to</a:t>
                      </a:r>
                      <a:r>
                        <a:rPr lang="en-US" sz="1200" baseline="0" dirty="0" smtClean="0"/>
                        <a:t> household income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Child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Asian-Pac Island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Capital gain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$14344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Capital loss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 hours per week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Country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Vietnam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74912"/>
              </p:ext>
            </p:extLst>
          </p:nvPr>
        </p:nvGraphicFramePr>
        <p:xfrm>
          <a:off x="7509843" y="1514490"/>
          <a:ext cx="3843957" cy="35086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1810"/>
                <a:gridCol w="1282147"/>
              </a:tblGrid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Workclass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Private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Education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r>
                        <a:rPr lang="en-US" sz="1200" baseline="30000" dirty="0" smtClean="0"/>
                        <a:t>th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Marital Status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Never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married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Occupation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Craft repair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Relationship to</a:t>
                      </a:r>
                      <a:r>
                        <a:rPr lang="en-US" sz="1200" baseline="0" dirty="0" smtClean="0"/>
                        <a:t> household income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Child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Asian-Pac Island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Capital gain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$14344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Capital loss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 hours per week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Country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Vietnam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rrests"/>
          <p:cNvSpPr/>
          <p:nvPr/>
        </p:nvSpPr>
        <p:spPr>
          <a:xfrm>
            <a:off x="10866782" y="5231938"/>
            <a:ext cx="974035" cy="97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8862" y="4075007"/>
            <a:ext cx="6389138" cy="132090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assuage concerns of discrimination.</a:t>
            </a:r>
          </a:p>
        </p:txBody>
      </p:sp>
      <p:pic>
        <p:nvPicPr>
          <p:cNvPr id="13" name="Picture 4" descr="http://www.ratehub.ca/mortgage-blog/files/2014/09/denied-stamp-mortgage-renew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06" y="-89203"/>
            <a:ext cx="3282475" cy="24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Personalized Explanation</a:t>
            </a:r>
            <a:r>
              <a:rPr lang="en-US" dirty="0" smtClean="0"/>
              <a:t> | </a:t>
            </a:r>
            <a:r>
              <a:rPr lang="en-US" dirty="0" err="1" smtClean="0"/>
              <a:t>Mr</a:t>
            </a:r>
            <a:r>
              <a:rPr lang="en-US" dirty="0" smtClean="0"/>
              <a:t> 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0" y="1144033"/>
            <a:ext cx="6339785" cy="494024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51887"/>
              </p:ext>
            </p:extLst>
          </p:nvPr>
        </p:nvGraphicFramePr>
        <p:xfrm>
          <a:off x="7383980" y="1449690"/>
          <a:ext cx="3843957" cy="35086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1810"/>
                <a:gridCol w="1282147"/>
              </a:tblGrid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Workclass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Private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Education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Preschool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Marital 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Married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Occupation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Farming-Fishing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Relationship to</a:t>
                      </a:r>
                      <a:r>
                        <a:rPr lang="en-US" sz="1200" baseline="0" dirty="0" smtClean="0"/>
                        <a:t> household income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Relative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White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Capital gain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$41310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Capital loss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 hours per week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Country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Mexico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rrests"/>
          <p:cNvSpPr/>
          <p:nvPr/>
        </p:nvSpPr>
        <p:spPr>
          <a:xfrm>
            <a:off x="10866782" y="5231938"/>
            <a:ext cx="974035" cy="97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34252"/>
              </p:ext>
            </p:extLst>
          </p:nvPr>
        </p:nvGraphicFramePr>
        <p:xfrm>
          <a:off x="7383980" y="1449690"/>
          <a:ext cx="3843957" cy="35086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1810"/>
                <a:gridCol w="1282147"/>
              </a:tblGrid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Workclass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Private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Education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Preschool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Marital 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Married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Occupation</a:t>
                      </a:r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Farming-Fishing</a:t>
                      </a:r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Relationship to</a:t>
                      </a:r>
                      <a:r>
                        <a:rPr lang="en-US" sz="1200" baseline="0" dirty="0" smtClean="0"/>
                        <a:t> household income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Relative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White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Male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Capital gain</a:t>
                      </a:r>
                      <a:endParaRPr 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$41310</a:t>
                      </a:r>
                      <a:endParaRPr 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Capital loss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 hours per week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</a:tr>
              <a:tr h="292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Country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Mexico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78862" y="4075007"/>
            <a:ext cx="6389138" cy="132090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Explanations of superficially similar people can be different.</a:t>
            </a:r>
          </a:p>
        </p:txBody>
      </p:sp>
      <p:pic>
        <p:nvPicPr>
          <p:cNvPr id="12" name="Picture 4" descr="http://www.ratehub.ca/mortgage-blog/files/2014/09/denied-stamp-mortgage-renew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06" y="-89203"/>
            <a:ext cx="3282475" cy="24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Related Work</a:t>
            </a:r>
            <a:r>
              <a:rPr lang="en-US" dirty="0" smtClean="0"/>
              <a:t> | Influence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628" y="1592481"/>
            <a:ext cx="10710691" cy="4586702"/>
          </a:xfrm>
        </p:spPr>
        <p:txBody>
          <a:bodyPr>
            <a:noAutofit/>
          </a:bodyPr>
          <a:lstStyle/>
          <a:p>
            <a:r>
              <a:rPr lang="en-US" sz="2400" dirty="0" smtClean="0"/>
              <a:t>Randomized Causal Intervention</a:t>
            </a:r>
          </a:p>
          <a:p>
            <a:pPr lvl="1"/>
            <a:r>
              <a:rPr lang="en-US" sz="2100" dirty="0" smtClean="0"/>
              <a:t>Feature Selection: Permutation Importance [</a:t>
            </a:r>
            <a:r>
              <a:rPr lang="en-US" sz="2100" dirty="0" err="1" smtClean="0"/>
              <a:t>Breiman</a:t>
            </a:r>
            <a:r>
              <a:rPr lang="en-US" sz="2100" dirty="0" smtClean="0"/>
              <a:t> 2001]</a:t>
            </a:r>
          </a:p>
          <a:p>
            <a:pPr lvl="1"/>
            <a:r>
              <a:rPr lang="en-US" sz="2100" dirty="0" smtClean="0"/>
              <a:t>[</a:t>
            </a:r>
            <a:r>
              <a:rPr lang="en-US" sz="2100" dirty="0" err="1" smtClean="0"/>
              <a:t>Kononenko</a:t>
            </a:r>
            <a:r>
              <a:rPr lang="en-US" sz="2100" dirty="0" smtClean="0"/>
              <a:t> and </a:t>
            </a:r>
            <a:r>
              <a:rPr lang="en-US" sz="2100" dirty="0" err="1" smtClean="0"/>
              <a:t>Strumbelj</a:t>
            </a:r>
            <a:r>
              <a:rPr lang="en-US" sz="2100" dirty="0" smtClean="0"/>
              <a:t> 2010]</a:t>
            </a:r>
          </a:p>
          <a:p>
            <a:pPr lvl="1"/>
            <a:r>
              <a:rPr lang="en-US" sz="2100" dirty="0" smtClean="0"/>
              <a:t>Importance of Causal Relations [</a:t>
            </a:r>
            <a:r>
              <a:rPr lang="en-US" sz="2100" dirty="0" err="1" smtClean="0"/>
              <a:t>Janzing</a:t>
            </a:r>
            <a:r>
              <a:rPr lang="en-US" sz="2100" dirty="0" smtClean="0"/>
              <a:t> et al. 2013]</a:t>
            </a:r>
          </a:p>
          <a:p>
            <a:pPr lvl="1"/>
            <a:r>
              <a:rPr lang="en-US" sz="2100" i="1" dirty="0" smtClean="0"/>
              <a:t>Can be viewed as instances of </a:t>
            </a:r>
            <a:r>
              <a:rPr lang="en-US" sz="2100" i="1" dirty="0"/>
              <a:t> </a:t>
            </a:r>
            <a:r>
              <a:rPr lang="en-US" sz="2100" i="1" dirty="0" smtClean="0"/>
              <a:t>our transparency schema</a:t>
            </a:r>
          </a:p>
          <a:p>
            <a:pPr lvl="1"/>
            <a:r>
              <a:rPr lang="en-US" sz="2100" i="1" dirty="0" smtClean="0"/>
              <a:t>Do not consider marginal influence or general quantities of interest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Associative Measures</a:t>
            </a:r>
          </a:p>
          <a:p>
            <a:pPr lvl="1"/>
            <a:r>
              <a:rPr lang="en-US" sz="2100" dirty="0" smtClean="0"/>
              <a:t>Quantitative Information Flow: Appropriate for secrecy</a:t>
            </a:r>
          </a:p>
          <a:p>
            <a:pPr lvl="1"/>
            <a:r>
              <a:rPr lang="en-US" sz="2100" dirty="0" err="1" smtClean="0"/>
              <a:t>FairTest</a:t>
            </a:r>
            <a:r>
              <a:rPr lang="en-US" sz="2100" dirty="0"/>
              <a:t> [</a:t>
            </a:r>
            <a:r>
              <a:rPr lang="en-US" sz="2100" dirty="0" err="1" smtClean="0"/>
              <a:t>Tramèr</a:t>
            </a:r>
            <a:r>
              <a:rPr lang="en-US" sz="2100" dirty="0" smtClean="0"/>
              <a:t> et al. 2015]</a:t>
            </a:r>
          </a:p>
          <a:p>
            <a:pPr lvl="1"/>
            <a:r>
              <a:rPr lang="en-US" sz="2100" dirty="0" smtClean="0"/>
              <a:t>Indirect Influence [</a:t>
            </a:r>
            <a:r>
              <a:rPr lang="en-US" sz="2100" u="sng" dirty="0" smtClean="0"/>
              <a:t>Adler et al. 2016</a:t>
            </a:r>
            <a:r>
              <a:rPr lang="en-US" sz="2100" dirty="0" smtClean="0"/>
              <a:t>]</a:t>
            </a:r>
          </a:p>
          <a:p>
            <a:pPr lvl="1"/>
            <a:r>
              <a:rPr lang="en-US" sz="2100" i="1" dirty="0" smtClean="0"/>
              <a:t>Measure potential indirect use</a:t>
            </a:r>
          </a:p>
          <a:p>
            <a:pPr lvl="1"/>
            <a:r>
              <a:rPr lang="en-US" sz="2100" i="1" dirty="0" smtClean="0"/>
              <a:t>Correlated inputs hide causality</a:t>
            </a:r>
            <a:r>
              <a:rPr lang="en-US" sz="21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Work</a:t>
            </a:r>
            <a:r>
              <a:rPr lang="en-US" dirty="0"/>
              <a:t> | </a:t>
            </a:r>
            <a:r>
              <a:rPr lang="en-US" dirty="0" smtClean="0"/>
              <a:t>Interpretable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Interpretability-by-Design</a:t>
            </a:r>
          </a:p>
          <a:p>
            <a:pPr lvl="2"/>
            <a:r>
              <a:rPr lang="en-US" sz="2100" dirty="0" smtClean="0"/>
              <a:t>Regularization </a:t>
            </a:r>
            <a:r>
              <a:rPr lang="en-US" sz="2100" dirty="0"/>
              <a:t>for simplicity (Lasso)</a:t>
            </a:r>
          </a:p>
          <a:p>
            <a:pPr lvl="2"/>
            <a:r>
              <a:rPr lang="en-US" sz="2100" dirty="0"/>
              <a:t>Bayesian Rule </a:t>
            </a:r>
            <a:r>
              <a:rPr lang="en-US" sz="2100" dirty="0" smtClean="0"/>
              <a:t>Lists, Falling Rule Lists </a:t>
            </a:r>
            <a:r>
              <a:rPr lang="en-US" sz="2100" dirty="0"/>
              <a:t>[</a:t>
            </a:r>
            <a:r>
              <a:rPr lang="en-US" sz="2100" u="sng" dirty="0" err="1"/>
              <a:t>Letham</a:t>
            </a:r>
            <a:r>
              <a:rPr lang="en-US" sz="2100" u="sng" dirty="0"/>
              <a:t> et al. </a:t>
            </a:r>
            <a:r>
              <a:rPr lang="en-US" sz="2100" u="sng" dirty="0" smtClean="0"/>
              <a:t>2015</a:t>
            </a:r>
            <a:r>
              <a:rPr lang="en-US" sz="2100" dirty="0" smtClean="0"/>
              <a:t>, </a:t>
            </a:r>
            <a:r>
              <a:rPr lang="en-US" sz="2100" u="sng" dirty="0" smtClean="0"/>
              <a:t>Wang and </a:t>
            </a:r>
            <a:r>
              <a:rPr lang="en-US" sz="2100" u="sng" dirty="0" err="1" smtClean="0"/>
              <a:t>Rudin</a:t>
            </a:r>
            <a:r>
              <a:rPr lang="en-US" sz="2100" u="sng" dirty="0" smtClean="0"/>
              <a:t> 2015</a:t>
            </a:r>
            <a:r>
              <a:rPr lang="en-US" sz="2100" dirty="0" smtClean="0"/>
              <a:t>]</a:t>
            </a:r>
          </a:p>
          <a:p>
            <a:pPr lvl="2"/>
            <a:r>
              <a:rPr lang="en-US" sz="2100" i="1" dirty="0" smtClean="0"/>
              <a:t>Possible accuracy loss, but shows promising performance characteristics</a:t>
            </a:r>
          </a:p>
          <a:p>
            <a:pPr lvl="2"/>
            <a:r>
              <a:rPr lang="en-US" sz="2100" i="1" dirty="0" smtClean="0"/>
              <a:t>Individual explanations can still be useful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Interpretable approximate models</a:t>
            </a:r>
          </a:p>
          <a:p>
            <a:pPr lvl="2"/>
            <a:r>
              <a:rPr lang="en-US" sz="2100" dirty="0" smtClean="0"/>
              <a:t>[</a:t>
            </a:r>
            <a:r>
              <a:rPr lang="en-US" sz="2100" dirty="0" err="1" smtClean="0"/>
              <a:t>Baehrens</a:t>
            </a:r>
            <a:r>
              <a:rPr lang="en-US" sz="2100" dirty="0" smtClean="0"/>
              <a:t> et al. 2010]</a:t>
            </a:r>
          </a:p>
          <a:p>
            <a:pPr lvl="2"/>
            <a:r>
              <a:rPr lang="en-US" sz="2100" dirty="0" smtClean="0"/>
              <a:t>LIME [</a:t>
            </a:r>
            <a:r>
              <a:rPr lang="en-US" sz="2100" u="sng" dirty="0" smtClean="0"/>
              <a:t>Ribeiro et al. 2016</a:t>
            </a:r>
            <a:r>
              <a:rPr lang="en-US" sz="2100" dirty="0" smtClean="0"/>
              <a:t>]</a:t>
            </a:r>
          </a:p>
          <a:p>
            <a:pPr lvl="2"/>
            <a:r>
              <a:rPr lang="en-US" sz="2100" i="1" dirty="0" smtClean="0"/>
              <a:t>Can provide richer </a:t>
            </a:r>
            <a:r>
              <a:rPr lang="en-US" sz="2100" i="1" dirty="0" err="1" smtClean="0"/>
              <a:t>explanantions</a:t>
            </a:r>
            <a:endParaRPr lang="en-US" sz="2100" i="1" dirty="0" smtClean="0"/>
          </a:p>
          <a:p>
            <a:pPr lvl="2"/>
            <a:r>
              <a:rPr lang="en-US" sz="2100" i="1" dirty="0" smtClean="0"/>
              <a:t>Causal relation to original model can be unclear</a:t>
            </a:r>
          </a:p>
          <a:p>
            <a:pPr lvl="2"/>
            <a:endParaRPr lang="en-US" sz="21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 |</a:t>
            </a:r>
            <a:r>
              <a:rPr lang="en-US" dirty="0"/>
              <a:t> Quantitative Input Influence (QII)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1" y="1825625"/>
            <a:ext cx="80581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technique for measuring the influence of an input of a system on its outputs.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03564" y="4179330"/>
            <a:ext cx="8035786" cy="633168"/>
            <a:chOff x="340828" y="2822715"/>
            <a:chExt cx="7789381" cy="633168"/>
          </a:xfrm>
        </p:grpSpPr>
        <p:sp>
          <p:nvSpPr>
            <p:cNvPr id="5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Cooperative Game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Computes joint and </a:t>
              </a:r>
              <a:r>
                <a:rPr lang="en-US" sz="2200" dirty="0" smtClean="0">
                  <a:solidFill>
                    <a:schemeClr val="tx1"/>
                  </a:solidFill>
                </a:rPr>
                <a:t>aggregate marginal </a:t>
              </a:r>
              <a:r>
                <a:rPr lang="en-US" sz="2200" dirty="0">
                  <a:solidFill>
                    <a:schemeClr val="tx1"/>
                  </a:solidFill>
                </a:rPr>
                <a:t>influence</a:t>
              </a:r>
              <a:endParaRPr lang="en-US" sz="22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03564" y="2629326"/>
            <a:ext cx="8035786" cy="633168"/>
            <a:chOff x="340828" y="2822715"/>
            <a:chExt cx="7789381" cy="633168"/>
          </a:xfrm>
        </p:grpSpPr>
        <p:sp>
          <p:nvSpPr>
            <p:cNvPr id="13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Causal Intervention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Deals with </a:t>
              </a:r>
              <a:r>
                <a:rPr lang="en-US" sz="2200" i="1" dirty="0">
                  <a:solidFill>
                    <a:schemeClr val="tx1"/>
                  </a:solidFill>
                </a:rPr>
                <a:t>correlated inputs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03564" y="3404328"/>
            <a:ext cx="8035786" cy="633168"/>
            <a:chOff x="340828" y="2822715"/>
            <a:chExt cx="7789381" cy="633168"/>
          </a:xfrm>
        </p:grpSpPr>
        <p:sp>
          <p:nvSpPr>
            <p:cNvPr id="16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Quantity of Interest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Supports a general class of transparency queries</a:t>
              </a:r>
              <a:endParaRPr lang="en-US" sz="22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03564" y="4954332"/>
            <a:ext cx="8035786" cy="633168"/>
            <a:chOff x="340828" y="2822715"/>
            <a:chExt cx="7789381" cy="633168"/>
          </a:xfrm>
        </p:grpSpPr>
        <p:sp>
          <p:nvSpPr>
            <p:cNvPr id="19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Performance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QII measures can be approximated efficiently</a:t>
              </a:r>
              <a:endParaRPr lang="en-US" sz="22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3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21342" y="3013757"/>
            <a:ext cx="6858000" cy="23876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r>
              <a:rPr lang="en-US" dirty="0"/>
              <a:t>Systems are Opaque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290351" y="1527411"/>
            <a:ext cx="2044998" cy="2483600"/>
            <a:chOff x="5964331" y="1505543"/>
            <a:chExt cx="1918915" cy="2483600"/>
          </a:xfrm>
        </p:grpSpPr>
        <p:pic>
          <p:nvPicPr>
            <p:cNvPr id="4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94250" l="1700" r="58924">
                          <a14:foregroundMark x1="36261" y1="19000" x2="36261" y2="19000"/>
                          <a14:foregroundMark x1="35411" y1="10500" x2="35411" y2="10500"/>
                          <a14:foregroundMark x1="37394" y1="6250" x2="37394" y2="6250"/>
                          <a14:foregroundMark x1="34844" y1="31250" x2="34844" y2="31250"/>
                          <a14:foregroundMark x1="40227" y1="30000" x2="40227" y2="30000"/>
                          <a14:foregroundMark x1="38244" y1="35750" x2="38244" y2="35750"/>
                          <a14:foregroundMark x1="37394" y1="39250" x2="37394" y2="39250"/>
                          <a14:foregroundMark x1="9065" y1="26500" x2="9065" y2="26500"/>
                          <a14:foregroundMark x1="2266" y1="22750" x2="2266" y2="22750"/>
                          <a14:foregroundMark x1="9915" y1="29250" x2="9915" y2="29250"/>
                          <a14:foregroundMark x1="7365" y1="30750" x2="7365" y2="30750"/>
                          <a14:foregroundMark x1="33144" y1="29250" x2="33144" y2="29250"/>
                          <a14:foregroundMark x1="28895" y1="93500" x2="28895" y2="93500"/>
                          <a14:foregroundMark x1="47025" y1="94250" x2="47025" y2="94250"/>
                          <a14:foregroundMark x1="39943" y1="21750" x2="39943" y2="21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5964331" y="1505543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6116731" y="1657943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6269131" y="1810343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6421531" y="1962743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6573931" y="2115143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6726331" y="2267543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Average Joe and Joseph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0" b="95750" l="67139" r="96034">
                        <a14:foregroundMark x1="80737" y1="24250" x2="80737" y2="24250"/>
                        <a14:foregroundMark x1="67139" y1="22500" x2="67139" y2="22500"/>
                        <a14:foregroundMark x1="81586" y1="7750" x2="81586" y2="7750"/>
                        <a14:foregroundMark x1="76204" y1="61250" x2="76204" y2="61250"/>
                        <a14:foregroundMark x1="79320" y1="61500" x2="79320" y2="61500"/>
                        <a14:foregroundMark x1="77337" y1="92500" x2="77337" y2="92500"/>
                        <a14:foregroundMark x1="83853" y1="94000" x2="83853" y2="94000"/>
                        <a14:foregroundMark x1="83003" y1="95750" x2="83003" y2="95750"/>
                        <a14:foregroundMark x1="73654" y1="95000" x2="73654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65" t="1" r="-16637" b="-8000"/>
          <a:stretch/>
        </p:blipFill>
        <p:spPr bwMode="auto">
          <a:xfrm>
            <a:off x="9102418" y="4056473"/>
            <a:ext cx="961978" cy="19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292352" y="2029418"/>
            <a:ext cx="2759951" cy="3890592"/>
            <a:chOff x="392206" y="2029418"/>
            <a:chExt cx="2647021" cy="3890592"/>
          </a:xfrm>
        </p:grpSpPr>
        <p:pic>
          <p:nvPicPr>
            <p:cNvPr id="15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392206" y="2029418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5" t="1" r="-16637" b="-8000"/>
            <a:stretch/>
          </p:blipFill>
          <p:spPr bwMode="auto">
            <a:xfrm>
              <a:off x="1056388" y="2229604"/>
              <a:ext cx="842366" cy="199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813389" y="2639018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5" t="1" r="-16637" b="-8000"/>
            <a:stretch/>
          </p:blipFill>
          <p:spPr bwMode="auto">
            <a:xfrm>
              <a:off x="1477571" y="2839204"/>
              <a:ext cx="842366" cy="199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1186284" y="3143304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5" t="1" r="-16637" b="-8000"/>
            <a:stretch/>
          </p:blipFill>
          <p:spPr bwMode="auto">
            <a:xfrm>
              <a:off x="1850466" y="3343490"/>
              <a:ext cx="842366" cy="199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44" r="34397"/>
            <a:stretch/>
          </p:blipFill>
          <p:spPr bwMode="auto">
            <a:xfrm>
              <a:off x="1532679" y="3724746"/>
              <a:ext cx="1156915" cy="1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Average Joe and Josephin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5" t="1" r="-16637" b="-8000"/>
            <a:stretch/>
          </p:blipFill>
          <p:spPr bwMode="auto">
            <a:xfrm>
              <a:off x="2196861" y="3924932"/>
              <a:ext cx="842366" cy="199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22941" y="1974558"/>
            <a:ext cx="11381240" cy="3754876"/>
            <a:chOff x="471881" y="1514916"/>
            <a:chExt cx="8535930" cy="3754876"/>
          </a:xfrm>
        </p:grpSpPr>
        <p:sp>
          <p:nvSpPr>
            <p:cNvPr id="24" name="Rectangle 23"/>
            <p:cNvSpPr/>
            <p:nvPr/>
          </p:nvSpPr>
          <p:spPr>
            <a:xfrm>
              <a:off x="3433847" y="1514916"/>
              <a:ext cx="2548647" cy="3754876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Credit</a:t>
              </a:r>
            </a:p>
            <a:p>
              <a:pPr algn="ctr"/>
              <a:r>
                <a:rPr lang="en-US" sz="3200" dirty="0" smtClean="0"/>
                <a:t>Classifier</a:t>
              </a:r>
              <a:endParaRPr lang="en-US" sz="32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743183" y="2003899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739943" y="2467579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778853" y="2953954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906240" y="3304144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775613" y="4448749"/>
              <a:ext cx="749029" cy="1945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71881" y="2913769"/>
              <a:ext cx="1906622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User data</a:t>
              </a:r>
              <a:endParaRPr lang="en-US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80176" y="2966594"/>
              <a:ext cx="222763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Decisions</a:t>
              </a:r>
              <a:endParaRPr lang="en-US" sz="3200" dirty="0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Algorithmic Transparency</a:t>
            </a:r>
            <a:r>
              <a:rPr lang="en-US" dirty="0" smtClean="0"/>
              <a:t>| Decisions </a:t>
            </a:r>
            <a:r>
              <a:rPr lang="en-US" dirty="0"/>
              <a:t>with Explanations  </a:t>
            </a:r>
            <a:r>
              <a:rPr lang="en-US" sz="2800" dirty="0" smtClean="0"/>
              <a:t>[</a:t>
            </a:r>
            <a:r>
              <a:rPr lang="en-US" sz="2800" dirty="0"/>
              <a:t>Datta, Sen, </a:t>
            </a:r>
            <a:r>
              <a:rPr lang="en-US" sz="2800" dirty="0" err="1"/>
              <a:t>Zick</a:t>
            </a:r>
            <a:r>
              <a:rPr lang="en-US" sz="2800" dirty="0"/>
              <a:t>  </a:t>
            </a:r>
            <a:r>
              <a:rPr lang="en-US" sz="2400" dirty="0" smtClean="0"/>
              <a:t>IEEE Symposium on Security and Privacy 2016</a:t>
            </a:r>
            <a:r>
              <a:rPr lang="en-US" sz="2800" dirty="0"/>
              <a:t>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21AA-4C85-CF44-A845-5457C6AE722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116" y="1386352"/>
            <a:ext cx="11108986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pPr lvl="1" algn="ctr"/>
            <a:r>
              <a:rPr lang="en-US" sz="3200" dirty="0">
                <a:solidFill>
                  <a:schemeClr val="bg1"/>
                </a:solidFill>
              </a:rPr>
              <a:t>How much </a:t>
            </a:r>
            <a:r>
              <a:rPr lang="en-US" sz="3200" u="sng" dirty="0" smtClean="0">
                <a:solidFill>
                  <a:schemeClr val="bg1"/>
                </a:solidFill>
              </a:rPr>
              <a:t>influence </a:t>
            </a:r>
            <a:r>
              <a:rPr lang="en-US" sz="3200" dirty="0">
                <a:solidFill>
                  <a:schemeClr val="bg1"/>
                </a:solidFill>
              </a:rPr>
              <a:t>do various inputs (features) have on </a:t>
            </a:r>
            <a:r>
              <a:rPr lang="en-US" sz="3200" dirty="0" smtClean="0">
                <a:solidFill>
                  <a:schemeClr val="bg1"/>
                </a:solidFill>
              </a:rPr>
              <a:t>a given classifier’s </a:t>
            </a:r>
            <a:r>
              <a:rPr lang="en-US" sz="3200" dirty="0">
                <a:solidFill>
                  <a:schemeClr val="bg1"/>
                </a:solidFill>
              </a:rPr>
              <a:t>decision about individuals or groups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pPr lvl="1"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74194" y="4730578"/>
            <a:ext cx="19266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Negative Factors</a:t>
            </a:r>
            <a:r>
              <a:rPr lang="en-US" dirty="0"/>
              <a:t>:</a:t>
            </a:r>
          </a:p>
          <a:p>
            <a:r>
              <a:rPr lang="en-US" sz="1600" dirty="0"/>
              <a:t>Occupation</a:t>
            </a:r>
          </a:p>
          <a:p>
            <a:r>
              <a:rPr lang="en-US" sz="1600" dirty="0"/>
              <a:t>Education Level</a:t>
            </a:r>
          </a:p>
          <a:p>
            <a:endParaRPr lang="en-US" dirty="0"/>
          </a:p>
          <a:p>
            <a:r>
              <a:rPr lang="en-US" i="1" dirty="0"/>
              <a:t>Positive Factors</a:t>
            </a:r>
            <a:r>
              <a:rPr lang="en-US" dirty="0"/>
              <a:t>:</a:t>
            </a:r>
          </a:p>
          <a:p>
            <a:r>
              <a:rPr lang="en-US" sz="1600" dirty="0"/>
              <a:t>Capital Gain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65988"/>
              </p:ext>
            </p:extLst>
          </p:nvPr>
        </p:nvGraphicFramePr>
        <p:xfrm>
          <a:off x="603116" y="3216829"/>
          <a:ext cx="6070058" cy="3300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35029"/>
                <a:gridCol w="3035029"/>
              </a:tblGrid>
              <a:tr h="33007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300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Workclass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endParaRPr lang="en-US" dirty="0"/>
                    </a:p>
                  </a:txBody>
                  <a:tcPr/>
                </a:tc>
              </a:tr>
              <a:tr h="33007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Preschool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0070">
                <a:tc>
                  <a:txBody>
                    <a:bodyPr/>
                    <a:lstStyle/>
                    <a:p>
                      <a:r>
                        <a:rPr lang="en-US" dirty="0" smtClean="0"/>
                        <a:t>Marital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Married</a:t>
                      </a:r>
                      <a:endParaRPr lang="en-US" dirty="0"/>
                    </a:p>
                  </a:txBody>
                  <a:tcPr/>
                </a:tc>
              </a:tr>
              <a:tr h="330070"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Farming-Fishing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007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to</a:t>
                      </a:r>
                      <a:r>
                        <a:rPr lang="en-US" baseline="0" dirty="0" smtClean="0"/>
                        <a:t> household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Relative</a:t>
                      </a:r>
                      <a:endParaRPr lang="en-US" dirty="0"/>
                    </a:p>
                  </a:txBody>
                  <a:tcPr/>
                </a:tc>
              </a:tr>
              <a:tr h="330070">
                <a:tc>
                  <a:txBody>
                    <a:bodyPr/>
                    <a:lstStyle/>
                    <a:p>
                      <a:r>
                        <a:rPr lang="en-US" dirty="0" smtClean="0"/>
                        <a:t>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</a:tr>
              <a:tr h="33007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</a:tr>
              <a:tr h="33007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gain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$41310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0070"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http://www.ratehub.ca/mortgage-blog/files/2014/09/denied-stamp-mortgage-renew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3" y="2933057"/>
            <a:ext cx="3282475" cy="24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verage Joe and Joseph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4" r="34397"/>
          <a:stretch/>
        </p:blipFill>
        <p:spPr bwMode="auto">
          <a:xfrm>
            <a:off x="1851070" y="2057400"/>
            <a:ext cx="2478995" cy="36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 </a:t>
            </a:r>
            <a:r>
              <a:rPr lang="en-US" dirty="0" smtClean="0"/>
              <a:t>| Correlated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15312"/>
            <a:ext cx="7886700" cy="4852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/>
              <a:t>   Example: Credit decisions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r>
              <a:rPr lang="en-US" sz="2400" dirty="0"/>
              <a:t>Conclusion: Measures of association not informative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97163" y="2428953"/>
            <a:ext cx="2281153" cy="252891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Classifier</a:t>
            </a:r>
          </a:p>
          <a:p>
            <a:pPr algn="ctr"/>
            <a:r>
              <a:rPr lang="en-US" sz="2400" dirty="0"/>
              <a:t>(uses only income)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4055" y="3114068"/>
            <a:ext cx="725237" cy="1883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4056" y="4287875"/>
            <a:ext cx="725237" cy="1883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278316" y="3694342"/>
            <a:ext cx="749029" cy="1945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2560" y="2854076"/>
            <a:ext cx="15555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185" y="3401022"/>
            <a:ext cx="17709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Decision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2559" y="4079710"/>
            <a:ext cx="15268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Income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</a:t>
            </a:r>
            <a:r>
              <a:rPr lang="en-US" dirty="0" smtClean="0"/>
              <a:t> | General Class of Transparency Queries</a:t>
            </a:r>
            <a:endParaRPr lang="en-US" dirty="0"/>
          </a:p>
        </p:txBody>
      </p:sp>
      <p:sp>
        <p:nvSpPr>
          <p:cNvPr id="4" name="Integrity Text"/>
          <p:cNvSpPr/>
          <p:nvPr/>
        </p:nvSpPr>
        <p:spPr>
          <a:xfrm>
            <a:off x="4395107" y="3457576"/>
            <a:ext cx="5568043" cy="830997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r>
              <a:rPr lang="en-US" sz="2400" i="1" dirty="0"/>
              <a:t>What inputs have the most influence on credit decisions of women?</a:t>
            </a:r>
          </a:p>
        </p:txBody>
      </p:sp>
      <p:sp>
        <p:nvSpPr>
          <p:cNvPr id="5" name="Integrity"/>
          <p:cNvSpPr/>
          <p:nvPr/>
        </p:nvSpPr>
        <p:spPr>
          <a:xfrm>
            <a:off x="2152650" y="3457576"/>
            <a:ext cx="2009775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" panose="020B0502040204020203" pitchFamily="34" charset="0"/>
              </a:rPr>
              <a:t>Group</a:t>
            </a:r>
          </a:p>
        </p:txBody>
      </p:sp>
      <p:sp>
        <p:nvSpPr>
          <p:cNvPr id="6" name="Fairness"/>
          <p:cNvSpPr/>
          <p:nvPr/>
        </p:nvSpPr>
        <p:spPr>
          <a:xfrm>
            <a:off x="2152651" y="4836379"/>
            <a:ext cx="2009775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" panose="020B0502040204020203" pitchFamily="34" charset="0"/>
              </a:rPr>
              <a:t>Disparity</a:t>
            </a:r>
          </a:p>
        </p:txBody>
      </p:sp>
      <p:sp>
        <p:nvSpPr>
          <p:cNvPr id="7" name="Privacy Text"/>
          <p:cNvSpPr/>
          <p:nvPr/>
        </p:nvSpPr>
        <p:spPr>
          <a:xfrm>
            <a:off x="4459740" y="2085976"/>
            <a:ext cx="5579610" cy="830997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r>
              <a:rPr lang="en-US" sz="2400" i="1" dirty="0"/>
              <a:t>Which input had the most influence in my credit denial?</a:t>
            </a:r>
          </a:p>
        </p:txBody>
      </p:sp>
      <p:sp>
        <p:nvSpPr>
          <p:cNvPr id="8" name="Privacy"/>
          <p:cNvSpPr/>
          <p:nvPr/>
        </p:nvSpPr>
        <p:spPr>
          <a:xfrm>
            <a:off x="2152651" y="2085975"/>
            <a:ext cx="2009775" cy="830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" panose="020B0502040204020203" pitchFamily="34" charset="0"/>
              </a:rPr>
              <a:t>Individual</a:t>
            </a:r>
          </a:p>
        </p:txBody>
      </p:sp>
      <p:sp>
        <p:nvSpPr>
          <p:cNvPr id="9" name="Integrity Text"/>
          <p:cNvSpPr/>
          <p:nvPr/>
        </p:nvSpPr>
        <p:spPr>
          <a:xfrm>
            <a:off x="4459741" y="4836379"/>
            <a:ext cx="5568043" cy="830997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r>
              <a:rPr lang="en-US" sz="2400" i="1" dirty="0"/>
              <a:t>What inputs influence men getting more positive outcomes than women?</a:t>
            </a:r>
          </a:p>
        </p:txBody>
      </p:sp>
    </p:spTree>
    <p:extLst>
      <p:ext uri="{BB962C8B-B14F-4D97-AF65-F5344CB8AC3E}">
        <p14:creationId xmlns:p14="http://schemas.microsoft.com/office/powerpoint/2010/main" val="41847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 |</a:t>
            </a:r>
            <a:r>
              <a:rPr lang="en-US" dirty="0"/>
              <a:t> Quantitative Input Influence (QII)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1" y="1825625"/>
            <a:ext cx="80581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technique for measuring the influence of an input of a system on its outputs.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3564" y="2796210"/>
            <a:ext cx="8035786" cy="633168"/>
            <a:chOff x="340828" y="2822715"/>
            <a:chExt cx="7789381" cy="633168"/>
          </a:xfrm>
        </p:grpSpPr>
        <p:sp>
          <p:nvSpPr>
            <p:cNvPr id="13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Causal Intervention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Deals with </a:t>
              </a:r>
              <a:r>
                <a:rPr lang="en-US" sz="2200" i="1" dirty="0">
                  <a:solidFill>
                    <a:schemeClr val="tx1"/>
                  </a:solidFill>
                </a:rPr>
                <a:t>correlated inputs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03564" y="3571212"/>
            <a:ext cx="8035786" cy="633168"/>
            <a:chOff x="340828" y="2822715"/>
            <a:chExt cx="7789381" cy="633168"/>
          </a:xfrm>
        </p:grpSpPr>
        <p:sp>
          <p:nvSpPr>
            <p:cNvPr id="16" name="Privacy"/>
            <p:cNvSpPr/>
            <p:nvPr/>
          </p:nvSpPr>
          <p:spPr>
            <a:xfrm>
              <a:off x="340828" y="2822715"/>
              <a:ext cx="1674743" cy="63316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" panose="020B0502040204020203" pitchFamily="34" charset="0"/>
                </a:rPr>
                <a:t>Quantity of Interest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15569" y="2822715"/>
              <a:ext cx="6114640" cy="633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Supports a general class of transparency queries</a:t>
              </a:r>
              <a:endParaRPr lang="en-US" sz="22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1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Idea  1</a:t>
            </a:r>
            <a:r>
              <a:rPr lang="en-US" dirty="0" smtClean="0"/>
              <a:t>| Causal Intervention</a:t>
            </a:r>
            <a:endParaRPr lang="en-US" dirty="0"/>
          </a:p>
        </p:txBody>
      </p:sp>
      <p:pic>
        <p:nvPicPr>
          <p:cNvPr id="11" name="Picture 2" descr="Average Joe and Joseph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4" r="34397"/>
          <a:stretch/>
        </p:blipFill>
        <p:spPr bwMode="auto">
          <a:xfrm>
            <a:off x="1851070" y="2057400"/>
            <a:ext cx="2478995" cy="36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97163" y="2428953"/>
            <a:ext cx="2281153" cy="252891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Classifier</a:t>
            </a:r>
          </a:p>
          <a:p>
            <a:pPr algn="ctr"/>
            <a:r>
              <a:rPr lang="en-US" sz="2400" dirty="0"/>
              <a:t>(uses only income)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4055" y="3114068"/>
            <a:ext cx="725237" cy="1883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4056" y="4287875"/>
            <a:ext cx="725237" cy="1883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78316" y="3694342"/>
            <a:ext cx="749029" cy="1945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2560" y="2854076"/>
            <a:ext cx="15555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8185" y="3401022"/>
            <a:ext cx="17709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Decision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2559" y="4079710"/>
            <a:ext cx="15268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Income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8</a:t>
            </a:fld>
            <a:endParaRPr lang="en-US"/>
          </a:p>
        </p:txBody>
      </p:sp>
      <p:pic>
        <p:nvPicPr>
          <p:cNvPr id="3074" name="Approve" descr="https://t1.ftcdn.net/jpg/00/94/49/76/240_F_94497668_gU1sFaDN3yrC0TFOob39Lf2NM6MMMO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88" y="3978318"/>
            <a:ext cx="2959765" cy="14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Deny" descr="http://www.ratehub.ca/mortgage-blog/files/2014/09/denied-stamp-mortgage-renew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314">
            <a:off x="7612301" y="1344644"/>
            <a:ext cx="3210938" cy="24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ge 63"/>
          <p:cNvSpPr txBox="1"/>
          <p:nvPr/>
        </p:nvSpPr>
        <p:spPr>
          <a:xfrm>
            <a:off x="3596956" y="290024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3" name="Age 44"/>
          <p:cNvSpPr txBox="1"/>
          <p:nvPr/>
        </p:nvSpPr>
        <p:spPr>
          <a:xfrm>
            <a:off x="3600742" y="290806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24" name="Age 28"/>
          <p:cNvSpPr txBox="1"/>
          <p:nvPr/>
        </p:nvSpPr>
        <p:spPr>
          <a:xfrm>
            <a:off x="3603991" y="290024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</a:t>
            </a:r>
          </a:p>
        </p:txBody>
      </p:sp>
      <p:sp>
        <p:nvSpPr>
          <p:cNvPr id="25" name="Age 21"/>
          <p:cNvSpPr txBox="1"/>
          <p:nvPr/>
        </p:nvSpPr>
        <p:spPr>
          <a:xfrm>
            <a:off x="3603991" y="296533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</a:t>
            </a:r>
          </a:p>
        </p:txBody>
      </p:sp>
      <p:sp>
        <p:nvSpPr>
          <p:cNvPr id="26" name="Income 63"/>
          <p:cNvSpPr txBox="1"/>
          <p:nvPr/>
        </p:nvSpPr>
        <p:spPr>
          <a:xfrm>
            <a:off x="3725787" y="410287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$90K</a:t>
            </a:r>
          </a:p>
        </p:txBody>
      </p:sp>
      <p:sp>
        <p:nvSpPr>
          <p:cNvPr id="27" name="Income 44"/>
          <p:cNvSpPr txBox="1"/>
          <p:nvPr/>
        </p:nvSpPr>
        <p:spPr>
          <a:xfrm>
            <a:off x="3729573" y="41107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$100K</a:t>
            </a:r>
          </a:p>
        </p:txBody>
      </p:sp>
      <p:sp>
        <p:nvSpPr>
          <p:cNvPr id="28" name="Income 28"/>
          <p:cNvSpPr txBox="1"/>
          <p:nvPr/>
        </p:nvSpPr>
        <p:spPr>
          <a:xfrm>
            <a:off x="3732822" y="410287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$20K</a:t>
            </a:r>
          </a:p>
        </p:txBody>
      </p:sp>
      <p:sp>
        <p:nvSpPr>
          <p:cNvPr id="29" name="Income 21"/>
          <p:cNvSpPr txBox="1"/>
          <p:nvPr/>
        </p:nvSpPr>
        <p:spPr>
          <a:xfrm>
            <a:off x="3732822" y="416797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$10K</a:t>
            </a:r>
          </a:p>
        </p:txBody>
      </p:sp>
      <p:sp>
        <p:nvSpPr>
          <p:cNvPr id="30" name="Blurb 1"/>
          <p:cNvSpPr/>
          <p:nvPr/>
        </p:nvSpPr>
        <p:spPr>
          <a:xfrm>
            <a:off x="4031690" y="5519168"/>
            <a:ext cx="6389138" cy="7489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Replace feature with random values from the population, and examine distribution over outcomes.</a:t>
            </a:r>
          </a:p>
        </p:txBody>
      </p:sp>
    </p:spTree>
    <p:extLst>
      <p:ext uri="{BB962C8B-B14F-4D97-AF65-F5344CB8AC3E}">
        <p14:creationId xmlns:p14="http://schemas.microsoft.com/office/powerpoint/2010/main" val="20308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QII for Individual Outcomes</a:t>
            </a:r>
            <a:endParaRPr lang="en-US" dirty="0"/>
          </a:p>
        </p:txBody>
      </p:sp>
      <p:grpSp>
        <p:nvGrpSpPr>
          <p:cNvPr id="65" name="Left Classifier"/>
          <p:cNvGrpSpPr/>
          <p:nvPr/>
        </p:nvGrpSpPr>
        <p:grpSpPr>
          <a:xfrm>
            <a:off x="2305679" y="2383229"/>
            <a:ext cx="3306820" cy="2279338"/>
            <a:chOff x="781679" y="2383229"/>
            <a:chExt cx="3306820" cy="2279338"/>
          </a:xfrm>
        </p:grpSpPr>
        <p:grpSp>
          <p:nvGrpSpPr>
            <p:cNvPr id="4" name="Group 3"/>
            <p:cNvGrpSpPr/>
            <p:nvPr/>
          </p:nvGrpSpPr>
          <p:grpSpPr>
            <a:xfrm>
              <a:off x="1226035" y="2448626"/>
              <a:ext cx="2862464" cy="238539"/>
              <a:chOff x="3607904" y="2107096"/>
              <a:chExt cx="3816618" cy="3180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3607904" y="2107096"/>
                    <a:ext cx="318052" cy="3180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7904" y="2107096"/>
                    <a:ext cx="318052" cy="31805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9756" b="-73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3925956" y="2107096"/>
                    <a:ext cx="318052" cy="3180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5956" y="2107096"/>
                    <a:ext cx="318052" cy="31805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12195" b="-73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Rectangle 6"/>
              <p:cNvSpPr/>
              <p:nvPr/>
            </p:nvSpPr>
            <p:spPr>
              <a:xfrm>
                <a:off x="4244008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35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62058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80110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5198162" y="2107096"/>
                    <a:ext cx="318052" cy="3180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8162" y="2107096"/>
                    <a:ext cx="318052" cy="31805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73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Rectangle 10"/>
              <p:cNvSpPr/>
              <p:nvPr/>
            </p:nvSpPr>
            <p:spPr>
              <a:xfrm>
                <a:off x="5516212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834264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52316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70366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88418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35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106470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941649" y="3112065"/>
                  <a:ext cx="1431235" cy="1207604"/>
                </a:xfrm>
                <a:prstGeom prst="rect">
                  <a:avLst/>
                </a:prstGeom>
                <a:solidFill>
                  <a:schemeClr val="tx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649" y="3112065"/>
                  <a:ext cx="1431235" cy="120760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1226037" y="2687165"/>
              <a:ext cx="715612" cy="4248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372883" y="2687165"/>
              <a:ext cx="715612" cy="4248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2"/>
            </p:cNvCxnSpPr>
            <p:nvPr/>
          </p:nvCxnSpPr>
          <p:spPr>
            <a:xfrm flipH="1">
              <a:off x="2657266" y="4319667"/>
              <a:ext cx="1" cy="34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81679" y="2383229"/>
                  <a:ext cx="4019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79" y="2383229"/>
                  <a:ext cx="40190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Right Classifier"/>
          <p:cNvGrpSpPr/>
          <p:nvPr/>
        </p:nvGrpSpPr>
        <p:grpSpPr>
          <a:xfrm>
            <a:off x="5875645" y="2383230"/>
            <a:ext cx="3604932" cy="2279339"/>
            <a:chOff x="4351645" y="2383229"/>
            <a:chExt cx="3604932" cy="2279339"/>
          </a:xfrm>
        </p:grpSpPr>
        <p:grpSp>
          <p:nvGrpSpPr>
            <p:cNvPr id="21" name="Group 20"/>
            <p:cNvGrpSpPr/>
            <p:nvPr/>
          </p:nvGrpSpPr>
          <p:grpSpPr>
            <a:xfrm>
              <a:off x="5094113" y="2448627"/>
              <a:ext cx="2862464" cy="238539"/>
              <a:chOff x="3607904" y="2107096"/>
              <a:chExt cx="3816618" cy="3180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3607904" y="2107096"/>
                    <a:ext cx="318052" cy="3180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7904" y="2107096"/>
                    <a:ext cx="318052" cy="31805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9756" b="-73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925956" y="2107096"/>
                    <a:ext cx="318052" cy="3180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5956" y="2107096"/>
                    <a:ext cx="318052" cy="31805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12195" b="-73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ectangle 23"/>
              <p:cNvSpPr/>
              <p:nvPr/>
            </p:nvSpPr>
            <p:spPr>
              <a:xfrm>
                <a:off x="4244008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35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62058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80110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5198162" y="2107096"/>
                    <a:ext cx="318052" cy="3180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8162" y="2107096"/>
                    <a:ext cx="318052" cy="31805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731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Rectangle 27"/>
              <p:cNvSpPr/>
              <p:nvPr/>
            </p:nvSpPr>
            <p:spPr>
              <a:xfrm>
                <a:off x="5516212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834264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52316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470366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788418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35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106470" y="2107096"/>
                <a:ext cx="318052" cy="318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en-US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5809727" y="3112066"/>
                  <a:ext cx="1431235" cy="1207604"/>
                </a:xfrm>
                <a:prstGeom prst="rect">
                  <a:avLst/>
                </a:prstGeom>
                <a:solidFill>
                  <a:schemeClr val="tx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9727" y="3112066"/>
                  <a:ext cx="1431235" cy="120760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>
            <a:xfrm>
              <a:off x="5094115" y="2687166"/>
              <a:ext cx="715612" cy="4248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240961" y="2687166"/>
              <a:ext cx="715612" cy="4248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4" idx="2"/>
            </p:cNvCxnSpPr>
            <p:nvPr/>
          </p:nvCxnSpPr>
          <p:spPr>
            <a:xfrm flipH="1">
              <a:off x="6525344" y="4319668"/>
              <a:ext cx="1" cy="34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351645" y="2383229"/>
                  <a:ext cx="8018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645" y="2383229"/>
                  <a:ext cx="80182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21841" y="4662567"/>
                <a:ext cx="2587631" cy="39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Joe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40" y="4662567"/>
                <a:ext cx="2587631" cy="390556"/>
              </a:xfrm>
              <a:prstGeom prst="rect">
                <a:avLst/>
              </a:prstGeom>
              <a:blipFill rotWithShape="0">
                <a:blip r:embed="rId11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46170" y="4662567"/>
                <a:ext cx="2987549" cy="390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Joe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169" y="4662567"/>
                <a:ext cx="2987549" cy="390556"/>
              </a:xfrm>
              <a:prstGeom prst="rect">
                <a:avLst/>
              </a:prstGeom>
              <a:blipFill rotWithShape="0">
                <a:blip r:embed="rId1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U_i Labels"/>
          <p:cNvGrpSpPr/>
          <p:nvPr/>
        </p:nvGrpSpPr>
        <p:grpSpPr>
          <a:xfrm>
            <a:off x="7810801" y="607179"/>
            <a:ext cx="238542" cy="1670797"/>
            <a:chOff x="5009078" y="2255604"/>
            <a:chExt cx="238542" cy="1670797"/>
          </a:xfrm>
        </p:grpSpPr>
        <p:sp>
          <p:nvSpPr>
            <p:cNvPr id="51" name="Rectangle 50"/>
            <p:cNvSpPr/>
            <p:nvPr/>
          </p:nvSpPr>
          <p:spPr>
            <a:xfrm>
              <a:off x="5009081" y="2255604"/>
              <a:ext cx="238539" cy="238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09080" y="2495167"/>
              <a:ext cx="238539" cy="238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09080" y="2733706"/>
              <a:ext cx="238539" cy="238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09079" y="2972245"/>
              <a:ext cx="238539" cy="238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09078" y="3210784"/>
              <a:ext cx="238539" cy="238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009078" y="3449323"/>
              <a:ext cx="238539" cy="238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09078" y="3687862"/>
              <a:ext cx="238539" cy="238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810805" y="2448628"/>
                <a:ext cx="238539" cy="238539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dirty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804" y="2448627"/>
                <a:ext cx="238539" cy="238539"/>
              </a:xfrm>
              <a:prstGeom prst="rect">
                <a:avLst/>
              </a:prstGeom>
              <a:blipFill rotWithShape="0">
                <a:blip r:embed="rId13"/>
                <a:stretch>
                  <a:fillRect r="-2326" b="-4651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7810801" y="2039437"/>
            <a:ext cx="238539" cy="238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350"/>
          </a:p>
        </p:txBody>
      </p:sp>
      <p:sp>
        <p:nvSpPr>
          <p:cNvPr id="59" name="Rectangle 58"/>
          <p:cNvSpPr/>
          <p:nvPr/>
        </p:nvSpPr>
        <p:spPr>
          <a:xfrm>
            <a:off x="7810801" y="1799874"/>
            <a:ext cx="238539" cy="238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350"/>
          </a:p>
        </p:txBody>
      </p:sp>
      <p:sp>
        <p:nvSpPr>
          <p:cNvPr id="60" name="Rectangle 59"/>
          <p:cNvSpPr/>
          <p:nvPr/>
        </p:nvSpPr>
        <p:spPr>
          <a:xfrm>
            <a:off x="7810800" y="1560823"/>
            <a:ext cx="238539" cy="238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350"/>
          </a:p>
        </p:txBody>
      </p:sp>
      <p:sp>
        <p:nvSpPr>
          <p:cNvPr id="61" name="Rectangle 60"/>
          <p:cNvSpPr/>
          <p:nvPr/>
        </p:nvSpPr>
        <p:spPr>
          <a:xfrm>
            <a:off x="7810799" y="1084256"/>
            <a:ext cx="238539" cy="238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350"/>
          </a:p>
        </p:txBody>
      </p:sp>
      <p:sp>
        <p:nvSpPr>
          <p:cNvPr id="62" name="Rectangle 61"/>
          <p:cNvSpPr/>
          <p:nvPr/>
        </p:nvSpPr>
        <p:spPr>
          <a:xfrm>
            <a:off x="7810799" y="1327542"/>
            <a:ext cx="238539" cy="238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7810798" y="605829"/>
            <a:ext cx="238539" cy="238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350"/>
          </a:p>
        </p:txBody>
      </p:sp>
      <p:sp>
        <p:nvSpPr>
          <p:cNvPr id="64" name="Rectangle 63"/>
          <p:cNvSpPr/>
          <p:nvPr/>
        </p:nvSpPr>
        <p:spPr>
          <a:xfrm>
            <a:off x="7810791" y="839110"/>
            <a:ext cx="238539" cy="238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U_i"/>
              <p:cNvSpPr txBox="1"/>
              <p:nvPr/>
            </p:nvSpPr>
            <p:spPr>
              <a:xfrm>
                <a:off x="8006240" y="420976"/>
                <a:ext cx="466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U_i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40" y="420976"/>
                <a:ext cx="46641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Notation Labels"/>
          <p:cNvGrpSpPr/>
          <p:nvPr/>
        </p:nvGrpSpPr>
        <p:grpSpPr>
          <a:xfrm>
            <a:off x="2507966" y="2148544"/>
            <a:ext cx="2144206" cy="2753750"/>
            <a:chOff x="983966" y="2148544"/>
            <a:chExt cx="2144206" cy="2753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095783" y="2148544"/>
                  <a:ext cx="1140184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Inputs: </a:t>
                  </a:r>
                  <a14:m>
                    <m:oMath xmlns:m="http://schemas.openxmlformats.org/officeDocument/2006/math"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783" y="2148544"/>
                  <a:ext cx="1140184" cy="30008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604" t="-4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/>
            <p:cNvSpPr txBox="1"/>
            <p:nvPr/>
          </p:nvSpPr>
          <p:spPr>
            <a:xfrm>
              <a:off x="983966" y="3572324"/>
              <a:ext cx="8579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Classifier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38890" y="4602212"/>
              <a:ext cx="88928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Outcome</a:t>
              </a:r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7362-133A-4923-9483-C19EA92A4A8F}" type="slidenum">
              <a:rPr lang="en-US" smtClean="0"/>
              <a:t>9</a:t>
            </a:fld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" name="Blurb 1"/>
          <p:cNvSpPr/>
          <p:nvPr/>
        </p:nvSpPr>
        <p:spPr>
          <a:xfrm>
            <a:off x="2139569" y="5448615"/>
            <a:ext cx="7912862" cy="7489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/>
              <a:t>Causal Intervention:</a:t>
            </a:r>
            <a:r>
              <a:rPr lang="en-US" sz="2000" dirty="0"/>
              <a:t> Replace feature with random values from the population, and examine distribution over outcomes.</a:t>
            </a:r>
          </a:p>
        </p:txBody>
      </p:sp>
    </p:spTree>
    <p:extLst>
      <p:ext uri="{BB962C8B-B14F-4D97-AF65-F5344CB8AC3E}">
        <p14:creationId xmlns:p14="http://schemas.microsoft.com/office/powerpoint/2010/main" val="33244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47 L 0.02847 -0.02777 C 0.03507 -0.03356 0.03872 -0.04259 0.03872 -0.05185 C 0.03872 -0.06226 0.03507 -0.07083 0.02847 -0.07685 L -0.00104 -0.10555 " pathEditMode="relative" rAng="16200000" ptsTypes="AAAAA">
                                      <p:cBhvr>
                                        <p:cTn id="4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530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7 L 0.02865 -0.0456 C 0.03524 -0.05509 0.03889 -0.06991 0.03889 -0.08518 C 0.03889 -0.10231 0.03524 -0.11643 0.02865 -0.12616 L -0.00087 -0.17292 " pathEditMode="relative" rAng="16200000" ptsTypes="AAAAA">
                                      <p:cBhvr>
                                        <p:cTn id="4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868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092 L 0.0283 0.01967 C 0.0349 0.02338 0.03854 0.0294 0.03854 0.03541 C 0.03854 0.04213 0.0349 0.04791 0.0283 0.05162 L -0.00121 0.07037 " pathEditMode="relative" rAng="16200000" ptsTypes="AAAAA">
                                      <p:cBhvr>
                                        <p:cTn id="4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347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96296E-6 L 0.02917 -0.00902 C 0.03576 -0.01111 0.03941 -0.01389 0.03941 -0.01713 C 0.03941 -0.02037 0.03576 -0.02315 0.02917 -0.02523 L -0.00035 -0.03472 " pathEditMode="relative" rAng="16200000" ptsTypes="AAAAA">
                                      <p:cBhvr>
                                        <p:cTn id="4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73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0.02535 0.01944 C 0.03108 0.02361 0.03472 0.02963 0.03472 0.03611 C 0.03472 0.04352 0.03108 0.04931 0.02535 0.05347 L -0.00052 0.07338 " pathEditMode="relative" rAng="16200000" ptsTypes="AAAAA">
                                      <p:cBhvr>
                                        <p:cTn id="5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36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96296E-6 L 0.02761 0.03727 C 0.03403 0.0449 0.0375 0.05671 0.0375 0.06898 C 0.0375 0.08264 0.03403 0.09398 0.02761 0.10185 L -0.00035 0.13958 " pathEditMode="relative" rAng="16200000" ptsTypes="AAAAA">
                                      <p:cBhvr>
                                        <p:cTn id="5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699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L 0.02726 0.0095 C 0.03333 0.01135 0.03681 0.01436 0.03681 0.01737 C 0.03681 0.02084 0.03333 0.02362 0.02726 0.02547 L -0.00017 0.03473 " pathEditMode="relative" rAng="16200000" ptsTypes="AAAAA">
                                      <p:cBhvr>
                                        <p:cTn id="5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17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8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8" grpId="0"/>
      <p:bldP spid="68" grpId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MU">
      <a:dk1>
        <a:sysClr val="windowText" lastClr="000000"/>
      </a:dk1>
      <a:lt1>
        <a:sysClr val="window" lastClr="FFFFFF"/>
      </a:lt1>
      <a:dk2>
        <a:srgbClr val="75787B"/>
      </a:dk2>
      <a:lt2>
        <a:srgbClr val="C5C5C5"/>
      </a:lt2>
      <a:accent1>
        <a:srgbClr val="AF1E2D"/>
      </a:accent1>
      <a:accent2>
        <a:srgbClr val="ED7D31"/>
      </a:accent2>
      <a:accent3>
        <a:srgbClr val="C5C5C5"/>
      </a:accent3>
      <a:accent4>
        <a:srgbClr val="EAAF0F"/>
      </a:accent4>
      <a:accent5>
        <a:srgbClr val="00337F"/>
      </a:accent5>
      <a:accent6>
        <a:srgbClr val="008751"/>
      </a:accent6>
      <a:hlink>
        <a:srgbClr val="0563C1"/>
      </a:hlink>
      <a:folHlink>
        <a:srgbClr val="954F72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template-4x3" id="{6E563709-D487-443C-ABF6-22ED6EFCC918}" vid="{A9DF6E2E-F4D2-4E0B-A32B-6E8408582A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46955</TotalTime>
  <Words>1865</Words>
  <Application>Microsoft Macintosh PowerPoint</Application>
  <PresentationFormat>Widescreen</PresentationFormat>
  <Paragraphs>443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Cambria Math</vt:lpstr>
      <vt:lpstr>ＭＳ Ｐゴシック</vt:lpstr>
      <vt:lpstr>Segoe UI</vt:lpstr>
      <vt:lpstr>Segoe UI Light</vt:lpstr>
      <vt:lpstr>Wingdings 3</vt:lpstr>
      <vt:lpstr>Arial</vt:lpstr>
      <vt:lpstr>Office Theme</vt:lpstr>
      <vt:lpstr>Algorithmic Transparency with  Quantitative Input Influence</vt:lpstr>
      <vt:lpstr>Machine Learning Systems are Opaque</vt:lpstr>
      <vt:lpstr>Machine Learning Systems are Opaque</vt:lpstr>
      <vt:lpstr>Algorithmic Transparency| Decisions with Explanations  [Datta, Sen, Zick  IEEE Symposium on Security and Privacy 2016] </vt:lpstr>
      <vt:lpstr>Challenge | Correlated Inputs</vt:lpstr>
      <vt:lpstr>Challenge | General Class of Transparency Queries</vt:lpstr>
      <vt:lpstr>Result | Quantitative Input Influence (QII)</vt:lpstr>
      <vt:lpstr>Key Idea  1| Causal Intervention</vt:lpstr>
      <vt:lpstr>QII for Individual Outcomes</vt:lpstr>
      <vt:lpstr>Key Idea 2| Quantity of Interest</vt:lpstr>
      <vt:lpstr>QII | Definition</vt:lpstr>
      <vt:lpstr>Result | Quantitative Input Influence (QII)</vt:lpstr>
      <vt:lpstr>Result | Quantitative Input Influence (QII)</vt:lpstr>
      <vt:lpstr>Challenge | Single Inputs have Low Influence</vt:lpstr>
      <vt:lpstr>Naïve Approach | Set QII</vt:lpstr>
      <vt:lpstr>Marginal QII</vt:lpstr>
      <vt:lpstr>Key Idea  3| Set QII is a Cooperative Game</vt:lpstr>
      <vt:lpstr>Shapley Value | Aggregating Marginal Contributions</vt:lpstr>
      <vt:lpstr>Shapley Axioms</vt:lpstr>
      <vt:lpstr>Shapley Axioms | Math</vt:lpstr>
      <vt:lpstr>Experiments | Test Applications</vt:lpstr>
      <vt:lpstr>Personalized Explanation | Mr X</vt:lpstr>
      <vt:lpstr>Personalized Explanation | Mr Y</vt:lpstr>
      <vt:lpstr>Related Work | Influence Measures</vt:lpstr>
      <vt:lpstr>Related Work | Interpretable Models</vt:lpstr>
      <vt:lpstr>Result | Quantitative Input Influence (QII)</vt:lpstr>
      <vt:lpstr>Thanks!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and Fairness through Accountability</dc:title>
  <dc:creator>Shayak</dc:creator>
  <cp:lastModifiedBy>Anupam Datta</cp:lastModifiedBy>
  <cp:revision>551</cp:revision>
  <dcterms:created xsi:type="dcterms:W3CDTF">2015-11-30T15:06:36Z</dcterms:created>
  <dcterms:modified xsi:type="dcterms:W3CDTF">2017-10-30T19:01:07Z</dcterms:modified>
</cp:coreProperties>
</file>