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22" r:id="rId3"/>
    <p:sldId id="323" r:id="rId4"/>
    <p:sldId id="340" r:id="rId5"/>
    <p:sldId id="356" r:id="rId6"/>
    <p:sldId id="357" r:id="rId7"/>
    <p:sldId id="401" r:id="rId8"/>
    <p:sldId id="400" r:id="rId9"/>
    <p:sldId id="409" r:id="rId10"/>
    <p:sldId id="369" r:id="rId11"/>
    <p:sldId id="402" r:id="rId12"/>
    <p:sldId id="403" r:id="rId13"/>
    <p:sldId id="413" r:id="rId14"/>
    <p:sldId id="404" r:id="rId15"/>
    <p:sldId id="410" r:id="rId16"/>
    <p:sldId id="412" r:id="rId17"/>
    <p:sldId id="414" r:id="rId18"/>
    <p:sldId id="411" r:id="rId19"/>
    <p:sldId id="367" r:id="rId20"/>
    <p:sldId id="406" r:id="rId21"/>
    <p:sldId id="407" r:id="rId22"/>
    <p:sldId id="408" r:id="rId23"/>
    <p:sldId id="372" r:id="rId24"/>
    <p:sldId id="373" r:id="rId25"/>
    <p:sldId id="374" r:id="rId26"/>
    <p:sldId id="375" r:id="rId27"/>
    <p:sldId id="376" r:id="rId28"/>
    <p:sldId id="417" r:id="rId29"/>
    <p:sldId id="421" r:id="rId30"/>
    <p:sldId id="387" r:id="rId31"/>
    <p:sldId id="392" r:id="rId32"/>
    <p:sldId id="388" r:id="rId33"/>
    <p:sldId id="389" r:id="rId34"/>
    <p:sldId id="391" r:id="rId35"/>
    <p:sldId id="393" r:id="rId36"/>
    <p:sldId id="418" r:id="rId37"/>
    <p:sldId id="420" r:id="rId38"/>
    <p:sldId id="419" r:id="rId39"/>
    <p:sldId id="395" r:id="rId40"/>
    <p:sldId id="398" r:id="rId41"/>
    <p:sldId id="399" r:id="rId42"/>
    <p:sldId id="379" r:id="rId43"/>
    <p:sldId id="381" r:id="rId44"/>
    <p:sldId id="382" r:id="rId45"/>
    <p:sldId id="383" r:id="rId46"/>
    <p:sldId id="384" r:id="rId47"/>
    <p:sldId id="385" r:id="rId48"/>
    <p:sldId id="386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2" autoAdjust="0"/>
    <p:restoredTop sz="89227" autoAdjust="0"/>
  </p:normalViewPr>
  <p:slideViewPr>
    <p:cSldViewPr snapToGrid="0" snapToObjects="1">
      <p:cViewPr>
        <p:scale>
          <a:sx n="112" d="100"/>
          <a:sy n="112" d="100"/>
        </p:scale>
        <p:origin x="632" y="14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notesViewPr>
    <p:cSldViewPr snapToGrid="0" snapToObjects="1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F100-1062-BE4C-9F25-6AB9A01B467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F9D3D-DA1E-1147-BA27-D3E1A0D37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4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Alice lexicographically re-indexes </a:t>
            </a:r>
            <a:r>
              <a:rPr lang="en-US" sz="1200" dirty="0" err="1" smtClean="0"/>
              <a:t>s.t.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      f(x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y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 &lt;f(x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y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 &lt;…&lt; f(</a:t>
            </a:r>
            <a:r>
              <a:rPr lang="en-US" sz="1200" dirty="0" err="1" smtClean="0"/>
              <a:t>x</a:t>
            </a:r>
            <a:r>
              <a:rPr lang="en-US" sz="1200" baseline="-25000" dirty="0" err="1" smtClean="0"/>
              <a:t>k</a:t>
            </a:r>
            <a:r>
              <a:rPr lang="en-US" sz="1200" baseline="-25000" dirty="0" smtClean="0"/>
              <a:t>/2</a:t>
            </a:r>
            <a:r>
              <a:rPr lang="en-US" sz="1200" dirty="0" smtClean="0"/>
              <a:t>, </a:t>
            </a:r>
            <a:r>
              <a:rPr lang="en-US" sz="1200" dirty="0" err="1" smtClean="0"/>
              <a:t>y</a:t>
            </a:r>
            <a:r>
              <a:rPr lang="en-US" sz="1200" baseline="-25000" dirty="0" err="1" smtClean="0"/>
              <a:t>k</a:t>
            </a:r>
            <a:r>
              <a:rPr lang="en-US" sz="1200" baseline="-25000" dirty="0" smtClean="0"/>
              <a:t>/2</a:t>
            </a:r>
            <a:r>
              <a:rPr lang="en-US" sz="1200" dirty="0" smtClean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special signature schemes for which there exist efficient proofs</a:t>
            </a:r>
          </a:p>
          <a:p>
            <a:r>
              <a:rPr lang="en-US" dirty="0" smtClean="0"/>
              <a:t>	- CL signatures based on RSA, gap DH, LRSW </a:t>
            </a:r>
          </a:p>
          <a:p>
            <a:r>
              <a:rPr lang="en-US" dirty="0" smtClean="0"/>
              <a:t>	- [BCKL08, BCCKLS09, CK] signatures based on bilinear pairings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special signature schemes for which there exist efficient proofs</a:t>
            </a:r>
          </a:p>
          <a:p>
            <a:r>
              <a:rPr lang="en-US" dirty="0" smtClean="0"/>
              <a:t>	- CL signatures based on RSA, gap DH, LRSW </a:t>
            </a:r>
          </a:p>
          <a:p>
            <a:r>
              <a:rPr lang="en-US" dirty="0" smtClean="0"/>
              <a:t>	- [BCKL08, BCCKLS09, CK] signatures based on bilinear pairings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special signature schemes for which there exist efficient proofs</a:t>
            </a:r>
          </a:p>
          <a:p>
            <a:r>
              <a:rPr lang="en-US" dirty="0" smtClean="0"/>
              <a:t>	- CL signatures based on RSA, gap DH, LRSW </a:t>
            </a:r>
          </a:p>
          <a:p>
            <a:r>
              <a:rPr lang="en-US" dirty="0" smtClean="0"/>
              <a:t>	- [BCKL08, BCCKLS09, CK] signatures based on bilinear pairings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D3D-DA1E-1147-BA27-D3E1A0D378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168D-6EAE-2C4D-8C11-850A31942847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ED43-6FDB-A947-9AAA-C89C19AC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Anonymous Credentials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3005"/>
            <a:ext cx="6400800" cy="14895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Piotr </a:t>
            </a:r>
            <a:r>
              <a:rPr lang="en-US" dirty="0" err="1" smtClean="0">
                <a:solidFill>
                  <a:schemeClr val="tx1"/>
                </a:solidFill>
              </a:rPr>
              <a:t>Mardziel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(most slides borrowed from </a:t>
            </a:r>
            <a:r>
              <a:rPr lang="en-US" dirty="0" err="1" smtClean="0">
                <a:solidFill>
                  <a:schemeClr val="tx1"/>
                </a:solidFill>
              </a:rPr>
              <a:t>Anupam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Datta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CMU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Fall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776" y="484094"/>
            <a:ext cx="395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18734: Foundations of Privacy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/>
              <a:t>Commitments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6304"/>
            <a:ext cx="8465344" cy="3620095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Goal: make </a:t>
            </a:r>
            <a:r>
              <a:rPr lang="en-US" sz="2800" dirty="0" smtClean="0"/>
              <a:t>a hidden statement that can be </a:t>
            </a:r>
            <a:r>
              <a:rPr lang="en-US" sz="2800" dirty="0" smtClean="0"/>
              <a:t>later revealed </a:t>
            </a:r>
            <a:r>
              <a:rPr lang="en-US" sz="2800" dirty="0" smtClean="0"/>
              <a:t>but not changed</a:t>
            </a:r>
            <a:r>
              <a:rPr lang="en-US" sz="2800" dirty="0" smtClean="0"/>
              <a:t>.</a:t>
            </a:r>
          </a:p>
          <a:p>
            <a:pPr marL="430753">
              <a:spcBef>
                <a:spcPts val="844"/>
              </a:spcBef>
            </a:pPr>
            <a:endParaRPr lang="en-US" sz="2800" dirty="0" smtClean="0"/>
          </a:p>
          <a:p>
            <a:pPr marL="430753">
              <a:spcBef>
                <a:spcPts val="844"/>
              </a:spcBef>
            </a:pPr>
            <a:r>
              <a:rPr lang="en-US" sz="2800" dirty="0" smtClean="0"/>
              <a:t>Can create multiple commitments, reveal some.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 smtClean="0"/>
              <a:t>Example?</a:t>
            </a:r>
            <a:endParaRPr lang="en-US" sz="2400" dirty="0" smtClean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/>
              <a:t>Commitments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6305"/>
            <a:ext cx="8465344" cy="1830586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Locked box analogy</a:t>
            </a:r>
            <a:endParaRPr lang="en-US" sz="2800" dirty="0"/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Hiding – hard to tell which message is committed to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/>
              <a:t>Binding – there is a unique message corresponding to each commitment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617" y="4054078"/>
            <a:ext cx="827113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2281" y="3989338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302869" y="4534049"/>
            <a:ext cx="3306217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rot="10800000">
            <a:off x="3267150" y="5255121"/>
            <a:ext cx="3252639" cy="1897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384226" y="4848820"/>
            <a:ext cx="437555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9" name="Rectangle 13"/>
          <p:cNvSpPr>
            <a:spLocks/>
          </p:cNvSpPr>
          <p:nvPr/>
        </p:nvSpPr>
        <p:spPr bwMode="auto">
          <a:xfrm>
            <a:off x="3037969" y="5085903"/>
            <a:ext cx="184346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pitchFamily="26" charset="0"/>
                <a:cs typeface="Gill Sans" pitchFamily="26" charset="0"/>
              </a:rPr>
              <a:t>m</a:t>
            </a:r>
            <a:endParaRPr lang="en-US" dirty="0">
              <a:solidFill>
                <a:schemeClr val="tx1"/>
              </a:solidFill>
              <a:ea typeface="Gill Sans" pitchFamily="26" charset="0"/>
              <a:cs typeface="Gill Sans" pitchFamily="26" charset="0"/>
            </a:endParaRPr>
          </a:p>
        </p:txBody>
      </p:sp>
      <p:pic>
        <p:nvPicPr>
          <p:cNvPr id="5019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625" y="4931420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804" y="1256283"/>
            <a:ext cx="1701641" cy="1220044"/>
          </a:xfrm>
          <a:prstGeom prst="rect">
            <a:avLst/>
          </a:prstGeom>
        </p:spPr>
      </p:pic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357435" y="4204173"/>
            <a:ext cx="665264" cy="635718"/>
            <a:chOff x="0" y="0"/>
            <a:chExt cx="800" cy="800"/>
          </a:xfrm>
        </p:grpSpPr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Signatures</a:t>
            </a:r>
            <a:endParaRPr lang="en-US" sz="45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484" y="1866305"/>
            <a:ext cx="8465344" cy="4467588"/>
          </a:xfrm>
          <a:ln/>
        </p:spPr>
        <p:txBody>
          <a:bodyPr>
            <a:normAutofit/>
          </a:bodyPr>
          <a:lstStyle/>
          <a:p>
            <a:pPr marL="430753">
              <a:spcBef>
                <a:spcPts val="844"/>
              </a:spcBef>
            </a:pPr>
            <a:r>
              <a:rPr lang="en-US" sz="2800" dirty="0" smtClean="0"/>
              <a:t>Goal: Can sign a </a:t>
            </a:r>
            <a:r>
              <a:rPr lang="en-US" sz="2800" dirty="0" smtClean="0"/>
              <a:t>message </a:t>
            </a:r>
            <a:r>
              <a:rPr lang="en-US" sz="2800" dirty="0" smtClean="0"/>
              <a:t>such that everyone else can verify that you have signed it.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 smtClean="0"/>
              <a:t>Non-forgeable</a:t>
            </a:r>
          </a:p>
          <a:p>
            <a:pPr marL="830803" lvl="1">
              <a:spcBef>
                <a:spcPts val="844"/>
              </a:spcBef>
            </a:pPr>
            <a:r>
              <a:rPr lang="en-US" sz="2400" dirty="0" smtClean="0"/>
              <a:t>Independently verifiable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Signatures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495666"/>
            <a:ext cx="996950" cy="9461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451198" y="2427866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0262" y="3545850"/>
            <a:ext cx="39130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0" y="1309907"/>
            <a:ext cx="1373543" cy="137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608" y="2595396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Signing key </a:t>
            </a:r>
            <a:r>
              <a:rPr lang="en-US" dirty="0" err="1" smtClean="0"/>
              <a:t>sk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11130" y="2661498"/>
            <a:ext cx="190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Verification key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1101" y="3073613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Sign(</a:t>
            </a:r>
            <a:r>
              <a:rPr lang="en-US" sz="2000" dirty="0" err="1" smtClean="0"/>
              <a:t>sk</a:t>
            </a:r>
            <a:r>
              <a:rPr lang="en-US" sz="2000" dirty="0" err="1" smtClean="0"/>
              <a:t>,m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0141" y="194849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451198" y="5030380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7959" y="4415824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29190" y="5432403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 key </a:t>
            </a:r>
            <a:r>
              <a:rPr lang="en-US" dirty="0" err="1" smtClean="0"/>
              <a:t>pk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626261" y="4538374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m,Sign</a:t>
            </a:r>
            <a:r>
              <a:rPr lang="en-US" sz="2400" dirty="0" smtClean="0"/>
              <a:t>(</a:t>
            </a:r>
            <a:r>
              <a:rPr lang="en-US" sz="2400" dirty="0" err="1" smtClean="0"/>
              <a:t>sk,m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500" y="6028785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74842" y="6107668"/>
            <a:ext cx="30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checks Check(</a:t>
            </a:r>
            <a:r>
              <a:rPr lang="en-US" dirty="0" err="1" smtClean="0"/>
              <a:t>pk</a:t>
            </a:r>
            <a:r>
              <a:rPr lang="en-US" dirty="0" smtClean="0"/>
              <a:t>, Sign(m))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Blind signatures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2021446"/>
            <a:ext cx="996950" cy="946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2256" y="5609849"/>
            <a:ext cx="423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learns only signature on her message.</a:t>
            </a:r>
          </a:p>
          <a:p>
            <a:r>
              <a:rPr lang="en-US" dirty="0" smtClean="0"/>
              <a:t>Signer learns nothing.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451198" y="2953646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0262" y="4883160"/>
            <a:ext cx="39130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0" y="1618517"/>
            <a:ext cx="1373543" cy="137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486" y="3381799"/>
            <a:ext cx="15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Signing key: </a:t>
            </a:r>
            <a:r>
              <a:rPr lang="en-US" dirty="0" err="1" smtClean="0"/>
              <a:t>sk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1130" y="3187278"/>
            <a:ext cx="196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Message: </a:t>
            </a:r>
            <a:r>
              <a:rPr lang="en-US" dirty="0" smtClean="0"/>
              <a:t>m</a:t>
            </a:r>
            <a:endParaRPr lang="en-US" dirty="0" smtClean="0"/>
          </a:p>
          <a:p>
            <a:r>
              <a:rPr lang="en-US" dirty="0" smtClean="0"/>
              <a:t>Verification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6962" y="421304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Sign(</a:t>
            </a:r>
            <a:r>
              <a:rPr lang="en-US" sz="2000" dirty="0" err="1" smtClean="0"/>
              <a:t>sk</a:t>
            </a:r>
            <a:r>
              <a:rPr lang="en-US" sz="2000" dirty="0" smtClean="0"/>
              <a:t>,                 )</a:t>
            </a:r>
            <a:endParaRPr lang="en-US" sz="20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4239368" y="2109227"/>
            <a:ext cx="665264" cy="635718"/>
            <a:chOff x="0" y="0"/>
            <a:chExt cx="800" cy="800"/>
          </a:xfrm>
        </p:grpSpPr>
        <p:sp>
          <p:nvSpPr>
            <p:cNvPr id="27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4048136" y="4101363"/>
            <a:ext cx="665264" cy="635718"/>
            <a:chOff x="0" y="0"/>
            <a:chExt cx="800" cy="800"/>
          </a:xfrm>
        </p:grpSpPr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/>
            </p:cNvSpPr>
            <p:nvPr/>
          </p:nvSpPr>
          <p:spPr bwMode="auto">
            <a:xfrm>
              <a:off x="159" y="225"/>
              <a:ext cx="481" cy="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ea typeface="Gill Sans" pitchFamily="26" charset="0"/>
                  <a:cs typeface="Gill Sans" pitchFamily="26" charset="0"/>
                </a:rPr>
                <a:t>m</a:t>
              </a:r>
              <a:endParaRPr lang="en-US" dirty="0">
                <a:solidFill>
                  <a:schemeClr val="tx1"/>
                </a:solidFill>
                <a:ea typeface="Gill Sans" pitchFamily="26" charset="0"/>
                <a:cs typeface="Gill Sans" pitchFamily="2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RSA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Easy: find </a:t>
            </a:r>
            <a:r>
              <a:rPr lang="en-US" dirty="0" err="1" smtClean="0"/>
              <a:t>e,d,n</a:t>
            </a:r>
            <a:r>
              <a:rPr lang="en-US" dirty="0" smtClean="0"/>
              <a:t> such that</a:t>
            </a:r>
          </a:p>
          <a:p>
            <a:pPr lvl="1"/>
            <a:r>
              <a:rPr lang="en-US" dirty="0" smtClean="0"/>
              <a:t>(m</a:t>
            </a:r>
            <a:r>
              <a:rPr lang="en-US" baseline="30000" dirty="0" smtClean="0"/>
              <a:t>e</a:t>
            </a:r>
            <a:r>
              <a:rPr lang="en-US" dirty="0" smtClean="0"/>
              <a:t>)</a:t>
            </a:r>
            <a:r>
              <a:rPr lang="en-US" baseline="30000" dirty="0" smtClean="0"/>
              <a:t>d =</a:t>
            </a:r>
            <a:r>
              <a:rPr lang="en-US" dirty="0" smtClean="0"/>
              <a:t> m (mod n)</a:t>
            </a:r>
            <a:endParaRPr lang="en-US" dirty="0"/>
          </a:p>
          <a:p>
            <a:r>
              <a:rPr lang="en-US" dirty="0" smtClean="0"/>
              <a:t>Hard: Compute d from </a:t>
            </a:r>
            <a:r>
              <a:rPr lang="en-US" dirty="0" err="1" smtClean="0"/>
              <a:t>e</a:t>
            </a:r>
            <a:r>
              <a:rPr lang="en-US" dirty="0" err="1" smtClean="0"/>
              <a:t>,n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 and d will serve as public and private keys, respectively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RSA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Generation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smtClean="0"/>
              <a:t>modulus n.</a:t>
            </a:r>
            <a:endParaRPr lang="en-US" dirty="0" smtClean="0"/>
          </a:p>
          <a:p>
            <a:pPr lvl="1"/>
            <a:r>
              <a:rPr lang="en-US" dirty="0" smtClean="0"/>
              <a:t>Public key = e; private key = d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(m</a:t>
            </a:r>
            <a:r>
              <a:rPr lang="en-US" baseline="30000" dirty="0" smtClean="0"/>
              <a:t>e</a:t>
            </a:r>
            <a:r>
              <a:rPr lang="en-US" dirty="0" smtClean="0"/>
              <a:t>)</a:t>
            </a:r>
            <a:r>
              <a:rPr lang="en-US" baseline="30000" dirty="0" smtClean="0"/>
              <a:t>d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m </a:t>
            </a:r>
            <a:r>
              <a:rPr lang="en-US" dirty="0" smtClean="0"/>
              <a:t>(mod </a:t>
            </a:r>
            <a:r>
              <a:rPr lang="en-US" dirty="0" smtClean="0"/>
              <a:t>n)</a:t>
            </a:r>
          </a:p>
          <a:p>
            <a:pPr lvl="2"/>
            <a:r>
              <a:rPr lang="en-US" dirty="0"/>
              <a:t>informally e = 1 / </a:t>
            </a:r>
            <a:r>
              <a:rPr lang="en-US" dirty="0" smtClean="0"/>
              <a:t>d</a:t>
            </a:r>
            <a:endParaRPr lang="en-US" dirty="0" smtClean="0"/>
          </a:p>
          <a:p>
            <a:pPr marL="514350" indent="-457200"/>
            <a:r>
              <a:rPr lang="en-US" dirty="0" smtClean="0"/>
              <a:t>Sign</a:t>
            </a:r>
          </a:p>
          <a:p>
            <a:pPr marL="914400" lvl="1" indent="-457200"/>
            <a:r>
              <a:rPr lang="en-US" dirty="0" smtClean="0"/>
              <a:t>Sign(d, </a:t>
            </a:r>
            <a:r>
              <a:rPr lang="en-US" dirty="0" smtClean="0"/>
              <a:t>m) </a:t>
            </a:r>
            <a:r>
              <a:rPr lang="en-US" dirty="0" smtClean="0"/>
              <a:t>:= </a:t>
            </a:r>
            <a:r>
              <a:rPr lang="en-US" dirty="0"/>
              <a:t>m</a:t>
            </a:r>
            <a:r>
              <a:rPr lang="en-US" baseline="30000" dirty="0" smtClean="0"/>
              <a:t>d</a:t>
            </a:r>
            <a:r>
              <a:rPr lang="en-US" dirty="0" smtClean="0"/>
              <a:t> </a:t>
            </a:r>
            <a:r>
              <a:rPr lang="en-US" dirty="0" smtClean="0"/>
              <a:t>(mod </a:t>
            </a:r>
            <a:r>
              <a:rPr lang="en-US" dirty="0" smtClean="0"/>
              <a:t>n)</a:t>
            </a:r>
            <a:endParaRPr lang="en-US" dirty="0" smtClean="0"/>
          </a:p>
          <a:p>
            <a:pPr marL="514350" indent="-457200"/>
            <a:r>
              <a:rPr lang="en-US" dirty="0" smtClean="0"/>
              <a:t>Verify</a:t>
            </a:r>
          </a:p>
          <a:p>
            <a:pPr marL="914400" lvl="1" indent="-457200"/>
            <a:r>
              <a:rPr lang="en-US" dirty="0" smtClean="0"/>
              <a:t>Check(e, </a:t>
            </a:r>
            <a:r>
              <a:rPr lang="en-US" dirty="0" smtClean="0"/>
              <a:t>m, </a:t>
            </a:r>
            <a:r>
              <a:rPr lang="en-US" dirty="0" smtClean="0"/>
              <a:t>C</a:t>
            </a:r>
            <a:r>
              <a:rPr lang="en-US" dirty="0" smtClean="0"/>
              <a:t>) </a:t>
            </a:r>
            <a:r>
              <a:rPr lang="en-US" dirty="0"/>
              <a:t>:= C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smtClean="0"/>
              <a:t>=? </a:t>
            </a:r>
            <a:r>
              <a:rPr lang="en-US" dirty="0" smtClean="0"/>
              <a:t>m </a:t>
            </a:r>
            <a:r>
              <a:rPr lang="en-US" dirty="0" smtClean="0"/>
              <a:t>(mod </a:t>
            </a:r>
            <a:r>
              <a:rPr lang="en-US" dirty="0" smtClean="0"/>
              <a:t>n)</a:t>
            </a:r>
            <a:endParaRPr lang="en-US" dirty="0" smtClean="0"/>
          </a:p>
          <a:p>
            <a:pPr marL="1314450" lvl="2" indent="-457200"/>
            <a:r>
              <a:rPr lang="en-US" dirty="0" smtClean="0"/>
              <a:t>Note C</a:t>
            </a:r>
            <a:r>
              <a:rPr lang="en-US" baseline="30000" dirty="0" smtClean="0"/>
              <a:t>e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/>
              <a:t>(m</a:t>
            </a:r>
            <a:r>
              <a:rPr lang="en-US" baseline="30000" dirty="0" smtClean="0"/>
              <a:t>e</a:t>
            </a:r>
            <a:r>
              <a:rPr lang="en-US" dirty="0" smtClean="0"/>
              <a:t>)</a:t>
            </a:r>
            <a:r>
              <a:rPr lang="en-US" baseline="30000" dirty="0" smtClean="0"/>
              <a:t> d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m</a:t>
            </a:r>
            <a:r>
              <a:rPr lang="en-US" dirty="0" smtClean="0"/>
              <a:t> </a:t>
            </a:r>
            <a:r>
              <a:rPr lang="en-US" dirty="0" smtClean="0"/>
              <a:t>(mod </a:t>
            </a:r>
            <a:r>
              <a:rPr lang="en-US" dirty="0" smtClean="0"/>
              <a:t>n)</a:t>
            </a:r>
            <a:endParaRPr lang="en-US" dirty="0"/>
          </a:p>
          <a:p>
            <a:pPr marL="914400" lvl="1" indent="-45720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RSA-Based signatures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495666"/>
            <a:ext cx="996950" cy="9461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451198" y="2427866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0262" y="3545850"/>
            <a:ext cx="39130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0" y="1309907"/>
            <a:ext cx="1373543" cy="137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608" y="2595396"/>
            <a:ext cx="137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Modulus n</a:t>
            </a:r>
          </a:p>
          <a:p>
            <a:r>
              <a:rPr lang="en-US" dirty="0" smtClean="0"/>
              <a:t>Private</a:t>
            </a:r>
            <a:r>
              <a:rPr lang="en-US" dirty="0" smtClean="0"/>
              <a:t> key 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1130" y="2661498"/>
            <a:ext cx="130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Message: </a:t>
            </a:r>
            <a:r>
              <a:rPr lang="en-US" dirty="0" smtClean="0"/>
              <a:t>m</a:t>
            </a:r>
          </a:p>
          <a:p>
            <a:endParaRPr lang="en-US" dirty="0"/>
          </a:p>
          <a:p>
            <a:r>
              <a:rPr lang="en-US" dirty="0" smtClean="0"/>
              <a:t>Modulus n</a:t>
            </a:r>
          </a:p>
          <a:p>
            <a:r>
              <a:rPr lang="en-US" dirty="0" smtClean="0"/>
              <a:t>Public key e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12369" y="3084185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Sign(</a:t>
            </a:r>
            <a:r>
              <a:rPr lang="en-US" sz="2000" dirty="0" err="1" smtClean="0"/>
              <a:t>d,m</a:t>
            </a:r>
            <a:r>
              <a:rPr lang="en-US" sz="2000" dirty="0" smtClean="0"/>
              <a:t>) = m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 (mod n)</a:t>
            </a:r>
            <a:endParaRPr lang="en-US" sz="20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0141" y="194849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451198" y="5030380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7959" y="4415824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38799" y="5333345"/>
            <a:ext cx="1286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Modulus n</a:t>
            </a:r>
          </a:p>
          <a:p>
            <a:r>
              <a:rPr lang="en-US" dirty="0" smtClean="0"/>
              <a:t>Public</a:t>
            </a:r>
            <a:r>
              <a:rPr lang="en-US" dirty="0" smtClean="0"/>
              <a:t> key 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7770" y="4549422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m, m</a:t>
            </a:r>
            <a:r>
              <a:rPr lang="en-US" sz="2400" baseline="30000" smtClean="0"/>
              <a:t>d</a:t>
            </a:r>
            <a:endParaRPr lang="en-US" sz="2400" dirty="0"/>
          </a:p>
        </p:txBody>
      </p:sp>
      <p:pic>
        <p:nvPicPr>
          <p:cNvPr id="3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500" y="6028785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74842" y="6107668"/>
            <a:ext cx="456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checks Check(e, m</a:t>
            </a:r>
            <a:r>
              <a:rPr lang="en-US" baseline="30000" dirty="0" smtClean="0"/>
              <a:t>d</a:t>
            </a:r>
            <a:r>
              <a:rPr lang="en-US" dirty="0" smtClean="0"/>
              <a:t>) := (m</a:t>
            </a:r>
            <a:r>
              <a:rPr lang="en-US" baseline="30000" dirty="0" smtClean="0"/>
              <a:t>d</a:t>
            </a:r>
            <a:r>
              <a:rPr lang="en-US" dirty="0" smtClean="0"/>
              <a:t>)</a:t>
            </a:r>
            <a:r>
              <a:rPr lang="en-US" baseline="30000" dirty="0" smtClean="0"/>
              <a:t>e</a:t>
            </a:r>
            <a:r>
              <a:rPr lang="en-US" dirty="0" smtClean="0"/>
              <a:t> =? m (mod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RSA-Based blind </a:t>
            </a:r>
            <a:r>
              <a:rPr lang="en-US" dirty="0" smtClean="0"/>
              <a:t>signatures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495666"/>
            <a:ext cx="996950" cy="9461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451198" y="2427866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510262" y="3545850"/>
            <a:ext cx="39130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30" y="1309907"/>
            <a:ext cx="1373543" cy="137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608" y="2595396"/>
            <a:ext cx="137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Modulus n</a:t>
            </a:r>
          </a:p>
          <a:p>
            <a:r>
              <a:rPr lang="en-US" dirty="0" smtClean="0"/>
              <a:t>Private</a:t>
            </a:r>
            <a:r>
              <a:rPr lang="en-US" dirty="0" smtClean="0"/>
              <a:t> key 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1130" y="2661498"/>
            <a:ext cx="13225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Message: </a:t>
            </a:r>
            <a:r>
              <a:rPr lang="en-US" dirty="0" smtClean="0"/>
              <a:t>m</a:t>
            </a:r>
          </a:p>
          <a:p>
            <a:endParaRPr lang="en-US" dirty="0"/>
          </a:p>
          <a:p>
            <a:r>
              <a:rPr lang="en-US" dirty="0" smtClean="0"/>
              <a:t>Modulus n</a:t>
            </a:r>
          </a:p>
          <a:p>
            <a:r>
              <a:rPr lang="en-US" dirty="0" smtClean="0"/>
              <a:t>Public key 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Random* 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2369" y="3084185"/>
            <a:ext cx="298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Sign(</a:t>
            </a:r>
            <a:r>
              <a:rPr lang="en-US" sz="2000" dirty="0" err="1" smtClean="0"/>
              <a:t>d,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e</a:t>
            </a:r>
            <a:r>
              <a:rPr lang="en-US" sz="2000" dirty="0" err="1" smtClean="0"/>
              <a:t>m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FF0000"/>
                </a:solidFill>
              </a:rPr>
              <a:t>r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 (mod n)</a:t>
            </a:r>
            <a:endParaRPr lang="en-US" sz="20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0141" y="1948497"/>
            <a:ext cx="65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451198" y="5030380"/>
            <a:ext cx="3913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7959" y="4415824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38799" y="5333345"/>
            <a:ext cx="1286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Modulus n</a:t>
            </a:r>
          </a:p>
          <a:p>
            <a:r>
              <a:rPr lang="en-US" dirty="0" smtClean="0"/>
              <a:t>Public</a:t>
            </a:r>
            <a:r>
              <a:rPr lang="en-US" dirty="0" smtClean="0"/>
              <a:t> key 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7770" y="4549422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m, m</a:t>
            </a:r>
            <a:r>
              <a:rPr lang="en-US" sz="2400" baseline="30000" smtClean="0"/>
              <a:t>d</a:t>
            </a:r>
            <a:endParaRPr lang="en-US" sz="2400" dirty="0"/>
          </a:p>
        </p:txBody>
      </p:sp>
      <p:pic>
        <p:nvPicPr>
          <p:cNvPr id="3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7500" y="6028785"/>
            <a:ext cx="589359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74842" y="6107668"/>
            <a:ext cx="456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checks Check(e, m</a:t>
            </a:r>
            <a:r>
              <a:rPr lang="en-US" baseline="30000" dirty="0" smtClean="0"/>
              <a:t>d</a:t>
            </a:r>
            <a:r>
              <a:rPr lang="en-US" dirty="0" smtClean="0"/>
              <a:t>) := (m</a:t>
            </a:r>
            <a:r>
              <a:rPr lang="en-US" baseline="30000" dirty="0" smtClean="0"/>
              <a:t>d</a:t>
            </a:r>
            <a:r>
              <a:rPr lang="en-US" dirty="0" smtClean="0"/>
              <a:t>)</a:t>
            </a:r>
            <a:r>
              <a:rPr lang="en-US" baseline="30000" dirty="0" smtClean="0"/>
              <a:t>e</a:t>
            </a:r>
            <a:r>
              <a:rPr lang="en-US" dirty="0" smtClean="0"/>
              <a:t> =? m (mod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8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without Identification</a:t>
            </a:r>
            <a:br>
              <a:rPr lang="en-US" dirty="0" smtClean="0"/>
            </a:br>
            <a:r>
              <a:rPr lang="en-US" sz="3100" dirty="0" smtClean="0"/>
              <a:t>Transaction Systems to Make Big Brother Obsolete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David </a:t>
            </a:r>
            <a:r>
              <a:rPr lang="en-US" sz="3600" dirty="0" err="1" smtClean="0"/>
              <a:t>Chaum</a:t>
            </a:r>
            <a:r>
              <a:rPr lang="en-US" sz="3600" dirty="0" smtClean="0"/>
              <a:t> 1985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24" y="3615652"/>
            <a:ext cx="2367776" cy="30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 cards	</a:t>
            </a:r>
          </a:p>
          <a:p>
            <a:pPr lvl="1"/>
            <a:r>
              <a:rPr lang="en-US" dirty="0" smtClean="0"/>
              <a:t>Sometimes used for other uses </a:t>
            </a:r>
          </a:p>
          <a:p>
            <a:pPr lvl="2"/>
            <a:r>
              <a:rPr lang="en-US" dirty="0" smtClean="0"/>
              <a:t>E.g. prove you’re over 21, or verify your address</a:t>
            </a:r>
          </a:p>
          <a:p>
            <a:pPr lvl="1"/>
            <a:r>
              <a:rPr lang="en-US" dirty="0" smtClean="0"/>
              <a:t>Don’t necessarily need to reveal all of your information</a:t>
            </a:r>
          </a:p>
          <a:p>
            <a:pPr lvl="1"/>
            <a:r>
              <a:rPr lang="en-US" dirty="0" smtClean="0"/>
              <a:t>Don’t necessarily want issuer of ID to track all of it’s uses</a:t>
            </a:r>
          </a:p>
          <a:p>
            <a:pPr lvl="1"/>
            <a:r>
              <a:rPr lang="en-US" dirty="0" smtClean="0"/>
              <a:t>How can we get the functionality/verifiability of an physical id in electronic form without extra privacy loss</a:t>
            </a:r>
          </a:p>
        </p:txBody>
      </p:sp>
      <p:pic>
        <p:nvPicPr>
          <p:cNvPr id="2050" name="Picture 2" descr="C:\Users\melissac\AppData\Local\Microsoft\Windows\Temporary Internet Files\Content.IE5\LHJ7V6IH\MC9002931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62" y="1296614"/>
            <a:ext cx="1256238" cy="1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84" y="1601569"/>
            <a:ext cx="6177231" cy="36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tracability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1433322"/>
            <a:ext cx="6652260" cy="39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Analogy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600"/>
            <a:ext cx="6096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scheme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3025" y="2021446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2334819" y="3668541"/>
            <a:ext cx="3913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8" y="1618517"/>
            <a:ext cx="1373543" cy="1373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255" y="3308465"/>
            <a:ext cx="17290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Modulus n</a:t>
            </a:r>
            <a:endParaRPr lang="en-US" sz="2400" dirty="0" smtClean="0"/>
          </a:p>
          <a:p>
            <a:r>
              <a:rPr lang="en-US" sz="2400" dirty="0" smtClean="0"/>
              <a:t>e = 3</a:t>
            </a:r>
          </a:p>
          <a:p>
            <a:r>
              <a:rPr lang="en-US" sz="2400" dirty="0" smtClean="0"/>
              <a:t>d is private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3448" y="3331156"/>
            <a:ext cx="26143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Modulus </a:t>
            </a:r>
            <a:r>
              <a:rPr lang="en-US" sz="2400" dirty="0" smtClean="0"/>
              <a:t>n</a:t>
            </a:r>
            <a:endParaRPr lang="en-US" sz="2400" dirty="0" smtClean="0"/>
          </a:p>
          <a:p>
            <a:r>
              <a:rPr lang="en-US" sz="2400" dirty="0" smtClean="0"/>
              <a:t>Random </a:t>
            </a:r>
            <a:r>
              <a:rPr lang="en-US" sz="2400" dirty="0" smtClean="0"/>
              <a:t>x, r </a:t>
            </a:r>
          </a:p>
          <a:p>
            <a:r>
              <a:rPr lang="en-US" sz="2400" dirty="0" smtClean="0"/>
              <a:t>f </a:t>
            </a:r>
            <a:r>
              <a:rPr lang="en-US" sz="2400" dirty="0" smtClean="0"/>
              <a:t>one </a:t>
            </a:r>
            <a:r>
              <a:rPr lang="en-US" sz="2400" dirty="0" smtClean="0"/>
              <a:t>way function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70861" y="2860977"/>
            <a:ext cx="35412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 = r</a:t>
            </a:r>
            <a:r>
              <a:rPr lang="en-US" sz="2400" baseline="30000" dirty="0" smtClean="0"/>
              <a:t>e</a:t>
            </a:r>
            <a:r>
              <a:rPr lang="en-US" sz="2400" dirty="0" smtClean="0"/>
              <a:t> f(x) (mod </a:t>
            </a:r>
            <a:r>
              <a:rPr lang="en-US" sz="2400" dirty="0" smtClean="0"/>
              <a:t>n)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7898" y="5419898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 is a blinded message: does not reveal information about f(x) to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f(x) is a commitment to x </a:t>
            </a:r>
            <a:endParaRPr lang="en-US" sz="24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scheme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2021446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70861" y="3908629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8" y="1618517"/>
            <a:ext cx="1373543" cy="1373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5105" y="3158840"/>
            <a:ext cx="202620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Modulus n</a:t>
            </a:r>
            <a:endParaRPr lang="en-US" sz="2400" dirty="0" smtClean="0"/>
          </a:p>
          <a:p>
            <a:r>
              <a:rPr lang="en-US" sz="2400" dirty="0" smtClean="0"/>
              <a:t>e = 3</a:t>
            </a:r>
          </a:p>
          <a:p>
            <a:r>
              <a:rPr lang="en-US" sz="2400" dirty="0" smtClean="0"/>
              <a:t>d = multiplicative inverse of 3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3447" y="4428437"/>
            <a:ext cx="25409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= </a:t>
            </a:r>
            <a:r>
              <a:rPr lang="en-US" sz="2400" dirty="0"/>
              <a:t>f(x)</a:t>
            </a:r>
            <a:r>
              <a:rPr lang="en-US" sz="2400" baseline="30000" dirty="0"/>
              <a:t>1/3</a:t>
            </a:r>
            <a:r>
              <a:rPr lang="en-US" sz="2400" dirty="0"/>
              <a:t> (mod </a:t>
            </a:r>
            <a:r>
              <a:rPr lang="en-US" sz="2400" dirty="0"/>
              <a:t>n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70861" y="2860977"/>
            <a:ext cx="35412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BC = r f(x)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(mod </a:t>
            </a:r>
            <a:r>
              <a:rPr lang="en-US" sz="2400" dirty="0" smtClean="0"/>
              <a:t>n)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7898" y="5524667"/>
            <a:ext cx="783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BC = 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(r</a:t>
            </a:r>
            <a:r>
              <a:rPr lang="en-US" sz="2400" baseline="30000" dirty="0" smtClean="0"/>
              <a:t>e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/>
              <a:t>f(x)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/>
              <a:t>= r f(x)</a:t>
            </a:r>
            <a:r>
              <a:rPr lang="en-US" sz="2400" baseline="30000" dirty="0" smtClean="0"/>
              <a:t>d </a:t>
            </a:r>
            <a:r>
              <a:rPr lang="en-US" sz="2400" dirty="0" smtClean="0"/>
              <a:t>(mod n) </a:t>
            </a:r>
            <a:r>
              <a:rPr lang="en-US" sz="2400" dirty="0" smtClean="0"/>
              <a:t>is a blind signature on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Bank issues blinded coin and takes $1 from Alice’s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Alice extracts coin </a:t>
            </a:r>
            <a:r>
              <a:rPr lang="en-US" sz="2400" dirty="0" smtClean="0"/>
              <a:t>C = f(x)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 = f(x)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scheme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895557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2334819" y="3668541"/>
            <a:ext cx="3913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0861" y="2860977"/>
            <a:ext cx="35412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x, f(x)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</a:t>
            </a:r>
            <a:r>
              <a:rPr lang="en-US" sz="2400" dirty="0"/>
              <a:t>(mod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7898" y="5319539"/>
            <a:ext cx="768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Check: (f(x)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=? f(x) – bank signed f(x)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Bob </a:t>
            </a:r>
            <a:r>
              <a:rPr lang="en-US" sz="2400" u="sng" dirty="0" smtClean="0"/>
              <a:t>calls bank immediately </a:t>
            </a:r>
            <a:r>
              <a:rPr lang="en-US" sz="2400" dirty="0" smtClean="0"/>
              <a:t>to verify that the electronic coin has not been already spent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Bank checks coin and, if OK, transfers $1 to Bob’s account</a:t>
            </a:r>
            <a:endParaRPr lang="en-US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854" y="1500220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3000" y="2984225"/>
            <a:ext cx="202620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verifies bank’s signature on f(x)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using bank’s public key (e = 3)</a:t>
            </a:r>
            <a:endParaRPr lang="en-US" sz="24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require Bob to call Bank immediately</a:t>
            </a:r>
            <a:endParaRPr lang="en-US" dirty="0"/>
          </a:p>
          <a:p>
            <a:r>
              <a:rPr lang="en-US" dirty="0" smtClean="0"/>
              <a:t>Catch Alice if she tries to spend the same coin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8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Untraceable Electronic Cash</a:t>
            </a:r>
            <a:br>
              <a:rPr lang="en-US" dirty="0" smtClean="0"/>
            </a:br>
            <a:r>
              <a:rPr lang="en-US" sz="3600" dirty="0" err="1" smtClean="0"/>
              <a:t>Chaum</a:t>
            </a:r>
            <a:r>
              <a:rPr lang="en-US" sz="3600" dirty="0" smtClean="0"/>
              <a:t>, Fiat, </a:t>
            </a:r>
            <a:r>
              <a:rPr lang="en-US" sz="3600" dirty="0" err="1" smtClean="0"/>
              <a:t>Naor</a:t>
            </a:r>
            <a:r>
              <a:rPr lang="en-US" sz="3600" dirty="0" smtClean="0"/>
              <a:t> 1990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429000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95" y="3358994"/>
            <a:ext cx="1996905" cy="2102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24" y="3429000"/>
            <a:ext cx="1557088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310"/>
            <a:ext cx="8229600" cy="4525963"/>
          </a:xfrm>
        </p:spPr>
        <p:txBody>
          <a:bodyPr/>
          <a:lstStyle/>
          <a:p>
            <a:r>
              <a:rPr lang="en-US" dirty="0" smtClean="0"/>
              <a:t>Alice proves to Bob that she knows password.</a:t>
            </a:r>
          </a:p>
          <a:p>
            <a:r>
              <a:rPr lang="en-US" dirty="0" smtClean="0"/>
              <a:t>Without revealing password to anyone.</a:t>
            </a:r>
          </a:p>
          <a:p>
            <a:r>
              <a:rPr lang="en-US" b="1" dirty="0" smtClean="0"/>
              <a:t>Without revealing that she knows password to anyone else.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4057651"/>
            <a:ext cx="2526284" cy="17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08" y="4057651"/>
            <a:ext cx="2176592" cy="176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4" y="4057651"/>
            <a:ext cx="2176592" cy="17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 knowledge in </a:t>
            </a:r>
            <a:r>
              <a:rPr lang="en-US" dirty="0" err="1" smtClean="0"/>
              <a:t>Chaum</a:t>
            </a:r>
            <a:r>
              <a:rPr lang="en-US" dirty="0" smtClean="0"/>
              <a:t> et al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1: </a:t>
            </a:r>
            <a:r>
              <a:rPr lang="en-US" dirty="0" smtClean="0"/>
              <a:t>attest protocol is being followed</a:t>
            </a:r>
          </a:p>
          <a:p>
            <a:r>
              <a:rPr lang="en-US" dirty="0" smtClean="0"/>
              <a:t>Use 2: double-spending results in de-</a:t>
            </a:r>
            <a:r>
              <a:rPr lang="en-US" dirty="0" err="1" smtClean="0"/>
              <a:t>anonymization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</a:p>
          <a:p>
            <a:pPr lvl="1"/>
            <a:r>
              <a:rPr lang="en-US" dirty="0" smtClean="0"/>
              <a:t>Users should be able to </a:t>
            </a:r>
          </a:p>
          <a:p>
            <a:pPr lvl="2"/>
            <a:r>
              <a:rPr lang="en-US" dirty="0" smtClean="0"/>
              <a:t>Obtain credentials</a:t>
            </a:r>
          </a:p>
          <a:p>
            <a:pPr lvl="2"/>
            <a:r>
              <a:rPr lang="en-US" dirty="0" smtClean="0"/>
              <a:t>Show some properties</a:t>
            </a:r>
          </a:p>
          <a:p>
            <a:pPr lvl="1"/>
            <a:r>
              <a:rPr lang="en-US" dirty="0" smtClean="0"/>
              <a:t>Without </a:t>
            </a:r>
          </a:p>
          <a:p>
            <a:pPr lvl="2"/>
            <a:r>
              <a:rPr lang="en-US" dirty="0" smtClean="0"/>
              <a:t>Revealing additional information</a:t>
            </a:r>
          </a:p>
          <a:p>
            <a:pPr lvl="2"/>
            <a:r>
              <a:rPr lang="en-US" dirty="0" smtClean="0"/>
              <a:t>Allowing tracking</a:t>
            </a:r>
          </a:p>
          <a:p>
            <a:pPr lvl="2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Credentials: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C:\Users\melissac\AppData\Local\Microsoft\Windows\Temporary Internet Files\Content.IE5\LHJ7V6IH\MC9002931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62" y="1296614"/>
            <a:ext cx="1256238" cy="1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(1)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8" y="1618517"/>
            <a:ext cx="1373543" cy="1373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255" y="3308465"/>
            <a:ext cx="17290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modulus n</a:t>
            </a:r>
            <a:endParaRPr lang="en-US" sz="2400" dirty="0" smtClean="0"/>
          </a:p>
          <a:p>
            <a:r>
              <a:rPr lang="en-US" sz="2400" dirty="0" smtClean="0"/>
              <a:t>e = 3</a:t>
            </a:r>
          </a:p>
          <a:p>
            <a:r>
              <a:rPr lang="en-US" sz="2400" dirty="0" smtClean="0"/>
              <a:t>d is </a:t>
            </a:r>
            <a:r>
              <a:rPr lang="en-US" sz="2400" dirty="0" smtClean="0"/>
              <a:t>private</a:t>
            </a:r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327563" y="3272768"/>
            <a:ext cx="601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f, g are collision-resistant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 </a:t>
            </a:r>
            <a:r>
              <a:rPr lang="en-US" sz="2400" dirty="0"/>
              <a:t>is a security </a:t>
            </a:r>
            <a:r>
              <a:rPr lang="en-US" sz="2400" dirty="0" smtClean="0"/>
              <a:t>parameter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details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8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Obtaining an Electronic Coin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9073" y="1309964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2148902" y="2298718"/>
            <a:ext cx="3913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56" y="882571"/>
            <a:ext cx="1373543" cy="13735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02241" y="2491547"/>
            <a:ext cx="172904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Account#: u</a:t>
            </a:r>
          </a:p>
          <a:p>
            <a:r>
              <a:rPr lang="en-US" sz="2400" dirty="0" smtClean="0"/>
              <a:t>Counter: v</a:t>
            </a:r>
          </a:p>
          <a:p>
            <a:endParaRPr lang="en-US" sz="2400" dirty="0"/>
          </a:p>
          <a:p>
            <a:r>
              <a:rPr lang="en-US" sz="2400" dirty="0" smtClean="0"/>
              <a:t>Random </a:t>
            </a:r>
          </a:p>
          <a:p>
            <a:r>
              <a:rPr lang="en-US" sz="2400" dirty="0" smtClean="0"/>
              <a:t>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i</a:t>
            </a:r>
            <a:r>
              <a:rPr lang="en-US" sz="2400" dirty="0"/>
              <a:t>, 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r>
              <a:rPr lang="en-US" sz="2400" dirty="0"/>
              <a:t>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endParaRPr lang="en-US" sz="2400" dirty="0"/>
          </a:p>
          <a:p>
            <a:r>
              <a:rPr lang="en-US" sz="2400" dirty="0" smtClean="0"/>
              <a:t>1 </a:t>
            </a:r>
            <a:r>
              <a:rPr lang="en-US" sz="2400" dirty="0"/>
              <a:t>≤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≤ </a:t>
            </a:r>
            <a:r>
              <a:rPr lang="en-US" sz="2400" dirty="0" smtClean="0"/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9926" y="2706639"/>
            <a:ext cx="354122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r</a:t>
            </a:r>
            <a:r>
              <a:rPr lang="en-US" sz="2400" baseline="-25000" dirty="0" smtClean="0"/>
              <a:t>i</a:t>
            </a:r>
            <a:r>
              <a:rPr lang="en-US" sz="2400" baseline="30000" dirty="0" smtClean="0"/>
              <a:t>e</a:t>
            </a:r>
            <a:r>
              <a:rPr lang="en-US" sz="2400" dirty="0" smtClean="0"/>
              <a:t> f(x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(mod </a:t>
            </a:r>
            <a:r>
              <a:rPr lang="en-US" sz="2400" dirty="0" smtClean="0"/>
              <a:t>n) </a:t>
            </a:r>
            <a:endParaRPr lang="en-US" sz="2400" dirty="0" smtClean="0"/>
          </a:p>
          <a:p>
            <a:pPr algn="ctr"/>
            <a:r>
              <a:rPr lang="en-US" sz="2400" dirty="0" smtClean="0"/>
              <a:t>1 ≤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≤ </a:t>
            </a:r>
            <a:r>
              <a:rPr lang="en-US" sz="2400" dirty="0" smtClean="0"/>
              <a:t>k where</a:t>
            </a:r>
          </a:p>
          <a:p>
            <a:pPr algn="ctr"/>
            <a:r>
              <a:rPr lang="en-US" sz="2400" dirty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g(a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smtClean="0"/>
              <a:t>y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= g(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⊕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u.(</a:t>
            </a:r>
            <a:r>
              <a:rPr lang="en-US" sz="2400" b="1" dirty="0" err="1" smtClean="0">
                <a:solidFill>
                  <a:srgbClr val="FF0000"/>
                </a:solidFill>
              </a:rPr>
              <a:t>v+i</a:t>
            </a:r>
            <a:r>
              <a:rPr lang="en-US" sz="2400" b="1" dirty="0" smtClean="0">
                <a:solidFill>
                  <a:srgbClr val="FF0000"/>
                </a:solidFill>
              </a:rPr>
              <a:t>))</a:t>
            </a:r>
            <a:r>
              <a:rPr lang="en-US" sz="2400" dirty="0" smtClean="0"/>
              <a:t>,d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33127" y="4902387"/>
            <a:ext cx="768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</a:t>
            </a:r>
            <a:r>
              <a:rPr lang="en-US" sz="2400" baseline="-25000" dirty="0"/>
              <a:t>i </a:t>
            </a:r>
            <a:r>
              <a:rPr lang="en-US" sz="2400" dirty="0" smtClean="0"/>
              <a:t> is a blinded message: does not reveal information about f(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,y</a:t>
            </a:r>
            <a:r>
              <a:rPr lang="en-US" sz="2400" baseline="-25000" dirty="0" err="1"/>
              <a:t>i</a:t>
            </a:r>
            <a:r>
              <a:rPr lang="en-US" sz="2400" dirty="0" smtClean="0"/>
              <a:t>) to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,y</a:t>
            </a:r>
            <a:r>
              <a:rPr lang="en-US" sz="2400" baseline="-25000" dirty="0" err="1"/>
              <a:t>i</a:t>
            </a:r>
            <a:r>
              <a:rPr lang="en-US" sz="2400" dirty="0" smtClean="0"/>
              <a:t>) is a commitment to (x</a:t>
            </a:r>
            <a:r>
              <a:rPr lang="en-US" sz="2400" baseline="-25000" dirty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/>
              <a:t>i</a:t>
            </a:r>
            <a:r>
              <a:rPr lang="en-US" sz="24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</a:t>
            </a:r>
            <a:r>
              <a:rPr lang="en-US" sz="2400" baseline="-25000" dirty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/>
              <a:t>i</a:t>
            </a:r>
            <a:r>
              <a:rPr lang="en-US" sz="2400" dirty="0" smtClean="0"/>
              <a:t> are constructed to reveal u in case Alice tries to spend the same coin twice</a:t>
            </a:r>
            <a:endParaRPr lang="en-US" sz="24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3025" y="2021446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70861" y="3160504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8" y="1618517"/>
            <a:ext cx="1373543" cy="13735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70861" y="2112852"/>
            <a:ext cx="35412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 = random subset of k/2 indices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84567" y="4724569"/>
            <a:ext cx="3713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0861" y="3623678"/>
            <a:ext cx="35412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Reveal </a:t>
            </a:r>
            <a:r>
              <a:rPr lang="en-US" sz="2400" dirty="0"/>
              <a:t>a</a:t>
            </a:r>
            <a:r>
              <a:rPr lang="en-US" sz="2400" baseline="-25000" dirty="0"/>
              <a:t>i</a:t>
            </a:r>
            <a:r>
              <a:rPr lang="en-US" sz="2400" dirty="0"/>
              <a:t>, c</a:t>
            </a:r>
            <a:r>
              <a:rPr lang="en-US" sz="2400" baseline="-25000" dirty="0"/>
              <a:t>i</a:t>
            </a:r>
            <a:r>
              <a:rPr lang="en-US" sz="2400" dirty="0"/>
              <a:t>, d</a:t>
            </a:r>
            <a:r>
              <a:rPr lang="en-US" sz="2400" baseline="-25000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endParaRPr lang="en-US" sz="2400" dirty="0"/>
          </a:p>
          <a:p>
            <a:pPr algn="ctr"/>
            <a:r>
              <a:rPr lang="en-US" sz="2400" dirty="0" smtClean="0"/>
              <a:t>for </a:t>
            </a:r>
            <a:r>
              <a:rPr lang="en-US" sz="2400" dirty="0" err="1"/>
              <a:t>i</a:t>
            </a:r>
            <a:r>
              <a:rPr lang="en-US" sz="2400" dirty="0" smtClean="0"/>
              <a:t> in R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105" y="4720683"/>
            <a:ext cx="172904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blinded candidates in 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84567" y="5505513"/>
            <a:ext cx="521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Ensure Alice following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Assume R = {k/2+1,….,k} to simplify notation</a:t>
            </a:r>
            <a:endParaRPr lang="en-US" sz="2400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03025" y="1306571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70861" y="3193754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8" y="903642"/>
            <a:ext cx="1373543" cy="1373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5105" y="2443965"/>
            <a:ext cx="202620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modulus n</a:t>
            </a:r>
            <a:endParaRPr lang="en-US" sz="2400" dirty="0" smtClean="0"/>
          </a:p>
          <a:p>
            <a:r>
              <a:rPr lang="en-US" sz="2400" dirty="0" smtClean="0"/>
              <a:t>e = 3</a:t>
            </a:r>
          </a:p>
          <a:p>
            <a:r>
              <a:rPr lang="en-US" sz="2400" dirty="0" smtClean="0"/>
              <a:t>d = multiplicative inverse of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8269" y="4527139"/>
            <a:ext cx="783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Bank issues blinded coin and takes $1 from Alice’s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Bank and Alice increments Alice’s counter v by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Alice extracts coin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74" y="2128079"/>
            <a:ext cx="3339776" cy="8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20" y="3432512"/>
            <a:ext cx="3486751" cy="7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8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Paying with an Electronic Coin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CFN90 scheme </a:t>
            </a:r>
            <a:r>
              <a:rPr lang="en-US" dirty="0" smtClean="0"/>
              <a:t>(5)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77042" y="2370962"/>
            <a:ext cx="996950" cy="946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85407" y="3545327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4267" y="3060802"/>
            <a:ext cx="44754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R’ </a:t>
            </a:r>
            <a:r>
              <a:rPr lang="en-US" sz="2400" dirty="0" smtClean="0"/>
              <a:t>= random subset of </a:t>
            </a:r>
            <a:r>
              <a:rPr lang="en-US" sz="2400" dirty="0" smtClean="0"/>
              <a:t>k/4 indices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85408" y="5551101"/>
            <a:ext cx="3713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5407" y="3891799"/>
            <a:ext cx="529011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in R’</a:t>
            </a:r>
          </a:p>
          <a:p>
            <a:r>
              <a:rPr lang="en-US" sz="2400" dirty="0"/>
              <a:t>	Reveal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/>
              <a:t>,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not in R’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Reveal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⊕</a:t>
            </a:r>
            <a:r>
              <a:rPr lang="en-US" sz="2400" dirty="0"/>
              <a:t> (u.(</a:t>
            </a:r>
            <a:r>
              <a:rPr lang="en-US" sz="2400" dirty="0" err="1"/>
              <a:t>v+i</a:t>
            </a:r>
            <a:r>
              <a:rPr lang="en-US" sz="2400" dirty="0"/>
              <a:t>))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1201" y="3522467"/>
            <a:ext cx="172904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all indices conform with protocol.</a:t>
            </a:r>
            <a:endParaRPr lang="en-US" sz="2400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90" y="2448700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2485407" y="2203640"/>
            <a:ext cx="3713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24" y="1384711"/>
            <a:ext cx="3486751" cy="7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7455" y="1135992"/>
            <a:ext cx="251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= g(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c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= g(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⊕</a:t>
            </a:r>
            <a:r>
              <a:rPr lang="en-US" dirty="0"/>
              <a:t> (u.(</a:t>
            </a:r>
            <a:r>
              <a:rPr lang="en-US" dirty="0" err="1"/>
              <a:t>v+i</a:t>
            </a:r>
            <a:r>
              <a:rPr lang="en-US" dirty="0"/>
              <a:t>)),d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0030" y="5874603"/>
            <a:ext cx="844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Alice </a:t>
            </a:r>
            <a:r>
              <a:rPr lang="en-US" sz="2400" dirty="0" smtClean="0"/>
              <a:t>reveals her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Bob </a:t>
            </a:r>
            <a:r>
              <a:rPr lang="en-US" sz="2400" dirty="0" smtClean="0"/>
              <a:t>check’s Alice’s commitment and Bank’s signature on coin </a:t>
            </a:r>
            <a:r>
              <a:rPr lang="en-US" sz="2400" dirty="0" smtClean="0"/>
              <a:t>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41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8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Redeeming</a:t>
            </a:r>
            <a:r>
              <a:rPr lang="en-US" dirty="0" smtClean="0"/>
              <a:t> </a:t>
            </a:r>
            <a:r>
              <a:rPr lang="en-US" dirty="0" smtClean="0"/>
              <a:t>Electronic Coin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CFN90 scheme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5277" y="3390900"/>
            <a:ext cx="43720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/>
              <a:t>, c</a:t>
            </a:r>
            <a:r>
              <a:rPr lang="en-US" sz="2400" baseline="-25000" dirty="0"/>
              <a:t>i </a:t>
            </a:r>
            <a:r>
              <a:rPr lang="en-US" sz="2400" baseline="-25000" dirty="0" smtClean="0"/>
              <a:t>				</a:t>
            </a:r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in R’</a:t>
            </a:r>
          </a:p>
          <a:p>
            <a:r>
              <a:rPr lang="en-US" sz="2400" dirty="0"/>
              <a:t>x</a:t>
            </a:r>
            <a:r>
              <a:rPr lang="en-US" sz="2400" baseline="-25000" dirty="0"/>
              <a:t>i</a:t>
            </a:r>
            <a:r>
              <a:rPr lang="en-US" sz="2400" dirty="0"/>
              <a:t>, d</a:t>
            </a:r>
            <a:r>
              <a:rPr lang="en-US" sz="2400" baseline="-25000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⊕</a:t>
            </a:r>
            <a:r>
              <a:rPr lang="en-US" sz="2400" dirty="0"/>
              <a:t> (u.(</a:t>
            </a:r>
            <a:r>
              <a:rPr lang="en-US" sz="2400" dirty="0" err="1"/>
              <a:t>v+i</a:t>
            </a:r>
            <a:r>
              <a:rPr lang="en-US" sz="2400" dirty="0"/>
              <a:t>)) </a:t>
            </a:r>
            <a:r>
              <a:rPr lang="en-US" sz="2400" dirty="0" smtClean="0"/>
              <a:t>	For </a:t>
            </a:r>
            <a:r>
              <a:rPr lang="en-US" sz="2400" dirty="0" err="1" smtClean="0"/>
              <a:t>i</a:t>
            </a:r>
            <a:r>
              <a:rPr lang="en-US" sz="2400" dirty="0" smtClean="0"/>
              <a:t> not in R’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54" y="2014494"/>
            <a:ext cx="776883" cy="86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94" y="1384711"/>
            <a:ext cx="3486751" cy="7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8391" y="1253402"/>
            <a:ext cx="251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= g(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c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= g(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⊕</a:t>
            </a:r>
            <a:r>
              <a:rPr lang="en-US" dirty="0"/>
              <a:t> (u.(</a:t>
            </a:r>
            <a:r>
              <a:rPr lang="en-US" dirty="0" err="1"/>
              <a:t>v+i</a:t>
            </a:r>
            <a:r>
              <a:rPr lang="en-US" dirty="0"/>
              <a:t>)),d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769" y="1717497"/>
            <a:ext cx="1373543" cy="137354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445277" y="2291837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5277" y="3317112"/>
            <a:ext cx="3713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88494" y="2835133"/>
            <a:ext cx="360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Alice’s responses in step (5)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5817325" y="3625512"/>
            <a:ext cx="329321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Bank stores for later</a:t>
            </a:r>
          </a:p>
          <a:p>
            <a:r>
              <a:rPr lang="en-US" sz="2000" dirty="0"/>
              <a:t>C</a:t>
            </a:r>
            <a:endParaRPr lang="en-US" sz="2000" dirty="0" smtClean="0"/>
          </a:p>
          <a:p>
            <a:r>
              <a:rPr lang="en-US" sz="2000" dirty="0" err="1"/>
              <a:t>a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 			</a:t>
            </a:r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 in R’</a:t>
            </a:r>
          </a:p>
          <a:p>
            <a:r>
              <a:rPr lang="en-US" sz="2000" dirty="0" err="1"/>
              <a:t>a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⊕</a:t>
            </a:r>
            <a:r>
              <a:rPr lang="en-US" sz="2000" dirty="0"/>
              <a:t> (u.(</a:t>
            </a:r>
            <a:r>
              <a:rPr lang="en-US" sz="2000" dirty="0" err="1"/>
              <a:t>v+i</a:t>
            </a:r>
            <a:r>
              <a:rPr lang="en-US" sz="2000" dirty="0" smtClean="0"/>
              <a:t>))	For </a:t>
            </a:r>
            <a:r>
              <a:rPr lang="en-US" sz="2000" dirty="0" err="1" smtClean="0"/>
              <a:t>i</a:t>
            </a:r>
            <a:r>
              <a:rPr lang="en-US" sz="2000" dirty="0" smtClean="0"/>
              <a:t> not in R’</a:t>
            </a:r>
          </a:p>
          <a:p>
            <a:r>
              <a:rPr lang="en-US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8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Alice double-spends (gives the same coin to both Bob and Charlie)?</a:t>
            </a:r>
          </a:p>
          <a:p>
            <a:endParaRPr lang="en-US" dirty="0" smtClean="0"/>
          </a:p>
          <a:p>
            <a:r>
              <a:rPr lang="en-US" dirty="0" smtClean="0"/>
              <a:t>If Alice double spends, then </a:t>
            </a:r>
            <a:r>
              <a:rPr lang="en-US" dirty="0" err="1" smtClean="0"/>
              <a:t>wp</a:t>
            </a:r>
            <a:r>
              <a:rPr lang="en-US" dirty="0" smtClean="0"/>
              <a:t> ½ Bank obtains a</a:t>
            </a:r>
            <a:r>
              <a:rPr lang="en-US" baseline="-25000" dirty="0" smtClean="0"/>
              <a:t>i </a:t>
            </a:r>
            <a:r>
              <a:rPr lang="en-US" dirty="0" smtClean="0"/>
              <a:t> and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⊕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u</a:t>
            </a:r>
            <a:r>
              <a:rPr lang="en-US" dirty="0"/>
              <a:t>.</a:t>
            </a:r>
            <a:r>
              <a:rPr lang="en-US" dirty="0" smtClean="0"/>
              <a:t>(</a:t>
            </a:r>
            <a:r>
              <a:rPr lang="en-US" dirty="0" err="1" smtClean="0"/>
              <a:t>v+i</a:t>
            </a:r>
            <a:r>
              <a:rPr lang="en-US" dirty="0"/>
              <a:t>)) </a:t>
            </a:r>
            <a:r>
              <a:rPr lang="en-US" dirty="0" smtClean="0"/>
              <a:t>for the same </a:t>
            </a:r>
            <a:r>
              <a:rPr lang="en-US" dirty="0" err="1" smtClean="0"/>
              <a:t>i</a:t>
            </a:r>
            <a:r>
              <a:rPr lang="en-US" dirty="0" smtClean="0"/>
              <a:t> and thus obtains Alice’s identity and transaction counter </a:t>
            </a:r>
            <a:r>
              <a:rPr lang="en-US" dirty="0" smtClean="0"/>
              <a:t>u</a:t>
            </a:r>
            <a:r>
              <a:rPr lang="en-US" dirty="0"/>
              <a:t>.</a:t>
            </a:r>
            <a:r>
              <a:rPr lang="en-US" dirty="0" smtClean="0"/>
              <a:t>(</a:t>
            </a:r>
            <a:r>
              <a:rPr lang="en-US" dirty="0" err="1" smtClean="0"/>
              <a:t>v+i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  <a:p>
            <a:pPr lvl="1"/>
            <a:r>
              <a:rPr lang="en-US" dirty="0"/>
              <a:t>Transit tokens/passes</a:t>
            </a:r>
          </a:p>
          <a:p>
            <a:pPr lvl="1"/>
            <a:r>
              <a:rPr lang="en-US" dirty="0"/>
              <a:t>Electronic</a:t>
            </a:r>
            <a:r>
              <a:rPr lang="en-US" b="1" dirty="0"/>
              <a:t> </a:t>
            </a:r>
            <a:r>
              <a:rPr lang="en-US" dirty="0" smtClean="0"/>
              <a:t>currency (today)</a:t>
            </a:r>
          </a:p>
          <a:p>
            <a:pPr lvl="1"/>
            <a:r>
              <a:rPr lang="en-US" dirty="0" smtClean="0"/>
              <a:t>Online polling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Implementations</a:t>
            </a:r>
            <a:endParaRPr lang="en-US" dirty="0"/>
          </a:p>
          <a:p>
            <a:pPr lvl="1"/>
            <a:r>
              <a:rPr lang="en-US" dirty="0" err="1"/>
              <a:t>Idemix</a:t>
            </a:r>
            <a:r>
              <a:rPr lang="en-US" dirty="0"/>
              <a:t> (IBM), </a:t>
            </a:r>
            <a:r>
              <a:rPr lang="en-US" dirty="0" err="1"/>
              <a:t>UProve</a:t>
            </a:r>
            <a:r>
              <a:rPr lang="en-US" dirty="0"/>
              <a:t> (Microsoft)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Credentials: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2" descr="C:\Users\melissac\AppData\Local\Microsoft\Windows\Temporary Internet Files\Content.IE5\LHJ7V6IH\MC9002931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62" y="1296614"/>
            <a:ext cx="1256238" cy="1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CFN90 scheme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if Alice colludes with merchant Charlie and sends the same coin C and the same z to him as she did with Bob?</a:t>
            </a:r>
          </a:p>
          <a:p>
            <a:endParaRPr lang="en-US" dirty="0"/>
          </a:p>
          <a:p>
            <a:r>
              <a:rPr lang="en-US" dirty="0" smtClean="0"/>
              <a:t>Bank knows that one of Bob and Charlie are lying but not who; cannot trace back to Alice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Solution: Every merchant has a fixed query string different from every other merchant + a random query string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Cash</a:t>
            </a:r>
          </a:p>
          <a:p>
            <a:pPr lvl="1"/>
            <a:r>
              <a:rPr lang="en-US" dirty="0" smtClean="0"/>
              <a:t>Untraceable if issued coins are used only once</a:t>
            </a:r>
          </a:p>
          <a:p>
            <a:pPr lvl="1"/>
            <a:r>
              <a:rPr lang="en-US" dirty="0" smtClean="0"/>
              <a:t>Traceable if coin is double spent</a:t>
            </a:r>
          </a:p>
          <a:p>
            <a:pPr lvl="1"/>
            <a:r>
              <a:rPr lang="en-US" dirty="0" smtClean="0"/>
              <a:t>(Some) collusion resistance</a:t>
            </a:r>
          </a:p>
          <a:p>
            <a:endParaRPr lang="en-US" dirty="0"/>
          </a:p>
          <a:p>
            <a:r>
              <a:rPr lang="en-US" dirty="0" smtClean="0"/>
              <a:t>Instance of Anonymous 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Commitment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Temporarily hide a value, but ensure that it cannot be changed later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Example: sealed bid at an auction</a:t>
            </a:r>
          </a:p>
          <a:p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stage: </a:t>
            </a:r>
            <a:r>
              <a:rPr lang="en-US" altLang="en-US" dirty="0" smtClean="0">
                <a:solidFill>
                  <a:schemeClr val="hlink"/>
                </a:solidFill>
              </a:rPr>
              <a:t>commit</a:t>
            </a:r>
          </a:p>
          <a:p>
            <a:pPr lvl="1"/>
            <a:r>
              <a:rPr lang="en-US" altLang="en-US" dirty="0" smtClean="0"/>
              <a:t>Sender electronically “locks” a message in a box and sends the box to the Receiver</a:t>
            </a:r>
          </a:p>
          <a:p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stage: </a:t>
            </a:r>
            <a:r>
              <a:rPr lang="en-US" altLang="en-US" dirty="0" smtClean="0">
                <a:solidFill>
                  <a:schemeClr val="hlink"/>
                </a:solidFill>
              </a:rPr>
              <a:t>reveal</a:t>
            </a:r>
          </a:p>
          <a:p>
            <a:pPr lvl="1"/>
            <a:r>
              <a:rPr lang="en-US" altLang="en-US" dirty="0" smtClean="0"/>
              <a:t>Sender proves to the Receiver that a certain message is contained in the box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BDD3C95-1C4A-484A-BF8C-6705D78465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Properties of Commitment Schemes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Commitment must be </a:t>
            </a:r>
            <a:r>
              <a:rPr lang="en-US" altLang="en-US" dirty="0" smtClean="0">
                <a:solidFill>
                  <a:schemeClr val="hlink"/>
                </a:solidFill>
              </a:rPr>
              <a:t>hiding</a:t>
            </a:r>
          </a:p>
          <a:p>
            <a:pPr lvl="1"/>
            <a:r>
              <a:rPr lang="en-US" altLang="en-US" dirty="0" smtClean="0"/>
              <a:t>At the end of the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stage, no adversarial receiver learns information about the committed value</a:t>
            </a:r>
          </a:p>
          <a:p>
            <a:pPr lvl="1"/>
            <a:r>
              <a:rPr lang="en-US" altLang="en-US" dirty="0" smtClean="0"/>
              <a:t>If receiver is probabilistic polynomial-time, then </a:t>
            </a:r>
            <a:r>
              <a:rPr lang="en-US" altLang="en-US" u="sng" dirty="0" smtClean="0"/>
              <a:t>computationally</a:t>
            </a:r>
            <a:r>
              <a:rPr lang="en-US" altLang="en-US" dirty="0" smtClean="0"/>
              <a:t> hiding; if receiver has unlimited computational power, then </a:t>
            </a:r>
            <a:r>
              <a:rPr lang="en-US" altLang="en-US" u="sng" dirty="0" smtClean="0"/>
              <a:t>perfectly</a:t>
            </a:r>
            <a:r>
              <a:rPr lang="en-US" altLang="en-US" dirty="0" smtClean="0"/>
              <a:t> hiding</a:t>
            </a:r>
          </a:p>
          <a:p>
            <a:r>
              <a:rPr lang="en-US" altLang="en-US" dirty="0" smtClean="0"/>
              <a:t>Commitment must be </a:t>
            </a:r>
            <a:r>
              <a:rPr lang="en-US" altLang="en-US" dirty="0" smtClean="0">
                <a:solidFill>
                  <a:schemeClr val="hlink"/>
                </a:solidFill>
              </a:rPr>
              <a:t>binding</a:t>
            </a:r>
          </a:p>
          <a:p>
            <a:pPr lvl="1"/>
            <a:r>
              <a:rPr lang="en-US" altLang="en-US" dirty="0" smtClean="0"/>
              <a:t>At the end of the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stage, there is only one value that an adversarial sender can successfully “reveal”</a:t>
            </a:r>
          </a:p>
          <a:p>
            <a:pPr lvl="1"/>
            <a:r>
              <a:rPr lang="en-US" altLang="en-US" dirty="0" smtClean="0"/>
              <a:t>Perfectly binding vs. computationally binding</a:t>
            </a:r>
          </a:p>
          <a:p>
            <a:r>
              <a:rPr lang="en-US" altLang="en-US" dirty="0" smtClean="0"/>
              <a:t>Can a scheme be perfectly hiding and binding?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BDD3C95-1C4A-484A-BF8C-6705D78465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Discrete Logarithm Problem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Intuitively: given </a:t>
            </a:r>
            <a:r>
              <a:rPr lang="en-US" altLang="en-US" dirty="0" err="1" smtClean="0">
                <a:solidFill>
                  <a:schemeClr val="hlink"/>
                </a:solidFill>
              </a:rPr>
              <a:t>g</a:t>
            </a:r>
            <a:r>
              <a:rPr lang="en-US" altLang="en-US" baseline="30000" dirty="0" err="1" smtClean="0">
                <a:solidFill>
                  <a:schemeClr val="hlink"/>
                </a:solidFill>
              </a:rPr>
              <a:t>x</a:t>
            </a:r>
            <a:r>
              <a:rPr lang="en-US" altLang="en-US" dirty="0" smtClean="0">
                <a:solidFill>
                  <a:schemeClr val="hlink"/>
                </a:solidFill>
              </a:rPr>
              <a:t> mod p</a:t>
            </a:r>
            <a:r>
              <a:rPr lang="en-US" altLang="en-US" dirty="0" smtClean="0"/>
              <a:t> where p is a large prime, it is “difficult” to learn x</a:t>
            </a:r>
          </a:p>
          <a:p>
            <a:pPr lvl="1"/>
            <a:r>
              <a:rPr lang="en-US" altLang="en-US" dirty="0" smtClean="0"/>
              <a:t>Difficult = there is no known polynomial-time algorithm</a:t>
            </a:r>
          </a:p>
          <a:p>
            <a:r>
              <a:rPr lang="en-US" altLang="en-US" dirty="0" smtClean="0"/>
              <a:t>g is a </a:t>
            </a:r>
            <a:r>
              <a:rPr lang="en-US" altLang="en-US" dirty="0" smtClean="0">
                <a:solidFill>
                  <a:schemeClr val="folHlink"/>
                </a:solidFill>
              </a:rPr>
              <a:t>generator</a:t>
            </a:r>
            <a:r>
              <a:rPr lang="en-US" altLang="en-US" dirty="0" smtClean="0"/>
              <a:t> of a multiplicative group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*</a:t>
            </a:r>
          </a:p>
          <a:p>
            <a:pPr lvl="1"/>
            <a:r>
              <a:rPr lang="en-US" altLang="en-US" dirty="0" smtClean="0"/>
              <a:t>Fermat’s Little Theorem</a:t>
            </a:r>
          </a:p>
          <a:p>
            <a:pPr lvl="2"/>
            <a:r>
              <a:rPr lang="en-US" altLang="en-US" dirty="0" smtClean="0"/>
              <a:t>For any integer a and any prime p, a</a:t>
            </a:r>
            <a:r>
              <a:rPr lang="en-US" altLang="en-US" baseline="30000" dirty="0" smtClean="0"/>
              <a:t>p-1</a:t>
            </a:r>
            <a:r>
              <a:rPr lang="en-US" altLang="en-US" dirty="0" smtClean="0"/>
              <a:t>=1 mod p.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g</a:t>
            </a:r>
            <a:r>
              <a:rPr lang="en-US" altLang="en-US" baseline="30000" dirty="0" smtClean="0">
                <a:sym typeface="Symbol" pitchFamily="18" charset="2"/>
              </a:rPr>
              <a:t>0</a:t>
            </a:r>
            <a:r>
              <a:rPr lang="en-US" altLang="en-US" dirty="0" smtClean="0">
                <a:sym typeface="Symbol" pitchFamily="18" charset="2"/>
              </a:rPr>
              <a:t>, g</a:t>
            </a:r>
            <a:r>
              <a:rPr lang="en-US" altLang="en-US" baseline="30000" dirty="0" smtClean="0">
                <a:sym typeface="Symbol" pitchFamily="18" charset="2"/>
              </a:rPr>
              <a:t>1</a:t>
            </a:r>
            <a:r>
              <a:rPr lang="en-US" altLang="en-US" dirty="0" smtClean="0">
                <a:sym typeface="Symbol" pitchFamily="18" charset="2"/>
              </a:rPr>
              <a:t> … g</a:t>
            </a:r>
            <a:r>
              <a:rPr lang="en-US" altLang="en-US" baseline="30000" dirty="0" smtClean="0">
                <a:sym typeface="Symbol" pitchFamily="18" charset="2"/>
              </a:rPr>
              <a:t>p-2</a:t>
            </a:r>
            <a:r>
              <a:rPr lang="en-US" altLang="en-US" dirty="0" smtClean="0">
                <a:sym typeface="Symbol" pitchFamily="18" charset="2"/>
              </a:rPr>
              <a:t> mod p is a sequence of distinct numbers, in which every integer between 1 and p-1 occurs once</a:t>
            </a:r>
          </a:p>
          <a:p>
            <a:pPr lvl="2"/>
            <a:r>
              <a:rPr lang="en-US" altLang="en-US" dirty="0" smtClean="0"/>
              <a:t>For any number y </a:t>
            </a:r>
            <a:r>
              <a:rPr lang="en-US" altLang="en-US" dirty="0" smtClean="0">
                <a:sym typeface="Symbol" pitchFamily="18" charset="2"/>
              </a:rPr>
              <a:t>in </a:t>
            </a:r>
            <a:r>
              <a:rPr lang="en-US" altLang="en-US" dirty="0" smtClean="0"/>
              <a:t>[1 .. p-1], </a:t>
            </a:r>
            <a:r>
              <a:rPr lang="en-US" altLang="en-US" dirty="0" smtClean="0">
                <a:sym typeface="Symbol" pitchFamily="18" charset="2"/>
              </a:rPr>
              <a:t>exists x </a:t>
            </a:r>
            <a:r>
              <a:rPr lang="en-US" altLang="en-US" dirty="0" err="1" smtClean="0">
                <a:sym typeface="Symbol" pitchFamily="18" charset="2"/>
              </a:rPr>
              <a:t>s.t.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 err="1" smtClean="0">
                <a:sym typeface="Symbol" pitchFamily="18" charset="2"/>
              </a:rPr>
              <a:t>g</a:t>
            </a:r>
            <a:r>
              <a:rPr lang="en-US" altLang="en-US" baseline="30000" dirty="0" err="1" smtClean="0">
                <a:sym typeface="Symbol" pitchFamily="18" charset="2"/>
              </a:rPr>
              <a:t>x</a:t>
            </a:r>
            <a:r>
              <a:rPr lang="en-US" altLang="en-US" dirty="0" smtClean="0">
                <a:sym typeface="Symbol" pitchFamily="18" charset="2"/>
              </a:rPr>
              <a:t> = y mod p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If </a:t>
            </a:r>
            <a:r>
              <a:rPr lang="en-US" altLang="en-US" dirty="0" err="1" smtClean="0">
                <a:sym typeface="Symbol" pitchFamily="18" charset="2"/>
              </a:rPr>
              <a:t>g</a:t>
            </a:r>
            <a:r>
              <a:rPr lang="en-US" altLang="en-US" baseline="30000" dirty="0" err="1" smtClean="0">
                <a:sym typeface="Symbol" pitchFamily="18" charset="2"/>
              </a:rPr>
              <a:t>q</a:t>
            </a:r>
            <a:r>
              <a:rPr lang="en-US" altLang="en-US" dirty="0" smtClean="0">
                <a:sym typeface="Symbol" pitchFamily="18" charset="2"/>
              </a:rPr>
              <a:t>=1 for some q&gt;0, then g is a generator of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q</a:t>
            </a:r>
            <a:r>
              <a:rPr lang="en-US" altLang="en-US" dirty="0" smtClean="0">
                <a:sym typeface="Symbol" pitchFamily="18" charset="2"/>
              </a:rPr>
              <a:t>, an order-q subgroup </a:t>
            </a:r>
            <a:r>
              <a:rPr lang="en-US" altLang="en-US" dirty="0" smtClean="0"/>
              <a:t>of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*</a:t>
            </a:r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BDD3C95-1C4A-484A-BF8C-6705D78465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Pedersen Commitment Scheme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Setup:</a:t>
            </a:r>
            <a:r>
              <a:rPr lang="en-US" altLang="en-US" dirty="0" smtClean="0"/>
              <a:t> receiver chooses…</a:t>
            </a:r>
          </a:p>
          <a:p>
            <a:pPr lvl="1"/>
            <a:r>
              <a:rPr lang="en-US" altLang="en-US" dirty="0" smtClean="0"/>
              <a:t>Large primes p and q such that q divides p-1</a:t>
            </a:r>
          </a:p>
          <a:p>
            <a:pPr lvl="1"/>
            <a:r>
              <a:rPr lang="en-US" altLang="en-US" dirty="0" smtClean="0"/>
              <a:t>Generator g of the order-q subgroup of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*</a:t>
            </a:r>
          </a:p>
          <a:p>
            <a:pPr lvl="1"/>
            <a:r>
              <a:rPr lang="en-US" altLang="en-US" dirty="0" smtClean="0"/>
              <a:t>Random secret a from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q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h=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a</a:t>
            </a:r>
            <a:r>
              <a:rPr lang="en-US" altLang="en-US" dirty="0" smtClean="0"/>
              <a:t> mod p</a:t>
            </a:r>
          </a:p>
          <a:p>
            <a:pPr lvl="2"/>
            <a:r>
              <a:rPr lang="en-US" altLang="en-US" dirty="0" smtClean="0"/>
              <a:t>Values </a:t>
            </a:r>
            <a:r>
              <a:rPr lang="en-US" altLang="en-US" dirty="0" err="1" smtClean="0"/>
              <a:t>p,q,g,h</a:t>
            </a:r>
            <a:r>
              <a:rPr lang="en-US" altLang="en-US" dirty="0" smtClean="0"/>
              <a:t> are public, a is secret</a:t>
            </a:r>
          </a:p>
          <a:p>
            <a:r>
              <a:rPr lang="en-US" altLang="en-US" dirty="0" smtClean="0">
                <a:solidFill>
                  <a:schemeClr val="hlink"/>
                </a:solidFill>
              </a:rPr>
              <a:t>Commit:</a:t>
            </a:r>
            <a:r>
              <a:rPr lang="en-US" altLang="en-US" dirty="0" smtClean="0"/>
              <a:t> to commit to some x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in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q</a:t>
            </a:r>
            <a:r>
              <a:rPr lang="en-US" altLang="en-US" dirty="0" smtClean="0"/>
              <a:t>, sender chooses random r </a:t>
            </a:r>
            <a:r>
              <a:rPr lang="en-US" altLang="en-US" dirty="0" smtClean="0">
                <a:sym typeface="Symbol" pitchFamily="18" charset="2"/>
              </a:rPr>
              <a:t>in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q</a:t>
            </a:r>
            <a:r>
              <a:rPr lang="en-US" altLang="en-US" dirty="0" smtClean="0"/>
              <a:t> and sends c=</a:t>
            </a:r>
            <a:r>
              <a:rPr lang="en-US" altLang="en-US" dirty="0" err="1" smtClean="0">
                <a:solidFill>
                  <a:schemeClr val="folHlink"/>
                </a:solidFill>
              </a:rPr>
              <a:t>g</a:t>
            </a:r>
            <a:r>
              <a:rPr lang="en-US" altLang="en-US" baseline="30000" dirty="0" err="1" smtClean="0">
                <a:solidFill>
                  <a:schemeClr val="folHlink"/>
                </a:solidFill>
              </a:rPr>
              <a:t>x</a:t>
            </a:r>
            <a:r>
              <a:rPr lang="en-US" altLang="en-US" dirty="0" err="1" smtClean="0">
                <a:solidFill>
                  <a:schemeClr val="folHlink"/>
                </a:solidFill>
              </a:rPr>
              <a:t>h</a:t>
            </a:r>
            <a:r>
              <a:rPr lang="en-US" altLang="en-US" baseline="30000" dirty="0" err="1" smtClean="0">
                <a:solidFill>
                  <a:schemeClr val="folHlink"/>
                </a:solidFill>
              </a:rPr>
              <a:t>r</a:t>
            </a:r>
            <a:r>
              <a:rPr lang="en-US" altLang="en-US" dirty="0" smtClean="0">
                <a:solidFill>
                  <a:schemeClr val="folHlink"/>
                </a:solidFill>
              </a:rPr>
              <a:t> mod p</a:t>
            </a:r>
            <a:r>
              <a:rPr lang="en-US" altLang="en-US" dirty="0" smtClean="0"/>
              <a:t> to receiver</a:t>
            </a:r>
          </a:p>
          <a:p>
            <a:pPr lvl="1"/>
            <a:r>
              <a:rPr lang="en-US" altLang="en-US" dirty="0" smtClean="0"/>
              <a:t>This is simply 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a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r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x+ar</a:t>
            </a:r>
            <a:r>
              <a:rPr lang="en-US" altLang="en-US" dirty="0" smtClean="0"/>
              <a:t> mod p</a:t>
            </a:r>
          </a:p>
          <a:p>
            <a:r>
              <a:rPr lang="en-US" altLang="en-US" dirty="0" smtClean="0">
                <a:solidFill>
                  <a:schemeClr val="hlink"/>
                </a:solidFill>
              </a:rPr>
              <a:t>Reveal:</a:t>
            </a:r>
            <a:r>
              <a:rPr lang="en-US" altLang="en-US" dirty="0" smtClean="0"/>
              <a:t> to open the commitment, sender reveals x and r, receiver verifies that c=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dirty="0" smtClean="0"/>
              <a:t> mod p</a:t>
            </a:r>
            <a:endParaRPr lang="en-US" altLang="en-US" dirty="0" smtClean="0">
              <a:solidFill>
                <a:schemeClr val="hlink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BDD3C95-1C4A-484A-BF8C-6705D78465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 of Pedersen Commitments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Perfectly hiding</a:t>
            </a:r>
          </a:p>
          <a:p>
            <a:pPr lvl="1"/>
            <a:r>
              <a:rPr lang="en-US" altLang="en-US" dirty="0" smtClean="0"/>
              <a:t>Given commitment c, every value x is equally likely to be the value </a:t>
            </a:r>
            <a:r>
              <a:rPr lang="en-US" altLang="en-US" dirty="0" err="1" smtClean="0"/>
              <a:t>commited</a:t>
            </a:r>
            <a:r>
              <a:rPr lang="en-US" altLang="en-US" dirty="0" smtClean="0"/>
              <a:t> in c</a:t>
            </a:r>
          </a:p>
          <a:p>
            <a:pPr lvl="1"/>
            <a:r>
              <a:rPr lang="en-US" altLang="en-US" dirty="0" smtClean="0"/>
              <a:t>Given x, r and any x’, </a:t>
            </a:r>
            <a:r>
              <a:rPr lang="en-US" altLang="en-US" u="sng" dirty="0" smtClean="0">
                <a:sym typeface="Symbol" pitchFamily="18" charset="2"/>
              </a:rPr>
              <a:t>exists</a:t>
            </a:r>
            <a:r>
              <a:rPr lang="en-US" altLang="en-US" dirty="0" smtClean="0"/>
              <a:t> r’ such that 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x’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baseline="30000" dirty="0" smtClean="0"/>
              <a:t>’</a:t>
            </a:r>
            <a:r>
              <a:rPr lang="en-US" altLang="en-US" dirty="0" smtClean="0"/>
              <a:t> </a:t>
            </a:r>
          </a:p>
          <a:p>
            <a:pPr lvl="2">
              <a:buFontTx/>
              <a:buNone/>
            </a:pPr>
            <a:r>
              <a:rPr lang="en-US" altLang="en-US" dirty="0" smtClean="0"/>
              <a:t>r’ = (x-x’)a</a:t>
            </a:r>
            <a:r>
              <a:rPr lang="en-US" altLang="en-US" baseline="30000" dirty="0" smtClean="0"/>
              <a:t>-1</a:t>
            </a:r>
            <a:r>
              <a:rPr lang="en-US" altLang="en-US" dirty="0" smtClean="0"/>
              <a:t> + r   mod q   (but must know a to </a:t>
            </a:r>
            <a:r>
              <a:rPr lang="en-US" altLang="en-US" u="sng" dirty="0" smtClean="0"/>
              <a:t>compute</a:t>
            </a:r>
            <a:r>
              <a:rPr lang="en-US" altLang="en-US" dirty="0" smtClean="0"/>
              <a:t> r’)</a:t>
            </a:r>
          </a:p>
          <a:p>
            <a:r>
              <a:rPr lang="en-US" altLang="en-US" dirty="0" smtClean="0"/>
              <a:t>Computationally binding</a:t>
            </a:r>
          </a:p>
          <a:p>
            <a:pPr lvl="1"/>
            <a:r>
              <a:rPr lang="en-US" altLang="en-US" dirty="0" smtClean="0"/>
              <a:t>If sender can find different x and x’ both of which open commitment c=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dirty="0" smtClean="0"/>
              <a:t>, then he can solve discrete log</a:t>
            </a:r>
          </a:p>
          <a:p>
            <a:pPr lvl="2"/>
            <a:r>
              <a:rPr lang="en-US" altLang="en-US" dirty="0" smtClean="0"/>
              <a:t>Suppose sender knows </a:t>
            </a:r>
            <a:r>
              <a:rPr lang="en-US" altLang="en-US" dirty="0" err="1" smtClean="0"/>
              <a:t>x,r,x’,r</a:t>
            </a:r>
            <a:r>
              <a:rPr lang="en-US" altLang="en-US" dirty="0" smtClean="0"/>
              <a:t>’ </a:t>
            </a:r>
            <a:r>
              <a:rPr lang="en-US" altLang="en-US" dirty="0" err="1" smtClean="0"/>
              <a:t>s.t.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baseline="30000" dirty="0" smtClean="0"/>
              <a:t> </a:t>
            </a:r>
            <a:r>
              <a:rPr lang="en-US" altLang="en-US" dirty="0" smtClean="0"/>
              <a:t>= 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x’</a:t>
            </a:r>
            <a:r>
              <a:rPr lang="en-US" altLang="en-US" dirty="0" err="1" smtClean="0"/>
              <a:t>h</a:t>
            </a:r>
            <a:r>
              <a:rPr lang="en-US" altLang="en-US" baseline="30000" dirty="0" err="1" smtClean="0"/>
              <a:t>r</a:t>
            </a:r>
            <a:r>
              <a:rPr lang="en-US" altLang="en-US" baseline="30000" dirty="0" smtClean="0"/>
              <a:t>’</a:t>
            </a:r>
            <a:r>
              <a:rPr lang="en-US" altLang="en-US" dirty="0" smtClean="0"/>
              <a:t>  mod p</a:t>
            </a:r>
          </a:p>
          <a:p>
            <a:pPr lvl="2"/>
            <a:r>
              <a:rPr lang="en-US" altLang="en-US" dirty="0" smtClean="0"/>
              <a:t>Because h=</a:t>
            </a:r>
            <a:r>
              <a:rPr lang="en-US" altLang="en-US" dirty="0" err="1" smtClean="0"/>
              <a:t>g</a:t>
            </a:r>
            <a:r>
              <a:rPr lang="en-US" altLang="en-US" baseline="30000" dirty="0" err="1" smtClean="0"/>
              <a:t>a</a:t>
            </a:r>
            <a:r>
              <a:rPr lang="en-US" altLang="en-US" dirty="0" smtClean="0"/>
              <a:t> mod p, this means </a:t>
            </a:r>
            <a:r>
              <a:rPr lang="en-US" altLang="en-US" dirty="0" err="1" smtClean="0"/>
              <a:t>x+ar</a:t>
            </a:r>
            <a:r>
              <a:rPr lang="en-US" altLang="en-US" dirty="0" smtClean="0"/>
              <a:t> = x’+</a:t>
            </a:r>
            <a:r>
              <a:rPr lang="en-US" altLang="en-US" dirty="0" err="1" smtClean="0"/>
              <a:t>ar</a:t>
            </a:r>
            <a:r>
              <a:rPr lang="en-US" altLang="en-US" dirty="0" smtClean="0"/>
              <a:t>’ mod q</a:t>
            </a:r>
          </a:p>
          <a:p>
            <a:pPr lvl="2"/>
            <a:r>
              <a:rPr lang="en-US" altLang="en-US" dirty="0" smtClean="0"/>
              <a:t>Sender can compute a as (x’-x)(r-r’)</a:t>
            </a:r>
            <a:r>
              <a:rPr lang="en-US" altLang="en-US" baseline="30000" dirty="0" smtClean="0"/>
              <a:t>-1</a:t>
            </a:r>
          </a:p>
          <a:p>
            <a:pPr lvl="2"/>
            <a:r>
              <a:rPr lang="en-US" altLang="en-US" dirty="0" smtClean="0"/>
              <a:t>But this means sender computed discrete logarithm of h!</a:t>
            </a:r>
            <a:endParaRPr lang="en-US" altLang="en-US" dirty="0" smtClean="0">
              <a:solidFill>
                <a:schemeClr val="hlink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BDD3C95-1C4A-484A-BF8C-6705D78465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1425476"/>
            <a:ext cx="8103475" cy="490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Blind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8" y="709447"/>
            <a:ext cx="8523339" cy="50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3" y="788285"/>
            <a:ext cx="8231259" cy="48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Today: Electronic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Alice can ask for Bank to issue coins from her account.</a:t>
            </a:r>
          </a:p>
          <a:p>
            <a:pPr lvl="1"/>
            <a:r>
              <a:rPr lang="en-US" dirty="0" smtClean="0"/>
              <a:t>Alice can spend coins.</a:t>
            </a:r>
          </a:p>
          <a:p>
            <a:pPr lvl="1"/>
            <a:r>
              <a:rPr lang="en-US" dirty="0" smtClean="0"/>
              <a:t>Bank cannot track what Alice spent the coins on.</a:t>
            </a:r>
          </a:p>
          <a:p>
            <a:pPr lvl="1"/>
            <a:endParaRPr lang="en-US" dirty="0"/>
          </a:p>
          <a:p>
            <a:pPr marL="914400" lvl="1" indent="-45720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Electronic </a:t>
            </a:r>
            <a:r>
              <a:rPr lang="en-US" dirty="0"/>
              <a:t>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blocks</a:t>
            </a:r>
          </a:p>
          <a:p>
            <a:pPr lvl="1"/>
            <a:r>
              <a:rPr lang="en-US" dirty="0" smtClean="0"/>
              <a:t>Commitments</a:t>
            </a:r>
          </a:p>
          <a:p>
            <a:pPr lvl="1"/>
            <a:r>
              <a:rPr lang="en-US" dirty="0" smtClean="0"/>
              <a:t>(Blind) signatures</a:t>
            </a:r>
          </a:p>
          <a:p>
            <a:pPr lvl="1"/>
            <a:r>
              <a:rPr lang="en-US" dirty="0" smtClean="0"/>
              <a:t>RSA Signatures</a:t>
            </a:r>
          </a:p>
          <a:p>
            <a:pPr lvl="1"/>
            <a:r>
              <a:rPr lang="en-US" dirty="0" smtClean="0"/>
              <a:t>Zero-knowledge</a:t>
            </a:r>
          </a:p>
          <a:p>
            <a:r>
              <a:rPr lang="en-US" dirty="0" err="1" smtClean="0"/>
              <a:t>Chaum</a:t>
            </a:r>
            <a:r>
              <a:rPr lang="en-US" dirty="0" smtClean="0"/>
              <a:t> 1985</a:t>
            </a:r>
          </a:p>
          <a:p>
            <a:r>
              <a:rPr lang="en-US" dirty="0" err="1" smtClean="0"/>
              <a:t>Chaum</a:t>
            </a:r>
            <a:r>
              <a:rPr lang="en-US" dirty="0" smtClean="0"/>
              <a:t> et al 1990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0d5564fd-063a-45c5-8518-1ded89babac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1812</Words>
  <Application>Microsoft Macintosh PowerPoint</Application>
  <PresentationFormat>On-screen Show (4:3)</PresentationFormat>
  <Paragraphs>357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Gill Sans</vt:lpstr>
      <vt:lpstr>Symbol</vt:lpstr>
      <vt:lpstr>Arial</vt:lpstr>
      <vt:lpstr>Office Theme</vt:lpstr>
      <vt:lpstr>Anonymous Credentials</vt:lpstr>
      <vt:lpstr>Credentials: Motivation</vt:lpstr>
      <vt:lpstr>Credentials: Motivation</vt:lpstr>
      <vt:lpstr>Credentials: Motivation</vt:lpstr>
      <vt:lpstr>PowerPoint Presentation</vt:lpstr>
      <vt:lpstr>PowerPoint Presentation</vt:lpstr>
      <vt:lpstr>Today: Electronic Cash</vt:lpstr>
      <vt:lpstr>Today: Electronic Cash</vt:lpstr>
      <vt:lpstr>Building blocks</vt:lpstr>
      <vt:lpstr>Commitments</vt:lpstr>
      <vt:lpstr>Commitments</vt:lpstr>
      <vt:lpstr>Signatures</vt:lpstr>
      <vt:lpstr>Signatures</vt:lpstr>
      <vt:lpstr>Blind signatures</vt:lpstr>
      <vt:lpstr>Background on RSA Signatures</vt:lpstr>
      <vt:lpstr>Background on RSA Signatures</vt:lpstr>
      <vt:lpstr>RSA-Based signatures</vt:lpstr>
      <vt:lpstr>RSA-Based blind signatures</vt:lpstr>
      <vt:lpstr>Security without Identification Transaction Systems to Make Big Brother Obsolete David Chaum 1985</vt:lpstr>
      <vt:lpstr>Traceability</vt:lpstr>
      <vt:lpstr>Non-tracability</vt:lpstr>
      <vt:lpstr>Physical Analogy</vt:lpstr>
      <vt:lpstr>Chaum’s scheme (1)</vt:lpstr>
      <vt:lpstr>Chaum’s scheme (2)</vt:lpstr>
      <vt:lpstr>Chaum’s scheme (3)</vt:lpstr>
      <vt:lpstr>Can we do better?</vt:lpstr>
      <vt:lpstr>Untraceable Electronic Cash Chaum, Fiat, Naor 1990</vt:lpstr>
      <vt:lpstr>Zero knowledge</vt:lpstr>
      <vt:lpstr>Zero knowledge in Chaum et al 1990</vt:lpstr>
      <vt:lpstr>CFN90 scheme (1)</vt:lpstr>
      <vt:lpstr>Obtaining an Electronic Coin</vt:lpstr>
      <vt:lpstr>CFN90 scheme (2)</vt:lpstr>
      <vt:lpstr>CFN90 scheme (3)</vt:lpstr>
      <vt:lpstr>CFN90 scheme (4)</vt:lpstr>
      <vt:lpstr>Paying with an Electronic Coin</vt:lpstr>
      <vt:lpstr>CFN90 scheme (5)</vt:lpstr>
      <vt:lpstr>Redeeming Electronic Coin</vt:lpstr>
      <vt:lpstr>CFN90 scheme (6)</vt:lpstr>
      <vt:lpstr>CFN90 scheme (6)</vt:lpstr>
      <vt:lpstr>CFN90 scheme (7)</vt:lpstr>
      <vt:lpstr>Summary </vt:lpstr>
      <vt:lpstr>Questions</vt:lpstr>
      <vt:lpstr>Commitment</vt:lpstr>
      <vt:lpstr>Properties of Commitment Schemes</vt:lpstr>
      <vt:lpstr>Discrete Logarithm Problem</vt:lpstr>
      <vt:lpstr>Pedersen Commitment Scheme</vt:lpstr>
      <vt:lpstr>Security of Pedersen Commitments</vt:lpstr>
      <vt:lpstr>RSA Blind Signatures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</dc:creator>
  <cp:lastModifiedBy>Microsoft Office User</cp:lastModifiedBy>
  <cp:revision>213</cp:revision>
  <dcterms:created xsi:type="dcterms:W3CDTF">2009-11-19T11:58:03Z</dcterms:created>
  <dcterms:modified xsi:type="dcterms:W3CDTF">2017-11-20T23:02:46Z</dcterms:modified>
</cp:coreProperties>
</file>