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20" r:id="rId2"/>
    <p:sldId id="257" r:id="rId3"/>
    <p:sldId id="260" r:id="rId4"/>
    <p:sldId id="319" r:id="rId5"/>
    <p:sldId id="295" r:id="rId6"/>
    <p:sldId id="298" r:id="rId7"/>
    <p:sldId id="317" r:id="rId8"/>
    <p:sldId id="318" r:id="rId9"/>
    <p:sldId id="282" r:id="rId10"/>
    <p:sldId id="284" r:id="rId11"/>
    <p:sldId id="285" r:id="rId12"/>
    <p:sldId id="278" r:id="rId13"/>
    <p:sldId id="262" r:id="rId14"/>
    <p:sldId id="263" r:id="rId15"/>
    <p:sldId id="292" r:id="rId16"/>
    <p:sldId id="300" r:id="rId17"/>
    <p:sldId id="286" r:id="rId18"/>
    <p:sldId id="277" r:id="rId19"/>
    <p:sldId id="293" r:id="rId20"/>
    <p:sldId id="283" r:id="rId21"/>
    <p:sldId id="287" r:id="rId22"/>
    <p:sldId id="259" r:id="rId23"/>
    <p:sldId id="266" r:id="rId24"/>
    <p:sldId id="265" r:id="rId25"/>
    <p:sldId id="264" r:id="rId26"/>
    <p:sldId id="269" r:id="rId27"/>
    <p:sldId id="302" r:id="rId28"/>
    <p:sldId id="305" r:id="rId29"/>
    <p:sldId id="327" r:id="rId30"/>
    <p:sldId id="329" r:id="rId31"/>
    <p:sldId id="331" r:id="rId32"/>
    <p:sldId id="330" r:id="rId33"/>
    <p:sldId id="326" r:id="rId34"/>
    <p:sldId id="281" r:id="rId35"/>
    <p:sldId id="271" r:id="rId36"/>
    <p:sldId id="297" r:id="rId37"/>
    <p:sldId id="332" r:id="rId38"/>
    <p:sldId id="322" r:id="rId39"/>
    <p:sldId id="272" r:id="rId40"/>
    <p:sldId id="296" r:id="rId41"/>
    <p:sldId id="307" r:id="rId42"/>
    <p:sldId id="274" r:id="rId43"/>
    <p:sldId id="316" r:id="rId44"/>
    <p:sldId id="275" r:id="rId45"/>
    <p:sldId id="276" r:id="rId46"/>
    <p:sldId id="324" r:id="rId47"/>
    <p:sldId id="328" r:id="rId48"/>
    <p:sldId id="338" r:id="rId49"/>
    <p:sldId id="337" r:id="rId50"/>
    <p:sldId id="341" r:id="rId51"/>
    <p:sldId id="342" r:id="rId52"/>
    <p:sldId id="343" r:id="rId53"/>
    <p:sldId id="344" r:id="rId54"/>
    <p:sldId id="340" r:id="rId55"/>
    <p:sldId id="336" r:id="rId56"/>
    <p:sldId id="345" r:id="rId57"/>
    <p:sldId id="346" r:id="rId58"/>
    <p:sldId id="347" r:id="rId59"/>
    <p:sldId id="348" r:id="rId60"/>
    <p:sldId id="349" r:id="rId61"/>
    <p:sldId id="350" r:id="rId62"/>
    <p:sldId id="351" r:id="rId63"/>
    <p:sldId id="352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17" autoAdjust="0"/>
    <p:restoredTop sz="76565" autoAdjust="0"/>
  </p:normalViewPr>
  <p:slideViewPr>
    <p:cSldViewPr snapToGrid="0" snapToObjects="1">
      <p:cViewPr varScale="1">
        <p:scale>
          <a:sx n="99" d="100"/>
          <a:sy n="99" d="100"/>
        </p:scale>
        <p:origin x="2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AC43F-AB75-2E4D-9041-5FCC6119FCA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A3EC-20F8-8C47-A9C6-9922AB181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A3EC-20F8-8C47-A9C6-9922AB1817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1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only AALIM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A3EC-20F8-8C47-A9C6-9922AB1817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attributes that predict the protected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A3EC-20F8-8C47-A9C6-9922AB1817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5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2D51-C7CD-2148-9E9F-996687D836B3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F9AF-3596-4F46-AA20-B3666FB03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Fairness in Classification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55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Anupam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Datta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 many slides from Moritz </a:t>
            </a:r>
            <a:r>
              <a:rPr lang="en-US" dirty="0" err="1" smtClean="0">
                <a:solidFill>
                  <a:schemeClr val="tx1"/>
                </a:solidFill>
              </a:rPr>
              <a:t>Hardt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Fall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62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18734: Foundations of Privacy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8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91637" y="3143712"/>
            <a:ext cx="2577551" cy="25149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04201" y="2217124"/>
            <a:ext cx="0" cy="362155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14086" y="3143711"/>
            <a:ext cx="2577551" cy="25149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2178" y="3143711"/>
            <a:ext cx="1106464" cy="25149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1059" y="3124731"/>
            <a:ext cx="1041156" cy="2533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6429" y="5691739"/>
            <a:ext cx="241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: Individuals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46840" y="5691739"/>
            <a:ext cx="2330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</a:t>
            </a:r>
            <a:r>
              <a:rPr lang="en-US" sz="3200" dirty="0" smtClean="0"/>
              <a:t>: outcomes</a:t>
            </a:r>
            <a:endParaRPr lang="en-US" sz="3200" dirty="0"/>
          </a:p>
        </p:txBody>
      </p:sp>
      <p:pic>
        <p:nvPicPr>
          <p:cNvPr id="9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70">
            <a:off x="239429" y="4328902"/>
            <a:ext cx="1405864" cy="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02863" y="1139906"/>
            <a:ext cx="2928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Classifier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ad network)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1847" y="4670646"/>
            <a:ext cx="3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000" i="1" dirty="0"/>
          </a:p>
        </p:txBody>
      </p:sp>
      <p:sp>
        <p:nvSpPr>
          <p:cNvPr id="13" name="Oval 12"/>
          <p:cNvSpPr/>
          <p:nvPr/>
        </p:nvSpPr>
        <p:spPr>
          <a:xfrm>
            <a:off x="2238058" y="4558262"/>
            <a:ext cx="176028" cy="187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0432" y="4790652"/>
            <a:ext cx="8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M(</a:t>
            </a:r>
            <a:r>
              <a:rPr lang="en-US" sz="2400" i="1" dirty="0"/>
              <a:t>x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14086" y="4652179"/>
            <a:ext cx="2602693" cy="10615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75786" y="1139906"/>
            <a:ext cx="28642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Vendor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capital one)</a:t>
            </a:r>
            <a:endParaRPr lang="en-US" sz="3200" dirty="0"/>
          </a:p>
        </p:txBody>
      </p:sp>
      <p:sp>
        <p:nvSpPr>
          <p:cNvPr id="21" name="Oval 20"/>
          <p:cNvSpPr/>
          <p:nvPr/>
        </p:nvSpPr>
        <p:spPr>
          <a:xfrm>
            <a:off x="7048610" y="3124730"/>
            <a:ext cx="1041156" cy="2533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7726" y="5705202"/>
            <a:ext cx="1839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A</a:t>
            </a:r>
            <a:r>
              <a:rPr lang="en-US" sz="3200" dirty="0" smtClean="0"/>
              <a:t>: actions</a:t>
            </a:r>
            <a:endParaRPr lang="en-US" sz="32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991637" y="4451492"/>
            <a:ext cx="2451812" cy="30683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29" y="2462915"/>
            <a:ext cx="2133600" cy="3556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87" y="2399541"/>
            <a:ext cx="1981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5004201" y="2217124"/>
            <a:ext cx="0" cy="362155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414086" y="3143711"/>
            <a:ext cx="2577551" cy="25149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2178" y="3143711"/>
            <a:ext cx="1106464" cy="25149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1059" y="3124731"/>
            <a:ext cx="1041156" cy="2533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6429" y="5691739"/>
            <a:ext cx="241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: Individuals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46840" y="5691739"/>
            <a:ext cx="2330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</a:t>
            </a:r>
            <a:r>
              <a:rPr lang="en-US" sz="3200" dirty="0" smtClean="0"/>
              <a:t>: outcomes</a:t>
            </a:r>
            <a:endParaRPr lang="en-US" sz="3200" dirty="0"/>
          </a:p>
        </p:txBody>
      </p:sp>
      <p:pic>
        <p:nvPicPr>
          <p:cNvPr id="9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70">
            <a:off x="239429" y="4328902"/>
            <a:ext cx="1405864" cy="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1847" y="4670646"/>
            <a:ext cx="3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000" i="1" dirty="0"/>
          </a:p>
        </p:txBody>
      </p:sp>
      <p:sp>
        <p:nvSpPr>
          <p:cNvPr id="13" name="Oval 12"/>
          <p:cNvSpPr/>
          <p:nvPr/>
        </p:nvSpPr>
        <p:spPr>
          <a:xfrm>
            <a:off x="2238058" y="4558262"/>
            <a:ext cx="176028" cy="187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0432" y="4790652"/>
            <a:ext cx="8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M(</a:t>
            </a:r>
            <a:r>
              <a:rPr lang="en-US" sz="2400" i="1" dirty="0"/>
              <a:t>x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14086" y="4652179"/>
            <a:ext cx="2602693" cy="10615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29" y="2462915"/>
            <a:ext cx="2133600" cy="35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8251" y="290012"/>
            <a:ext cx="7895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Goal: </a:t>
            </a:r>
          </a:p>
          <a:p>
            <a:r>
              <a:rPr lang="en-US" sz="3600" dirty="0" smtClean="0"/>
              <a:t>Achieve Fairness in the classification step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70725" y="3124730"/>
            <a:ext cx="2781624" cy="3139487"/>
            <a:chOff x="6362376" y="3124730"/>
            <a:chExt cx="2781624" cy="31394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2376" y="3124730"/>
              <a:ext cx="2781624" cy="26332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13016" y="3586561"/>
              <a:ext cx="209840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  Assume</a:t>
              </a:r>
            </a:p>
            <a:p>
              <a:r>
                <a:rPr lang="en-US" sz="2800" b="1" dirty="0">
                  <a:solidFill>
                    <a:srgbClr val="FF0000"/>
                  </a:solidFill>
                </a:rPr>
                <a:t>unknown, </a:t>
              </a:r>
              <a:endParaRPr lang="en-US" sz="2800" b="1" dirty="0" smtClean="0">
                <a:solidFill>
                  <a:srgbClr val="FF0000"/>
                </a:solidFill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untrusted</a:t>
              </a:r>
              <a:r>
                <a:rPr lang="en-US" sz="2800" b="1" dirty="0">
                  <a:solidFill>
                    <a:srgbClr val="FF0000"/>
                  </a:solidFill>
                </a:rPr>
                <a:t>, </a:t>
              </a:r>
              <a:endParaRPr lang="en-US" sz="2800" b="1" dirty="0" smtClean="0">
                <a:solidFill>
                  <a:srgbClr val="FF0000"/>
                </a:solidFill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un</a:t>
              </a:r>
              <a:r>
                <a:rPr lang="en-US" sz="2800" b="1" dirty="0">
                  <a:solidFill>
                    <a:srgbClr val="FF0000"/>
                  </a:solidFill>
                </a:rPr>
                <a:t>-auditable </a:t>
              </a:r>
              <a:endParaRPr lang="en-US" sz="2800" b="1" dirty="0" smtClean="0">
                <a:solidFill>
                  <a:srgbClr val="FF0000"/>
                </a:solidFill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</a:rPr>
                <a:t>vendor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307" y="-88023"/>
            <a:ext cx="9530632" cy="347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992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First attempt…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ritz\Desktop\My talks\justi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8" y="0"/>
            <a:ext cx="6878946" cy="6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184" y="281287"/>
            <a:ext cx="651581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Fairness through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Blindness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through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3572"/>
            <a:ext cx="8229600" cy="7872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Ignore all irrelevant/protected attributes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330279"/>
            <a:ext cx="8229600" cy="78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smtClean="0"/>
              <a:t>“We don’t even look at ‘race’!”</a:t>
            </a:r>
          </a:p>
        </p:txBody>
      </p:sp>
    </p:spTree>
    <p:extLst>
      <p:ext uri="{BB962C8B-B14F-4D97-AF65-F5344CB8AC3E}">
        <p14:creationId xmlns:p14="http://schemas.microsoft.com/office/powerpoint/2010/main" val="33500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371"/>
            <a:ext cx="8229600" cy="17481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dirty="0" smtClean="0"/>
              <a:t>You </a:t>
            </a:r>
            <a:r>
              <a:rPr lang="en-US" dirty="0"/>
              <a:t>don’t need to </a:t>
            </a:r>
            <a:r>
              <a:rPr lang="en-US" i="1" dirty="0"/>
              <a:t>see</a:t>
            </a:r>
            <a:r>
              <a:rPr lang="en-US" dirty="0"/>
              <a:t> </a:t>
            </a:r>
            <a:r>
              <a:rPr lang="en-US" dirty="0" smtClean="0"/>
              <a:t>an attribute </a:t>
            </a:r>
            <a:r>
              <a:rPr lang="en-US" dirty="0"/>
              <a:t>to be able to </a:t>
            </a:r>
            <a:r>
              <a:rPr lang="en-US" i="1" dirty="0"/>
              <a:t>predict</a:t>
            </a:r>
            <a:r>
              <a:rPr lang="en-US" dirty="0"/>
              <a:t> </a:t>
            </a:r>
            <a:r>
              <a:rPr lang="en-US" dirty="0" smtClean="0"/>
              <a:t>it with high accuracy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533" y="4448390"/>
            <a:ext cx="8229600" cy="174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	E.g.: User visits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urier"/>
                <a:cs typeface="Courier"/>
              </a:rPr>
              <a:t>artofmanliness.com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urier"/>
              <a:cs typeface="Courier"/>
            </a:endParaRPr>
          </a:p>
          <a:p>
            <a:pPr marL="0" indent="0" algn="ctr">
              <a:buFont typeface="Arial"/>
              <a:buNone/>
            </a:pPr>
            <a:r>
              <a:rPr lang="en-US" dirty="0" smtClean="0"/>
              <a:t>... 90% chance of being male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through Privacy?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1811" y="1752084"/>
            <a:ext cx="7547532" cy="1067832"/>
            <a:chOff x="781811" y="1752084"/>
            <a:chExt cx="7547532" cy="1067832"/>
          </a:xfrm>
        </p:grpSpPr>
        <p:sp>
          <p:nvSpPr>
            <p:cNvPr id="4" name="Rectangle 3"/>
            <p:cNvSpPr/>
            <p:nvPr/>
          </p:nvSpPr>
          <p:spPr>
            <a:xfrm>
              <a:off x="781811" y="1752084"/>
              <a:ext cx="5141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“It's </a:t>
              </a:r>
              <a:r>
                <a:rPr lang="en-US" sz="2800" dirty="0"/>
                <a:t>Not Privacy, and It's Not </a:t>
              </a:r>
              <a:r>
                <a:rPr lang="en-US" sz="2800" dirty="0" smtClean="0"/>
                <a:t>Fair”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65813" y="2450584"/>
              <a:ext cx="5763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Cynthia </a:t>
              </a:r>
              <a:r>
                <a:rPr lang="en-US" dirty="0" err="1"/>
                <a:t>Dwork</a:t>
              </a:r>
              <a:r>
                <a:rPr lang="en-US" dirty="0"/>
                <a:t> &amp; Deirdre K. </a:t>
              </a:r>
              <a:r>
                <a:rPr lang="en-US" dirty="0" smtClean="0"/>
                <a:t>Mulligan. Stanford Law Review.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94400" y="3206750"/>
            <a:ext cx="53668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Privacy is no Panacea: Can’t hope to have </a:t>
            </a:r>
          </a:p>
          <a:p>
            <a:pPr algn="ctr"/>
            <a:r>
              <a:rPr lang="en-US" sz="2400" dirty="0" smtClean="0"/>
              <a:t>privacy solve our fairness problems.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50836" y="4509754"/>
            <a:ext cx="7242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“At </a:t>
            </a:r>
            <a:r>
              <a:rPr lang="en-US" sz="2400" dirty="0"/>
              <a:t>worst, </a:t>
            </a:r>
            <a:r>
              <a:rPr lang="en-US" sz="2400" b="1" dirty="0">
                <a:solidFill>
                  <a:schemeClr val="accent2"/>
                </a:solidFill>
              </a:rPr>
              <a:t>privacy solutions can hinder efforts to identify classifications that unintentionally produce objectionable outcomes</a:t>
            </a:r>
            <a:r>
              <a:rPr lang="en-US" sz="2400" dirty="0"/>
              <a:t>—for example, differential treatment that tracks race or gender—by limiting the availability of data about such attributes</a:t>
            </a:r>
            <a:r>
              <a:rPr lang="en-US" sz="2400" dirty="0" smtClean="0"/>
              <a:t>.“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3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307" y="-88023"/>
            <a:ext cx="9530632" cy="347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992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Second attempt…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Parity (Group Fairness)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300" cy="117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Equalize two groups S, T at the level of outcomes </a:t>
            </a:r>
          </a:p>
          <a:p>
            <a:pPr lvl="1"/>
            <a:r>
              <a:rPr lang="en-US" dirty="0" smtClean="0"/>
              <a:t>E.g. </a:t>
            </a:r>
            <a:r>
              <a:rPr lang="en-US" i="1" dirty="0" smtClean="0"/>
              <a:t>S</a:t>
            </a:r>
            <a:r>
              <a:rPr lang="en-US" dirty="0" smtClean="0"/>
              <a:t> = minority, </a:t>
            </a:r>
            <a:r>
              <a:rPr lang="en-US" i="1" dirty="0" smtClean="0"/>
              <a:t>T =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c</a:t>
            </a:r>
            <a:endParaRPr lang="en-US" i="1" baseline="300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750" y="3429000"/>
            <a:ext cx="787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/>
              <a:t>	</a:t>
            </a:r>
            <a:r>
              <a:rPr lang="en-US" sz="3200" dirty="0" err="1"/>
              <a:t>Pr</a:t>
            </a:r>
            <a:r>
              <a:rPr lang="en-US" sz="3200" dirty="0"/>
              <a:t>[outcome </a:t>
            </a:r>
            <a:r>
              <a:rPr lang="en-US" sz="3200" i="1" dirty="0"/>
              <a:t>o</a:t>
            </a:r>
            <a:r>
              <a:rPr lang="en-US" sz="3200" dirty="0"/>
              <a:t> | </a:t>
            </a:r>
            <a:r>
              <a:rPr lang="en-US" sz="3200" i="1" dirty="0"/>
              <a:t>S</a:t>
            </a:r>
            <a:r>
              <a:rPr lang="en-US" sz="3200" dirty="0"/>
              <a:t>] = </a:t>
            </a:r>
            <a:r>
              <a:rPr lang="en-US" sz="3200" dirty="0" err="1"/>
              <a:t>Pr</a:t>
            </a:r>
            <a:r>
              <a:rPr lang="en-US" sz="3200" dirty="0"/>
              <a:t> [outcome </a:t>
            </a:r>
            <a:r>
              <a:rPr lang="en-US" sz="3200" i="1" dirty="0"/>
              <a:t>o</a:t>
            </a:r>
            <a:r>
              <a:rPr lang="en-US" sz="3200" dirty="0"/>
              <a:t> | </a:t>
            </a:r>
            <a:r>
              <a:rPr lang="en-US" sz="3200" i="1" dirty="0"/>
              <a:t>T</a:t>
            </a:r>
            <a:r>
              <a:rPr lang="en-US" sz="3200" dirty="0"/>
              <a:t>]</a:t>
            </a:r>
          </a:p>
          <a:p>
            <a:pPr lvl="1"/>
            <a:endParaRPr lang="en-US" sz="3200" dirty="0"/>
          </a:p>
          <a:p>
            <a:pPr lvl="1" algn="ctr"/>
            <a:r>
              <a:rPr lang="en-US" sz="3200" dirty="0"/>
              <a:t>“Fraction of people in S </a:t>
            </a:r>
            <a:r>
              <a:rPr lang="en-US" sz="3200" dirty="0" smtClean="0"/>
              <a:t>getting </a:t>
            </a:r>
          </a:p>
          <a:p>
            <a:pPr lvl="1" algn="ctr"/>
            <a:r>
              <a:rPr lang="en-US" sz="3200" dirty="0" smtClean="0"/>
              <a:t>credit </a:t>
            </a:r>
            <a:r>
              <a:rPr lang="en-US" sz="3200" dirty="0"/>
              <a:t> </a:t>
            </a:r>
            <a:r>
              <a:rPr lang="en-US" sz="3200" dirty="0" smtClean="0"/>
              <a:t>same </a:t>
            </a:r>
            <a:r>
              <a:rPr lang="en-US" sz="3200" dirty="0"/>
              <a:t>as in T.”</a:t>
            </a:r>
          </a:p>
        </p:txBody>
      </p:sp>
    </p:spTree>
    <p:extLst>
      <p:ext uri="{BB962C8B-B14F-4D97-AF65-F5344CB8AC3E}">
        <p14:creationId xmlns:p14="http://schemas.microsoft.com/office/powerpoint/2010/main" val="36590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 strong enough </a:t>
            </a:r>
            <a:r>
              <a:rPr lang="en-US" dirty="0" smtClean="0"/>
              <a:t>as a notion of fairness</a:t>
            </a:r>
          </a:p>
          <a:p>
            <a:pPr lvl="1"/>
            <a:r>
              <a:rPr lang="en-US" dirty="0" smtClean="0"/>
              <a:t>Sometimes desirable, but </a:t>
            </a:r>
            <a:r>
              <a:rPr lang="en-US" dirty="0"/>
              <a:t>c</a:t>
            </a:r>
            <a:r>
              <a:rPr lang="en-US" dirty="0" smtClean="0"/>
              <a:t>an be abused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 smtClean="0"/>
              <a:t>Self-fulfilling prophecy:</a:t>
            </a:r>
            <a:r>
              <a:rPr lang="en-US" dirty="0" smtClean="0"/>
              <a:t> Select smartest students in </a:t>
            </a:r>
            <a:r>
              <a:rPr lang="en-US" i="1" dirty="0" smtClean="0"/>
              <a:t>T</a:t>
            </a:r>
            <a:r>
              <a:rPr lang="en-US" dirty="0" smtClean="0"/>
              <a:t>, random students in </a:t>
            </a:r>
            <a:r>
              <a:rPr lang="en-US" i="1" dirty="0" smtClean="0"/>
              <a:t>S</a:t>
            </a:r>
          </a:p>
          <a:p>
            <a:pPr lvl="1"/>
            <a:r>
              <a:rPr lang="en-US" i="1" dirty="0" smtClean="0"/>
              <a:t>Students in T will perform better</a:t>
            </a:r>
          </a:p>
        </p:txBody>
      </p:sp>
    </p:spTree>
    <p:extLst>
      <p:ext uri="{BB962C8B-B14F-4D97-AF65-F5344CB8AC3E}">
        <p14:creationId xmlns:p14="http://schemas.microsoft.com/office/powerpoint/2010/main" val="30259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/>
        </p:nvSpPr>
        <p:spPr>
          <a:xfrm>
            <a:off x="-114408" y="-125748"/>
            <a:ext cx="9770773" cy="1735327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9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Fairness in Classification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6357" y="2241455"/>
            <a:ext cx="2486378" cy="1862048"/>
            <a:chOff x="606357" y="2241455"/>
            <a:chExt cx="2486378" cy="1862048"/>
          </a:xfrm>
        </p:grpSpPr>
        <p:sp>
          <p:nvSpPr>
            <p:cNvPr id="22" name="TextBox 21"/>
            <p:cNvSpPr txBox="1"/>
            <p:nvPr/>
          </p:nvSpPr>
          <p:spPr>
            <a:xfrm>
              <a:off x="1593888" y="2241455"/>
              <a:ext cx="149884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115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6357" y="2611389"/>
              <a:ext cx="2276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Advertising</a:t>
              </a:r>
              <a:endParaRPr lang="en-US" sz="3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7345" y="4180108"/>
            <a:ext cx="2819675" cy="2393332"/>
            <a:chOff x="987345" y="4180108"/>
            <a:chExt cx="2819675" cy="2393332"/>
          </a:xfrm>
        </p:grpSpPr>
        <p:sp>
          <p:nvSpPr>
            <p:cNvPr id="16" name="TextBox 15"/>
            <p:cNvSpPr txBox="1"/>
            <p:nvPr/>
          </p:nvSpPr>
          <p:spPr>
            <a:xfrm>
              <a:off x="1309849" y="4357449"/>
              <a:ext cx="24971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✚</a:t>
              </a:r>
              <a:endParaRPr lang="en-US" sz="138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7345" y="4180108"/>
              <a:ext cx="16094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Health Care</a:t>
              </a:r>
              <a:endParaRPr lang="en-US" sz="3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07020" y="2241455"/>
            <a:ext cx="3272475" cy="1308049"/>
            <a:chOff x="3807020" y="2241455"/>
            <a:chExt cx="3272475" cy="13080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5428" y="2241455"/>
              <a:ext cx="1454067" cy="11438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07020" y="2903173"/>
              <a:ext cx="2086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Education</a:t>
              </a:r>
              <a:endParaRPr lang="en-US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79495" y="5950162"/>
            <a:ext cx="148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many more...</a:t>
            </a:r>
            <a:endParaRPr lang="en-US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92735" y="3549504"/>
            <a:ext cx="5361231" cy="2468231"/>
            <a:chOff x="3092735" y="3549504"/>
            <a:chExt cx="5361231" cy="2468231"/>
          </a:xfrm>
        </p:grpSpPr>
        <p:sp>
          <p:nvSpPr>
            <p:cNvPr id="19" name="TextBox 18"/>
            <p:cNvSpPr txBox="1"/>
            <p:nvPr/>
          </p:nvSpPr>
          <p:spPr>
            <a:xfrm>
              <a:off x="4850177" y="3801744"/>
              <a:ext cx="108162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$</a:t>
              </a:r>
              <a:endParaRPr lang="en-US" sz="138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2973" y="4002683"/>
              <a:ext cx="233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Banking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92735" y="5142280"/>
              <a:ext cx="233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Insurance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9628" y="4819114"/>
              <a:ext cx="2334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Taxation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7073" y="3549504"/>
              <a:ext cx="2994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Financial aid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8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Lesson: Fairness is </a:t>
            </a:r>
            <a:r>
              <a:rPr lang="en-US" i="1" dirty="0" smtClean="0"/>
              <a:t>task-specific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06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Fairness requires understanding of </a:t>
            </a:r>
          </a:p>
          <a:p>
            <a:pPr marL="0" indent="0" algn="ctr">
              <a:buNone/>
            </a:pPr>
            <a:r>
              <a:rPr lang="en-US" dirty="0" smtClean="0"/>
              <a:t>classification task and protected groups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05331" y="3173397"/>
            <a:ext cx="4267200" cy="3672714"/>
            <a:chOff x="2605331" y="3173397"/>
            <a:chExt cx="4267200" cy="3672714"/>
          </a:xfrm>
        </p:grpSpPr>
        <p:pic>
          <p:nvPicPr>
            <p:cNvPr id="4" name="Picture 2" descr="C:\Users\moritz\Desktop\My talks\justicia-medio-cieg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331" y="3819728"/>
              <a:ext cx="4267200" cy="3026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949516" y="3173397"/>
              <a:ext cx="26052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3600" dirty="0" smtClean="0">
                  <a:solidFill>
                    <a:schemeClr val="accent2"/>
                  </a:solidFill>
                </a:rPr>
                <a:t>“Awareness”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3992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/>
              <a:t>Individual Fairness</a:t>
            </a:r>
          </a:p>
          <a:p>
            <a:r>
              <a:rPr lang="en-US" sz="6000" b="1" dirty="0" smtClean="0"/>
              <a:t>Approach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976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88985" y="1784939"/>
            <a:ext cx="10136483" cy="1338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Fairness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851" y="2035083"/>
            <a:ext cx="8029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Treat </a:t>
            </a:r>
            <a:r>
              <a:rPr lang="en-US" sz="4400" b="1" i="1" dirty="0" smtClean="0">
                <a:solidFill>
                  <a:srgbClr val="FFFFFF"/>
                </a:solidFill>
              </a:rPr>
              <a:t>similar</a:t>
            </a:r>
            <a:r>
              <a:rPr lang="en-US" sz="4400" b="1" dirty="0" smtClean="0">
                <a:solidFill>
                  <a:srgbClr val="FFFFFF"/>
                </a:solidFill>
              </a:rPr>
              <a:t> individuals </a:t>
            </a:r>
            <a:r>
              <a:rPr lang="en-US" sz="4400" b="1" i="1" dirty="0" smtClean="0">
                <a:solidFill>
                  <a:srgbClr val="FFFFFF"/>
                </a:solidFill>
              </a:rPr>
              <a:t>similarly</a:t>
            </a:r>
            <a:endParaRPr lang="en-US" sz="4400" b="1" i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560" y="2891932"/>
            <a:ext cx="3916457" cy="2478756"/>
            <a:chOff x="208560" y="2891932"/>
            <a:chExt cx="3916457" cy="2478756"/>
          </a:xfrm>
        </p:grpSpPr>
        <p:sp>
          <p:nvSpPr>
            <p:cNvPr id="6" name="TextBox 5"/>
            <p:cNvSpPr txBox="1"/>
            <p:nvPr/>
          </p:nvSpPr>
          <p:spPr>
            <a:xfrm>
              <a:off x="208560" y="4416581"/>
              <a:ext cx="39164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Similar for the purpose of</a:t>
              </a:r>
            </a:p>
            <a:p>
              <a:pPr algn="ctr"/>
              <a:r>
                <a:rPr lang="en-US" sz="2800" dirty="0"/>
                <a:t>t</a:t>
              </a:r>
              <a:r>
                <a:rPr lang="en-US" sz="2800" dirty="0" smtClean="0"/>
                <a:t>he classification task</a:t>
              </a:r>
              <a:endParaRPr lang="en-US" sz="2800" dirty="0"/>
            </a:p>
          </p:txBody>
        </p:sp>
        <p:sp>
          <p:nvSpPr>
            <p:cNvPr id="14" name="Right Arrow 13"/>
            <p:cNvSpPr/>
            <p:nvPr/>
          </p:nvSpPr>
          <p:spPr>
            <a:xfrm rot="6766529">
              <a:off x="1716798" y="3309392"/>
              <a:ext cx="1610966" cy="77604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12066" y="2891932"/>
            <a:ext cx="2956784" cy="2478756"/>
            <a:chOff x="5412066" y="2891932"/>
            <a:chExt cx="2956784" cy="2478756"/>
          </a:xfrm>
        </p:grpSpPr>
        <p:sp>
          <p:nvSpPr>
            <p:cNvPr id="7" name="TextBox 6"/>
            <p:cNvSpPr txBox="1"/>
            <p:nvPr/>
          </p:nvSpPr>
          <p:spPr>
            <a:xfrm>
              <a:off x="5412066" y="4416581"/>
              <a:ext cx="29567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Similar distribution</a:t>
              </a:r>
            </a:p>
            <a:p>
              <a:pPr algn="ctr"/>
              <a:r>
                <a:rPr lang="en-US" sz="2800" dirty="0" smtClean="0"/>
                <a:t>over outcomes</a:t>
              </a:r>
              <a:endParaRPr lang="en-US" sz="2800" dirty="0"/>
            </a:p>
          </p:txBody>
        </p:sp>
        <p:sp>
          <p:nvSpPr>
            <p:cNvPr id="15" name="Right Arrow 14"/>
            <p:cNvSpPr/>
            <p:nvPr/>
          </p:nvSpPr>
          <p:spPr>
            <a:xfrm rot="6766529">
              <a:off x="6255261" y="3309392"/>
              <a:ext cx="1610966" cy="77604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0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148" y="5445646"/>
            <a:ext cx="6187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 Similarity Metric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459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700"/>
            <a:ext cx="8229600" cy="4525963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task-specific similarity metric</a:t>
            </a:r>
          </a:p>
          <a:p>
            <a:pPr lvl="1"/>
            <a:r>
              <a:rPr lang="en-US" dirty="0" smtClean="0"/>
              <a:t>Extent to which two individuals are similar </a:t>
            </a:r>
            <a:r>
              <a:rPr lang="en-US" dirty="0" err="1" smtClean="0"/>
              <a:t>w.r.t</a:t>
            </a:r>
            <a:r>
              <a:rPr lang="en-US" dirty="0" smtClean="0"/>
              <a:t>. the classification task at hand</a:t>
            </a:r>
          </a:p>
          <a:p>
            <a:r>
              <a:rPr lang="en-US" dirty="0" smtClean="0"/>
              <a:t>Ideally captures </a:t>
            </a:r>
            <a:r>
              <a:rPr lang="en-US" i="1" dirty="0" smtClean="0"/>
              <a:t>ground truth</a:t>
            </a:r>
          </a:p>
          <a:p>
            <a:pPr lvl="1"/>
            <a:r>
              <a:rPr lang="en-US" dirty="0" smtClean="0"/>
              <a:t>Or, society’s best approximation</a:t>
            </a:r>
          </a:p>
          <a:p>
            <a:r>
              <a:rPr lang="en-US" dirty="0" smtClean="0"/>
              <a:t>Open to public discussion, refinement</a:t>
            </a:r>
          </a:p>
          <a:p>
            <a:pPr lvl="1"/>
            <a:r>
              <a:rPr lang="en-US" dirty="0" smtClean="0"/>
              <a:t>In the spirit of Rawls</a:t>
            </a:r>
          </a:p>
          <a:p>
            <a:r>
              <a:rPr lang="en-US" dirty="0" smtClean="0"/>
              <a:t>Typically, does not suggest </a:t>
            </a:r>
            <a:r>
              <a:rPr lang="en-US" dirty="0" err="1" smtClean="0"/>
              <a:t>classificiation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7" name="Round Single Corner Rectangle 6"/>
          <p:cNvSpPr/>
          <p:nvPr/>
        </p:nvSpPr>
        <p:spPr>
          <a:xfrm>
            <a:off x="-114408" y="-125748"/>
            <a:ext cx="9770773" cy="1735327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009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Metric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821"/>
            <a:ext cx="8229600" cy="3920153"/>
          </a:xfrm>
        </p:spPr>
        <p:txBody>
          <a:bodyPr/>
          <a:lstStyle/>
          <a:p>
            <a:r>
              <a:rPr lang="en-US" dirty="0" smtClean="0"/>
              <a:t>Financial/insurance risk metrics</a:t>
            </a:r>
          </a:p>
          <a:p>
            <a:pPr lvl="1"/>
            <a:r>
              <a:rPr lang="en-US" dirty="0" smtClean="0"/>
              <a:t>Already widely used (though secret)</a:t>
            </a:r>
          </a:p>
          <a:p>
            <a:r>
              <a:rPr lang="en-US" b="1" dirty="0" smtClean="0"/>
              <a:t>AALIM health care metric</a:t>
            </a:r>
          </a:p>
          <a:p>
            <a:pPr lvl="1"/>
            <a:r>
              <a:rPr lang="en-US" dirty="0" smtClean="0"/>
              <a:t>health metric for treating similar patients similarly</a:t>
            </a:r>
          </a:p>
          <a:p>
            <a:r>
              <a:rPr lang="en-US" dirty="0" smtClean="0"/>
              <a:t>Roemer’s relative effort metric</a:t>
            </a:r>
          </a:p>
          <a:p>
            <a:pPr lvl="1"/>
            <a:r>
              <a:rPr lang="en-US" dirty="0" smtClean="0"/>
              <a:t>Well-known approach in Economics/</a:t>
            </a:r>
            <a:r>
              <a:rPr lang="en-US" dirty="0"/>
              <a:t>P</a:t>
            </a:r>
            <a:r>
              <a:rPr lang="en-US" dirty="0" smtClean="0"/>
              <a:t>olitical 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3767" y="6114563"/>
            <a:ext cx="760777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Maybe not so much science fiction after all…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-114408" y="-125748"/>
            <a:ext cx="9770773" cy="1735327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00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Examples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formalize this?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14086" y="2753886"/>
            <a:ext cx="4161793" cy="2867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2256" y="2753886"/>
            <a:ext cx="1483660" cy="28670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4049" y="2753886"/>
            <a:ext cx="1483660" cy="2867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9722" y="5851252"/>
            <a:ext cx="241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: Individuals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39580" y="5851252"/>
            <a:ext cx="2330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</a:t>
            </a:r>
            <a:r>
              <a:rPr lang="en-US" sz="3200" dirty="0" smtClean="0"/>
              <a:t>: outcomes</a:t>
            </a:r>
            <a:endParaRPr lang="en-US" sz="3200" dirty="0"/>
          </a:p>
        </p:txBody>
      </p:sp>
      <p:pic>
        <p:nvPicPr>
          <p:cNvPr id="19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70">
            <a:off x="239429" y="4716368"/>
            <a:ext cx="1405864" cy="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61847" y="4280821"/>
            <a:ext cx="3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000" i="1" dirty="0"/>
          </a:p>
        </p:txBody>
      </p:sp>
      <p:sp>
        <p:nvSpPr>
          <p:cNvPr id="25" name="Oval 24"/>
          <p:cNvSpPr/>
          <p:nvPr/>
        </p:nvSpPr>
        <p:spPr>
          <a:xfrm>
            <a:off x="2238058" y="4168437"/>
            <a:ext cx="176028" cy="187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26072" y="3716445"/>
            <a:ext cx="1127764" cy="467864"/>
            <a:chOff x="2326072" y="3716445"/>
            <a:chExt cx="1127764" cy="467864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53" y="3864388"/>
              <a:ext cx="1013083" cy="319921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2326072" y="3716445"/>
              <a:ext cx="114681" cy="4519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352739" y="3528612"/>
            <a:ext cx="176028" cy="1878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16368" y="3360259"/>
            <a:ext cx="39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y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414086" y="4262354"/>
            <a:ext cx="4664770" cy="710964"/>
            <a:chOff x="2414086" y="4262354"/>
            <a:chExt cx="4664770" cy="710964"/>
          </a:xfrm>
        </p:grpSpPr>
        <p:sp>
          <p:nvSpPr>
            <p:cNvPr id="27" name="TextBox 26"/>
            <p:cNvSpPr txBox="1"/>
            <p:nvPr/>
          </p:nvSpPr>
          <p:spPr>
            <a:xfrm>
              <a:off x="6236646" y="4511653"/>
              <a:ext cx="8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M(</a:t>
              </a:r>
              <a:r>
                <a:rPr lang="en-US" sz="2400" i="1" dirty="0"/>
                <a:t>x</a:t>
              </a:r>
              <a:r>
                <a:rPr lang="en-US" sz="2400" i="1" dirty="0" smtClean="0"/>
                <a:t>)</a:t>
              </a:r>
              <a:endParaRPr lang="en-US" sz="2400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414086" y="4262354"/>
              <a:ext cx="3750590" cy="10615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175259" y="4302592"/>
              <a:ext cx="176028" cy="1878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28767" y="3360259"/>
            <a:ext cx="4405323" cy="461665"/>
            <a:chOff x="2528767" y="3360259"/>
            <a:chExt cx="4405323" cy="46166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528767" y="3622529"/>
              <a:ext cx="3375850" cy="44076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091880" y="3360259"/>
              <a:ext cx="8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M(y)</a:t>
              </a:r>
              <a:endParaRPr lang="en-US" sz="2400" i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915852" y="3573744"/>
              <a:ext cx="176028" cy="1878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786664" y="1980533"/>
            <a:ext cx="2194080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can we  </a:t>
            </a:r>
          </a:p>
          <a:p>
            <a:pPr algn="ctr"/>
            <a:r>
              <a:rPr lang="en-US" sz="2400" dirty="0" smtClean="0"/>
              <a:t>compare</a:t>
            </a:r>
          </a:p>
          <a:p>
            <a:pPr algn="ctr"/>
            <a:r>
              <a:rPr lang="en-US" sz="2400" dirty="0" smtClean="0"/>
              <a:t>M(x) with M(y)?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732" y="1492002"/>
            <a:ext cx="29539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Think of V as space</a:t>
            </a:r>
          </a:p>
          <a:p>
            <a:r>
              <a:rPr lang="en-US" sz="2800" dirty="0" smtClean="0"/>
              <a:t>with metric d(</a:t>
            </a:r>
            <a:r>
              <a:rPr lang="en-US" sz="2800" dirty="0" err="1" smtClean="0"/>
              <a:t>x,y</a:t>
            </a:r>
            <a:r>
              <a:rPr lang="en-US" sz="2800" dirty="0" smtClean="0"/>
              <a:t>)</a:t>
            </a:r>
            <a:endParaRPr lang="en-US" dirty="0"/>
          </a:p>
          <a:p>
            <a:r>
              <a:rPr lang="en-US" sz="2000" dirty="0" smtClean="0"/>
              <a:t>similar = small d(</a:t>
            </a:r>
            <a:r>
              <a:rPr lang="en-US" sz="2000" dirty="0" err="1" smtClean="0"/>
              <a:t>x,y</a:t>
            </a:r>
            <a:r>
              <a:rPr lang="en-US" sz="2000" dirty="0" smtClean="0"/>
              <a:t>)</a:t>
            </a:r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80" y="4511653"/>
            <a:ext cx="2133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4086" y="2753886"/>
            <a:ext cx="4161793" cy="2867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2256" y="2753886"/>
            <a:ext cx="1483660" cy="28670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4049" y="2753886"/>
            <a:ext cx="1483660" cy="2867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9722" y="5851252"/>
            <a:ext cx="241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: Individuals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39580" y="5851252"/>
            <a:ext cx="2330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</a:t>
            </a:r>
            <a:r>
              <a:rPr lang="en-US" sz="3200" dirty="0" smtClean="0"/>
              <a:t>: outcomes</a:t>
            </a:r>
            <a:endParaRPr lang="en-US" sz="3200" dirty="0"/>
          </a:p>
        </p:txBody>
      </p:sp>
      <p:pic>
        <p:nvPicPr>
          <p:cNvPr id="19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70">
            <a:off x="239429" y="4716368"/>
            <a:ext cx="1405864" cy="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2238058" y="4168437"/>
            <a:ext cx="176028" cy="187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02659" y="3435732"/>
            <a:ext cx="741525" cy="1543900"/>
          </a:xfrm>
          <a:custGeom>
            <a:avLst/>
            <a:gdLst>
              <a:gd name="connsiteX0" fmla="*/ 515022 w 741525"/>
              <a:gd name="connsiteY0" fmla="*/ 16778 h 1208015"/>
              <a:gd name="connsiteX1" fmla="*/ 515022 w 741525"/>
              <a:gd name="connsiteY1" fmla="*/ 16778 h 1208015"/>
              <a:gd name="connsiteX2" fmla="*/ 506633 w 741525"/>
              <a:gd name="connsiteY2" fmla="*/ 92279 h 1208015"/>
              <a:gd name="connsiteX3" fmla="*/ 489855 w 741525"/>
              <a:gd name="connsiteY3" fmla="*/ 125835 h 1208015"/>
              <a:gd name="connsiteX4" fmla="*/ 473077 w 741525"/>
              <a:gd name="connsiteY4" fmla="*/ 151002 h 1208015"/>
              <a:gd name="connsiteX5" fmla="*/ 447911 w 741525"/>
              <a:gd name="connsiteY5" fmla="*/ 167780 h 1208015"/>
              <a:gd name="connsiteX6" fmla="*/ 45239 w 741525"/>
              <a:gd name="connsiteY6" fmla="*/ 176169 h 1208015"/>
              <a:gd name="connsiteX7" fmla="*/ 20072 w 741525"/>
              <a:gd name="connsiteY7" fmla="*/ 192947 h 1208015"/>
              <a:gd name="connsiteX8" fmla="*/ 11683 w 741525"/>
              <a:gd name="connsiteY8" fmla="*/ 310393 h 1208015"/>
              <a:gd name="connsiteX9" fmla="*/ 20072 w 741525"/>
              <a:gd name="connsiteY9" fmla="*/ 343949 h 1208015"/>
              <a:gd name="connsiteX10" fmla="*/ 36850 w 741525"/>
              <a:gd name="connsiteY10" fmla="*/ 394283 h 1208015"/>
              <a:gd name="connsiteX11" fmla="*/ 36850 w 741525"/>
              <a:gd name="connsiteY11" fmla="*/ 604007 h 1208015"/>
              <a:gd name="connsiteX12" fmla="*/ 20072 w 741525"/>
              <a:gd name="connsiteY12" fmla="*/ 654341 h 1208015"/>
              <a:gd name="connsiteX13" fmla="*/ 62017 w 741525"/>
              <a:gd name="connsiteY13" fmla="*/ 729842 h 1208015"/>
              <a:gd name="connsiteX14" fmla="*/ 78795 w 741525"/>
              <a:gd name="connsiteY14" fmla="*/ 755009 h 1208015"/>
              <a:gd name="connsiteX15" fmla="*/ 87184 w 741525"/>
              <a:gd name="connsiteY15" fmla="*/ 780176 h 1208015"/>
              <a:gd name="connsiteX16" fmla="*/ 112351 w 741525"/>
              <a:gd name="connsiteY16" fmla="*/ 796954 h 1208015"/>
              <a:gd name="connsiteX17" fmla="*/ 129129 w 741525"/>
              <a:gd name="connsiteY17" fmla="*/ 822121 h 1208015"/>
              <a:gd name="connsiteX18" fmla="*/ 204630 w 741525"/>
              <a:gd name="connsiteY18" fmla="*/ 847288 h 1208015"/>
              <a:gd name="connsiteX19" fmla="*/ 254964 w 741525"/>
              <a:gd name="connsiteY19" fmla="*/ 872455 h 1208015"/>
              <a:gd name="connsiteX20" fmla="*/ 305298 w 741525"/>
              <a:gd name="connsiteY20" fmla="*/ 889233 h 1208015"/>
              <a:gd name="connsiteX21" fmla="*/ 330465 w 741525"/>
              <a:gd name="connsiteY21" fmla="*/ 897622 h 1208015"/>
              <a:gd name="connsiteX22" fmla="*/ 355632 w 741525"/>
              <a:gd name="connsiteY22" fmla="*/ 914400 h 1208015"/>
              <a:gd name="connsiteX23" fmla="*/ 364021 w 741525"/>
              <a:gd name="connsiteY23" fmla="*/ 964734 h 1208015"/>
              <a:gd name="connsiteX24" fmla="*/ 414355 w 741525"/>
              <a:gd name="connsiteY24" fmla="*/ 998290 h 1208015"/>
              <a:gd name="connsiteX25" fmla="*/ 439522 w 741525"/>
              <a:gd name="connsiteY25" fmla="*/ 1015068 h 1208015"/>
              <a:gd name="connsiteX26" fmla="*/ 489855 w 741525"/>
              <a:gd name="connsiteY26" fmla="*/ 1098958 h 1208015"/>
              <a:gd name="connsiteX27" fmla="*/ 523411 w 741525"/>
              <a:gd name="connsiteY27" fmla="*/ 1124125 h 1208015"/>
              <a:gd name="connsiteX28" fmla="*/ 556967 w 741525"/>
              <a:gd name="connsiteY28" fmla="*/ 1174459 h 1208015"/>
              <a:gd name="connsiteX29" fmla="*/ 573745 w 741525"/>
              <a:gd name="connsiteY29" fmla="*/ 1199626 h 1208015"/>
              <a:gd name="connsiteX30" fmla="*/ 615690 w 741525"/>
              <a:gd name="connsiteY30" fmla="*/ 1208015 h 1208015"/>
              <a:gd name="connsiteX31" fmla="*/ 649246 w 741525"/>
              <a:gd name="connsiteY31" fmla="*/ 1199626 h 1208015"/>
              <a:gd name="connsiteX32" fmla="*/ 699580 w 741525"/>
              <a:gd name="connsiteY32" fmla="*/ 1166070 h 1208015"/>
              <a:gd name="connsiteX33" fmla="*/ 733136 w 741525"/>
              <a:gd name="connsiteY33" fmla="*/ 1107347 h 1208015"/>
              <a:gd name="connsiteX34" fmla="*/ 741525 w 741525"/>
              <a:gd name="connsiteY34" fmla="*/ 1082180 h 1208015"/>
              <a:gd name="connsiteX35" fmla="*/ 733136 w 741525"/>
              <a:gd name="connsiteY35" fmla="*/ 939567 h 1208015"/>
              <a:gd name="connsiteX36" fmla="*/ 724747 w 741525"/>
              <a:gd name="connsiteY36" fmla="*/ 679508 h 1208015"/>
              <a:gd name="connsiteX37" fmla="*/ 674413 w 741525"/>
              <a:gd name="connsiteY37" fmla="*/ 662730 h 1208015"/>
              <a:gd name="connsiteX38" fmla="*/ 649246 w 741525"/>
              <a:gd name="connsiteY38" fmla="*/ 654341 h 1208015"/>
              <a:gd name="connsiteX39" fmla="*/ 590523 w 741525"/>
              <a:gd name="connsiteY39" fmla="*/ 637563 h 1208015"/>
              <a:gd name="connsiteX40" fmla="*/ 565356 w 741525"/>
              <a:gd name="connsiteY40" fmla="*/ 629174 h 1208015"/>
              <a:gd name="connsiteX41" fmla="*/ 439522 w 741525"/>
              <a:gd name="connsiteY41" fmla="*/ 620785 h 1208015"/>
              <a:gd name="connsiteX42" fmla="*/ 364021 w 741525"/>
              <a:gd name="connsiteY42" fmla="*/ 604007 h 1208015"/>
              <a:gd name="connsiteX43" fmla="*/ 322076 w 741525"/>
              <a:gd name="connsiteY43" fmla="*/ 553674 h 1208015"/>
              <a:gd name="connsiteX44" fmla="*/ 313687 w 741525"/>
              <a:gd name="connsiteY44" fmla="*/ 528507 h 1208015"/>
              <a:gd name="connsiteX45" fmla="*/ 322076 w 741525"/>
              <a:gd name="connsiteY45" fmla="*/ 427839 h 1208015"/>
              <a:gd name="connsiteX46" fmla="*/ 355632 w 741525"/>
              <a:gd name="connsiteY46" fmla="*/ 402672 h 1208015"/>
              <a:gd name="connsiteX47" fmla="*/ 405966 w 741525"/>
              <a:gd name="connsiteY47" fmla="*/ 369116 h 1208015"/>
              <a:gd name="connsiteX48" fmla="*/ 439522 w 741525"/>
              <a:gd name="connsiteY48" fmla="*/ 360727 h 1208015"/>
              <a:gd name="connsiteX49" fmla="*/ 464688 w 741525"/>
              <a:gd name="connsiteY49" fmla="*/ 352338 h 1208015"/>
              <a:gd name="connsiteX50" fmla="*/ 590523 w 741525"/>
              <a:gd name="connsiteY50" fmla="*/ 343949 h 1208015"/>
              <a:gd name="connsiteX51" fmla="*/ 649246 w 741525"/>
              <a:gd name="connsiteY51" fmla="*/ 268448 h 1208015"/>
              <a:gd name="connsiteX52" fmla="*/ 666024 w 741525"/>
              <a:gd name="connsiteY52" fmla="*/ 218114 h 1208015"/>
              <a:gd name="connsiteX53" fmla="*/ 640857 w 741525"/>
              <a:gd name="connsiteY53" fmla="*/ 134224 h 1208015"/>
              <a:gd name="connsiteX54" fmla="*/ 590523 w 741525"/>
              <a:gd name="connsiteY54" fmla="*/ 100668 h 1208015"/>
              <a:gd name="connsiteX55" fmla="*/ 573745 w 741525"/>
              <a:gd name="connsiteY55" fmla="*/ 75501 h 1208015"/>
              <a:gd name="connsiteX56" fmla="*/ 556967 w 741525"/>
              <a:gd name="connsiteY56" fmla="*/ 16778 h 1208015"/>
              <a:gd name="connsiteX57" fmla="*/ 531800 w 741525"/>
              <a:gd name="connsiteY57" fmla="*/ 0 h 1208015"/>
              <a:gd name="connsiteX58" fmla="*/ 515022 w 741525"/>
              <a:gd name="connsiteY58" fmla="*/ 16778 h 12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1525" h="1208015">
                <a:moveTo>
                  <a:pt x="515022" y="16778"/>
                </a:moveTo>
                <a:lnTo>
                  <a:pt x="515022" y="16778"/>
                </a:lnTo>
                <a:cubicBezTo>
                  <a:pt x="512226" y="41945"/>
                  <a:pt x="512327" y="67606"/>
                  <a:pt x="506633" y="92279"/>
                </a:cubicBezTo>
                <a:cubicBezTo>
                  <a:pt x="503821" y="104464"/>
                  <a:pt x="496060" y="114977"/>
                  <a:pt x="489855" y="125835"/>
                </a:cubicBezTo>
                <a:cubicBezTo>
                  <a:pt x="484853" y="134589"/>
                  <a:pt x="480206" y="143873"/>
                  <a:pt x="473077" y="151002"/>
                </a:cubicBezTo>
                <a:cubicBezTo>
                  <a:pt x="465948" y="158131"/>
                  <a:pt x="457976" y="167188"/>
                  <a:pt x="447911" y="167780"/>
                </a:cubicBezTo>
                <a:cubicBezTo>
                  <a:pt x="313890" y="175664"/>
                  <a:pt x="179463" y="173373"/>
                  <a:pt x="45239" y="176169"/>
                </a:cubicBezTo>
                <a:cubicBezTo>
                  <a:pt x="36850" y="181762"/>
                  <a:pt x="27201" y="185818"/>
                  <a:pt x="20072" y="192947"/>
                </a:cubicBezTo>
                <a:cubicBezTo>
                  <a:pt x="-14583" y="227602"/>
                  <a:pt x="4662" y="257734"/>
                  <a:pt x="11683" y="310393"/>
                </a:cubicBezTo>
                <a:cubicBezTo>
                  <a:pt x="13207" y="321821"/>
                  <a:pt x="16759" y="332906"/>
                  <a:pt x="20072" y="343949"/>
                </a:cubicBezTo>
                <a:cubicBezTo>
                  <a:pt x="25154" y="360889"/>
                  <a:pt x="36850" y="394283"/>
                  <a:pt x="36850" y="394283"/>
                </a:cubicBezTo>
                <a:cubicBezTo>
                  <a:pt x="43324" y="484921"/>
                  <a:pt x="52031" y="517982"/>
                  <a:pt x="36850" y="604007"/>
                </a:cubicBezTo>
                <a:cubicBezTo>
                  <a:pt x="33776" y="621423"/>
                  <a:pt x="20072" y="654341"/>
                  <a:pt x="20072" y="654341"/>
                </a:cubicBezTo>
                <a:cubicBezTo>
                  <a:pt x="34838" y="698638"/>
                  <a:pt x="23556" y="672150"/>
                  <a:pt x="62017" y="729842"/>
                </a:cubicBezTo>
                <a:cubicBezTo>
                  <a:pt x="67610" y="738231"/>
                  <a:pt x="75607" y="745444"/>
                  <a:pt x="78795" y="755009"/>
                </a:cubicBezTo>
                <a:cubicBezTo>
                  <a:pt x="81591" y="763398"/>
                  <a:pt x="81660" y="773271"/>
                  <a:pt x="87184" y="780176"/>
                </a:cubicBezTo>
                <a:cubicBezTo>
                  <a:pt x="93482" y="788049"/>
                  <a:pt x="103962" y="791361"/>
                  <a:pt x="112351" y="796954"/>
                </a:cubicBezTo>
                <a:cubicBezTo>
                  <a:pt x="117944" y="805343"/>
                  <a:pt x="122000" y="814992"/>
                  <a:pt x="129129" y="822121"/>
                </a:cubicBezTo>
                <a:cubicBezTo>
                  <a:pt x="154150" y="847142"/>
                  <a:pt x="168474" y="839253"/>
                  <a:pt x="204630" y="847288"/>
                </a:cubicBezTo>
                <a:cubicBezTo>
                  <a:pt x="250522" y="857486"/>
                  <a:pt x="209715" y="852344"/>
                  <a:pt x="254964" y="872455"/>
                </a:cubicBezTo>
                <a:cubicBezTo>
                  <a:pt x="271125" y="879638"/>
                  <a:pt x="288520" y="883640"/>
                  <a:pt x="305298" y="889233"/>
                </a:cubicBezTo>
                <a:cubicBezTo>
                  <a:pt x="313687" y="892029"/>
                  <a:pt x="323107" y="892717"/>
                  <a:pt x="330465" y="897622"/>
                </a:cubicBezTo>
                <a:lnTo>
                  <a:pt x="355632" y="914400"/>
                </a:lnTo>
                <a:cubicBezTo>
                  <a:pt x="358428" y="931178"/>
                  <a:pt x="354267" y="950799"/>
                  <a:pt x="364021" y="964734"/>
                </a:cubicBezTo>
                <a:cubicBezTo>
                  <a:pt x="375585" y="981254"/>
                  <a:pt x="397577" y="987105"/>
                  <a:pt x="414355" y="998290"/>
                </a:cubicBezTo>
                <a:lnTo>
                  <a:pt x="439522" y="1015068"/>
                </a:lnTo>
                <a:cubicBezTo>
                  <a:pt x="450250" y="1036523"/>
                  <a:pt x="473660" y="1086812"/>
                  <a:pt x="489855" y="1098958"/>
                </a:cubicBezTo>
                <a:lnTo>
                  <a:pt x="523411" y="1124125"/>
                </a:lnTo>
                <a:cubicBezTo>
                  <a:pt x="538154" y="1168353"/>
                  <a:pt x="522056" y="1132566"/>
                  <a:pt x="556967" y="1174459"/>
                </a:cubicBezTo>
                <a:cubicBezTo>
                  <a:pt x="563422" y="1182204"/>
                  <a:pt x="564991" y="1194624"/>
                  <a:pt x="573745" y="1199626"/>
                </a:cubicBezTo>
                <a:cubicBezTo>
                  <a:pt x="586125" y="1206700"/>
                  <a:pt x="601708" y="1205219"/>
                  <a:pt x="615690" y="1208015"/>
                </a:cubicBezTo>
                <a:cubicBezTo>
                  <a:pt x="626875" y="1205219"/>
                  <a:pt x="638934" y="1204782"/>
                  <a:pt x="649246" y="1199626"/>
                </a:cubicBezTo>
                <a:cubicBezTo>
                  <a:pt x="667282" y="1190608"/>
                  <a:pt x="699580" y="1166070"/>
                  <a:pt x="699580" y="1166070"/>
                </a:cubicBezTo>
                <a:cubicBezTo>
                  <a:pt x="716430" y="1140795"/>
                  <a:pt x="720364" y="1137149"/>
                  <a:pt x="733136" y="1107347"/>
                </a:cubicBezTo>
                <a:cubicBezTo>
                  <a:pt x="736619" y="1099219"/>
                  <a:pt x="738729" y="1090569"/>
                  <a:pt x="741525" y="1082180"/>
                </a:cubicBezTo>
                <a:cubicBezTo>
                  <a:pt x="738729" y="1034642"/>
                  <a:pt x="735118" y="987146"/>
                  <a:pt x="733136" y="939567"/>
                </a:cubicBezTo>
                <a:cubicBezTo>
                  <a:pt x="729525" y="852911"/>
                  <a:pt x="742744" y="764352"/>
                  <a:pt x="724747" y="679508"/>
                </a:cubicBezTo>
                <a:cubicBezTo>
                  <a:pt x="721077" y="662207"/>
                  <a:pt x="691191" y="668323"/>
                  <a:pt x="674413" y="662730"/>
                </a:cubicBezTo>
                <a:lnTo>
                  <a:pt x="649246" y="654341"/>
                </a:lnTo>
                <a:cubicBezTo>
                  <a:pt x="588904" y="634227"/>
                  <a:pt x="664259" y="658630"/>
                  <a:pt x="590523" y="637563"/>
                </a:cubicBezTo>
                <a:cubicBezTo>
                  <a:pt x="582020" y="635134"/>
                  <a:pt x="574145" y="630151"/>
                  <a:pt x="565356" y="629174"/>
                </a:cubicBezTo>
                <a:cubicBezTo>
                  <a:pt x="523575" y="624532"/>
                  <a:pt x="481467" y="623581"/>
                  <a:pt x="439522" y="620785"/>
                </a:cubicBezTo>
                <a:cubicBezTo>
                  <a:pt x="433432" y="619770"/>
                  <a:pt x="377789" y="613186"/>
                  <a:pt x="364021" y="604007"/>
                </a:cubicBezTo>
                <a:cubicBezTo>
                  <a:pt x="344644" y="591089"/>
                  <a:pt x="334456" y="572243"/>
                  <a:pt x="322076" y="553674"/>
                </a:cubicBezTo>
                <a:cubicBezTo>
                  <a:pt x="319280" y="545285"/>
                  <a:pt x="313687" y="537350"/>
                  <a:pt x="313687" y="528507"/>
                </a:cubicBezTo>
                <a:cubicBezTo>
                  <a:pt x="313687" y="494835"/>
                  <a:pt x="311428" y="459783"/>
                  <a:pt x="322076" y="427839"/>
                </a:cubicBezTo>
                <a:cubicBezTo>
                  <a:pt x="326497" y="414575"/>
                  <a:pt x="344178" y="410690"/>
                  <a:pt x="355632" y="402672"/>
                </a:cubicBezTo>
                <a:cubicBezTo>
                  <a:pt x="372152" y="391108"/>
                  <a:pt x="386403" y="374007"/>
                  <a:pt x="405966" y="369116"/>
                </a:cubicBezTo>
                <a:cubicBezTo>
                  <a:pt x="417151" y="366320"/>
                  <a:pt x="428436" y="363894"/>
                  <a:pt x="439522" y="360727"/>
                </a:cubicBezTo>
                <a:cubicBezTo>
                  <a:pt x="448024" y="358298"/>
                  <a:pt x="455900" y="353314"/>
                  <a:pt x="464688" y="352338"/>
                </a:cubicBezTo>
                <a:cubicBezTo>
                  <a:pt x="506469" y="347696"/>
                  <a:pt x="548578" y="346745"/>
                  <a:pt x="590523" y="343949"/>
                </a:cubicBezTo>
                <a:cubicBezTo>
                  <a:pt x="612238" y="322234"/>
                  <a:pt x="639212" y="298551"/>
                  <a:pt x="649246" y="268448"/>
                </a:cubicBezTo>
                <a:lnTo>
                  <a:pt x="666024" y="218114"/>
                </a:lnTo>
                <a:cubicBezTo>
                  <a:pt x="661762" y="188278"/>
                  <a:pt x="665772" y="156025"/>
                  <a:pt x="640857" y="134224"/>
                </a:cubicBezTo>
                <a:cubicBezTo>
                  <a:pt x="625682" y="120945"/>
                  <a:pt x="590523" y="100668"/>
                  <a:pt x="590523" y="100668"/>
                </a:cubicBezTo>
                <a:cubicBezTo>
                  <a:pt x="584930" y="92279"/>
                  <a:pt x="577717" y="84768"/>
                  <a:pt x="573745" y="75501"/>
                </a:cubicBezTo>
                <a:cubicBezTo>
                  <a:pt x="572354" y="72255"/>
                  <a:pt x="561990" y="23057"/>
                  <a:pt x="556967" y="16778"/>
                </a:cubicBezTo>
                <a:cubicBezTo>
                  <a:pt x="550669" y="8905"/>
                  <a:pt x="540189" y="5593"/>
                  <a:pt x="531800" y="0"/>
                </a:cubicBezTo>
                <a:cubicBezTo>
                  <a:pt x="522635" y="45823"/>
                  <a:pt x="517818" y="13982"/>
                  <a:pt x="515022" y="16778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50000"/>
                  <a:satMod val="300000"/>
                  <a:alpha val="33000"/>
                </a:schemeClr>
              </a:gs>
              <a:gs pos="35000">
                <a:schemeClr val="accent1">
                  <a:tint val="37000"/>
                  <a:satMod val="300000"/>
                  <a:alpha val="77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6646" y="4609266"/>
            <a:ext cx="8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M(</a:t>
            </a:r>
            <a:r>
              <a:rPr lang="en-US" sz="2400" i="1" dirty="0"/>
              <a:t>x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16368" y="3064041"/>
            <a:ext cx="5214888" cy="1391129"/>
            <a:chOff x="2016368" y="3064041"/>
            <a:chExt cx="5214888" cy="1391129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53" y="3864388"/>
              <a:ext cx="1013083" cy="3199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016368" y="3064041"/>
              <a:ext cx="5214888" cy="1391129"/>
              <a:chOff x="2016368" y="3064041"/>
              <a:chExt cx="5214888" cy="139112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352739" y="3528612"/>
                <a:ext cx="176028" cy="18783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16368" y="3360259"/>
                <a:ext cx="396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endParaRPr lang="en-US" i="1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904617" y="3255511"/>
                <a:ext cx="939567" cy="1199659"/>
              </a:xfrm>
              <a:custGeom>
                <a:avLst/>
                <a:gdLst>
                  <a:gd name="connsiteX0" fmla="*/ 285226 w 939567"/>
                  <a:gd name="connsiteY0" fmla="*/ 218147 h 1199659"/>
                  <a:gd name="connsiteX1" fmla="*/ 285226 w 939567"/>
                  <a:gd name="connsiteY1" fmla="*/ 218147 h 1199659"/>
                  <a:gd name="connsiteX2" fmla="*/ 209725 w 939567"/>
                  <a:gd name="connsiteY2" fmla="*/ 226536 h 1199659"/>
                  <a:gd name="connsiteX3" fmla="*/ 109057 w 939567"/>
                  <a:gd name="connsiteY3" fmla="*/ 268481 h 1199659"/>
                  <a:gd name="connsiteX4" fmla="*/ 83890 w 939567"/>
                  <a:gd name="connsiteY4" fmla="*/ 285259 h 1199659"/>
                  <a:gd name="connsiteX5" fmla="*/ 33556 w 939567"/>
                  <a:gd name="connsiteY5" fmla="*/ 335593 h 1199659"/>
                  <a:gd name="connsiteX6" fmla="*/ 8389 w 939567"/>
                  <a:gd name="connsiteY6" fmla="*/ 385927 h 1199659"/>
                  <a:gd name="connsiteX7" fmla="*/ 0 w 939567"/>
                  <a:gd name="connsiteY7" fmla="*/ 411094 h 1199659"/>
                  <a:gd name="connsiteX8" fmla="*/ 16778 w 939567"/>
                  <a:gd name="connsiteY8" fmla="*/ 503373 h 1199659"/>
                  <a:gd name="connsiteX9" fmla="*/ 41945 w 939567"/>
                  <a:gd name="connsiteY9" fmla="*/ 528540 h 1199659"/>
                  <a:gd name="connsiteX10" fmla="*/ 151002 w 939567"/>
                  <a:gd name="connsiteY10" fmla="*/ 604041 h 1199659"/>
                  <a:gd name="connsiteX11" fmla="*/ 184558 w 939567"/>
                  <a:gd name="connsiteY11" fmla="*/ 620819 h 1199659"/>
                  <a:gd name="connsiteX12" fmla="*/ 226503 w 939567"/>
                  <a:gd name="connsiteY12" fmla="*/ 637597 h 1199659"/>
                  <a:gd name="connsiteX13" fmla="*/ 251670 w 939567"/>
                  <a:gd name="connsiteY13" fmla="*/ 654375 h 1199659"/>
                  <a:gd name="connsiteX14" fmla="*/ 293615 w 939567"/>
                  <a:gd name="connsiteY14" fmla="*/ 671152 h 1199659"/>
                  <a:gd name="connsiteX15" fmla="*/ 318782 w 939567"/>
                  <a:gd name="connsiteY15" fmla="*/ 679541 h 1199659"/>
                  <a:gd name="connsiteX16" fmla="*/ 402671 w 939567"/>
                  <a:gd name="connsiteY16" fmla="*/ 738264 h 1199659"/>
                  <a:gd name="connsiteX17" fmla="*/ 427838 w 939567"/>
                  <a:gd name="connsiteY17" fmla="*/ 755042 h 1199659"/>
                  <a:gd name="connsiteX18" fmla="*/ 436227 w 939567"/>
                  <a:gd name="connsiteY18" fmla="*/ 780209 h 1199659"/>
                  <a:gd name="connsiteX19" fmla="*/ 453005 w 939567"/>
                  <a:gd name="connsiteY19" fmla="*/ 805376 h 1199659"/>
                  <a:gd name="connsiteX20" fmla="*/ 436227 w 939567"/>
                  <a:gd name="connsiteY20" fmla="*/ 931211 h 1199659"/>
                  <a:gd name="connsiteX21" fmla="*/ 419449 w 939567"/>
                  <a:gd name="connsiteY21" fmla="*/ 1006712 h 1199659"/>
                  <a:gd name="connsiteX22" fmla="*/ 427838 w 939567"/>
                  <a:gd name="connsiteY22" fmla="*/ 1107380 h 1199659"/>
                  <a:gd name="connsiteX23" fmla="*/ 444616 w 939567"/>
                  <a:gd name="connsiteY23" fmla="*/ 1132547 h 1199659"/>
                  <a:gd name="connsiteX24" fmla="*/ 503339 w 939567"/>
                  <a:gd name="connsiteY24" fmla="*/ 1182881 h 1199659"/>
                  <a:gd name="connsiteX25" fmla="*/ 545284 w 939567"/>
                  <a:gd name="connsiteY25" fmla="*/ 1191270 h 1199659"/>
                  <a:gd name="connsiteX26" fmla="*/ 578840 w 939567"/>
                  <a:gd name="connsiteY26" fmla="*/ 1199659 h 1199659"/>
                  <a:gd name="connsiteX27" fmla="*/ 679508 w 939567"/>
                  <a:gd name="connsiteY27" fmla="*/ 1191270 h 1199659"/>
                  <a:gd name="connsiteX28" fmla="*/ 738231 w 939567"/>
                  <a:gd name="connsiteY28" fmla="*/ 1166103 h 1199659"/>
                  <a:gd name="connsiteX29" fmla="*/ 771787 w 939567"/>
                  <a:gd name="connsiteY29" fmla="*/ 1140936 h 1199659"/>
                  <a:gd name="connsiteX30" fmla="*/ 805343 w 939567"/>
                  <a:gd name="connsiteY30" fmla="*/ 1124158 h 1199659"/>
                  <a:gd name="connsiteX31" fmla="*/ 838899 w 939567"/>
                  <a:gd name="connsiteY31" fmla="*/ 1082213 h 1199659"/>
                  <a:gd name="connsiteX32" fmla="*/ 914400 w 939567"/>
                  <a:gd name="connsiteY32" fmla="*/ 989934 h 1199659"/>
                  <a:gd name="connsiteX33" fmla="*/ 922789 w 939567"/>
                  <a:gd name="connsiteY33" fmla="*/ 964767 h 1199659"/>
                  <a:gd name="connsiteX34" fmla="*/ 931178 w 939567"/>
                  <a:gd name="connsiteY34" fmla="*/ 914433 h 1199659"/>
                  <a:gd name="connsiteX35" fmla="*/ 939567 w 939567"/>
                  <a:gd name="connsiteY35" fmla="*/ 872488 h 1199659"/>
                  <a:gd name="connsiteX36" fmla="*/ 931178 w 939567"/>
                  <a:gd name="connsiteY36" fmla="*/ 738264 h 1199659"/>
                  <a:gd name="connsiteX37" fmla="*/ 914400 w 939567"/>
                  <a:gd name="connsiteY37" fmla="*/ 713097 h 1199659"/>
                  <a:gd name="connsiteX38" fmla="*/ 830510 w 939567"/>
                  <a:gd name="connsiteY38" fmla="*/ 645986 h 1199659"/>
                  <a:gd name="connsiteX39" fmla="*/ 763398 w 939567"/>
                  <a:gd name="connsiteY39" fmla="*/ 604041 h 1199659"/>
                  <a:gd name="connsiteX40" fmla="*/ 721453 w 939567"/>
                  <a:gd name="connsiteY40" fmla="*/ 578874 h 1199659"/>
                  <a:gd name="connsiteX41" fmla="*/ 704675 w 939567"/>
                  <a:gd name="connsiteY41" fmla="*/ 553707 h 1199659"/>
                  <a:gd name="connsiteX42" fmla="*/ 679508 w 939567"/>
                  <a:gd name="connsiteY42" fmla="*/ 545318 h 1199659"/>
                  <a:gd name="connsiteX43" fmla="*/ 629174 w 939567"/>
                  <a:gd name="connsiteY43" fmla="*/ 503373 h 1199659"/>
                  <a:gd name="connsiteX44" fmla="*/ 620785 w 939567"/>
                  <a:gd name="connsiteY44" fmla="*/ 478206 h 1199659"/>
                  <a:gd name="connsiteX45" fmla="*/ 629174 w 939567"/>
                  <a:gd name="connsiteY45" fmla="*/ 411094 h 1199659"/>
                  <a:gd name="connsiteX46" fmla="*/ 654341 w 939567"/>
                  <a:gd name="connsiteY46" fmla="*/ 385927 h 1199659"/>
                  <a:gd name="connsiteX47" fmla="*/ 713064 w 939567"/>
                  <a:gd name="connsiteY47" fmla="*/ 335593 h 1199659"/>
                  <a:gd name="connsiteX48" fmla="*/ 729842 w 939567"/>
                  <a:gd name="connsiteY48" fmla="*/ 302037 h 1199659"/>
                  <a:gd name="connsiteX49" fmla="*/ 755009 w 939567"/>
                  <a:gd name="connsiteY49" fmla="*/ 276870 h 1199659"/>
                  <a:gd name="connsiteX50" fmla="*/ 771787 w 939567"/>
                  <a:gd name="connsiteY50" fmla="*/ 251703 h 1199659"/>
                  <a:gd name="connsiteX51" fmla="*/ 771787 w 939567"/>
                  <a:gd name="connsiteY51" fmla="*/ 125868 h 1199659"/>
                  <a:gd name="connsiteX52" fmla="*/ 746620 w 939567"/>
                  <a:gd name="connsiteY52" fmla="*/ 92312 h 1199659"/>
                  <a:gd name="connsiteX53" fmla="*/ 729842 w 939567"/>
                  <a:gd name="connsiteY53" fmla="*/ 67145 h 1199659"/>
                  <a:gd name="connsiteX54" fmla="*/ 662730 w 939567"/>
                  <a:gd name="connsiteY54" fmla="*/ 33589 h 1199659"/>
                  <a:gd name="connsiteX55" fmla="*/ 645952 w 939567"/>
                  <a:gd name="connsiteY55" fmla="*/ 8422 h 1199659"/>
                  <a:gd name="connsiteX56" fmla="*/ 570451 w 939567"/>
                  <a:gd name="connsiteY56" fmla="*/ 8422 h 1199659"/>
                  <a:gd name="connsiteX57" fmla="*/ 528506 w 939567"/>
                  <a:gd name="connsiteY57" fmla="*/ 58756 h 1199659"/>
                  <a:gd name="connsiteX58" fmla="*/ 503339 w 939567"/>
                  <a:gd name="connsiteY58" fmla="*/ 83923 h 1199659"/>
                  <a:gd name="connsiteX59" fmla="*/ 494950 w 939567"/>
                  <a:gd name="connsiteY59" fmla="*/ 109090 h 1199659"/>
                  <a:gd name="connsiteX60" fmla="*/ 461394 w 939567"/>
                  <a:gd name="connsiteY60" fmla="*/ 159424 h 1199659"/>
                  <a:gd name="connsiteX61" fmla="*/ 453005 w 939567"/>
                  <a:gd name="connsiteY61" fmla="*/ 184591 h 1199659"/>
                  <a:gd name="connsiteX62" fmla="*/ 402671 w 939567"/>
                  <a:gd name="connsiteY62" fmla="*/ 201369 h 1199659"/>
                  <a:gd name="connsiteX63" fmla="*/ 377505 w 939567"/>
                  <a:gd name="connsiteY63" fmla="*/ 209758 h 1199659"/>
                  <a:gd name="connsiteX64" fmla="*/ 285226 w 939567"/>
                  <a:gd name="connsiteY64" fmla="*/ 218147 h 119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39567" h="1199659">
                    <a:moveTo>
                      <a:pt x="285226" y="218147"/>
                    </a:moveTo>
                    <a:lnTo>
                      <a:pt x="285226" y="218147"/>
                    </a:lnTo>
                    <a:cubicBezTo>
                      <a:pt x="260059" y="220943"/>
                      <a:pt x="234752" y="222686"/>
                      <a:pt x="209725" y="226536"/>
                    </a:cubicBezTo>
                    <a:cubicBezTo>
                      <a:pt x="174345" y="231979"/>
                      <a:pt x="137800" y="249319"/>
                      <a:pt x="109057" y="268481"/>
                    </a:cubicBezTo>
                    <a:cubicBezTo>
                      <a:pt x="100668" y="274074"/>
                      <a:pt x="91426" y="278561"/>
                      <a:pt x="83890" y="285259"/>
                    </a:cubicBezTo>
                    <a:cubicBezTo>
                      <a:pt x="66156" y="301023"/>
                      <a:pt x="33556" y="335593"/>
                      <a:pt x="33556" y="335593"/>
                    </a:cubicBezTo>
                    <a:cubicBezTo>
                      <a:pt x="12470" y="398851"/>
                      <a:pt x="40914" y="320878"/>
                      <a:pt x="8389" y="385927"/>
                    </a:cubicBezTo>
                    <a:cubicBezTo>
                      <a:pt x="4434" y="393836"/>
                      <a:pt x="2796" y="402705"/>
                      <a:pt x="0" y="411094"/>
                    </a:cubicBezTo>
                    <a:cubicBezTo>
                      <a:pt x="5593" y="441854"/>
                      <a:pt x="6263" y="473930"/>
                      <a:pt x="16778" y="503373"/>
                    </a:cubicBezTo>
                    <a:cubicBezTo>
                      <a:pt x="20768" y="514546"/>
                      <a:pt x="32937" y="520819"/>
                      <a:pt x="41945" y="528540"/>
                    </a:cubicBezTo>
                    <a:cubicBezTo>
                      <a:pt x="63576" y="547081"/>
                      <a:pt x="142012" y="599546"/>
                      <a:pt x="151002" y="604041"/>
                    </a:cubicBezTo>
                    <a:cubicBezTo>
                      <a:pt x="162187" y="609634"/>
                      <a:pt x="173130" y="615740"/>
                      <a:pt x="184558" y="620819"/>
                    </a:cubicBezTo>
                    <a:cubicBezTo>
                      <a:pt x="198319" y="626935"/>
                      <a:pt x="213034" y="630863"/>
                      <a:pt x="226503" y="637597"/>
                    </a:cubicBezTo>
                    <a:cubicBezTo>
                      <a:pt x="235521" y="642106"/>
                      <a:pt x="242652" y="649866"/>
                      <a:pt x="251670" y="654375"/>
                    </a:cubicBezTo>
                    <a:cubicBezTo>
                      <a:pt x="265139" y="661109"/>
                      <a:pt x="279515" y="665865"/>
                      <a:pt x="293615" y="671152"/>
                    </a:cubicBezTo>
                    <a:cubicBezTo>
                      <a:pt x="301895" y="674257"/>
                      <a:pt x="311052" y="675247"/>
                      <a:pt x="318782" y="679541"/>
                    </a:cubicBezTo>
                    <a:cubicBezTo>
                      <a:pt x="353502" y="698830"/>
                      <a:pt x="371876" y="716267"/>
                      <a:pt x="402671" y="738264"/>
                    </a:cubicBezTo>
                    <a:cubicBezTo>
                      <a:pt x="410875" y="744124"/>
                      <a:pt x="419449" y="749449"/>
                      <a:pt x="427838" y="755042"/>
                    </a:cubicBezTo>
                    <a:cubicBezTo>
                      <a:pt x="430634" y="763431"/>
                      <a:pt x="432272" y="772300"/>
                      <a:pt x="436227" y="780209"/>
                    </a:cubicBezTo>
                    <a:cubicBezTo>
                      <a:pt x="440736" y="789227"/>
                      <a:pt x="453005" y="795294"/>
                      <a:pt x="453005" y="805376"/>
                    </a:cubicBezTo>
                    <a:cubicBezTo>
                      <a:pt x="453005" y="847692"/>
                      <a:pt x="442504" y="889363"/>
                      <a:pt x="436227" y="931211"/>
                    </a:cubicBezTo>
                    <a:cubicBezTo>
                      <a:pt x="432233" y="957836"/>
                      <a:pt x="425914" y="980853"/>
                      <a:pt x="419449" y="1006712"/>
                    </a:cubicBezTo>
                    <a:cubicBezTo>
                      <a:pt x="422245" y="1040268"/>
                      <a:pt x="421234" y="1074362"/>
                      <a:pt x="427838" y="1107380"/>
                    </a:cubicBezTo>
                    <a:cubicBezTo>
                      <a:pt x="429815" y="1117267"/>
                      <a:pt x="438161" y="1124802"/>
                      <a:pt x="444616" y="1132547"/>
                    </a:cubicBezTo>
                    <a:cubicBezTo>
                      <a:pt x="455619" y="1145750"/>
                      <a:pt x="488636" y="1176346"/>
                      <a:pt x="503339" y="1182881"/>
                    </a:cubicBezTo>
                    <a:cubicBezTo>
                      <a:pt x="516369" y="1188672"/>
                      <a:pt x="531365" y="1188177"/>
                      <a:pt x="545284" y="1191270"/>
                    </a:cubicBezTo>
                    <a:cubicBezTo>
                      <a:pt x="556539" y="1193771"/>
                      <a:pt x="567655" y="1196863"/>
                      <a:pt x="578840" y="1199659"/>
                    </a:cubicBezTo>
                    <a:cubicBezTo>
                      <a:pt x="612396" y="1196863"/>
                      <a:pt x="646131" y="1195720"/>
                      <a:pt x="679508" y="1191270"/>
                    </a:cubicBezTo>
                    <a:cubicBezTo>
                      <a:pt x="694021" y="1189335"/>
                      <a:pt x="728611" y="1172116"/>
                      <a:pt x="738231" y="1166103"/>
                    </a:cubicBezTo>
                    <a:cubicBezTo>
                      <a:pt x="750087" y="1158693"/>
                      <a:pt x="759931" y="1148346"/>
                      <a:pt x="771787" y="1140936"/>
                    </a:cubicBezTo>
                    <a:cubicBezTo>
                      <a:pt x="782392" y="1134308"/>
                      <a:pt x="794158" y="1129751"/>
                      <a:pt x="805343" y="1124158"/>
                    </a:cubicBezTo>
                    <a:cubicBezTo>
                      <a:pt x="816528" y="1110176"/>
                      <a:pt x="826238" y="1094874"/>
                      <a:pt x="838899" y="1082213"/>
                    </a:cubicBezTo>
                    <a:cubicBezTo>
                      <a:pt x="883640" y="1037472"/>
                      <a:pt x="875251" y="1107380"/>
                      <a:pt x="914400" y="989934"/>
                    </a:cubicBezTo>
                    <a:cubicBezTo>
                      <a:pt x="917196" y="981545"/>
                      <a:pt x="920871" y="973399"/>
                      <a:pt x="922789" y="964767"/>
                    </a:cubicBezTo>
                    <a:cubicBezTo>
                      <a:pt x="926479" y="948163"/>
                      <a:pt x="928135" y="931168"/>
                      <a:pt x="931178" y="914433"/>
                    </a:cubicBezTo>
                    <a:cubicBezTo>
                      <a:pt x="933729" y="900404"/>
                      <a:pt x="936771" y="886470"/>
                      <a:pt x="939567" y="872488"/>
                    </a:cubicBezTo>
                    <a:cubicBezTo>
                      <a:pt x="936771" y="827747"/>
                      <a:pt x="938170" y="782544"/>
                      <a:pt x="931178" y="738264"/>
                    </a:cubicBezTo>
                    <a:cubicBezTo>
                      <a:pt x="929606" y="728305"/>
                      <a:pt x="921039" y="720685"/>
                      <a:pt x="914400" y="713097"/>
                    </a:cubicBezTo>
                    <a:cubicBezTo>
                      <a:pt x="847066" y="636144"/>
                      <a:pt x="900839" y="700685"/>
                      <a:pt x="830510" y="645986"/>
                    </a:cubicBezTo>
                    <a:cubicBezTo>
                      <a:pt x="771238" y="599887"/>
                      <a:pt x="825101" y="619467"/>
                      <a:pt x="763398" y="604041"/>
                    </a:cubicBezTo>
                    <a:cubicBezTo>
                      <a:pt x="749416" y="595652"/>
                      <a:pt x="733833" y="589485"/>
                      <a:pt x="721453" y="578874"/>
                    </a:cubicBezTo>
                    <a:cubicBezTo>
                      <a:pt x="713798" y="572313"/>
                      <a:pt x="712548" y="560005"/>
                      <a:pt x="704675" y="553707"/>
                    </a:cubicBezTo>
                    <a:cubicBezTo>
                      <a:pt x="697770" y="548183"/>
                      <a:pt x="687417" y="549273"/>
                      <a:pt x="679508" y="545318"/>
                    </a:cubicBezTo>
                    <a:cubicBezTo>
                      <a:pt x="656149" y="533639"/>
                      <a:pt x="647727" y="521926"/>
                      <a:pt x="629174" y="503373"/>
                    </a:cubicBezTo>
                    <a:cubicBezTo>
                      <a:pt x="626378" y="494984"/>
                      <a:pt x="620785" y="487049"/>
                      <a:pt x="620785" y="478206"/>
                    </a:cubicBezTo>
                    <a:cubicBezTo>
                      <a:pt x="620785" y="455661"/>
                      <a:pt x="621469" y="432281"/>
                      <a:pt x="629174" y="411094"/>
                    </a:cubicBezTo>
                    <a:cubicBezTo>
                      <a:pt x="633228" y="399944"/>
                      <a:pt x="645227" y="393522"/>
                      <a:pt x="654341" y="385927"/>
                    </a:cubicBezTo>
                    <a:cubicBezTo>
                      <a:pt x="688158" y="357746"/>
                      <a:pt x="679457" y="380402"/>
                      <a:pt x="713064" y="335593"/>
                    </a:cubicBezTo>
                    <a:cubicBezTo>
                      <a:pt x="720567" y="325589"/>
                      <a:pt x="722573" y="312213"/>
                      <a:pt x="729842" y="302037"/>
                    </a:cubicBezTo>
                    <a:cubicBezTo>
                      <a:pt x="736738" y="292383"/>
                      <a:pt x="747414" y="285984"/>
                      <a:pt x="755009" y="276870"/>
                    </a:cubicBezTo>
                    <a:cubicBezTo>
                      <a:pt x="761464" y="269125"/>
                      <a:pt x="766194" y="260092"/>
                      <a:pt x="771787" y="251703"/>
                    </a:cubicBezTo>
                    <a:cubicBezTo>
                      <a:pt x="784373" y="201359"/>
                      <a:pt x="790044" y="194332"/>
                      <a:pt x="771787" y="125868"/>
                    </a:cubicBezTo>
                    <a:cubicBezTo>
                      <a:pt x="768184" y="112358"/>
                      <a:pt x="754747" y="103689"/>
                      <a:pt x="746620" y="92312"/>
                    </a:cubicBezTo>
                    <a:cubicBezTo>
                      <a:pt x="740760" y="84108"/>
                      <a:pt x="738102" y="72927"/>
                      <a:pt x="729842" y="67145"/>
                    </a:cubicBezTo>
                    <a:cubicBezTo>
                      <a:pt x="709352" y="52802"/>
                      <a:pt x="662730" y="33589"/>
                      <a:pt x="662730" y="33589"/>
                    </a:cubicBezTo>
                    <a:cubicBezTo>
                      <a:pt x="657137" y="25200"/>
                      <a:pt x="653825" y="14720"/>
                      <a:pt x="645952" y="8422"/>
                    </a:cubicBezTo>
                    <a:cubicBezTo>
                      <a:pt x="624588" y="-8669"/>
                      <a:pt x="591153" y="4972"/>
                      <a:pt x="570451" y="8422"/>
                    </a:cubicBezTo>
                    <a:cubicBezTo>
                      <a:pt x="496925" y="81948"/>
                      <a:pt x="586903" y="-11321"/>
                      <a:pt x="528506" y="58756"/>
                    </a:cubicBezTo>
                    <a:cubicBezTo>
                      <a:pt x="520911" y="67870"/>
                      <a:pt x="511728" y="75534"/>
                      <a:pt x="503339" y="83923"/>
                    </a:cubicBezTo>
                    <a:cubicBezTo>
                      <a:pt x="500543" y="92312"/>
                      <a:pt x="499244" y="101360"/>
                      <a:pt x="494950" y="109090"/>
                    </a:cubicBezTo>
                    <a:cubicBezTo>
                      <a:pt x="485157" y="126717"/>
                      <a:pt x="467771" y="140294"/>
                      <a:pt x="461394" y="159424"/>
                    </a:cubicBezTo>
                    <a:cubicBezTo>
                      <a:pt x="458598" y="167813"/>
                      <a:pt x="460201" y="179451"/>
                      <a:pt x="453005" y="184591"/>
                    </a:cubicBezTo>
                    <a:cubicBezTo>
                      <a:pt x="438614" y="194871"/>
                      <a:pt x="419449" y="195776"/>
                      <a:pt x="402671" y="201369"/>
                    </a:cubicBezTo>
                    <a:lnTo>
                      <a:pt x="377505" y="209758"/>
                    </a:lnTo>
                    <a:cubicBezTo>
                      <a:pt x="323158" y="227874"/>
                      <a:pt x="300606" y="216749"/>
                      <a:pt x="285226" y="218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tint val="50000"/>
                      <a:satMod val="300000"/>
                      <a:alpha val="14000"/>
                    </a:schemeClr>
                  </a:gs>
                  <a:gs pos="4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64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25" idx="0"/>
                <a:endCxn id="15" idx="4"/>
              </p:cNvCxnSpPr>
              <p:nvPr/>
            </p:nvCxnSpPr>
            <p:spPr>
              <a:xfrm flipV="1">
                <a:off x="2326072" y="3716445"/>
                <a:ext cx="114681" cy="45199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389046" y="3064041"/>
                <a:ext cx="842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M(y)</a:t>
                </a:r>
                <a:endParaRPr lang="en-US" sz="2400" i="1" dirty="0"/>
              </a:p>
            </p:txBody>
          </p:sp>
          <p:cxnSp>
            <p:nvCxnSpPr>
              <p:cNvPr id="3" name="Straight Arrow Connector 2"/>
              <p:cNvCxnSpPr>
                <a:stCxn id="15" idx="6"/>
                <a:endCxn id="21" idx="7"/>
              </p:cNvCxnSpPr>
              <p:nvPr/>
            </p:nvCxnSpPr>
            <p:spPr>
              <a:xfrm>
                <a:off x="2528767" y="3622529"/>
                <a:ext cx="3375850" cy="44076"/>
              </a:xfrm>
              <a:prstGeom prst="straightConnector1">
                <a:avLst/>
              </a:prstGeom>
              <a:ln w="28575" cmpd="sng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Arrow Connector 19"/>
          <p:cNvCxnSpPr>
            <a:stCxn id="25" idx="6"/>
            <a:endCxn id="26" idx="13"/>
          </p:cNvCxnSpPr>
          <p:nvPr/>
        </p:nvCxnSpPr>
        <p:spPr>
          <a:xfrm>
            <a:off x="2414086" y="4262354"/>
            <a:ext cx="3750590" cy="10615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1847" y="4280821"/>
            <a:ext cx="3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000" i="1" dirty="0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4" y="4670641"/>
            <a:ext cx="2057003" cy="322848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Distributional outcomes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492720" y="1417638"/>
            <a:ext cx="2194080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can we  </a:t>
            </a:r>
          </a:p>
          <a:p>
            <a:pPr algn="ctr"/>
            <a:r>
              <a:rPr lang="en-US" sz="2400" dirty="0" smtClean="0"/>
              <a:t>compare</a:t>
            </a:r>
          </a:p>
          <a:p>
            <a:pPr algn="ctr"/>
            <a:r>
              <a:rPr lang="en-US" sz="2400" dirty="0" smtClean="0"/>
              <a:t>M(x) with M(y)?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450666" y="2778457"/>
            <a:ext cx="15886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Statistical</a:t>
            </a:r>
          </a:p>
          <a:p>
            <a:r>
              <a:rPr lang="en-US" sz="2800" dirty="0" smtClean="0"/>
              <a:t>distance!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3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4086" y="2753886"/>
            <a:ext cx="4161793" cy="28670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2256" y="2753886"/>
            <a:ext cx="1483660" cy="28670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4049" y="2753886"/>
            <a:ext cx="1483660" cy="2867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9722" y="5851252"/>
            <a:ext cx="2410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V</a:t>
            </a:r>
            <a:r>
              <a:rPr lang="en-US" sz="3200" dirty="0" smtClean="0"/>
              <a:t>: Individuals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39580" y="5851252"/>
            <a:ext cx="2330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</a:t>
            </a:r>
            <a:r>
              <a:rPr lang="en-US" sz="3200" dirty="0" smtClean="0"/>
              <a:t>: outcomes</a:t>
            </a:r>
            <a:endParaRPr lang="en-US" sz="3200" dirty="0"/>
          </a:p>
        </p:txBody>
      </p:sp>
      <p:pic>
        <p:nvPicPr>
          <p:cNvPr id="19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70">
            <a:off x="239429" y="4716368"/>
            <a:ext cx="1405864" cy="8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2238058" y="4168437"/>
            <a:ext cx="176028" cy="1878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102659" y="3435732"/>
            <a:ext cx="741525" cy="1543900"/>
          </a:xfrm>
          <a:custGeom>
            <a:avLst/>
            <a:gdLst>
              <a:gd name="connsiteX0" fmla="*/ 515022 w 741525"/>
              <a:gd name="connsiteY0" fmla="*/ 16778 h 1208015"/>
              <a:gd name="connsiteX1" fmla="*/ 515022 w 741525"/>
              <a:gd name="connsiteY1" fmla="*/ 16778 h 1208015"/>
              <a:gd name="connsiteX2" fmla="*/ 506633 w 741525"/>
              <a:gd name="connsiteY2" fmla="*/ 92279 h 1208015"/>
              <a:gd name="connsiteX3" fmla="*/ 489855 w 741525"/>
              <a:gd name="connsiteY3" fmla="*/ 125835 h 1208015"/>
              <a:gd name="connsiteX4" fmla="*/ 473077 w 741525"/>
              <a:gd name="connsiteY4" fmla="*/ 151002 h 1208015"/>
              <a:gd name="connsiteX5" fmla="*/ 447911 w 741525"/>
              <a:gd name="connsiteY5" fmla="*/ 167780 h 1208015"/>
              <a:gd name="connsiteX6" fmla="*/ 45239 w 741525"/>
              <a:gd name="connsiteY6" fmla="*/ 176169 h 1208015"/>
              <a:gd name="connsiteX7" fmla="*/ 20072 w 741525"/>
              <a:gd name="connsiteY7" fmla="*/ 192947 h 1208015"/>
              <a:gd name="connsiteX8" fmla="*/ 11683 w 741525"/>
              <a:gd name="connsiteY8" fmla="*/ 310393 h 1208015"/>
              <a:gd name="connsiteX9" fmla="*/ 20072 w 741525"/>
              <a:gd name="connsiteY9" fmla="*/ 343949 h 1208015"/>
              <a:gd name="connsiteX10" fmla="*/ 36850 w 741525"/>
              <a:gd name="connsiteY10" fmla="*/ 394283 h 1208015"/>
              <a:gd name="connsiteX11" fmla="*/ 36850 w 741525"/>
              <a:gd name="connsiteY11" fmla="*/ 604007 h 1208015"/>
              <a:gd name="connsiteX12" fmla="*/ 20072 w 741525"/>
              <a:gd name="connsiteY12" fmla="*/ 654341 h 1208015"/>
              <a:gd name="connsiteX13" fmla="*/ 62017 w 741525"/>
              <a:gd name="connsiteY13" fmla="*/ 729842 h 1208015"/>
              <a:gd name="connsiteX14" fmla="*/ 78795 w 741525"/>
              <a:gd name="connsiteY14" fmla="*/ 755009 h 1208015"/>
              <a:gd name="connsiteX15" fmla="*/ 87184 w 741525"/>
              <a:gd name="connsiteY15" fmla="*/ 780176 h 1208015"/>
              <a:gd name="connsiteX16" fmla="*/ 112351 w 741525"/>
              <a:gd name="connsiteY16" fmla="*/ 796954 h 1208015"/>
              <a:gd name="connsiteX17" fmla="*/ 129129 w 741525"/>
              <a:gd name="connsiteY17" fmla="*/ 822121 h 1208015"/>
              <a:gd name="connsiteX18" fmla="*/ 204630 w 741525"/>
              <a:gd name="connsiteY18" fmla="*/ 847288 h 1208015"/>
              <a:gd name="connsiteX19" fmla="*/ 254964 w 741525"/>
              <a:gd name="connsiteY19" fmla="*/ 872455 h 1208015"/>
              <a:gd name="connsiteX20" fmla="*/ 305298 w 741525"/>
              <a:gd name="connsiteY20" fmla="*/ 889233 h 1208015"/>
              <a:gd name="connsiteX21" fmla="*/ 330465 w 741525"/>
              <a:gd name="connsiteY21" fmla="*/ 897622 h 1208015"/>
              <a:gd name="connsiteX22" fmla="*/ 355632 w 741525"/>
              <a:gd name="connsiteY22" fmla="*/ 914400 h 1208015"/>
              <a:gd name="connsiteX23" fmla="*/ 364021 w 741525"/>
              <a:gd name="connsiteY23" fmla="*/ 964734 h 1208015"/>
              <a:gd name="connsiteX24" fmla="*/ 414355 w 741525"/>
              <a:gd name="connsiteY24" fmla="*/ 998290 h 1208015"/>
              <a:gd name="connsiteX25" fmla="*/ 439522 w 741525"/>
              <a:gd name="connsiteY25" fmla="*/ 1015068 h 1208015"/>
              <a:gd name="connsiteX26" fmla="*/ 489855 w 741525"/>
              <a:gd name="connsiteY26" fmla="*/ 1098958 h 1208015"/>
              <a:gd name="connsiteX27" fmla="*/ 523411 w 741525"/>
              <a:gd name="connsiteY27" fmla="*/ 1124125 h 1208015"/>
              <a:gd name="connsiteX28" fmla="*/ 556967 w 741525"/>
              <a:gd name="connsiteY28" fmla="*/ 1174459 h 1208015"/>
              <a:gd name="connsiteX29" fmla="*/ 573745 w 741525"/>
              <a:gd name="connsiteY29" fmla="*/ 1199626 h 1208015"/>
              <a:gd name="connsiteX30" fmla="*/ 615690 w 741525"/>
              <a:gd name="connsiteY30" fmla="*/ 1208015 h 1208015"/>
              <a:gd name="connsiteX31" fmla="*/ 649246 w 741525"/>
              <a:gd name="connsiteY31" fmla="*/ 1199626 h 1208015"/>
              <a:gd name="connsiteX32" fmla="*/ 699580 w 741525"/>
              <a:gd name="connsiteY32" fmla="*/ 1166070 h 1208015"/>
              <a:gd name="connsiteX33" fmla="*/ 733136 w 741525"/>
              <a:gd name="connsiteY33" fmla="*/ 1107347 h 1208015"/>
              <a:gd name="connsiteX34" fmla="*/ 741525 w 741525"/>
              <a:gd name="connsiteY34" fmla="*/ 1082180 h 1208015"/>
              <a:gd name="connsiteX35" fmla="*/ 733136 w 741525"/>
              <a:gd name="connsiteY35" fmla="*/ 939567 h 1208015"/>
              <a:gd name="connsiteX36" fmla="*/ 724747 w 741525"/>
              <a:gd name="connsiteY36" fmla="*/ 679508 h 1208015"/>
              <a:gd name="connsiteX37" fmla="*/ 674413 w 741525"/>
              <a:gd name="connsiteY37" fmla="*/ 662730 h 1208015"/>
              <a:gd name="connsiteX38" fmla="*/ 649246 w 741525"/>
              <a:gd name="connsiteY38" fmla="*/ 654341 h 1208015"/>
              <a:gd name="connsiteX39" fmla="*/ 590523 w 741525"/>
              <a:gd name="connsiteY39" fmla="*/ 637563 h 1208015"/>
              <a:gd name="connsiteX40" fmla="*/ 565356 w 741525"/>
              <a:gd name="connsiteY40" fmla="*/ 629174 h 1208015"/>
              <a:gd name="connsiteX41" fmla="*/ 439522 w 741525"/>
              <a:gd name="connsiteY41" fmla="*/ 620785 h 1208015"/>
              <a:gd name="connsiteX42" fmla="*/ 364021 w 741525"/>
              <a:gd name="connsiteY42" fmla="*/ 604007 h 1208015"/>
              <a:gd name="connsiteX43" fmla="*/ 322076 w 741525"/>
              <a:gd name="connsiteY43" fmla="*/ 553674 h 1208015"/>
              <a:gd name="connsiteX44" fmla="*/ 313687 w 741525"/>
              <a:gd name="connsiteY44" fmla="*/ 528507 h 1208015"/>
              <a:gd name="connsiteX45" fmla="*/ 322076 w 741525"/>
              <a:gd name="connsiteY45" fmla="*/ 427839 h 1208015"/>
              <a:gd name="connsiteX46" fmla="*/ 355632 w 741525"/>
              <a:gd name="connsiteY46" fmla="*/ 402672 h 1208015"/>
              <a:gd name="connsiteX47" fmla="*/ 405966 w 741525"/>
              <a:gd name="connsiteY47" fmla="*/ 369116 h 1208015"/>
              <a:gd name="connsiteX48" fmla="*/ 439522 w 741525"/>
              <a:gd name="connsiteY48" fmla="*/ 360727 h 1208015"/>
              <a:gd name="connsiteX49" fmla="*/ 464688 w 741525"/>
              <a:gd name="connsiteY49" fmla="*/ 352338 h 1208015"/>
              <a:gd name="connsiteX50" fmla="*/ 590523 w 741525"/>
              <a:gd name="connsiteY50" fmla="*/ 343949 h 1208015"/>
              <a:gd name="connsiteX51" fmla="*/ 649246 w 741525"/>
              <a:gd name="connsiteY51" fmla="*/ 268448 h 1208015"/>
              <a:gd name="connsiteX52" fmla="*/ 666024 w 741525"/>
              <a:gd name="connsiteY52" fmla="*/ 218114 h 1208015"/>
              <a:gd name="connsiteX53" fmla="*/ 640857 w 741525"/>
              <a:gd name="connsiteY53" fmla="*/ 134224 h 1208015"/>
              <a:gd name="connsiteX54" fmla="*/ 590523 w 741525"/>
              <a:gd name="connsiteY54" fmla="*/ 100668 h 1208015"/>
              <a:gd name="connsiteX55" fmla="*/ 573745 w 741525"/>
              <a:gd name="connsiteY55" fmla="*/ 75501 h 1208015"/>
              <a:gd name="connsiteX56" fmla="*/ 556967 w 741525"/>
              <a:gd name="connsiteY56" fmla="*/ 16778 h 1208015"/>
              <a:gd name="connsiteX57" fmla="*/ 531800 w 741525"/>
              <a:gd name="connsiteY57" fmla="*/ 0 h 1208015"/>
              <a:gd name="connsiteX58" fmla="*/ 515022 w 741525"/>
              <a:gd name="connsiteY58" fmla="*/ 16778 h 12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1525" h="1208015">
                <a:moveTo>
                  <a:pt x="515022" y="16778"/>
                </a:moveTo>
                <a:lnTo>
                  <a:pt x="515022" y="16778"/>
                </a:lnTo>
                <a:cubicBezTo>
                  <a:pt x="512226" y="41945"/>
                  <a:pt x="512327" y="67606"/>
                  <a:pt x="506633" y="92279"/>
                </a:cubicBezTo>
                <a:cubicBezTo>
                  <a:pt x="503821" y="104464"/>
                  <a:pt x="496060" y="114977"/>
                  <a:pt x="489855" y="125835"/>
                </a:cubicBezTo>
                <a:cubicBezTo>
                  <a:pt x="484853" y="134589"/>
                  <a:pt x="480206" y="143873"/>
                  <a:pt x="473077" y="151002"/>
                </a:cubicBezTo>
                <a:cubicBezTo>
                  <a:pt x="465948" y="158131"/>
                  <a:pt x="457976" y="167188"/>
                  <a:pt x="447911" y="167780"/>
                </a:cubicBezTo>
                <a:cubicBezTo>
                  <a:pt x="313890" y="175664"/>
                  <a:pt x="179463" y="173373"/>
                  <a:pt x="45239" y="176169"/>
                </a:cubicBezTo>
                <a:cubicBezTo>
                  <a:pt x="36850" y="181762"/>
                  <a:pt x="27201" y="185818"/>
                  <a:pt x="20072" y="192947"/>
                </a:cubicBezTo>
                <a:cubicBezTo>
                  <a:pt x="-14583" y="227602"/>
                  <a:pt x="4662" y="257734"/>
                  <a:pt x="11683" y="310393"/>
                </a:cubicBezTo>
                <a:cubicBezTo>
                  <a:pt x="13207" y="321821"/>
                  <a:pt x="16759" y="332906"/>
                  <a:pt x="20072" y="343949"/>
                </a:cubicBezTo>
                <a:cubicBezTo>
                  <a:pt x="25154" y="360889"/>
                  <a:pt x="36850" y="394283"/>
                  <a:pt x="36850" y="394283"/>
                </a:cubicBezTo>
                <a:cubicBezTo>
                  <a:pt x="43324" y="484921"/>
                  <a:pt x="52031" y="517982"/>
                  <a:pt x="36850" y="604007"/>
                </a:cubicBezTo>
                <a:cubicBezTo>
                  <a:pt x="33776" y="621423"/>
                  <a:pt x="20072" y="654341"/>
                  <a:pt x="20072" y="654341"/>
                </a:cubicBezTo>
                <a:cubicBezTo>
                  <a:pt x="34838" y="698638"/>
                  <a:pt x="23556" y="672150"/>
                  <a:pt x="62017" y="729842"/>
                </a:cubicBezTo>
                <a:cubicBezTo>
                  <a:pt x="67610" y="738231"/>
                  <a:pt x="75607" y="745444"/>
                  <a:pt x="78795" y="755009"/>
                </a:cubicBezTo>
                <a:cubicBezTo>
                  <a:pt x="81591" y="763398"/>
                  <a:pt x="81660" y="773271"/>
                  <a:pt x="87184" y="780176"/>
                </a:cubicBezTo>
                <a:cubicBezTo>
                  <a:pt x="93482" y="788049"/>
                  <a:pt x="103962" y="791361"/>
                  <a:pt x="112351" y="796954"/>
                </a:cubicBezTo>
                <a:cubicBezTo>
                  <a:pt x="117944" y="805343"/>
                  <a:pt x="122000" y="814992"/>
                  <a:pt x="129129" y="822121"/>
                </a:cubicBezTo>
                <a:cubicBezTo>
                  <a:pt x="154150" y="847142"/>
                  <a:pt x="168474" y="839253"/>
                  <a:pt x="204630" y="847288"/>
                </a:cubicBezTo>
                <a:cubicBezTo>
                  <a:pt x="250522" y="857486"/>
                  <a:pt x="209715" y="852344"/>
                  <a:pt x="254964" y="872455"/>
                </a:cubicBezTo>
                <a:cubicBezTo>
                  <a:pt x="271125" y="879638"/>
                  <a:pt x="288520" y="883640"/>
                  <a:pt x="305298" y="889233"/>
                </a:cubicBezTo>
                <a:cubicBezTo>
                  <a:pt x="313687" y="892029"/>
                  <a:pt x="323107" y="892717"/>
                  <a:pt x="330465" y="897622"/>
                </a:cubicBezTo>
                <a:lnTo>
                  <a:pt x="355632" y="914400"/>
                </a:lnTo>
                <a:cubicBezTo>
                  <a:pt x="358428" y="931178"/>
                  <a:pt x="354267" y="950799"/>
                  <a:pt x="364021" y="964734"/>
                </a:cubicBezTo>
                <a:cubicBezTo>
                  <a:pt x="375585" y="981254"/>
                  <a:pt x="397577" y="987105"/>
                  <a:pt x="414355" y="998290"/>
                </a:cubicBezTo>
                <a:lnTo>
                  <a:pt x="439522" y="1015068"/>
                </a:lnTo>
                <a:cubicBezTo>
                  <a:pt x="450250" y="1036523"/>
                  <a:pt x="473660" y="1086812"/>
                  <a:pt x="489855" y="1098958"/>
                </a:cubicBezTo>
                <a:lnTo>
                  <a:pt x="523411" y="1124125"/>
                </a:lnTo>
                <a:cubicBezTo>
                  <a:pt x="538154" y="1168353"/>
                  <a:pt x="522056" y="1132566"/>
                  <a:pt x="556967" y="1174459"/>
                </a:cubicBezTo>
                <a:cubicBezTo>
                  <a:pt x="563422" y="1182204"/>
                  <a:pt x="564991" y="1194624"/>
                  <a:pt x="573745" y="1199626"/>
                </a:cubicBezTo>
                <a:cubicBezTo>
                  <a:pt x="586125" y="1206700"/>
                  <a:pt x="601708" y="1205219"/>
                  <a:pt x="615690" y="1208015"/>
                </a:cubicBezTo>
                <a:cubicBezTo>
                  <a:pt x="626875" y="1205219"/>
                  <a:pt x="638934" y="1204782"/>
                  <a:pt x="649246" y="1199626"/>
                </a:cubicBezTo>
                <a:cubicBezTo>
                  <a:pt x="667282" y="1190608"/>
                  <a:pt x="699580" y="1166070"/>
                  <a:pt x="699580" y="1166070"/>
                </a:cubicBezTo>
                <a:cubicBezTo>
                  <a:pt x="716430" y="1140795"/>
                  <a:pt x="720364" y="1137149"/>
                  <a:pt x="733136" y="1107347"/>
                </a:cubicBezTo>
                <a:cubicBezTo>
                  <a:pt x="736619" y="1099219"/>
                  <a:pt x="738729" y="1090569"/>
                  <a:pt x="741525" y="1082180"/>
                </a:cubicBezTo>
                <a:cubicBezTo>
                  <a:pt x="738729" y="1034642"/>
                  <a:pt x="735118" y="987146"/>
                  <a:pt x="733136" y="939567"/>
                </a:cubicBezTo>
                <a:cubicBezTo>
                  <a:pt x="729525" y="852911"/>
                  <a:pt x="742744" y="764352"/>
                  <a:pt x="724747" y="679508"/>
                </a:cubicBezTo>
                <a:cubicBezTo>
                  <a:pt x="721077" y="662207"/>
                  <a:pt x="691191" y="668323"/>
                  <a:pt x="674413" y="662730"/>
                </a:cubicBezTo>
                <a:lnTo>
                  <a:pt x="649246" y="654341"/>
                </a:lnTo>
                <a:cubicBezTo>
                  <a:pt x="588904" y="634227"/>
                  <a:pt x="664259" y="658630"/>
                  <a:pt x="590523" y="637563"/>
                </a:cubicBezTo>
                <a:cubicBezTo>
                  <a:pt x="582020" y="635134"/>
                  <a:pt x="574145" y="630151"/>
                  <a:pt x="565356" y="629174"/>
                </a:cubicBezTo>
                <a:cubicBezTo>
                  <a:pt x="523575" y="624532"/>
                  <a:pt x="481467" y="623581"/>
                  <a:pt x="439522" y="620785"/>
                </a:cubicBezTo>
                <a:cubicBezTo>
                  <a:pt x="433432" y="619770"/>
                  <a:pt x="377789" y="613186"/>
                  <a:pt x="364021" y="604007"/>
                </a:cubicBezTo>
                <a:cubicBezTo>
                  <a:pt x="344644" y="591089"/>
                  <a:pt x="334456" y="572243"/>
                  <a:pt x="322076" y="553674"/>
                </a:cubicBezTo>
                <a:cubicBezTo>
                  <a:pt x="319280" y="545285"/>
                  <a:pt x="313687" y="537350"/>
                  <a:pt x="313687" y="528507"/>
                </a:cubicBezTo>
                <a:cubicBezTo>
                  <a:pt x="313687" y="494835"/>
                  <a:pt x="311428" y="459783"/>
                  <a:pt x="322076" y="427839"/>
                </a:cubicBezTo>
                <a:cubicBezTo>
                  <a:pt x="326497" y="414575"/>
                  <a:pt x="344178" y="410690"/>
                  <a:pt x="355632" y="402672"/>
                </a:cubicBezTo>
                <a:cubicBezTo>
                  <a:pt x="372152" y="391108"/>
                  <a:pt x="386403" y="374007"/>
                  <a:pt x="405966" y="369116"/>
                </a:cubicBezTo>
                <a:cubicBezTo>
                  <a:pt x="417151" y="366320"/>
                  <a:pt x="428436" y="363894"/>
                  <a:pt x="439522" y="360727"/>
                </a:cubicBezTo>
                <a:cubicBezTo>
                  <a:pt x="448024" y="358298"/>
                  <a:pt x="455900" y="353314"/>
                  <a:pt x="464688" y="352338"/>
                </a:cubicBezTo>
                <a:cubicBezTo>
                  <a:pt x="506469" y="347696"/>
                  <a:pt x="548578" y="346745"/>
                  <a:pt x="590523" y="343949"/>
                </a:cubicBezTo>
                <a:cubicBezTo>
                  <a:pt x="612238" y="322234"/>
                  <a:pt x="639212" y="298551"/>
                  <a:pt x="649246" y="268448"/>
                </a:cubicBezTo>
                <a:lnTo>
                  <a:pt x="666024" y="218114"/>
                </a:lnTo>
                <a:cubicBezTo>
                  <a:pt x="661762" y="188278"/>
                  <a:pt x="665772" y="156025"/>
                  <a:pt x="640857" y="134224"/>
                </a:cubicBezTo>
                <a:cubicBezTo>
                  <a:pt x="625682" y="120945"/>
                  <a:pt x="590523" y="100668"/>
                  <a:pt x="590523" y="100668"/>
                </a:cubicBezTo>
                <a:cubicBezTo>
                  <a:pt x="584930" y="92279"/>
                  <a:pt x="577717" y="84768"/>
                  <a:pt x="573745" y="75501"/>
                </a:cubicBezTo>
                <a:cubicBezTo>
                  <a:pt x="572354" y="72255"/>
                  <a:pt x="561990" y="23057"/>
                  <a:pt x="556967" y="16778"/>
                </a:cubicBezTo>
                <a:cubicBezTo>
                  <a:pt x="550669" y="8905"/>
                  <a:pt x="540189" y="5593"/>
                  <a:pt x="531800" y="0"/>
                </a:cubicBezTo>
                <a:cubicBezTo>
                  <a:pt x="522635" y="45823"/>
                  <a:pt x="517818" y="13982"/>
                  <a:pt x="515022" y="16778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50000"/>
                  <a:satMod val="300000"/>
                  <a:alpha val="33000"/>
                </a:schemeClr>
              </a:gs>
              <a:gs pos="35000">
                <a:schemeClr val="accent1">
                  <a:tint val="37000"/>
                  <a:satMod val="300000"/>
                  <a:alpha val="77000"/>
                </a:schemeClr>
              </a:gs>
              <a:gs pos="100000">
                <a:schemeClr val="accent1">
                  <a:tint val="15000"/>
                  <a:satMod val="350000"/>
                  <a:alpha val="2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36571" y="542676"/>
            <a:ext cx="4356725" cy="646331"/>
            <a:chOff x="2031827" y="176044"/>
            <a:chExt cx="4356725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2031827" y="176044"/>
              <a:ext cx="14258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Metric</a:t>
              </a:r>
              <a:endParaRPr lang="en-US" sz="3600" dirty="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723" y="349940"/>
              <a:ext cx="2627829" cy="33719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6236646" y="4609266"/>
            <a:ext cx="8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M(</a:t>
            </a:r>
            <a:r>
              <a:rPr lang="en-US" sz="2400" i="1" dirty="0"/>
              <a:t>x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744" y="1404245"/>
            <a:ext cx="8350263" cy="646331"/>
            <a:chOff x="0" y="1549331"/>
            <a:chExt cx="8350263" cy="646331"/>
          </a:xfrm>
        </p:grpSpPr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723" y="1683944"/>
              <a:ext cx="4589540" cy="40005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0" y="1549331"/>
              <a:ext cx="3950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Lipschitz</a:t>
              </a:r>
              <a:r>
                <a:rPr lang="en-US" sz="3600" dirty="0" smtClean="0"/>
                <a:t> condition</a:t>
              </a:r>
              <a:endParaRPr lang="en-US" sz="3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16368" y="3064041"/>
            <a:ext cx="5214888" cy="1391129"/>
            <a:chOff x="2016368" y="3064041"/>
            <a:chExt cx="5214888" cy="1391129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753" y="3864388"/>
              <a:ext cx="1013083" cy="3199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016368" y="3064041"/>
              <a:ext cx="5214888" cy="1391129"/>
              <a:chOff x="2016368" y="3064041"/>
              <a:chExt cx="5214888" cy="139112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352739" y="3528612"/>
                <a:ext cx="176028" cy="187833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16368" y="3360259"/>
                <a:ext cx="396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y</a:t>
                </a:r>
                <a:endParaRPr lang="en-US" i="1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904617" y="3255511"/>
                <a:ext cx="939567" cy="1199659"/>
              </a:xfrm>
              <a:custGeom>
                <a:avLst/>
                <a:gdLst>
                  <a:gd name="connsiteX0" fmla="*/ 285226 w 939567"/>
                  <a:gd name="connsiteY0" fmla="*/ 218147 h 1199659"/>
                  <a:gd name="connsiteX1" fmla="*/ 285226 w 939567"/>
                  <a:gd name="connsiteY1" fmla="*/ 218147 h 1199659"/>
                  <a:gd name="connsiteX2" fmla="*/ 209725 w 939567"/>
                  <a:gd name="connsiteY2" fmla="*/ 226536 h 1199659"/>
                  <a:gd name="connsiteX3" fmla="*/ 109057 w 939567"/>
                  <a:gd name="connsiteY3" fmla="*/ 268481 h 1199659"/>
                  <a:gd name="connsiteX4" fmla="*/ 83890 w 939567"/>
                  <a:gd name="connsiteY4" fmla="*/ 285259 h 1199659"/>
                  <a:gd name="connsiteX5" fmla="*/ 33556 w 939567"/>
                  <a:gd name="connsiteY5" fmla="*/ 335593 h 1199659"/>
                  <a:gd name="connsiteX6" fmla="*/ 8389 w 939567"/>
                  <a:gd name="connsiteY6" fmla="*/ 385927 h 1199659"/>
                  <a:gd name="connsiteX7" fmla="*/ 0 w 939567"/>
                  <a:gd name="connsiteY7" fmla="*/ 411094 h 1199659"/>
                  <a:gd name="connsiteX8" fmla="*/ 16778 w 939567"/>
                  <a:gd name="connsiteY8" fmla="*/ 503373 h 1199659"/>
                  <a:gd name="connsiteX9" fmla="*/ 41945 w 939567"/>
                  <a:gd name="connsiteY9" fmla="*/ 528540 h 1199659"/>
                  <a:gd name="connsiteX10" fmla="*/ 151002 w 939567"/>
                  <a:gd name="connsiteY10" fmla="*/ 604041 h 1199659"/>
                  <a:gd name="connsiteX11" fmla="*/ 184558 w 939567"/>
                  <a:gd name="connsiteY11" fmla="*/ 620819 h 1199659"/>
                  <a:gd name="connsiteX12" fmla="*/ 226503 w 939567"/>
                  <a:gd name="connsiteY12" fmla="*/ 637597 h 1199659"/>
                  <a:gd name="connsiteX13" fmla="*/ 251670 w 939567"/>
                  <a:gd name="connsiteY13" fmla="*/ 654375 h 1199659"/>
                  <a:gd name="connsiteX14" fmla="*/ 293615 w 939567"/>
                  <a:gd name="connsiteY14" fmla="*/ 671152 h 1199659"/>
                  <a:gd name="connsiteX15" fmla="*/ 318782 w 939567"/>
                  <a:gd name="connsiteY15" fmla="*/ 679541 h 1199659"/>
                  <a:gd name="connsiteX16" fmla="*/ 402671 w 939567"/>
                  <a:gd name="connsiteY16" fmla="*/ 738264 h 1199659"/>
                  <a:gd name="connsiteX17" fmla="*/ 427838 w 939567"/>
                  <a:gd name="connsiteY17" fmla="*/ 755042 h 1199659"/>
                  <a:gd name="connsiteX18" fmla="*/ 436227 w 939567"/>
                  <a:gd name="connsiteY18" fmla="*/ 780209 h 1199659"/>
                  <a:gd name="connsiteX19" fmla="*/ 453005 w 939567"/>
                  <a:gd name="connsiteY19" fmla="*/ 805376 h 1199659"/>
                  <a:gd name="connsiteX20" fmla="*/ 436227 w 939567"/>
                  <a:gd name="connsiteY20" fmla="*/ 931211 h 1199659"/>
                  <a:gd name="connsiteX21" fmla="*/ 419449 w 939567"/>
                  <a:gd name="connsiteY21" fmla="*/ 1006712 h 1199659"/>
                  <a:gd name="connsiteX22" fmla="*/ 427838 w 939567"/>
                  <a:gd name="connsiteY22" fmla="*/ 1107380 h 1199659"/>
                  <a:gd name="connsiteX23" fmla="*/ 444616 w 939567"/>
                  <a:gd name="connsiteY23" fmla="*/ 1132547 h 1199659"/>
                  <a:gd name="connsiteX24" fmla="*/ 503339 w 939567"/>
                  <a:gd name="connsiteY24" fmla="*/ 1182881 h 1199659"/>
                  <a:gd name="connsiteX25" fmla="*/ 545284 w 939567"/>
                  <a:gd name="connsiteY25" fmla="*/ 1191270 h 1199659"/>
                  <a:gd name="connsiteX26" fmla="*/ 578840 w 939567"/>
                  <a:gd name="connsiteY26" fmla="*/ 1199659 h 1199659"/>
                  <a:gd name="connsiteX27" fmla="*/ 679508 w 939567"/>
                  <a:gd name="connsiteY27" fmla="*/ 1191270 h 1199659"/>
                  <a:gd name="connsiteX28" fmla="*/ 738231 w 939567"/>
                  <a:gd name="connsiteY28" fmla="*/ 1166103 h 1199659"/>
                  <a:gd name="connsiteX29" fmla="*/ 771787 w 939567"/>
                  <a:gd name="connsiteY29" fmla="*/ 1140936 h 1199659"/>
                  <a:gd name="connsiteX30" fmla="*/ 805343 w 939567"/>
                  <a:gd name="connsiteY30" fmla="*/ 1124158 h 1199659"/>
                  <a:gd name="connsiteX31" fmla="*/ 838899 w 939567"/>
                  <a:gd name="connsiteY31" fmla="*/ 1082213 h 1199659"/>
                  <a:gd name="connsiteX32" fmla="*/ 914400 w 939567"/>
                  <a:gd name="connsiteY32" fmla="*/ 989934 h 1199659"/>
                  <a:gd name="connsiteX33" fmla="*/ 922789 w 939567"/>
                  <a:gd name="connsiteY33" fmla="*/ 964767 h 1199659"/>
                  <a:gd name="connsiteX34" fmla="*/ 931178 w 939567"/>
                  <a:gd name="connsiteY34" fmla="*/ 914433 h 1199659"/>
                  <a:gd name="connsiteX35" fmla="*/ 939567 w 939567"/>
                  <a:gd name="connsiteY35" fmla="*/ 872488 h 1199659"/>
                  <a:gd name="connsiteX36" fmla="*/ 931178 w 939567"/>
                  <a:gd name="connsiteY36" fmla="*/ 738264 h 1199659"/>
                  <a:gd name="connsiteX37" fmla="*/ 914400 w 939567"/>
                  <a:gd name="connsiteY37" fmla="*/ 713097 h 1199659"/>
                  <a:gd name="connsiteX38" fmla="*/ 830510 w 939567"/>
                  <a:gd name="connsiteY38" fmla="*/ 645986 h 1199659"/>
                  <a:gd name="connsiteX39" fmla="*/ 763398 w 939567"/>
                  <a:gd name="connsiteY39" fmla="*/ 604041 h 1199659"/>
                  <a:gd name="connsiteX40" fmla="*/ 721453 w 939567"/>
                  <a:gd name="connsiteY40" fmla="*/ 578874 h 1199659"/>
                  <a:gd name="connsiteX41" fmla="*/ 704675 w 939567"/>
                  <a:gd name="connsiteY41" fmla="*/ 553707 h 1199659"/>
                  <a:gd name="connsiteX42" fmla="*/ 679508 w 939567"/>
                  <a:gd name="connsiteY42" fmla="*/ 545318 h 1199659"/>
                  <a:gd name="connsiteX43" fmla="*/ 629174 w 939567"/>
                  <a:gd name="connsiteY43" fmla="*/ 503373 h 1199659"/>
                  <a:gd name="connsiteX44" fmla="*/ 620785 w 939567"/>
                  <a:gd name="connsiteY44" fmla="*/ 478206 h 1199659"/>
                  <a:gd name="connsiteX45" fmla="*/ 629174 w 939567"/>
                  <a:gd name="connsiteY45" fmla="*/ 411094 h 1199659"/>
                  <a:gd name="connsiteX46" fmla="*/ 654341 w 939567"/>
                  <a:gd name="connsiteY46" fmla="*/ 385927 h 1199659"/>
                  <a:gd name="connsiteX47" fmla="*/ 713064 w 939567"/>
                  <a:gd name="connsiteY47" fmla="*/ 335593 h 1199659"/>
                  <a:gd name="connsiteX48" fmla="*/ 729842 w 939567"/>
                  <a:gd name="connsiteY48" fmla="*/ 302037 h 1199659"/>
                  <a:gd name="connsiteX49" fmla="*/ 755009 w 939567"/>
                  <a:gd name="connsiteY49" fmla="*/ 276870 h 1199659"/>
                  <a:gd name="connsiteX50" fmla="*/ 771787 w 939567"/>
                  <a:gd name="connsiteY50" fmla="*/ 251703 h 1199659"/>
                  <a:gd name="connsiteX51" fmla="*/ 771787 w 939567"/>
                  <a:gd name="connsiteY51" fmla="*/ 125868 h 1199659"/>
                  <a:gd name="connsiteX52" fmla="*/ 746620 w 939567"/>
                  <a:gd name="connsiteY52" fmla="*/ 92312 h 1199659"/>
                  <a:gd name="connsiteX53" fmla="*/ 729842 w 939567"/>
                  <a:gd name="connsiteY53" fmla="*/ 67145 h 1199659"/>
                  <a:gd name="connsiteX54" fmla="*/ 662730 w 939567"/>
                  <a:gd name="connsiteY54" fmla="*/ 33589 h 1199659"/>
                  <a:gd name="connsiteX55" fmla="*/ 645952 w 939567"/>
                  <a:gd name="connsiteY55" fmla="*/ 8422 h 1199659"/>
                  <a:gd name="connsiteX56" fmla="*/ 570451 w 939567"/>
                  <a:gd name="connsiteY56" fmla="*/ 8422 h 1199659"/>
                  <a:gd name="connsiteX57" fmla="*/ 528506 w 939567"/>
                  <a:gd name="connsiteY57" fmla="*/ 58756 h 1199659"/>
                  <a:gd name="connsiteX58" fmla="*/ 503339 w 939567"/>
                  <a:gd name="connsiteY58" fmla="*/ 83923 h 1199659"/>
                  <a:gd name="connsiteX59" fmla="*/ 494950 w 939567"/>
                  <a:gd name="connsiteY59" fmla="*/ 109090 h 1199659"/>
                  <a:gd name="connsiteX60" fmla="*/ 461394 w 939567"/>
                  <a:gd name="connsiteY60" fmla="*/ 159424 h 1199659"/>
                  <a:gd name="connsiteX61" fmla="*/ 453005 w 939567"/>
                  <a:gd name="connsiteY61" fmla="*/ 184591 h 1199659"/>
                  <a:gd name="connsiteX62" fmla="*/ 402671 w 939567"/>
                  <a:gd name="connsiteY62" fmla="*/ 201369 h 1199659"/>
                  <a:gd name="connsiteX63" fmla="*/ 377505 w 939567"/>
                  <a:gd name="connsiteY63" fmla="*/ 209758 h 1199659"/>
                  <a:gd name="connsiteX64" fmla="*/ 285226 w 939567"/>
                  <a:gd name="connsiteY64" fmla="*/ 218147 h 119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39567" h="1199659">
                    <a:moveTo>
                      <a:pt x="285226" y="218147"/>
                    </a:moveTo>
                    <a:lnTo>
                      <a:pt x="285226" y="218147"/>
                    </a:lnTo>
                    <a:cubicBezTo>
                      <a:pt x="260059" y="220943"/>
                      <a:pt x="234752" y="222686"/>
                      <a:pt x="209725" y="226536"/>
                    </a:cubicBezTo>
                    <a:cubicBezTo>
                      <a:pt x="174345" y="231979"/>
                      <a:pt x="137800" y="249319"/>
                      <a:pt x="109057" y="268481"/>
                    </a:cubicBezTo>
                    <a:cubicBezTo>
                      <a:pt x="100668" y="274074"/>
                      <a:pt x="91426" y="278561"/>
                      <a:pt x="83890" y="285259"/>
                    </a:cubicBezTo>
                    <a:cubicBezTo>
                      <a:pt x="66156" y="301023"/>
                      <a:pt x="33556" y="335593"/>
                      <a:pt x="33556" y="335593"/>
                    </a:cubicBezTo>
                    <a:cubicBezTo>
                      <a:pt x="12470" y="398851"/>
                      <a:pt x="40914" y="320878"/>
                      <a:pt x="8389" y="385927"/>
                    </a:cubicBezTo>
                    <a:cubicBezTo>
                      <a:pt x="4434" y="393836"/>
                      <a:pt x="2796" y="402705"/>
                      <a:pt x="0" y="411094"/>
                    </a:cubicBezTo>
                    <a:cubicBezTo>
                      <a:pt x="5593" y="441854"/>
                      <a:pt x="6263" y="473930"/>
                      <a:pt x="16778" y="503373"/>
                    </a:cubicBezTo>
                    <a:cubicBezTo>
                      <a:pt x="20768" y="514546"/>
                      <a:pt x="32937" y="520819"/>
                      <a:pt x="41945" y="528540"/>
                    </a:cubicBezTo>
                    <a:cubicBezTo>
                      <a:pt x="63576" y="547081"/>
                      <a:pt x="142012" y="599546"/>
                      <a:pt x="151002" y="604041"/>
                    </a:cubicBezTo>
                    <a:cubicBezTo>
                      <a:pt x="162187" y="609634"/>
                      <a:pt x="173130" y="615740"/>
                      <a:pt x="184558" y="620819"/>
                    </a:cubicBezTo>
                    <a:cubicBezTo>
                      <a:pt x="198319" y="626935"/>
                      <a:pt x="213034" y="630863"/>
                      <a:pt x="226503" y="637597"/>
                    </a:cubicBezTo>
                    <a:cubicBezTo>
                      <a:pt x="235521" y="642106"/>
                      <a:pt x="242652" y="649866"/>
                      <a:pt x="251670" y="654375"/>
                    </a:cubicBezTo>
                    <a:cubicBezTo>
                      <a:pt x="265139" y="661109"/>
                      <a:pt x="279515" y="665865"/>
                      <a:pt x="293615" y="671152"/>
                    </a:cubicBezTo>
                    <a:cubicBezTo>
                      <a:pt x="301895" y="674257"/>
                      <a:pt x="311052" y="675247"/>
                      <a:pt x="318782" y="679541"/>
                    </a:cubicBezTo>
                    <a:cubicBezTo>
                      <a:pt x="353502" y="698830"/>
                      <a:pt x="371876" y="716267"/>
                      <a:pt x="402671" y="738264"/>
                    </a:cubicBezTo>
                    <a:cubicBezTo>
                      <a:pt x="410875" y="744124"/>
                      <a:pt x="419449" y="749449"/>
                      <a:pt x="427838" y="755042"/>
                    </a:cubicBezTo>
                    <a:cubicBezTo>
                      <a:pt x="430634" y="763431"/>
                      <a:pt x="432272" y="772300"/>
                      <a:pt x="436227" y="780209"/>
                    </a:cubicBezTo>
                    <a:cubicBezTo>
                      <a:pt x="440736" y="789227"/>
                      <a:pt x="453005" y="795294"/>
                      <a:pt x="453005" y="805376"/>
                    </a:cubicBezTo>
                    <a:cubicBezTo>
                      <a:pt x="453005" y="847692"/>
                      <a:pt x="442504" y="889363"/>
                      <a:pt x="436227" y="931211"/>
                    </a:cubicBezTo>
                    <a:cubicBezTo>
                      <a:pt x="432233" y="957836"/>
                      <a:pt x="425914" y="980853"/>
                      <a:pt x="419449" y="1006712"/>
                    </a:cubicBezTo>
                    <a:cubicBezTo>
                      <a:pt x="422245" y="1040268"/>
                      <a:pt x="421234" y="1074362"/>
                      <a:pt x="427838" y="1107380"/>
                    </a:cubicBezTo>
                    <a:cubicBezTo>
                      <a:pt x="429815" y="1117267"/>
                      <a:pt x="438161" y="1124802"/>
                      <a:pt x="444616" y="1132547"/>
                    </a:cubicBezTo>
                    <a:cubicBezTo>
                      <a:pt x="455619" y="1145750"/>
                      <a:pt x="488636" y="1176346"/>
                      <a:pt x="503339" y="1182881"/>
                    </a:cubicBezTo>
                    <a:cubicBezTo>
                      <a:pt x="516369" y="1188672"/>
                      <a:pt x="531365" y="1188177"/>
                      <a:pt x="545284" y="1191270"/>
                    </a:cubicBezTo>
                    <a:cubicBezTo>
                      <a:pt x="556539" y="1193771"/>
                      <a:pt x="567655" y="1196863"/>
                      <a:pt x="578840" y="1199659"/>
                    </a:cubicBezTo>
                    <a:cubicBezTo>
                      <a:pt x="612396" y="1196863"/>
                      <a:pt x="646131" y="1195720"/>
                      <a:pt x="679508" y="1191270"/>
                    </a:cubicBezTo>
                    <a:cubicBezTo>
                      <a:pt x="694021" y="1189335"/>
                      <a:pt x="728611" y="1172116"/>
                      <a:pt x="738231" y="1166103"/>
                    </a:cubicBezTo>
                    <a:cubicBezTo>
                      <a:pt x="750087" y="1158693"/>
                      <a:pt x="759931" y="1148346"/>
                      <a:pt x="771787" y="1140936"/>
                    </a:cubicBezTo>
                    <a:cubicBezTo>
                      <a:pt x="782392" y="1134308"/>
                      <a:pt x="794158" y="1129751"/>
                      <a:pt x="805343" y="1124158"/>
                    </a:cubicBezTo>
                    <a:cubicBezTo>
                      <a:pt x="816528" y="1110176"/>
                      <a:pt x="826238" y="1094874"/>
                      <a:pt x="838899" y="1082213"/>
                    </a:cubicBezTo>
                    <a:cubicBezTo>
                      <a:pt x="883640" y="1037472"/>
                      <a:pt x="875251" y="1107380"/>
                      <a:pt x="914400" y="989934"/>
                    </a:cubicBezTo>
                    <a:cubicBezTo>
                      <a:pt x="917196" y="981545"/>
                      <a:pt x="920871" y="973399"/>
                      <a:pt x="922789" y="964767"/>
                    </a:cubicBezTo>
                    <a:cubicBezTo>
                      <a:pt x="926479" y="948163"/>
                      <a:pt x="928135" y="931168"/>
                      <a:pt x="931178" y="914433"/>
                    </a:cubicBezTo>
                    <a:cubicBezTo>
                      <a:pt x="933729" y="900404"/>
                      <a:pt x="936771" y="886470"/>
                      <a:pt x="939567" y="872488"/>
                    </a:cubicBezTo>
                    <a:cubicBezTo>
                      <a:pt x="936771" y="827747"/>
                      <a:pt x="938170" y="782544"/>
                      <a:pt x="931178" y="738264"/>
                    </a:cubicBezTo>
                    <a:cubicBezTo>
                      <a:pt x="929606" y="728305"/>
                      <a:pt x="921039" y="720685"/>
                      <a:pt x="914400" y="713097"/>
                    </a:cubicBezTo>
                    <a:cubicBezTo>
                      <a:pt x="847066" y="636144"/>
                      <a:pt x="900839" y="700685"/>
                      <a:pt x="830510" y="645986"/>
                    </a:cubicBezTo>
                    <a:cubicBezTo>
                      <a:pt x="771238" y="599887"/>
                      <a:pt x="825101" y="619467"/>
                      <a:pt x="763398" y="604041"/>
                    </a:cubicBezTo>
                    <a:cubicBezTo>
                      <a:pt x="749416" y="595652"/>
                      <a:pt x="733833" y="589485"/>
                      <a:pt x="721453" y="578874"/>
                    </a:cubicBezTo>
                    <a:cubicBezTo>
                      <a:pt x="713798" y="572313"/>
                      <a:pt x="712548" y="560005"/>
                      <a:pt x="704675" y="553707"/>
                    </a:cubicBezTo>
                    <a:cubicBezTo>
                      <a:pt x="697770" y="548183"/>
                      <a:pt x="687417" y="549273"/>
                      <a:pt x="679508" y="545318"/>
                    </a:cubicBezTo>
                    <a:cubicBezTo>
                      <a:pt x="656149" y="533639"/>
                      <a:pt x="647727" y="521926"/>
                      <a:pt x="629174" y="503373"/>
                    </a:cubicBezTo>
                    <a:cubicBezTo>
                      <a:pt x="626378" y="494984"/>
                      <a:pt x="620785" y="487049"/>
                      <a:pt x="620785" y="478206"/>
                    </a:cubicBezTo>
                    <a:cubicBezTo>
                      <a:pt x="620785" y="455661"/>
                      <a:pt x="621469" y="432281"/>
                      <a:pt x="629174" y="411094"/>
                    </a:cubicBezTo>
                    <a:cubicBezTo>
                      <a:pt x="633228" y="399944"/>
                      <a:pt x="645227" y="393522"/>
                      <a:pt x="654341" y="385927"/>
                    </a:cubicBezTo>
                    <a:cubicBezTo>
                      <a:pt x="688158" y="357746"/>
                      <a:pt x="679457" y="380402"/>
                      <a:pt x="713064" y="335593"/>
                    </a:cubicBezTo>
                    <a:cubicBezTo>
                      <a:pt x="720567" y="325589"/>
                      <a:pt x="722573" y="312213"/>
                      <a:pt x="729842" y="302037"/>
                    </a:cubicBezTo>
                    <a:cubicBezTo>
                      <a:pt x="736738" y="292383"/>
                      <a:pt x="747414" y="285984"/>
                      <a:pt x="755009" y="276870"/>
                    </a:cubicBezTo>
                    <a:cubicBezTo>
                      <a:pt x="761464" y="269125"/>
                      <a:pt x="766194" y="260092"/>
                      <a:pt x="771787" y="251703"/>
                    </a:cubicBezTo>
                    <a:cubicBezTo>
                      <a:pt x="784373" y="201359"/>
                      <a:pt x="790044" y="194332"/>
                      <a:pt x="771787" y="125868"/>
                    </a:cubicBezTo>
                    <a:cubicBezTo>
                      <a:pt x="768184" y="112358"/>
                      <a:pt x="754747" y="103689"/>
                      <a:pt x="746620" y="92312"/>
                    </a:cubicBezTo>
                    <a:cubicBezTo>
                      <a:pt x="740760" y="84108"/>
                      <a:pt x="738102" y="72927"/>
                      <a:pt x="729842" y="67145"/>
                    </a:cubicBezTo>
                    <a:cubicBezTo>
                      <a:pt x="709352" y="52802"/>
                      <a:pt x="662730" y="33589"/>
                      <a:pt x="662730" y="33589"/>
                    </a:cubicBezTo>
                    <a:cubicBezTo>
                      <a:pt x="657137" y="25200"/>
                      <a:pt x="653825" y="14720"/>
                      <a:pt x="645952" y="8422"/>
                    </a:cubicBezTo>
                    <a:cubicBezTo>
                      <a:pt x="624588" y="-8669"/>
                      <a:pt x="591153" y="4972"/>
                      <a:pt x="570451" y="8422"/>
                    </a:cubicBezTo>
                    <a:cubicBezTo>
                      <a:pt x="496925" y="81948"/>
                      <a:pt x="586903" y="-11321"/>
                      <a:pt x="528506" y="58756"/>
                    </a:cubicBezTo>
                    <a:cubicBezTo>
                      <a:pt x="520911" y="67870"/>
                      <a:pt x="511728" y="75534"/>
                      <a:pt x="503339" y="83923"/>
                    </a:cubicBezTo>
                    <a:cubicBezTo>
                      <a:pt x="500543" y="92312"/>
                      <a:pt x="499244" y="101360"/>
                      <a:pt x="494950" y="109090"/>
                    </a:cubicBezTo>
                    <a:cubicBezTo>
                      <a:pt x="485157" y="126717"/>
                      <a:pt x="467771" y="140294"/>
                      <a:pt x="461394" y="159424"/>
                    </a:cubicBezTo>
                    <a:cubicBezTo>
                      <a:pt x="458598" y="167813"/>
                      <a:pt x="460201" y="179451"/>
                      <a:pt x="453005" y="184591"/>
                    </a:cubicBezTo>
                    <a:cubicBezTo>
                      <a:pt x="438614" y="194871"/>
                      <a:pt x="419449" y="195776"/>
                      <a:pt x="402671" y="201369"/>
                    </a:cubicBezTo>
                    <a:lnTo>
                      <a:pt x="377505" y="209758"/>
                    </a:lnTo>
                    <a:cubicBezTo>
                      <a:pt x="323158" y="227874"/>
                      <a:pt x="300606" y="216749"/>
                      <a:pt x="285226" y="2181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tint val="50000"/>
                      <a:satMod val="300000"/>
                      <a:alpha val="14000"/>
                    </a:schemeClr>
                  </a:gs>
                  <a:gs pos="4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64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25" idx="0"/>
                <a:endCxn id="15" idx="4"/>
              </p:cNvCxnSpPr>
              <p:nvPr/>
            </p:nvCxnSpPr>
            <p:spPr>
              <a:xfrm flipV="1">
                <a:off x="2326072" y="3716445"/>
                <a:ext cx="114681" cy="45199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389046" y="3064041"/>
                <a:ext cx="842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/>
                  <a:t>M(y)</a:t>
                </a:r>
                <a:endParaRPr lang="en-US" sz="2400" i="1" dirty="0"/>
              </a:p>
            </p:txBody>
          </p:sp>
          <p:cxnSp>
            <p:nvCxnSpPr>
              <p:cNvPr id="3" name="Straight Arrow Connector 2"/>
              <p:cNvCxnSpPr>
                <a:stCxn id="15" idx="6"/>
                <a:endCxn id="21" idx="7"/>
              </p:cNvCxnSpPr>
              <p:nvPr/>
            </p:nvCxnSpPr>
            <p:spPr>
              <a:xfrm>
                <a:off x="2528767" y="3622529"/>
                <a:ext cx="3375850" cy="44076"/>
              </a:xfrm>
              <a:prstGeom prst="straightConnector1">
                <a:avLst/>
              </a:prstGeom>
              <a:ln w="28575" cmpd="sng"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Arrow Connector 19"/>
          <p:cNvCxnSpPr>
            <a:stCxn id="25" idx="6"/>
            <a:endCxn id="26" idx="13"/>
          </p:cNvCxnSpPr>
          <p:nvPr/>
        </p:nvCxnSpPr>
        <p:spPr>
          <a:xfrm>
            <a:off x="2414086" y="4262354"/>
            <a:ext cx="3750590" cy="10615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61847" y="4280821"/>
            <a:ext cx="3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000" i="1" dirty="0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14" y="4670641"/>
            <a:ext cx="2057003" cy="322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1324" y="2122501"/>
            <a:ext cx="3106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talk: Statistical distance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610755" y="2122501"/>
            <a:ext cx="91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[0,1]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44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8942816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0300" y="4664898"/>
            <a:ext cx="34099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Notation match:  </a:t>
            </a:r>
          </a:p>
          <a:p>
            <a:pPr algn="ctr"/>
            <a:r>
              <a:rPr lang="en-US" sz="2800" dirty="0" smtClean="0"/>
              <a:t>M(x) = P</a:t>
            </a:r>
          </a:p>
          <a:p>
            <a:pPr algn="ctr"/>
            <a:r>
              <a:rPr lang="en-US" sz="2800" dirty="0" smtClean="0"/>
              <a:t>M(y) = Q</a:t>
            </a:r>
          </a:p>
          <a:p>
            <a:pPr algn="ctr"/>
            <a:r>
              <a:rPr lang="en-US" sz="2800" dirty="0" smtClean="0"/>
              <a:t>O =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71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-114408" y="-125748"/>
            <a:ext cx="9770773" cy="1735327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moritz\Desktop\My talks\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4509876"/>
            <a:ext cx="3506788" cy="21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63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Concern: Discrimination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26242"/>
            <a:ext cx="8229600" cy="4525963"/>
          </a:xfrm>
        </p:spPr>
        <p:txBody>
          <a:bodyPr/>
          <a:lstStyle/>
          <a:p>
            <a:r>
              <a:rPr lang="en-US" dirty="0" smtClean="0"/>
              <a:t>Certain attributes should be </a:t>
            </a:r>
            <a:r>
              <a:rPr lang="en-US" i="1" dirty="0" smtClean="0"/>
              <a:t>irrelevant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Population includes minorities</a:t>
            </a:r>
          </a:p>
          <a:p>
            <a:pPr lvl="1"/>
            <a:r>
              <a:rPr lang="en-US" dirty="0" smtClean="0"/>
              <a:t>Ethnic, religious, medical, geographic</a:t>
            </a:r>
          </a:p>
          <a:p>
            <a:pPr lvl="1"/>
            <a:endParaRPr lang="en-US" dirty="0"/>
          </a:p>
          <a:p>
            <a:r>
              <a:rPr lang="en-US" dirty="0" smtClean="0"/>
              <a:t>Protected by law, policy,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8942816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9308" y="3907808"/>
            <a:ext cx="34099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 High D</a:t>
            </a:r>
          </a:p>
          <a:p>
            <a:pPr algn="ctr"/>
            <a:r>
              <a:rPr lang="en-US" sz="2800" dirty="0" smtClean="0"/>
              <a:t>A= {0,1}</a:t>
            </a:r>
          </a:p>
          <a:p>
            <a:pPr algn="ctr"/>
            <a:r>
              <a:rPr lang="en-US" sz="2800" dirty="0" smtClean="0"/>
              <a:t>P(0) = 1, P(1) = 0</a:t>
            </a:r>
          </a:p>
          <a:p>
            <a:pPr algn="ctr"/>
            <a:r>
              <a:rPr lang="en-US" sz="2800" dirty="0" smtClean="0"/>
              <a:t>Q(0) = 0, Q(1) = 1</a:t>
            </a:r>
          </a:p>
          <a:p>
            <a:pPr algn="ctr"/>
            <a:r>
              <a:rPr lang="en-US" sz="2800" dirty="0" smtClean="0"/>
              <a:t>D(P, Q) = 1</a:t>
            </a:r>
          </a:p>
        </p:txBody>
      </p:sp>
    </p:spTree>
    <p:extLst>
      <p:ext uri="{BB962C8B-B14F-4D97-AF65-F5344CB8AC3E}">
        <p14:creationId xmlns:p14="http://schemas.microsoft.com/office/powerpoint/2010/main" val="11253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8942816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9308" y="3907808"/>
            <a:ext cx="34099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 Low D</a:t>
            </a:r>
          </a:p>
          <a:p>
            <a:pPr algn="ctr"/>
            <a:r>
              <a:rPr lang="en-US" sz="2800" dirty="0" smtClean="0"/>
              <a:t>A= {0,1}</a:t>
            </a:r>
          </a:p>
          <a:p>
            <a:pPr algn="ctr"/>
            <a:r>
              <a:rPr lang="en-US" sz="2800" dirty="0" smtClean="0"/>
              <a:t>P(0) = 1, P(1) = 0</a:t>
            </a:r>
          </a:p>
          <a:p>
            <a:pPr algn="ctr"/>
            <a:r>
              <a:rPr lang="en-US" sz="2800" dirty="0" smtClean="0"/>
              <a:t>Q(0) = 1, Q(1) = 0</a:t>
            </a:r>
          </a:p>
          <a:p>
            <a:pPr algn="ctr"/>
            <a:r>
              <a:rPr lang="en-US" sz="2800" dirty="0" smtClean="0"/>
              <a:t>D(P, Q) = 0</a:t>
            </a:r>
          </a:p>
        </p:txBody>
      </p:sp>
    </p:spTree>
    <p:extLst>
      <p:ext uri="{BB962C8B-B14F-4D97-AF65-F5344CB8AC3E}">
        <p14:creationId xmlns:p14="http://schemas.microsoft.com/office/powerpoint/2010/main" val="10570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Distance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8942816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3954154"/>
            <a:ext cx="340995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 Mid D</a:t>
            </a:r>
          </a:p>
          <a:p>
            <a:pPr algn="ctr"/>
            <a:r>
              <a:rPr lang="en-US" sz="2800" dirty="0" smtClean="0"/>
              <a:t>A= {0,1}</a:t>
            </a:r>
          </a:p>
          <a:p>
            <a:pPr algn="ctr"/>
            <a:r>
              <a:rPr lang="en-US" sz="2800" dirty="0" smtClean="0"/>
              <a:t>P(0) = P(1) = ½</a:t>
            </a:r>
          </a:p>
          <a:p>
            <a:pPr algn="ctr"/>
            <a:r>
              <a:rPr lang="en-US" sz="2800" dirty="0" smtClean="0"/>
              <a:t>Q(0) = ¾, Q(1) = ¼</a:t>
            </a:r>
          </a:p>
          <a:p>
            <a:pPr algn="ctr"/>
            <a:r>
              <a:rPr lang="en-US" sz="2800" dirty="0" smtClean="0"/>
              <a:t>D(P, Q) = ¼</a:t>
            </a:r>
          </a:p>
        </p:txBody>
      </p:sp>
    </p:spTree>
    <p:extLst>
      <p:ext uri="{BB962C8B-B14F-4D97-AF65-F5344CB8AC3E}">
        <p14:creationId xmlns:p14="http://schemas.microsoft.com/office/powerpoint/2010/main" val="231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exists a classifier that satisfies the Lipschitz condition</a:t>
            </a:r>
          </a:p>
          <a:p>
            <a:endParaRPr lang="en-US" dirty="0"/>
          </a:p>
          <a:p>
            <a:r>
              <a:rPr lang="en-US" u="sng" dirty="0" smtClean="0"/>
              <a:t>Idea:</a:t>
            </a:r>
            <a:r>
              <a:rPr lang="en-US" dirty="0" smtClean="0"/>
              <a:t> Map all individuals to the same distribution over outcomes</a:t>
            </a:r>
          </a:p>
          <a:p>
            <a:endParaRPr lang="en-US" dirty="0"/>
          </a:p>
          <a:p>
            <a:r>
              <a:rPr lang="en-US" dirty="0" smtClean="0"/>
              <a:t>Are we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8307" y="-88023"/>
            <a:ext cx="9530632" cy="3470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98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elements of approach…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Maximization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779325"/>
            <a:ext cx="7543051" cy="1130723"/>
            <a:chOff x="628670" y="1779325"/>
            <a:chExt cx="7543051" cy="1130723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206" y="2554448"/>
              <a:ext cx="2933700" cy="355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8670" y="1779325"/>
              <a:ext cx="754305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Vendor can specify 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</a:rPr>
                <a:t>arbitrary utility function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" y="3815559"/>
            <a:ext cx="76248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/>
              <a:t>U</a:t>
            </a:r>
            <a:r>
              <a:rPr lang="en-US" sz="3200" dirty="0" smtClean="0"/>
              <a:t>(</a:t>
            </a:r>
            <a:r>
              <a:rPr lang="en-US" sz="3200" i="1" dirty="0" err="1" smtClean="0"/>
              <a:t>v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o</a:t>
            </a:r>
            <a:r>
              <a:rPr lang="en-US" sz="3200" dirty="0" smtClean="0"/>
              <a:t>) = Vendor’s utility of giving individual v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the outcome o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8670" y="362810"/>
            <a:ext cx="8235572" cy="3502828"/>
            <a:chOff x="628670" y="3395051"/>
            <a:chExt cx="8235572" cy="3502828"/>
          </a:xfrm>
        </p:grpSpPr>
        <p:sp>
          <p:nvSpPr>
            <p:cNvPr id="6" name="Rectangle 5"/>
            <p:cNvSpPr/>
            <p:nvPr/>
          </p:nvSpPr>
          <p:spPr>
            <a:xfrm>
              <a:off x="628670" y="3395051"/>
              <a:ext cx="82355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Maximize </a:t>
              </a:r>
              <a:r>
                <a:rPr lang="en-US" sz="3200" dirty="0"/>
                <a:t>vendor’s expected utility subject to Lipschitz condition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565" y="6453379"/>
              <a:ext cx="4356100" cy="444500"/>
            </a:xfrm>
            <a:prstGeom prst="rect">
              <a:avLst/>
            </a:prstGeom>
          </p:spPr>
        </p:pic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85863" y="2046288"/>
            <a:ext cx="4784725" cy="841375"/>
            <a:chOff x="583" y="3353"/>
            <a:chExt cx="3014" cy="53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3" y="3353"/>
              <a:ext cx="3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84" y="3416"/>
              <a:ext cx="229" cy="164"/>
            </a:xfrm>
            <a:custGeom>
              <a:avLst/>
              <a:gdLst>
                <a:gd name="T0" fmla="*/ 205 w 381"/>
                <a:gd name="T1" fmla="*/ 57 h 268"/>
                <a:gd name="T2" fmla="*/ 205 w 381"/>
                <a:gd name="T3" fmla="*/ 57 h 268"/>
                <a:gd name="T4" fmla="*/ 175 w 381"/>
                <a:gd name="T5" fmla="*/ 15 h 268"/>
                <a:gd name="T6" fmla="*/ 127 w 381"/>
                <a:gd name="T7" fmla="*/ 0 h 268"/>
                <a:gd name="T8" fmla="*/ 78 w 381"/>
                <a:gd name="T9" fmla="*/ 12 h 268"/>
                <a:gd name="T10" fmla="*/ 43 w 381"/>
                <a:gd name="T11" fmla="*/ 47 h 268"/>
                <a:gd name="T12" fmla="*/ 43 w 381"/>
                <a:gd name="T13" fmla="*/ 7 h 268"/>
                <a:gd name="T14" fmla="*/ 0 w 381"/>
                <a:gd name="T15" fmla="*/ 7 h 268"/>
                <a:gd name="T16" fmla="*/ 0 w 381"/>
                <a:gd name="T17" fmla="*/ 268 h 268"/>
                <a:gd name="T18" fmla="*/ 43 w 381"/>
                <a:gd name="T19" fmla="*/ 268 h 268"/>
                <a:gd name="T20" fmla="*/ 43 w 381"/>
                <a:gd name="T21" fmla="*/ 120 h 268"/>
                <a:gd name="T22" fmla="*/ 62 w 381"/>
                <a:gd name="T23" fmla="*/ 60 h 268"/>
                <a:gd name="T24" fmla="*/ 115 w 381"/>
                <a:gd name="T25" fmla="*/ 38 h 268"/>
                <a:gd name="T26" fmla="*/ 156 w 381"/>
                <a:gd name="T27" fmla="*/ 56 h 268"/>
                <a:gd name="T28" fmla="*/ 169 w 381"/>
                <a:gd name="T29" fmla="*/ 112 h 268"/>
                <a:gd name="T30" fmla="*/ 169 w 381"/>
                <a:gd name="T31" fmla="*/ 268 h 268"/>
                <a:gd name="T32" fmla="*/ 212 w 381"/>
                <a:gd name="T33" fmla="*/ 268 h 268"/>
                <a:gd name="T34" fmla="*/ 212 w 381"/>
                <a:gd name="T35" fmla="*/ 120 h 268"/>
                <a:gd name="T36" fmla="*/ 232 w 381"/>
                <a:gd name="T37" fmla="*/ 60 h 268"/>
                <a:gd name="T38" fmla="*/ 284 w 381"/>
                <a:gd name="T39" fmla="*/ 38 h 268"/>
                <a:gd name="T40" fmla="*/ 325 w 381"/>
                <a:gd name="T41" fmla="*/ 56 h 268"/>
                <a:gd name="T42" fmla="*/ 338 w 381"/>
                <a:gd name="T43" fmla="*/ 112 h 268"/>
                <a:gd name="T44" fmla="*/ 338 w 381"/>
                <a:gd name="T45" fmla="*/ 268 h 268"/>
                <a:gd name="T46" fmla="*/ 381 w 381"/>
                <a:gd name="T47" fmla="*/ 268 h 268"/>
                <a:gd name="T48" fmla="*/ 381 w 381"/>
                <a:gd name="T49" fmla="*/ 110 h 268"/>
                <a:gd name="T50" fmla="*/ 359 w 381"/>
                <a:gd name="T51" fmla="*/ 29 h 268"/>
                <a:gd name="T52" fmla="*/ 296 w 381"/>
                <a:gd name="T53" fmla="*/ 0 h 268"/>
                <a:gd name="T54" fmla="*/ 244 w 381"/>
                <a:gd name="T55" fmla="*/ 14 h 268"/>
                <a:gd name="T56" fmla="*/ 205 w 381"/>
                <a:gd name="T57" fmla="*/ 5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1" h="268">
                  <a:moveTo>
                    <a:pt x="205" y="57"/>
                  </a:moveTo>
                  <a:lnTo>
                    <a:pt x="205" y="57"/>
                  </a:lnTo>
                  <a:cubicBezTo>
                    <a:pt x="199" y="39"/>
                    <a:pt x="189" y="24"/>
                    <a:pt x="175" y="15"/>
                  </a:cubicBezTo>
                  <a:cubicBezTo>
                    <a:pt x="162" y="5"/>
                    <a:pt x="146" y="0"/>
                    <a:pt x="127" y="0"/>
                  </a:cubicBezTo>
                  <a:cubicBezTo>
                    <a:pt x="108" y="0"/>
                    <a:pt x="92" y="4"/>
                    <a:pt x="78" y="12"/>
                  </a:cubicBezTo>
                  <a:cubicBezTo>
                    <a:pt x="64" y="20"/>
                    <a:pt x="53" y="32"/>
                    <a:pt x="43" y="47"/>
                  </a:cubicBezTo>
                  <a:lnTo>
                    <a:pt x="43" y="7"/>
                  </a:lnTo>
                  <a:lnTo>
                    <a:pt x="0" y="7"/>
                  </a:lnTo>
                  <a:lnTo>
                    <a:pt x="0" y="268"/>
                  </a:lnTo>
                  <a:lnTo>
                    <a:pt x="43" y="268"/>
                  </a:lnTo>
                  <a:lnTo>
                    <a:pt x="43" y="120"/>
                  </a:lnTo>
                  <a:cubicBezTo>
                    <a:pt x="43" y="95"/>
                    <a:pt x="50" y="75"/>
                    <a:pt x="62" y="60"/>
                  </a:cubicBezTo>
                  <a:cubicBezTo>
                    <a:pt x="75" y="45"/>
                    <a:pt x="93" y="38"/>
                    <a:pt x="115" y="38"/>
                  </a:cubicBezTo>
                  <a:cubicBezTo>
                    <a:pt x="133" y="38"/>
                    <a:pt x="147" y="44"/>
                    <a:pt x="156" y="56"/>
                  </a:cubicBezTo>
                  <a:cubicBezTo>
                    <a:pt x="165" y="68"/>
                    <a:pt x="169" y="86"/>
                    <a:pt x="169" y="112"/>
                  </a:cubicBezTo>
                  <a:lnTo>
                    <a:pt x="169" y="268"/>
                  </a:lnTo>
                  <a:lnTo>
                    <a:pt x="212" y="268"/>
                  </a:lnTo>
                  <a:lnTo>
                    <a:pt x="212" y="120"/>
                  </a:lnTo>
                  <a:cubicBezTo>
                    <a:pt x="212" y="95"/>
                    <a:pt x="219" y="75"/>
                    <a:pt x="232" y="60"/>
                  </a:cubicBezTo>
                  <a:cubicBezTo>
                    <a:pt x="245" y="45"/>
                    <a:pt x="262" y="38"/>
                    <a:pt x="284" y="38"/>
                  </a:cubicBezTo>
                  <a:cubicBezTo>
                    <a:pt x="302" y="38"/>
                    <a:pt x="316" y="44"/>
                    <a:pt x="325" y="56"/>
                  </a:cubicBezTo>
                  <a:cubicBezTo>
                    <a:pt x="334" y="68"/>
                    <a:pt x="338" y="86"/>
                    <a:pt x="338" y="112"/>
                  </a:cubicBezTo>
                  <a:lnTo>
                    <a:pt x="338" y="268"/>
                  </a:lnTo>
                  <a:lnTo>
                    <a:pt x="381" y="268"/>
                  </a:lnTo>
                  <a:lnTo>
                    <a:pt x="381" y="110"/>
                  </a:lnTo>
                  <a:cubicBezTo>
                    <a:pt x="381" y="75"/>
                    <a:pt x="374" y="48"/>
                    <a:pt x="359" y="29"/>
                  </a:cubicBezTo>
                  <a:cubicBezTo>
                    <a:pt x="344" y="10"/>
                    <a:pt x="323" y="0"/>
                    <a:pt x="296" y="0"/>
                  </a:cubicBezTo>
                  <a:cubicBezTo>
                    <a:pt x="276" y="0"/>
                    <a:pt x="258" y="5"/>
                    <a:pt x="244" y="14"/>
                  </a:cubicBezTo>
                  <a:cubicBezTo>
                    <a:pt x="228" y="23"/>
                    <a:pt x="215" y="38"/>
                    <a:pt x="205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61" y="3416"/>
              <a:ext cx="161" cy="168"/>
            </a:xfrm>
            <a:custGeom>
              <a:avLst/>
              <a:gdLst>
                <a:gd name="T0" fmla="*/ 45 w 267"/>
                <a:gd name="T1" fmla="*/ 138 h 275"/>
                <a:gd name="T2" fmla="*/ 45 w 267"/>
                <a:gd name="T3" fmla="*/ 138 h 275"/>
                <a:gd name="T4" fmla="*/ 64 w 267"/>
                <a:gd name="T5" fmla="*/ 63 h 275"/>
                <a:gd name="T6" fmla="*/ 118 w 267"/>
                <a:gd name="T7" fmla="*/ 36 h 275"/>
                <a:gd name="T8" fmla="*/ 171 w 267"/>
                <a:gd name="T9" fmla="*/ 63 h 275"/>
                <a:gd name="T10" fmla="*/ 191 w 267"/>
                <a:gd name="T11" fmla="*/ 138 h 275"/>
                <a:gd name="T12" fmla="*/ 171 w 267"/>
                <a:gd name="T13" fmla="*/ 212 h 275"/>
                <a:gd name="T14" fmla="*/ 118 w 267"/>
                <a:gd name="T15" fmla="*/ 239 h 275"/>
                <a:gd name="T16" fmla="*/ 64 w 267"/>
                <a:gd name="T17" fmla="*/ 212 h 275"/>
                <a:gd name="T18" fmla="*/ 45 w 267"/>
                <a:gd name="T19" fmla="*/ 138 h 275"/>
                <a:gd name="T20" fmla="*/ 193 w 267"/>
                <a:gd name="T21" fmla="*/ 237 h 275"/>
                <a:gd name="T22" fmla="*/ 193 w 267"/>
                <a:gd name="T23" fmla="*/ 237 h 275"/>
                <a:gd name="T24" fmla="*/ 206 w 267"/>
                <a:gd name="T25" fmla="*/ 266 h 275"/>
                <a:gd name="T26" fmla="*/ 232 w 267"/>
                <a:gd name="T27" fmla="*/ 275 h 275"/>
                <a:gd name="T28" fmla="*/ 249 w 267"/>
                <a:gd name="T29" fmla="*/ 272 h 275"/>
                <a:gd name="T30" fmla="*/ 267 w 267"/>
                <a:gd name="T31" fmla="*/ 264 h 275"/>
                <a:gd name="T32" fmla="*/ 267 w 267"/>
                <a:gd name="T33" fmla="*/ 230 h 275"/>
                <a:gd name="T34" fmla="*/ 257 w 267"/>
                <a:gd name="T35" fmla="*/ 234 h 275"/>
                <a:gd name="T36" fmla="*/ 251 w 267"/>
                <a:gd name="T37" fmla="*/ 235 h 275"/>
                <a:gd name="T38" fmla="*/ 238 w 267"/>
                <a:gd name="T39" fmla="*/ 228 h 275"/>
                <a:gd name="T40" fmla="*/ 234 w 267"/>
                <a:gd name="T41" fmla="*/ 208 h 275"/>
                <a:gd name="T42" fmla="*/ 234 w 267"/>
                <a:gd name="T43" fmla="*/ 7 h 275"/>
                <a:gd name="T44" fmla="*/ 191 w 267"/>
                <a:gd name="T45" fmla="*/ 7 h 275"/>
                <a:gd name="T46" fmla="*/ 191 w 267"/>
                <a:gd name="T47" fmla="*/ 46 h 275"/>
                <a:gd name="T48" fmla="*/ 157 w 267"/>
                <a:gd name="T49" fmla="*/ 12 h 275"/>
                <a:gd name="T50" fmla="*/ 107 w 267"/>
                <a:gd name="T51" fmla="*/ 0 h 275"/>
                <a:gd name="T52" fmla="*/ 30 w 267"/>
                <a:gd name="T53" fmla="*/ 38 h 275"/>
                <a:gd name="T54" fmla="*/ 0 w 267"/>
                <a:gd name="T55" fmla="*/ 138 h 275"/>
                <a:gd name="T56" fmla="*/ 30 w 267"/>
                <a:gd name="T57" fmla="*/ 237 h 275"/>
                <a:gd name="T58" fmla="*/ 107 w 267"/>
                <a:gd name="T59" fmla="*/ 275 h 275"/>
                <a:gd name="T60" fmla="*/ 157 w 267"/>
                <a:gd name="T61" fmla="*/ 263 h 275"/>
                <a:gd name="T62" fmla="*/ 191 w 267"/>
                <a:gd name="T63" fmla="*/ 229 h 275"/>
                <a:gd name="T64" fmla="*/ 193 w 267"/>
                <a:gd name="T65" fmla="*/ 23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275">
                  <a:moveTo>
                    <a:pt x="45" y="138"/>
                  </a:moveTo>
                  <a:lnTo>
                    <a:pt x="45" y="138"/>
                  </a:lnTo>
                  <a:cubicBezTo>
                    <a:pt x="45" y="106"/>
                    <a:pt x="51" y="81"/>
                    <a:pt x="64" y="63"/>
                  </a:cubicBezTo>
                  <a:cubicBezTo>
                    <a:pt x="77" y="45"/>
                    <a:pt x="95" y="36"/>
                    <a:pt x="118" y="36"/>
                  </a:cubicBezTo>
                  <a:cubicBezTo>
                    <a:pt x="140" y="36"/>
                    <a:pt x="159" y="45"/>
                    <a:pt x="171" y="63"/>
                  </a:cubicBezTo>
                  <a:cubicBezTo>
                    <a:pt x="184" y="81"/>
                    <a:pt x="191" y="106"/>
                    <a:pt x="191" y="138"/>
                  </a:cubicBezTo>
                  <a:cubicBezTo>
                    <a:pt x="191" y="169"/>
                    <a:pt x="184" y="194"/>
                    <a:pt x="171" y="212"/>
                  </a:cubicBezTo>
                  <a:cubicBezTo>
                    <a:pt x="159" y="230"/>
                    <a:pt x="140" y="239"/>
                    <a:pt x="118" y="239"/>
                  </a:cubicBezTo>
                  <a:cubicBezTo>
                    <a:pt x="95" y="239"/>
                    <a:pt x="77" y="230"/>
                    <a:pt x="64" y="212"/>
                  </a:cubicBezTo>
                  <a:cubicBezTo>
                    <a:pt x="51" y="194"/>
                    <a:pt x="45" y="169"/>
                    <a:pt x="45" y="138"/>
                  </a:cubicBezTo>
                  <a:close/>
                  <a:moveTo>
                    <a:pt x="193" y="237"/>
                  </a:moveTo>
                  <a:lnTo>
                    <a:pt x="193" y="237"/>
                  </a:lnTo>
                  <a:cubicBezTo>
                    <a:pt x="196" y="251"/>
                    <a:pt x="201" y="260"/>
                    <a:pt x="206" y="266"/>
                  </a:cubicBezTo>
                  <a:cubicBezTo>
                    <a:pt x="213" y="272"/>
                    <a:pt x="222" y="275"/>
                    <a:pt x="232" y="275"/>
                  </a:cubicBezTo>
                  <a:cubicBezTo>
                    <a:pt x="237" y="275"/>
                    <a:pt x="243" y="274"/>
                    <a:pt x="249" y="272"/>
                  </a:cubicBezTo>
                  <a:cubicBezTo>
                    <a:pt x="255" y="271"/>
                    <a:pt x="260" y="268"/>
                    <a:pt x="267" y="264"/>
                  </a:cubicBezTo>
                  <a:lnTo>
                    <a:pt x="267" y="230"/>
                  </a:lnTo>
                  <a:cubicBezTo>
                    <a:pt x="263" y="232"/>
                    <a:pt x="259" y="233"/>
                    <a:pt x="257" y="234"/>
                  </a:cubicBezTo>
                  <a:cubicBezTo>
                    <a:pt x="254" y="235"/>
                    <a:pt x="252" y="235"/>
                    <a:pt x="251" y="235"/>
                  </a:cubicBezTo>
                  <a:cubicBezTo>
                    <a:pt x="245" y="235"/>
                    <a:pt x="241" y="233"/>
                    <a:pt x="238" y="228"/>
                  </a:cubicBezTo>
                  <a:cubicBezTo>
                    <a:pt x="236" y="224"/>
                    <a:pt x="234" y="217"/>
                    <a:pt x="234" y="208"/>
                  </a:cubicBezTo>
                  <a:lnTo>
                    <a:pt x="234" y="7"/>
                  </a:lnTo>
                  <a:lnTo>
                    <a:pt x="191" y="7"/>
                  </a:lnTo>
                  <a:lnTo>
                    <a:pt x="191" y="46"/>
                  </a:lnTo>
                  <a:cubicBezTo>
                    <a:pt x="182" y="31"/>
                    <a:pt x="170" y="19"/>
                    <a:pt x="157" y="12"/>
                  </a:cubicBezTo>
                  <a:cubicBezTo>
                    <a:pt x="143" y="4"/>
                    <a:pt x="127" y="0"/>
                    <a:pt x="107" y="0"/>
                  </a:cubicBezTo>
                  <a:cubicBezTo>
                    <a:pt x="76" y="0"/>
                    <a:pt x="50" y="13"/>
                    <a:pt x="30" y="38"/>
                  </a:cubicBezTo>
                  <a:cubicBezTo>
                    <a:pt x="10" y="64"/>
                    <a:pt x="0" y="97"/>
                    <a:pt x="0" y="138"/>
                  </a:cubicBezTo>
                  <a:cubicBezTo>
                    <a:pt x="0" y="179"/>
                    <a:pt x="10" y="212"/>
                    <a:pt x="30" y="237"/>
                  </a:cubicBezTo>
                  <a:cubicBezTo>
                    <a:pt x="50" y="262"/>
                    <a:pt x="76" y="275"/>
                    <a:pt x="107" y="275"/>
                  </a:cubicBezTo>
                  <a:cubicBezTo>
                    <a:pt x="127" y="275"/>
                    <a:pt x="143" y="271"/>
                    <a:pt x="157" y="263"/>
                  </a:cubicBezTo>
                  <a:cubicBezTo>
                    <a:pt x="170" y="256"/>
                    <a:pt x="182" y="245"/>
                    <a:pt x="191" y="229"/>
                  </a:cubicBezTo>
                  <a:lnTo>
                    <a:pt x="193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043" y="3420"/>
              <a:ext cx="152" cy="160"/>
            </a:xfrm>
            <a:custGeom>
              <a:avLst/>
              <a:gdLst>
                <a:gd name="T0" fmla="*/ 249 w 253"/>
                <a:gd name="T1" fmla="*/ 0 h 261"/>
                <a:gd name="T2" fmla="*/ 249 w 253"/>
                <a:gd name="T3" fmla="*/ 0 h 261"/>
                <a:gd name="T4" fmla="*/ 198 w 253"/>
                <a:gd name="T5" fmla="*/ 0 h 261"/>
                <a:gd name="T6" fmla="*/ 129 w 253"/>
                <a:gd name="T7" fmla="*/ 93 h 261"/>
                <a:gd name="T8" fmla="*/ 59 w 253"/>
                <a:gd name="T9" fmla="*/ 0 h 261"/>
                <a:gd name="T10" fmla="*/ 9 w 253"/>
                <a:gd name="T11" fmla="*/ 0 h 261"/>
                <a:gd name="T12" fmla="*/ 101 w 253"/>
                <a:gd name="T13" fmla="*/ 124 h 261"/>
                <a:gd name="T14" fmla="*/ 0 w 253"/>
                <a:gd name="T15" fmla="*/ 261 h 261"/>
                <a:gd name="T16" fmla="*/ 51 w 253"/>
                <a:gd name="T17" fmla="*/ 261 h 261"/>
                <a:gd name="T18" fmla="*/ 127 w 253"/>
                <a:gd name="T19" fmla="*/ 158 h 261"/>
                <a:gd name="T20" fmla="*/ 203 w 253"/>
                <a:gd name="T21" fmla="*/ 261 h 261"/>
                <a:gd name="T22" fmla="*/ 253 w 253"/>
                <a:gd name="T23" fmla="*/ 261 h 261"/>
                <a:gd name="T24" fmla="*/ 154 w 253"/>
                <a:gd name="T25" fmla="*/ 127 h 261"/>
                <a:gd name="T26" fmla="*/ 249 w 253"/>
                <a:gd name="T2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61">
                  <a:moveTo>
                    <a:pt x="249" y="0"/>
                  </a:moveTo>
                  <a:lnTo>
                    <a:pt x="249" y="0"/>
                  </a:lnTo>
                  <a:lnTo>
                    <a:pt x="198" y="0"/>
                  </a:lnTo>
                  <a:lnTo>
                    <a:pt x="129" y="93"/>
                  </a:lnTo>
                  <a:lnTo>
                    <a:pt x="59" y="0"/>
                  </a:lnTo>
                  <a:lnTo>
                    <a:pt x="9" y="0"/>
                  </a:lnTo>
                  <a:lnTo>
                    <a:pt x="101" y="124"/>
                  </a:lnTo>
                  <a:lnTo>
                    <a:pt x="0" y="261"/>
                  </a:lnTo>
                  <a:lnTo>
                    <a:pt x="51" y="261"/>
                  </a:lnTo>
                  <a:lnTo>
                    <a:pt x="127" y="158"/>
                  </a:lnTo>
                  <a:lnTo>
                    <a:pt x="203" y="261"/>
                  </a:lnTo>
                  <a:lnTo>
                    <a:pt x="253" y="261"/>
                  </a:lnTo>
                  <a:lnTo>
                    <a:pt x="154" y="127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416" y="3390"/>
              <a:ext cx="143" cy="210"/>
            </a:xfrm>
            <a:custGeom>
              <a:avLst/>
              <a:gdLst>
                <a:gd name="T0" fmla="*/ 0 w 239"/>
                <a:gd name="T1" fmla="*/ 0 h 344"/>
                <a:gd name="T2" fmla="*/ 0 w 239"/>
                <a:gd name="T3" fmla="*/ 0 h 344"/>
                <a:gd name="T4" fmla="*/ 0 w 239"/>
                <a:gd name="T5" fmla="*/ 344 h 344"/>
                <a:gd name="T6" fmla="*/ 239 w 239"/>
                <a:gd name="T7" fmla="*/ 344 h 344"/>
                <a:gd name="T8" fmla="*/ 239 w 239"/>
                <a:gd name="T9" fmla="*/ 319 h 344"/>
                <a:gd name="T10" fmla="*/ 89 w 239"/>
                <a:gd name="T11" fmla="*/ 319 h 344"/>
                <a:gd name="T12" fmla="*/ 89 w 239"/>
                <a:gd name="T13" fmla="*/ 170 h 344"/>
                <a:gd name="T14" fmla="*/ 201 w 239"/>
                <a:gd name="T15" fmla="*/ 170 h 344"/>
                <a:gd name="T16" fmla="*/ 201 w 239"/>
                <a:gd name="T17" fmla="*/ 145 h 344"/>
                <a:gd name="T18" fmla="*/ 89 w 239"/>
                <a:gd name="T19" fmla="*/ 145 h 344"/>
                <a:gd name="T20" fmla="*/ 89 w 239"/>
                <a:gd name="T21" fmla="*/ 25 h 344"/>
                <a:gd name="T22" fmla="*/ 228 w 239"/>
                <a:gd name="T23" fmla="*/ 25 h 344"/>
                <a:gd name="T24" fmla="*/ 228 w 239"/>
                <a:gd name="T25" fmla="*/ 0 h 344"/>
                <a:gd name="T26" fmla="*/ 0 w 239"/>
                <a:gd name="T27" fmla="*/ 0 h 344"/>
                <a:gd name="T28" fmla="*/ 25 w 239"/>
                <a:gd name="T29" fmla="*/ 25 h 344"/>
                <a:gd name="T30" fmla="*/ 25 w 239"/>
                <a:gd name="T31" fmla="*/ 25 h 344"/>
                <a:gd name="T32" fmla="*/ 64 w 239"/>
                <a:gd name="T33" fmla="*/ 25 h 344"/>
                <a:gd name="T34" fmla="*/ 64 w 239"/>
                <a:gd name="T35" fmla="*/ 319 h 344"/>
                <a:gd name="T36" fmla="*/ 25 w 239"/>
                <a:gd name="T37" fmla="*/ 319 h 344"/>
                <a:gd name="T38" fmla="*/ 25 w 239"/>
                <a:gd name="T39" fmla="*/ 2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344">
                  <a:moveTo>
                    <a:pt x="0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239" y="344"/>
                  </a:lnTo>
                  <a:lnTo>
                    <a:pt x="239" y="319"/>
                  </a:lnTo>
                  <a:lnTo>
                    <a:pt x="89" y="319"/>
                  </a:lnTo>
                  <a:lnTo>
                    <a:pt x="89" y="170"/>
                  </a:lnTo>
                  <a:lnTo>
                    <a:pt x="201" y="170"/>
                  </a:lnTo>
                  <a:lnTo>
                    <a:pt x="201" y="145"/>
                  </a:lnTo>
                  <a:lnTo>
                    <a:pt x="89" y="145"/>
                  </a:lnTo>
                  <a:lnTo>
                    <a:pt x="89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5" y="25"/>
                  </a:moveTo>
                  <a:lnTo>
                    <a:pt x="25" y="25"/>
                  </a:lnTo>
                  <a:lnTo>
                    <a:pt x="64" y="25"/>
                  </a:lnTo>
                  <a:lnTo>
                    <a:pt x="64" y="319"/>
                  </a:lnTo>
                  <a:lnTo>
                    <a:pt x="25" y="31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47" y="3686"/>
              <a:ext cx="137" cy="128"/>
            </a:xfrm>
            <a:custGeom>
              <a:avLst/>
              <a:gdLst>
                <a:gd name="T0" fmla="*/ 94 w 228"/>
                <a:gd name="T1" fmla="*/ 24 h 209"/>
                <a:gd name="T2" fmla="*/ 94 w 228"/>
                <a:gd name="T3" fmla="*/ 24 h 209"/>
                <a:gd name="T4" fmla="*/ 84 w 228"/>
                <a:gd name="T5" fmla="*/ 10 h 209"/>
                <a:gd name="T6" fmla="*/ 51 w 228"/>
                <a:gd name="T7" fmla="*/ 0 h 209"/>
                <a:gd name="T8" fmla="*/ 42 w 228"/>
                <a:gd name="T9" fmla="*/ 1 h 209"/>
                <a:gd name="T10" fmla="*/ 32 w 228"/>
                <a:gd name="T11" fmla="*/ 3 h 209"/>
                <a:gd name="T12" fmla="*/ 27 w 228"/>
                <a:gd name="T13" fmla="*/ 28 h 209"/>
                <a:gd name="T14" fmla="*/ 37 w 228"/>
                <a:gd name="T15" fmla="*/ 27 h 209"/>
                <a:gd name="T16" fmla="*/ 45 w 228"/>
                <a:gd name="T17" fmla="*/ 27 h 209"/>
                <a:gd name="T18" fmla="*/ 58 w 228"/>
                <a:gd name="T19" fmla="*/ 31 h 209"/>
                <a:gd name="T20" fmla="*/ 63 w 228"/>
                <a:gd name="T21" fmla="*/ 38 h 209"/>
                <a:gd name="T22" fmla="*/ 98 w 228"/>
                <a:gd name="T23" fmla="*/ 100 h 209"/>
                <a:gd name="T24" fmla="*/ 0 w 228"/>
                <a:gd name="T25" fmla="*/ 204 h 209"/>
                <a:gd name="T26" fmla="*/ 39 w 228"/>
                <a:gd name="T27" fmla="*/ 204 h 209"/>
                <a:gd name="T28" fmla="*/ 112 w 228"/>
                <a:gd name="T29" fmla="*/ 126 h 209"/>
                <a:gd name="T30" fmla="*/ 148 w 228"/>
                <a:gd name="T31" fmla="*/ 192 h 209"/>
                <a:gd name="T32" fmla="*/ 154 w 228"/>
                <a:gd name="T33" fmla="*/ 200 h 209"/>
                <a:gd name="T34" fmla="*/ 187 w 228"/>
                <a:gd name="T35" fmla="*/ 209 h 209"/>
                <a:gd name="T36" fmla="*/ 196 w 228"/>
                <a:gd name="T37" fmla="*/ 208 h 209"/>
                <a:gd name="T38" fmla="*/ 206 w 228"/>
                <a:gd name="T39" fmla="*/ 206 h 209"/>
                <a:gd name="T40" fmla="*/ 211 w 228"/>
                <a:gd name="T41" fmla="*/ 181 h 209"/>
                <a:gd name="T42" fmla="*/ 200 w 228"/>
                <a:gd name="T43" fmla="*/ 182 h 209"/>
                <a:gd name="T44" fmla="*/ 193 w 228"/>
                <a:gd name="T45" fmla="*/ 183 h 209"/>
                <a:gd name="T46" fmla="*/ 179 w 228"/>
                <a:gd name="T47" fmla="*/ 178 h 209"/>
                <a:gd name="T48" fmla="*/ 178 w 228"/>
                <a:gd name="T49" fmla="*/ 176 h 209"/>
                <a:gd name="T50" fmla="*/ 137 w 228"/>
                <a:gd name="T51" fmla="*/ 102 h 209"/>
                <a:gd name="T52" fmla="*/ 228 w 228"/>
                <a:gd name="T53" fmla="*/ 5 h 209"/>
                <a:gd name="T54" fmla="*/ 189 w 228"/>
                <a:gd name="T55" fmla="*/ 5 h 209"/>
                <a:gd name="T56" fmla="*/ 123 w 228"/>
                <a:gd name="T57" fmla="*/ 76 h 209"/>
                <a:gd name="T58" fmla="*/ 94 w 228"/>
                <a:gd name="T59" fmla="*/ 2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8" h="209">
                  <a:moveTo>
                    <a:pt x="94" y="24"/>
                  </a:moveTo>
                  <a:lnTo>
                    <a:pt x="94" y="24"/>
                  </a:lnTo>
                  <a:cubicBezTo>
                    <a:pt x="91" y="18"/>
                    <a:pt x="87" y="13"/>
                    <a:pt x="84" y="10"/>
                  </a:cubicBezTo>
                  <a:cubicBezTo>
                    <a:pt x="77" y="3"/>
                    <a:pt x="66" y="0"/>
                    <a:pt x="51" y="0"/>
                  </a:cubicBezTo>
                  <a:cubicBezTo>
                    <a:pt x="48" y="0"/>
                    <a:pt x="45" y="1"/>
                    <a:pt x="42" y="1"/>
                  </a:cubicBezTo>
                  <a:cubicBezTo>
                    <a:pt x="38" y="2"/>
                    <a:pt x="35" y="2"/>
                    <a:pt x="32" y="3"/>
                  </a:cubicBezTo>
                  <a:lnTo>
                    <a:pt x="27" y="28"/>
                  </a:lnTo>
                  <a:lnTo>
                    <a:pt x="37" y="27"/>
                  </a:lnTo>
                  <a:cubicBezTo>
                    <a:pt x="40" y="27"/>
                    <a:pt x="42" y="27"/>
                    <a:pt x="45" y="27"/>
                  </a:cubicBezTo>
                  <a:cubicBezTo>
                    <a:pt x="51" y="27"/>
                    <a:pt x="55" y="28"/>
                    <a:pt x="58" y="31"/>
                  </a:cubicBezTo>
                  <a:cubicBezTo>
                    <a:pt x="60" y="33"/>
                    <a:pt x="62" y="35"/>
                    <a:pt x="63" y="38"/>
                  </a:cubicBezTo>
                  <a:lnTo>
                    <a:pt x="98" y="100"/>
                  </a:lnTo>
                  <a:lnTo>
                    <a:pt x="0" y="204"/>
                  </a:lnTo>
                  <a:lnTo>
                    <a:pt x="39" y="204"/>
                  </a:lnTo>
                  <a:lnTo>
                    <a:pt x="112" y="126"/>
                  </a:lnTo>
                  <a:lnTo>
                    <a:pt x="148" y="192"/>
                  </a:lnTo>
                  <a:cubicBezTo>
                    <a:pt x="149" y="195"/>
                    <a:pt x="152" y="197"/>
                    <a:pt x="154" y="200"/>
                  </a:cubicBezTo>
                  <a:cubicBezTo>
                    <a:pt x="161" y="206"/>
                    <a:pt x="172" y="209"/>
                    <a:pt x="187" y="209"/>
                  </a:cubicBezTo>
                  <a:cubicBezTo>
                    <a:pt x="189" y="209"/>
                    <a:pt x="193" y="209"/>
                    <a:pt x="196" y="208"/>
                  </a:cubicBezTo>
                  <a:cubicBezTo>
                    <a:pt x="199" y="208"/>
                    <a:pt x="202" y="207"/>
                    <a:pt x="206" y="206"/>
                  </a:cubicBezTo>
                  <a:lnTo>
                    <a:pt x="211" y="181"/>
                  </a:lnTo>
                  <a:cubicBezTo>
                    <a:pt x="206" y="182"/>
                    <a:pt x="203" y="182"/>
                    <a:pt x="200" y="182"/>
                  </a:cubicBezTo>
                  <a:cubicBezTo>
                    <a:pt x="198" y="183"/>
                    <a:pt x="195" y="183"/>
                    <a:pt x="193" y="183"/>
                  </a:cubicBezTo>
                  <a:cubicBezTo>
                    <a:pt x="187" y="183"/>
                    <a:pt x="182" y="181"/>
                    <a:pt x="179" y="178"/>
                  </a:cubicBezTo>
                  <a:cubicBezTo>
                    <a:pt x="179" y="178"/>
                    <a:pt x="179" y="177"/>
                    <a:pt x="178" y="176"/>
                  </a:cubicBezTo>
                  <a:lnTo>
                    <a:pt x="137" y="102"/>
                  </a:lnTo>
                  <a:lnTo>
                    <a:pt x="228" y="5"/>
                  </a:lnTo>
                  <a:lnTo>
                    <a:pt x="189" y="5"/>
                  </a:lnTo>
                  <a:lnTo>
                    <a:pt x="123" y="76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565" y="3649"/>
              <a:ext cx="145" cy="162"/>
            </a:xfrm>
            <a:custGeom>
              <a:avLst/>
              <a:gdLst>
                <a:gd name="T0" fmla="*/ 47 w 241"/>
                <a:gd name="T1" fmla="*/ 265 h 265"/>
                <a:gd name="T2" fmla="*/ 47 w 241"/>
                <a:gd name="T3" fmla="*/ 265 h 265"/>
                <a:gd name="T4" fmla="*/ 88 w 241"/>
                <a:gd name="T5" fmla="*/ 265 h 265"/>
                <a:gd name="T6" fmla="*/ 241 w 241"/>
                <a:gd name="T7" fmla="*/ 0 h 265"/>
                <a:gd name="T8" fmla="*/ 202 w 241"/>
                <a:gd name="T9" fmla="*/ 0 h 265"/>
                <a:gd name="T10" fmla="*/ 74 w 241"/>
                <a:gd name="T11" fmla="*/ 228 h 265"/>
                <a:gd name="T12" fmla="*/ 35 w 241"/>
                <a:gd name="T13" fmla="*/ 0 h 265"/>
                <a:gd name="T14" fmla="*/ 0 w 241"/>
                <a:gd name="T15" fmla="*/ 0 h 265"/>
                <a:gd name="T16" fmla="*/ 47 w 241"/>
                <a:gd name="T1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265">
                  <a:moveTo>
                    <a:pt x="47" y="265"/>
                  </a:moveTo>
                  <a:lnTo>
                    <a:pt x="47" y="265"/>
                  </a:lnTo>
                  <a:lnTo>
                    <a:pt x="88" y="265"/>
                  </a:lnTo>
                  <a:lnTo>
                    <a:pt x="241" y="0"/>
                  </a:lnTo>
                  <a:lnTo>
                    <a:pt x="202" y="0"/>
                  </a:lnTo>
                  <a:lnTo>
                    <a:pt x="74" y="22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47" y="2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2110" y="3390"/>
              <a:ext cx="144" cy="210"/>
            </a:xfrm>
            <a:custGeom>
              <a:avLst/>
              <a:gdLst>
                <a:gd name="T0" fmla="*/ 0 w 239"/>
                <a:gd name="T1" fmla="*/ 0 h 344"/>
                <a:gd name="T2" fmla="*/ 0 w 239"/>
                <a:gd name="T3" fmla="*/ 0 h 344"/>
                <a:gd name="T4" fmla="*/ 0 w 239"/>
                <a:gd name="T5" fmla="*/ 344 h 344"/>
                <a:gd name="T6" fmla="*/ 239 w 239"/>
                <a:gd name="T7" fmla="*/ 344 h 344"/>
                <a:gd name="T8" fmla="*/ 239 w 239"/>
                <a:gd name="T9" fmla="*/ 319 h 344"/>
                <a:gd name="T10" fmla="*/ 89 w 239"/>
                <a:gd name="T11" fmla="*/ 319 h 344"/>
                <a:gd name="T12" fmla="*/ 89 w 239"/>
                <a:gd name="T13" fmla="*/ 170 h 344"/>
                <a:gd name="T14" fmla="*/ 200 w 239"/>
                <a:gd name="T15" fmla="*/ 170 h 344"/>
                <a:gd name="T16" fmla="*/ 200 w 239"/>
                <a:gd name="T17" fmla="*/ 145 h 344"/>
                <a:gd name="T18" fmla="*/ 89 w 239"/>
                <a:gd name="T19" fmla="*/ 145 h 344"/>
                <a:gd name="T20" fmla="*/ 89 w 239"/>
                <a:gd name="T21" fmla="*/ 25 h 344"/>
                <a:gd name="T22" fmla="*/ 228 w 239"/>
                <a:gd name="T23" fmla="*/ 25 h 344"/>
                <a:gd name="T24" fmla="*/ 228 w 239"/>
                <a:gd name="T25" fmla="*/ 0 h 344"/>
                <a:gd name="T26" fmla="*/ 0 w 239"/>
                <a:gd name="T27" fmla="*/ 0 h 344"/>
                <a:gd name="T28" fmla="*/ 24 w 239"/>
                <a:gd name="T29" fmla="*/ 25 h 344"/>
                <a:gd name="T30" fmla="*/ 24 w 239"/>
                <a:gd name="T31" fmla="*/ 25 h 344"/>
                <a:gd name="T32" fmla="*/ 64 w 239"/>
                <a:gd name="T33" fmla="*/ 25 h 344"/>
                <a:gd name="T34" fmla="*/ 64 w 239"/>
                <a:gd name="T35" fmla="*/ 319 h 344"/>
                <a:gd name="T36" fmla="*/ 24 w 239"/>
                <a:gd name="T37" fmla="*/ 319 h 344"/>
                <a:gd name="T38" fmla="*/ 24 w 239"/>
                <a:gd name="T39" fmla="*/ 2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9" h="344">
                  <a:moveTo>
                    <a:pt x="0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239" y="344"/>
                  </a:lnTo>
                  <a:lnTo>
                    <a:pt x="239" y="319"/>
                  </a:lnTo>
                  <a:lnTo>
                    <a:pt x="89" y="319"/>
                  </a:lnTo>
                  <a:lnTo>
                    <a:pt x="89" y="170"/>
                  </a:lnTo>
                  <a:lnTo>
                    <a:pt x="200" y="170"/>
                  </a:lnTo>
                  <a:lnTo>
                    <a:pt x="200" y="145"/>
                  </a:lnTo>
                  <a:lnTo>
                    <a:pt x="89" y="145"/>
                  </a:lnTo>
                  <a:lnTo>
                    <a:pt x="89" y="25"/>
                  </a:lnTo>
                  <a:lnTo>
                    <a:pt x="228" y="25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64" y="25"/>
                  </a:lnTo>
                  <a:lnTo>
                    <a:pt x="64" y="319"/>
                  </a:lnTo>
                  <a:lnTo>
                    <a:pt x="24" y="31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68" y="3693"/>
              <a:ext cx="114" cy="127"/>
            </a:xfrm>
            <a:custGeom>
              <a:avLst/>
              <a:gdLst>
                <a:gd name="T0" fmla="*/ 76 w 189"/>
                <a:gd name="T1" fmla="*/ 209 h 209"/>
                <a:gd name="T2" fmla="*/ 76 w 189"/>
                <a:gd name="T3" fmla="*/ 209 h 209"/>
                <a:gd name="T4" fmla="*/ 125 w 189"/>
                <a:gd name="T5" fmla="*/ 197 h 209"/>
                <a:gd name="T6" fmla="*/ 164 w 189"/>
                <a:gd name="T7" fmla="*/ 162 h 209"/>
                <a:gd name="T8" fmla="*/ 182 w 189"/>
                <a:gd name="T9" fmla="*/ 123 h 209"/>
                <a:gd name="T10" fmla="*/ 189 w 189"/>
                <a:gd name="T11" fmla="*/ 76 h 209"/>
                <a:gd name="T12" fmla="*/ 168 w 189"/>
                <a:gd name="T13" fmla="*/ 21 h 209"/>
                <a:gd name="T14" fmla="*/ 113 w 189"/>
                <a:gd name="T15" fmla="*/ 0 h 209"/>
                <a:gd name="T16" fmla="*/ 64 w 189"/>
                <a:gd name="T17" fmla="*/ 11 h 209"/>
                <a:gd name="T18" fmla="*/ 25 w 189"/>
                <a:gd name="T19" fmla="*/ 47 h 209"/>
                <a:gd name="T20" fmla="*/ 7 w 189"/>
                <a:gd name="T21" fmla="*/ 84 h 209"/>
                <a:gd name="T22" fmla="*/ 0 w 189"/>
                <a:gd name="T23" fmla="*/ 128 h 209"/>
                <a:gd name="T24" fmla="*/ 20 w 189"/>
                <a:gd name="T25" fmla="*/ 187 h 209"/>
                <a:gd name="T26" fmla="*/ 76 w 189"/>
                <a:gd name="T27" fmla="*/ 209 h 209"/>
                <a:gd name="T28" fmla="*/ 34 w 189"/>
                <a:gd name="T29" fmla="*/ 127 h 209"/>
                <a:gd name="T30" fmla="*/ 34 w 189"/>
                <a:gd name="T31" fmla="*/ 127 h 209"/>
                <a:gd name="T32" fmla="*/ 39 w 189"/>
                <a:gd name="T33" fmla="*/ 92 h 209"/>
                <a:gd name="T34" fmla="*/ 51 w 189"/>
                <a:gd name="T35" fmla="*/ 63 h 209"/>
                <a:gd name="T36" fmla="*/ 77 w 189"/>
                <a:gd name="T37" fmla="*/ 37 h 209"/>
                <a:gd name="T38" fmla="*/ 110 w 189"/>
                <a:gd name="T39" fmla="*/ 28 h 209"/>
                <a:gd name="T40" fmla="*/ 143 w 189"/>
                <a:gd name="T41" fmla="*/ 41 h 209"/>
                <a:gd name="T42" fmla="*/ 155 w 189"/>
                <a:gd name="T43" fmla="*/ 80 h 209"/>
                <a:gd name="T44" fmla="*/ 134 w 189"/>
                <a:gd name="T45" fmla="*/ 152 h 209"/>
                <a:gd name="T46" fmla="*/ 79 w 189"/>
                <a:gd name="T47" fmla="*/ 181 h 209"/>
                <a:gd name="T48" fmla="*/ 45 w 189"/>
                <a:gd name="T49" fmla="*/ 168 h 209"/>
                <a:gd name="T50" fmla="*/ 34 w 189"/>
                <a:gd name="T51" fmla="*/ 1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209">
                  <a:moveTo>
                    <a:pt x="76" y="209"/>
                  </a:moveTo>
                  <a:lnTo>
                    <a:pt x="76" y="209"/>
                  </a:lnTo>
                  <a:cubicBezTo>
                    <a:pt x="94" y="209"/>
                    <a:pt x="110" y="205"/>
                    <a:pt x="125" y="197"/>
                  </a:cubicBezTo>
                  <a:cubicBezTo>
                    <a:pt x="139" y="190"/>
                    <a:pt x="152" y="178"/>
                    <a:pt x="164" y="162"/>
                  </a:cubicBezTo>
                  <a:cubicBezTo>
                    <a:pt x="171" y="152"/>
                    <a:pt x="177" y="139"/>
                    <a:pt x="182" y="123"/>
                  </a:cubicBezTo>
                  <a:cubicBezTo>
                    <a:pt x="187" y="108"/>
                    <a:pt x="189" y="92"/>
                    <a:pt x="189" y="76"/>
                  </a:cubicBezTo>
                  <a:cubicBezTo>
                    <a:pt x="189" y="54"/>
                    <a:pt x="182" y="35"/>
                    <a:pt x="168" y="21"/>
                  </a:cubicBezTo>
                  <a:cubicBezTo>
                    <a:pt x="154" y="7"/>
                    <a:pt x="136" y="0"/>
                    <a:pt x="113" y="0"/>
                  </a:cubicBezTo>
                  <a:cubicBezTo>
                    <a:pt x="95" y="0"/>
                    <a:pt x="79" y="4"/>
                    <a:pt x="64" y="11"/>
                  </a:cubicBezTo>
                  <a:cubicBezTo>
                    <a:pt x="50" y="19"/>
                    <a:pt x="37" y="31"/>
                    <a:pt x="25" y="47"/>
                  </a:cubicBezTo>
                  <a:cubicBezTo>
                    <a:pt x="18" y="57"/>
                    <a:pt x="12" y="69"/>
                    <a:pt x="7" y="84"/>
                  </a:cubicBezTo>
                  <a:cubicBezTo>
                    <a:pt x="2" y="99"/>
                    <a:pt x="0" y="114"/>
                    <a:pt x="0" y="128"/>
                  </a:cubicBezTo>
                  <a:cubicBezTo>
                    <a:pt x="0" y="153"/>
                    <a:pt x="7" y="173"/>
                    <a:pt x="20" y="187"/>
                  </a:cubicBezTo>
                  <a:cubicBezTo>
                    <a:pt x="34" y="201"/>
                    <a:pt x="52" y="209"/>
                    <a:pt x="76" y="209"/>
                  </a:cubicBezTo>
                  <a:close/>
                  <a:moveTo>
                    <a:pt x="34" y="127"/>
                  </a:moveTo>
                  <a:lnTo>
                    <a:pt x="34" y="127"/>
                  </a:lnTo>
                  <a:cubicBezTo>
                    <a:pt x="34" y="115"/>
                    <a:pt x="35" y="104"/>
                    <a:pt x="39" y="92"/>
                  </a:cubicBezTo>
                  <a:cubicBezTo>
                    <a:pt x="41" y="81"/>
                    <a:pt x="46" y="71"/>
                    <a:pt x="51" y="63"/>
                  </a:cubicBezTo>
                  <a:cubicBezTo>
                    <a:pt x="59" y="51"/>
                    <a:pt x="67" y="42"/>
                    <a:pt x="77" y="37"/>
                  </a:cubicBezTo>
                  <a:cubicBezTo>
                    <a:pt x="86" y="31"/>
                    <a:pt x="97" y="28"/>
                    <a:pt x="110" y="28"/>
                  </a:cubicBezTo>
                  <a:cubicBezTo>
                    <a:pt x="125" y="28"/>
                    <a:pt x="136" y="32"/>
                    <a:pt x="143" y="41"/>
                  </a:cubicBezTo>
                  <a:cubicBezTo>
                    <a:pt x="151" y="50"/>
                    <a:pt x="155" y="63"/>
                    <a:pt x="155" y="80"/>
                  </a:cubicBezTo>
                  <a:cubicBezTo>
                    <a:pt x="155" y="109"/>
                    <a:pt x="148" y="133"/>
                    <a:pt x="134" y="152"/>
                  </a:cubicBezTo>
                  <a:cubicBezTo>
                    <a:pt x="119" y="172"/>
                    <a:pt x="101" y="181"/>
                    <a:pt x="79" y="181"/>
                  </a:cubicBezTo>
                  <a:cubicBezTo>
                    <a:pt x="64" y="181"/>
                    <a:pt x="53" y="177"/>
                    <a:pt x="45" y="168"/>
                  </a:cubicBezTo>
                  <a:cubicBezTo>
                    <a:pt x="37" y="159"/>
                    <a:pt x="34" y="145"/>
                    <a:pt x="34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909" y="3724"/>
              <a:ext cx="147" cy="58"/>
            </a:xfrm>
            <a:custGeom>
              <a:avLst/>
              <a:gdLst>
                <a:gd name="T0" fmla="*/ 61 w 244"/>
                <a:gd name="T1" fmla="*/ 0 h 96"/>
                <a:gd name="T2" fmla="*/ 61 w 244"/>
                <a:gd name="T3" fmla="*/ 0 h 96"/>
                <a:gd name="T4" fmla="*/ 0 w 244"/>
                <a:gd name="T5" fmla="*/ 75 h 96"/>
                <a:gd name="T6" fmla="*/ 20 w 244"/>
                <a:gd name="T7" fmla="*/ 75 h 96"/>
                <a:gd name="T8" fmla="*/ 61 w 244"/>
                <a:gd name="T9" fmla="*/ 42 h 96"/>
                <a:gd name="T10" fmla="*/ 183 w 244"/>
                <a:gd name="T11" fmla="*/ 96 h 96"/>
                <a:gd name="T12" fmla="*/ 244 w 244"/>
                <a:gd name="T13" fmla="*/ 21 h 96"/>
                <a:gd name="T14" fmla="*/ 223 w 244"/>
                <a:gd name="T15" fmla="*/ 21 h 96"/>
                <a:gd name="T16" fmla="*/ 183 w 244"/>
                <a:gd name="T17" fmla="*/ 54 h 96"/>
                <a:gd name="T18" fmla="*/ 61 w 244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96">
                  <a:moveTo>
                    <a:pt x="61" y="0"/>
                  </a:moveTo>
                  <a:lnTo>
                    <a:pt x="61" y="0"/>
                  </a:lnTo>
                  <a:cubicBezTo>
                    <a:pt x="32" y="0"/>
                    <a:pt x="0" y="24"/>
                    <a:pt x="0" y="75"/>
                  </a:cubicBezTo>
                  <a:lnTo>
                    <a:pt x="20" y="75"/>
                  </a:lnTo>
                  <a:cubicBezTo>
                    <a:pt x="20" y="68"/>
                    <a:pt x="32" y="42"/>
                    <a:pt x="61" y="42"/>
                  </a:cubicBezTo>
                  <a:cubicBezTo>
                    <a:pt x="103" y="42"/>
                    <a:pt x="132" y="96"/>
                    <a:pt x="183" y="96"/>
                  </a:cubicBezTo>
                  <a:cubicBezTo>
                    <a:pt x="212" y="96"/>
                    <a:pt x="244" y="72"/>
                    <a:pt x="244" y="21"/>
                  </a:cubicBezTo>
                  <a:lnTo>
                    <a:pt x="223" y="21"/>
                  </a:lnTo>
                  <a:cubicBezTo>
                    <a:pt x="223" y="28"/>
                    <a:pt x="211" y="54"/>
                    <a:pt x="183" y="54"/>
                  </a:cubicBezTo>
                  <a:cubicBezTo>
                    <a:pt x="141" y="54"/>
                    <a:pt x="112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080" y="3655"/>
              <a:ext cx="177" cy="162"/>
            </a:xfrm>
            <a:custGeom>
              <a:avLst/>
              <a:gdLst>
                <a:gd name="T0" fmla="*/ 52 w 294"/>
                <a:gd name="T1" fmla="*/ 0 h 265"/>
                <a:gd name="T2" fmla="*/ 52 w 294"/>
                <a:gd name="T3" fmla="*/ 0 h 265"/>
                <a:gd name="T4" fmla="*/ 0 w 294"/>
                <a:gd name="T5" fmla="*/ 265 h 265"/>
                <a:gd name="T6" fmla="*/ 35 w 294"/>
                <a:gd name="T7" fmla="*/ 265 h 265"/>
                <a:gd name="T8" fmla="*/ 80 w 294"/>
                <a:gd name="T9" fmla="*/ 32 h 265"/>
                <a:gd name="T10" fmla="*/ 114 w 294"/>
                <a:gd name="T11" fmla="*/ 214 h 265"/>
                <a:gd name="T12" fmla="*/ 149 w 294"/>
                <a:gd name="T13" fmla="*/ 214 h 265"/>
                <a:gd name="T14" fmla="*/ 253 w 294"/>
                <a:gd name="T15" fmla="*/ 33 h 265"/>
                <a:gd name="T16" fmla="*/ 208 w 294"/>
                <a:gd name="T17" fmla="*/ 265 h 265"/>
                <a:gd name="T18" fmla="*/ 243 w 294"/>
                <a:gd name="T19" fmla="*/ 265 h 265"/>
                <a:gd name="T20" fmla="*/ 294 w 294"/>
                <a:gd name="T21" fmla="*/ 0 h 265"/>
                <a:gd name="T22" fmla="*/ 239 w 294"/>
                <a:gd name="T23" fmla="*/ 0 h 265"/>
                <a:gd name="T24" fmla="*/ 137 w 294"/>
                <a:gd name="T25" fmla="*/ 178 h 265"/>
                <a:gd name="T26" fmla="*/ 106 w 294"/>
                <a:gd name="T27" fmla="*/ 0 h 265"/>
                <a:gd name="T28" fmla="*/ 52 w 294"/>
                <a:gd name="T2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265">
                  <a:moveTo>
                    <a:pt x="52" y="0"/>
                  </a:moveTo>
                  <a:lnTo>
                    <a:pt x="52" y="0"/>
                  </a:lnTo>
                  <a:lnTo>
                    <a:pt x="0" y="265"/>
                  </a:lnTo>
                  <a:lnTo>
                    <a:pt x="35" y="265"/>
                  </a:lnTo>
                  <a:lnTo>
                    <a:pt x="80" y="32"/>
                  </a:lnTo>
                  <a:lnTo>
                    <a:pt x="114" y="214"/>
                  </a:lnTo>
                  <a:lnTo>
                    <a:pt x="149" y="214"/>
                  </a:lnTo>
                  <a:lnTo>
                    <a:pt x="253" y="33"/>
                  </a:lnTo>
                  <a:lnTo>
                    <a:pt x="208" y="265"/>
                  </a:lnTo>
                  <a:lnTo>
                    <a:pt x="243" y="265"/>
                  </a:lnTo>
                  <a:lnTo>
                    <a:pt x="294" y="0"/>
                  </a:lnTo>
                  <a:lnTo>
                    <a:pt x="239" y="0"/>
                  </a:lnTo>
                  <a:lnTo>
                    <a:pt x="137" y="178"/>
                  </a:lnTo>
                  <a:lnTo>
                    <a:pt x="106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281" y="3671"/>
              <a:ext cx="64" cy="212"/>
            </a:xfrm>
            <a:custGeom>
              <a:avLst/>
              <a:gdLst>
                <a:gd name="T0" fmla="*/ 40 w 107"/>
                <a:gd name="T1" fmla="*/ 173 h 346"/>
                <a:gd name="T2" fmla="*/ 40 w 107"/>
                <a:gd name="T3" fmla="*/ 173 h 346"/>
                <a:gd name="T4" fmla="*/ 107 w 107"/>
                <a:gd name="T5" fmla="*/ 19 h 346"/>
                <a:gd name="T6" fmla="*/ 107 w 107"/>
                <a:gd name="T7" fmla="*/ 0 h 346"/>
                <a:gd name="T8" fmla="*/ 0 w 107"/>
                <a:gd name="T9" fmla="*/ 173 h 346"/>
                <a:gd name="T10" fmla="*/ 107 w 107"/>
                <a:gd name="T11" fmla="*/ 346 h 346"/>
                <a:gd name="T12" fmla="*/ 107 w 107"/>
                <a:gd name="T13" fmla="*/ 327 h 346"/>
                <a:gd name="T14" fmla="*/ 40 w 107"/>
                <a:gd name="T15" fmla="*/ 1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46">
                  <a:moveTo>
                    <a:pt x="40" y="173"/>
                  </a:moveTo>
                  <a:lnTo>
                    <a:pt x="40" y="173"/>
                  </a:lnTo>
                  <a:cubicBezTo>
                    <a:pt x="40" y="72"/>
                    <a:pt x="65" y="23"/>
                    <a:pt x="107" y="19"/>
                  </a:cubicBezTo>
                  <a:lnTo>
                    <a:pt x="107" y="0"/>
                  </a:lnTo>
                  <a:cubicBezTo>
                    <a:pt x="41" y="3"/>
                    <a:pt x="0" y="63"/>
                    <a:pt x="0" y="173"/>
                  </a:cubicBezTo>
                  <a:cubicBezTo>
                    <a:pt x="0" y="283"/>
                    <a:pt x="41" y="343"/>
                    <a:pt x="107" y="346"/>
                  </a:cubicBezTo>
                  <a:lnTo>
                    <a:pt x="107" y="327"/>
                  </a:lnTo>
                  <a:cubicBezTo>
                    <a:pt x="65" y="323"/>
                    <a:pt x="40" y="274"/>
                    <a:pt x="40" y="1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358" y="3693"/>
              <a:ext cx="136" cy="127"/>
            </a:xfrm>
            <a:custGeom>
              <a:avLst/>
              <a:gdLst>
                <a:gd name="T0" fmla="*/ 94 w 227"/>
                <a:gd name="T1" fmla="*/ 24 h 209"/>
                <a:gd name="T2" fmla="*/ 94 w 227"/>
                <a:gd name="T3" fmla="*/ 24 h 209"/>
                <a:gd name="T4" fmla="*/ 83 w 227"/>
                <a:gd name="T5" fmla="*/ 9 h 209"/>
                <a:gd name="T6" fmla="*/ 50 w 227"/>
                <a:gd name="T7" fmla="*/ 0 h 209"/>
                <a:gd name="T8" fmla="*/ 41 w 227"/>
                <a:gd name="T9" fmla="*/ 1 h 209"/>
                <a:gd name="T10" fmla="*/ 31 w 227"/>
                <a:gd name="T11" fmla="*/ 3 h 209"/>
                <a:gd name="T12" fmla="*/ 26 w 227"/>
                <a:gd name="T13" fmla="*/ 28 h 209"/>
                <a:gd name="T14" fmla="*/ 37 w 227"/>
                <a:gd name="T15" fmla="*/ 27 h 209"/>
                <a:gd name="T16" fmla="*/ 44 w 227"/>
                <a:gd name="T17" fmla="*/ 26 h 209"/>
                <a:gd name="T18" fmla="*/ 58 w 227"/>
                <a:gd name="T19" fmla="*/ 31 h 209"/>
                <a:gd name="T20" fmla="*/ 63 w 227"/>
                <a:gd name="T21" fmla="*/ 38 h 209"/>
                <a:gd name="T22" fmla="*/ 97 w 227"/>
                <a:gd name="T23" fmla="*/ 100 h 209"/>
                <a:gd name="T24" fmla="*/ 0 w 227"/>
                <a:gd name="T25" fmla="*/ 204 h 209"/>
                <a:gd name="T26" fmla="*/ 38 w 227"/>
                <a:gd name="T27" fmla="*/ 204 h 209"/>
                <a:gd name="T28" fmla="*/ 111 w 227"/>
                <a:gd name="T29" fmla="*/ 125 h 209"/>
                <a:gd name="T30" fmla="*/ 148 w 227"/>
                <a:gd name="T31" fmla="*/ 192 h 209"/>
                <a:gd name="T32" fmla="*/ 154 w 227"/>
                <a:gd name="T33" fmla="*/ 200 h 209"/>
                <a:gd name="T34" fmla="*/ 186 w 227"/>
                <a:gd name="T35" fmla="*/ 209 h 209"/>
                <a:gd name="T36" fmla="*/ 196 w 227"/>
                <a:gd name="T37" fmla="*/ 208 h 209"/>
                <a:gd name="T38" fmla="*/ 206 w 227"/>
                <a:gd name="T39" fmla="*/ 206 h 209"/>
                <a:gd name="T40" fmla="*/ 210 w 227"/>
                <a:gd name="T41" fmla="*/ 181 h 209"/>
                <a:gd name="T42" fmla="*/ 200 w 227"/>
                <a:gd name="T43" fmla="*/ 182 h 209"/>
                <a:gd name="T44" fmla="*/ 193 w 227"/>
                <a:gd name="T45" fmla="*/ 182 h 209"/>
                <a:gd name="T46" fmla="*/ 179 w 227"/>
                <a:gd name="T47" fmla="*/ 178 h 209"/>
                <a:gd name="T48" fmla="*/ 177 w 227"/>
                <a:gd name="T49" fmla="*/ 176 h 209"/>
                <a:gd name="T50" fmla="*/ 137 w 227"/>
                <a:gd name="T51" fmla="*/ 102 h 209"/>
                <a:gd name="T52" fmla="*/ 227 w 227"/>
                <a:gd name="T53" fmla="*/ 5 h 209"/>
                <a:gd name="T54" fmla="*/ 189 w 227"/>
                <a:gd name="T55" fmla="*/ 5 h 209"/>
                <a:gd name="T56" fmla="*/ 123 w 227"/>
                <a:gd name="T57" fmla="*/ 76 h 209"/>
                <a:gd name="T58" fmla="*/ 94 w 227"/>
                <a:gd name="T59" fmla="*/ 2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09">
                  <a:moveTo>
                    <a:pt x="94" y="24"/>
                  </a:moveTo>
                  <a:lnTo>
                    <a:pt x="94" y="24"/>
                  </a:lnTo>
                  <a:cubicBezTo>
                    <a:pt x="90" y="18"/>
                    <a:pt x="87" y="13"/>
                    <a:pt x="83" y="9"/>
                  </a:cubicBezTo>
                  <a:cubicBezTo>
                    <a:pt x="77" y="3"/>
                    <a:pt x="66" y="0"/>
                    <a:pt x="50" y="0"/>
                  </a:cubicBezTo>
                  <a:cubicBezTo>
                    <a:pt x="47" y="0"/>
                    <a:pt x="45" y="1"/>
                    <a:pt x="41" y="1"/>
                  </a:cubicBezTo>
                  <a:cubicBezTo>
                    <a:pt x="38" y="1"/>
                    <a:pt x="35" y="2"/>
                    <a:pt x="31" y="3"/>
                  </a:cubicBezTo>
                  <a:lnTo>
                    <a:pt x="26" y="28"/>
                  </a:lnTo>
                  <a:lnTo>
                    <a:pt x="37" y="27"/>
                  </a:lnTo>
                  <a:cubicBezTo>
                    <a:pt x="39" y="26"/>
                    <a:pt x="42" y="26"/>
                    <a:pt x="44" y="26"/>
                  </a:cubicBezTo>
                  <a:cubicBezTo>
                    <a:pt x="50" y="26"/>
                    <a:pt x="55" y="28"/>
                    <a:pt x="58" y="31"/>
                  </a:cubicBezTo>
                  <a:cubicBezTo>
                    <a:pt x="60" y="33"/>
                    <a:pt x="62" y="35"/>
                    <a:pt x="63" y="38"/>
                  </a:cubicBezTo>
                  <a:lnTo>
                    <a:pt x="97" y="100"/>
                  </a:lnTo>
                  <a:lnTo>
                    <a:pt x="0" y="204"/>
                  </a:lnTo>
                  <a:lnTo>
                    <a:pt x="38" y="204"/>
                  </a:lnTo>
                  <a:lnTo>
                    <a:pt x="111" y="125"/>
                  </a:lnTo>
                  <a:lnTo>
                    <a:pt x="148" y="192"/>
                  </a:lnTo>
                  <a:cubicBezTo>
                    <a:pt x="149" y="194"/>
                    <a:pt x="151" y="197"/>
                    <a:pt x="154" y="200"/>
                  </a:cubicBezTo>
                  <a:cubicBezTo>
                    <a:pt x="161" y="206"/>
                    <a:pt x="172" y="209"/>
                    <a:pt x="186" y="209"/>
                  </a:cubicBezTo>
                  <a:cubicBezTo>
                    <a:pt x="189" y="209"/>
                    <a:pt x="192" y="209"/>
                    <a:pt x="196" y="208"/>
                  </a:cubicBezTo>
                  <a:cubicBezTo>
                    <a:pt x="199" y="208"/>
                    <a:pt x="202" y="207"/>
                    <a:pt x="206" y="206"/>
                  </a:cubicBezTo>
                  <a:lnTo>
                    <a:pt x="210" y="181"/>
                  </a:lnTo>
                  <a:cubicBezTo>
                    <a:pt x="206" y="181"/>
                    <a:pt x="203" y="182"/>
                    <a:pt x="200" y="182"/>
                  </a:cubicBezTo>
                  <a:cubicBezTo>
                    <a:pt x="197" y="182"/>
                    <a:pt x="195" y="182"/>
                    <a:pt x="193" y="182"/>
                  </a:cubicBezTo>
                  <a:cubicBezTo>
                    <a:pt x="186" y="182"/>
                    <a:pt x="182" y="181"/>
                    <a:pt x="179" y="178"/>
                  </a:cubicBezTo>
                  <a:cubicBezTo>
                    <a:pt x="178" y="178"/>
                    <a:pt x="178" y="177"/>
                    <a:pt x="177" y="176"/>
                  </a:cubicBezTo>
                  <a:lnTo>
                    <a:pt x="137" y="102"/>
                  </a:lnTo>
                  <a:lnTo>
                    <a:pt x="227" y="5"/>
                  </a:lnTo>
                  <a:lnTo>
                    <a:pt x="189" y="5"/>
                  </a:lnTo>
                  <a:lnTo>
                    <a:pt x="123" y="76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518" y="3671"/>
              <a:ext cx="64" cy="212"/>
            </a:xfrm>
            <a:custGeom>
              <a:avLst/>
              <a:gdLst>
                <a:gd name="T0" fmla="*/ 68 w 107"/>
                <a:gd name="T1" fmla="*/ 173 h 346"/>
                <a:gd name="T2" fmla="*/ 68 w 107"/>
                <a:gd name="T3" fmla="*/ 173 h 346"/>
                <a:gd name="T4" fmla="*/ 0 w 107"/>
                <a:gd name="T5" fmla="*/ 327 h 346"/>
                <a:gd name="T6" fmla="*/ 0 w 107"/>
                <a:gd name="T7" fmla="*/ 346 h 346"/>
                <a:gd name="T8" fmla="*/ 107 w 107"/>
                <a:gd name="T9" fmla="*/ 173 h 346"/>
                <a:gd name="T10" fmla="*/ 0 w 107"/>
                <a:gd name="T11" fmla="*/ 0 h 346"/>
                <a:gd name="T12" fmla="*/ 0 w 107"/>
                <a:gd name="T13" fmla="*/ 19 h 346"/>
                <a:gd name="T14" fmla="*/ 68 w 107"/>
                <a:gd name="T15" fmla="*/ 17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46">
                  <a:moveTo>
                    <a:pt x="68" y="173"/>
                  </a:moveTo>
                  <a:lnTo>
                    <a:pt x="68" y="173"/>
                  </a:lnTo>
                  <a:cubicBezTo>
                    <a:pt x="68" y="274"/>
                    <a:pt x="42" y="323"/>
                    <a:pt x="0" y="327"/>
                  </a:cubicBezTo>
                  <a:lnTo>
                    <a:pt x="0" y="346"/>
                  </a:lnTo>
                  <a:cubicBezTo>
                    <a:pt x="67" y="343"/>
                    <a:pt x="107" y="283"/>
                    <a:pt x="107" y="173"/>
                  </a:cubicBezTo>
                  <a:cubicBezTo>
                    <a:pt x="107" y="63"/>
                    <a:pt x="67" y="3"/>
                    <a:pt x="0" y="0"/>
                  </a:cubicBezTo>
                  <a:lnTo>
                    <a:pt x="0" y="19"/>
                  </a:lnTo>
                  <a:cubicBezTo>
                    <a:pt x="42" y="23"/>
                    <a:pt x="68" y="72"/>
                    <a:pt x="68" y="1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660" y="3367"/>
              <a:ext cx="189" cy="217"/>
            </a:xfrm>
            <a:custGeom>
              <a:avLst/>
              <a:gdLst>
                <a:gd name="T0" fmla="*/ 46 w 313"/>
                <a:gd name="T1" fmla="*/ 0 h 355"/>
                <a:gd name="T2" fmla="*/ 46 w 313"/>
                <a:gd name="T3" fmla="*/ 0 h 355"/>
                <a:gd name="T4" fmla="*/ 4 w 313"/>
                <a:gd name="T5" fmla="*/ 217 h 355"/>
                <a:gd name="T6" fmla="*/ 1 w 313"/>
                <a:gd name="T7" fmla="*/ 239 h 355"/>
                <a:gd name="T8" fmla="*/ 0 w 313"/>
                <a:gd name="T9" fmla="*/ 257 h 355"/>
                <a:gd name="T10" fmla="*/ 30 w 313"/>
                <a:gd name="T11" fmla="*/ 329 h 355"/>
                <a:gd name="T12" fmla="*/ 113 w 313"/>
                <a:gd name="T13" fmla="*/ 355 h 355"/>
                <a:gd name="T14" fmla="*/ 219 w 313"/>
                <a:gd name="T15" fmla="*/ 321 h 355"/>
                <a:gd name="T16" fmla="*/ 271 w 313"/>
                <a:gd name="T17" fmla="*/ 217 h 355"/>
                <a:gd name="T18" fmla="*/ 313 w 313"/>
                <a:gd name="T19" fmla="*/ 0 h 355"/>
                <a:gd name="T20" fmla="*/ 265 w 313"/>
                <a:gd name="T21" fmla="*/ 0 h 355"/>
                <a:gd name="T22" fmla="*/ 224 w 313"/>
                <a:gd name="T23" fmla="*/ 211 h 355"/>
                <a:gd name="T24" fmla="*/ 188 w 313"/>
                <a:gd name="T25" fmla="*/ 292 h 355"/>
                <a:gd name="T26" fmla="*/ 118 w 313"/>
                <a:gd name="T27" fmla="*/ 317 h 355"/>
                <a:gd name="T28" fmla="*/ 66 w 313"/>
                <a:gd name="T29" fmla="*/ 300 h 355"/>
                <a:gd name="T30" fmla="*/ 47 w 313"/>
                <a:gd name="T31" fmla="*/ 251 h 355"/>
                <a:gd name="T32" fmla="*/ 48 w 313"/>
                <a:gd name="T33" fmla="*/ 235 h 355"/>
                <a:gd name="T34" fmla="*/ 52 w 313"/>
                <a:gd name="T35" fmla="*/ 211 h 355"/>
                <a:gd name="T36" fmla="*/ 93 w 313"/>
                <a:gd name="T37" fmla="*/ 0 h 355"/>
                <a:gd name="T38" fmla="*/ 46 w 313"/>
                <a:gd name="T3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55">
                  <a:moveTo>
                    <a:pt x="46" y="0"/>
                  </a:moveTo>
                  <a:lnTo>
                    <a:pt x="46" y="0"/>
                  </a:lnTo>
                  <a:lnTo>
                    <a:pt x="4" y="217"/>
                  </a:lnTo>
                  <a:cubicBezTo>
                    <a:pt x="3" y="225"/>
                    <a:pt x="2" y="232"/>
                    <a:pt x="1" y="239"/>
                  </a:cubicBezTo>
                  <a:cubicBezTo>
                    <a:pt x="0" y="246"/>
                    <a:pt x="0" y="252"/>
                    <a:pt x="0" y="257"/>
                  </a:cubicBezTo>
                  <a:cubicBezTo>
                    <a:pt x="0" y="287"/>
                    <a:pt x="10" y="311"/>
                    <a:pt x="30" y="329"/>
                  </a:cubicBezTo>
                  <a:cubicBezTo>
                    <a:pt x="50" y="346"/>
                    <a:pt x="78" y="355"/>
                    <a:pt x="113" y="355"/>
                  </a:cubicBezTo>
                  <a:cubicBezTo>
                    <a:pt x="157" y="355"/>
                    <a:pt x="193" y="344"/>
                    <a:pt x="219" y="321"/>
                  </a:cubicBezTo>
                  <a:cubicBezTo>
                    <a:pt x="244" y="299"/>
                    <a:pt x="262" y="264"/>
                    <a:pt x="271" y="217"/>
                  </a:cubicBezTo>
                  <a:lnTo>
                    <a:pt x="313" y="0"/>
                  </a:lnTo>
                  <a:lnTo>
                    <a:pt x="265" y="0"/>
                  </a:lnTo>
                  <a:lnTo>
                    <a:pt x="224" y="211"/>
                  </a:lnTo>
                  <a:cubicBezTo>
                    <a:pt x="217" y="249"/>
                    <a:pt x="205" y="275"/>
                    <a:pt x="188" y="292"/>
                  </a:cubicBezTo>
                  <a:cubicBezTo>
                    <a:pt x="172" y="308"/>
                    <a:pt x="148" y="317"/>
                    <a:pt x="118" y="317"/>
                  </a:cubicBezTo>
                  <a:cubicBezTo>
                    <a:pt x="95" y="317"/>
                    <a:pt x="78" y="311"/>
                    <a:pt x="66" y="300"/>
                  </a:cubicBezTo>
                  <a:cubicBezTo>
                    <a:pt x="54" y="289"/>
                    <a:pt x="47" y="273"/>
                    <a:pt x="47" y="251"/>
                  </a:cubicBezTo>
                  <a:cubicBezTo>
                    <a:pt x="47" y="246"/>
                    <a:pt x="48" y="241"/>
                    <a:pt x="48" y="235"/>
                  </a:cubicBezTo>
                  <a:cubicBezTo>
                    <a:pt x="49" y="229"/>
                    <a:pt x="50" y="221"/>
                    <a:pt x="52" y="211"/>
                  </a:cubicBezTo>
                  <a:lnTo>
                    <a:pt x="9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877" y="3357"/>
              <a:ext cx="85" cy="278"/>
            </a:xfrm>
            <a:custGeom>
              <a:avLst/>
              <a:gdLst>
                <a:gd name="T0" fmla="*/ 52 w 141"/>
                <a:gd name="T1" fmla="*/ 227 h 455"/>
                <a:gd name="T2" fmla="*/ 52 w 141"/>
                <a:gd name="T3" fmla="*/ 227 h 455"/>
                <a:gd name="T4" fmla="*/ 141 w 141"/>
                <a:gd name="T5" fmla="*/ 24 h 455"/>
                <a:gd name="T6" fmla="*/ 141 w 141"/>
                <a:gd name="T7" fmla="*/ 0 h 455"/>
                <a:gd name="T8" fmla="*/ 0 w 141"/>
                <a:gd name="T9" fmla="*/ 227 h 455"/>
                <a:gd name="T10" fmla="*/ 141 w 141"/>
                <a:gd name="T11" fmla="*/ 455 h 455"/>
                <a:gd name="T12" fmla="*/ 141 w 141"/>
                <a:gd name="T13" fmla="*/ 431 h 455"/>
                <a:gd name="T14" fmla="*/ 52 w 141"/>
                <a:gd name="T15" fmla="*/ 22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455">
                  <a:moveTo>
                    <a:pt x="52" y="227"/>
                  </a:moveTo>
                  <a:lnTo>
                    <a:pt x="52" y="227"/>
                  </a:lnTo>
                  <a:cubicBezTo>
                    <a:pt x="52" y="95"/>
                    <a:pt x="86" y="31"/>
                    <a:pt x="141" y="24"/>
                  </a:cubicBezTo>
                  <a:lnTo>
                    <a:pt x="141" y="0"/>
                  </a:lnTo>
                  <a:cubicBezTo>
                    <a:pt x="54" y="4"/>
                    <a:pt x="0" y="82"/>
                    <a:pt x="0" y="227"/>
                  </a:cubicBezTo>
                  <a:cubicBezTo>
                    <a:pt x="0" y="373"/>
                    <a:pt x="54" y="451"/>
                    <a:pt x="141" y="455"/>
                  </a:cubicBezTo>
                  <a:lnTo>
                    <a:pt x="141" y="431"/>
                  </a:lnTo>
                  <a:cubicBezTo>
                    <a:pt x="86" y="424"/>
                    <a:pt x="52" y="360"/>
                    <a:pt x="52" y="2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978" y="3416"/>
              <a:ext cx="180" cy="168"/>
            </a:xfrm>
            <a:custGeom>
              <a:avLst/>
              <a:gdLst>
                <a:gd name="T0" fmla="*/ 124 w 300"/>
                <a:gd name="T1" fmla="*/ 32 h 275"/>
                <a:gd name="T2" fmla="*/ 124 w 300"/>
                <a:gd name="T3" fmla="*/ 32 h 275"/>
                <a:gd name="T4" fmla="*/ 110 w 300"/>
                <a:gd name="T5" fmla="*/ 12 h 275"/>
                <a:gd name="T6" fmla="*/ 66 w 300"/>
                <a:gd name="T7" fmla="*/ 0 h 275"/>
                <a:gd name="T8" fmla="*/ 55 w 300"/>
                <a:gd name="T9" fmla="*/ 1 h 275"/>
                <a:gd name="T10" fmla="*/ 42 w 300"/>
                <a:gd name="T11" fmla="*/ 4 h 275"/>
                <a:gd name="T12" fmla="*/ 35 w 300"/>
                <a:gd name="T13" fmla="*/ 37 h 275"/>
                <a:gd name="T14" fmla="*/ 49 w 300"/>
                <a:gd name="T15" fmla="*/ 35 h 275"/>
                <a:gd name="T16" fmla="*/ 58 w 300"/>
                <a:gd name="T17" fmla="*/ 35 h 275"/>
                <a:gd name="T18" fmla="*/ 77 w 300"/>
                <a:gd name="T19" fmla="*/ 41 h 275"/>
                <a:gd name="T20" fmla="*/ 83 w 300"/>
                <a:gd name="T21" fmla="*/ 50 h 275"/>
                <a:gd name="T22" fmla="*/ 128 w 300"/>
                <a:gd name="T23" fmla="*/ 131 h 275"/>
                <a:gd name="T24" fmla="*/ 0 w 300"/>
                <a:gd name="T25" fmla="*/ 268 h 275"/>
                <a:gd name="T26" fmla="*/ 51 w 300"/>
                <a:gd name="T27" fmla="*/ 268 h 275"/>
                <a:gd name="T28" fmla="*/ 147 w 300"/>
                <a:gd name="T29" fmla="*/ 165 h 275"/>
                <a:gd name="T30" fmla="*/ 195 w 300"/>
                <a:gd name="T31" fmla="*/ 253 h 275"/>
                <a:gd name="T32" fmla="*/ 203 w 300"/>
                <a:gd name="T33" fmla="*/ 263 h 275"/>
                <a:gd name="T34" fmla="*/ 245 w 300"/>
                <a:gd name="T35" fmla="*/ 275 h 275"/>
                <a:gd name="T36" fmla="*/ 258 w 300"/>
                <a:gd name="T37" fmla="*/ 274 h 275"/>
                <a:gd name="T38" fmla="*/ 271 w 300"/>
                <a:gd name="T39" fmla="*/ 271 h 275"/>
                <a:gd name="T40" fmla="*/ 277 w 300"/>
                <a:gd name="T41" fmla="*/ 238 h 275"/>
                <a:gd name="T42" fmla="*/ 263 w 300"/>
                <a:gd name="T43" fmla="*/ 240 h 275"/>
                <a:gd name="T44" fmla="*/ 254 w 300"/>
                <a:gd name="T45" fmla="*/ 240 h 275"/>
                <a:gd name="T46" fmla="*/ 236 w 300"/>
                <a:gd name="T47" fmla="*/ 235 h 275"/>
                <a:gd name="T48" fmla="*/ 234 w 300"/>
                <a:gd name="T49" fmla="*/ 232 h 275"/>
                <a:gd name="T50" fmla="*/ 180 w 300"/>
                <a:gd name="T51" fmla="*/ 134 h 275"/>
                <a:gd name="T52" fmla="*/ 300 w 300"/>
                <a:gd name="T53" fmla="*/ 7 h 275"/>
                <a:gd name="T54" fmla="*/ 249 w 300"/>
                <a:gd name="T55" fmla="*/ 7 h 275"/>
                <a:gd name="T56" fmla="*/ 162 w 300"/>
                <a:gd name="T57" fmla="*/ 100 h 275"/>
                <a:gd name="T58" fmla="*/ 124 w 300"/>
                <a:gd name="T59" fmla="*/ 3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0" h="275">
                  <a:moveTo>
                    <a:pt x="124" y="32"/>
                  </a:moveTo>
                  <a:lnTo>
                    <a:pt x="124" y="32"/>
                  </a:lnTo>
                  <a:cubicBezTo>
                    <a:pt x="119" y="23"/>
                    <a:pt x="114" y="17"/>
                    <a:pt x="110" y="12"/>
                  </a:cubicBezTo>
                  <a:cubicBezTo>
                    <a:pt x="101" y="4"/>
                    <a:pt x="87" y="0"/>
                    <a:pt x="66" y="0"/>
                  </a:cubicBezTo>
                  <a:cubicBezTo>
                    <a:pt x="63" y="0"/>
                    <a:pt x="59" y="1"/>
                    <a:pt x="55" y="1"/>
                  </a:cubicBezTo>
                  <a:cubicBezTo>
                    <a:pt x="50" y="2"/>
                    <a:pt x="46" y="3"/>
                    <a:pt x="42" y="4"/>
                  </a:cubicBezTo>
                  <a:lnTo>
                    <a:pt x="35" y="37"/>
                  </a:lnTo>
                  <a:lnTo>
                    <a:pt x="49" y="35"/>
                  </a:lnTo>
                  <a:cubicBezTo>
                    <a:pt x="52" y="35"/>
                    <a:pt x="55" y="35"/>
                    <a:pt x="58" y="35"/>
                  </a:cubicBezTo>
                  <a:cubicBezTo>
                    <a:pt x="66" y="35"/>
                    <a:pt x="73" y="37"/>
                    <a:pt x="77" y="41"/>
                  </a:cubicBezTo>
                  <a:cubicBezTo>
                    <a:pt x="79" y="43"/>
                    <a:pt x="81" y="46"/>
                    <a:pt x="83" y="50"/>
                  </a:cubicBezTo>
                  <a:lnTo>
                    <a:pt x="128" y="131"/>
                  </a:lnTo>
                  <a:lnTo>
                    <a:pt x="0" y="268"/>
                  </a:lnTo>
                  <a:lnTo>
                    <a:pt x="51" y="268"/>
                  </a:lnTo>
                  <a:lnTo>
                    <a:pt x="147" y="165"/>
                  </a:lnTo>
                  <a:lnTo>
                    <a:pt x="195" y="253"/>
                  </a:lnTo>
                  <a:cubicBezTo>
                    <a:pt x="197" y="256"/>
                    <a:pt x="199" y="260"/>
                    <a:pt x="203" y="263"/>
                  </a:cubicBezTo>
                  <a:cubicBezTo>
                    <a:pt x="212" y="271"/>
                    <a:pt x="226" y="275"/>
                    <a:pt x="245" y="275"/>
                  </a:cubicBezTo>
                  <a:cubicBezTo>
                    <a:pt x="249" y="275"/>
                    <a:pt x="253" y="275"/>
                    <a:pt x="258" y="274"/>
                  </a:cubicBezTo>
                  <a:cubicBezTo>
                    <a:pt x="262" y="273"/>
                    <a:pt x="266" y="272"/>
                    <a:pt x="271" y="271"/>
                  </a:cubicBezTo>
                  <a:lnTo>
                    <a:pt x="277" y="238"/>
                  </a:lnTo>
                  <a:cubicBezTo>
                    <a:pt x="272" y="239"/>
                    <a:pt x="267" y="239"/>
                    <a:pt x="263" y="240"/>
                  </a:cubicBezTo>
                  <a:cubicBezTo>
                    <a:pt x="260" y="240"/>
                    <a:pt x="257" y="240"/>
                    <a:pt x="254" y="240"/>
                  </a:cubicBezTo>
                  <a:cubicBezTo>
                    <a:pt x="246" y="240"/>
                    <a:pt x="240" y="238"/>
                    <a:pt x="236" y="235"/>
                  </a:cubicBezTo>
                  <a:cubicBezTo>
                    <a:pt x="235" y="234"/>
                    <a:pt x="235" y="233"/>
                    <a:pt x="234" y="232"/>
                  </a:cubicBezTo>
                  <a:lnTo>
                    <a:pt x="180" y="134"/>
                  </a:lnTo>
                  <a:lnTo>
                    <a:pt x="300" y="7"/>
                  </a:lnTo>
                  <a:lnTo>
                    <a:pt x="249" y="7"/>
                  </a:lnTo>
                  <a:lnTo>
                    <a:pt x="162" y="100"/>
                  </a:lnTo>
                  <a:lnTo>
                    <a:pt x="12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173" y="3544"/>
              <a:ext cx="55" cy="70"/>
            </a:xfrm>
            <a:custGeom>
              <a:avLst/>
              <a:gdLst>
                <a:gd name="T0" fmla="*/ 42 w 91"/>
                <a:gd name="T1" fmla="*/ 0 h 115"/>
                <a:gd name="T2" fmla="*/ 42 w 91"/>
                <a:gd name="T3" fmla="*/ 0 h 115"/>
                <a:gd name="T4" fmla="*/ 34 w 91"/>
                <a:gd name="T5" fmla="*/ 40 h 115"/>
                <a:gd name="T6" fmla="*/ 0 w 91"/>
                <a:gd name="T7" fmla="*/ 115 h 115"/>
                <a:gd name="T8" fmla="*/ 30 w 91"/>
                <a:gd name="T9" fmla="*/ 115 h 115"/>
                <a:gd name="T10" fmla="*/ 83 w 91"/>
                <a:gd name="T11" fmla="*/ 40 h 115"/>
                <a:gd name="T12" fmla="*/ 91 w 91"/>
                <a:gd name="T13" fmla="*/ 0 h 115"/>
                <a:gd name="T14" fmla="*/ 42 w 91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115">
                  <a:moveTo>
                    <a:pt x="42" y="0"/>
                  </a:moveTo>
                  <a:lnTo>
                    <a:pt x="42" y="0"/>
                  </a:lnTo>
                  <a:lnTo>
                    <a:pt x="34" y="40"/>
                  </a:lnTo>
                  <a:lnTo>
                    <a:pt x="0" y="115"/>
                  </a:lnTo>
                  <a:lnTo>
                    <a:pt x="30" y="115"/>
                  </a:lnTo>
                  <a:lnTo>
                    <a:pt x="83" y="40"/>
                  </a:lnTo>
                  <a:lnTo>
                    <a:pt x="9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3326" y="3416"/>
              <a:ext cx="150" cy="168"/>
            </a:xfrm>
            <a:custGeom>
              <a:avLst/>
              <a:gdLst>
                <a:gd name="T0" fmla="*/ 100 w 249"/>
                <a:gd name="T1" fmla="*/ 275 h 275"/>
                <a:gd name="T2" fmla="*/ 100 w 249"/>
                <a:gd name="T3" fmla="*/ 275 h 275"/>
                <a:gd name="T4" fmla="*/ 165 w 249"/>
                <a:gd name="T5" fmla="*/ 260 h 275"/>
                <a:gd name="T6" fmla="*/ 216 w 249"/>
                <a:gd name="T7" fmla="*/ 214 h 275"/>
                <a:gd name="T8" fmla="*/ 240 w 249"/>
                <a:gd name="T9" fmla="*/ 162 h 275"/>
                <a:gd name="T10" fmla="*/ 249 w 249"/>
                <a:gd name="T11" fmla="*/ 101 h 275"/>
                <a:gd name="T12" fmla="*/ 221 w 249"/>
                <a:gd name="T13" fmla="*/ 28 h 275"/>
                <a:gd name="T14" fmla="*/ 149 w 249"/>
                <a:gd name="T15" fmla="*/ 0 h 275"/>
                <a:gd name="T16" fmla="*/ 85 w 249"/>
                <a:gd name="T17" fmla="*/ 15 h 275"/>
                <a:gd name="T18" fmla="*/ 33 w 249"/>
                <a:gd name="T19" fmla="*/ 62 h 275"/>
                <a:gd name="T20" fmla="*/ 9 w 249"/>
                <a:gd name="T21" fmla="*/ 111 h 275"/>
                <a:gd name="T22" fmla="*/ 0 w 249"/>
                <a:gd name="T23" fmla="*/ 169 h 275"/>
                <a:gd name="T24" fmla="*/ 27 w 249"/>
                <a:gd name="T25" fmla="*/ 247 h 275"/>
                <a:gd name="T26" fmla="*/ 100 w 249"/>
                <a:gd name="T27" fmla="*/ 275 h 275"/>
                <a:gd name="T28" fmla="*/ 45 w 249"/>
                <a:gd name="T29" fmla="*/ 168 h 275"/>
                <a:gd name="T30" fmla="*/ 45 w 249"/>
                <a:gd name="T31" fmla="*/ 168 h 275"/>
                <a:gd name="T32" fmla="*/ 51 w 249"/>
                <a:gd name="T33" fmla="*/ 122 h 275"/>
                <a:gd name="T34" fmla="*/ 68 w 249"/>
                <a:gd name="T35" fmla="*/ 83 h 275"/>
                <a:gd name="T36" fmla="*/ 101 w 249"/>
                <a:gd name="T37" fmla="*/ 48 h 275"/>
                <a:gd name="T38" fmla="*/ 144 w 249"/>
                <a:gd name="T39" fmla="*/ 37 h 275"/>
                <a:gd name="T40" fmla="*/ 189 w 249"/>
                <a:gd name="T41" fmla="*/ 54 h 275"/>
                <a:gd name="T42" fmla="*/ 204 w 249"/>
                <a:gd name="T43" fmla="*/ 105 h 275"/>
                <a:gd name="T44" fmla="*/ 176 w 249"/>
                <a:gd name="T45" fmla="*/ 201 h 275"/>
                <a:gd name="T46" fmla="*/ 104 w 249"/>
                <a:gd name="T47" fmla="*/ 238 h 275"/>
                <a:gd name="T48" fmla="*/ 59 w 249"/>
                <a:gd name="T49" fmla="*/ 221 h 275"/>
                <a:gd name="T50" fmla="*/ 45 w 249"/>
                <a:gd name="T51" fmla="*/ 16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275">
                  <a:moveTo>
                    <a:pt x="100" y="275"/>
                  </a:moveTo>
                  <a:lnTo>
                    <a:pt x="100" y="275"/>
                  </a:lnTo>
                  <a:cubicBezTo>
                    <a:pt x="124" y="275"/>
                    <a:pt x="145" y="270"/>
                    <a:pt x="165" y="260"/>
                  </a:cubicBezTo>
                  <a:cubicBezTo>
                    <a:pt x="183" y="250"/>
                    <a:pt x="200" y="235"/>
                    <a:pt x="216" y="214"/>
                  </a:cubicBezTo>
                  <a:cubicBezTo>
                    <a:pt x="226" y="200"/>
                    <a:pt x="233" y="183"/>
                    <a:pt x="240" y="162"/>
                  </a:cubicBezTo>
                  <a:cubicBezTo>
                    <a:pt x="246" y="142"/>
                    <a:pt x="249" y="121"/>
                    <a:pt x="249" y="101"/>
                  </a:cubicBezTo>
                  <a:cubicBezTo>
                    <a:pt x="249" y="71"/>
                    <a:pt x="240" y="47"/>
                    <a:pt x="221" y="28"/>
                  </a:cubicBezTo>
                  <a:cubicBezTo>
                    <a:pt x="203" y="10"/>
                    <a:pt x="179" y="0"/>
                    <a:pt x="149" y="0"/>
                  </a:cubicBezTo>
                  <a:cubicBezTo>
                    <a:pt x="125" y="0"/>
                    <a:pt x="104" y="5"/>
                    <a:pt x="85" y="15"/>
                  </a:cubicBezTo>
                  <a:cubicBezTo>
                    <a:pt x="66" y="25"/>
                    <a:pt x="48" y="41"/>
                    <a:pt x="33" y="62"/>
                  </a:cubicBezTo>
                  <a:cubicBezTo>
                    <a:pt x="24" y="75"/>
                    <a:pt x="15" y="91"/>
                    <a:pt x="9" y="111"/>
                  </a:cubicBezTo>
                  <a:cubicBezTo>
                    <a:pt x="3" y="131"/>
                    <a:pt x="0" y="150"/>
                    <a:pt x="0" y="169"/>
                  </a:cubicBezTo>
                  <a:cubicBezTo>
                    <a:pt x="0" y="202"/>
                    <a:pt x="9" y="228"/>
                    <a:pt x="27" y="247"/>
                  </a:cubicBezTo>
                  <a:cubicBezTo>
                    <a:pt x="45" y="265"/>
                    <a:pt x="69" y="275"/>
                    <a:pt x="100" y="275"/>
                  </a:cubicBezTo>
                  <a:close/>
                  <a:moveTo>
                    <a:pt x="45" y="168"/>
                  </a:moveTo>
                  <a:lnTo>
                    <a:pt x="45" y="168"/>
                  </a:lnTo>
                  <a:cubicBezTo>
                    <a:pt x="45" y="152"/>
                    <a:pt x="47" y="137"/>
                    <a:pt x="51" y="122"/>
                  </a:cubicBezTo>
                  <a:cubicBezTo>
                    <a:pt x="55" y="107"/>
                    <a:pt x="60" y="94"/>
                    <a:pt x="68" y="83"/>
                  </a:cubicBezTo>
                  <a:cubicBezTo>
                    <a:pt x="78" y="67"/>
                    <a:pt x="89" y="56"/>
                    <a:pt x="101" y="48"/>
                  </a:cubicBezTo>
                  <a:cubicBezTo>
                    <a:pt x="114" y="41"/>
                    <a:pt x="128" y="37"/>
                    <a:pt x="144" y="37"/>
                  </a:cubicBezTo>
                  <a:cubicBezTo>
                    <a:pt x="164" y="37"/>
                    <a:pt x="179" y="43"/>
                    <a:pt x="189" y="54"/>
                  </a:cubicBezTo>
                  <a:cubicBezTo>
                    <a:pt x="199" y="65"/>
                    <a:pt x="204" y="83"/>
                    <a:pt x="204" y="105"/>
                  </a:cubicBezTo>
                  <a:cubicBezTo>
                    <a:pt x="204" y="144"/>
                    <a:pt x="195" y="176"/>
                    <a:pt x="176" y="201"/>
                  </a:cubicBezTo>
                  <a:cubicBezTo>
                    <a:pt x="157" y="226"/>
                    <a:pt x="133" y="238"/>
                    <a:pt x="104" y="238"/>
                  </a:cubicBezTo>
                  <a:cubicBezTo>
                    <a:pt x="84" y="238"/>
                    <a:pt x="69" y="233"/>
                    <a:pt x="59" y="221"/>
                  </a:cubicBezTo>
                  <a:cubicBezTo>
                    <a:pt x="49" y="209"/>
                    <a:pt x="45" y="192"/>
                    <a:pt x="45" y="1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512" y="3357"/>
              <a:ext cx="85" cy="278"/>
            </a:xfrm>
            <a:custGeom>
              <a:avLst/>
              <a:gdLst>
                <a:gd name="T0" fmla="*/ 89 w 141"/>
                <a:gd name="T1" fmla="*/ 227 h 455"/>
                <a:gd name="T2" fmla="*/ 89 w 141"/>
                <a:gd name="T3" fmla="*/ 227 h 455"/>
                <a:gd name="T4" fmla="*/ 0 w 141"/>
                <a:gd name="T5" fmla="*/ 431 h 455"/>
                <a:gd name="T6" fmla="*/ 0 w 141"/>
                <a:gd name="T7" fmla="*/ 455 h 455"/>
                <a:gd name="T8" fmla="*/ 141 w 141"/>
                <a:gd name="T9" fmla="*/ 227 h 455"/>
                <a:gd name="T10" fmla="*/ 0 w 141"/>
                <a:gd name="T11" fmla="*/ 0 h 455"/>
                <a:gd name="T12" fmla="*/ 0 w 141"/>
                <a:gd name="T13" fmla="*/ 24 h 455"/>
                <a:gd name="T14" fmla="*/ 89 w 141"/>
                <a:gd name="T15" fmla="*/ 22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455">
                  <a:moveTo>
                    <a:pt x="89" y="227"/>
                  </a:moveTo>
                  <a:lnTo>
                    <a:pt x="89" y="227"/>
                  </a:lnTo>
                  <a:cubicBezTo>
                    <a:pt x="89" y="360"/>
                    <a:pt x="56" y="424"/>
                    <a:pt x="0" y="431"/>
                  </a:cubicBezTo>
                  <a:lnTo>
                    <a:pt x="0" y="455"/>
                  </a:lnTo>
                  <a:cubicBezTo>
                    <a:pt x="88" y="451"/>
                    <a:pt x="141" y="373"/>
                    <a:pt x="141" y="227"/>
                  </a:cubicBezTo>
                  <a:cubicBezTo>
                    <a:pt x="141" y="82"/>
                    <a:pt x="88" y="4"/>
                    <a:pt x="0" y="0"/>
                  </a:cubicBezTo>
                  <a:lnTo>
                    <a:pt x="0" y="24"/>
                  </a:lnTo>
                  <a:cubicBezTo>
                    <a:pt x="56" y="31"/>
                    <a:pt x="89" y="95"/>
                    <a:pt x="89" y="2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14"/>
          <p:cNvSpPr>
            <a:spLocks/>
          </p:cNvSpPr>
          <p:nvPr/>
        </p:nvSpPr>
        <p:spPr bwMode="auto">
          <a:xfrm>
            <a:off x="2457451" y="2635251"/>
            <a:ext cx="233363" cy="92075"/>
          </a:xfrm>
          <a:custGeom>
            <a:avLst/>
            <a:gdLst>
              <a:gd name="T0" fmla="*/ 61 w 244"/>
              <a:gd name="T1" fmla="*/ 0 h 96"/>
              <a:gd name="T2" fmla="*/ 61 w 244"/>
              <a:gd name="T3" fmla="*/ 0 h 96"/>
              <a:gd name="T4" fmla="*/ 0 w 244"/>
              <a:gd name="T5" fmla="*/ 75 h 96"/>
              <a:gd name="T6" fmla="*/ 20 w 244"/>
              <a:gd name="T7" fmla="*/ 75 h 96"/>
              <a:gd name="T8" fmla="*/ 61 w 244"/>
              <a:gd name="T9" fmla="*/ 42 h 96"/>
              <a:gd name="T10" fmla="*/ 183 w 244"/>
              <a:gd name="T11" fmla="*/ 96 h 96"/>
              <a:gd name="T12" fmla="*/ 244 w 244"/>
              <a:gd name="T13" fmla="*/ 21 h 96"/>
              <a:gd name="T14" fmla="*/ 223 w 244"/>
              <a:gd name="T15" fmla="*/ 21 h 96"/>
              <a:gd name="T16" fmla="*/ 183 w 244"/>
              <a:gd name="T17" fmla="*/ 54 h 96"/>
              <a:gd name="T18" fmla="*/ 61 w 244"/>
              <a:gd name="T1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96">
                <a:moveTo>
                  <a:pt x="61" y="0"/>
                </a:moveTo>
                <a:lnTo>
                  <a:pt x="61" y="0"/>
                </a:lnTo>
                <a:cubicBezTo>
                  <a:pt x="32" y="0"/>
                  <a:pt x="0" y="24"/>
                  <a:pt x="0" y="75"/>
                </a:cubicBezTo>
                <a:lnTo>
                  <a:pt x="20" y="75"/>
                </a:lnTo>
                <a:cubicBezTo>
                  <a:pt x="20" y="68"/>
                  <a:pt x="32" y="42"/>
                  <a:pt x="61" y="42"/>
                </a:cubicBezTo>
                <a:cubicBezTo>
                  <a:pt x="103" y="42"/>
                  <a:pt x="132" y="96"/>
                  <a:pt x="183" y="96"/>
                </a:cubicBezTo>
                <a:cubicBezTo>
                  <a:pt x="212" y="96"/>
                  <a:pt x="244" y="72"/>
                  <a:pt x="244" y="21"/>
                </a:cubicBezTo>
                <a:lnTo>
                  <a:pt x="223" y="21"/>
                </a:lnTo>
                <a:cubicBezTo>
                  <a:pt x="223" y="28"/>
                  <a:pt x="211" y="54"/>
                  <a:pt x="183" y="54"/>
                </a:cubicBezTo>
                <a:cubicBezTo>
                  <a:pt x="141" y="54"/>
                  <a:pt x="112" y="0"/>
                  <a:pt x="61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4258816"/>
            <a:ext cx="4589540" cy="400057"/>
          </a:xfrm>
          <a:prstGeom prst="rect">
            <a:avLst/>
          </a:prstGeom>
        </p:spPr>
      </p:pic>
      <p:sp>
        <p:nvSpPr>
          <p:cNvPr id="34" name="Freeform 15"/>
          <p:cNvSpPr>
            <a:spLocks/>
          </p:cNvSpPr>
          <p:nvPr/>
        </p:nvSpPr>
        <p:spPr bwMode="auto">
          <a:xfrm>
            <a:off x="1143001" y="2544763"/>
            <a:ext cx="280988" cy="257175"/>
          </a:xfrm>
          <a:custGeom>
            <a:avLst/>
            <a:gdLst>
              <a:gd name="T0" fmla="*/ 52 w 294"/>
              <a:gd name="T1" fmla="*/ 0 h 265"/>
              <a:gd name="T2" fmla="*/ 52 w 294"/>
              <a:gd name="T3" fmla="*/ 0 h 265"/>
              <a:gd name="T4" fmla="*/ 0 w 294"/>
              <a:gd name="T5" fmla="*/ 265 h 265"/>
              <a:gd name="T6" fmla="*/ 35 w 294"/>
              <a:gd name="T7" fmla="*/ 265 h 265"/>
              <a:gd name="T8" fmla="*/ 80 w 294"/>
              <a:gd name="T9" fmla="*/ 32 h 265"/>
              <a:gd name="T10" fmla="*/ 114 w 294"/>
              <a:gd name="T11" fmla="*/ 214 h 265"/>
              <a:gd name="T12" fmla="*/ 149 w 294"/>
              <a:gd name="T13" fmla="*/ 214 h 265"/>
              <a:gd name="T14" fmla="*/ 253 w 294"/>
              <a:gd name="T15" fmla="*/ 33 h 265"/>
              <a:gd name="T16" fmla="*/ 208 w 294"/>
              <a:gd name="T17" fmla="*/ 265 h 265"/>
              <a:gd name="T18" fmla="*/ 243 w 294"/>
              <a:gd name="T19" fmla="*/ 265 h 265"/>
              <a:gd name="T20" fmla="*/ 294 w 294"/>
              <a:gd name="T21" fmla="*/ 0 h 265"/>
              <a:gd name="T22" fmla="*/ 239 w 294"/>
              <a:gd name="T23" fmla="*/ 0 h 265"/>
              <a:gd name="T24" fmla="*/ 137 w 294"/>
              <a:gd name="T25" fmla="*/ 178 h 265"/>
              <a:gd name="T26" fmla="*/ 106 w 294"/>
              <a:gd name="T27" fmla="*/ 0 h 265"/>
              <a:gd name="T28" fmla="*/ 52 w 294"/>
              <a:gd name="T29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4" h="265">
                <a:moveTo>
                  <a:pt x="52" y="0"/>
                </a:moveTo>
                <a:lnTo>
                  <a:pt x="52" y="0"/>
                </a:lnTo>
                <a:lnTo>
                  <a:pt x="0" y="265"/>
                </a:lnTo>
                <a:lnTo>
                  <a:pt x="35" y="265"/>
                </a:lnTo>
                <a:lnTo>
                  <a:pt x="80" y="32"/>
                </a:lnTo>
                <a:lnTo>
                  <a:pt x="114" y="214"/>
                </a:lnTo>
                <a:lnTo>
                  <a:pt x="149" y="214"/>
                </a:lnTo>
                <a:lnTo>
                  <a:pt x="253" y="33"/>
                </a:lnTo>
                <a:lnTo>
                  <a:pt x="208" y="265"/>
                </a:lnTo>
                <a:lnTo>
                  <a:pt x="243" y="265"/>
                </a:lnTo>
                <a:lnTo>
                  <a:pt x="294" y="0"/>
                </a:lnTo>
                <a:lnTo>
                  <a:pt x="239" y="0"/>
                </a:lnTo>
                <a:lnTo>
                  <a:pt x="137" y="178"/>
                </a:lnTo>
                <a:lnTo>
                  <a:pt x="106" y="0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7"/>
          <p:cNvSpPr>
            <a:spLocks/>
          </p:cNvSpPr>
          <p:nvPr/>
        </p:nvSpPr>
        <p:spPr bwMode="auto">
          <a:xfrm>
            <a:off x="1584326" y="2605088"/>
            <a:ext cx="215900" cy="201613"/>
          </a:xfrm>
          <a:custGeom>
            <a:avLst/>
            <a:gdLst>
              <a:gd name="T0" fmla="*/ 94 w 227"/>
              <a:gd name="T1" fmla="*/ 24 h 209"/>
              <a:gd name="T2" fmla="*/ 94 w 227"/>
              <a:gd name="T3" fmla="*/ 24 h 209"/>
              <a:gd name="T4" fmla="*/ 83 w 227"/>
              <a:gd name="T5" fmla="*/ 9 h 209"/>
              <a:gd name="T6" fmla="*/ 50 w 227"/>
              <a:gd name="T7" fmla="*/ 0 h 209"/>
              <a:gd name="T8" fmla="*/ 41 w 227"/>
              <a:gd name="T9" fmla="*/ 1 h 209"/>
              <a:gd name="T10" fmla="*/ 31 w 227"/>
              <a:gd name="T11" fmla="*/ 3 h 209"/>
              <a:gd name="T12" fmla="*/ 26 w 227"/>
              <a:gd name="T13" fmla="*/ 28 h 209"/>
              <a:gd name="T14" fmla="*/ 37 w 227"/>
              <a:gd name="T15" fmla="*/ 27 h 209"/>
              <a:gd name="T16" fmla="*/ 44 w 227"/>
              <a:gd name="T17" fmla="*/ 26 h 209"/>
              <a:gd name="T18" fmla="*/ 58 w 227"/>
              <a:gd name="T19" fmla="*/ 31 h 209"/>
              <a:gd name="T20" fmla="*/ 63 w 227"/>
              <a:gd name="T21" fmla="*/ 38 h 209"/>
              <a:gd name="T22" fmla="*/ 97 w 227"/>
              <a:gd name="T23" fmla="*/ 100 h 209"/>
              <a:gd name="T24" fmla="*/ 0 w 227"/>
              <a:gd name="T25" fmla="*/ 204 h 209"/>
              <a:gd name="T26" fmla="*/ 38 w 227"/>
              <a:gd name="T27" fmla="*/ 204 h 209"/>
              <a:gd name="T28" fmla="*/ 111 w 227"/>
              <a:gd name="T29" fmla="*/ 125 h 209"/>
              <a:gd name="T30" fmla="*/ 148 w 227"/>
              <a:gd name="T31" fmla="*/ 192 h 209"/>
              <a:gd name="T32" fmla="*/ 154 w 227"/>
              <a:gd name="T33" fmla="*/ 200 h 209"/>
              <a:gd name="T34" fmla="*/ 186 w 227"/>
              <a:gd name="T35" fmla="*/ 209 h 209"/>
              <a:gd name="T36" fmla="*/ 196 w 227"/>
              <a:gd name="T37" fmla="*/ 208 h 209"/>
              <a:gd name="T38" fmla="*/ 206 w 227"/>
              <a:gd name="T39" fmla="*/ 206 h 209"/>
              <a:gd name="T40" fmla="*/ 210 w 227"/>
              <a:gd name="T41" fmla="*/ 181 h 209"/>
              <a:gd name="T42" fmla="*/ 200 w 227"/>
              <a:gd name="T43" fmla="*/ 182 h 209"/>
              <a:gd name="T44" fmla="*/ 193 w 227"/>
              <a:gd name="T45" fmla="*/ 182 h 209"/>
              <a:gd name="T46" fmla="*/ 179 w 227"/>
              <a:gd name="T47" fmla="*/ 178 h 209"/>
              <a:gd name="T48" fmla="*/ 177 w 227"/>
              <a:gd name="T49" fmla="*/ 176 h 209"/>
              <a:gd name="T50" fmla="*/ 137 w 227"/>
              <a:gd name="T51" fmla="*/ 102 h 209"/>
              <a:gd name="T52" fmla="*/ 227 w 227"/>
              <a:gd name="T53" fmla="*/ 5 h 209"/>
              <a:gd name="T54" fmla="*/ 189 w 227"/>
              <a:gd name="T55" fmla="*/ 5 h 209"/>
              <a:gd name="T56" fmla="*/ 123 w 227"/>
              <a:gd name="T57" fmla="*/ 76 h 209"/>
              <a:gd name="T58" fmla="*/ 94 w 227"/>
              <a:gd name="T59" fmla="*/ 2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7" h="209">
                <a:moveTo>
                  <a:pt x="94" y="24"/>
                </a:moveTo>
                <a:lnTo>
                  <a:pt x="94" y="24"/>
                </a:lnTo>
                <a:cubicBezTo>
                  <a:pt x="90" y="18"/>
                  <a:pt x="87" y="13"/>
                  <a:pt x="83" y="9"/>
                </a:cubicBezTo>
                <a:cubicBezTo>
                  <a:pt x="77" y="3"/>
                  <a:pt x="66" y="0"/>
                  <a:pt x="50" y="0"/>
                </a:cubicBezTo>
                <a:cubicBezTo>
                  <a:pt x="47" y="0"/>
                  <a:pt x="45" y="1"/>
                  <a:pt x="41" y="1"/>
                </a:cubicBezTo>
                <a:cubicBezTo>
                  <a:pt x="38" y="1"/>
                  <a:pt x="35" y="2"/>
                  <a:pt x="31" y="3"/>
                </a:cubicBezTo>
                <a:lnTo>
                  <a:pt x="26" y="28"/>
                </a:lnTo>
                <a:lnTo>
                  <a:pt x="37" y="27"/>
                </a:lnTo>
                <a:cubicBezTo>
                  <a:pt x="39" y="26"/>
                  <a:pt x="42" y="26"/>
                  <a:pt x="44" y="26"/>
                </a:cubicBezTo>
                <a:cubicBezTo>
                  <a:pt x="50" y="26"/>
                  <a:pt x="55" y="28"/>
                  <a:pt x="58" y="31"/>
                </a:cubicBezTo>
                <a:cubicBezTo>
                  <a:pt x="60" y="33"/>
                  <a:pt x="62" y="35"/>
                  <a:pt x="63" y="38"/>
                </a:cubicBezTo>
                <a:lnTo>
                  <a:pt x="97" y="100"/>
                </a:lnTo>
                <a:lnTo>
                  <a:pt x="0" y="204"/>
                </a:lnTo>
                <a:lnTo>
                  <a:pt x="38" y="204"/>
                </a:lnTo>
                <a:lnTo>
                  <a:pt x="111" y="125"/>
                </a:lnTo>
                <a:lnTo>
                  <a:pt x="148" y="192"/>
                </a:lnTo>
                <a:cubicBezTo>
                  <a:pt x="149" y="194"/>
                  <a:pt x="151" y="197"/>
                  <a:pt x="154" y="200"/>
                </a:cubicBezTo>
                <a:cubicBezTo>
                  <a:pt x="161" y="206"/>
                  <a:pt x="172" y="209"/>
                  <a:pt x="186" y="209"/>
                </a:cubicBezTo>
                <a:cubicBezTo>
                  <a:pt x="189" y="209"/>
                  <a:pt x="192" y="209"/>
                  <a:pt x="196" y="208"/>
                </a:cubicBezTo>
                <a:cubicBezTo>
                  <a:pt x="199" y="208"/>
                  <a:pt x="202" y="207"/>
                  <a:pt x="206" y="206"/>
                </a:cubicBezTo>
                <a:lnTo>
                  <a:pt x="210" y="181"/>
                </a:lnTo>
                <a:cubicBezTo>
                  <a:pt x="206" y="181"/>
                  <a:pt x="203" y="182"/>
                  <a:pt x="200" y="182"/>
                </a:cubicBezTo>
                <a:cubicBezTo>
                  <a:pt x="197" y="182"/>
                  <a:pt x="195" y="182"/>
                  <a:pt x="193" y="182"/>
                </a:cubicBezTo>
                <a:cubicBezTo>
                  <a:pt x="186" y="182"/>
                  <a:pt x="182" y="181"/>
                  <a:pt x="179" y="178"/>
                </a:cubicBezTo>
                <a:cubicBezTo>
                  <a:pt x="178" y="178"/>
                  <a:pt x="178" y="177"/>
                  <a:pt x="177" y="176"/>
                </a:cubicBezTo>
                <a:lnTo>
                  <a:pt x="137" y="102"/>
                </a:lnTo>
                <a:lnTo>
                  <a:pt x="227" y="5"/>
                </a:lnTo>
                <a:lnTo>
                  <a:pt x="189" y="5"/>
                </a:lnTo>
                <a:lnTo>
                  <a:pt x="123" y="76"/>
                </a:lnTo>
                <a:lnTo>
                  <a:pt x="94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1462088" y="2532063"/>
            <a:ext cx="101600" cy="336550"/>
          </a:xfrm>
          <a:custGeom>
            <a:avLst/>
            <a:gdLst>
              <a:gd name="T0" fmla="*/ 40 w 107"/>
              <a:gd name="T1" fmla="*/ 173 h 346"/>
              <a:gd name="T2" fmla="*/ 40 w 107"/>
              <a:gd name="T3" fmla="*/ 173 h 346"/>
              <a:gd name="T4" fmla="*/ 107 w 107"/>
              <a:gd name="T5" fmla="*/ 19 h 346"/>
              <a:gd name="T6" fmla="*/ 107 w 107"/>
              <a:gd name="T7" fmla="*/ 0 h 346"/>
              <a:gd name="T8" fmla="*/ 0 w 107"/>
              <a:gd name="T9" fmla="*/ 173 h 346"/>
              <a:gd name="T10" fmla="*/ 107 w 107"/>
              <a:gd name="T11" fmla="*/ 346 h 346"/>
              <a:gd name="T12" fmla="*/ 107 w 107"/>
              <a:gd name="T13" fmla="*/ 327 h 346"/>
              <a:gd name="T14" fmla="*/ 40 w 107"/>
              <a:gd name="T15" fmla="*/ 17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346">
                <a:moveTo>
                  <a:pt x="40" y="173"/>
                </a:moveTo>
                <a:lnTo>
                  <a:pt x="40" y="173"/>
                </a:lnTo>
                <a:cubicBezTo>
                  <a:pt x="40" y="72"/>
                  <a:pt x="65" y="23"/>
                  <a:pt x="107" y="19"/>
                </a:cubicBezTo>
                <a:lnTo>
                  <a:pt x="107" y="0"/>
                </a:lnTo>
                <a:cubicBezTo>
                  <a:pt x="41" y="3"/>
                  <a:pt x="0" y="63"/>
                  <a:pt x="0" y="173"/>
                </a:cubicBezTo>
                <a:cubicBezTo>
                  <a:pt x="0" y="283"/>
                  <a:pt x="41" y="343"/>
                  <a:pt x="107" y="346"/>
                </a:cubicBezTo>
                <a:lnTo>
                  <a:pt x="107" y="327"/>
                </a:lnTo>
                <a:cubicBezTo>
                  <a:pt x="65" y="323"/>
                  <a:pt x="40" y="274"/>
                  <a:pt x="40" y="17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8"/>
          <p:cNvSpPr>
            <a:spLocks/>
          </p:cNvSpPr>
          <p:nvPr/>
        </p:nvSpPr>
        <p:spPr bwMode="auto">
          <a:xfrm>
            <a:off x="1838326" y="2532063"/>
            <a:ext cx="101600" cy="336550"/>
          </a:xfrm>
          <a:custGeom>
            <a:avLst/>
            <a:gdLst>
              <a:gd name="T0" fmla="*/ 68 w 107"/>
              <a:gd name="T1" fmla="*/ 173 h 346"/>
              <a:gd name="T2" fmla="*/ 68 w 107"/>
              <a:gd name="T3" fmla="*/ 173 h 346"/>
              <a:gd name="T4" fmla="*/ 0 w 107"/>
              <a:gd name="T5" fmla="*/ 327 h 346"/>
              <a:gd name="T6" fmla="*/ 0 w 107"/>
              <a:gd name="T7" fmla="*/ 346 h 346"/>
              <a:gd name="T8" fmla="*/ 107 w 107"/>
              <a:gd name="T9" fmla="*/ 173 h 346"/>
              <a:gd name="T10" fmla="*/ 0 w 107"/>
              <a:gd name="T11" fmla="*/ 0 h 346"/>
              <a:gd name="T12" fmla="*/ 0 w 107"/>
              <a:gd name="T13" fmla="*/ 19 h 346"/>
              <a:gd name="T14" fmla="*/ 68 w 107"/>
              <a:gd name="T15" fmla="*/ 17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" h="346">
                <a:moveTo>
                  <a:pt x="68" y="173"/>
                </a:moveTo>
                <a:lnTo>
                  <a:pt x="68" y="173"/>
                </a:lnTo>
                <a:cubicBezTo>
                  <a:pt x="68" y="274"/>
                  <a:pt x="42" y="323"/>
                  <a:pt x="0" y="327"/>
                </a:cubicBezTo>
                <a:lnTo>
                  <a:pt x="0" y="346"/>
                </a:lnTo>
                <a:cubicBezTo>
                  <a:pt x="67" y="343"/>
                  <a:pt x="107" y="283"/>
                  <a:pt x="107" y="173"/>
                </a:cubicBezTo>
                <a:cubicBezTo>
                  <a:pt x="107" y="63"/>
                  <a:pt x="67" y="3"/>
                  <a:pt x="0" y="0"/>
                </a:cubicBezTo>
                <a:lnTo>
                  <a:pt x="0" y="19"/>
                </a:lnTo>
                <a:cubicBezTo>
                  <a:pt x="42" y="23"/>
                  <a:pt x="68" y="72"/>
                  <a:pt x="68" y="17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 function is linear</a:t>
            </a:r>
          </a:p>
          <a:p>
            <a:pPr lvl="1"/>
            <a:r>
              <a:rPr lang="en-US" dirty="0" smtClean="0"/>
              <a:t>U(</a:t>
            </a:r>
            <a:r>
              <a:rPr lang="en-US" dirty="0" err="1" smtClean="0"/>
              <a:t>x,o</a:t>
            </a:r>
            <a:r>
              <a:rPr lang="en-US" dirty="0" smtClean="0"/>
              <a:t>) is constant for fixed x, o</a:t>
            </a:r>
          </a:p>
          <a:p>
            <a:pPr lvl="1"/>
            <a:r>
              <a:rPr lang="en-US" dirty="0" smtClean="0"/>
              <a:t> Distribution over V is known</a:t>
            </a:r>
          </a:p>
          <a:p>
            <a:pPr lvl="1"/>
            <a:r>
              <a:rPr lang="en-US" dirty="0" smtClean="0"/>
              <a:t>{M(x)}(x in V} are only variables to be computed</a:t>
            </a:r>
          </a:p>
          <a:p>
            <a:endParaRPr lang="en-US" dirty="0" smtClean="0"/>
          </a:p>
          <a:p>
            <a:r>
              <a:rPr lang="en-US" dirty="0" smtClean="0"/>
              <a:t>Lipschitz condition is linear when using statistical distance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Linear program  can be solved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Harms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u="sng" dirty="0" smtClean="0"/>
              <a:t>Information use</a:t>
            </a:r>
          </a:p>
          <a:p>
            <a:r>
              <a:rPr lang="en-US" dirty="0" smtClean="0"/>
              <a:t>Explicit discrimination</a:t>
            </a:r>
          </a:p>
          <a:p>
            <a:pPr lvl="1"/>
            <a:r>
              <a:rPr lang="en-US" dirty="0" smtClean="0"/>
              <a:t>Explicit use of race/gender for employment</a:t>
            </a:r>
          </a:p>
          <a:p>
            <a:r>
              <a:rPr lang="en-US" dirty="0" smtClean="0"/>
              <a:t>Redundant encoding/proxy attributes</a:t>
            </a:r>
          </a:p>
          <a:p>
            <a:pPr marL="0" indent="0">
              <a:buNone/>
            </a:pPr>
            <a:endParaRPr lang="en-US" sz="3500" u="sng" dirty="0" smtClean="0"/>
          </a:p>
          <a:p>
            <a:pPr marL="0" indent="0">
              <a:buNone/>
            </a:pPr>
            <a:r>
              <a:rPr lang="en-US" sz="3500" u="sng" dirty="0" smtClean="0"/>
              <a:t>Practices</a:t>
            </a:r>
          </a:p>
          <a:p>
            <a:r>
              <a:rPr lang="en-US" dirty="0" smtClean="0"/>
              <a:t>Redlining</a:t>
            </a:r>
          </a:p>
          <a:p>
            <a:r>
              <a:rPr lang="en-US" dirty="0" smtClean="0"/>
              <a:t>Self-fulfilling prophesy</a:t>
            </a:r>
          </a:p>
          <a:p>
            <a:r>
              <a:rPr lang="en-US" dirty="0" smtClean="0"/>
              <a:t>Reverse tokenism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Individual Fairness imply Group Fairness?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Suppose we enforce a metric</a:t>
            </a:r>
            <a:r>
              <a:rPr lang="en-US" i="1" dirty="0" smtClean="0"/>
              <a:t> d</a:t>
            </a:r>
            <a:r>
              <a:rPr lang="en-US" i="1" dirty="0"/>
              <a:t>.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Which </a:t>
            </a:r>
            <a:r>
              <a:rPr lang="en-US" i="1" dirty="0" smtClean="0"/>
              <a:t>groups of individuals </a:t>
            </a:r>
            <a:r>
              <a:rPr lang="en-US" dirty="0" smtClean="0"/>
              <a:t>receive (approximately) equal outcomes?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4929184"/>
            <a:ext cx="8355250" cy="1384996"/>
            <a:chOff x="457200" y="4929184"/>
            <a:chExt cx="8355250" cy="1384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00" y="4929184"/>
              <a:ext cx="2132250" cy="138499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4929185"/>
              <a:ext cx="6012439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/>
                <a:t>Theorem: </a:t>
              </a:r>
              <a:endParaRPr lang="en-US" sz="2800" b="1" dirty="0" smtClean="0"/>
            </a:p>
            <a:p>
              <a:r>
                <a:rPr lang="en-US" sz="2800" dirty="0" smtClean="0"/>
                <a:t>Answer </a:t>
              </a:r>
              <a:r>
                <a:rPr lang="en-US" sz="2800" dirty="0"/>
                <a:t>is given by </a:t>
              </a:r>
              <a:r>
                <a:rPr lang="en-US" sz="2800" b="1" dirty="0"/>
                <a:t>Earthmover distance</a:t>
              </a:r>
              <a:r>
                <a:rPr lang="en-US" sz="2800" dirty="0"/>
                <a:t> </a:t>
              </a:r>
              <a:endParaRPr lang="en-US" sz="2800" dirty="0" smtClean="0"/>
            </a:p>
            <a:p>
              <a:r>
                <a:rPr lang="en-US" sz="2800" dirty="0" smtClean="0"/>
                <a:t>(</a:t>
              </a:r>
              <a:r>
                <a:rPr lang="en-US" sz="2800" dirty="0" err="1"/>
                <a:t>w.r.t</a:t>
              </a:r>
              <a:r>
                <a:rPr lang="en-US" sz="2800" dirty="0"/>
                <a:t>. </a:t>
              </a:r>
              <a:r>
                <a:rPr lang="en-US" sz="2800" i="1" dirty="0"/>
                <a:t>d</a:t>
              </a:r>
              <a:r>
                <a:rPr lang="en-US" sz="2800" dirty="0"/>
                <a:t>) between the two groups.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“Big Data: Seizing Opportunities, Preserving </a:t>
            </a:r>
            <a:r>
              <a:rPr lang="en-US" dirty="0" smtClean="0"/>
              <a:t>Values”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9144000" cy="3289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091" y="5680471"/>
            <a:ext cx="6384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"big data technologies can cause societal harms beyond damages to privacy"</a:t>
            </a:r>
          </a:p>
        </p:txBody>
      </p:sp>
    </p:spTree>
    <p:extLst>
      <p:ext uri="{BB962C8B-B14F-4D97-AF65-F5344CB8AC3E}">
        <p14:creationId xmlns:p14="http://schemas.microsoft.com/office/powerpoint/2010/main" val="366786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different are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02" y="1600201"/>
            <a:ext cx="4821921" cy="1979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Earthmover Distance: </a:t>
            </a:r>
          </a:p>
          <a:p>
            <a:pPr marL="0" indent="0">
              <a:buNone/>
            </a:pPr>
            <a:r>
              <a:rPr lang="en-US" dirty="0" smtClean="0"/>
              <a:t>Cost of transforming uniform distribution on S to uniform distribution on T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97500" y="1513417"/>
            <a:ext cx="2698750" cy="1841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600370">
            <a:off x="6720418" y="1444239"/>
            <a:ext cx="780254" cy="152452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435625">
            <a:off x="6004984" y="1587233"/>
            <a:ext cx="780254" cy="15245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Curved Up Arrow 10"/>
          <p:cNvSpPr/>
          <p:nvPr/>
        </p:nvSpPr>
        <p:spPr>
          <a:xfrm>
            <a:off x="6643472" y="2830195"/>
            <a:ext cx="656166" cy="330347"/>
          </a:xfrm>
          <a:prstGeom prst="curvedUpArrow">
            <a:avLst>
              <a:gd name="adj1" fmla="val 25000"/>
              <a:gd name="adj2" fmla="val 82643"/>
              <a:gd name="adj3" fmla="val 378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5222" y="1600201"/>
            <a:ext cx="6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V,d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257" name="Picture 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4" y="3663950"/>
            <a:ext cx="5929097" cy="30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Rectangle 167"/>
          <p:cNvSpPr/>
          <p:nvPr/>
        </p:nvSpPr>
        <p:spPr>
          <a:xfrm>
            <a:off x="1828800" y="3663950"/>
            <a:ext cx="6267450" cy="3089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953" y="3867727"/>
            <a:ext cx="855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bias(</a:t>
            </a:r>
            <a:r>
              <a:rPr lang="en-US" sz="2400" dirty="0" err="1" smtClean="0"/>
              <a:t>d,S,T</a:t>
            </a:r>
            <a:r>
              <a:rPr lang="en-US" sz="2400" dirty="0" smtClean="0"/>
              <a:t>) = 	largest violation of statistical parity between S and T</a:t>
            </a:r>
          </a:p>
          <a:p>
            <a:r>
              <a:rPr lang="en-US" sz="2400" dirty="0" smtClean="0"/>
              <a:t>				that any d-</a:t>
            </a:r>
            <a:r>
              <a:rPr lang="en-US" sz="2400" dirty="0" err="1" smtClean="0"/>
              <a:t>Lipschitz</a:t>
            </a:r>
            <a:r>
              <a:rPr lang="en-US" sz="2400" dirty="0" smtClean="0"/>
              <a:t> mapping can create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4929184"/>
            <a:ext cx="8355250" cy="1384995"/>
            <a:chOff x="457200" y="4929184"/>
            <a:chExt cx="8355250" cy="13849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200" y="4929184"/>
              <a:ext cx="2132250" cy="13849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4929185"/>
              <a:ext cx="6012439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/>
                <a:t>Theorem: </a:t>
              </a:r>
              <a:endParaRPr lang="en-US" sz="2800" b="1" dirty="0" smtClean="0"/>
            </a:p>
            <a:p>
              <a:r>
                <a:rPr lang="en-US" sz="2800" dirty="0" smtClean="0"/>
                <a:t>bias(</a:t>
              </a:r>
              <a:r>
                <a:rPr lang="en-US" sz="2800" dirty="0" err="1" smtClean="0"/>
                <a:t>d,S,T</a:t>
              </a:r>
              <a:r>
                <a:rPr lang="en-US" sz="2800" dirty="0" smtClean="0"/>
                <a:t>) = </a:t>
              </a:r>
              <a:r>
                <a:rPr lang="en-US" sz="2800" dirty="0" err="1" smtClean="0">
                  <a:sym typeface="Symbol"/>
                </a:rPr>
                <a:t>d</a:t>
              </a:r>
              <a:r>
                <a:rPr lang="en-US" sz="2800" baseline="-25000" dirty="0" err="1" smtClean="0">
                  <a:sym typeface="Symbol"/>
                </a:rPr>
                <a:t>EM</a:t>
              </a:r>
              <a:r>
                <a:rPr lang="en-US" sz="2800" dirty="0" smtClean="0"/>
                <a:t>(S,T)</a:t>
              </a:r>
            </a:p>
          </p:txBody>
        </p:sp>
      </p:grpSp>
      <p:pic>
        <p:nvPicPr>
          <p:cNvPr id="9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4" y="574138"/>
            <a:ext cx="5929097" cy="30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15821" y="574138"/>
            <a:ext cx="6267450" cy="3089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 to 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58" y="1600200"/>
            <a:ext cx="8652152" cy="3303985"/>
          </a:xfrm>
        </p:spPr>
        <p:txBody>
          <a:bodyPr>
            <a:normAutofit/>
          </a:bodyPr>
          <a:lstStyle/>
          <a:p>
            <a:r>
              <a:rPr lang="en-US" dirty="0" smtClean="0"/>
              <a:t>Close connection between individual fairness 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differential privacy</a:t>
            </a:r>
            <a:r>
              <a:rPr lang="en-US" dirty="0" smtClean="0"/>
              <a:t> [Dwork-McSherry-Nissim-Smith’06]</a:t>
            </a:r>
          </a:p>
          <a:p>
            <a:pPr marL="457200" lvl="1" indent="0">
              <a:buNone/>
            </a:pPr>
            <a:r>
              <a:rPr lang="en-US" dirty="0" smtClean="0"/>
              <a:t>DP: </a:t>
            </a:r>
            <a:r>
              <a:rPr lang="en-US" dirty="0" err="1" smtClean="0"/>
              <a:t>Lipschitz</a:t>
            </a:r>
            <a:r>
              <a:rPr lang="en-US" dirty="0" smtClean="0"/>
              <a:t> condition on set of databases</a:t>
            </a:r>
          </a:p>
          <a:p>
            <a:pPr marL="457200" lvl="1" indent="0">
              <a:buNone/>
            </a:pPr>
            <a:r>
              <a:rPr lang="en-US" dirty="0" smtClean="0"/>
              <a:t>IF: </a:t>
            </a:r>
            <a:r>
              <a:rPr lang="en-US" dirty="0" err="1" smtClean="0"/>
              <a:t>Lipschitz</a:t>
            </a:r>
            <a:r>
              <a:rPr lang="en-US" dirty="0" smtClean="0"/>
              <a:t> condition on set of individuals</a:t>
            </a:r>
            <a:r>
              <a:rPr lang="en-US" dirty="0"/>
              <a:t>	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72182"/>
              </p:ext>
            </p:extLst>
          </p:nvPr>
        </p:nvGraphicFramePr>
        <p:xfrm>
          <a:off x="420227" y="4413250"/>
          <a:ext cx="8305800" cy="21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53340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Differential Privacy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Individual</a:t>
                      </a:r>
                      <a:r>
                        <a:rPr lang="en-US" sz="2000" baseline="0" smtClean="0"/>
                        <a:t> Fairness</a:t>
                      </a:r>
                      <a:endParaRPr lang="en-US" sz="2000"/>
                    </a:p>
                  </a:txBody>
                  <a:tcPr/>
                </a:tc>
              </a:tr>
              <a:tr h="411842">
                <a:tc>
                  <a:txBody>
                    <a:bodyPr/>
                    <a:lstStyle/>
                    <a:p>
                      <a:r>
                        <a:rPr lang="en-US" sz="2000" smtClean="0"/>
                        <a:t>Objects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Databases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Individuals</a:t>
                      </a:r>
                      <a:endParaRPr lang="en-US" sz="2000"/>
                    </a:p>
                  </a:txBody>
                  <a:tcPr/>
                </a:tc>
              </a:tr>
              <a:tr h="7286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Outcomes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Output of statistical analysis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Classification outcome</a:t>
                      </a:r>
                      <a:endParaRPr lang="en-US" sz="2000"/>
                    </a:p>
                  </a:txBody>
                  <a:tcPr/>
                </a:tc>
              </a:tr>
              <a:tr h="43908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Similarity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General</a:t>
                      </a:r>
                      <a:r>
                        <a:rPr lang="en-US" sz="2000" baseline="0" smtClean="0"/>
                        <a:t> purpose metric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Task-specific metric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Individual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Formalized fairness property based on treating similar individuals similarly</a:t>
            </a:r>
          </a:p>
          <a:p>
            <a:pPr lvl="1"/>
            <a:r>
              <a:rPr lang="en-US" dirty="0" smtClean="0"/>
              <a:t>Incorporates vendor’s utility</a:t>
            </a:r>
          </a:p>
          <a:p>
            <a:r>
              <a:rPr lang="en-US" dirty="0" smtClean="0"/>
              <a:t>Explored relationship between individual fairness and group fairness</a:t>
            </a:r>
          </a:p>
          <a:p>
            <a:pPr lvl="1"/>
            <a:r>
              <a:rPr lang="en-US" dirty="0" smtClean="0"/>
              <a:t>Earthmover </a:t>
            </a:r>
            <a:r>
              <a:rPr lang="en-US" dirty="0" smtClean="0"/>
              <a:t>distance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2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open problems/direction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Metric</a:t>
            </a:r>
          </a:p>
          <a:p>
            <a:pPr lvl="1"/>
            <a:r>
              <a:rPr lang="en-US" dirty="0" smtClean="0"/>
              <a:t>Social aspects, who will define them?</a:t>
            </a:r>
          </a:p>
          <a:p>
            <a:pPr lvl="1"/>
            <a:r>
              <a:rPr lang="en-US" dirty="0" smtClean="0"/>
              <a:t>How to generate metric (semi-)automatically?</a:t>
            </a:r>
          </a:p>
          <a:p>
            <a:r>
              <a:rPr lang="en-US" b="1" dirty="0" smtClean="0"/>
              <a:t>Earthmover characterization</a:t>
            </a:r>
            <a:r>
              <a:rPr lang="en-US" dirty="0" smtClean="0"/>
              <a:t> when probability metric is not statistical distance (but infinity-div)</a:t>
            </a:r>
          </a:p>
          <a:p>
            <a:r>
              <a:rPr lang="en-US" dirty="0" smtClean="0"/>
              <a:t>Explore connection to </a:t>
            </a:r>
            <a:r>
              <a:rPr lang="en-US" b="1" dirty="0" smtClean="0"/>
              <a:t>Differential Privacy</a:t>
            </a:r>
          </a:p>
          <a:p>
            <a:r>
              <a:rPr lang="en-US" dirty="0" smtClean="0"/>
              <a:t>Connection to </a:t>
            </a:r>
            <a:r>
              <a:rPr lang="en-US" b="1" dirty="0" smtClean="0"/>
              <a:t>Economics</a:t>
            </a:r>
            <a:r>
              <a:rPr lang="en-US" dirty="0" smtClean="0"/>
              <a:t> literature/problems</a:t>
            </a:r>
          </a:p>
          <a:p>
            <a:pPr lvl="1"/>
            <a:r>
              <a:rPr lang="en-US" dirty="0" smtClean="0"/>
              <a:t>Rawls, Roemer, </a:t>
            </a:r>
            <a:r>
              <a:rPr lang="en-US" dirty="0" err="1" smtClean="0"/>
              <a:t>Fleurbaey</a:t>
            </a:r>
            <a:r>
              <a:rPr lang="en-US" dirty="0" smtClean="0"/>
              <a:t>, Peyton-Young, </a:t>
            </a:r>
            <a:r>
              <a:rPr lang="en-US" dirty="0" err="1" smtClean="0"/>
              <a:t>Calsamiglia</a:t>
            </a:r>
            <a:endParaRPr lang="en-US" dirty="0" smtClean="0"/>
          </a:p>
          <a:p>
            <a:r>
              <a:rPr lang="en-US" b="1" dirty="0" smtClean="0"/>
              <a:t>Case Study </a:t>
            </a:r>
          </a:p>
          <a:p>
            <a:r>
              <a:rPr lang="en-US" b="1" dirty="0" smtClean="0"/>
              <a:t>Quantitative trade-offs</a:t>
            </a:r>
            <a:r>
              <a:rPr lang="en-US" dirty="0" smtClean="0"/>
              <a:t> in concrete settings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6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itz\Desktop\My talks\justicia-medio-cie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63" y="2126393"/>
            <a:ext cx="4267200" cy="302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4192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metric on a set X is a </a:t>
            </a:r>
            <a:r>
              <a:rPr lang="en-US" sz="2800" dirty="0" smtClean="0"/>
              <a:t>function d </a:t>
            </a:r>
            <a:r>
              <a:rPr lang="en-US" sz="2800" dirty="0"/>
              <a:t>: X × X → R+ (where R+ is the set of non-negative real numbers). For all x, y, z in X, this function is required to satisfy the following conditions: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d(x, y) ≥ 0     (non-negativity)</a:t>
            </a:r>
          </a:p>
          <a:p>
            <a:r>
              <a:rPr lang="en-US" sz="2400" dirty="0"/>
              <a:t>d(x, y) = 0   if and only if   x = y     (identity of </a:t>
            </a:r>
            <a:r>
              <a:rPr lang="en-US" sz="2400" dirty="0" err="1"/>
              <a:t>indiscernibles</a:t>
            </a:r>
            <a:r>
              <a:rPr lang="en-US" sz="2400" dirty="0"/>
              <a:t>. Note that condition 1 and 2 together produce positive definiteness)</a:t>
            </a:r>
          </a:p>
          <a:p>
            <a:r>
              <a:rPr lang="en-US" sz="2400" dirty="0"/>
              <a:t>d(x, y) = d(y, x)     (symmetry)</a:t>
            </a:r>
          </a:p>
          <a:p>
            <a:r>
              <a:rPr lang="en-US" sz="2400" dirty="0"/>
              <a:t>d(x, z) ≤ d(x, y) + d(y, z)     (subadditivity / triangle inequality).</a:t>
            </a:r>
          </a:p>
        </p:txBody>
      </p:sp>
    </p:spTree>
    <p:extLst>
      <p:ext uri="{BB962C8B-B14F-4D97-AF65-F5344CB8AC3E}">
        <p14:creationId xmlns:p14="http://schemas.microsoft.com/office/powerpoint/2010/main" val="12246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Statistical Distance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43213"/>
            <a:ext cx="5657761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4300"/>
            <a:ext cx="8229600" cy="2201863"/>
          </a:xfrm>
        </p:spPr>
        <p:txBody>
          <a:bodyPr/>
          <a:lstStyle/>
          <a:p>
            <a:r>
              <a:rPr lang="en-US" dirty="0" err="1" smtClean="0">
                <a:sym typeface="Symbol"/>
              </a:rPr>
              <a:t>d</a:t>
            </a:r>
            <a:r>
              <a:rPr lang="en-US" baseline="-25000" dirty="0" err="1" smtClean="0">
                <a:sym typeface="Symbol"/>
              </a:rPr>
              <a:t>EM</a:t>
            </a:r>
            <a:r>
              <a:rPr lang="en-US" dirty="0" smtClean="0"/>
              <a:t>(S,T) cost of best coupling between the two distributions subject to the penalty function d(</a:t>
            </a:r>
            <a:r>
              <a:rPr lang="en-US" dirty="0" err="1" smtClean="0"/>
              <a:t>x,y</a:t>
            </a:r>
            <a:r>
              <a:rPr lang="en-US" dirty="0" smtClean="0"/>
              <a:t>) = E d(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76435"/>
            <a:ext cx="601243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Theorem: </a:t>
            </a:r>
            <a:endParaRPr lang="en-US" sz="2800" b="1" dirty="0" smtClean="0"/>
          </a:p>
          <a:p>
            <a:r>
              <a:rPr lang="en-US" sz="2800" dirty="0" smtClean="0"/>
              <a:t>bias(</a:t>
            </a:r>
            <a:r>
              <a:rPr lang="en-US" sz="2800" dirty="0" err="1" smtClean="0"/>
              <a:t>d,S,T</a:t>
            </a:r>
            <a:r>
              <a:rPr lang="en-US" sz="2800" dirty="0" smtClean="0"/>
              <a:t>) &lt;= </a:t>
            </a:r>
            <a:r>
              <a:rPr lang="en-US" sz="2800" dirty="0" err="1" smtClean="0"/>
              <a:t>d</a:t>
            </a:r>
            <a:r>
              <a:rPr lang="en-US" sz="2800" baseline="-25000" dirty="0" err="1" smtClean="0">
                <a:sym typeface="Symbol"/>
              </a:rPr>
              <a:t>EM</a:t>
            </a:r>
            <a:r>
              <a:rPr lang="en-US" sz="2800" dirty="0" smtClean="0"/>
              <a:t>(S,T)</a:t>
            </a:r>
          </a:p>
        </p:txBody>
      </p:sp>
    </p:spTree>
    <p:extLst>
      <p:ext uri="{BB962C8B-B14F-4D97-AF65-F5344CB8AC3E}">
        <p14:creationId xmlns:p14="http://schemas.microsoft.com/office/powerpoint/2010/main" val="6315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Sketch: LP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36255"/>
          </a:xfrm>
        </p:spPr>
        <p:txBody>
          <a:bodyPr/>
          <a:lstStyle/>
          <a:p>
            <a:r>
              <a:rPr lang="en-US" dirty="0" err="1" smtClean="0"/>
              <a:t>EM</a:t>
            </a:r>
            <a:r>
              <a:rPr lang="en-US" baseline="-25000" dirty="0" err="1" smtClean="0"/>
              <a:t>d</a:t>
            </a:r>
            <a:r>
              <a:rPr lang="en-US" dirty="0" smtClean="0"/>
              <a:t>(S,T) is an LP by definition</a:t>
            </a:r>
          </a:p>
          <a:p>
            <a:r>
              <a:rPr lang="en-US" dirty="0" smtClean="0"/>
              <a:t>Can write bias(</a:t>
            </a:r>
            <a:r>
              <a:rPr lang="en-US" dirty="0" err="1" smtClean="0"/>
              <a:t>d,S,T</a:t>
            </a:r>
            <a:r>
              <a:rPr lang="en-US" dirty="0" smtClean="0"/>
              <a:t>) as an LP: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2" y="3163455"/>
            <a:ext cx="718307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max  </a:t>
            </a:r>
            <a:r>
              <a:rPr lang="en-US" sz="2800" dirty="0" err="1" smtClean="0"/>
              <a:t>Pr</a:t>
            </a:r>
            <a:r>
              <a:rPr lang="en-US" sz="2800" dirty="0" smtClean="0"/>
              <a:t>( M(x) = 0 | x in S) – </a:t>
            </a:r>
            <a:r>
              <a:rPr lang="en-US" sz="2800" dirty="0" err="1" smtClean="0"/>
              <a:t>Pr</a:t>
            </a:r>
            <a:r>
              <a:rPr lang="en-US" sz="2800" dirty="0" smtClean="0"/>
              <a:t>( M(x) = 0 | x in T )</a:t>
            </a:r>
          </a:p>
          <a:p>
            <a:r>
              <a:rPr lang="en-US" sz="2800" dirty="0" smtClean="0"/>
              <a:t>subject to: </a:t>
            </a:r>
            <a:endParaRPr lang="en-US" sz="2800" dirty="0"/>
          </a:p>
          <a:p>
            <a:pPr marL="342900" indent="-342900">
              <a:buAutoNum type="arabicParenBoth"/>
            </a:pPr>
            <a:r>
              <a:rPr lang="en-US" sz="2800" dirty="0" smtClean="0"/>
              <a:t>  M(x) is a probability distribution for all x in V</a:t>
            </a:r>
          </a:p>
          <a:p>
            <a:pPr marL="342900" indent="-342900">
              <a:buAutoNum type="arabicParenBoth"/>
            </a:pPr>
            <a:r>
              <a:rPr lang="en-US" sz="2800" dirty="0" smtClean="0"/>
              <a:t>  M satisfies all d-</a:t>
            </a:r>
            <a:r>
              <a:rPr lang="en-US" sz="2800" dirty="0" err="1" smtClean="0"/>
              <a:t>Lipschitz</a:t>
            </a:r>
            <a:r>
              <a:rPr lang="en-US" sz="2800" dirty="0" smtClean="0"/>
              <a:t> constraints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47091" y="5615026"/>
            <a:ext cx="488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dual to Earthmover LP!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5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notions of “fairness” in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84967"/>
          </a:xfrm>
        </p:spPr>
        <p:txBody>
          <a:bodyPr/>
          <a:lstStyle/>
          <a:p>
            <a:r>
              <a:rPr lang="en-US" dirty="0" smtClean="0"/>
              <a:t>Fair scheduling</a:t>
            </a:r>
          </a:p>
          <a:p>
            <a:r>
              <a:rPr lang="en-US" dirty="0" smtClean="0"/>
              <a:t>Distributed computing</a:t>
            </a:r>
          </a:p>
          <a:p>
            <a:r>
              <a:rPr lang="en-US" dirty="0" smtClean="0"/>
              <a:t>Envy-free division (cake cutting)</a:t>
            </a:r>
          </a:p>
          <a:p>
            <a:r>
              <a:rPr lang="en-US" dirty="0" smtClean="0"/>
              <a:t>Stable matching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93" y="4190999"/>
            <a:ext cx="2068899" cy="212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9" y="4353984"/>
            <a:ext cx="2772833" cy="2218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82" y="4701438"/>
            <a:ext cx="1550685" cy="14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Affirmative Action (1) 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719263"/>
            <a:ext cx="8505521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Affirmative Action (2)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09775"/>
            <a:ext cx="882328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5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Affirmative Action (3)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3" y="1828800"/>
            <a:ext cx="84588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4443412"/>
            <a:ext cx="86283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3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5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</a:t>
            </a:r>
            <a:r>
              <a:rPr lang="en-US" dirty="0" smtClean="0"/>
              <a:t>import techniques </a:t>
            </a:r>
            <a:r>
              <a:rPr lang="en-US" dirty="0"/>
              <a:t>from </a:t>
            </a:r>
            <a:r>
              <a:rPr lang="en-US" dirty="0" smtClean="0"/>
              <a:t>Differential Privacy?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45556"/>
            <a:ext cx="613125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Theorem:</a:t>
            </a:r>
            <a:r>
              <a:rPr lang="en-US" sz="2800" dirty="0"/>
              <a:t> Fairness mechanism with </a:t>
            </a:r>
            <a:r>
              <a:rPr lang="en-US" sz="2800" dirty="0" smtClean="0"/>
              <a:t>“high utility” </a:t>
            </a:r>
            <a:r>
              <a:rPr lang="en-US" sz="2800" dirty="0"/>
              <a:t>in metric spaces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V,d</a:t>
            </a:r>
            <a:r>
              <a:rPr lang="en-US" sz="2800" i="1" dirty="0" smtClean="0"/>
              <a:t>)</a:t>
            </a:r>
            <a:r>
              <a:rPr lang="en-US" sz="2800" dirty="0" smtClean="0"/>
              <a:t> of </a:t>
            </a:r>
            <a:r>
              <a:rPr lang="en-US" sz="2800" dirty="0"/>
              <a:t>bounded doubling dimension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223830" y="2321320"/>
            <a:ext cx="2703280" cy="1622154"/>
          </a:xfrm>
          <a:prstGeom prst="wedgeEllipseCallout">
            <a:avLst>
              <a:gd name="adj1" fmla="val -68484"/>
              <a:gd name="adj2" fmla="val 332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Based on exponential mechanism [MT’07]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672256" y="4318000"/>
            <a:ext cx="3693494" cy="21695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0917" y="5783249"/>
            <a:ext cx="336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|</a:t>
            </a:r>
            <a:r>
              <a:rPr lang="en-US" sz="2800" dirty="0"/>
              <a:t>B(</a:t>
            </a:r>
            <a:r>
              <a:rPr lang="en-US" sz="2800" dirty="0" err="1"/>
              <a:t>x,R</a:t>
            </a:r>
            <a:r>
              <a:rPr lang="en-US" sz="2800" dirty="0"/>
              <a:t>)</a:t>
            </a:r>
            <a:r>
              <a:rPr lang="en-US" sz="2800" dirty="0" smtClean="0"/>
              <a:t>| ≤ O(|B(x,2R))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74708" y="5214915"/>
            <a:ext cx="1373100" cy="730256"/>
            <a:chOff x="2592909" y="5238743"/>
            <a:chExt cx="1373100" cy="730256"/>
          </a:xfrm>
        </p:grpSpPr>
        <p:sp>
          <p:nvSpPr>
            <p:cNvPr id="7" name="Oval 6"/>
            <p:cNvSpPr/>
            <p:nvPr/>
          </p:nvSpPr>
          <p:spPr>
            <a:xfrm>
              <a:off x="2592909" y="5238743"/>
              <a:ext cx="1227674" cy="73025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15391" y="5504666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32891" y="5410750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91419" y="5627603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39810" y="5692499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32891" y="5413917"/>
              <a:ext cx="733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B(</a:t>
              </a:r>
              <a:r>
                <a:rPr lang="en-US" dirty="0" err="1"/>
                <a:t>x,R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33083" y="4963582"/>
            <a:ext cx="2554043" cy="1365251"/>
            <a:chOff x="2233083" y="4963582"/>
            <a:chExt cx="2554043" cy="1365251"/>
          </a:xfrm>
        </p:grpSpPr>
        <p:sp>
          <p:nvSpPr>
            <p:cNvPr id="8" name="Oval 7"/>
            <p:cNvSpPr/>
            <p:nvPr/>
          </p:nvSpPr>
          <p:spPr>
            <a:xfrm>
              <a:off x="2233083" y="4963582"/>
              <a:ext cx="2264834" cy="136525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15838" y="5027082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047808" y="5359166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959794" y="5786415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15838" y="6057081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15391" y="6005998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23800" y="5844666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03405" y="5027082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47772" y="5401499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7013" y="5464162"/>
              <a:ext cx="850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B(x</a:t>
              </a:r>
              <a:r>
                <a:rPr lang="en-US" dirty="0" smtClean="0"/>
                <a:t>,2R</a:t>
              </a:r>
              <a:r>
                <a:rPr lang="en-US" dirty="0"/>
                <a:t>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35822" y="4594250"/>
            <a:ext cx="6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V,d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8"/>
            <a:ext cx="8229600" cy="1257300"/>
          </a:xfrm>
        </p:spPr>
        <p:txBody>
          <a:bodyPr/>
          <a:lstStyle/>
          <a:p>
            <a:r>
              <a:rPr lang="en-US" dirty="0" err="1" smtClean="0"/>
              <a:t>Zemel</a:t>
            </a:r>
            <a:r>
              <a:rPr lang="en-US" dirty="0" smtClean="0"/>
              <a:t>-Wu-</a:t>
            </a:r>
            <a:r>
              <a:rPr lang="en-US" dirty="0" err="1" smtClean="0"/>
              <a:t>Swersky</a:t>
            </a:r>
            <a:r>
              <a:rPr lang="en-US" dirty="0" smtClean="0"/>
              <a:t>-</a:t>
            </a:r>
            <a:r>
              <a:rPr lang="en-US" dirty="0" err="1" smtClean="0"/>
              <a:t>Pitassi-Dwork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“Learning Fair Representations” (ICML 2013)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6419" y="2561168"/>
            <a:ext cx="7261909" cy="4206874"/>
            <a:chOff x="306419" y="2561168"/>
            <a:chExt cx="7261909" cy="4206874"/>
          </a:xfrm>
        </p:grpSpPr>
        <p:sp>
          <p:nvSpPr>
            <p:cNvPr id="5" name="Oval 4"/>
            <p:cNvSpPr/>
            <p:nvPr/>
          </p:nvSpPr>
          <p:spPr>
            <a:xfrm>
              <a:off x="438954" y="2681576"/>
              <a:ext cx="1483660" cy="286706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0275242">
              <a:off x="631880" y="4170093"/>
              <a:ext cx="780254" cy="127879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419" y="5690824"/>
              <a:ext cx="284130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V</a:t>
              </a:r>
              <a:r>
                <a:rPr lang="en-US" sz="3200" dirty="0" smtClean="0"/>
                <a:t>: Individuals</a:t>
              </a:r>
            </a:p>
            <a:p>
              <a:r>
                <a:rPr lang="en-US" sz="3200" dirty="0" smtClean="0"/>
                <a:t>S: protected set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6127" y="4199319"/>
              <a:ext cx="392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x</a:t>
              </a:r>
              <a:endParaRPr lang="en-US" sz="2000" i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04756" y="4473676"/>
              <a:ext cx="176028" cy="1878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323121" y="2561168"/>
              <a:ext cx="834854" cy="124528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10" idx="7"/>
              <a:endCxn id="30" idx="2"/>
            </p:cNvCxnSpPr>
            <p:nvPr/>
          </p:nvCxnSpPr>
          <p:spPr>
            <a:xfrm flipV="1">
              <a:off x="1155005" y="3277834"/>
              <a:ext cx="3433045" cy="122335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379368" y="2816169"/>
              <a:ext cx="417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000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98980" y="3092504"/>
              <a:ext cx="1297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A: labels</a:t>
              </a:r>
              <a:endParaRPr lang="en-US" sz="2000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67300" y="4613606"/>
              <a:ext cx="39010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Typical learning task</a:t>
              </a:r>
            </a:p>
            <a:p>
              <a:r>
                <a:rPr lang="en-US" sz="3200" dirty="0" smtClean="0"/>
                <a:t>labeled examples (</a:t>
              </a:r>
              <a:r>
                <a:rPr lang="en-US" sz="3200" dirty="0" err="1" smtClean="0"/>
                <a:t>x,a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70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Fairness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we measure the </a:t>
            </a:r>
            <a:r>
              <a:rPr lang="en-US" b="1" dirty="0" smtClean="0">
                <a:solidFill>
                  <a:srgbClr val="C0504D"/>
                </a:solidFill>
              </a:rPr>
              <a:t>“fairness of the web”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Need to model/understand user browsing behavior</a:t>
            </a:r>
          </a:p>
          <a:p>
            <a:pPr lvl="1"/>
            <a:r>
              <a:rPr lang="en-US" dirty="0" smtClean="0"/>
              <a:t>Evaluate how web sites respond to different behavior/attributes</a:t>
            </a:r>
          </a:p>
          <a:p>
            <a:pPr lvl="1"/>
            <a:r>
              <a:rPr lang="en-US" dirty="0" smtClean="0"/>
              <a:t>Cope with noisy measurements</a:t>
            </a:r>
          </a:p>
          <a:p>
            <a:r>
              <a:rPr lang="en-US" dirty="0" smtClean="0"/>
              <a:t>Exciting progress by </a:t>
            </a:r>
            <a:r>
              <a:rPr lang="en-US" dirty="0" err="1" smtClean="0"/>
              <a:t>Datta</a:t>
            </a:r>
            <a:r>
              <a:rPr lang="en-US" dirty="0" smtClean="0"/>
              <a:t>, </a:t>
            </a:r>
            <a:r>
              <a:rPr lang="en-US" dirty="0" err="1" smtClean="0"/>
              <a:t>Datta</a:t>
            </a:r>
            <a:r>
              <a:rPr lang="en-US" dirty="0" smtClean="0"/>
              <a:t>, </a:t>
            </a:r>
            <a:r>
              <a:rPr lang="en-US" dirty="0" err="1" smtClean="0"/>
              <a:t>Tschantz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fairness</a:t>
            </a:r>
          </a:p>
          <a:p>
            <a:r>
              <a:rPr lang="en-US" dirty="0" smtClean="0"/>
              <a:t>Individual fairness</a:t>
            </a:r>
          </a:p>
          <a:p>
            <a:r>
              <a:rPr lang="en-US" dirty="0" smtClean="0"/>
              <a:t>Group fairness does not imply individual fairness</a:t>
            </a:r>
          </a:p>
          <a:p>
            <a:r>
              <a:rPr lang="en-US" dirty="0" smtClean="0"/>
              <a:t>Individual fairness implies group fairness </a:t>
            </a:r>
            <a:r>
              <a:rPr lang="en-US" u="sng" dirty="0" smtClean="0"/>
              <a:t>if</a:t>
            </a:r>
            <a:r>
              <a:rPr lang="en-US" dirty="0" smtClean="0"/>
              <a:t> earthmover distance small</a:t>
            </a:r>
          </a:p>
          <a:p>
            <a:endParaRPr lang="en-US" dirty="0"/>
          </a:p>
          <a:p>
            <a:r>
              <a:rPr lang="en-US" dirty="0" smtClean="0"/>
              <a:t>What if earthmover distance large?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431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Discrimination arises even when nobody’s </a:t>
            </a:r>
            <a:r>
              <a:rPr lang="en-US" i="1" dirty="0" smtClean="0"/>
              <a:t>evil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09383"/>
          </a:xfrm>
        </p:spPr>
        <p:txBody>
          <a:bodyPr/>
          <a:lstStyle/>
          <a:p>
            <a:r>
              <a:rPr lang="en-US" dirty="0" smtClean="0"/>
              <a:t>Google+ tries to classify real </a:t>
            </a:r>
            <a:r>
              <a:rPr lang="en-US" dirty="0" err="1" smtClean="0"/>
              <a:t>vs</a:t>
            </a:r>
            <a:r>
              <a:rPr lang="en-US" dirty="0" smtClean="0"/>
              <a:t> fake names</a:t>
            </a:r>
          </a:p>
          <a:p>
            <a:r>
              <a:rPr lang="en-US" dirty="0" smtClean="0"/>
              <a:t>Fairness problem:</a:t>
            </a:r>
          </a:p>
          <a:p>
            <a:pPr lvl="1"/>
            <a:r>
              <a:rPr lang="en-US" dirty="0" smtClean="0"/>
              <a:t>Most training examples standard white American names: John, Jennifer, Peter, Jacob, ...</a:t>
            </a:r>
          </a:p>
          <a:p>
            <a:pPr lvl="1"/>
            <a:r>
              <a:rPr lang="en-US" dirty="0" smtClean="0"/>
              <a:t>Ethnic names often unique, much fewer training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83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666" y="4698999"/>
            <a:ext cx="652991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Likely </a:t>
            </a:r>
            <a:r>
              <a:rPr lang="en-US" sz="2800" dirty="0"/>
              <a:t>outcome: Prediction accuracy </a:t>
            </a:r>
            <a:endParaRPr lang="en-US" sz="2800" dirty="0" smtClean="0"/>
          </a:p>
          <a:p>
            <a:pPr algn="ctr"/>
            <a:r>
              <a:rPr lang="en-US" sz="2800" i="1" dirty="0" smtClean="0"/>
              <a:t>worse </a:t>
            </a:r>
            <a:r>
              <a:rPr lang="en-US" sz="2800" i="1" dirty="0"/>
              <a:t>on ethnic names</a:t>
            </a:r>
            <a:r>
              <a:rPr lang="en-US" sz="2800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0666" y="5776836"/>
            <a:ext cx="6679260" cy="969497"/>
            <a:chOff x="1100666" y="5776836"/>
            <a:chExt cx="6679260" cy="969497"/>
          </a:xfrm>
        </p:grpSpPr>
        <p:sp>
          <p:nvSpPr>
            <p:cNvPr id="6" name="Rectangle 5"/>
            <p:cNvSpPr/>
            <p:nvPr/>
          </p:nvSpPr>
          <p:spPr>
            <a:xfrm>
              <a:off x="4016907" y="6377001"/>
              <a:ext cx="3763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 Katya Casio. Google Product Forums.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0666" y="5776836"/>
              <a:ext cx="5905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“Due </a:t>
              </a:r>
              <a:r>
                <a:rPr lang="en-US" i="1" dirty="0"/>
                <a:t>to Google's </a:t>
              </a:r>
              <a:r>
                <a:rPr lang="en-US" i="1" dirty="0" smtClean="0"/>
                <a:t>ethnocentricity </a:t>
              </a:r>
              <a:r>
                <a:rPr lang="en-US" i="1" dirty="0"/>
                <a:t>I was prevented from using my real </a:t>
              </a:r>
              <a:r>
                <a:rPr lang="en-US" i="1" dirty="0" smtClean="0"/>
                <a:t>last </a:t>
              </a:r>
              <a:r>
                <a:rPr lang="en-US" i="1" dirty="0"/>
                <a:t>name </a:t>
              </a:r>
              <a:r>
                <a:rPr lang="en-US" i="1" dirty="0" smtClean="0"/>
                <a:t> (</a:t>
              </a:r>
              <a:r>
                <a:rPr lang="en-US" i="1" dirty="0"/>
                <a:t>my nationality is: </a:t>
              </a:r>
              <a:r>
                <a:rPr lang="en-US" i="1" dirty="0" err="1"/>
                <a:t>Tungus</a:t>
              </a:r>
              <a:r>
                <a:rPr lang="en-US" i="1" dirty="0"/>
                <a:t> and Sami</a:t>
              </a:r>
              <a:r>
                <a:rPr lang="en-US" i="1" dirty="0" smtClean="0"/>
                <a:t>)”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3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maden1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ample size</a:t>
            </a:r>
            <a:endParaRPr lang="en-US" dirty="0"/>
          </a:p>
        </p:txBody>
      </p:sp>
      <p:pic>
        <p:nvPicPr>
          <p:cNvPr id="4" name="Picture 3" descr="mo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6" y="1334690"/>
            <a:ext cx="3787438" cy="378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1054" y="5234771"/>
            <a:ext cx="6645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Sample Size Disparity: </a:t>
            </a:r>
          </a:p>
          <a:p>
            <a:pPr algn="ctr"/>
            <a:r>
              <a:rPr lang="en-US" sz="2400" dirty="0" smtClean="0"/>
              <a:t>In a heterogeneous population, </a:t>
            </a:r>
          </a:p>
          <a:p>
            <a:pPr algn="ctr"/>
            <a:r>
              <a:rPr lang="en-US" sz="2400" dirty="0" smtClean="0"/>
              <a:t>smaller groups face larger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6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650" y="29486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70" y="1318973"/>
            <a:ext cx="6022655" cy="25396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5792" y="303179"/>
            <a:ext cx="8293956" cy="877471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Credit Application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5500" y="3923350"/>
            <a:ext cx="8229600" cy="2364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User visits </a:t>
            </a:r>
            <a:r>
              <a:rPr lang="en-US" sz="2800" dirty="0" smtClean="0">
                <a:latin typeface="Courier"/>
                <a:cs typeface="Courier"/>
              </a:rPr>
              <a:t>capitalone.com</a:t>
            </a:r>
          </a:p>
          <a:p>
            <a:pPr marL="0" indent="0">
              <a:buNone/>
            </a:pPr>
            <a:r>
              <a:rPr lang="en-US" sz="2800" dirty="0" smtClean="0"/>
              <a:t>Capital One uses tracking information provided by the tracking network [x+1] to personalize offers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Concern: </a:t>
            </a:r>
            <a:r>
              <a:rPr lang="en-US" sz="2800" i="1" u="sng" dirty="0" smtClean="0"/>
              <a:t>Steering</a:t>
            </a:r>
            <a:r>
              <a:rPr lang="en-US" sz="2800" dirty="0" smtClean="0"/>
              <a:t> minorities into higher rates (illegal)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WSJ 2010</a:t>
            </a:r>
          </a:p>
        </p:txBody>
      </p:sp>
    </p:spTree>
    <p:extLst>
      <p:ext uri="{BB962C8B-B14F-4D97-AF65-F5344CB8AC3E}">
        <p14:creationId xmlns:p14="http://schemas.microsoft.com/office/powerpoint/2010/main" val="3390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5782</TotalTime>
  <Words>1532</Words>
  <Application>Microsoft Macintosh PowerPoint</Application>
  <PresentationFormat>On-screen Show (4:3)</PresentationFormat>
  <Paragraphs>325</Paragraphs>
  <Slides>63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Calibri</vt:lpstr>
      <vt:lpstr>Courier</vt:lpstr>
      <vt:lpstr>Symbol</vt:lpstr>
      <vt:lpstr>Wingdings</vt:lpstr>
      <vt:lpstr>Zapf Dingbats</vt:lpstr>
      <vt:lpstr>Arial</vt:lpstr>
      <vt:lpstr>Office Theme</vt:lpstr>
      <vt:lpstr>Fairness in Classification</vt:lpstr>
      <vt:lpstr>Fairness in Classification</vt:lpstr>
      <vt:lpstr>Concern: Discrimination</vt:lpstr>
      <vt:lpstr>“Big Data: Seizing Opportunities, Preserving Values”</vt:lpstr>
      <vt:lpstr>Other notions of “fairness” in CS</vt:lpstr>
      <vt:lpstr>Discrimination arises even when nobody’s evil</vt:lpstr>
      <vt:lpstr>Error vs sample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 through  Blindness</vt:lpstr>
      <vt:lpstr>Fairness through Blindness</vt:lpstr>
      <vt:lpstr>Point of Failure</vt:lpstr>
      <vt:lpstr>Fairness through Privacy? </vt:lpstr>
      <vt:lpstr>PowerPoint Presentation</vt:lpstr>
      <vt:lpstr>Statistical Parity (Group Fairness)</vt:lpstr>
      <vt:lpstr>PowerPoint Presentation</vt:lpstr>
      <vt:lpstr>Lesson: Fairness is task-specific</vt:lpstr>
      <vt:lpstr>PowerPoint Presentation</vt:lpstr>
      <vt:lpstr>Individual Fairness</vt:lpstr>
      <vt:lpstr>PowerPoint Presentation</vt:lpstr>
      <vt:lpstr>Metric</vt:lpstr>
      <vt:lpstr>PowerPoint Presentation</vt:lpstr>
      <vt:lpstr>How to formalize this?</vt:lpstr>
      <vt:lpstr>Distributional outcomes</vt:lpstr>
      <vt:lpstr>PowerPoint Presentation</vt:lpstr>
      <vt:lpstr>Statistical Distance</vt:lpstr>
      <vt:lpstr>Statistical Distance</vt:lpstr>
      <vt:lpstr>Statistical Distance</vt:lpstr>
      <vt:lpstr>Statistical Distance</vt:lpstr>
      <vt:lpstr>Existence Proof</vt:lpstr>
      <vt:lpstr>Key elements of approach…</vt:lpstr>
      <vt:lpstr>Utility Maximization</vt:lpstr>
      <vt:lpstr>PowerPoint Presentation</vt:lpstr>
      <vt:lpstr>Linear Program Formulation</vt:lpstr>
      <vt:lpstr>Discrimination Harms</vt:lpstr>
      <vt:lpstr>When does Individual Fairness imply Group Fairness?</vt:lpstr>
      <vt:lpstr>How different are S and T?</vt:lpstr>
      <vt:lpstr>PowerPoint Presentation</vt:lpstr>
      <vt:lpstr>Connection to differential privacy</vt:lpstr>
      <vt:lpstr>Summary: Individual Fairness</vt:lpstr>
      <vt:lpstr>Lots of open problems/direction</vt:lpstr>
      <vt:lpstr>PowerPoint Presentation</vt:lpstr>
      <vt:lpstr>Metric</vt:lpstr>
      <vt:lpstr>Another Statistical Distance</vt:lpstr>
      <vt:lpstr>Partial Proof Idea</vt:lpstr>
      <vt:lpstr>Proof Sketch: LP Duality</vt:lpstr>
      <vt:lpstr>Fair Affirmative Action (1) </vt:lpstr>
      <vt:lpstr>Fair Affirmative Action (2)</vt:lpstr>
      <vt:lpstr>Fair Affirmative Action (3)</vt:lpstr>
      <vt:lpstr>Can we import techniques from Differential Privacy? </vt:lpstr>
      <vt:lpstr>Some recent work</vt:lpstr>
      <vt:lpstr>Web Fairness Measurement</vt:lpstr>
      <vt:lpstr>The Story So Far…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Fairness through Awareness</dc:title>
  <dc:creator>Moritz</dc:creator>
  <cp:lastModifiedBy>Anupam Datta</cp:lastModifiedBy>
  <cp:revision>192</cp:revision>
  <dcterms:created xsi:type="dcterms:W3CDTF">2012-01-05T21:13:46Z</dcterms:created>
  <dcterms:modified xsi:type="dcterms:W3CDTF">2017-10-25T19:04:42Z</dcterms:modified>
</cp:coreProperties>
</file>