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64" r:id="rId2"/>
    <p:sldId id="258" r:id="rId3"/>
    <p:sldId id="259" r:id="rId4"/>
    <p:sldId id="289" r:id="rId5"/>
    <p:sldId id="263" r:id="rId6"/>
    <p:sldId id="277" r:id="rId7"/>
    <p:sldId id="311" r:id="rId8"/>
    <p:sldId id="295" r:id="rId9"/>
    <p:sldId id="294" r:id="rId10"/>
    <p:sldId id="267" r:id="rId11"/>
    <p:sldId id="313" r:id="rId12"/>
    <p:sldId id="314" r:id="rId13"/>
    <p:sldId id="257" r:id="rId14"/>
    <p:sldId id="317" r:id="rId15"/>
    <p:sldId id="318" r:id="rId16"/>
    <p:sldId id="261" r:id="rId17"/>
    <p:sldId id="262" r:id="rId18"/>
    <p:sldId id="274" r:id="rId19"/>
    <p:sldId id="272" r:id="rId20"/>
    <p:sldId id="290" r:id="rId21"/>
    <p:sldId id="273" r:id="rId22"/>
    <p:sldId id="275" r:id="rId23"/>
    <p:sldId id="281" r:id="rId24"/>
    <p:sldId id="291" r:id="rId25"/>
    <p:sldId id="279" r:id="rId26"/>
    <p:sldId id="280" r:id="rId27"/>
    <p:sldId id="278" r:id="rId28"/>
    <p:sldId id="286" r:id="rId29"/>
    <p:sldId id="292" r:id="rId30"/>
    <p:sldId id="307" r:id="rId31"/>
    <p:sldId id="315" r:id="rId32"/>
    <p:sldId id="316" r:id="rId33"/>
    <p:sldId id="309" r:id="rId34"/>
    <p:sldId id="300" r:id="rId35"/>
    <p:sldId id="298" r:id="rId36"/>
    <p:sldId id="310" r:id="rId37"/>
    <p:sldId id="293" r:id="rId38"/>
    <p:sldId id="299" r:id="rId39"/>
    <p:sldId id="284" r:id="rId40"/>
    <p:sldId id="287" r:id="rId41"/>
    <p:sldId id="305" r:id="rId42"/>
    <p:sldId id="304" r:id="rId43"/>
    <p:sldId id="30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79494" autoAdjust="0"/>
  </p:normalViewPr>
  <p:slideViewPr>
    <p:cSldViewPr>
      <p:cViewPr varScale="1">
        <p:scale>
          <a:sx n="103" d="100"/>
          <a:sy n="103" d="100"/>
        </p:scale>
        <p:origin x="2432"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6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34BF6-931C-4831-9F5C-8288BB5B9752}"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D40C1497-2D9F-409F-93B2-19AF77D76749}">
      <dgm:prSet phldrT="[Text]"/>
      <dgm:spPr/>
      <dgm:t>
        <a:bodyPr/>
        <a:lstStyle/>
        <a:p>
          <a:r>
            <a:rPr lang="en-US" dirty="0" smtClean="0"/>
            <a:t>Find k most similar </a:t>
          </a:r>
          <a:r>
            <a:rPr lang="en-US" i="1" dirty="0" smtClean="0"/>
            <a:t>users </a:t>
          </a:r>
          <a:r>
            <a:rPr lang="en-US" dirty="0" smtClean="0"/>
            <a:t>to </a:t>
          </a:r>
          <a:r>
            <a:rPr lang="en-US" dirty="0" err="1" smtClean="0"/>
            <a:t>i</a:t>
          </a:r>
          <a:r>
            <a:rPr lang="en-US" dirty="0" smtClean="0"/>
            <a:t> that have also rated movie j?</a:t>
          </a:r>
          <a:endParaRPr lang="en-US" dirty="0"/>
        </a:p>
      </dgm:t>
    </dgm:pt>
    <dgm:pt modelId="{838FEEA9-3B55-4B6F-A081-A48AFCB2013A}" type="parTrans" cxnId="{C88EBC83-CD43-4582-B820-465147E2925B}">
      <dgm:prSet/>
      <dgm:spPr/>
      <dgm:t>
        <a:bodyPr/>
        <a:lstStyle/>
        <a:p>
          <a:endParaRPr lang="en-US"/>
        </a:p>
      </dgm:t>
    </dgm:pt>
    <dgm:pt modelId="{5A06265C-2DF5-49D4-BE78-DA9C7E2BB28A}" type="sibTrans" cxnId="{C88EBC83-CD43-4582-B820-465147E2925B}">
      <dgm:prSet/>
      <dgm:spPr/>
      <dgm:t>
        <a:bodyPr/>
        <a:lstStyle/>
        <a:p>
          <a:endParaRPr lang="en-US"/>
        </a:p>
      </dgm:t>
    </dgm:pt>
    <dgm:pt modelId="{BD0BF9FD-0FAA-42E4-9A37-12B996EB7C1D}">
      <dgm:prSet phldrT="[Text]"/>
      <dgm:spPr/>
      <dgm:t>
        <a:bodyPr/>
        <a:lstStyle/>
        <a:p>
          <a:r>
            <a:rPr lang="en-US" dirty="0" smtClean="0"/>
            <a:t>Find k most similar </a:t>
          </a:r>
          <a:r>
            <a:rPr lang="en-US" i="1" dirty="0" smtClean="0"/>
            <a:t>movies</a:t>
          </a:r>
          <a:r>
            <a:rPr lang="en-US" dirty="0" smtClean="0"/>
            <a:t> to j that user </a:t>
          </a:r>
          <a:r>
            <a:rPr lang="en-US" dirty="0" err="1" smtClean="0"/>
            <a:t>i</a:t>
          </a:r>
          <a:r>
            <a:rPr lang="en-US" dirty="0" smtClean="0"/>
            <a:t> has rated? </a:t>
          </a:r>
          <a:endParaRPr lang="en-US" dirty="0"/>
        </a:p>
      </dgm:t>
    </dgm:pt>
    <dgm:pt modelId="{EDA0FCCA-EDB2-40FF-BCAA-531C31FBB12D}" type="parTrans" cxnId="{46FFA96D-DD59-4F78-AAEC-82B319AF8639}">
      <dgm:prSet/>
      <dgm:spPr/>
      <dgm:t>
        <a:bodyPr/>
        <a:lstStyle/>
        <a:p>
          <a:endParaRPr lang="en-US"/>
        </a:p>
      </dgm:t>
    </dgm:pt>
    <dgm:pt modelId="{A9B9E221-4128-4BC4-A509-1CF753C3DD79}" type="sibTrans" cxnId="{46FFA96D-DD59-4F78-AAEC-82B319AF8639}">
      <dgm:prSet/>
      <dgm:spPr/>
      <dgm:t>
        <a:bodyPr/>
        <a:lstStyle/>
        <a:p>
          <a:endParaRPr lang="en-US"/>
        </a:p>
      </dgm:t>
    </dgm:pt>
    <dgm:pt modelId="{3F5C786F-AF73-4434-B305-74A83E07F328}" type="pres">
      <dgm:prSet presAssocID="{05234BF6-931C-4831-9F5C-8288BB5B9752}" presName="cycle" presStyleCnt="0">
        <dgm:presLayoutVars>
          <dgm:dir/>
          <dgm:resizeHandles val="exact"/>
        </dgm:presLayoutVars>
      </dgm:prSet>
      <dgm:spPr/>
      <dgm:t>
        <a:bodyPr/>
        <a:lstStyle/>
        <a:p>
          <a:endParaRPr lang="en-US"/>
        </a:p>
      </dgm:t>
    </dgm:pt>
    <dgm:pt modelId="{3ED0315B-61C6-4E0C-A533-1728198FB7DC}" type="pres">
      <dgm:prSet presAssocID="{D40C1497-2D9F-409F-93B2-19AF77D76749}" presName="arrow" presStyleLbl="node1" presStyleIdx="0" presStyleCnt="2">
        <dgm:presLayoutVars>
          <dgm:bulletEnabled val="1"/>
        </dgm:presLayoutVars>
      </dgm:prSet>
      <dgm:spPr/>
      <dgm:t>
        <a:bodyPr/>
        <a:lstStyle/>
        <a:p>
          <a:endParaRPr lang="en-US"/>
        </a:p>
      </dgm:t>
    </dgm:pt>
    <dgm:pt modelId="{62A16966-48A9-461F-892A-4A58E0ABBEBB}" type="pres">
      <dgm:prSet presAssocID="{BD0BF9FD-0FAA-42E4-9A37-12B996EB7C1D}" presName="arrow" presStyleLbl="node1" presStyleIdx="1" presStyleCnt="2">
        <dgm:presLayoutVars>
          <dgm:bulletEnabled val="1"/>
        </dgm:presLayoutVars>
      </dgm:prSet>
      <dgm:spPr/>
      <dgm:t>
        <a:bodyPr/>
        <a:lstStyle/>
        <a:p>
          <a:endParaRPr lang="en-US"/>
        </a:p>
      </dgm:t>
    </dgm:pt>
  </dgm:ptLst>
  <dgm:cxnLst>
    <dgm:cxn modelId="{46FFA96D-DD59-4F78-AAEC-82B319AF8639}" srcId="{05234BF6-931C-4831-9F5C-8288BB5B9752}" destId="{BD0BF9FD-0FAA-42E4-9A37-12B996EB7C1D}" srcOrd="1" destOrd="0" parTransId="{EDA0FCCA-EDB2-40FF-BCAA-531C31FBB12D}" sibTransId="{A9B9E221-4128-4BC4-A509-1CF753C3DD79}"/>
    <dgm:cxn modelId="{793B73EF-B272-4145-9684-0B138233813E}" type="presOf" srcId="{BD0BF9FD-0FAA-42E4-9A37-12B996EB7C1D}" destId="{62A16966-48A9-461F-892A-4A58E0ABBEBB}" srcOrd="0" destOrd="0" presId="urn:microsoft.com/office/officeart/2005/8/layout/arrow1"/>
    <dgm:cxn modelId="{C88EBC83-CD43-4582-B820-465147E2925B}" srcId="{05234BF6-931C-4831-9F5C-8288BB5B9752}" destId="{D40C1497-2D9F-409F-93B2-19AF77D76749}" srcOrd="0" destOrd="0" parTransId="{838FEEA9-3B55-4B6F-A081-A48AFCB2013A}" sibTransId="{5A06265C-2DF5-49D4-BE78-DA9C7E2BB28A}"/>
    <dgm:cxn modelId="{BD5B860D-9E38-4209-94CD-ABB9F89383F4}" type="presOf" srcId="{05234BF6-931C-4831-9F5C-8288BB5B9752}" destId="{3F5C786F-AF73-4434-B305-74A83E07F328}" srcOrd="0" destOrd="0" presId="urn:microsoft.com/office/officeart/2005/8/layout/arrow1"/>
    <dgm:cxn modelId="{D235EC59-DCE7-4FF7-8586-2AD34994D5A8}" type="presOf" srcId="{D40C1497-2D9F-409F-93B2-19AF77D76749}" destId="{3ED0315B-61C6-4E0C-A533-1728198FB7DC}" srcOrd="0" destOrd="0" presId="urn:microsoft.com/office/officeart/2005/8/layout/arrow1"/>
    <dgm:cxn modelId="{F12BE27B-83F1-4F3D-925B-A8D592C89066}" type="presParOf" srcId="{3F5C786F-AF73-4434-B305-74A83E07F328}" destId="{3ED0315B-61C6-4E0C-A533-1728198FB7DC}" srcOrd="0" destOrd="0" presId="urn:microsoft.com/office/officeart/2005/8/layout/arrow1"/>
    <dgm:cxn modelId="{92E316FD-D511-4141-A571-0FCE0762C00B}" type="presParOf" srcId="{3F5C786F-AF73-4434-B305-74A83E07F328}" destId="{62A16966-48A9-461F-892A-4A58E0ABBEBB}"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02E112-DC4B-4210-AB40-85DBE0DDEE00}"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B868988B-DA5A-4651-868F-813C60406F71}">
      <dgm:prSet phldrT="[Text]"/>
      <dgm:spPr/>
      <dgm:t>
        <a:bodyPr/>
        <a:lstStyle/>
        <a:p>
          <a:r>
            <a:rPr lang="en-US" dirty="0" smtClean="0"/>
            <a:t>User-User Covariance Matrix?</a:t>
          </a:r>
          <a:endParaRPr lang="en-US" dirty="0"/>
        </a:p>
      </dgm:t>
    </dgm:pt>
    <dgm:pt modelId="{2E325456-A0A5-4B7D-ADF3-302D10199446}" type="parTrans" cxnId="{EFBB8818-FFB8-4653-8C8C-CB0EBE07FFAD}">
      <dgm:prSet/>
      <dgm:spPr/>
      <dgm:t>
        <a:bodyPr/>
        <a:lstStyle/>
        <a:p>
          <a:endParaRPr lang="en-US"/>
        </a:p>
      </dgm:t>
    </dgm:pt>
    <dgm:pt modelId="{32206D0A-0A82-4D28-A1C9-6B39580D79E3}" type="sibTrans" cxnId="{EFBB8818-FFB8-4653-8C8C-CB0EBE07FFAD}">
      <dgm:prSet/>
      <dgm:spPr/>
      <dgm:t>
        <a:bodyPr/>
        <a:lstStyle/>
        <a:p>
          <a:endParaRPr lang="en-US"/>
        </a:p>
      </dgm:t>
    </dgm:pt>
    <dgm:pt modelId="{6BA410E8-E1C4-4912-A481-E9A5908F199D}">
      <dgm:prSet phldrT="[Text]"/>
      <dgm:spPr/>
      <dgm:t>
        <a:bodyPr/>
        <a:lstStyle/>
        <a:p>
          <a:r>
            <a:rPr lang="en-US" dirty="0" smtClean="0"/>
            <a:t>(</a:t>
          </a:r>
          <a:r>
            <a:rPr lang="en-US" dirty="0" err="1" smtClean="0"/>
            <a:t>NxN</a:t>
          </a:r>
          <a:r>
            <a:rPr lang="en-US" dirty="0" smtClean="0"/>
            <a:t>) Matrix to measure similarity between users</a:t>
          </a:r>
          <a:endParaRPr lang="en-US" dirty="0"/>
        </a:p>
      </dgm:t>
    </dgm:pt>
    <dgm:pt modelId="{627C3F5B-1412-40E4-A33E-5842E604F0E7}" type="parTrans" cxnId="{76F2A4E3-F376-4A22-9CE6-EC119704B156}">
      <dgm:prSet/>
      <dgm:spPr/>
      <dgm:t>
        <a:bodyPr/>
        <a:lstStyle/>
        <a:p>
          <a:endParaRPr lang="en-US"/>
        </a:p>
      </dgm:t>
    </dgm:pt>
    <dgm:pt modelId="{B0F24E17-7E3F-4B5D-B269-DFE4E92B87D9}" type="sibTrans" cxnId="{76F2A4E3-F376-4A22-9CE6-EC119704B156}">
      <dgm:prSet/>
      <dgm:spPr/>
      <dgm:t>
        <a:bodyPr/>
        <a:lstStyle/>
        <a:p>
          <a:endParaRPr lang="en-US"/>
        </a:p>
      </dgm:t>
    </dgm:pt>
    <dgm:pt modelId="{21E50413-3168-4CCF-BF65-A8F2A45BCD43}">
      <dgm:prSet phldrT="[Text]"/>
      <dgm:spPr/>
      <dgm:t>
        <a:bodyPr/>
        <a:lstStyle/>
        <a:p>
          <a:r>
            <a:rPr lang="en-US" dirty="0" smtClean="0"/>
            <a:t>N </a:t>
          </a:r>
          <a:r>
            <a:rPr lang="en-US" dirty="0" smtClean="0">
              <a:latin typeface="Calibri"/>
            </a:rPr>
            <a:t>≈</a:t>
          </a:r>
          <a:r>
            <a:rPr lang="en-US" dirty="0" smtClean="0"/>
            <a:t> 500,000</a:t>
          </a:r>
          <a:endParaRPr lang="en-US" dirty="0"/>
        </a:p>
      </dgm:t>
    </dgm:pt>
    <dgm:pt modelId="{2698FF21-FB33-4B1F-8ACC-EE83CD84790D}" type="parTrans" cxnId="{52F4664F-EFC4-4786-923A-000926C224FF}">
      <dgm:prSet/>
      <dgm:spPr/>
      <dgm:t>
        <a:bodyPr/>
        <a:lstStyle/>
        <a:p>
          <a:endParaRPr lang="en-US"/>
        </a:p>
      </dgm:t>
    </dgm:pt>
    <dgm:pt modelId="{3E0CEFA4-8D61-4C05-86C1-DF5B22B9D6FD}" type="sibTrans" cxnId="{52F4664F-EFC4-4786-923A-000926C224FF}">
      <dgm:prSet/>
      <dgm:spPr/>
      <dgm:t>
        <a:bodyPr/>
        <a:lstStyle/>
        <a:p>
          <a:endParaRPr lang="en-US"/>
        </a:p>
      </dgm:t>
    </dgm:pt>
    <dgm:pt modelId="{74297237-433E-4EC5-81DD-CA2A498DCC7D}">
      <dgm:prSet phldrT="[Text]"/>
      <dgm:spPr/>
      <dgm:t>
        <a:bodyPr/>
        <a:lstStyle/>
        <a:p>
          <a:r>
            <a:rPr lang="en-US" dirty="0" smtClean="0"/>
            <a:t>Movie-Movie Covariance Matrix</a:t>
          </a:r>
          <a:endParaRPr lang="en-US" dirty="0"/>
        </a:p>
      </dgm:t>
    </dgm:pt>
    <dgm:pt modelId="{F4EDAC0C-E1C8-41FC-9B95-388A9D6F5B55}" type="parTrans" cxnId="{5A7328C0-3F95-4FFB-AFCD-97DDBD41A374}">
      <dgm:prSet/>
      <dgm:spPr/>
      <dgm:t>
        <a:bodyPr/>
        <a:lstStyle/>
        <a:p>
          <a:endParaRPr lang="en-US"/>
        </a:p>
      </dgm:t>
    </dgm:pt>
    <dgm:pt modelId="{1069C881-3D35-46BF-A8A9-C7E101228BA9}" type="sibTrans" cxnId="{5A7328C0-3F95-4FFB-AFCD-97DDBD41A374}">
      <dgm:prSet/>
      <dgm:spPr/>
      <dgm:t>
        <a:bodyPr/>
        <a:lstStyle/>
        <a:p>
          <a:endParaRPr lang="en-US"/>
        </a:p>
      </dgm:t>
    </dgm:pt>
    <dgm:pt modelId="{615398E9-AB8E-4391-99BC-141584A4F357}">
      <dgm:prSet phldrT="[Text]"/>
      <dgm:spPr/>
      <dgm:t>
        <a:bodyPr/>
        <a:lstStyle/>
        <a:p>
          <a:r>
            <a:rPr lang="en-US" dirty="0" smtClean="0"/>
            <a:t>(</a:t>
          </a:r>
          <a:r>
            <a:rPr lang="en-US" dirty="0" err="1" smtClean="0"/>
            <a:t>MxM</a:t>
          </a:r>
          <a:r>
            <a:rPr lang="en-US" dirty="0" smtClean="0"/>
            <a:t>) matrix</a:t>
          </a:r>
          <a:endParaRPr lang="en-US" dirty="0"/>
        </a:p>
      </dgm:t>
    </dgm:pt>
    <dgm:pt modelId="{D43DA097-4BB8-4F65-8AB7-BD8DD397A9E3}" type="parTrans" cxnId="{13FFE378-9565-4D3F-A9CC-FC59F4C6B921}">
      <dgm:prSet/>
      <dgm:spPr/>
      <dgm:t>
        <a:bodyPr/>
        <a:lstStyle/>
        <a:p>
          <a:endParaRPr lang="en-US"/>
        </a:p>
      </dgm:t>
    </dgm:pt>
    <dgm:pt modelId="{4729E3FE-7777-4604-88BF-432CAC8F2730}" type="sibTrans" cxnId="{13FFE378-9565-4D3F-A9CC-FC59F4C6B921}">
      <dgm:prSet/>
      <dgm:spPr/>
      <dgm:t>
        <a:bodyPr/>
        <a:lstStyle/>
        <a:p>
          <a:endParaRPr lang="en-US"/>
        </a:p>
      </dgm:t>
    </dgm:pt>
    <dgm:pt modelId="{D22277AF-54E6-409E-9D6D-2F7EC23A7EA5}">
      <dgm:prSet phldrT="[Text]"/>
      <dgm:spPr/>
      <dgm:t>
        <a:bodyPr/>
        <a:lstStyle/>
        <a:p>
          <a:r>
            <a:rPr lang="en-US" dirty="0" err="1" smtClean="0"/>
            <a:t>Cov</a:t>
          </a:r>
          <a:r>
            <a:rPr lang="en-US" dirty="0" smtClean="0"/>
            <a:t>[</a:t>
          </a:r>
          <a:r>
            <a:rPr lang="en-US" dirty="0" err="1" smtClean="0"/>
            <a:t>i</a:t>
          </a:r>
          <a:r>
            <a:rPr lang="en-US" dirty="0" smtClean="0"/>
            <a:t>][j] measures similarity between movies </a:t>
          </a:r>
          <a:r>
            <a:rPr lang="en-US" dirty="0" err="1" smtClean="0"/>
            <a:t>i</a:t>
          </a:r>
          <a:r>
            <a:rPr lang="en-US" dirty="0" smtClean="0"/>
            <a:t> and j</a:t>
          </a:r>
          <a:endParaRPr lang="en-US" dirty="0"/>
        </a:p>
      </dgm:t>
    </dgm:pt>
    <dgm:pt modelId="{17F19113-794F-4FFB-8332-03337A85D13A}" type="parTrans" cxnId="{AFA14D5B-A0C2-488E-9A6F-188A143F5305}">
      <dgm:prSet/>
      <dgm:spPr/>
      <dgm:t>
        <a:bodyPr/>
        <a:lstStyle/>
        <a:p>
          <a:endParaRPr lang="en-US"/>
        </a:p>
      </dgm:t>
    </dgm:pt>
    <dgm:pt modelId="{4C31B370-6E43-400F-924C-A86AB05D6644}" type="sibTrans" cxnId="{AFA14D5B-A0C2-488E-9A6F-188A143F5305}">
      <dgm:prSet/>
      <dgm:spPr/>
      <dgm:t>
        <a:bodyPr/>
        <a:lstStyle/>
        <a:p>
          <a:endParaRPr lang="en-US"/>
        </a:p>
      </dgm:t>
    </dgm:pt>
    <dgm:pt modelId="{183DDBAC-C4C0-4FDB-B409-FA2EF81162CE}">
      <dgm:prSet phldrT="[Text]"/>
      <dgm:spPr/>
      <dgm:t>
        <a:bodyPr/>
        <a:lstStyle/>
        <a:p>
          <a:r>
            <a:rPr lang="en-US" dirty="0" smtClean="0"/>
            <a:t>M </a:t>
          </a:r>
          <a:r>
            <a:rPr lang="en-US" dirty="0" smtClean="0">
              <a:latin typeface="Calibri"/>
            </a:rPr>
            <a:t>≈ 17,000</a:t>
          </a:r>
          <a:endParaRPr lang="en-US" dirty="0"/>
        </a:p>
      </dgm:t>
    </dgm:pt>
    <dgm:pt modelId="{0B5B41BA-B8AB-4217-8785-0351A988ED75}" type="parTrans" cxnId="{8100F884-C119-4D42-86BA-2CFA7B0DD02B}">
      <dgm:prSet/>
      <dgm:spPr/>
      <dgm:t>
        <a:bodyPr/>
        <a:lstStyle/>
        <a:p>
          <a:endParaRPr lang="en-US"/>
        </a:p>
      </dgm:t>
    </dgm:pt>
    <dgm:pt modelId="{68A5D683-8738-4F28-BA69-13741531A18A}" type="sibTrans" cxnId="{8100F884-C119-4D42-86BA-2CFA7B0DD02B}">
      <dgm:prSet/>
      <dgm:spPr/>
      <dgm:t>
        <a:bodyPr/>
        <a:lstStyle/>
        <a:p>
          <a:endParaRPr lang="en-US"/>
        </a:p>
      </dgm:t>
    </dgm:pt>
    <dgm:pt modelId="{A88739B8-8B94-47E1-95D5-69885C04E360}">
      <dgm:prSet phldrT="[Text]"/>
      <dgm:spPr/>
      <dgm:t>
        <a:bodyPr/>
        <a:lstStyle/>
        <a:p>
          <a:r>
            <a:rPr lang="en-US" dirty="0" smtClean="0"/>
            <a:t>More accurate</a:t>
          </a:r>
          <a:endParaRPr lang="en-US" dirty="0"/>
        </a:p>
      </dgm:t>
    </dgm:pt>
    <dgm:pt modelId="{60447A18-7809-4D4C-9D56-919FDCB1D4A8}" type="parTrans" cxnId="{E09CFE2F-5A4D-4FF4-AC22-2BCE2F7F5BC8}">
      <dgm:prSet/>
      <dgm:spPr/>
      <dgm:t>
        <a:bodyPr/>
        <a:lstStyle/>
        <a:p>
          <a:endParaRPr lang="en-US"/>
        </a:p>
      </dgm:t>
    </dgm:pt>
    <dgm:pt modelId="{391A6E5D-8371-4683-918D-5670973F3325}" type="sibTrans" cxnId="{E09CFE2F-5A4D-4FF4-AC22-2BCE2F7F5BC8}">
      <dgm:prSet/>
      <dgm:spPr/>
      <dgm:t>
        <a:bodyPr/>
        <a:lstStyle/>
        <a:p>
          <a:endParaRPr lang="en-US"/>
        </a:p>
      </dgm:t>
    </dgm:pt>
    <dgm:pt modelId="{9DDAC055-C755-4075-8B71-D9BD9F3EEAAC}">
      <dgm:prSet phldrT="[Text]"/>
      <dgm:spPr/>
      <dgm:t>
        <a:bodyPr/>
        <a:lstStyle/>
        <a:p>
          <a:r>
            <a:rPr lang="en-US" dirty="0" smtClean="0"/>
            <a:t>Less accurate</a:t>
          </a:r>
          <a:endParaRPr lang="en-US" dirty="0"/>
        </a:p>
      </dgm:t>
    </dgm:pt>
    <dgm:pt modelId="{45A913F4-4D4C-4856-AE4B-2047C9A711BE}" type="parTrans" cxnId="{90290060-3735-45E0-8D8F-35B92A8EB250}">
      <dgm:prSet/>
      <dgm:spPr/>
      <dgm:t>
        <a:bodyPr/>
        <a:lstStyle/>
        <a:p>
          <a:endParaRPr lang="en-US"/>
        </a:p>
      </dgm:t>
    </dgm:pt>
    <dgm:pt modelId="{7B056AEB-318F-4F87-A181-9C63C825096C}" type="sibTrans" cxnId="{90290060-3735-45E0-8D8F-35B92A8EB250}">
      <dgm:prSet/>
      <dgm:spPr/>
      <dgm:t>
        <a:bodyPr/>
        <a:lstStyle/>
        <a:p>
          <a:endParaRPr lang="en-US"/>
        </a:p>
      </dgm:t>
    </dgm:pt>
    <dgm:pt modelId="{F71E5AF3-E417-4C00-8F03-58BCFE663B97}" type="pres">
      <dgm:prSet presAssocID="{0402E112-DC4B-4210-AB40-85DBE0DDEE00}" presName="Name0" presStyleCnt="0">
        <dgm:presLayoutVars>
          <dgm:dir/>
          <dgm:animLvl val="lvl"/>
          <dgm:resizeHandles/>
        </dgm:presLayoutVars>
      </dgm:prSet>
      <dgm:spPr/>
      <dgm:t>
        <a:bodyPr/>
        <a:lstStyle/>
        <a:p>
          <a:endParaRPr lang="en-US"/>
        </a:p>
      </dgm:t>
    </dgm:pt>
    <dgm:pt modelId="{B3337F89-0779-4A64-A9AB-66B3908D115F}" type="pres">
      <dgm:prSet presAssocID="{74297237-433E-4EC5-81DD-CA2A498DCC7D}" presName="linNode" presStyleCnt="0"/>
      <dgm:spPr/>
    </dgm:pt>
    <dgm:pt modelId="{7AFFC916-A170-491B-8E5D-BD247C7394D1}" type="pres">
      <dgm:prSet presAssocID="{74297237-433E-4EC5-81DD-CA2A498DCC7D}" presName="parentShp" presStyleLbl="node1" presStyleIdx="0" presStyleCnt="2">
        <dgm:presLayoutVars>
          <dgm:bulletEnabled val="1"/>
        </dgm:presLayoutVars>
      </dgm:prSet>
      <dgm:spPr/>
      <dgm:t>
        <a:bodyPr/>
        <a:lstStyle/>
        <a:p>
          <a:endParaRPr lang="en-US"/>
        </a:p>
      </dgm:t>
    </dgm:pt>
    <dgm:pt modelId="{77F02413-04B6-4522-80C4-33622CEC3BAC}" type="pres">
      <dgm:prSet presAssocID="{74297237-433E-4EC5-81DD-CA2A498DCC7D}" presName="childShp" presStyleLbl="bgAccFollowNode1" presStyleIdx="0" presStyleCnt="2">
        <dgm:presLayoutVars>
          <dgm:bulletEnabled val="1"/>
        </dgm:presLayoutVars>
      </dgm:prSet>
      <dgm:spPr/>
      <dgm:t>
        <a:bodyPr/>
        <a:lstStyle/>
        <a:p>
          <a:endParaRPr lang="en-US"/>
        </a:p>
      </dgm:t>
    </dgm:pt>
    <dgm:pt modelId="{BD8B2288-48D7-4D4E-A341-D5719B73C245}" type="pres">
      <dgm:prSet presAssocID="{1069C881-3D35-46BF-A8A9-C7E101228BA9}" presName="spacing" presStyleCnt="0"/>
      <dgm:spPr/>
    </dgm:pt>
    <dgm:pt modelId="{21328D83-F461-4153-8AAC-466300A768D0}" type="pres">
      <dgm:prSet presAssocID="{B868988B-DA5A-4651-868F-813C60406F71}" presName="linNode" presStyleCnt="0"/>
      <dgm:spPr/>
    </dgm:pt>
    <dgm:pt modelId="{D9944917-816B-491A-91B7-BC7694718135}" type="pres">
      <dgm:prSet presAssocID="{B868988B-DA5A-4651-868F-813C60406F71}" presName="parentShp" presStyleLbl="node1" presStyleIdx="1" presStyleCnt="2">
        <dgm:presLayoutVars>
          <dgm:bulletEnabled val="1"/>
        </dgm:presLayoutVars>
      </dgm:prSet>
      <dgm:spPr/>
      <dgm:t>
        <a:bodyPr/>
        <a:lstStyle/>
        <a:p>
          <a:endParaRPr lang="en-US"/>
        </a:p>
      </dgm:t>
    </dgm:pt>
    <dgm:pt modelId="{4E77344E-C56F-426E-AC7D-EF06DF376CE1}" type="pres">
      <dgm:prSet presAssocID="{B868988B-DA5A-4651-868F-813C60406F71}" presName="childShp" presStyleLbl="bgAccFollowNode1" presStyleIdx="1" presStyleCnt="2">
        <dgm:presLayoutVars>
          <dgm:bulletEnabled val="1"/>
        </dgm:presLayoutVars>
      </dgm:prSet>
      <dgm:spPr/>
      <dgm:t>
        <a:bodyPr/>
        <a:lstStyle/>
        <a:p>
          <a:endParaRPr lang="en-US"/>
        </a:p>
      </dgm:t>
    </dgm:pt>
  </dgm:ptLst>
  <dgm:cxnLst>
    <dgm:cxn modelId="{2E667213-C5E7-419F-9EEB-086453D35747}" type="presOf" srcId="{0402E112-DC4B-4210-AB40-85DBE0DDEE00}" destId="{F71E5AF3-E417-4C00-8F03-58BCFE663B97}" srcOrd="0" destOrd="0" presId="urn:microsoft.com/office/officeart/2005/8/layout/vList6"/>
    <dgm:cxn modelId="{E09CFE2F-5A4D-4FF4-AC22-2BCE2F7F5BC8}" srcId="{74297237-433E-4EC5-81DD-CA2A498DCC7D}" destId="{A88739B8-8B94-47E1-95D5-69885C04E360}" srcOrd="3" destOrd="0" parTransId="{60447A18-7809-4D4C-9D56-919FDCB1D4A8}" sibTransId="{391A6E5D-8371-4683-918D-5670973F3325}"/>
    <dgm:cxn modelId="{9C18FFCE-7160-493D-A6B6-4F7F28B6FA9E}" type="presOf" srcId="{A88739B8-8B94-47E1-95D5-69885C04E360}" destId="{77F02413-04B6-4522-80C4-33622CEC3BAC}" srcOrd="0" destOrd="3" presId="urn:microsoft.com/office/officeart/2005/8/layout/vList6"/>
    <dgm:cxn modelId="{EFBB8818-FFB8-4653-8C8C-CB0EBE07FFAD}" srcId="{0402E112-DC4B-4210-AB40-85DBE0DDEE00}" destId="{B868988B-DA5A-4651-868F-813C60406F71}" srcOrd="1" destOrd="0" parTransId="{2E325456-A0A5-4B7D-ADF3-302D10199446}" sibTransId="{32206D0A-0A82-4D28-A1C9-6B39580D79E3}"/>
    <dgm:cxn modelId="{E1F15773-FBB4-45DB-A50D-3BB1A52E9558}" type="presOf" srcId="{74297237-433E-4EC5-81DD-CA2A498DCC7D}" destId="{7AFFC916-A170-491B-8E5D-BD247C7394D1}" srcOrd="0" destOrd="0" presId="urn:microsoft.com/office/officeart/2005/8/layout/vList6"/>
    <dgm:cxn modelId="{76F2A4E3-F376-4A22-9CE6-EC119704B156}" srcId="{B868988B-DA5A-4651-868F-813C60406F71}" destId="{6BA410E8-E1C4-4912-A481-E9A5908F199D}" srcOrd="0" destOrd="0" parTransId="{627C3F5B-1412-40E4-A33E-5842E604F0E7}" sibTransId="{B0F24E17-7E3F-4B5D-B269-DFE4E92B87D9}"/>
    <dgm:cxn modelId="{90290060-3735-45E0-8D8F-35B92A8EB250}" srcId="{B868988B-DA5A-4651-868F-813C60406F71}" destId="{9DDAC055-C755-4075-8B71-D9BD9F3EEAAC}" srcOrd="2" destOrd="0" parTransId="{45A913F4-4D4C-4856-AE4B-2047C9A711BE}" sibTransId="{7B056AEB-318F-4F87-A181-9C63C825096C}"/>
    <dgm:cxn modelId="{E9A937EB-B744-423F-BD6D-32705AB4625D}" type="presOf" srcId="{9DDAC055-C755-4075-8B71-D9BD9F3EEAAC}" destId="{4E77344E-C56F-426E-AC7D-EF06DF376CE1}" srcOrd="0" destOrd="2" presId="urn:microsoft.com/office/officeart/2005/8/layout/vList6"/>
    <dgm:cxn modelId="{13FFE378-9565-4D3F-A9CC-FC59F4C6B921}" srcId="{74297237-433E-4EC5-81DD-CA2A498DCC7D}" destId="{615398E9-AB8E-4391-99BC-141584A4F357}" srcOrd="0" destOrd="0" parTransId="{D43DA097-4BB8-4F65-8AB7-BD8DD397A9E3}" sibTransId="{4729E3FE-7777-4604-88BF-432CAC8F2730}"/>
    <dgm:cxn modelId="{08C517F5-B392-4F07-8B88-61E035C22DB0}" type="presOf" srcId="{615398E9-AB8E-4391-99BC-141584A4F357}" destId="{77F02413-04B6-4522-80C4-33622CEC3BAC}" srcOrd="0" destOrd="0" presId="urn:microsoft.com/office/officeart/2005/8/layout/vList6"/>
    <dgm:cxn modelId="{52F4664F-EFC4-4786-923A-000926C224FF}" srcId="{B868988B-DA5A-4651-868F-813C60406F71}" destId="{21E50413-3168-4CCF-BF65-A8F2A45BCD43}" srcOrd="1" destOrd="0" parTransId="{2698FF21-FB33-4B1F-8ACC-EE83CD84790D}" sibTransId="{3E0CEFA4-8D61-4C05-86C1-DF5B22B9D6FD}"/>
    <dgm:cxn modelId="{8100F884-C119-4D42-86BA-2CFA7B0DD02B}" srcId="{74297237-433E-4EC5-81DD-CA2A498DCC7D}" destId="{183DDBAC-C4C0-4FDB-B409-FA2EF81162CE}" srcOrd="2" destOrd="0" parTransId="{0B5B41BA-B8AB-4217-8785-0351A988ED75}" sibTransId="{68A5D683-8738-4F28-BA69-13741531A18A}"/>
    <dgm:cxn modelId="{5D07F2EA-885B-417F-B51B-755D6708AA47}" type="presOf" srcId="{183DDBAC-C4C0-4FDB-B409-FA2EF81162CE}" destId="{77F02413-04B6-4522-80C4-33622CEC3BAC}" srcOrd="0" destOrd="2" presId="urn:microsoft.com/office/officeart/2005/8/layout/vList6"/>
    <dgm:cxn modelId="{5A7328C0-3F95-4FFB-AFCD-97DDBD41A374}" srcId="{0402E112-DC4B-4210-AB40-85DBE0DDEE00}" destId="{74297237-433E-4EC5-81DD-CA2A498DCC7D}" srcOrd="0" destOrd="0" parTransId="{F4EDAC0C-E1C8-41FC-9B95-388A9D6F5B55}" sibTransId="{1069C881-3D35-46BF-A8A9-C7E101228BA9}"/>
    <dgm:cxn modelId="{2B3B9F16-B5C8-4E73-873D-6915E4C688E4}" type="presOf" srcId="{D22277AF-54E6-409E-9D6D-2F7EC23A7EA5}" destId="{77F02413-04B6-4522-80C4-33622CEC3BAC}" srcOrd="0" destOrd="1" presId="urn:microsoft.com/office/officeart/2005/8/layout/vList6"/>
    <dgm:cxn modelId="{9711682D-ECE5-4917-B075-EF1C5F9ED70A}" type="presOf" srcId="{B868988B-DA5A-4651-868F-813C60406F71}" destId="{D9944917-816B-491A-91B7-BC7694718135}" srcOrd="0" destOrd="0" presId="urn:microsoft.com/office/officeart/2005/8/layout/vList6"/>
    <dgm:cxn modelId="{FBC69786-72CA-4A9B-9FCF-965F47339841}" type="presOf" srcId="{21E50413-3168-4CCF-BF65-A8F2A45BCD43}" destId="{4E77344E-C56F-426E-AC7D-EF06DF376CE1}" srcOrd="0" destOrd="1" presId="urn:microsoft.com/office/officeart/2005/8/layout/vList6"/>
    <dgm:cxn modelId="{F952AB40-E8EC-4023-9A56-3C3CFCB73A8F}" type="presOf" srcId="{6BA410E8-E1C4-4912-A481-E9A5908F199D}" destId="{4E77344E-C56F-426E-AC7D-EF06DF376CE1}" srcOrd="0" destOrd="0" presId="urn:microsoft.com/office/officeart/2005/8/layout/vList6"/>
    <dgm:cxn modelId="{AFA14D5B-A0C2-488E-9A6F-188A143F5305}" srcId="{74297237-433E-4EC5-81DD-CA2A498DCC7D}" destId="{D22277AF-54E6-409E-9D6D-2F7EC23A7EA5}" srcOrd="1" destOrd="0" parTransId="{17F19113-794F-4FFB-8332-03337A85D13A}" sibTransId="{4C31B370-6E43-400F-924C-A86AB05D6644}"/>
    <dgm:cxn modelId="{4B5382C2-B1F9-4545-A935-F80BFB15209B}" type="presParOf" srcId="{F71E5AF3-E417-4C00-8F03-58BCFE663B97}" destId="{B3337F89-0779-4A64-A9AB-66B3908D115F}" srcOrd="0" destOrd="0" presId="urn:microsoft.com/office/officeart/2005/8/layout/vList6"/>
    <dgm:cxn modelId="{7C5D35AE-C17D-4FBA-B2B3-76BB7F3033AA}" type="presParOf" srcId="{B3337F89-0779-4A64-A9AB-66B3908D115F}" destId="{7AFFC916-A170-491B-8E5D-BD247C7394D1}" srcOrd="0" destOrd="0" presId="urn:microsoft.com/office/officeart/2005/8/layout/vList6"/>
    <dgm:cxn modelId="{3E0EC63A-C8B2-4C7F-A54F-19F06DC17215}" type="presParOf" srcId="{B3337F89-0779-4A64-A9AB-66B3908D115F}" destId="{77F02413-04B6-4522-80C4-33622CEC3BAC}" srcOrd="1" destOrd="0" presId="urn:microsoft.com/office/officeart/2005/8/layout/vList6"/>
    <dgm:cxn modelId="{5F451736-8CE0-43E7-9890-8AB0271A16F2}" type="presParOf" srcId="{F71E5AF3-E417-4C00-8F03-58BCFE663B97}" destId="{BD8B2288-48D7-4D4E-A341-D5719B73C245}" srcOrd="1" destOrd="0" presId="urn:microsoft.com/office/officeart/2005/8/layout/vList6"/>
    <dgm:cxn modelId="{2172189D-3105-4393-9398-EFD12C7AC628}" type="presParOf" srcId="{F71E5AF3-E417-4C00-8F03-58BCFE663B97}" destId="{21328D83-F461-4153-8AAC-466300A768D0}" srcOrd="2" destOrd="0" presId="urn:microsoft.com/office/officeart/2005/8/layout/vList6"/>
    <dgm:cxn modelId="{653F0171-97B9-4687-9649-88823E261C0E}" type="presParOf" srcId="{21328D83-F461-4153-8AAC-466300A768D0}" destId="{D9944917-816B-491A-91B7-BC7694718135}" srcOrd="0" destOrd="0" presId="urn:microsoft.com/office/officeart/2005/8/layout/vList6"/>
    <dgm:cxn modelId="{B276CA61-E10A-4BFC-B414-0E5594F9F388}" type="presParOf" srcId="{21328D83-F461-4153-8AAC-466300A768D0}" destId="{4E77344E-C56F-426E-AC7D-EF06DF376CE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0315B-61C6-4E0C-A533-1728198FB7DC}">
      <dsp:nvSpPr>
        <dsp:cNvPr id="0" name=""/>
        <dsp:cNvSpPr/>
      </dsp:nvSpPr>
      <dsp:spPr>
        <a:xfrm rot="16200000">
          <a:off x="253" y="580925"/>
          <a:ext cx="2902148" cy="2902148"/>
        </a:xfrm>
        <a:prstGeom prst="up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Find k most similar </a:t>
          </a:r>
          <a:r>
            <a:rPr lang="en-US" sz="2100" i="1" kern="1200" dirty="0" smtClean="0"/>
            <a:t>users </a:t>
          </a:r>
          <a:r>
            <a:rPr lang="en-US" sz="2100" kern="1200" dirty="0" smtClean="0"/>
            <a:t>to </a:t>
          </a:r>
          <a:r>
            <a:rPr lang="en-US" sz="2100" kern="1200" dirty="0" err="1" smtClean="0"/>
            <a:t>i</a:t>
          </a:r>
          <a:r>
            <a:rPr lang="en-US" sz="2100" kern="1200" dirty="0" smtClean="0"/>
            <a:t> that have also rated movie j?</a:t>
          </a:r>
          <a:endParaRPr lang="en-US" sz="2100" kern="1200" dirty="0"/>
        </a:p>
      </dsp:txBody>
      <dsp:txXfrm rot="5400000">
        <a:off x="508129" y="1306462"/>
        <a:ext cx="2394272" cy="1451074"/>
      </dsp:txXfrm>
    </dsp:sp>
    <dsp:sp modelId="{62A16966-48A9-461F-892A-4A58E0ABBEBB}">
      <dsp:nvSpPr>
        <dsp:cNvPr id="0" name=""/>
        <dsp:cNvSpPr/>
      </dsp:nvSpPr>
      <dsp:spPr>
        <a:xfrm rot="5400000">
          <a:off x="3193598" y="580925"/>
          <a:ext cx="2902148" cy="2902148"/>
        </a:xfrm>
        <a:prstGeom prst="up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Find k most similar </a:t>
          </a:r>
          <a:r>
            <a:rPr lang="en-US" sz="2100" i="1" kern="1200" dirty="0" smtClean="0"/>
            <a:t>movies</a:t>
          </a:r>
          <a:r>
            <a:rPr lang="en-US" sz="2100" kern="1200" dirty="0" smtClean="0"/>
            <a:t> to j that user </a:t>
          </a:r>
          <a:r>
            <a:rPr lang="en-US" sz="2100" kern="1200" dirty="0" err="1" smtClean="0"/>
            <a:t>i</a:t>
          </a:r>
          <a:r>
            <a:rPr lang="en-US" sz="2100" kern="1200" dirty="0" smtClean="0"/>
            <a:t> has rated? </a:t>
          </a:r>
          <a:endParaRPr lang="en-US" sz="2100" kern="1200" dirty="0"/>
        </a:p>
      </dsp:txBody>
      <dsp:txXfrm rot="-5400000">
        <a:off x="3193598" y="1306462"/>
        <a:ext cx="2394272" cy="1451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02413-04B6-4522-80C4-33622CEC3BAC}">
      <dsp:nvSpPr>
        <dsp:cNvPr id="0" name=""/>
        <dsp:cNvSpPr/>
      </dsp:nvSpPr>
      <dsp:spPr>
        <a:xfrm>
          <a:off x="3291839" y="613"/>
          <a:ext cx="4937760" cy="2394272"/>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a:t>
          </a:r>
          <a:r>
            <a:rPr lang="en-US" sz="2300" kern="1200" dirty="0" err="1" smtClean="0"/>
            <a:t>MxM</a:t>
          </a:r>
          <a:r>
            <a:rPr lang="en-US" sz="2300" kern="1200" dirty="0" smtClean="0"/>
            <a:t>) matrix</a:t>
          </a:r>
          <a:endParaRPr lang="en-US" sz="2300" kern="1200" dirty="0"/>
        </a:p>
        <a:p>
          <a:pPr marL="228600" lvl="1" indent="-228600" algn="l" defTabSz="1022350">
            <a:lnSpc>
              <a:spcPct val="90000"/>
            </a:lnSpc>
            <a:spcBef>
              <a:spcPct val="0"/>
            </a:spcBef>
            <a:spcAft>
              <a:spcPct val="15000"/>
            </a:spcAft>
            <a:buChar char="•"/>
          </a:pPr>
          <a:r>
            <a:rPr lang="en-US" sz="2300" kern="1200" dirty="0" err="1" smtClean="0"/>
            <a:t>Cov</a:t>
          </a:r>
          <a:r>
            <a:rPr lang="en-US" sz="2300" kern="1200" dirty="0" smtClean="0"/>
            <a:t>[</a:t>
          </a:r>
          <a:r>
            <a:rPr lang="en-US" sz="2300" kern="1200" dirty="0" err="1" smtClean="0"/>
            <a:t>i</a:t>
          </a:r>
          <a:r>
            <a:rPr lang="en-US" sz="2300" kern="1200" dirty="0" smtClean="0"/>
            <a:t>][j] measures similarity between movies </a:t>
          </a:r>
          <a:r>
            <a:rPr lang="en-US" sz="2300" kern="1200" dirty="0" err="1" smtClean="0"/>
            <a:t>i</a:t>
          </a:r>
          <a:r>
            <a:rPr lang="en-US" sz="2300" kern="1200" dirty="0" smtClean="0"/>
            <a:t> and j</a:t>
          </a:r>
          <a:endParaRPr lang="en-US" sz="2300" kern="1200" dirty="0"/>
        </a:p>
        <a:p>
          <a:pPr marL="228600" lvl="1" indent="-228600" algn="l" defTabSz="1022350">
            <a:lnSpc>
              <a:spcPct val="90000"/>
            </a:lnSpc>
            <a:spcBef>
              <a:spcPct val="0"/>
            </a:spcBef>
            <a:spcAft>
              <a:spcPct val="15000"/>
            </a:spcAft>
            <a:buChar char="•"/>
          </a:pPr>
          <a:r>
            <a:rPr lang="en-US" sz="2300" kern="1200" dirty="0" smtClean="0"/>
            <a:t>M </a:t>
          </a:r>
          <a:r>
            <a:rPr lang="en-US" sz="2300" kern="1200" dirty="0" smtClean="0">
              <a:latin typeface="Calibri"/>
            </a:rPr>
            <a:t>≈ 17,000</a:t>
          </a:r>
          <a:endParaRPr lang="en-US" sz="2300" kern="1200" dirty="0"/>
        </a:p>
        <a:p>
          <a:pPr marL="228600" lvl="1" indent="-228600" algn="l" defTabSz="1022350">
            <a:lnSpc>
              <a:spcPct val="90000"/>
            </a:lnSpc>
            <a:spcBef>
              <a:spcPct val="0"/>
            </a:spcBef>
            <a:spcAft>
              <a:spcPct val="15000"/>
            </a:spcAft>
            <a:buChar char="•"/>
          </a:pPr>
          <a:r>
            <a:rPr lang="en-US" sz="2300" kern="1200" dirty="0" smtClean="0"/>
            <a:t>More accurate</a:t>
          </a:r>
          <a:endParaRPr lang="en-US" sz="2300" kern="1200" dirty="0"/>
        </a:p>
      </dsp:txBody>
      <dsp:txXfrm>
        <a:off x="3291839" y="299897"/>
        <a:ext cx="4039908" cy="1795704"/>
      </dsp:txXfrm>
    </dsp:sp>
    <dsp:sp modelId="{7AFFC916-A170-491B-8E5D-BD247C7394D1}">
      <dsp:nvSpPr>
        <dsp:cNvPr id="0" name=""/>
        <dsp:cNvSpPr/>
      </dsp:nvSpPr>
      <dsp:spPr>
        <a:xfrm>
          <a:off x="0" y="613"/>
          <a:ext cx="3291840" cy="23942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Movie-Movie Covariance Matrix</a:t>
          </a:r>
          <a:endParaRPr lang="en-US" sz="4100" kern="1200" dirty="0"/>
        </a:p>
      </dsp:txBody>
      <dsp:txXfrm>
        <a:off x="116879" y="117492"/>
        <a:ext cx="3058082" cy="2160514"/>
      </dsp:txXfrm>
    </dsp:sp>
    <dsp:sp modelId="{4E77344E-C56F-426E-AC7D-EF06DF376CE1}">
      <dsp:nvSpPr>
        <dsp:cNvPr id="0" name=""/>
        <dsp:cNvSpPr/>
      </dsp:nvSpPr>
      <dsp:spPr>
        <a:xfrm>
          <a:off x="3291839" y="2634313"/>
          <a:ext cx="4937760" cy="2394272"/>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a:t>
          </a:r>
          <a:r>
            <a:rPr lang="en-US" sz="2300" kern="1200" dirty="0" err="1" smtClean="0"/>
            <a:t>NxN</a:t>
          </a:r>
          <a:r>
            <a:rPr lang="en-US" sz="2300" kern="1200" dirty="0" smtClean="0"/>
            <a:t>) Matrix to measure similarity between users</a:t>
          </a:r>
          <a:endParaRPr lang="en-US" sz="2300" kern="1200" dirty="0"/>
        </a:p>
        <a:p>
          <a:pPr marL="228600" lvl="1" indent="-228600" algn="l" defTabSz="1022350">
            <a:lnSpc>
              <a:spcPct val="90000"/>
            </a:lnSpc>
            <a:spcBef>
              <a:spcPct val="0"/>
            </a:spcBef>
            <a:spcAft>
              <a:spcPct val="15000"/>
            </a:spcAft>
            <a:buChar char="•"/>
          </a:pPr>
          <a:r>
            <a:rPr lang="en-US" sz="2300" kern="1200" dirty="0" smtClean="0"/>
            <a:t>N </a:t>
          </a:r>
          <a:r>
            <a:rPr lang="en-US" sz="2300" kern="1200" dirty="0" smtClean="0">
              <a:latin typeface="Calibri"/>
            </a:rPr>
            <a:t>≈</a:t>
          </a:r>
          <a:r>
            <a:rPr lang="en-US" sz="2300" kern="1200" dirty="0" smtClean="0"/>
            <a:t> 500,000</a:t>
          </a:r>
          <a:endParaRPr lang="en-US" sz="2300" kern="1200" dirty="0"/>
        </a:p>
        <a:p>
          <a:pPr marL="228600" lvl="1" indent="-228600" algn="l" defTabSz="1022350">
            <a:lnSpc>
              <a:spcPct val="90000"/>
            </a:lnSpc>
            <a:spcBef>
              <a:spcPct val="0"/>
            </a:spcBef>
            <a:spcAft>
              <a:spcPct val="15000"/>
            </a:spcAft>
            <a:buChar char="•"/>
          </a:pPr>
          <a:r>
            <a:rPr lang="en-US" sz="2300" kern="1200" dirty="0" smtClean="0"/>
            <a:t>Less accurate</a:t>
          </a:r>
          <a:endParaRPr lang="en-US" sz="2300" kern="1200" dirty="0"/>
        </a:p>
      </dsp:txBody>
      <dsp:txXfrm>
        <a:off x="3291839" y="2933597"/>
        <a:ext cx="4039908" cy="1795704"/>
      </dsp:txXfrm>
    </dsp:sp>
    <dsp:sp modelId="{D9944917-816B-491A-91B7-BC7694718135}">
      <dsp:nvSpPr>
        <dsp:cNvPr id="0" name=""/>
        <dsp:cNvSpPr/>
      </dsp:nvSpPr>
      <dsp:spPr>
        <a:xfrm>
          <a:off x="0" y="2634313"/>
          <a:ext cx="3291840" cy="23942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User-User Covariance Matrix?</a:t>
          </a:r>
          <a:endParaRPr lang="en-US" sz="4100" kern="1200" dirty="0"/>
        </a:p>
      </dsp:txBody>
      <dsp:txXfrm>
        <a:off x="116879" y="2751192"/>
        <a:ext cx="3058082" cy="216051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 Id="rId3"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5.wmf"/><Relationship Id="rId2"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DF3D1-DFED-4C96-AE4C-A0979F23A2F1}" type="datetimeFigureOut">
              <a:rPr lang="en-US" smtClean="0"/>
              <a:pPr/>
              <a:t>10/23/17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F0A5D-D7D9-44B2-9986-B0025D1A2A4C}" type="slidenum">
              <a:rPr lang="en-US" smtClean="0"/>
              <a:pPr/>
              <a:t>‹#›</a:t>
            </a:fld>
            <a:endParaRPr lang="en-US"/>
          </a:p>
        </p:txBody>
      </p:sp>
    </p:spTree>
    <p:extLst>
      <p:ext uri="{BB962C8B-B14F-4D97-AF65-F5344CB8AC3E}">
        <p14:creationId xmlns:p14="http://schemas.microsoft.com/office/powerpoint/2010/main" val="361886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5E62C02A-5519-407E-B29C-24489FD51B68}" type="slidenum">
              <a:rPr lang="en-US" smtClean="0"/>
              <a:pPr/>
              <a:t>1</a:t>
            </a:fld>
            <a:endParaRPr lang="en-US" smtClean="0"/>
          </a:p>
        </p:txBody>
      </p:sp>
      <p:sp>
        <p:nvSpPr>
          <p:cNvPr id="16386" name="Rectangle 2"/>
          <p:cNvSpPr>
            <a:spLocks noGrp="1" noRot="1" noChangeAspect="1" noChangeArrowheads="1" noTextEdit="1"/>
          </p:cNvSpPr>
          <p:nvPr>
            <p:ph type="sldImg"/>
          </p:nvPr>
        </p:nvSpPr>
        <p:spPr>
          <a:xfrm>
            <a:off x="1146175" y="685800"/>
            <a:ext cx="4568825" cy="3427413"/>
          </a:xfrm>
          <a:ln/>
        </p:spPr>
      </p:sp>
      <p:sp>
        <p:nvSpPr>
          <p:cNvPr id="163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user u like both movies then summand is positive, otherwise negative</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use a rank approximation to the user-user covariance matrix, but this approach tends to be</a:t>
            </a:r>
            <a:r>
              <a:rPr lang="en-US" baseline="0" dirty="0" smtClean="0"/>
              <a:t> less accurate than movie-movie covariance matrix based approaches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What is COV[</a:t>
            </a:r>
            <a:r>
              <a:rPr lang="en-US" dirty="0" err="1" smtClean="0"/>
              <a:t>i</a:t>
            </a:r>
            <a:r>
              <a:rPr lang="en-US" dirty="0" smtClean="0"/>
              <a:t>][j]?</a:t>
            </a:r>
            <a:r>
              <a:rPr lang="en-US" baseline="0" dirty="0" smtClean="0"/>
              <a:t>  Let S be the set of all users who rated movies </a:t>
            </a:r>
            <a:r>
              <a:rPr lang="en-US" baseline="0" dirty="0" err="1" smtClean="0"/>
              <a:t>i</a:t>
            </a:r>
            <a:r>
              <a:rPr lang="en-US" baseline="0" dirty="0" smtClean="0"/>
              <a:t> AND j.  Then </a:t>
            </a:r>
            <a:r>
              <a:rPr lang="en-US" baseline="0" dirty="0" err="1" smtClean="0"/>
              <a:t>Cov</a:t>
            </a:r>
            <a:r>
              <a:rPr lang="en-US" baseline="0" dirty="0" smtClean="0"/>
              <a:t>[</a:t>
            </a:r>
            <a:r>
              <a:rPr lang="en-US" baseline="0" dirty="0" err="1" smtClean="0"/>
              <a:t>i</a:t>
            </a:r>
            <a:r>
              <a:rPr lang="en-US" baseline="0" dirty="0" smtClean="0"/>
              <a:t>][j] is Sum over u in S of r[u][</a:t>
            </a:r>
            <a:r>
              <a:rPr lang="en-US" baseline="0" dirty="0" err="1" smtClean="0"/>
              <a:t>i</a:t>
            </a:r>
            <a:r>
              <a:rPr lang="en-US" baseline="0" dirty="0" smtClean="0"/>
              <a:t>]*r[u][j]</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t>
            </a:r>
            <a:r>
              <a:rPr lang="en-US" dirty="0" err="1" smtClean="0"/>
              <a:t>Cov</a:t>
            </a:r>
            <a:r>
              <a:rPr lang="en-US" dirty="0" smtClean="0"/>
              <a:t>[</a:t>
            </a:r>
            <a:r>
              <a:rPr lang="en-US" dirty="0" err="1" smtClean="0"/>
              <a:t>i</a:t>
            </a:r>
            <a:r>
              <a:rPr lang="en-US" dirty="0" smtClean="0"/>
              <a:t>][j] measures</a:t>
            </a:r>
            <a:r>
              <a:rPr lang="en-US" baseline="0" dirty="0" smtClean="0"/>
              <a:t> the similarity of movies I and j </a:t>
            </a:r>
          </a:p>
          <a:p>
            <a:endParaRPr lang="en-US" baseline="0" dirty="0" smtClean="0"/>
          </a:p>
          <a:p>
            <a:r>
              <a:rPr lang="en-US" baseline="0" dirty="0" smtClean="0"/>
              <a:t>Compare the definition to the previous notion of similarity</a:t>
            </a:r>
          </a:p>
          <a:p>
            <a:r>
              <a:rPr lang="en-US" baseline="0" dirty="0" smtClean="0"/>
              <a:t>  Only difference,</a:t>
            </a:r>
          </a:p>
          <a:p>
            <a:r>
              <a:rPr lang="en-US" baseline="0" dirty="0" smtClean="0"/>
              <a:t>       1. Noise</a:t>
            </a:r>
          </a:p>
          <a:p>
            <a:r>
              <a:rPr lang="en-US" baseline="0" dirty="0" smtClean="0"/>
              <a:t>       2. Weighed contribution of each user</a:t>
            </a:r>
          </a:p>
          <a:p>
            <a:r>
              <a:rPr lang="en-US" baseline="0" dirty="0" smtClean="0"/>
              <a:t>       3. Clamped Ratings Vectors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swept under the rug?</a:t>
            </a:r>
          </a:p>
          <a:p>
            <a:endParaRPr lang="en-US" dirty="0" smtClean="0"/>
          </a:p>
          <a:p>
            <a:r>
              <a:rPr lang="en-US" dirty="0" smtClean="0"/>
              <a:t>Details about stabilized average</a:t>
            </a:r>
            <a:r>
              <a:rPr lang="en-US" baseline="0" dirty="0" smtClean="0"/>
              <a:t> ratings for movies and users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Additional “cleansing” tricks on covariance matrix to reduce noise requirements</a:t>
            </a:r>
          </a:p>
          <a:p>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Theta</a:t>
            </a:r>
            <a:r>
              <a:rPr lang="en-US" baseline="0" dirty="0" smtClean="0"/>
              <a:t> = 1/Sigma</a:t>
            </a:r>
          </a:p>
          <a:p>
            <a:endParaRPr lang="en-US" baseline="0" dirty="0" smtClean="0"/>
          </a:p>
          <a:p>
            <a:r>
              <a:rPr lang="en-US" baseline="0" dirty="0" smtClean="0"/>
              <a:t>Smaller Theta = &gt; Better Privacy Guarantees, but lower data utility</a:t>
            </a:r>
          </a:p>
          <a:p>
            <a:endParaRPr lang="en-US" baseline="0" dirty="0" smtClean="0"/>
          </a:p>
          <a:p>
            <a:r>
              <a:rPr lang="en-US" baseline="0" dirty="0" smtClean="0"/>
              <a:t>With Theta = 1 they beat </a:t>
            </a:r>
            <a:r>
              <a:rPr lang="en-US" baseline="0" dirty="0" err="1" smtClean="0"/>
              <a:t>Cinematch</a:t>
            </a:r>
            <a:r>
              <a:rPr lang="en-US" baseline="0" dirty="0" smtClean="0"/>
              <a:t> (Netflix’s baseline </a:t>
            </a:r>
            <a:r>
              <a:rPr lang="en-US" baseline="0" dirty="0" err="1" smtClean="0"/>
              <a:t>recomender</a:t>
            </a:r>
            <a:r>
              <a:rPr lang="en-US" baseline="0" dirty="0" smtClean="0"/>
              <a:t> algorithm)</a:t>
            </a:r>
          </a:p>
          <a:p>
            <a:endParaRPr lang="en-US" baseline="0" dirty="0" smtClean="0"/>
          </a:p>
          <a:p>
            <a:r>
              <a:rPr lang="en-US" baseline="0" dirty="0" smtClean="0"/>
              <a:t>Point: There is some loss of utility if we insist on privacy, but the data is still very useful</a:t>
            </a:r>
          </a:p>
        </p:txBody>
      </p:sp>
      <p:sp>
        <p:nvSpPr>
          <p:cNvPr id="4" name="Slide Number Placeholder 3"/>
          <p:cNvSpPr>
            <a:spLocks noGrp="1"/>
          </p:cNvSpPr>
          <p:nvPr>
            <p:ph type="sldNum" sz="quarter" idx="10"/>
          </p:nvPr>
        </p:nvSpPr>
        <p:spPr/>
        <p:txBody>
          <a:bodyPr/>
          <a:lstStyle/>
          <a:p>
            <a:fld id="{6D6F0A5D-D7D9-44B2-9986-B0025D1A2A4C}"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an active attack, the adversary is able to insert his own points into the dataset.</a:t>
            </a:r>
          </a:p>
          <a:p>
            <a:endParaRPr lang="en-US" baseline="0" dirty="0" smtClean="0"/>
          </a:p>
          <a:p>
            <a:pPr lvl="1"/>
            <a:r>
              <a:rPr lang="en-US" dirty="0" smtClean="0"/>
              <a:t>It would be possible to learn about someone else’s ratings history </a:t>
            </a:r>
          </a:p>
          <a:p>
            <a:pPr lvl="2"/>
            <a:r>
              <a:rPr lang="en-US" dirty="0" smtClean="0"/>
              <a:t>If we have auxiliary information</a:t>
            </a:r>
          </a:p>
          <a:p>
            <a:pPr lvl="2"/>
            <a:r>
              <a:rPr lang="en-US" dirty="0" smtClean="0"/>
              <a:t>Active attacks are a source auxiliary information</a:t>
            </a:r>
          </a:p>
          <a:p>
            <a:endParaRPr lang="en-US" baseline="0" dirty="0" smtClean="0"/>
          </a:p>
        </p:txBody>
      </p:sp>
      <p:sp>
        <p:nvSpPr>
          <p:cNvPr id="4" name="Slide Number Placeholder 3"/>
          <p:cNvSpPr>
            <a:spLocks noGrp="1"/>
          </p:cNvSpPr>
          <p:nvPr>
            <p:ph type="sldNum" sz="quarter" idx="10"/>
          </p:nvPr>
        </p:nvSpPr>
        <p:spPr/>
        <p:txBody>
          <a:bodyPr/>
          <a:lstStyle/>
          <a:p>
            <a:fld id="{6D6F0A5D-D7D9-44B2-9986-B0025D1A2A4C}"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dirty="0" smtClean="0"/>
              <a:t>Intuition:  Anything that an adversary could learn about me it could have learned about me anyway…even if my information is not in the dataset</a:t>
            </a:r>
          </a:p>
          <a:p>
            <a:pPr eaLnBrk="1" hangingPunct="1"/>
            <a:endParaRPr lang="en-US" dirty="0" smtClean="0"/>
          </a:p>
          <a:p>
            <a:pPr eaLnBrk="1" hangingPunct="1"/>
            <a:r>
              <a:rPr lang="en-US" dirty="0" smtClean="0"/>
              <a:t>Notice that:</a:t>
            </a:r>
            <a:r>
              <a:rPr lang="en-US" baseline="0" dirty="0" smtClean="0"/>
              <a:t> Range(K(D1)) = Range(K(D2))</a:t>
            </a:r>
            <a:endParaRPr lang="tr-T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also works</a:t>
            </a:r>
            <a:r>
              <a:rPr lang="en-US" baseline="0" dirty="0" smtClean="0"/>
              <a:t> in the multivariate case</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14</a:t>
            </a:fld>
            <a:endParaRPr lang="en-US"/>
          </a:p>
        </p:txBody>
      </p:sp>
    </p:spTree>
    <p:extLst>
      <p:ext uri="{BB962C8B-B14F-4D97-AF65-F5344CB8AC3E}">
        <p14:creationId xmlns:p14="http://schemas.microsoft.com/office/powerpoint/2010/main" val="410881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to Differential Privacy,</a:t>
            </a:r>
            <a:r>
              <a:rPr lang="en-US" baseline="0" dirty="0" smtClean="0"/>
              <a:t> there are nice results about the composition of Approximate Differential Privacy</a:t>
            </a:r>
          </a:p>
          <a:p>
            <a:r>
              <a:rPr lang="en-US" baseline="0" dirty="0" smtClean="0"/>
              <a:t>  F(D) = (f(D),g(D))</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L2 norm should</a:t>
            </a:r>
            <a:r>
              <a:rPr lang="en-US" baseline="0" dirty="0" smtClean="0"/>
              <a:t> produce smaller values than the L1 norm AND the Normal Distribution has probability density function tightly concentrated within a few std deviation of the mean</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 Netflix</a:t>
            </a:r>
            <a:r>
              <a:rPr lang="en-US" baseline="0" dirty="0" smtClean="0"/>
              <a:t> query is just a </a:t>
            </a:r>
            <a:r>
              <a:rPr lang="en-US" baseline="0" dirty="0" err="1" smtClean="0"/>
              <a:t>tuple</a:t>
            </a:r>
            <a:r>
              <a:rPr lang="en-US" baseline="0" dirty="0" smtClean="0"/>
              <a:t> (</a:t>
            </a:r>
            <a:r>
              <a:rPr lang="en-US" baseline="0" dirty="0" err="1" smtClean="0"/>
              <a:t>i,j</a:t>
            </a:r>
            <a:r>
              <a:rPr lang="en-US" baseline="0" dirty="0" smtClean="0"/>
              <a:t>), if the answer cannot reveal too much about any individual then it cannot reveal too much about user </a:t>
            </a:r>
            <a:r>
              <a:rPr lang="en-US" baseline="0" dirty="0" err="1" smtClean="0"/>
              <a:t>i</a:t>
            </a:r>
            <a:r>
              <a:rPr lang="en-US" baseline="0" dirty="0" smtClean="0"/>
              <a:t>, which defeats the purpose of predicting what rating user </a:t>
            </a:r>
            <a:r>
              <a:rPr lang="en-US" baseline="0" dirty="0" err="1" smtClean="0"/>
              <a:t>i</a:t>
            </a:r>
            <a:r>
              <a:rPr lang="en-US" baseline="0" dirty="0" smtClean="0"/>
              <a:t> would make.  I think this may be why the results are so bad in this case.  But it may be possible to adopt an alternative definition of differential privacy here.  Namely, for all D2 different from D2 on at most one column except for user I’s column…the intuition being that it is OK if a query release some information about user I, because that is the purpose of the query.  User </a:t>
            </a:r>
            <a:r>
              <a:rPr lang="en-US" baseline="0" dirty="0" err="1" smtClean="0"/>
              <a:t>i</a:t>
            </a:r>
            <a:r>
              <a:rPr lang="en-US" baseline="0" dirty="0" smtClean="0"/>
              <a:t> knows his own ratings anyway so this isn’t really a compromise of privacy.  Maybe we could think of a query (</a:t>
            </a:r>
            <a:r>
              <a:rPr lang="en-US" baseline="0" dirty="0" err="1" smtClean="0"/>
              <a:t>i,j</a:t>
            </a:r>
            <a:r>
              <a:rPr lang="en-US" baseline="0" dirty="0" smtClean="0"/>
              <a:t>) as also containing a ratings history for user </a:t>
            </a:r>
            <a:r>
              <a:rPr lang="en-US" baseline="0" dirty="0" err="1" smtClean="0"/>
              <a:t>i</a:t>
            </a:r>
            <a:r>
              <a:rPr lang="en-US" baseline="0" dirty="0" smtClean="0"/>
              <a:t>.</a:t>
            </a:r>
          </a:p>
          <a:p>
            <a:endParaRPr lang="en-US" baseline="0" dirty="0" smtClean="0"/>
          </a:p>
          <a:p>
            <a:r>
              <a:rPr lang="en-US" baseline="0" dirty="0" smtClean="0"/>
              <a:t>Consider the query of the form “how many of the following list of movies has user I watched?”  </a:t>
            </a:r>
          </a:p>
          <a:p>
            <a:r>
              <a:rPr lang="en-US" baseline="0" dirty="0" smtClean="0"/>
              <a:t>  This query could definitely leak sensitive information about user I, but if the list of movies is large then we might get a very accurate answer.</a:t>
            </a:r>
          </a:p>
          <a:p>
            <a:endParaRPr lang="en-US" baseline="0" dirty="0" smtClean="0"/>
          </a:p>
          <a:p>
            <a:r>
              <a:rPr lang="en-US" baseline="0" dirty="0" smtClean="0"/>
              <a:t>The issue with definition 2 is that each user (column) is now a large group of cells.  The definition of differential privacy says that you cannot learn about individual cells, but the purpose is to allow that learning about the larger group is still feasible.  In our case M (the number of movies, or cells associated with a user) is really large.  By </a:t>
            </a:r>
            <a:r>
              <a:rPr lang="en-US" baseline="0" dirty="0" err="1" smtClean="0"/>
              <a:t>composability</a:t>
            </a:r>
            <a:r>
              <a:rPr lang="en-US" baseline="0" dirty="0" smtClean="0"/>
              <a:t>, we get M*epsilon differential privacy, but this may be terrible when M is large enough (in high dimensional datasets like Netflix)</a:t>
            </a:r>
          </a:p>
          <a:p>
            <a:endParaRPr lang="en-US" baseline="0" dirty="0" smtClean="0"/>
          </a:p>
          <a:p>
            <a:r>
              <a:rPr lang="en-US" baseline="0" dirty="0" err="1" smtClean="0"/>
              <a:t>McSherry</a:t>
            </a:r>
            <a:r>
              <a:rPr lang="en-US" baseline="0" dirty="0" smtClean="0"/>
              <a:t> et Al consider both definitions of granularity.  They get positive results when the difference is taken over individual cells and negative results when the definition is taken over entire columns due to too much noise.  </a:t>
            </a:r>
          </a:p>
        </p:txBody>
      </p:sp>
      <p:sp>
        <p:nvSpPr>
          <p:cNvPr id="4" name="Slide Number Placeholder 3"/>
          <p:cNvSpPr>
            <a:spLocks noGrp="1"/>
          </p:cNvSpPr>
          <p:nvPr>
            <p:ph type="sldNum" sz="quarter" idx="10"/>
          </p:nvPr>
        </p:nvSpPr>
        <p:spPr/>
        <p:txBody>
          <a:bodyPr/>
          <a:lstStyle/>
          <a:p>
            <a:fld id="{6D6F0A5D-D7D9-44B2-9986-B0025D1A2A4C}"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 =</a:t>
            </a:r>
            <a:r>
              <a:rPr lang="en-US" baseline="0" dirty="0" smtClean="0"/>
              <a:t> movies that user </a:t>
            </a:r>
            <a:r>
              <a:rPr lang="en-US" baseline="0" dirty="0" err="1" smtClean="0"/>
              <a:t>i</a:t>
            </a:r>
            <a:r>
              <a:rPr lang="en-US" baseline="0" dirty="0" smtClean="0"/>
              <a:t> has watched</a:t>
            </a:r>
          </a:p>
          <a:p>
            <a:r>
              <a:rPr lang="en-US" baseline="0" dirty="0" err="1" smtClean="0"/>
              <a:t>Lj</a:t>
            </a:r>
            <a:r>
              <a:rPr lang="en-US" baseline="0" dirty="0" smtClean="0"/>
              <a:t> = movies that user j has watched</a:t>
            </a:r>
          </a:p>
          <a:p>
            <a:r>
              <a:rPr lang="en-US" baseline="0" dirty="0" smtClean="0"/>
              <a:t>Ni = number of movies rated by user I</a:t>
            </a:r>
          </a:p>
          <a:p>
            <a:r>
              <a:rPr lang="en-US" baseline="0" dirty="0" err="1" smtClean="0"/>
              <a:t>R_ij</a:t>
            </a:r>
            <a:r>
              <a:rPr lang="en-US" baseline="0" dirty="0" smtClean="0"/>
              <a:t> = rating of user I for movie j</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intuition behind each of the formulas</a:t>
            </a:r>
          </a:p>
          <a:p>
            <a:r>
              <a:rPr lang="en-US" dirty="0" smtClean="0"/>
              <a:t> each</a:t>
            </a:r>
            <a:r>
              <a:rPr lang="en-US" baseline="0" dirty="0" smtClean="0"/>
              <a:t> users ratings are relative to there own standards</a:t>
            </a:r>
          </a:p>
          <a:p>
            <a:r>
              <a:rPr lang="en-US" baseline="0" dirty="0" smtClean="0"/>
              <a:t> if user I rates movie m low relative to his personal scale and user j rates movie m high according to his personal scale, what happens?</a:t>
            </a:r>
          </a:p>
          <a:p>
            <a:endParaRPr lang="en-US" baseline="0" dirty="0" smtClean="0"/>
          </a:p>
          <a:p>
            <a:r>
              <a:rPr lang="en-US" baseline="0" dirty="0" smtClean="0"/>
              <a:t>The predicted rating is centered around the average movie rating, plus the average ratings of the other neighbors adjusted around their own average ratings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313FEC1-A03A-400E-8016-B9DF69945EEC}" type="datetimeFigureOut">
              <a:rPr lang="en-US" smtClean="0"/>
              <a:pPr/>
              <a:t>10/23/17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C398A72-17BE-493D-A14C-F3371BCE3542}"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13FEC1-A03A-400E-8016-B9DF69945EEC}" type="datetimeFigureOut">
              <a:rPr lang="en-US" smtClean="0"/>
              <a:pPr/>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A72-17BE-493D-A14C-F3371BCE35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13FEC1-A03A-400E-8016-B9DF69945EEC}" type="datetimeFigureOut">
              <a:rPr lang="en-US" smtClean="0"/>
              <a:pPr/>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A72-17BE-493D-A14C-F3371BCE3542}"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313FEC1-A03A-400E-8016-B9DF69945EEC}" type="datetimeFigureOut">
              <a:rPr lang="en-US" smtClean="0"/>
              <a:pPr/>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A72-17BE-493D-A14C-F3371BCE3542}"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313FEC1-A03A-400E-8016-B9DF69945EEC}" type="datetimeFigureOut">
              <a:rPr lang="en-US" smtClean="0"/>
              <a:pPr/>
              <a:t>10/23/17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C398A72-17BE-493D-A14C-F3371BCE3542}"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313FEC1-A03A-400E-8016-B9DF69945EEC}" type="datetimeFigureOut">
              <a:rPr lang="en-US" smtClean="0"/>
              <a:pPr/>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A72-17BE-493D-A14C-F3371BCE3542}"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313FEC1-A03A-400E-8016-B9DF69945EEC}" type="datetimeFigureOut">
              <a:rPr lang="en-US" smtClean="0"/>
              <a:pPr/>
              <a:t>10/23/17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98A72-17BE-493D-A14C-F3371BCE3542}"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13FEC1-A03A-400E-8016-B9DF69945EEC}" type="datetimeFigureOut">
              <a:rPr lang="en-US" smtClean="0"/>
              <a:pPr/>
              <a:t>10/23/17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98A72-17BE-493D-A14C-F3371BCE3542}"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3FEC1-A03A-400E-8016-B9DF69945EEC}" type="datetimeFigureOut">
              <a:rPr lang="en-US" smtClean="0"/>
              <a:pPr/>
              <a:t>10/23/17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98A72-17BE-493D-A14C-F3371BCE3542}"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13FEC1-A03A-400E-8016-B9DF69945EEC}" type="datetimeFigureOut">
              <a:rPr lang="en-US" smtClean="0"/>
              <a:pPr/>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A72-17BE-493D-A14C-F3371BCE354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13FEC1-A03A-400E-8016-B9DF69945EEC}" type="datetimeFigureOut">
              <a:rPr lang="en-US" smtClean="0"/>
              <a:pPr/>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A72-17BE-493D-A14C-F3371BCE354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313FEC1-A03A-400E-8016-B9DF69945EEC}" type="datetimeFigureOut">
              <a:rPr lang="en-US" smtClean="0"/>
              <a:pPr/>
              <a:t>10/23/17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C398A72-17BE-493D-A14C-F3371BCE3542}"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80.png"/><Relationship Id="rId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9.bin"/><Relationship Id="rId5" Type="http://schemas.openxmlformats.org/officeDocument/2006/relationships/image" Target="../media/image29.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0.bin"/><Relationship Id="rId5" Type="http://schemas.openxmlformats.org/officeDocument/2006/relationships/image" Target="../media/image30.wmf"/><Relationship Id="rId6" Type="http://schemas.openxmlformats.org/officeDocument/2006/relationships/oleObject" Target="../embeddings/oleObject11.bin"/><Relationship Id="rId7" Type="http://schemas.openxmlformats.org/officeDocument/2006/relationships/image" Target="../media/image31.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32.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3.bin"/><Relationship Id="rId5" Type="http://schemas.openxmlformats.org/officeDocument/2006/relationships/image" Target="../media/image33.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170.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8" Type="http://schemas.openxmlformats.org/officeDocument/2006/relationships/image" Target="../media/image33.png"/><Relationship Id="rId9"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11" Type="http://schemas.openxmlformats.org/officeDocument/2006/relationships/image" Target="../media/image45.jpeg"/><Relationship Id="rId12"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9" Type="http://schemas.openxmlformats.org/officeDocument/2006/relationships/image" Target="../media/image43.jpeg"/><Relationship Id="rId10"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330.png"/><Relationship Id="rId4" Type="http://schemas.openxmlformats.org/officeDocument/2006/relationships/image" Target="../media/image370.png"/><Relationship Id="rId5" Type="http://schemas.openxmlformats.org/officeDocument/2006/relationships/image" Target="../media/image380.png"/><Relationship Id="rId6" Type="http://schemas.openxmlformats.org/officeDocument/2006/relationships/image" Target="../media/image390.png"/><Relationship Id="rId1" Type="http://schemas.openxmlformats.org/officeDocument/2006/relationships/slideLayout" Target="../slideLayouts/slideLayout2.xml"/><Relationship Id="rId2" Type="http://schemas.openxmlformats.org/officeDocument/2006/relationships/image" Target="../media/image350.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wmf"/><Relationship Id="rId7" Type="http://schemas.openxmlformats.org/officeDocument/2006/relationships/oleObject" Target="../embeddings/oleObject3.bin"/><Relationship Id="rId8"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5.wmf"/><Relationship Id="rId5" Type="http://schemas.openxmlformats.org/officeDocument/2006/relationships/oleObject" Target="../embeddings/oleObject5.bin"/><Relationship Id="rId6" Type="http://schemas.openxmlformats.org/officeDocument/2006/relationships/image" Target="../media/image6.wmf"/><Relationship Id="rId7" Type="http://schemas.openxmlformats.org/officeDocument/2006/relationships/oleObject" Target="../embeddings/oleObject6.bin"/><Relationship Id="rId8" Type="http://schemas.openxmlformats.org/officeDocument/2006/relationships/image" Target="../media/image3.wmf"/><Relationship Id="rId9" Type="http://schemas.openxmlformats.org/officeDocument/2006/relationships/oleObject" Target="../embeddings/oleObject7.bin"/><Relationship Id="rId10"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normAutofit fontScale="90000"/>
          </a:bodyPr>
          <a:lstStyle/>
          <a:p>
            <a:pPr algn="ctr"/>
            <a:r>
              <a:rPr lang="en-US" dirty="0" smtClean="0"/>
              <a:t>Differentially Private Recommendation Systems</a:t>
            </a:r>
          </a:p>
        </p:txBody>
      </p:sp>
      <p:sp>
        <p:nvSpPr>
          <p:cNvPr id="151562" name="Rectangle 10"/>
          <p:cNvSpPr>
            <a:spLocks noGrp="1" noChangeArrowheads="1"/>
          </p:cNvSpPr>
          <p:nvPr>
            <p:ph type="subTitle" idx="1"/>
          </p:nvPr>
        </p:nvSpPr>
        <p:spPr>
          <a:xfrm>
            <a:off x="1219200" y="5124450"/>
            <a:ext cx="6858000" cy="971550"/>
          </a:xfrm>
        </p:spPr>
        <p:txBody>
          <a:bodyPr>
            <a:noAutofit/>
          </a:bodyPr>
          <a:lstStyle/>
          <a:p>
            <a:pPr algn="ctr">
              <a:defRPr/>
            </a:pPr>
            <a:r>
              <a:rPr lang="en-US" sz="2400" dirty="0" smtClean="0"/>
              <a:t>Anupam Datta</a:t>
            </a:r>
            <a:endParaRPr lang="en-US" sz="2400" dirty="0"/>
          </a:p>
          <a:p>
            <a:pPr algn="ctr">
              <a:defRPr/>
            </a:pPr>
            <a:endParaRPr lang="en-US" sz="2400" dirty="0" smtClean="0"/>
          </a:p>
          <a:p>
            <a:pPr algn="ctr">
              <a:defRPr/>
            </a:pPr>
            <a:r>
              <a:rPr lang="en-US" sz="2400" smtClean="0"/>
              <a:t>Fall </a:t>
            </a:r>
            <a:r>
              <a:rPr lang="en-US" sz="2400" smtClean="0"/>
              <a:t>2017</a:t>
            </a:r>
            <a:endParaRPr lang="en-US" sz="2400" dirty="0"/>
          </a:p>
        </p:txBody>
      </p:sp>
      <p:sp>
        <p:nvSpPr>
          <p:cNvPr id="15362" name="Text Box 4"/>
          <p:cNvSpPr txBox="1">
            <a:spLocks noChangeArrowheads="1"/>
          </p:cNvSpPr>
          <p:nvPr/>
        </p:nvSpPr>
        <p:spPr bwMode="auto">
          <a:xfrm>
            <a:off x="228600" y="533400"/>
            <a:ext cx="6400800" cy="369332"/>
          </a:xfrm>
          <a:prstGeom prst="rect">
            <a:avLst/>
          </a:prstGeom>
          <a:noFill/>
          <a:ln w="9525">
            <a:noFill/>
            <a:miter lim="800000"/>
            <a:headEnd/>
            <a:tailEnd/>
          </a:ln>
        </p:spPr>
        <p:txBody>
          <a:bodyPr>
            <a:spAutoFit/>
          </a:bodyPr>
          <a:lstStyle/>
          <a:p>
            <a:pPr eaLnBrk="0" hangingPunct="0">
              <a:spcBef>
                <a:spcPct val="50000"/>
              </a:spcBef>
            </a:pPr>
            <a:r>
              <a:rPr lang="en-US" dirty="0" smtClean="0"/>
              <a:t>18734: </a:t>
            </a:r>
            <a:r>
              <a:rPr lang="en-US" dirty="0"/>
              <a:t>Foundations of </a:t>
            </a:r>
            <a:r>
              <a:rPr lang="en-US" dirty="0" smtClean="0"/>
              <a:t>Privacy</a:t>
            </a:r>
            <a:endParaRPr lang="en-US"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dirty="0" smtClean="0">
                <a:solidFill>
                  <a:schemeClr val="tx1"/>
                </a:solidFill>
              </a:rPr>
              <a:t>Recall Differential Privacy </a:t>
            </a:r>
            <a:r>
              <a:rPr lang="en-US" sz="2200" dirty="0" smtClean="0">
                <a:solidFill>
                  <a:schemeClr val="tx1"/>
                </a:solidFill>
              </a:rPr>
              <a:t>[</a:t>
            </a:r>
            <a:r>
              <a:rPr lang="en-US" sz="2200" dirty="0" err="1" smtClean="0">
                <a:solidFill>
                  <a:schemeClr val="tx1"/>
                </a:solidFill>
              </a:rPr>
              <a:t>Dwork</a:t>
            </a:r>
            <a:r>
              <a:rPr lang="en-US" sz="2200" dirty="0" smtClean="0">
                <a:solidFill>
                  <a:schemeClr val="tx1"/>
                </a:solidFill>
              </a:rPr>
              <a:t> et al 2006]</a:t>
            </a:r>
          </a:p>
        </p:txBody>
      </p:sp>
      <p:sp>
        <p:nvSpPr>
          <p:cNvPr id="14341" name="Rectangle 3"/>
          <p:cNvSpPr>
            <a:spLocks noGrp="1" noChangeArrowheads="1"/>
          </p:cNvSpPr>
          <p:nvPr>
            <p:ph sz="quarter" idx="1"/>
          </p:nvPr>
        </p:nvSpPr>
        <p:spPr/>
        <p:txBody>
          <a:bodyPr/>
          <a:lstStyle/>
          <a:p>
            <a:pPr marL="381000" indent="-381000">
              <a:buFont typeface="Wingdings 3" pitchFamily="18" charset="2"/>
              <a:buNone/>
            </a:pPr>
            <a:r>
              <a:rPr lang="en-US" dirty="0" smtClean="0">
                <a:latin typeface="Arial" charset="0"/>
              </a:rPr>
              <a:t>    </a:t>
            </a:r>
            <a:r>
              <a:rPr lang="en-US" dirty="0" smtClean="0"/>
              <a:t>Randomized sanitization function </a:t>
            </a:r>
            <a:r>
              <a:rPr lang="el-GR" i="1" dirty="0" smtClean="0"/>
              <a:t>κ</a:t>
            </a:r>
            <a:r>
              <a:rPr lang="en-US" dirty="0" smtClean="0"/>
              <a:t> has  </a:t>
            </a:r>
            <a:r>
              <a:rPr lang="el-GR" dirty="0" smtClean="0"/>
              <a:t>ε</a:t>
            </a:r>
            <a:r>
              <a:rPr lang="en-US" dirty="0" smtClean="0"/>
              <a:t>-differential privacy if for all data sets </a:t>
            </a:r>
            <a:r>
              <a:rPr lang="en-US" i="1" dirty="0" smtClean="0">
                <a:solidFill>
                  <a:srgbClr val="FF0000"/>
                </a:solidFill>
              </a:rPr>
              <a:t>D1 </a:t>
            </a:r>
            <a:r>
              <a:rPr lang="en-US" dirty="0" smtClean="0">
                <a:solidFill>
                  <a:srgbClr val="FF0000"/>
                </a:solidFill>
              </a:rPr>
              <a:t>and </a:t>
            </a:r>
            <a:r>
              <a:rPr lang="en-US" i="1" dirty="0" smtClean="0">
                <a:solidFill>
                  <a:srgbClr val="FF0000"/>
                </a:solidFill>
              </a:rPr>
              <a:t>D2 </a:t>
            </a:r>
            <a:r>
              <a:rPr lang="en-US" dirty="0" smtClean="0">
                <a:solidFill>
                  <a:srgbClr val="FF0000"/>
                </a:solidFill>
              </a:rPr>
              <a:t>differing by at most one element</a:t>
            </a:r>
            <a:r>
              <a:rPr lang="en-US" dirty="0" smtClean="0"/>
              <a:t> and all subsets </a:t>
            </a:r>
            <a:r>
              <a:rPr lang="en-US" i="1" dirty="0" smtClean="0"/>
              <a:t>S</a:t>
            </a:r>
            <a:r>
              <a:rPr lang="en-US" dirty="0" smtClean="0"/>
              <a:t> of the range of </a:t>
            </a:r>
            <a:r>
              <a:rPr lang="el-GR" i="1" dirty="0" smtClean="0"/>
              <a:t>κ</a:t>
            </a:r>
            <a:r>
              <a:rPr lang="en-US" dirty="0" smtClean="0"/>
              <a:t>,</a:t>
            </a:r>
          </a:p>
          <a:p>
            <a:pPr marL="381000" indent="-381000" algn="ctr">
              <a:buFont typeface="Wingdings 3" pitchFamily="18" charset="2"/>
              <a:buNone/>
            </a:pPr>
            <a:endParaRPr lang="en-US" dirty="0" smtClean="0"/>
          </a:p>
          <a:p>
            <a:pPr marL="381000" indent="-381000" algn="ctr">
              <a:buFont typeface="Wingdings 3" pitchFamily="18" charset="2"/>
              <a:buNone/>
            </a:pPr>
            <a:r>
              <a:rPr lang="en-US" dirty="0" smtClean="0"/>
              <a:t>Pr[</a:t>
            </a:r>
            <a:r>
              <a:rPr lang="el-GR" i="1" dirty="0" smtClean="0"/>
              <a:t>κ</a:t>
            </a:r>
            <a:r>
              <a:rPr lang="en-US" dirty="0" smtClean="0"/>
              <a:t>(</a:t>
            </a:r>
            <a:r>
              <a:rPr lang="en-US" i="1" dirty="0" smtClean="0"/>
              <a:t>D1</a:t>
            </a:r>
            <a:r>
              <a:rPr lang="en-US" dirty="0" smtClean="0"/>
              <a:t>)</a:t>
            </a:r>
            <a:r>
              <a:rPr lang="en-US" i="1" dirty="0" smtClean="0"/>
              <a:t> </a:t>
            </a:r>
            <a:r>
              <a:rPr lang="en-US" b="1" dirty="0" smtClean="0">
                <a:sym typeface="Symbol" pitchFamily="18" charset="2"/>
              </a:rPr>
              <a:t></a:t>
            </a:r>
            <a:r>
              <a:rPr lang="en-US" i="1" dirty="0" smtClean="0"/>
              <a:t> S </a:t>
            </a:r>
            <a:r>
              <a:rPr lang="en-US" dirty="0" smtClean="0"/>
              <a:t>] ≤ e</a:t>
            </a:r>
            <a:r>
              <a:rPr lang="el-GR" sz="4000" baseline="30000" dirty="0" smtClean="0"/>
              <a:t>ε</a:t>
            </a:r>
            <a:r>
              <a:rPr lang="en-US" dirty="0" smtClean="0"/>
              <a:t> Pr[</a:t>
            </a:r>
            <a:r>
              <a:rPr lang="el-GR" i="1" dirty="0" smtClean="0"/>
              <a:t>κ</a:t>
            </a:r>
            <a:r>
              <a:rPr lang="en-US" dirty="0" smtClean="0"/>
              <a:t>(</a:t>
            </a:r>
            <a:r>
              <a:rPr lang="en-US" i="1" dirty="0" smtClean="0"/>
              <a:t>D2</a:t>
            </a:r>
            <a:r>
              <a:rPr lang="en-US" dirty="0" smtClean="0"/>
              <a:t>)</a:t>
            </a:r>
            <a:r>
              <a:rPr lang="en-US" i="1" dirty="0" smtClean="0"/>
              <a:t> </a:t>
            </a:r>
            <a:r>
              <a:rPr lang="en-US" b="1" dirty="0" smtClean="0">
                <a:sym typeface="Symbol" pitchFamily="18" charset="2"/>
              </a:rPr>
              <a:t></a:t>
            </a:r>
            <a:r>
              <a:rPr lang="en-US" i="1" dirty="0" smtClean="0"/>
              <a:t> S </a:t>
            </a:r>
            <a:r>
              <a:rPr lang="en-US" dirty="0" smtClean="0"/>
              <a:t>] </a:t>
            </a:r>
          </a:p>
          <a:p>
            <a:pPr marL="381000" indent="-381000" algn="ctr">
              <a:buFont typeface="Wingdings 3" pitchFamily="18" charset="2"/>
              <a:buNone/>
            </a:pPr>
            <a:endParaRPr lang="en-US" dirty="0" smtClean="0"/>
          </a:p>
          <a:p>
            <a:pPr marL="381000" indent="-381000" algn="ctr">
              <a:buFont typeface="Wingdings 3" pitchFamily="18" charset="2"/>
              <a:buNone/>
            </a:pPr>
            <a:endParaRPr lang="en-US" dirty="0" smtClean="0"/>
          </a:p>
        </p:txBody>
      </p:sp>
      <p:sp>
        <p:nvSpPr>
          <p:cNvPr id="5" name="Slide Number Placeholder 3"/>
          <p:cNvSpPr txBox="1">
            <a:spLocks/>
          </p:cNvSpPr>
          <p:nvPr/>
        </p:nvSpPr>
        <p:spPr>
          <a:xfrm>
            <a:off x="6553200" y="6356350"/>
            <a:ext cx="2133600" cy="365125"/>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1F54218-ECD5-40B3-9B38-179C82A047E5}" type="slidenum">
              <a:rPr lang="en-US" smtClean="0"/>
              <a:pPr algn="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4737792" y="1342336"/>
            <a:ext cx="3932550" cy="133671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4650" y="1330284"/>
            <a:ext cx="3932550" cy="133671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188" y="228600"/>
            <a:ext cx="8685425" cy="847725"/>
          </a:xfrm>
        </p:spPr>
        <p:txBody>
          <a:bodyPr>
            <a:normAutofit/>
          </a:bodyPr>
          <a:lstStyle/>
          <a:p>
            <a:r>
              <a:rPr lang="en-US" dirty="0" smtClean="0"/>
              <a:t>Review: </a:t>
            </a:r>
            <a:r>
              <a:rPr lang="en-US" dirty="0" err="1" smtClean="0"/>
              <a:t>Laplacian</a:t>
            </a:r>
            <a:r>
              <a:rPr lang="en-US" dirty="0" smtClean="0"/>
              <a:t> Mechanism</a:t>
            </a:r>
            <a:endParaRPr lang="en-US" dirty="0"/>
          </a:p>
        </p:txBody>
      </p:sp>
      <p:sp>
        <p:nvSpPr>
          <p:cNvPr id="52" name="TextBox 51"/>
          <p:cNvSpPr txBox="1"/>
          <p:nvPr/>
        </p:nvSpPr>
        <p:spPr>
          <a:xfrm>
            <a:off x="117442" y="2688837"/>
            <a:ext cx="184731" cy="584775"/>
          </a:xfrm>
          <a:prstGeom prst="rect">
            <a:avLst/>
          </a:prstGeom>
          <a:noFill/>
        </p:spPr>
        <p:txBody>
          <a:bodyPr wrap="none" rtlCol="0">
            <a:spAutoFit/>
          </a:bodyPr>
          <a:lstStyle/>
          <a:p>
            <a:endParaRPr lang="en-US" sz="3200" dirty="0"/>
          </a:p>
        </p:txBody>
      </p:sp>
      <p:grpSp>
        <p:nvGrpSpPr>
          <p:cNvPr id="43" name="Group 42"/>
          <p:cNvGrpSpPr/>
          <p:nvPr/>
        </p:nvGrpSpPr>
        <p:grpSpPr>
          <a:xfrm>
            <a:off x="-990600" y="2286000"/>
            <a:ext cx="10820400" cy="2914651"/>
            <a:chOff x="-457200" y="1885949"/>
            <a:chExt cx="10820400" cy="2914651"/>
          </a:xfrm>
        </p:grpSpPr>
        <p:cxnSp>
          <p:nvCxnSpPr>
            <p:cNvPr id="8" name="Straight Connector 7"/>
            <p:cNvCxnSpPr/>
            <p:nvPr/>
          </p:nvCxnSpPr>
          <p:spPr>
            <a:xfrm flipV="1">
              <a:off x="4953000" y="3486149"/>
              <a:ext cx="0" cy="1295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457200" y="1885949"/>
              <a:ext cx="10820400" cy="2838451"/>
              <a:chOff x="-514350" y="1885949"/>
              <a:chExt cx="10820400" cy="2838451"/>
            </a:xfrm>
          </p:grpSpPr>
          <p:sp>
            <p:nvSpPr>
              <p:cNvPr id="13" name="Arc 12"/>
              <p:cNvSpPr/>
              <p:nvPr/>
            </p:nvSpPr>
            <p:spPr>
              <a:xfrm rot="5400000">
                <a:off x="781050" y="609600"/>
                <a:ext cx="2819400" cy="54102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p:cNvSpPr/>
              <p:nvPr/>
            </p:nvSpPr>
            <p:spPr>
              <a:xfrm rot="16200000" flipH="1">
                <a:off x="6191250" y="590549"/>
                <a:ext cx="2819400" cy="5410200"/>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6" name="Straight Connector 5"/>
            <p:cNvCxnSpPr/>
            <p:nvPr/>
          </p:nvCxnSpPr>
          <p:spPr>
            <a:xfrm>
              <a:off x="838200" y="4800600"/>
              <a:ext cx="73152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9" name="Arc 28"/>
          <p:cNvSpPr/>
          <p:nvPr/>
        </p:nvSpPr>
        <p:spPr>
          <a:xfrm rot="16200000" flipH="1">
            <a:off x="5985495" y="1001295"/>
            <a:ext cx="2819400" cy="5410200"/>
          </a:xfrm>
          <a:prstGeom prst="arc">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 name="Straight Connector 29"/>
          <p:cNvCxnSpPr/>
          <p:nvPr/>
        </p:nvCxnSpPr>
        <p:spPr>
          <a:xfrm flipV="1">
            <a:off x="4690095" y="3922355"/>
            <a:ext cx="0" cy="1295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1" name="Arc 30"/>
          <p:cNvSpPr/>
          <p:nvPr/>
        </p:nvSpPr>
        <p:spPr>
          <a:xfrm rot="5400000">
            <a:off x="575295" y="1001295"/>
            <a:ext cx="2819400" cy="5410200"/>
          </a:xfrm>
          <a:prstGeom prst="arc">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4156695" y="2982495"/>
                <a:ext cx="8595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a:ea typeface="Cambria Math"/>
                        </a:rPr>
                        <m:t>≤</m:t>
                      </m:r>
                      <m:r>
                        <a:rPr lang="en-US" b="1" i="1" smtClean="0">
                          <a:solidFill>
                            <a:srgbClr val="7030A0"/>
                          </a:solidFill>
                          <a:latin typeface="Cambria Math"/>
                          <a:ea typeface="Cambria Math"/>
                        </a:rPr>
                        <m:t>𝑮𝑺𝒇</m:t>
                      </m:r>
                    </m:oMath>
                  </m:oMathPara>
                </a14:m>
                <a:endParaRPr lang="en-US" b="1" dirty="0">
                  <a:solidFill>
                    <a:srgbClr val="7030A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156695" y="2982495"/>
                <a:ext cx="859531" cy="369332"/>
              </a:xfrm>
              <a:prstGeom prst="rect">
                <a:avLst/>
              </a:prstGeom>
              <a:blipFill rotWithShape="1">
                <a:blip r:embed="rId2"/>
                <a:stretch>
                  <a:fillRect b="-11475"/>
                </a:stretch>
              </a:blipFill>
            </p:spPr>
            <p:txBody>
              <a:bodyPr/>
              <a:lstStyle/>
              <a:p>
                <a:r>
                  <a:rPr lang="en-US">
                    <a:noFill/>
                  </a:rPr>
                  <a:t> </a:t>
                </a:r>
              </a:p>
            </p:txBody>
          </p:sp>
        </mc:Fallback>
      </mc:AlternateContent>
      <p:sp>
        <p:nvSpPr>
          <p:cNvPr id="7" name="Left Brace 6"/>
          <p:cNvSpPr/>
          <p:nvPr/>
        </p:nvSpPr>
        <p:spPr>
          <a:xfrm>
            <a:off x="4385295" y="3351827"/>
            <a:ext cx="381000" cy="265728"/>
          </a:xfrm>
          <a:prstGeom prst="leftBrace">
            <a:avLst/>
          </a:prstGeom>
          <a:ln w="22225">
            <a:solidFill>
              <a:srgbClr val="7030A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504497" y="1330284"/>
                <a:ext cx="2914644"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r>
                            <m:rPr>
                              <m:sty m:val="p"/>
                            </m:rPr>
                            <a:rPr lang="en-US" b="0" i="0" smtClean="0">
                              <a:latin typeface="Cambria Math"/>
                            </a:rPr>
                            <m:t>K</m:t>
                          </m:r>
                        </m:fName>
                        <m:e>
                          <m:d>
                            <m:dPr>
                              <m:ctrlPr>
                                <a:rPr lang="en-US" i="1" smtClean="0">
                                  <a:latin typeface="Cambria Math" charset="0"/>
                                </a:rPr>
                              </m:ctrlPr>
                            </m:dPr>
                            <m:e>
                              <m:r>
                                <a:rPr lang="en-US" b="0" i="1" smtClean="0">
                                  <a:latin typeface="Cambria Math"/>
                                </a:rPr>
                                <m:t>𝐷</m:t>
                              </m:r>
                            </m:e>
                          </m:d>
                        </m:e>
                      </m:func>
                      <m:r>
                        <a:rPr lang="en-US" i="1" smtClean="0">
                          <a:latin typeface="Cambria Math"/>
                        </a:rPr>
                        <m:t>=</m:t>
                      </m:r>
                      <m:r>
                        <a:rPr lang="en-US" b="0" i="1" smtClean="0">
                          <a:latin typeface="Cambria Math"/>
                        </a:rPr>
                        <m:t>𝑓</m:t>
                      </m:r>
                      <m:d>
                        <m:dPr>
                          <m:ctrlPr>
                            <a:rPr lang="en-US" b="0" i="1" smtClean="0">
                              <a:latin typeface="Cambria Math" charset="0"/>
                            </a:rPr>
                          </m:ctrlPr>
                        </m:dPr>
                        <m:e>
                          <m:r>
                            <a:rPr lang="en-US" b="0" i="1" smtClean="0">
                              <a:latin typeface="Cambria Math"/>
                            </a:rPr>
                            <m:t>𝐷</m:t>
                          </m:r>
                        </m:e>
                      </m:d>
                      <m:r>
                        <a:rPr lang="en-US" b="0" i="1" smtClean="0">
                          <a:latin typeface="Cambria Math"/>
                        </a:rPr>
                        <m:t>+</m:t>
                      </m:r>
                      <m:func>
                        <m:funcPr>
                          <m:ctrlPr>
                            <a:rPr lang="en-US" b="0" i="1" smtClean="0">
                              <a:latin typeface="Cambria Math" charset="0"/>
                            </a:rPr>
                          </m:ctrlPr>
                        </m:funcPr>
                        <m:fName>
                          <m:r>
                            <m:rPr>
                              <m:sty m:val="p"/>
                            </m:rPr>
                            <a:rPr lang="en-US" b="0" i="0" smtClean="0">
                              <a:latin typeface="Cambria Math"/>
                            </a:rPr>
                            <m:t>Lap</m:t>
                          </m:r>
                        </m:fName>
                        <m:e>
                          <m:d>
                            <m:dPr>
                              <m:ctrlPr>
                                <a:rPr lang="en-US" b="0" i="1" smtClean="0">
                                  <a:latin typeface="Cambria Math" charset="0"/>
                                </a:rPr>
                              </m:ctrlPr>
                            </m:dPr>
                            <m:e>
                              <m:f>
                                <m:fPr>
                                  <m:ctrlPr>
                                    <a:rPr lang="en-US" b="0" i="1" smtClean="0">
                                      <a:latin typeface="Cambria Math" charset="0"/>
                                    </a:rPr>
                                  </m:ctrlPr>
                                </m:fPr>
                                <m:num>
                                  <m:r>
                                    <a:rPr lang="en-US" i="1">
                                      <a:latin typeface="Cambria Math"/>
                                      <a:ea typeface="Cambria Math"/>
                                    </a:rPr>
                                    <m:t>𝐺𝑆</m:t>
                                  </m:r>
                                  <m:r>
                                    <a:rPr lang="en-US" i="1" baseline="-25000">
                                      <a:latin typeface="Cambria Math"/>
                                      <a:ea typeface="Cambria Math"/>
                                    </a:rPr>
                                    <m:t>𝑓</m:t>
                                  </m:r>
                                </m:num>
                                <m:den>
                                  <m:r>
                                    <a:rPr lang="en-US" b="0" i="1" smtClean="0">
                                      <a:latin typeface="Cambria Math"/>
                                      <a:ea typeface="Cambria Math"/>
                                    </a:rPr>
                                    <m:t>𝜀</m:t>
                                  </m:r>
                                </m:den>
                              </m:f>
                            </m:e>
                          </m:d>
                        </m:e>
                      </m:func>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504497" y="1330284"/>
                <a:ext cx="2914644" cy="71468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981594" y="5381823"/>
                <a:ext cx="819006" cy="369332"/>
              </a:xfrm>
              <a:prstGeom prst="rect">
                <a:avLst/>
              </a:prstGeom>
              <a:scene3d>
                <a:camera prst="orthographicFront">
                  <a:rot lat="0" lon="0" rev="5400000"/>
                </a:camera>
                <a:lightRig rig="threePt" dir="t"/>
              </a:scene3d>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𝑓</m:t>
                      </m:r>
                      <m:d>
                        <m:dPr>
                          <m:ctrlPr>
                            <a:rPr lang="en-US" i="1">
                              <a:latin typeface="Cambria Math" charset="0"/>
                            </a:rPr>
                          </m:ctrlPr>
                        </m:dPr>
                        <m:e>
                          <m:r>
                            <a:rPr lang="en-US" i="1">
                              <a:latin typeface="Cambria Math"/>
                            </a:rPr>
                            <m:t>𝐷</m:t>
                          </m:r>
                          <m:r>
                            <a:rPr lang="en-US" b="0" i="1" baseline="-25000" smtClean="0">
                              <a:latin typeface="Cambria Math"/>
                            </a:rPr>
                            <m:t>1</m:t>
                          </m:r>
                        </m:e>
                      </m:d>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3981594" y="5381823"/>
                <a:ext cx="81900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328289" y="5370155"/>
                <a:ext cx="819006" cy="369332"/>
              </a:xfrm>
              <a:prstGeom prst="rect">
                <a:avLst/>
              </a:prstGeom>
              <a:scene3d>
                <a:camera prst="orthographicFront">
                  <a:rot lat="0" lon="0" rev="5400000"/>
                </a:camera>
                <a:lightRig rig="threePt" dir="t"/>
              </a:scene3d>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𝑓</m:t>
                      </m:r>
                      <m:d>
                        <m:dPr>
                          <m:ctrlPr>
                            <a:rPr lang="en-US" i="1">
                              <a:solidFill>
                                <a:srgbClr val="FF0000"/>
                              </a:solidFill>
                              <a:latin typeface="Cambria Math" charset="0"/>
                            </a:rPr>
                          </m:ctrlPr>
                        </m:dPr>
                        <m:e>
                          <m:r>
                            <a:rPr lang="en-US" i="1">
                              <a:solidFill>
                                <a:srgbClr val="FF0000"/>
                              </a:solidFill>
                              <a:latin typeface="Cambria Math"/>
                            </a:rPr>
                            <m:t>𝐷</m:t>
                          </m:r>
                          <m:r>
                            <a:rPr lang="en-US" b="0" i="1" baseline="-25000" smtClean="0">
                              <a:solidFill>
                                <a:srgbClr val="FF0000"/>
                              </a:solidFill>
                              <a:latin typeface="Cambria Math"/>
                            </a:rPr>
                            <m:t>2</m:t>
                          </m:r>
                        </m:e>
                      </m:d>
                    </m:oMath>
                  </m:oMathPara>
                </a14:m>
                <a:endParaRPr lang="en-US" dirty="0">
                  <a:solidFill>
                    <a:srgbClr val="FF0000"/>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4328289" y="5370155"/>
                <a:ext cx="819006" cy="369332"/>
              </a:xfrm>
              <a:prstGeom prst="rect">
                <a:avLst/>
              </a:prstGeom>
              <a:blipFill rotWithShape="1">
                <a:blip r:embed="rId5"/>
                <a:stretch>
                  <a:fillRect/>
                </a:stretch>
              </a:blipFill>
            </p:spPr>
            <p:txBody>
              <a:bodyPr/>
              <a:lstStyle/>
              <a:p>
                <a:r>
                  <a:rPr lang="en-US">
                    <a:noFill/>
                  </a:rPr>
                  <a:t> </a:t>
                </a:r>
              </a:p>
            </p:txBody>
          </p:sp>
        </mc:Fallback>
      </mc:AlternateContent>
      <p:sp>
        <p:nvSpPr>
          <p:cNvPr id="24" name="TextBox 23"/>
          <p:cNvSpPr txBox="1"/>
          <p:nvPr/>
        </p:nvSpPr>
        <p:spPr>
          <a:xfrm>
            <a:off x="512380" y="2027390"/>
            <a:ext cx="7391400" cy="369332"/>
          </a:xfrm>
          <a:prstGeom prst="rect">
            <a:avLst/>
          </a:prstGeom>
          <a:noFill/>
        </p:spPr>
        <p:txBody>
          <a:bodyPr wrap="square" rtlCol="0">
            <a:spAutoFit/>
          </a:bodyPr>
          <a:lstStyle/>
          <a:p>
            <a:r>
              <a:rPr lang="en-US" b="1" dirty="0" err="1" smtClean="0"/>
              <a:t>Thm</a:t>
            </a:r>
            <a:r>
              <a:rPr lang="en-US" b="1" dirty="0" smtClean="0"/>
              <a:t>:  </a:t>
            </a:r>
            <a:r>
              <a:rPr lang="en-US" dirty="0"/>
              <a:t>K</a:t>
            </a:r>
            <a:r>
              <a:rPr lang="en-US" dirty="0" smtClean="0"/>
              <a:t> is </a:t>
            </a:r>
            <a:r>
              <a:rPr lang="en-US" dirty="0" smtClean="0">
                <a:latin typeface="Cambria Math"/>
                <a:ea typeface="Cambria Math"/>
              </a:rPr>
              <a:t>𝞮-differentially private</a:t>
            </a:r>
            <a:endParaRPr lang="en-US" dirty="0"/>
          </a:p>
        </p:txBody>
      </p:sp>
      <p:sp>
        <p:nvSpPr>
          <p:cNvPr id="44" name="TextBox 43"/>
          <p:cNvSpPr txBox="1"/>
          <p:nvPr/>
        </p:nvSpPr>
        <p:spPr>
          <a:xfrm>
            <a:off x="334650" y="2969783"/>
            <a:ext cx="7391400" cy="369332"/>
          </a:xfrm>
          <a:prstGeom prst="rect">
            <a:avLst/>
          </a:prstGeom>
          <a:noFill/>
        </p:spPr>
        <p:txBody>
          <a:bodyPr wrap="square" rtlCol="0">
            <a:spAutoFit/>
          </a:bodyPr>
          <a:lstStyle/>
          <a:p>
            <a:r>
              <a:rPr lang="en-US" b="1" dirty="0" smtClean="0"/>
              <a:t>Picture Proof:</a:t>
            </a:r>
            <a:endParaRPr lang="en-US" dirty="0"/>
          </a:p>
        </p:txBody>
      </p:sp>
      <p:sp>
        <p:nvSpPr>
          <p:cNvPr id="45" name="TextBox 44"/>
          <p:cNvSpPr txBox="1"/>
          <p:nvPr/>
        </p:nvSpPr>
        <p:spPr>
          <a:xfrm>
            <a:off x="5056462" y="1330284"/>
            <a:ext cx="3320781" cy="369332"/>
          </a:xfrm>
          <a:prstGeom prst="rect">
            <a:avLst/>
          </a:prstGeom>
          <a:noFill/>
        </p:spPr>
        <p:txBody>
          <a:bodyPr wrap="none" rtlCol="0">
            <a:spAutoFit/>
          </a:bodyPr>
          <a:lstStyle/>
          <a:p>
            <a:r>
              <a:rPr lang="en-US" b="1" dirty="0" smtClean="0"/>
              <a:t>Probability Density Function </a:t>
            </a:r>
            <a:endParaRPr lang="en-US" b="1" dirty="0"/>
          </a:p>
        </p:txBody>
      </p:sp>
      <mc:AlternateContent xmlns:mc="http://schemas.openxmlformats.org/markup-compatibility/2006" xmlns:a14="http://schemas.microsoft.com/office/drawing/2010/main">
        <mc:Choice Requires="a14">
          <p:sp>
            <p:nvSpPr>
              <p:cNvPr id="27" name="TextBox 26"/>
              <p:cNvSpPr txBox="1"/>
              <p:nvPr/>
            </p:nvSpPr>
            <p:spPr>
              <a:xfrm>
                <a:off x="5380429" y="1699616"/>
                <a:ext cx="318241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r>
                            <m:rPr>
                              <m:sty m:val="p"/>
                            </m:rPr>
                            <a:rPr lang="en-US">
                              <a:latin typeface="Cambria Math"/>
                            </a:rPr>
                            <m:t>Lap</m:t>
                          </m:r>
                        </m:fName>
                        <m:e>
                          <m:d>
                            <m:dPr>
                              <m:ctrlPr>
                                <a:rPr lang="en-US" i="1">
                                  <a:latin typeface="Cambria Math" charset="0"/>
                                </a:rPr>
                              </m:ctrlPr>
                            </m:dPr>
                            <m:e>
                              <m:r>
                                <a:rPr lang="en-US" b="0" i="1" smtClean="0">
                                  <a:latin typeface="Cambria Math"/>
                                </a:rPr>
                                <m:t>𝑥</m:t>
                              </m:r>
                              <m:r>
                                <a:rPr lang="en-US" b="0" i="1" smtClean="0">
                                  <a:latin typeface="Cambria Math"/>
                                </a:rPr>
                                <m:t>,0,</m:t>
                              </m:r>
                              <m:r>
                                <a:rPr lang="en-US" i="1">
                                  <a:latin typeface="Cambria Math"/>
                                  <a:ea typeface="Cambria Math"/>
                                </a:rPr>
                                <m:t>𝜎</m:t>
                              </m:r>
                            </m:e>
                          </m:d>
                        </m:e>
                      </m:func>
                      <m:r>
                        <a:rPr lang="en-US" b="0" i="1" smtClean="0">
                          <a:latin typeface="Cambria Math"/>
                          <a:ea typeface="Cambria Math"/>
                        </a:rPr>
                        <m:t>∝</m:t>
                      </m:r>
                      <m:f>
                        <m:fPr>
                          <m:ctrlPr>
                            <a:rPr lang="en-US" i="1">
                              <a:latin typeface="Cambria Math" charset="0"/>
                            </a:rPr>
                          </m:ctrlPr>
                        </m:fPr>
                        <m:num>
                          <m:r>
                            <a:rPr lang="en-US" i="1">
                              <a:latin typeface="Cambria Math"/>
                            </a:rPr>
                            <m:t>1</m:t>
                          </m:r>
                        </m:num>
                        <m:den>
                          <m:r>
                            <a:rPr lang="en-US" i="1">
                              <a:latin typeface="Cambria Math"/>
                            </a:rPr>
                            <m:t>2</m:t>
                          </m:r>
                          <m:r>
                            <a:rPr lang="en-US" i="1">
                              <a:latin typeface="Cambria Math"/>
                              <a:ea typeface="Cambria Math"/>
                            </a:rPr>
                            <m:t>𝜎</m:t>
                          </m:r>
                        </m:den>
                      </m:f>
                      <m:func>
                        <m:funcPr>
                          <m:ctrlPr>
                            <a:rPr lang="en-US" i="1" smtClean="0">
                              <a:latin typeface="Cambria Math" charset="0"/>
                            </a:rPr>
                          </m:ctrlPr>
                        </m:funcPr>
                        <m:fName>
                          <m:r>
                            <m:rPr>
                              <m:sty m:val="p"/>
                            </m:rPr>
                            <a:rPr lang="en-US" b="0" i="0" smtClean="0">
                              <a:latin typeface="Cambria Math"/>
                            </a:rPr>
                            <m:t>exp</m:t>
                          </m:r>
                        </m:fName>
                        <m:e>
                          <m:d>
                            <m:dPr>
                              <m:ctrlPr>
                                <a:rPr lang="en-US" i="1" smtClean="0">
                                  <a:latin typeface="Cambria Math" charset="0"/>
                                </a:rPr>
                              </m:ctrlPr>
                            </m:dPr>
                            <m:e>
                              <m:f>
                                <m:fPr>
                                  <m:ctrlPr>
                                    <a:rPr lang="en-US" i="1" smtClean="0">
                                      <a:latin typeface="Cambria Math" charset="0"/>
                                    </a:rPr>
                                  </m:ctrlPr>
                                </m:fPr>
                                <m:num>
                                  <m:r>
                                    <a:rPr lang="en-US" b="0" i="1" smtClean="0">
                                      <a:latin typeface="Cambria Math"/>
                                    </a:rPr>
                                    <m:t>−</m:t>
                                  </m:r>
                                  <m:d>
                                    <m:dPr>
                                      <m:begChr m:val="|"/>
                                      <m:endChr m:val="|"/>
                                      <m:ctrlPr>
                                        <a:rPr lang="en-US" i="1" smtClean="0">
                                          <a:latin typeface="Cambria Math" charset="0"/>
                                        </a:rPr>
                                      </m:ctrlPr>
                                    </m:dPr>
                                    <m:e>
                                      <m:r>
                                        <a:rPr lang="en-US" b="0" i="1" smtClean="0">
                                          <a:latin typeface="Cambria Math"/>
                                        </a:rPr>
                                        <m:t>𝑥</m:t>
                                      </m:r>
                                    </m:e>
                                  </m:d>
                                </m:num>
                                <m:den>
                                  <m:r>
                                    <a:rPr lang="en-US" i="1">
                                      <a:latin typeface="Cambria Math"/>
                                      <a:ea typeface="Cambria Math"/>
                                    </a:rPr>
                                    <m:t>𝜎</m:t>
                                  </m:r>
                                </m:den>
                              </m:f>
                            </m:e>
                          </m:d>
                        </m:e>
                      </m:func>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5380429" y="1699616"/>
                <a:ext cx="3182410" cy="714683"/>
              </a:xfrm>
              <a:prstGeom prst="rect">
                <a:avLst/>
              </a:prstGeom>
              <a:blipFill rotWithShape="1">
                <a:blip r:embed="rId6"/>
                <a:stretch>
                  <a:fillRect/>
                </a:stretch>
              </a:blipFill>
            </p:spPr>
            <p:txBody>
              <a:bodyPr/>
              <a:lstStyle/>
              <a:p>
                <a:r>
                  <a:rPr lang="en-US">
                    <a:noFill/>
                  </a:rPr>
                  <a:t> </a:t>
                </a:r>
              </a:p>
            </p:txBody>
          </p:sp>
        </mc:Fallback>
      </mc:AlternateContent>
      <p:cxnSp>
        <p:nvCxnSpPr>
          <p:cNvPr id="48" name="Straight Connector 47"/>
          <p:cNvCxnSpPr/>
          <p:nvPr/>
        </p:nvCxnSpPr>
        <p:spPr>
          <a:xfrm flipV="1">
            <a:off x="4152900" y="3973568"/>
            <a:ext cx="0" cy="1295400"/>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4111005" y="4267200"/>
            <a:ext cx="76200" cy="1143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114800" y="4506968"/>
            <a:ext cx="762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p:cNvSpPr txBox="1"/>
              <p:nvPr/>
            </p:nvSpPr>
            <p:spPr>
              <a:xfrm>
                <a:off x="762000" y="3405628"/>
                <a:ext cx="2887906"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charset="0"/>
                            </a:rPr>
                          </m:ctrlPr>
                        </m:sSupPr>
                        <m:e>
                          <m:r>
                            <a:rPr lang="en-US" i="1">
                              <a:latin typeface="Cambria Math"/>
                              <a:ea typeface="Cambria Math"/>
                            </a:rPr>
                            <m:t>𝑒</m:t>
                          </m:r>
                        </m:e>
                        <m:sup>
                          <m:r>
                            <a:rPr lang="en-US" b="0" i="1" smtClean="0">
                              <a:latin typeface="Cambria Math"/>
                              <a:ea typeface="Cambria Math"/>
                            </a:rPr>
                            <m:t>−</m:t>
                          </m:r>
                          <m:r>
                            <a:rPr lang="en-US" i="1">
                              <a:latin typeface="Cambria Math"/>
                              <a:ea typeface="Cambria Math"/>
                            </a:rPr>
                            <m:t>𝜀</m:t>
                          </m:r>
                        </m:sup>
                      </m:sSup>
                      <m:r>
                        <a:rPr lang="en-US" i="1">
                          <a:latin typeface="Cambria Math"/>
                          <a:ea typeface="Cambria Math"/>
                        </a:rPr>
                        <m:t>≤</m:t>
                      </m:r>
                      <m:r>
                        <a:rPr lang="en-US" b="0" i="1" smtClean="0">
                          <a:solidFill>
                            <a:srgbClr val="00B0F0"/>
                          </a:solidFill>
                          <a:latin typeface="Cambria Math"/>
                          <a:ea typeface="Cambria Math"/>
                        </a:rPr>
                        <m:t>𝑅𝑎𝑡𝑖𝑜</m:t>
                      </m:r>
                      <m:r>
                        <a:rPr lang="en-US" i="1" smtClean="0">
                          <a:latin typeface="Cambria Math"/>
                        </a:rPr>
                        <m:t>=</m:t>
                      </m:r>
                      <m:f>
                        <m:fPr>
                          <m:ctrlPr>
                            <a:rPr lang="en-US" i="1" smtClean="0">
                              <a:latin typeface="Cambria Math" charset="0"/>
                            </a:rPr>
                          </m:ctrlPr>
                        </m:fPr>
                        <m:num>
                          <m:r>
                            <a:rPr lang="en-US" b="0" i="1" smtClean="0">
                              <a:latin typeface="Cambria Math"/>
                            </a:rPr>
                            <m:t>𝐵𝑙𝑎𝑐𝑘</m:t>
                          </m:r>
                        </m:num>
                        <m:den>
                          <m:r>
                            <a:rPr lang="en-US" b="0" i="1" smtClean="0">
                              <a:solidFill>
                                <a:srgbClr val="FF0000"/>
                              </a:solidFill>
                              <a:latin typeface="Cambria Math"/>
                            </a:rPr>
                            <m:t>𝑅𝑒𝑑</m:t>
                          </m:r>
                        </m:den>
                      </m:f>
                      <m:sSup>
                        <m:sSupPr>
                          <m:ctrlPr>
                            <a:rPr lang="en-US" i="1" smtClean="0">
                              <a:latin typeface="Cambria Math" charset="0"/>
                            </a:rPr>
                          </m:ctrlPr>
                        </m:sSupPr>
                        <m:e>
                          <m:r>
                            <a:rPr lang="en-US" i="1" smtClean="0">
                              <a:latin typeface="Cambria Math"/>
                              <a:ea typeface="Cambria Math"/>
                            </a:rPr>
                            <m:t>≤</m:t>
                          </m:r>
                          <m:r>
                            <a:rPr lang="en-US" b="0" i="1" smtClean="0">
                              <a:latin typeface="Cambria Math"/>
                              <a:ea typeface="Cambria Math"/>
                            </a:rPr>
                            <m:t>𝑒</m:t>
                          </m:r>
                        </m:e>
                        <m:sup>
                          <m:r>
                            <a:rPr lang="en-US" i="1" smtClean="0">
                              <a:latin typeface="Cambria Math"/>
                              <a:ea typeface="Cambria Math"/>
                            </a:rPr>
                            <m:t>𝜀</m:t>
                          </m:r>
                        </m:sup>
                      </m:sSup>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762000" y="3405628"/>
                <a:ext cx="2887906" cy="618246"/>
              </a:xfrm>
              <a:prstGeom prst="rect">
                <a:avLst/>
              </a:prstGeom>
              <a:blipFill rotWithShape="1">
                <a:blip r:embed="rId7"/>
                <a:stretch>
                  <a:fillRect/>
                </a:stretch>
              </a:blipFill>
            </p:spPr>
            <p:txBody>
              <a:bodyPr/>
              <a:lstStyle/>
              <a:p>
                <a:r>
                  <a:rPr lang="en-US">
                    <a:noFill/>
                  </a:rPr>
                  <a:t> </a:t>
                </a:r>
              </a:p>
            </p:txBody>
          </p:sp>
        </mc:Fallback>
      </mc:AlternateContent>
      <p:cxnSp>
        <p:nvCxnSpPr>
          <p:cNvPr id="51" name="Straight Connector 50"/>
          <p:cNvCxnSpPr/>
          <p:nvPr/>
        </p:nvCxnSpPr>
        <p:spPr>
          <a:xfrm flipV="1">
            <a:off x="6210300" y="3973568"/>
            <a:ext cx="0" cy="1295400"/>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6168405" y="4953000"/>
            <a:ext cx="76200" cy="1143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172200" y="4876800"/>
            <a:ext cx="762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424005" y="1572818"/>
            <a:ext cx="6532180" cy="2935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Question: The Gaussian (Normal) distribution is nicer because it is more tightly concentrated around its mean. Can we use that distribution instead?</a:t>
            </a:r>
            <a:endParaRPr lang="en-US" sz="3200" dirty="0"/>
          </a:p>
        </p:txBody>
      </p:sp>
      <p:sp>
        <p:nvSpPr>
          <p:cNvPr id="32"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11</a:t>
            </a:fld>
            <a:endParaRPr lang="en-US"/>
          </a:p>
        </p:txBody>
      </p:sp>
    </p:spTree>
    <p:extLst>
      <p:ext uri="{BB962C8B-B14F-4D97-AF65-F5344CB8AC3E}">
        <p14:creationId xmlns:p14="http://schemas.microsoft.com/office/powerpoint/2010/main" val="363560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4" grpId="0"/>
      <p:bldP spid="7" grpId="0" animBg="1"/>
      <p:bldP spid="19" grpId="0"/>
      <p:bldP spid="21" grpId="0"/>
      <p:bldP spid="35" grpId="0" animBg="1"/>
      <p:bldP spid="50" grpId="0" animBg="1"/>
      <p:bldP spid="36" grpId="0"/>
      <p:bldP spid="54" grpId="0" animBg="1"/>
      <p:bldP spid="56"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jblocki\Documents\My Dropbox\GaussianD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352" y="3161328"/>
            <a:ext cx="4393296" cy="2722376"/>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4737792" y="1342336"/>
            <a:ext cx="3932550" cy="107760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4650" y="1330284"/>
            <a:ext cx="3932550" cy="108965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188" y="228600"/>
            <a:ext cx="8685425" cy="847725"/>
          </a:xfrm>
        </p:spPr>
        <p:txBody>
          <a:bodyPr>
            <a:normAutofit/>
          </a:bodyPr>
          <a:lstStyle/>
          <a:p>
            <a:r>
              <a:rPr lang="en-US" dirty="0" smtClean="0"/>
              <a:t>Gaussian Mechanism</a:t>
            </a:r>
            <a:endParaRPr lang="en-US" dirty="0"/>
          </a:p>
        </p:txBody>
      </p:sp>
      <p:sp>
        <p:nvSpPr>
          <p:cNvPr id="52" name="TextBox 51"/>
          <p:cNvSpPr txBox="1"/>
          <p:nvPr/>
        </p:nvSpPr>
        <p:spPr>
          <a:xfrm>
            <a:off x="117442" y="2688837"/>
            <a:ext cx="184731" cy="584775"/>
          </a:xfrm>
          <a:prstGeom prst="rect">
            <a:avLst/>
          </a:prstGeom>
          <a:noFill/>
        </p:spPr>
        <p:txBody>
          <a:bodyPr wrap="none" rtlCol="0">
            <a:spAutoFit/>
          </a:bodyPr>
          <a:lstStyle/>
          <a:p>
            <a:endParaRPr lang="en-US" sz="3200" dirty="0"/>
          </a:p>
        </p:txBody>
      </p:sp>
      <p:cxnSp>
        <p:nvCxnSpPr>
          <p:cNvPr id="30" name="Straight Connector 29"/>
          <p:cNvCxnSpPr/>
          <p:nvPr/>
        </p:nvCxnSpPr>
        <p:spPr>
          <a:xfrm flipV="1">
            <a:off x="5105400" y="3307396"/>
            <a:ext cx="1" cy="240760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p:cNvSpPr txBox="1"/>
              <p:nvPr/>
            </p:nvSpPr>
            <p:spPr>
              <a:xfrm>
                <a:off x="4572000" y="2667000"/>
                <a:ext cx="8595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a:ea typeface="Cambria Math"/>
                        </a:rPr>
                        <m:t>≤</m:t>
                      </m:r>
                      <m:r>
                        <a:rPr lang="en-US" b="1" i="1" smtClean="0">
                          <a:solidFill>
                            <a:srgbClr val="7030A0"/>
                          </a:solidFill>
                          <a:latin typeface="Cambria Math"/>
                          <a:ea typeface="Cambria Math"/>
                        </a:rPr>
                        <m:t>𝑮𝑺𝒇</m:t>
                      </m:r>
                    </m:oMath>
                  </m:oMathPara>
                </a14:m>
                <a:endParaRPr lang="en-US" b="1" dirty="0">
                  <a:solidFill>
                    <a:srgbClr val="7030A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572000" y="2667000"/>
                <a:ext cx="859531" cy="369332"/>
              </a:xfrm>
              <a:prstGeom prst="rect">
                <a:avLst/>
              </a:prstGeom>
              <a:blipFill rotWithShape="1">
                <a:blip r:embed="rId3"/>
                <a:stretch>
                  <a:fillRect r="-1418" b="-13333"/>
                </a:stretch>
              </a:blipFill>
            </p:spPr>
            <p:txBody>
              <a:bodyPr/>
              <a:lstStyle/>
              <a:p>
                <a:r>
                  <a:rPr lang="en-US">
                    <a:noFill/>
                  </a:rPr>
                  <a:t> </a:t>
                </a:r>
              </a:p>
            </p:txBody>
          </p:sp>
        </mc:Fallback>
      </mc:AlternateContent>
      <p:sp>
        <p:nvSpPr>
          <p:cNvPr id="7" name="Left Brace 6"/>
          <p:cNvSpPr/>
          <p:nvPr/>
        </p:nvSpPr>
        <p:spPr>
          <a:xfrm>
            <a:off x="4876800" y="3010872"/>
            <a:ext cx="304800" cy="265728"/>
          </a:xfrm>
          <a:prstGeom prst="leftBrace">
            <a:avLst/>
          </a:prstGeom>
          <a:ln w="22225">
            <a:solidFill>
              <a:srgbClr val="7030A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504497" y="1330284"/>
                <a:ext cx="3402855" cy="9221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charset="0"/>
                            </a:rPr>
                          </m:ctrlPr>
                        </m:funcPr>
                        <m:fName>
                          <m:r>
                            <m:rPr>
                              <m:nor/>
                            </m:rPr>
                            <a:rPr lang="el-GR" sz="2400" i="1" dirty="0"/>
                            <m:t>κ</m:t>
                          </m:r>
                        </m:fName>
                        <m:e>
                          <m:d>
                            <m:dPr>
                              <m:ctrlPr>
                                <a:rPr lang="en-US" sz="2400" i="1" smtClean="0">
                                  <a:latin typeface="Cambria Math" charset="0"/>
                                </a:rPr>
                              </m:ctrlPr>
                            </m:dPr>
                            <m:e>
                              <m:r>
                                <a:rPr lang="en-US" sz="2400" b="0" i="1" smtClean="0">
                                  <a:latin typeface="Cambria Math"/>
                                </a:rPr>
                                <m:t>𝐷</m:t>
                              </m:r>
                            </m:e>
                          </m:d>
                        </m:e>
                      </m:func>
                      <m:r>
                        <a:rPr lang="en-US" sz="2400" i="1" smtClean="0">
                          <a:latin typeface="Cambria Math"/>
                        </a:rPr>
                        <m:t>=</m:t>
                      </m:r>
                      <m:r>
                        <a:rPr lang="en-US" sz="2400" b="0" i="1" smtClean="0">
                          <a:latin typeface="Cambria Math"/>
                        </a:rPr>
                        <m:t>𝑓</m:t>
                      </m:r>
                      <m:d>
                        <m:dPr>
                          <m:ctrlPr>
                            <a:rPr lang="en-US" sz="2400" b="0" i="1" smtClean="0">
                              <a:latin typeface="Cambria Math" charset="0"/>
                            </a:rPr>
                          </m:ctrlPr>
                        </m:dPr>
                        <m:e>
                          <m:r>
                            <a:rPr lang="en-US" sz="2400" b="0" i="1" smtClean="0">
                              <a:latin typeface="Cambria Math"/>
                            </a:rPr>
                            <m:t>𝐷</m:t>
                          </m:r>
                        </m:e>
                      </m:d>
                      <m:r>
                        <a:rPr lang="en-US" sz="2400" b="0" i="1" smtClean="0">
                          <a:latin typeface="Cambria Math"/>
                        </a:rPr>
                        <m:t>+</m:t>
                      </m:r>
                      <m:func>
                        <m:funcPr>
                          <m:ctrlPr>
                            <a:rPr lang="en-US" sz="2400" b="0" i="1" smtClean="0">
                              <a:latin typeface="Cambria Math" charset="0"/>
                            </a:rPr>
                          </m:ctrlPr>
                        </m:funcPr>
                        <m:fName>
                          <m:r>
                            <m:rPr>
                              <m:sty m:val="p"/>
                            </m:rPr>
                            <a:rPr lang="en-US" sz="2400" b="0" i="0" smtClean="0">
                              <a:latin typeface="Cambria Math"/>
                            </a:rPr>
                            <m:t>N</m:t>
                          </m:r>
                        </m:fName>
                        <m:e>
                          <m:d>
                            <m:dPr>
                              <m:ctrlPr>
                                <a:rPr lang="en-US" sz="2400" b="0" i="1" smtClean="0">
                                  <a:latin typeface="Cambria Math" charset="0"/>
                                </a:rPr>
                              </m:ctrlPr>
                            </m:dPr>
                            <m:e>
                              <m:f>
                                <m:fPr>
                                  <m:ctrlPr>
                                    <a:rPr lang="en-US" sz="2400" b="0" i="1" smtClean="0">
                                      <a:latin typeface="Cambria Math" charset="0"/>
                                    </a:rPr>
                                  </m:ctrlPr>
                                </m:fPr>
                                <m:num>
                                  <m:r>
                                    <a:rPr lang="en-US" sz="2400" i="1">
                                      <a:latin typeface="Cambria Math"/>
                                      <a:ea typeface="Cambria Math"/>
                                    </a:rPr>
                                    <m:t>𝐺𝑆</m:t>
                                  </m:r>
                                  <m:r>
                                    <a:rPr lang="en-US" sz="2400" i="1" baseline="-25000">
                                      <a:latin typeface="Cambria Math"/>
                                      <a:ea typeface="Cambria Math"/>
                                    </a:rPr>
                                    <m:t>𝑓</m:t>
                                  </m:r>
                                </m:num>
                                <m:den>
                                  <m:r>
                                    <a:rPr lang="en-US" sz="2400" b="0" i="1" smtClean="0">
                                      <a:latin typeface="Cambria Math"/>
                                      <a:ea typeface="Cambria Math"/>
                                    </a:rPr>
                                    <m:t>𝜀</m:t>
                                  </m:r>
                                </m:den>
                              </m:f>
                            </m:e>
                          </m:d>
                        </m:e>
                      </m:func>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04497" y="1330284"/>
                <a:ext cx="3402855" cy="92217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419600" y="5867400"/>
                <a:ext cx="819006" cy="369332"/>
              </a:xfrm>
              <a:prstGeom prst="rect">
                <a:avLst/>
              </a:prstGeom>
              <a:scene3d>
                <a:camera prst="orthographicFront">
                  <a:rot lat="0" lon="0" rev="5400000"/>
                </a:camera>
                <a:lightRig rig="threePt" dir="t"/>
              </a:scene3d>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𝑓</m:t>
                      </m:r>
                      <m:d>
                        <m:dPr>
                          <m:ctrlPr>
                            <a:rPr lang="en-US" i="1">
                              <a:latin typeface="Cambria Math" charset="0"/>
                            </a:rPr>
                          </m:ctrlPr>
                        </m:dPr>
                        <m:e>
                          <m:r>
                            <a:rPr lang="en-US" i="1">
                              <a:latin typeface="Cambria Math"/>
                            </a:rPr>
                            <m:t>𝐷</m:t>
                          </m:r>
                          <m:r>
                            <a:rPr lang="en-US" b="0" i="1" baseline="-25000" smtClean="0">
                              <a:latin typeface="Cambria Math"/>
                            </a:rPr>
                            <m:t>1</m:t>
                          </m:r>
                        </m:e>
                      </m:d>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419600" y="5867400"/>
                <a:ext cx="81900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819794" y="5867400"/>
                <a:ext cx="819006" cy="369332"/>
              </a:xfrm>
              <a:prstGeom prst="rect">
                <a:avLst/>
              </a:prstGeom>
              <a:scene3d>
                <a:camera prst="orthographicFront">
                  <a:rot lat="0" lon="0" rev="5400000"/>
                </a:camera>
                <a:lightRig rig="threePt" dir="t"/>
              </a:scene3d>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C000"/>
                          </a:solidFill>
                          <a:latin typeface="Cambria Math"/>
                        </a:rPr>
                        <m:t>𝑓</m:t>
                      </m:r>
                      <m:d>
                        <m:dPr>
                          <m:ctrlPr>
                            <a:rPr lang="en-US" i="1">
                              <a:solidFill>
                                <a:srgbClr val="FFC000"/>
                              </a:solidFill>
                              <a:latin typeface="Cambria Math" charset="0"/>
                            </a:rPr>
                          </m:ctrlPr>
                        </m:dPr>
                        <m:e>
                          <m:r>
                            <a:rPr lang="en-US" i="1">
                              <a:solidFill>
                                <a:srgbClr val="FFC000"/>
                              </a:solidFill>
                              <a:latin typeface="Cambria Math"/>
                            </a:rPr>
                            <m:t>𝐷</m:t>
                          </m:r>
                          <m:r>
                            <a:rPr lang="en-US" b="0" i="1" baseline="-25000" smtClean="0">
                              <a:solidFill>
                                <a:srgbClr val="FFC000"/>
                              </a:solidFill>
                              <a:latin typeface="Cambria Math"/>
                            </a:rPr>
                            <m:t>2</m:t>
                          </m:r>
                        </m:e>
                      </m:d>
                    </m:oMath>
                  </m:oMathPara>
                </a14:m>
                <a:endParaRPr lang="en-US" dirty="0">
                  <a:solidFill>
                    <a:srgbClr val="FFC000"/>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4819794" y="5867400"/>
                <a:ext cx="819006" cy="369332"/>
              </a:xfrm>
              <a:prstGeom prst="rect">
                <a:avLst/>
              </a:prstGeom>
              <a:blipFill rotWithShape="1">
                <a:blip r:embed="rId6"/>
                <a:stretch>
                  <a:fillRect/>
                </a:stretch>
              </a:blipFill>
            </p:spPr>
            <p:txBody>
              <a:bodyPr/>
              <a:lstStyle/>
              <a:p>
                <a:r>
                  <a:rPr lang="en-US">
                    <a:noFill/>
                  </a:rPr>
                  <a:t> </a:t>
                </a:r>
              </a:p>
            </p:txBody>
          </p:sp>
        </mc:Fallback>
      </mc:AlternateContent>
      <p:sp>
        <p:nvSpPr>
          <p:cNvPr id="44" name="TextBox 43"/>
          <p:cNvSpPr txBox="1"/>
          <p:nvPr/>
        </p:nvSpPr>
        <p:spPr>
          <a:xfrm>
            <a:off x="334650" y="2969783"/>
            <a:ext cx="2332350" cy="369332"/>
          </a:xfrm>
          <a:prstGeom prst="rect">
            <a:avLst/>
          </a:prstGeom>
          <a:noFill/>
        </p:spPr>
        <p:txBody>
          <a:bodyPr wrap="square" rtlCol="0">
            <a:spAutoFit/>
          </a:bodyPr>
          <a:lstStyle/>
          <a:p>
            <a:r>
              <a:rPr lang="en-US" b="1" dirty="0" smtClean="0"/>
              <a:t>Picture Proof?</a:t>
            </a:r>
            <a:endParaRPr lang="en-US" dirty="0"/>
          </a:p>
        </p:txBody>
      </p:sp>
      <p:sp>
        <p:nvSpPr>
          <p:cNvPr id="45" name="TextBox 44"/>
          <p:cNvSpPr txBox="1"/>
          <p:nvPr/>
        </p:nvSpPr>
        <p:spPr>
          <a:xfrm>
            <a:off x="5056462" y="1330284"/>
            <a:ext cx="3320781" cy="369332"/>
          </a:xfrm>
          <a:prstGeom prst="rect">
            <a:avLst/>
          </a:prstGeom>
          <a:noFill/>
        </p:spPr>
        <p:txBody>
          <a:bodyPr wrap="none" rtlCol="0">
            <a:spAutoFit/>
          </a:bodyPr>
          <a:lstStyle/>
          <a:p>
            <a:r>
              <a:rPr lang="en-US" b="1" dirty="0" smtClean="0"/>
              <a:t>Probability Density Function </a:t>
            </a:r>
            <a:endParaRPr lang="en-US" b="1" dirty="0"/>
          </a:p>
        </p:txBody>
      </p:sp>
      <mc:AlternateContent xmlns:mc="http://schemas.openxmlformats.org/markup-compatibility/2006" xmlns:a14="http://schemas.microsoft.com/office/drawing/2010/main">
        <mc:Choice Requires="a14">
          <p:sp>
            <p:nvSpPr>
              <p:cNvPr id="27" name="TextBox 26"/>
              <p:cNvSpPr txBox="1"/>
              <p:nvPr/>
            </p:nvSpPr>
            <p:spPr>
              <a:xfrm>
                <a:off x="5380429" y="1699616"/>
                <a:ext cx="3276986"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r>
                            <m:rPr>
                              <m:sty m:val="p"/>
                            </m:rPr>
                            <a:rPr lang="en-US" b="0" i="0" smtClean="0">
                              <a:latin typeface="Cambria Math"/>
                            </a:rPr>
                            <m:t>N</m:t>
                          </m:r>
                        </m:fName>
                        <m:e>
                          <m:d>
                            <m:dPr>
                              <m:ctrlPr>
                                <a:rPr lang="en-US" i="1">
                                  <a:latin typeface="Cambria Math" charset="0"/>
                                </a:rPr>
                              </m:ctrlPr>
                            </m:dPr>
                            <m:e>
                              <m:r>
                                <a:rPr lang="en-US" b="0" i="1" smtClean="0">
                                  <a:latin typeface="Cambria Math"/>
                                </a:rPr>
                                <m:t>𝑥</m:t>
                              </m:r>
                              <m:r>
                                <a:rPr lang="en-US" b="0" i="1" smtClean="0">
                                  <a:latin typeface="Cambria Math"/>
                                </a:rPr>
                                <m:t>,0,</m:t>
                              </m:r>
                              <m:r>
                                <a:rPr lang="en-US" i="1">
                                  <a:latin typeface="Cambria Math"/>
                                  <a:ea typeface="Cambria Math"/>
                                </a:rPr>
                                <m:t>𝜎</m:t>
                              </m:r>
                            </m:e>
                          </m:d>
                        </m:e>
                      </m:func>
                      <m:r>
                        <a:rPr lang="en-US" b="0" i="1" smtClean="0">
                          <a:latin typeface="Cambria Math"/>
                          <a:ea typeface="Cambria Math"/>
                        </a:rPr>
                        <m:t>∝</m:t>
                      </m:r>
                      <m:f>
                        <m:fPr>
                          <m:ctrlPr>
                            <a:rPr lang="en-US" i="1">
                              <a:latin typeface="Cambria Math" charset="0"/>
                            </a:rPr>
                          </m:ctrlPr>
                        </m:fPr>
                        <m:num>
                          <m:r>
                            <a:rPr lang="en-US" i="1">
                              <a:latin typeface="Cambria Math"/>
                            </a:rPr>
                            <m:t>1</m:t>
                          </m:r>
                        </m:num>
                        <m:den>
                          <m:r>
                            <a:rPr lang="en-US" i="1" smtClean="0">
                              <a:latin typeface="Cambria Math"/>
                            </a:rPr>
                            <m:t>2</m:t>
                          </m:r>
                          <m:r>
                            <a:rPr lang="en-US" i="1">
                              <a:latin typeface="Cambria Math"/>
                              <a:ea typeface="Cambria Math"/>
                            </a:rPr>
                            <m:t>𝜎</m:t>
                          </m:r>
                          <m:rad>
                            <m:radPr>
                              <m:degHide m:val="on"/>
                              <m:ctrlPr>
                                <a:rPr lang="en-US" i="1" smtClean="0">
                                  <a:latin typeface="Cambria Math" charset="0"/>
                                  <a:ea typeface="Cambria Math"/>
                                </a:rPr>
                              </m:ctrlPr>
                            </m:radPr>
                            <m:deg/>
                            <m:e>
                              <m:r>
                                <a:rPr lang="en-US" b="0" i="1" smtClean="0">
                                  <a:latin typeface="Cambria Math"/>
                                  <a:ea typeface="Cambria Math"/>
                                </a:rPr>
                                <m:t>2</m:t>
                              </m:r>
                              <m:r>
                                <a:rPr lang="en-US" b="0" i="1" smtClean="0">
                                  <a:latin typeface="Cambria Math"/>
                                  <a:ea typeface="Cambria Math"/>
                                </a:rPr>
                                <m:t>𝜋</m:t>
                              </m:r>
                            </m:e>
                          </m:rad>
                        </m:den>
                      </m:f>
                      <m:func>
                        <m:funcPr>
                          <m:ctrlPr>
                            <a:rPr lang="en-US" i="1" smtClean="0">
                              <a:latin typeface="Cambria Math" charset="0"/>
                            </a:rPr>
                          </m:ctrlPr>
                        </m:funcPr>
                        <m:fName>
                          <m:r>
                            <m:rPr>
                              <m:sty m:val="p"/>
                            </m:rPr>
                            <a:rPr lang="en-US" b="0" i="0" smtClean="0">
                              <a:latin typeface="Cambria Math"/>
                            </a:rPr>
                            <m:t>exp</m:t>
                          </m:r>
                        </m:fName>
                        <m:e>
                          <m:d>
                            <m:dPr>
                              <m:ctrlPr>
                                <a:rPr lang="en-US" i="1" smtClean="0">
                                  <a:latin typeface="Cambria Math" charset="0"/>
                                </a:rPr>
                              </m:ctrlPr>
                            </m:dPr>
                            <m:e>
                              <m:f>
                                <m:fPr>
                                  <m:ctrlPr>
                                    <a:rPr lang="en-US" i="1" smtClean="0">
                                      <a:latin typeface="Cambria Math" charset="0"/>
                                    </a:rPr>
                                  </m:ctrlPr>
                                </m:fPr>
                                <m:num>
                                  <m:sSup>
                                    <m:sSupPr>
                                      <m:ctrlPr>
                                        <a:rPr lang="en-US" i="1" smtClean="0">
                                          <a:latin typeface="Cambria Math" charset="0"/>
                                        </a:rPr>
                                      </m:ctrlPr>
                                    </m:sSupPr>
                                    <m:e>
                                      <m:r>
                                        <a:rPr lang="en-US" b="0" i="1" smtClean="0">
                                          <a:latin typeface="Cambria Math"/>
                                        </a:rPr>
                                        <m:t>−</m:t>
                                      </m:r>
                                      <m:r>
                                        <a:rPr lang="en-US" b="0" i="1" smtClean="0">
                                          <a:latin typeface="Cambria Math"/>
                                        </a:rPr>
                                        <m:t>𝑥</m:t>
                                      </m:r>
                                    </m:e>
                                    <m:sup>
                                      <m:r>
                                        <a:rPr lang="en-US" b="0" i="1" smtClean="0">
                                          <a:latin typeface="Cambria Math"/>
                                        </a:rPr>
                                        <m:t>2</m:t>
                                      </m:r>
                                    </m:sup>
                                  </m:sSup>
                                </m:num>
                                <m:den>
                                  <m:r>
                                    <a:rPr lang="en-US" b="0" i="1" smtClean="0">
                                      <a:latin typeface="Cambria Math"/>
                                    </a:rPr>
                                    <m:t>2</m:t>
                                  </m:r>
                                  <m:r>
                                    <a:rPr lang="en-US" i="1">
                                      <a:latin typeface="Cambria Math"/>
                                      <a:ea typeface="Cambria Math"/>
                                    </a:rPr>
                                    <m:t>𝜎</m:t>
                                  </m:r>
                                  <m:r>
                                    <a:rPr lang="en-US" b="0" i="1" baseline="30000" smtClean="0">
                                      <a:latin typeface="Cambria Math"/>
                                      <a:ea typeface="Cambria Math"/>
                                    </a:rPr>
                                    <m:t>2</m:t>
                                  </m:r>
                                </m:den>
                              </m:f>
                            </m:e>
                          </m:d>
                        </m:e>
                      </m:func>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5380429" y="1699616"/>
                <a:ext cx="3276986" cy="720325"/>
              </a:xfrm>
              <a:prstGeom prst="rect">
                <a:avLst/>
              </a:prstGeom>
              <a:blipFill rotWithShape="1">
                <a:blip r:embed="rId7"/>
                <a:stretch>
                  <a:fillRect/>
                </a:stretch>
              </a:blipFill>
            </p:spPr>
            <p:txBody>
              <a:bodyPr/>
              <a:lstStyle/>
              <a:p>
                <a:r>
                  <a:rPr lang="en-US">
                    <a:noFill/>
                  </a:rPr>
                  <a:t> </a:t>
                </a:r>
              </a:p>
            </p:txBody>
          </p:sp>
        </mc:Fallback>
      </mc:AlternateContent>
      <p:cxnSp>
        <p:nvCxnSpPr>
          <p:cNvPr id="48" name="Straight Connector 47"/>
          <p:cNvCxnSpPr/>
          <p:nvPr/>
        </p:nvCxnSpPr>
        <p:spPr>
          <a:xfrm flipV="1">
            <a:off x="4800600" y="3429000"/>
            <a:ext cx="0" cy="2309372"/>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4724400" y="3543300"/>
            <a:ext cx="76200" cy="1143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4400" y="4000500"/>
            <a:ext cx="762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p:cNvSpPr txBox="1"/>
              <p:nvPr/>
            </p:nvSpPr>
            <p:spPr>
              <a:xfrm>
                <a:off x="762000" y="3405628"/>
                <a:ext cx="2887906"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charset="0"/>
                            </a:rPr>
                          </m:ctrlPr>
                        </m:sSupPr>
                        <m:e>
                          <m:r>
                            <a:rPr lang="en-US" i="1">
                              <a:latin typeface="Cambria Math"/>
                              <a:ea typeface="Cambria Math"/>
                            </a:rPr>
                            <m:t>𝑒</m:t>
                          </m:r>
                        </m:e>
                        <m:sup>
                          <m:r>
                            <a:rPr lang="en-US" b="0" i="1" smtClean="0">
                              <a:latin typeface="Cambria Math"/>
                              <a:ea typeface="Cambria Math"/>
                            </a:rPr>
                            <m:t>−</m:t>
                          </m:r>
                          <m:r>
                            <a:rPr lang="en-US" i="1">
                              <a:latin typeface="Cambria Math"/>
                              <a:ea typeface="Cambria Math"/>
                            </a:rPr>
                            <m:t>𝜀</m:t>
                          </m:r>
                        </m:sup>
                      </m:sSup>
                      <m:r>
                        <a:rPr lang="en-US" i="1">
                          <a:latin typeface="Cambria Math"/>
                          <a:ea typeface="Cambria Math"/>
                        </a:rPr>
                        <m:t>≤</m:t>
                      </m:r>
                      <m:r>
                        <a:rPr lang="en-US" b="0" i="1" smtClean="0">
                          <a:solidFill>
                            <a:srgbClr val="00B0F0"/>
                          </a:solidFill>
                          <a:latin typeface="Cambria Math"/>
                          <a:ea typeface="Cambria Math"/>
                        </a:rPr>
                        <m:t>𝑅𝑎𝑡𝑖𝑜</m:t>
                      </m:r>
                      <m:r>
                        <a:rPr lang="en-US" i="1" smtClean="0">
                          <a:latin typeface="Cambria Math"/>
                        </a:rPr>
                        <m:t>=</m:t>
                      </m:r>
                      <m:f>
                        <m:fPr>
                          <m:ctrlPr>
                            <a:rPr lang="en-US" i="1" smtClean="0">
                              <a:latin typeface="Cambria Math" charset="0"/>
                            </a:rPr>
                          </m:ctrlPr>
                        </m:fPr>
                        <m:num>
                          <m:r>
                            <a:rPr lang="en-US" b="0" i="1" smtClean="0">
                              <a:latin typeface="Cambria Math"/>
                            </a:rPr>
                            <m:t>𝐵𝑙𝑎𝑐𝑘</m:t>
                          </m:r>
                        </m:num>
                        <m:den>
                          <m:r>
                            <a:rPr lang="en-US" b="0" i="1" smtClean="0">
                              <a:solidFill>
                                <a:srgbClr val="FF0000"/>
                              </a:solidFill>
                              <a:latin typeface="Cambria Math"/>
                            </a:rPr>
                            <m:t>𝑅𝑒𝑑</m:t>
                          </m:r>
                        </m:den>
                      </m:f>
                      <m:sSup>
                        <m:sSupPr>
                          <m:ctrlPr>
                            <a:rPr lang="en-US" i="1" smtClean="0">
                              <a:latin typeface="Cambria Math" charset="0"/>
                            </a:rPr>
                          </m:ctrlPr>
                        </m:sSupPr>
                        <m:e>
                          <m:r>
                            <a:rPr lang="en-US" i="1" smtClean="0">
                              <a:latin typeface="Cambria Math"/>
                              <a:ea typeface="Cambria Math"/>
                            </a:rPr>
                            <m:t>≤</m:t>
                          </m:r>
                          <m:r>
                            <a:rPr lang="en-US" b="0" i="1" smtClean="0">
                              <a:latin typeface="Cambria Math"/>
                              <a:ea typeface="Cambria Math"/>
                            </a:rPr>
                            <m:t>𝑒</m:t>
                          </m:r>
                        </m:e>
                        <m:sup>
                          <m:r>
                            <a:rPr lang="en-US" i="1" smtClean="0">
                              <a:latin typeface="Cambria Math"/>
                              <a:ea typeface="Cambria Math"/>
                            </a:rPr>
                            <m:t>𝜀</m:t>
                          </m:r>
                        </m:sup>
                      </m:sSup>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762000" y="3405628"/>
                <a:ext cx="2887906" cy="618246"/>
              </a:xfrm>
              <a:prstGeom prst="rect">
                <a:avLst/>
              </a:prstGeom>
              <a:blipFill rotWithShape="1">
                <a:blip r:embed="rId8"/>
                <a:stretch>
                  <a:fillRect/>
                </a:stretch>
              </a:blipFill>
            </p:spPr>
            <p:txBody>
              <a:bodyPr/>
              <a:lstStyle/>
              <a:p>
                <a:r>
                  <a:rPr lang="en-US">
                    <a:noFill/>
                  </a:rPr>
                  <a:t> </a:t>
                </a:r>
              </a:p>
            </p:txBody>
          </p:sp>
        </mc:Fallback>
      </mc:AlternateContent>
      <p:cxnSp>
        <p:nvCxnSpPr>
          <p:cNvPr id="51" name="Straight Connector 50"/>
          <p:cNvCxnSpPr/>
          <p:nvPr/>
        </p:nvCxnSpPr>
        <p:spPr>
          <a:xfrm flipV="1">
            <a:off x="5867400" y="4441936"/>
            <a:ext cx="0" cy="1295400"/>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5829300" y="5600700"/>
            <a:ext cx="76200" cy="1143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829300" y="5410200"/>
            <a:ext cx="76200" cy="114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12380" y="2027390"/>
            <a:ext cx="7391400" cy="369332"/>
          </a:xfrm>
          <a:prstGeom prst="rect">
            <a:avLst/>
          </a:prstGeom>
          <a:noFill/>
        </p:spPr>
        <p:txBody>
          <a:bodyPr wrap="square" rtlCol="0">
            <a:spAutoFit/>
          </a:bodyPr>
          <a:lstStyle/>
          <a:p>
            <a:r>
              <a:rPr lang="en-US" b="1" dirty="0" err="1" smtClean="0"/>
              <a:t>Thm</a:t>
            </a:r>
            <a:r>
              <a:rPr lang="en-US" b="1" dirty="0"/>
              <a:t>?</a:t>
            </a:r>
            <a:r>
              <a:rPr lang="en-US" b="1" dirty="0" smtClean="0"/>
              <a:t>  </a:t>
            </a:r>
            <a:r>
              <a:rPr lang="en-US" dirty="0" smtClean="0"/>
              <a:t>K is </a:t>
            </a:r>
            <a:r>
              <a:rPr lang="en-US" dirty="0" smtClean="0">
                <a:latin typeface="Cambria Math"/>
                <a:ea typeface="Cambria Math"/>
              </a:rPr>
              <a:t>𝞮-differentially private?</a:t>
            </a:r>
            <a:endParaRPr lang="en-US" dirty="0"/>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9" name="Rectangle 8"/>
          <p:cNvSpPr/>
          <p:nvPr/>
        </p:nvSpPr>
        <p:spPr>
          <a:xfrm>
            <a:off x="4447607" y="3244334"/>
            <a:ext cx="248786" cy="369332"/>
          </a:xfrm>
          <a:prstGeom prst="rect">
            <a:avLst/>
          </a:prstGeom>
        </p:spPr>
        <p:txBody>
          <a:bodyPr wrap="none">
            <a:spAutoFit/>
          </a:bodyPr>
          <a:lstStyle/>
          <a:p>
            <a:r>
              <a:rPr lang="en-US" dirty="0"/>
              <a:t> </a:t>
            </a:r>
          </a:p>
        </p:txBody>
      </p:sp>
      <mc:AlternateContent xmlns:mc="http://schemas.openxmlformats.org/markup-compatibility/2006" xmlns:a14="http://schemas.microsoft.com/office/drawing/2010/main">
        <mc:Choice Requires="a14">
          <p:sp>
            <p:nvSpPr>
              <p:cNvPr id="37" name="TextBox 36"/>
              <p:cNvSpPr txBox="1"/>
              <p:nvPr/>
            </p:nvSpPr>
            <p:spPr>
              <a:xfrm>
                <a:off x="5854262" y="3268633"/>
                <a:ext cx="2360518"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charset="0"/>
                            </a:rPr>
                          </m:ctrlPr>
                        </m:sSupPr>
                        <m:e>
                          <m:r>
                            <a:rPr lang="en-US" i="1">
                              <a:latin typeface="Cambria Math"/>
                              <a:ea typeface="Cambria Math"/>
                            </a:rPr>
                            <m:t>𝑒</m:t>
                          </m:r>
                        </m:e>
                        <m:sup>
                          <m:r>
                            <a:rPr lang="en-US" b="0" i="1" smtClean="0">
                              <a:latin typeface="Cambria Math"/>
                              <a:ea typeface="Cambria Math"/>
                            </a:rPr>
                            <m:t>−</m:t>
                          </m:r>
                          <m:r>
                            <a:rPr lang="en-US" i="1">
                              <a:latin typeface="Cambria Math"/>
                              <a:ea typeface="Cambria Math"/>
                            </a:rPr>
                            <m:t>𝜀</m:t>
                          </m:r>
                        </m:sup>
                      </m:sSup>
                      <m:r>
                        <a:rPr lang="en-US" i="1" smtClean="0">
                          <a:latin typeface="Cambria Math"/>
                          <a:ea typeface="Cambria Math"/>
                        </a:rPr>
                        <m:t>≥</m:t>
                      </m:r>
                      <m:r>
                        <a:rPr lang="en-US" b="0" i="1" smtClean="0">
                          <a:solidFill>
                            <a:srgbClr val="00B0F0"/>
                          </a:solidFill>
                          <a:latin typeface="Cambria Math"/>
                          <a:ea typeface="Cambria Math"/>
                        </a:rPr>
                        <m:t>𝑅𝑎𝑡𝑖𝑜</m:t>
                      </m:r>
                      <m:r>
                        <a:rPr lang="en-US" i="1" smtClean="0">
                          <a:latin typeface="Cambria Math"/>
                        </a:rPr>
                        <m:t>=</m:t>
                      </m:r>
                      <m:f>
                        <m:fPr>
                          <m:ctrlPr>
                            <a:rPr lang="en-US" i="1" smtClean="0">
                              <a:latin typeface="Cambria Math" charset="0"/>
                            </a:rPr>
                          </m:ctrlPr>
                        </m:fPr>
                        <m:num>
                          <m:r>
                            <a:rPr lang="en-US" b="0" i="1" smtClean="0">
                              <a:latin typeface="Cambria Math"/>
                            </a:rPr>
                            <m:t>𝐵𝑙𝑎𝑐𝑘</m:t>
                          </m:r>
                        </m:num>
                        <m:den>
                          <m:r>
                            <a:rPr lang="en-US" b="0" i="1" smtClean="0">
                              <a:solidFill>
                                <a:srgbClr val="FF0000"/>
                              </a:solidFill>
                              <a:latin typeface="Cambria Math"/>
                            </a:rPr>
                            <m:t>𝑅𝑒𝑑</m:t>
                          </m:r>
                        </m:den>
                      </m:f>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5854262" y="3268633"/>
                <a:ext cx="2360518" cy="618246"/>
              </a:xfrm>
              <a:prstGeom prst="rect">
                <a:avLst/>
              </a:prstGeom>
              <a:blipFill rotWithShape="1">
                <a:blip r:embed="rId9"/>
                <a:stretch>
                  <a:fillRect/>
                </a:stretch>
              </a:blipFill>
            </p:spPr>
            <p:txBody>
              <a:bodyPr/>
              <a:lstStyle/>
              <a:p>
                <a:r>
                  <a:rPr lang="en-US">
                    <a:noFill/>
                  </a:rPr>
                  <a:t> </a:t>
                </a:r>
              </a:p>
            </p:txBody>
          </p:sp>
        </mc:Fallback>
      </mc:AlternateContent>
      <p:sp>
        <p:nvSpPr>
          <p:cNvPr id="14" name="&quot;No&quot; Symbol 13"/>
          <p:cNvSpPr/>
          <p:nvPr/>
        </p:nvSpPr>
        <p:spPr>
          <a:xfrm>
            <a:off x="5380429" y="4756666"/>
            <a:ext cx="1499879" cy="12954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762000" y="2217650"/>
            <a:ext cx="7458075" cy="1439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Problem: The ratio can be huge at the tails! </a:t>
            </a:r>
            <a:endParaRPr lang="en-US" sz="3200" dirty="0"/>
          </a:p>
        </p:txBody>
      </p:sp>
      <p:sp>
        <p:nvSpPr>
          <p:cNvPr id="40" name="Rectangle 39"/>
          <p:cNvSpPr/>
          <p:nvPr/>
        </p:nvSpPr>
        <p:spPr>
          <a:xfrm>
            <a:off x="756705" y="3860603"/>
            <a:ext cx="7458075" cy="1439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But these events are very unlikely… </a:t>
            </a:r>
            <a:endParaRPr lang="en-US" sz="3200" dirty="0"/>
          </a:p>
        </p:txBody>
      </p:sp>
      <p:sp>
        <p:nvSpPr>
          <p:cNvPr id="31"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12</a:t>
            </a:fld>
            <a:endParaRPr lang="en-US"/>
          </a:p>
        </p:txBody>
      </p:sp>
    </p:spTree>
    <p:extLst>
      <p:ext uri="{BB962C8B-B14F-4D97-AF65-F5344CB8AC3E}">
        <p14:creationId xmlns:p14="http://schemas.microsoft.com/office/powerpoint/2010/main" val="32353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0" grpId="0" animBg="1"/>
      <p:bldP spid="54" grpId="0" animBg="1"/>
      <p:bldP spid="56" grpId="0" animBg="1"/>
      <p:bldP spid="37" grpId="0"/>
      <p:bldP spid="14"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Approximate Differential Privacy </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   Randomized sanitization function </a:t>
            </a:r>
            <a:r>
              <a:rPr lang="el-GR" i="1" dirty="0" smtClean="0">
                <a:latin typeface="Calligraph421 BT"/>
              </a:rPr>
              <a:t>κ</a:t>
            </a:r>
            <a:r>
              <a:rPr lang="en-US" dirty="0" smtClean="0"/>
              <a:t> has </a:t>
            </a:r>
            <a:r>
              <a:rPr lang="en-US" i="1" dirty="0" smtClean="0"/>
              <a:t>(</a:t>
            </a:r>
            <a:r>
              <a:rPr lang="el-GR" i="1" dirty="0" smtClean="0">
                <a:latin typeface="Calibri"/>
              </a:rPr>
              <a:t>ε</a:t>
            </a:r>
            <a:r>
              <a:rPr lang="en-US" i="1" dirty="0" smtClean="0"/>
              <a:t>, </a:t>
            </a:r>
            <a:r>
              <a:rPr lang="el-GR" i="1" dirty="0" smtClean="0"/>
              <a:t>δ)-</a:t>
            </a:r>
            <a:r>
              <a:rPr lang="en-US" i="1" dirty="0" smtClean="0"/>
              <a:t>differential privacy</a:t>
            </a:r>
            <a:r>
              <a:rPr lang="en-US" dirty="0" smtClean="0"/>
              <a:t> </a:t>
            </a:r>
            <a:r>
              <a:rPr lang="en-US" dirty="0" smtClean="0">
                <a:latin typeface="Arial" charset="0"/>
              </a:rPr>
              <a:t>if for all data sets </a:t>
            </a:r>
            <a:r>
              <a:rPr lang="en-US" i="1" dirty="0" smtClean="0">
                <a:solidFill>
                  <a:srgbClr val="FF0000"/>
                </a:solidFill>
                <a:latin typeface="Arial" charset="0"/>
              </a:rPr>
              <a:t>D1 </a:t>
            </a:r>
            <a:r>
              <a:rPr lang="en-US" dirty="0" smtClean="0">
                <a:solidFill>
                  <a:srgbClr val="FF0000"/>
                </a:solidFill>
                <a:latin typeface="Arial" charset="0"/>
              </a:rPr>
              <a:t>and </a:t>
            </a:r>
            <a:r>
              <a:rPr lang="en-US" i="1" dirty="0" smtClean="0">
                <a:solidFill>
                  <a:srgbClr val="FF0000"/>
                </a:solidFill>
                <a:latin typeface="Arial" charset="0"/>
              </a:rPr>
              <a:t>D2 </a:t>
            </a:r>
            <a:r>
              <a:rPr lang="en-US" dirty="0" smtClean="0">
                <a:solidFill>
                  <a:srgbClr val="FF0000"/>
                </a:solidFill>
                <a:latin typeface="Arial" charset="0"/>
              </a:rPr>
              <a:t>differing by at most one element</a:t>
            </a:r>
            <a:r>
              <a:rPr lang="en-US" dirty="0" smtClean="0">
                <a:latin typeface="Arial" charset="0"/>
              </a:rPr>
              <a:t> and all subsets </a:t>
            </a:r>
            <a:r>
              <a:rPr lang="en-US" i="1" dirty="0" smtClean="0">
                <a:latin typeface="Arial" charset="0"/>
              </a:rPr>
              <a:t>S</a:t>
            </a:r>
            <a:r>
              <a:rPr lang="en-US" dirty="0" smtClean="0">
                <a:latin typeface="Arial" charset="0"/>
              </a:rPr>
              <a:t> of the range of </a:t>
            </a:r>
            <a:r>
              <a:rPr lang="el-GR" i="1" dirty="0" smtClean="0">
                <a:latin typeface="Calligraph421 BT"/>
              </a:rPr>
              <a:t>κ</a:t>
            </a:r>
            <a:r>
              <a:rPr lang="en-US" dirty="0" smtClean="0">
                <a:latin typeface="Arial" charset="0"/>
              </a:rPr>
              <a:t>,</a:t>
            </a:r>
            <a:endParaRPr lang="en-US" dirty="0" smtClean="0"/>
          </a:p>
          <a:p>
            <a:pPr>
              <a:buNone/>
            </a:pPr>
            <a:endParaRPr lang="en-US" dirty="0" smtClean="0"/>
          </a:p>
          <a:p>
            <a:pPr algn="ctr">
              <a:buNone/>
            </a:pPr>
            <a:r>
              <a:rPr lang="pt-BR" dirty="0" smtClean="0"/>
              <a:t>Pr[</a:t>
            </a:r>
            <a:r>
              <a:rPr lang="el-GR" i="1" dirty="0" smtClean="0">
                <a:latin typeface="Calligraph421 BT"/>
              </a:rPr>
              <a:t>κ</a:t>
            </a:r>
            <a:r>
              <a:rPr lang="en-US" dirty="0" smtClean="0"/>
              <a:t>(</a:t>
            </a:r>
            <a:r>
              <a:rPr lang="en-US" i="1" dirty="0" smtClean="0"/>
              <a:t>D1</a:t>
            </a:r>
            <a:r>
              <a:rPr lang="en-US" dirty="0" smtClean="0"/>
              <a:t>)</a:t>
            </a:r>
            <a:r>
              <a:rPr lang="en-US" i="1" dirty="0" smtClean="0"/>
              <a:t> </a:t>
            </a:r>
            <a:r>
              <a:rPr lang="pt-BR" dirty="0" smtClean="0"/>
              <a:t>∈ S] </a:t>
            </a:r>
            <a:r>
              <a:rPr lang="pt-BR" b="1" dirty="0" smtClean="0"/>
              <a:t>≤ </a:t>
            </a:r>
            <a:r>
              <a:rPr lang="en-US" dirty="0" smtClean="0"/>
              <a:t>e</a:t>
            </a:r>
            <a:r>
              <a:rPr lang="el-GR" sz="2800" baseline="30000" dirty="0" smtClean="0"/>
              <a:t>ε </a:t>
            </a:r>
            <a:r>
              <a:rPr lang="en-US" dirty="0" smtClean="0"/>
              <a:t>Pr[</a:t>
            </a:r>
            <a:r>
              <a:rPr lang="el-GR" i="1" dirty="0" smtClean="0">
                <a:latin typeface="Calligraph421 BT"/>
              </a:rPr>
              <a:t>κ</a:t>
            </a:r>
            <a:r>
              <a:rPr lang="en-US" dirty="0" smtClean="0"/>
              <a:t>(</a:t>
            </a:r>
            <a:r>
              <a:rPr lang="en-US" i="1" dirty="0" smtClean="0"/>
              <a:t>D2</a:t>
            </a:r>
            <a:r>
              <a:rPr lang="en-US" dirty="0" smtClean="0"/>
              <a:t>)</a:t>
            </a:r>
            <a:r>
              <a:rPr lang="en-US" i="1" dirty="0" smtClean="0"/>
              <a:t> </a:t>
            </a:r>
            <a:r>
              <a:rPr lang="en-US" b="1" dirty="0" smtClean="0">
                <a:sym typeface="Symbol" pitchFamily="18" charset="2"/>
              </a:rPr>
              <a:t></a:t>
            </a:r>
            <a:r>
              <a:rPr lang="en-US" i="1" dirty="0" smtClean="0"/>
              <a:t> S </a:t>
            </a:r>
            <a:r>
              <a:rPr lang="en-US" dirty="0" smtClean="0"/>
              <a:t>]</a:t>
            </a:r>
            <a:r>
              <a:rPr lang="pt-BR" b="1" dirty="0" smtClean="0"/>
              <a:t> </a:t>
            </a:r>
            <a:r>
              <a:rPr lang="pt-BR" dirty="0" smtClean="0"/>
              <a:t>+ δ</a:t>
            </a:r>
            <a:r>
              <a:rPr lang="pt-BR" b="1" dirty="0" smtClean="0"/>
              <a:t> </a:t>
            </a:r>
          </a:p>
          <a:p>
            <a:pPr algn="ctr">
              <a:buNone/>
            </a:pPr>
            <a:endParaRPr lang="pt-BR" b="1" dirty="0" smtClean="0"/>
          </a:p>
          <a:p>
            <a:pPr>
              <a:buNone/>
            </a:pPr>
            <a:endParaRPr lang="en-US" i="1" dirty="0" smtClean="0"/>
          </a:p>
        </p:txBody>
      </p:sp>
      <p:sp>
        <p:nvSpPr>
          <p:cNvPr id="5"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34650" y="1330284"/>
            <a:ext cx="8809350" cy="141291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188" y="228600"/>
            <a:ext cx="8685425" cy="847725"/>
          </a:xfrm>
        </p:spPr>
        <p:txBody>
          <a:bodyPr>
            <a:normAutofit/>
          </a:bodyPr>
          <a:lstStyle/>
          <a:p>
            <a:r>
              <a:rPr lang="en-US" dirty="0" smtClean="0"/>
              <a:t>Gaussian Mechanism</a:t>
            </a:r>
            <a:endParaRPr lang="en-US" dirty="0"/>
          </a:p>
        </p:txBody>
      </p:sp>
      <p:sp>
        <p:nvSpPr>
          <p:cNvPr id="52" name="TextBox 51"/>
          <p:cNvSpPr txBox="1"/>
          <p:nvPr/>
        </p:nvSpPr>
        <p:spPr>
          <a:xfrm>
            <a:off x="117442" y="2688837"/>
            <a:ext cx="184731" cy="584775"/>
          </a:xfrm>
          <a:prstGeom prst="rect">
            <a:avLst/>
          </a:prstGeom>
          <a:noFill/>
        </p:spPr>
        <p:txBody>
          <a:bodyPr wrap="none" rtlCol="0">
            <a:spAutoFit/>
          </a:bodyPr>
          <a:lstStyle/>
          <a:p>
            <a:endParaRPr lang="en-US" sz="3200" dirty="0"/>
          </a:p>
        </p:txBody>
      </p:sp>
      <mc:AlternateContent xmlns:mc="http://schemas.openxmlformats.org/markup-compatibility/2006" xmlns:a14="http://schemas.microsoft.com/office/drawing/2010/main">
        <mc:Choice Requires="a14">
          <p:sp>
            <p:nvSpPr>
              <p:cNvPr id="16" name="TextBox 15"/>
              <p:cNvSpPr txBox="1"/>
              <p:nvPr/>
            </p:nvSpPr>
            <p:spPr>
              <a:xfrm>
                <a:off x="512380" y="1532983"/>
                <a:ext cx="24136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r>
                            <a:rPr lang="en-US" b="0" i="1" smtClean="0">
                              <a:latin typeface="Cambria Math"/>
                            </a:rPr>
                            <m:t>𝐾</m:t>
                          </m:r>
                        </m:fName>
                        <m:e>
                          <m:d>
                            <m:dPr>
                              <m:ctrlPr>
                                <a:rPr lang="en-US" i="1" smtClean="0">
                                  <a:latin typeface="Cambria Math" charset="0"/>
                                </a:rPr>
                              </m:ctrlPr>
                            </m:dPr>
                            <m:e>
                              <m:r>
                                <a:rPr lang="en-US" b="0" i="1" smtClean="0">
                                  <a:latin typeface="Cambria Math"/>
                                </a:rPr>
                                <m:t>𝐷</m:t>
                              </m:r>
                            </m:e>
                          </m:d>
                        </m:e>
                      </m:func>
                      <m:r>
                        <a:rPr lang="en-US" i="1" smtClean="0">
                          <a:latin typeface="Cambria Math"/>
                        </a:rPr>
                        <m:t>=</m:t>
                      </m:r>
                      <m:r>
                        <a:rPr lang="en-US" b="0" i="1" smtClean="0">
                          <a:latin typeface="Cambria Math"/>
                        </a:rPr>
                        <m:t>𝑓</m:t>
                      </m:r>
                      <m:d>
                        <m:dPr>
                          <m:ctrlPr>
                            <a:rPr lang="en-US" b="0" i="1" smtClean="0">
                              <a:latin typeface="Cambria Math" charset="0"/>
                            </a:rPr>
                          </m:ctrlPr>
                        </m:dPr>
                        <m:e>
                          <m:r>
                            <a:rPr lang="en-US" b="0" i="1" smtClean="0">
                              <a:latin typeface="Cambria Math"/>
                            </a:rPr>
                            <m:t>𝐷</m:t>
                          </m:r>
                        </m:e>
                      </m:d>
                      <m:r>
                        <a:rPr lang="en-US" b="0" i="1" smtClean="0">
                          <a:latin typeface="Cambria Math"/>
                        </a:rPr>
                        <m:t>+</m:t>
                      </m:r>
                      <m:func>
                        <m:funcPr>
                          <m:ctrlPr>
                            <a:rPr lang="en-US" b="0" i="1" smtClean="0">
                              <a:latin typeface="Cambria Math" charset="0"/>
                            </a:rPr>
                          </m:ctrlPr>
                        </m:funcPr>
                        <m:fName>
                          <m:r>
                            <m:rPr>
                              <m:sty m:val="p"/>
                            </m:rPr>
                            <a:rPr lang="en-US" b="0" i="0" smtClean="0">
                              <a:latin typeface="Cambria Math"/>
                            </a:rPr>
                            <m:t>N</m:t>
                          </m:r>
                        </m:fName>
                        <m:e>
                          <m:d>
                            <m:dPr>
                              <m:ctrlPr>
                                <a:rPr lang="en-US" b="0" i="1" smtClean="0">
                                  <a:latin typeface="Cambria Math" charset="0"/>
                                </a:rPr>
                              </m:ctrlPr>
                            </m:dPr>
                            <m:e>
                              <m:r>
                                <a:rPr lang="en-US" i="1">
                                  <a:latin typeface="Cambria Math"/>
                                  <a:ea typeface="Cambria Math"/>
                                </a:rPr>
                                <m:t>𝜎</m:t>
                              </m:r>
                              <m:r>
                                <a:rPr lang="en-US" i="1" baseline="30000">
                                  <a:latin typeface="Cambria Math"/>
                                  <a:ea typeface="Cambria Math"/>
                                </a:rPr>
                                <m:t>2</m:t>
                              </m:r>
                            </m:e>
                          </m:d>
                        </m:e>
                      </m:func>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512380" y="1532983"/>
                <a:ext cx="2413674" cy="369332"/>
              </a:xfrm>
              <a:prstGeom prst="rect">
                <a:avLst/>
              </a:prstGeom>
              <a:blipFill rotWithShape="1">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2380" y="2027390"/>
                <a:ext cx="7391400" cy="552267"/>
              </a:xfrm>
              <a:prstGeom prst="rect">
                <a:avLst/>
              </a:prstGeom>
              <a:noFill/>
            </p:spPr>
            <p:txBody>
              <a:bodyPr wrap="square" rtlCol="0">
                <a:spAutoFit/>
              </a:bodyPr>
              <a:lstStyle/>
              <a:p>
                <a:r>
                  <a:rPr lang="en-US" b="1" dirty="0" smtClean="0"/>
                  <a:t>Thm  </a:t>
                </a:r>
                <a:r>
                  <a:rPr lang="en-US" dirty="0"/>
                  <a:t>K</a:t>
                </a:r>
                <a:r>
                  <a:rPr lang="en-US" dirty="0" smtClean="0"/>
                  <a:t> is (</a:t>
                </a:r>
                <a:r>
                  <a:rPr lang="en-US" dirty="0" smtClean="0">
                    <a:latin typeface="Cambria Math"/>
                    <a:ea typeface="Cambria Math"/>
                  </a:rPr>
                  <a:t>𝞮,</a:t>
                </a:r>
                <a:r>
                  <a:rPr lang="pt-BR" dirty="0"/>
                  <a:t> δ</a:t>
                </a:r>
                <a:r>
                  <a:rPr lang="en-US" dirty="0" smtClean="0">
                    <a:latin typeface="Cambria Math"/>
                    <a:ea typeface="Cambria Math"/>
                  </a:rPr>
                  <a:t>)-differentially private as long as </a:t>
                </a:r>
                <a14:m>
                  <m:oMath xmlns:m="http://schemas.openxmlformats.org/officeDocument/2006/math">
                    <m:r>
                      <a:rPr lang="en-US" i="1">
                        <a:latin typeface="Cambria Math"/>
                        <a:ea typeface="Cambria Math"/>
                      </a:rPr>
                      <m:t>𝜎</m:t>
                    </m:r>
                    <m:r>
                      <a:rPr lang="en-US" i="1" smtClean="0">
                        <a:latin typeface="Cambria Math"/>
                        <a:ea typeface="Cambria Math"/>
                      </a:rPr>
                      <m:t>≥</m:t>
                    </m:r>
                    <m:f>
                      <m:fPr>
                        <m:ctrlPr>
                          <a:rPr lang="en-US" i="1" smtClean="0">
                            <a:latin typeface="Cambria Math" charset="0"/>
                            <a:ea typeface="Cambria Math"/>
                          </a:rPr>
                        </m:ctrlPr>
                      </m:fPr>
                      <m:num>
                        <m:rad>
                          <m:radPr>
                            <m:degHide m:val="on"/>
                            <m:ctrlPr>
                              <a:rPr lang="en-US" i="1">
                                <a:latin typeface="Cambria Math" charset="0"/>
                                <a:ea typeface="Cambria Math"/>
                              </a:rPr>
                            </m:ctrlPr>
                          </m:radPr>
                          <m:deg/>
                          <m:e>
                            <m:r>
                              <a:rPr lang="en-US" b="0" i="1" smtClean="0">
                                <a:latin typeface="Cambria Math"/>
                                <a:ea typeface="Cambria Math"/>
                              </a:rPr>
                              <m:t>2</m:t>
                            </m:r>
                            <m:func>
                              <m:funcPr>
                                <m:ctrlPr>
                                  <a:rPr lang="en-US" b="0" i="1" smtClean="0">
                                    <a:latin typeface="Cambria Math" charset="0"/>
                                    <a:ea typeface="Cambria Math"/>
                                  </a:rPr>
                                </m:ctrlPr>
                              </m:funcPr>
                              <m:fName>
                                <m:r>
                                  <m:rPr>
                                    <m:sty m:val="p"/>
                                  </m:rPr>
                                  <a:rPr lang="en-US" b="0" i="0" smtClean="0">
                                    <a:latin typeface="Cambria Math"/>
                                    <a:ea typeface="Cambria Math"/>
                                  </a:rPr>
                                  <m:t>ln</m:t>
                                </m:r>
                              </m:fName>
                              <m:e>
                                <m:d>
                                  <m:dPr>
                                    <m:ctrlPr>
                                      <a:rPr lang="en-US" b="0" i="1" smtClean="0">
                                        <a:latin typeface="Cambria Math" charset="0"/>
                                        <a:ea typeface="Cambria Math"/>
                                      </a:rPr>
                                    </m:ctrlPr>
                                  </m:dPr>
                                  <m:e>
                                    <m:r>
                                      <a:rPr lang="en-US" b="0" i="1" smtClean="0">
                                        <a:latin typeface="Cambria Math"/>
                                        <a:ea typeface="Cambria Math"/>
                                      </a:rPr>
                                      <m:t>2/</m:t>
                                    </m:r>
                                    <m:r>
                                      <a:rPr lang="en-US" b="0" i="1" smtClean="0">
                                        <a:latin typeface="Cambria Math"/>
                                        <a:ea typeface="Cambria Math"/>
                                      </a:rPr>
                                      <m:t>𝛿</m:t>
                                    </m:r>
                                  </m:e>
                                </m:d>
                              </m:e>
                            </m:func>
                          </m:e>
                        </m:rad>
                      </m:num>
                      <m:den>
                        <m:r>
                          <a:rPr lang="en-US" i="1" smtClean="0">
                            <a:latin typeface="Cambria Math"/>
                            <a:ea typeface="Cambria Math"/>
                          </a:rPr>
                          <m:t>𝜀</m:t>
                        </m:r>
                      </m:den>
                    </m:f>
                    <m:r>
                      <a:rPr lang="en-US" i="1" smtClean="0">
                        <a:latin typeface="Cambria Math"/>
                        <a:ea typeface="Cambria Math"/>
                      </a:rPr>
                      <m:t>×</m:t>
                    </m:r>
                    <m:r>
                      <a:rPr lang="en-US" b="0" i="1" smtClean="0">
                        <a:latin typeface="Cambria Math"/>
                        <a:ea typeface="Cambria Math"/>
                      </a:rPr>
                      <m:t>𝐺𝑆</m:t>
                    </m:r>
                    <m:r>
                      <a:rPr lang="en-US" b="0" i="1" baseline="-25000" smtClean="0">
                        <a:latin typeface="Cambria Math"/>
                        <a:ea typeface="Cambria Math"/>
                      </a:rPr>
                      <m:t>𝑓</m:t>
                    </m:r>
                  </m:oMath>
                </a14:m>
                <a:endParaRPr lang="en-US" baseline="30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12380" y="2027390"/>
                <a:ext cx="7391400" cy="552267"/>
              </a:xfrm>
              <a:prstGeom prst="rect">
                <a:avLst/>
              </a:prstGeom>
              <a:blipFill rotWithShape="1">
                <a:blip r:embed="rId4"/>
                <a:stretch>
                  <a:fillRect l="-660" b="-6667"/>
                </a:stretch>
              </a:blipFill>
            </p:spPr>
            <p:txBody>
              <a:bodyPr/>
              <a:lstStyle/>
              <a:p>
                <a:r>
                  <a:rPr lang="en-US">
                    <a:noFill/>
                  </a:rPr>
                  <a:t> </a:t>
                </a:r>
              </a:p>
            </p:txBody>
          </p:sp>
        </mc:Fallback>
      </mc:AlternateContent>
      <p:pic>
        <p:nvPicPr>
          <p:cNvPr id="29" name="Picture 4"/>
          <p:cNvPicPr>
            <a:picLocks noChangeAspect="1" noChangeArrowheads="1"/>
          </p:cNvPicPr>
          <p:nvPr/>
        </p:nvPicPr>
        <p:blipFill>
          <a:blip r:embed="rId5" cstate="print"/>
          <a:srcRect/>
          <a:stretch>
            <a:fillRect/>
          </a:stretch>
        </p:blipFill>
        <p:spPr bwMode="auto">
          <a:xfrm>
            <a:off x="1447800" y="3962400"/>
            <a:ext cx="5692806" cy="2057400"/>
          </a:xfrm>
          <a:prstGeom prst="rect">
            <a:avLst/>
          </a:prstGeom>
          <a:noFill/>
          <a:ln w="9525">
            <a:noFill/>
            <a:miter lim="800000"/>
            <a:headEnd/>
            <a:tailEnd/>
          </a:ln>
        </p:spPr>
      </p:pic>
      <p:sp>
        <p:nvSpPr>
          <p:cNvPr id="31" name="TextBox 30"/>
          <p:cNvSpPr txBox="1"/>
          <p:nvPr/>
        </p:nvSpPr>
        <p:spPr>
          <a:xfrm>
            <a:off x="598503" y="3273612"/>
            <a:ext cx="7391400" cy="369332"/>
          </a:xfrm>
          <a:prstGeom prst="rect">
            <a:avLst/>
          </a:prstGeom>
          <a:noFill/>
        </p:spPr>
        <p:txBody>
          <a:bodyPr wrap="square" rtlCol="0">
            <a:spAutoFit/>
          </a:bodyPr>
          <a:lstStyle/>
          <a:p>
            <a:r>
              <a:rPr lang="en-US" b="1" dirty="0" smtClean="0"/>
              <a:t>Idea  </a:t>
            </a:r>
            <a:r>
              <a:rPr lang="en-US" dirty="0" smtClean="0"/>
              <a:t>Use</a:t>
            </a:r>
            <a:r>
              <a:rPr lang="pt-BR" dirty="0" smtClean="0"/>
              <a:t> </a:t>
            </a:r>
            <a:r>
              <a:rPr lang="pt-BR" dirty="0" smtClean="0">
                <a:solidFill>
                  <a:srgbClr val="00B050"/>
                </a:solidFill>
              </a:rPr>
              <a:t>δ</a:t>
            </a:r>
            <a:r>
              <a:rPr lang="pt-BR" dirty="0" smtClean="0"/>
              <a:t> to exclude the </a:t>
            </a:r>
            <a:r>
              <a:rPr lang="pt-BR" dirty="0" smtClean="0">
                <a:solidFill>
                  <a:srgbClr val="00B050"/>
                </a:solidFill>
              </a:rPr>
              <a:t>tails</a:t>
            </a:r>
            <a:r>
              <a:rPr lang="pt-BR" dirty="0" smtClean="0"/>
              <a:t> of the gaussian distribution</a:t>
            </a:r>
            <a:r>
              <a:rPr lang="en-US" dirty="0" smtClean="0">
                <a:latin typeface="Cambria Math"/>
                <a:ea typeface="Cambria Math"/>
              </a:rPr>
              <a:t> </a:t>
            </a:r>
            <a:endParaRPr lang="en-US" dirty="0"/>
          </a:p>
        </p:txBody>
      </p:sp>
      <p:sp>
        <p:nvSpPr>
          <p:cNvPr id="9"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14</a:t>
            </a:fld>
            <a:endParaRPr lang="en-US"/>
          </a:p>
        </p:txBody>
      </p:sp>
    </p:spTree>
    <p:extLst>
      <p:ext uri="{BB962C8B-B14F-4D97-AF65-F5344CB8AC3E}">
        <p14:creationId xmlns:p14="http://schemas.microsoft.com/office/powerpoint/2010/main" val="3878842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34650" y="1714272"/>
            <a:ext cx="7590150" cy="165094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188" y="228600"/>
            <a:ext cx="8685425" cy="847725"/>
          </a:xfrm>
        </p:spPr>
        <p:txBody>
          <a:bodyPr>
            <a:normAutofit/>
          </a:bodyPr>
          <a:lstStyle/>
          <a:p>
            <a:r>
              <a:rPr lang="en-US" dirty="0" smtClean="0"/>
              <a:t>Multivariate Gaussian Mechanism</a:t>
            </a:r>
            <a:endParaRPr lang="en-US" dirty="0"/>
          </a:p>
        </p:txBody>
      </p:sp>
      <p:sp>
        <p:nvSpPr>
          <p:cNvPr id="52" name="TextBox 51"/>
          <p:cNvSpPr txBox="1"/>
          <p:nvPr/>
        </p:nvSpPr>
        <p:spPr>
          <a:xfrm>
            <a:off x="117442" y="3072825"/>
            <a:ext cx="184731" cy="584775"/>
          </a:xfrm>
          <a:prstGeom prst="rect">
            <a:avLst/>
          </a:prstGeom>
          <a:noFill/>
        </p:spPr>
        <p:txBody>
          <a:bodyPr wrap="none" rtlCol="0">
            <a:spAutoFit/>
          </a:bodyPr>
          <a:lstStyle/>
          <a:p>
            <a:endParaRPr lang="en-US" sz="3200" dirty="0"/>
          </a:p>
        </p:txBody>
      </p:sp>
      <mc:AlternateContent xmlns:mc="http://schemas.openxmlformats.org/markup-compatibility/2006" xmlns:a14="http://schemas.microsoft.com/office/drawing/2010/main">
        <mc:Choice Requires="a14">
          <p:sp>
            <p:nvSpPr>
              <p:cNvPr id="16" name="TextBox 15"/>
              <p:cNvSpPr txBox="1"/>
              <p:nvPr/>
            </p:nvSpPr>
            <p:spPr>
              <a:xfrm>
                <a:off x="512380" y="1916971"/>
                <a:ext cx="25294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r>
                            <m:rPr>
                              <m:sty m:val="p"/>
                            </m:rPr>
                            <a:rPr lang="en-US" b="0" i="0" smtClean="0">
                              <a:latin typeface="Cambria Math"/>
                            </a:rPr>
                            <m:t>K</m:t>
                          </m:r>
                        </m:fName>
                        <m:e>
                          <m:d>
                            <m:dPr>
                              <m:ctrlPr>
                                <a:rPr lang="en-US" i="1" smtClean="0">
                                  <a:latin typeface="Cambria Math" charset="0"/>
                                </a:rPr>
                              </m:ctrlPr>
                            </m:dPr>
                            <m:e>
                              <m:r>
                                <a:rPr lang="en-US" b="0" i="1" smtClean="0">
                                  <a:latin typeface="Cambria Math"/>
                                </a:rPr>
                                <m:t>𝐷</m:t>
                              </m:r>
                            </m:e>
                          </m:d>
                        </m:e>
                      </m:func>
                      <m:r>
                        <a:rPr lang="en-US" i="1" smtClean="0">
                          <a:latin typeface="Cambria Math"/>
                        </a:rPr>
                        <m:t>=</m:t>
                      </m:r>
                      <m:r>
                        <a:rPr lang="en-US" b="0" i="1" smtClean="0">
                          <a:latin typeface="Cambria Math"/>
                        </a:rPr>
                        <m:t>𝑓</m:t>
                      </m:r>
                      <m:d>
                        <m:dPr>
                          <m:ctrlPr>
                            <a:rPr lang="en-US" b="0" i="1" smtClean="0">
                              <a:latin typeface="Cambria Math" charset="0"/>
                            </a:rPr>
                          </m:ctrlPr>
                        </m:dPr>
                        <m:e>
                          <m:r>
                            <a:rPr lang="en-US" b="0" i="1" smtClean="0">
                              <a:latin typeface="Cambria Math"/>
                            </a:rPr>
                            <m:t>𝐷</m:t>
                          </m:r>
                        </m:e>
                      </m:d>
                      <m:r>
                        <a:rPr lang="en-US" b="0" i="1" smtClean="0">
                          <a:latin typeface="Cambria Math"/>
                        </a:rPr>
                        <m:t>+</m:t>
                      </m:r>
                      <m:func>
                        <m:funcPr>
                          <m:ctrlPr>
                            <a:rPr lang="en-US" b="0" i="1" smtClean="0">
                              <a:latin typeface="Cambria Math" charset="0"/>
                            </a:rPr>
                          </m:ctrlPr>
                        </m:funcPr>
                        <m:fName>
                          <m:r>
                            <m:rPr>
                              <m:sty m:val="p"/>
                            </m:rPr>
                            <a:rPr lang="en-US" b="0" i="0" smtClean="0">
                              <a:latin typeface="Cambria Math"/>
                            </a:rPr>
                            <m:t>N</m:t>
                          </m:r>
                        </m:fName>
                        <m:e>
                          <m:d>
                            <m:dPr>
                              <m:ctrlPr>
                                <a:rPr lang="en-US" b="0" i="1" smtClean="0">
                                  <a:latin typeface="Cambria Math" charset="0"/>
                                </a:rPr>
                              </m:ctrlPr>
                            </m:dPr>
                            <m:e>
                              <m:r>
                                <a:rPr lang="en-US" i="1">
                                  <a:latin typeface="Cambria Math"/>
                                  <a:ea typeface="Cambria Math"/>
                                </a:rPr>
                                <m:t>𝜎</m:t>
                              </m:r>
                              <m:r>
                                <a:rPr lang="en-US" i="1" baseline="30000">
                                  <a:latin typeface="Cambria Math"/>
                                  <a:ea typeface="Cambria Math"/>
                                </a:rPr>
                                <m:t>2</m:t>
                              </m:r>
                            </m:e>
                          </m:d>
                          <m:r>
                            <a:rPr lang="en-US" b="0" i="1" baseline="30000" smtClean="0">
                              <a:latin typeface="Cambria Math"/>
                              <a:ea typeface="Cambria Math"/>
                            </a:rPr>
                            <m:t>𝑑</m:t>
                          </m:r>
                        </m:e>
                      </m:func>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512380" y="1916971"/>
                <a:ext cx="2529410" cy="369332"/>
              </a:xfrm>
              <a:prstGeom prst="rect">
                <a:avLst/>
              </a:prstGeom>
              <a:blipFill rotWithShape="1">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2380" y="2411378"/>
                <a:ext cx="8022020" cy="969496"/>
              </a:xfrm>
              <a:prstGeom prst="rect">
                <a:avLst/>
              </a:prstGeom>
              <a:noFill/>
            </p:spPr>
            <p:txBody>
              <a:bodyPr wrap="square" rtlCol="0">
                <a:spAutoFit/>
              </a:bodyPr>
              <a:lstStyle/>
              <a:p>
                <a:r>
                  <a:rPr lang="en-US" b="1" dirty="0" err="1" smtClean="0"/>
                  <a:t>Thm</a:t>
                </a:r>
                <a:r>
                  <a:rPr lang="en-US" b="1" dirty="0" smtClean="0"/>
                  <a:t>  </a:t>
                </a:r>
                <a:r>
                  <a:rPr lang="en-US" dirty="0"/>
                  <a:t>K</a:t>
                </a:r>
                <a:r>
                  <a:rPr lang="en-US" dirty="0" smtClean="0"/>
                  <a:t> is (</a:t>
                </a:r>
                <a:r>
                  <a:rPr lang="en-US" dirty="0" smtClean="0">
                    <a:latin typeface="Cambria Math"/>
                    <a:ea typeface="Cambria Math"/>
                  </a:rPr>
                  <a:t>𝞮,</a:t>
                </a:r>
                <a:r>
                  <a:rPr lang="pt-BR" dirty="0"/>
                  <a:t> δ</a:t>
                </a:r>
                <a:r>
                  <a:rPr lang="en-US" dirty="0" smtClean="0">
                    <a:latin typeface="Cambria Math"/>
                    <a:ea typeface="Cambria Math"/>
                  </a:rPr>
                  <a:t>)-differentially private as long as </a:t>
                </a:r>
                <a14:m>
                  <m:oMath xmlns:m="http://schemas.openxmlformats.org/officeDocument/2006/math">
                    <m:r>
                      <a:rPr lang="en-US" b="0" i="0" smtClean="0">
                        <a:latin typeface="Cambria Math"/>
                        <a:ea typeface="Cambria Math"/>
                      </a:rPr>
                      <m:t>            </m:t>
                    </m:r>
                  </m:oMath>
                </a14:m>
                <a:endParaRPr lang="en-US" b="0" i="0"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n-US" i="1">
                          <a:latin typeface="Cambria Math"/>
                          <a:ea typeface="Cambria Math"/>
                        </a:rPr>
                        <m:t>𝜎</m:t>
                      </m:r>
                      <m:r>
                        <a:rPr lang="en-US" i="1" smtClean="0">
                          <a:latin typeface="Cambria Math"/>
                          <a:ea typeface="Cambria Math"/>
                        </a:rPr>
                        <m:t>≥</m:t>
                      </m:r>
                      <m:f>
                        <m:fPr>
                          <m:ctrlPr>
                            <a:rPr lang="en-US" i="1" smtClean="0">
                              <a:latin typeface="Cambria Math" charset="0"/>
                              <a:ea typeface="Cambria Math"/>
                            </a:rPr>
                          </m:ctrlPr>
                        </m:fPr>
                        <m:num>
                          <m:rad>
                            <m:radPr>
                              <m:degHide m:val="on"/>
                              <m:ctrlPr>
                                <a:rPr lang="en-US" i="1">
                                  <a:latin typeface="Cambria Math" charset="0"/>
                                  <a:ea typeface="Cambria Math"/>
                                </a:rPr>
                              </m:ctrlPr>
                            </m:radPr>
                            <m:deg/>
                            <m:e>
                              <m:r>
                                <a:rPr lang="en-US" b="0" i="1" smtClean="0">
                                  <a:latin typeface="Cambria Math"/>
                                  <a:ea typeface="Cambria Math"/>
                                </a:rPr>
                                <m:t>2</m:t>
                              </m:r>
                              <m:func>
                                <m:funcPr>
                                  <m:ctrlPr>
                                    <a:rPr lang="en-US" b="0" i="1" smtClean="0">
                                      <a:latin typeface="Cambria Math" charset="0"/>
                                      <a:ea typeface="Cambria Math"/>
                                    </a:rPr>
                                  </m:ctrlPr>
                                </m:funcPr>
                                <m:fName>
                                  <m:r>
                                    <m:rPr>
                                      <m:sty m:val="p"/>
                                    </m:rPr>
                                    <a:rPr lang="en-US" b="0" i="0" smtClean="0">
                                      <a:latin typeface="Cambria Math"/>
                                      <a:ea typeface="Cambria Math"/>
                                    </a:rPr>
                                    <m:t>ln</m:t>
                                  </m:r>
                                </m:fName>
                                <m:e>
                                  <m:d>
                                    <m:dPr>
                                      <m:ctrlPr>
                                        <a:rPr lang="en-US" b="0" i="1" smtClean="0">
                                          <a:latin typeface="Cambria Math" charset="0"/>
                                          <a:ea typeface="Cambria Math"/>
                                        </a:rPr>
                                      </m:ctrlPr>
                                    </m:dPr>
                                    <m:e>
                                      <m:r>
                                        <a:rPr lang="en-US" b="0" i="1" smtClean="0">
                                          <a:latin typeface="Cambria Math"/>
                                          <a:ea typeface="Cambria Math"/>
                                        </a:rPr>
                                        <m:t>2/</m:t>
                                      </m:r>
                                      <m:r>
                                        <a:rPr lang="en-US" b="0" i="1" smtClean="0">
                                          <a:latin typeface="Cambria Math"/>
                                          <a:ea typeface="Cambria Math"/>
                                        </a:rPr>
                                        <m:t>𝛿</m:t>
                                      </m:r>
                                    </m:e>
                                  </m:d>
                                </m:e>
                              </m:func>
                            </m:e>
                          </m:rad>
                        </m:num>
                        <m:den>
                          <m:r>
                            <a:rPr lang="en-US" i="1" smtClean="0">
                              <a:latin typeface="Cambria Math"/>
                              <a:ea typeface="Cambria Math"/>
                            </a:rPr>
                            <m:t>𝜀</m:t>
                          </m:r>
                        </m:den>
                      </m:f>
                      <m:r>
                        <a:rPr lang="en-US" i="1" smtClean="0">
                          <a:latin typeface="Cambria Math"/>
                          <a:ea typeface="Cambria Math"/>
                        </a:rPr>
                        <m:t>×</m:t>
                      </m:r>
                      <m:func>
                        <m:funcPr>
                          <m:ctrlPr>
                            <a:rPr lang="en-US" i="1">
                              <a:latin typeface="Cambria Math" charset="0"/>
                              <a:ea typeface="Cambria Math"/>
                            </a:rPr>
                          </m:ctrlPr>
                        </m:funcPr>
                        <m:fName>
                          <m:limLow>
                            <m:limLowPr>
                              <m:ctrlPr>
                                <a:rPr lang="en-US" i="1">
                                  <a:latin typeface="Cambria Math" charset="0"/>
                                  <a:ea typeface="Cambria Math"/>
                                </a:rPr>
                              </m:ctrlPr>
                            </m:limLowPr>
                            <m:e>
                              <m:r>
                                <m:rPr>
                                  <m:sty m:val="p"/>
                                </m:rPr>
                                <a:rPr lang="en-US">
                                  <a:latin typeface="Cambria Math"/>
                                  <a:ea typeface="Cambria Math"/>
                                </a:rPr>
                                <m:t>max</m:t>
                              </m:r>
                            </m:e>
                            <m:lim>
                              <m:r>
                                <a:rPr lang="en-US" i="1">
                                  <a:latin typeface="Cambria Math"/>
                                  <a:ea typeface="Cambria Math"/>
                                </a:rPr>
                                <m:t>𝐷</m:t>
                              </m:r>
                              <m:r>
                                <a:rPr lang="en-US" i="1">
                                  <a:latin typeface="Cambria Math"/>
                                  <a:ea typeface="Cambria Math"/>
                                </a:rPr>
                                <m:t>1≈</m:t>
                              </m:r>
                              <m:r>
                                <a:rPr lang="en-US" i="1">
                                  <a:latin typeface="Cambria Math"/>
                                  <a:ea typeface="Cambria Math"/>
                                </a:rPr>
                                <m:t>𝐷</m:t>
                              </m:r>
                              <m:r>
                                <a:rPr lang="en-US" i="1">
                                  <a:latin typeface="Cambria Math"/>
                                  <a:ea typeface="Cambria Math"/>
                                </a:rPr>
                                <m:t>2</m:t>
                              </m:r>
                            </m:lim>
                          </m:limLow>
                        </m:fName>
                        <m:e>
                          <m:d>
                            <m:dPr>
                              <m:begChr m:val="‖"/>
                              <m:endChr m:val="‖"/>
                              <m:ctrlPr>
                                <a:rPr lang="en-US" i="1">
                                  <a:latin typeface="Cambria Math" charset="0"/>
                                  <a:ea typeface="Cambria Math"/>
                                </a:rPr>
                              </m:ctrlPr>
                            </m:dPr>
                            <m:e>
                              <m:r>
                                <a:rPr lang="en-US" i="1">
                                  <a:latin typeface="Cambria Math"/>
                                  <a:ea typeface="Cambria Math"/>
                                </a:rPr>
                                <m:t>𝑓</m:t>
                              </m:r>
                              <m:d>
                                <m:dPr>
                                  <m:ctrlPr>
                                    <a:rPr lang="en-US" i="1">
                                      <a:latin typeface="Cambria Math" charset="0"/>
                                      <a:ea typeface="Cambria Math"/>
                                    </a:rPr>
                                  </m:ctrlPr>
                                </m:dPr>
                                <m:e>
                                  <m:r>
                                    <a:rPr lang="en-US" i="1">
                                      <a:latin typeface="Cambria Math"/>
                                      <a:ea typeface="Cambria Math"/>
                                    </a:rPr>
                                    <m:t>𝐷</m:t>
                                  </m:r>
                                  <m:r>
                                    <a:rPr lang="en-US" i="1">
                                      <a:latin typeface="Cambria Math"/>
                                      <a:ea typeface="Cambria Math"/>
                                    </a:rPr>
                                    <m:t>1</m:t>
                                  </m:r>
                                </m:e>
                              </m:d>
                              <m:r>
                                <a:rPr lang="en-US" i="1">
                                  <a:latin typeface="Cambria Math"/>
                                  <a:ea typeface="Cambria Math"/>
                                </a:rPr>
                                <m:t>−</m:t>
                              </m:r>
                              <m:r>
                                <a:rPr lang="en-US" i="1">
                                  <a:latin typeface="Cambria Math"/>
                                  <a:ea typeface="Cambria Math"/>
                                </a:rPr>
                                <m:t>𝑓</m:t>
                              </m:r>
                              <m:r>
                                <a:rPr lang="en-US" i="1">
                                  <a:latin typeface="Cambria Math"/>
                                  <a:ea typeface="Cambria Math"/>
                                </a:rPr>
                                <m:t>(</m:t>
                              </m:r>
                              <m:r>
                                <a:rPr lang="en-US" i="1">
                                  <a:latin typeface="Cambria Math"/>
                                  <a:ea typeface="Cambria Math"/>
                                </a:rPr>
                                <m:t>𝐷</m:t>
                              </m:r>
                              <m:r>
                                <a:rPr lang="en-US" i="1">
                                  <a:latin typeface="Cambria Math"/>
                                  <a:ea typeface="Cambria Math"/>
                                </a:rPr>
                                <m:t>2)</m:t>
                              </m:r>
                            </m:e>
                          </m:d>
                          <m:r>
                            <a:rPr lang="en-US" i="1" baseline="-25000">
                              <a:latin typeface="Cambria Math"/>
                              <a:ea typeface="Cambria Math"/>
                            </a:rPr>
                            <m:t>2</m:t>
                          </m:r>
                        </m:e>
                      </m:func>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512380" y="2411378"/>
                <a:ext cx="8022020" cy="969496"/>
              </a:xfrm>
              <a:prstGeom prst="rect">
                <a:avLst/>
              </a:prstGeom>
              <a:blipFill rotWithShape="1">
                <a:blip r:embed="rId3"/>
                <a:stretch>
                  <a:fillRect l="-608" t="-3774"/>
                </a:stretch>
              </a:blipFill>
            </p:spPr>
            <p:txBody>
              <a:bodyPr/>
              <a:lstStyle/>
              <a:p>
                <a:r>
                  <a:rPr lang="en-US">
                    <a:noFill/>
                  </a:rPr>
                  <a:t> </a:t>
                </a:r>
              </a:p>
            </p:txBody>
          </p:sp>
        </mc:Fallback>
      </mc:AlternateContent>
      <p:sp>
        <p:nvSpPr>
          <p:cNvPr id="31" name="TextBox 30"/>
          <p:cNvSpPr txBox="1"/>
          <p:nvPr/>
        </p:nvSpPr>
        <p:spPr>
          <a:xfrm>
            <a:off x="334650" y="1219200"/>
            <a:ext cx="7391400" cy="369332"/>
          </a:xfrm>
          <a:prstGeom prst="rect">
            <a:avLst/>
          </a:prstGeom>
          <a:noFill/>
        </p:spPr>
        <p:txBody>
          <a:bodyPr wrap="square" rtlCol="0">
            <a:spAutoFit/>
          </a:bodyPr>
          <a:lstStyle/>
          <a:p>
            <a:r>
              <a:rPr lang="en-US" b="1" dirty="0" smtClean="0"/>
              <a:t>Suppose that f outputs a length d vector instead of a number</a:t>
            </a:r>
            <a:endParaRPr lang="en-US" dirty="0"/>
          </a:p>
        </p:txBody>
      </p:sp>
      <p:sp>
        <p:nvSpPr>
          <p:cNvPr id="10" name="Rectangle 9"/>
          <p:cNvSpPr/>
          <p:nvPr/>
        </p:nvSpPr>
        <p:spPr>
          <a:xfrm>
            <a:off x="304800" y="3741650"/>
            <a:ext cx="8229600" cy="197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Remark: Similar results would hold with the </a:t>
            </a:r>
            <a:r>
              <a:rPr lang="en-US" sz="3200" dirty="0" err="1" smtClean="0"/>
              <a:t>Laplacian</a:t>
            </a:r>
            <a:r>
              <a:rPr lang="en-US" sz="3200" dirty="0" smtClean="0"/>
              <a:t> Mechanism, but we would need to add more noise (proportional to the larger L1 norm) </a:t>
            </a:r>
            <a:endParaRPr lang="en-US" sz="3200" dirty="0"/>
          </a:p>
        </p:txBody>
      </p:sp>
      <p:sp>
        <p:nvSpPr>
          <p:cNvPr id="9"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15</a:t>
            </a:fld>
            <a:endParaRPr lang="en-US"/>
          </a:p>
        </p:txBody>
      </p:sp>
    </p:spTree>
    <p:extLst>
      <p:ext uri="{BB962C8B-B14F-4D97-AF65-F5344CB8AC3E}">
        <p14:creationId xmlns:p14="http://schemas.microsoft.com/office/powerpoint/2010/main" val="2056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Approximate Differential Privacy </a:t>
            </a:r>
            <a:endParaRPr lang="en-US" dirty="0"/>
          </a:p>
        </p:txBody>
      </p:sp>
      <p:sp>
        <p:nvSpPr>
          <p:cNvPr id="5" name="Slide Number Placeholder 3"/>
          <p:cNvSpPr>
            <a:spLocks noGrp="1"/>
          </p:cNvSpPr>
          <p:nvPr>
            <p:ph type="sldNum" sz="quarter" idx="12"/>
          </p:nvPr>
        </p:nvSpPr>
        <p:spPr>
          <a:xfrm>
            <a:off x="6629400" y="6416040"/>
            <a:ext cx="1981200" cy="365760"/>
          </a:xfrm>
        </p:spPr>
        <p:txBody>
          <a:bodyPr/>
          <a:lstStyle/>
          <a:p>
            <a:pPr algn="r"/>
            <a:fld id="{91F54218-ECD5-40B3-9B38-179C82A047E5}" type="slidenum">
              <a:rPr lang="en-US" smtClean="0"/>
              <a:pPr algn="r"/>
              <a:t>16</a:t>
            </a:fld>
            <a:endParaRPr lang="en-US"/>
          </a:p>
        </p:txBody>
      </p:sp>
      <p:sp>
        <p:nvSpPr>
          <p:cNvPr id="3" name="Content Placeholder 2"/>
          <p:cNvSpPr>
            <a:spLocks noGrp="1"/>
          </p:cNvSpPr>
          <p:nvPr>
            <p:ph sz="quarter" idx="1"/>
          </p:nvPr>
        </p:nvSpPr>
        <p:spPr/>
        <p:txBody>
          <a:bodyPr>
            <a:normAutofit/>
          </a:bodyPr>
          <a:lstStyle/>
          <a:p>
            <a:r>
              <a:rPr lang="en-US" dirty="0" smtClean="0">
                <a:latin typeface="Gill Sans MT (Body)"/>
              </a:rPr>
              <a:t>Key Difference</a:t>
            </a:r>
          </a:p>
          <a:p>
            <a:pPr lvl="1"/>
            <a:r>
              <a:rPr lang="en-US" dirty="0" smtClean="0">
                <a:latin typeface="Gill Sans MT (Body)"/>
              </a:rPr>
              <a:t>Approximate Differential Privacy does NOT require that:</a:t>
            </a:r>
          </a:p>
          <a:p>
            <a:pPr algn="ctr">
              <a:buNone/>
            </a:pPr>
            <a:endParaRPr lang="en-US" dirty="0" smtClean="0">
              <a:latin typeface="Gill Sans MT (Body)"/>
            </a:endParaRPr>
          </a:p>
          <a:p>
            <a:pPr algn="ctr">
              <a:buNone/>
            </a:pPr>
            <a:r>
              <a:rPr lang="en-US" dirty="0" smtClean="0">
                <a:latin typeface="Gill Sans MT (Body)"/>
              </a:rPr>
              <a:t>Range(</a:t>
            </a:r>
            <a:r>
              <a:rPr lang="el-GR" i="1" dirty="0" smtClean="0">
                <a:latin typeface="Calligraph421 BT"/>
              </a:rPr>
              <a:t>κ</a:t>
            </a:r>
            <a:r>
              <a:rPr lang="en-US" dirty="0" smtClean="0"/>
              <a:t>(D1)) = Range(</a:t>
            </a:r>
            <a:r>
              <a:rPr lang="el-GR" i="1" dirty="0" smtClean="0">
                <a:latin typeface="Calligraph421 BT"/>
              </a:rPr>
              <a:t>κ</a:t>
            </a:r>
            <a:r>
              <a:rPr lang="en-US" dirty="0" smtClean="0"/>
              <a:t>(D2))</a:t>
            </a:r>
            <a:r>
              <a:rPr lang="en-US" dirty="0" smtClean="0">
                <a:latin typeface="Gill Sans MT (Body)"/>
              </a:rPr>
              <a:t> </a:t>
            </a:r>
            <a:endParaRPr lang="en-US" dirty="0" smtClean="0"/>
          </a:p>
          <a:p>
            <a:endParaRPr lang="en-US" i="1" dirty="0" smtClean="0">
              <a:latin typeface="Gill Sans MT (Body)"/>
            </a:endParaRPr>
          </a:p>
          <a:p>
            <a:r>
              <a:rPr lang="en-US" dirty="0" smtClean="0">
                <a:latin typeface="Gill Sans MT (Body)"/>
              </a:rPr>
              <a:t>The privacy guarantees made by </a:t>
            </a:r>
            <a:r>
              <a:rPr lang="en-US" i="1" dirty="0" smtClean="0">
                <a:latin typeface="Gill Sans MT (Body)"/>
              </a:rPr>
              <a:t>(</a:t>
            </a:r>
            <a:r>
              <a:rPr lang="el-GR" i="1" dirty="0" smtClean="0">
                <a:latin typeface="Gill Sans MT (Body)"/>
              </a:rPr>
              <a:t>ε</a:t>
            </a:r>
            <a:r>
              <a:rPr lang="en-US" i="1" dirty="0" smtClean="0">
                <a:latin typeface="Gill Sans MT (Body)"/>
              </a:rPr>
              <a:t>,</a:t>
            </a:r>
            <a:r>
              <a:rPr lang="el-GR" i="1" dirty="0" smtClean="0">
                <a:latin typeface="Gill Sans MT (Body)"/>
              </a:rPr>
              <a:t>δ)-</a:t>
            </a:r>
            <a:r>
              <a:rPr lang="en-US" i="1" dirty="0" smtClean="0">
                <a:latin typeface="Gill Sans MT (Body)"/>
              </a:rPr>
              <a:t>differential privacy </a:t>
            </a:r>
            <a:r>
              <a:rPr lang="en-US" dirty="0" smtClean="0">
                <a:latin typeface="Gill Sans MT (Body)"/>
              </a:rPr>
              <a:t>are not as strong as </a:t>
            </a:r>
            <a:r>
              <a:rPr lang="el-GR" dirty="0" smtClean="0">
                <a:latin typeface="Gill Sans MT (Body)"/>
              </a:rPr>
              <a:t>ε-</a:t>
            </a:r>
            <a:r>
              <a:rPr lang="en-US" dirty="0" smtClean="0">
                <a:latin typeface="Gill Sans MT (Body)"/>
              </a:rPr>
              <a:t>differential privacy, but less noise is required to achieve </a:t>
            </a:r>
            <a:r>
              <a:rPr lang="en-US" i="1" dirty="0" smtClean="0">
                <a:latin typeface="Gill Sans MT (Body)"/>
              </a:rPr>
              <a:t>(</a:t>
            </a:r>
            <a:r>
              <a:rPr lang="el-GR" i="1" dirty="0" smtClean="0">
                <a:latin typeface="Gill Sans MT (Body)"/>
              </a:rPr>
              <a:t>ε</a:t>
            </a:r>
            <a:r>
              <a:rPr lang="en-US" i="1" dirty="0" smtClean="0">
                <a:latin typeface="Gill Sans MT (Body)"/>
              </a:rPr>
              <a:t>,</a:t>
            </a:r>
            <a:r>
              <a:rPr lang="el-GR" i="1" dirty="0" smtClean="0">
                <a:latin typeface="Gill Sans MT (Body)"/>
              </a:rPr>
              <a:t>δ)-</a:t>
            </a:r>
            <a:r>
              <a:rPr lang="en-US" i="1" dirty="0" smtClean="0">
                <a:latin typeface="Gill Sans MT (Body)"/>
              </a:rPr>
              <a:t>differential privacy</a:t>
            </a:r>
            <a:r>
              <a:rPr lang="en-US" dirty="0" smtClean="0">
                <a:latin typeface="Gill Sans MT (Body)"/>
              </a:rPr>
              <a:t>.</a:t>
            </a:r>
          </a:p>
          <a:p>
            <a:pPr>
              <a:buNone/>
            </a:pPr>
            <a:endParaRPr lang="en-US" i="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Achieving Approximate Differential Privacy</a:t>
            </a:r>
            <a:endParaRPr lang="en-US" dirty="0"/>
          </a:p>
        </p:txBody>
      </p:sp>
      <p:sp>
        <p:nvSpPr>
          <p:cNvPr id="7" name="Rectangle 6"/>
          <p:cNvSpPr/>
          <p:nvPr/>
        </p:nvSpPr>
        <p:spPr>
          <a:xfrm>
            <a:off x="533400" y="1371600"/>
            <a:ext cx="7620000" cy="2554545"/>
          </a:xfrm>
          <a:prstGeom prst="rect">
            <a:avLst/>
          </a:prstGeom>
        </p:spPr>
        <p:txBody>
          <a:bodyPr wrap="square">
            <a:spAutoFit/>
          </a:bodyPr>
          <a:lstStyle/>
          <a:p>
            <a:r>
              <a:rPr lang="en-US" sz="2000" b="1" dirty="0" smtClean="0">
                <a:latin typeface="Gill Sans MT (Body)"/>
              </a:rPr>
              <a:t>Key Differences: </a:t>
            </a:r>
          </a:p>
          <a:p>
            <a:pPr lvl="1">
              <a:buFont typeface="Arial" pitchFamily="34" charset="0"/>
              <a:buChar char="•"/>
            </a:pPr>
            <a:r>
              <a:rPr lang="en-US" sz="2000" b="1" dirty="0">
                <a:latin typeface="Gill Sans MT (Body)"/>
              </a:rPr>
              <a:t> </a:t>
            </a:r>
            <a:r>
              <a:rPr lang="en-US" sz="2000" dirty="0" smtClean="0">
                <a:latin typeface="Gill Sans MT (Body)"/>
              </a:rPr>
              <a:t>Use of the L2 norm instead of L1 norm to define the sensitivity of  </a:t>
            </a:r>
            <a:r>
              <a:rPr lang="el-GR" sz="2000" dirty="0" smtClean="0">
                <a:latin typeface="Gill Sans MT (Body)"/>
              </a:rPr>
              <a:t>Δ</a:t>
            </a:r>
            <a:r>
              <a:rPr lang="en-US" sz="2000" dirty="0" smtClean="0">
                <a:latin typeface="Gill Sans MT (Body)"/>
              </a:rPr>
              <a:t>f </a:t>
            </a:r>
          </a:p>
          <a:p>
            <a:pPr lvl="2"/>
            <a:endParaRPr lang="en-US" sz="2000" dirty="0" smtClean="0">
              <a:latin typeface="Gill Sans MT (Body)"/>
            </a:endParaRPr>
          </a:p>
          <a:p>
            <a:pPr lvl="2"/>
            <a:endParaRPr lang="en-US" sz="2000" dirty="0" smtClean="0">
              <a:latin typeface="Gill Sans MT (Body)"/>
            </a:endParaRPr>
          </a:p>
          <a:p>
            <a:pPr lvl="1">
              <a:buFont typeface="Arial" pitchFamily="34" charset="0"/>
              <a:buChar char="•"/>
            </a:pPr>
            <a:endParaRPr lang="en-US" sz="2000" dirty="0" smtClean="0">
              <a:latin typeface="Gill Sans MT (Body)"/>
            </a:endParaRPr>
          </a:p>
          <a:p>
            <a:pPr lvl="1">
              <a:buFont typeface="Arial" pitchFamily="34" charset="0"/>
              <a:buChar char="•"/>
            </a:pPr>
            <a:endParaRPr lang="en-US" sz="2000" dirty="0" smtClean="0">
              <a:latin typeface="Gill Sans MT (Body)"/>
            </a:endParaRPr>
          </a:p>
          <a:p>
            <a:pPr lvl="1">
              <a:buFont typeface="Arial" pitchFamily="34" charset="0"/>
              <a:buChar char="•"/>
            </a:pPr>
            <a:r>
              <a:rPr lang="en-US" sz="2000" dirty="0">
                <a:latin typeface="Gill Sans MT (Body)"/>
              </a:rPr>
              <a:t> </a:t>
            </a:r>
            <a:r>
              <a:rPr lang="en-US" sz="2000" dirty="0" smtClean="0">
                <a:latin typeface="Gill Sans MT (Body)"/>
              </a:rPr>
              <a:t>Use of Gaussian Noise instead of Laplace Noise</a:t>
            </a:r>
          </a:p>
        </p:txBody>
      </p:sp>
      <p:pic>
        <p:nvPicPr>
          <p:cNvPr id="28676" name="Picture 4"/>
          <p:cNvPicPr>
            <a:picLocks noChangeAspect="1" noChangeArrowheads="1"/>
          </p:cNvPicPr>
          <p:nvPr/>
        </p:nvPicPr>
        <p:blipFill>
          <a:blip r:embed="rId3" cstate="print"/>
          <a:srcRect/>
          <a:stretch>
            <a:fillRect/>
          </a:stretch>
        </p:blipFill>
        <p:spPr bwMode="auto">
          <a:xfrm>
            <a:off x="1447800" y="3962400"/>
            <a:ext cx="5692806" cy="2057400"/>
          </a:xfrm>
          <a:prstGeom prst="rect">
            <a:avLst/>
          </a:prstGeom>
          <a:noFill/>
          <a:ln w="9525">
            <a:noFill/>
            <a:miter lim="800000"/>
            <a:headEnd/>
            <a:tailEnd/>
          </a:ln>
        </p:spPr>
      </p:pic>
      <p:pic>
        <p:nvPicPr>
          <p:cNvPr id="28677" name="Picture 5"/>
          <p:cNvPicPr>
            <a:picLocks noChangeAspect="1" noChangeArrowheads="1"/>
          </p:cNvPicPr>
          <p:nvPr/>
        </p:nvPicPr>
        <p:blipFill>
          <a:blip r:embed="rId4" cstate="print"/>
          <a:srcRect/>
          <a:stretch>
            <a:fillRect/>
          </a:stretch>
        </p:blipFill>
        <p:spPr bwMode="auto">
          <a:xfrm>
            <a:off x="3124200" y="2133600"/>
            <a:ext cx="2893142" cy="838200"/>
          </a:xfrm>
          <a:prstGeom prst="rect">
            <a:avLst/>
          </a:prstGeom>
          <a:noFill/>
          <a:ln w="9525">
            <a:noFill/>
            <a:miter lim="800000"/>
            <a:headEnd/>
            <a:tailEnd/>
          </a:ln>
        </p:spPr>
      </p:pic>
      <p:sp>
        <p:nvSpPr>
          <p:cNvPr id="9"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17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for Netflix Queries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What level of granularity to consider?  What does it mean for databases </a:t>
            </a:r>
            <a:r>
              <a:rPr lang="en-US" dirty="0" smtClean="0">
                <a:latin typeface="Arial" charset="0"/>
              </a:rPr>
              <a:t>D1</a:t>
            </a:r>
            <a:r>
              <a:rPr lang="en-US" i="1" dirty="0" smtClean="0">
                <a:latin typeface="Arial" charset="0"/>
              </a:rPr>
              <a:t> </a:t>
            </a:r>
            <a:r>
              <a:rPr lang="en-US" dirty="0" smtClean="0">
                <a:latin typeface="Arial" charset="0"/>
              </a:rPr>
              <a:t>and D2</a:t>
            </a:r>
            <a:r>
              <a:rPr lang="en-US" i="1" dirty="0" smtClean="0">
                <a:latin typeface="Arial" charset="0"/>
              </a:rPr>
              <a:t> </a:t>
            </a:r>
            <a:r>
              <a:rPr lang="en-US" dirty="0" smtClean="0">
                <a:latin typeface="Arial" charset="0"/>
              </a:rPr>
              <a:t>to</a:t>
            </a:r>
            <a:r>
              <a:rPr lang="en-US" i="1" dirty="0" smtClean="0">
                <a:latin typeface="Arial" charset="0"/>
              </a:rPr>
              <a:t> </a:t>
            </a:r>
            <a:r>
              <a:rPr lang="en-US" dirty="0" smtClean="0">
                <a:latin typeface="Arial" charset="0"/>
              </a:rPr>
              <a:t>differ on at most one element?</a:t>
            </a:r>
          </a:p>
          <a:p>
            <a:pPr lvl="1"/>
            <a:r>
              <a:rPr lang="en-US" dirty="0" smtClean="0">
                <a:latin typeface="Arial" charset="0"/>
              </a:rPr>
              <a:t>One user (column) is present in D1 but not in D2 </a:t>
            </a:r>
          </a:p>
          <a:p>
            <a:pPr lvl="1"/>
            <a:r>
              <a:rPr lang="en-US" dirty="0" smtClean="0">
                <a:latin typeface="Arial" charset="0"/>
              </a:rPr>
              <a:t>One rating (cell) is present in D1 but not in D2</a:t>
            </a:r>
          </a:p>
          <a:p>
            <a:pPr lvl="1"/>
            <a:endParaRPr lang="en-US" dirty="0" smtClean="0"/>
          </a:p>
          <a:p>
            <a:r>
              <a:rPr lang="en-US" dirty="0" smtClean="0"/>
              <a:t>Issue 1: Given a query “how would user </a:t>
            </a:r>
            <a:r>
              <a:rPr lang="en-US" dirty="0" err="1" smtClean="0"/>
              <a:t>i</a:t>
            </a:r>
            <a:r>
              <a:rPr lang="en-US" dirty="0" smtClean="0"/>
              <a:t> rate movie j?” Consider: K(D-u[</a:t>
            </a:r>
            <a:r>
              <a:rPr lang="en-US" dirty="0" err="1" smtClean="0"/>
              <a:t>i</a:t>
            </a:r>
            <a:r>
              <a:rPr lang="en-US" dirty="0" smtClean="0"/>
              <a:t>]) - how can it possibly be accurate? </a:t>
            </a:r>
          </a:p>
          <a:p>
            <a:endParaRPr lang="en-US" dirty="0" smtClean="0"/>
          </a:p>
          <a:p>
            <a:r>
              <a:rPr lang="en-US" dirty="0" smtClean="0"/>
              <a:t>Issue 2: If the definition of differing in at most one element is taken over cells, then what privacy guarantees are made for a user with many data points?</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 Predictions – High Level</a:t>
            </a:r>
            <a:endParaRPr lang="en-US" dirty="0"/>
          </a:p>
        </p:txBody>
      </p:sp>
      <p:sp>
        <p:nvSpPr>
          <p:cNvPr id="3" name="Content Placeholder 2"/>
          <p:cNvSpPr>
            <a:spLocks noGrp="1"/>
          </p:cNvSpPr>
          <p:nvPr>
            <p:ph sz="quarter" idx="1"/>
          </p:nvPr>
        </p:nvSpPr>
        <p:spPr/>
        <p:txBody>
          <a:bodyPr>
            <a:normAutofit/>
          </a:bodyPr>
          <a:lstStyle/>
          <a:p>
            <a:pPr lvl="1"/>
            <a:r>
              <a:rPr lang="en-US" dirty="0" smtClean="0">
                <a:latin typeface="Gill Sans MT (Body)"/>
              </a:rPr>
              <a:t>Q(</a:t>
            </a:r>
            <a:r>
              <a:rPr lang="en-US" dirty="0" err="1" smtClean="0">
                <a:latin typeface="Gill Sans MT (Body)"/>
              </a:rPr>
              <a:t>i,j</a:t>
            </a:r>
            <a:r>
              <a:rPr lang="en-US" dirty="0" smtClean="0">
                <a:latin typeface="Gill Sans MT (Body)"/>
              </a:rPr>
              <a:t>) – “How would user </a:t>
            </a:r>
            <a:r>
              <a:rPr lang="en-US" dirty="0" err="1" smtClean="0">
                <a:latin typeface="Gill Sans MT (Body)"/>
              </a:rPr>
              <a:t>i</a:t>
            </a:r>
            <a:r>
              <a:rPr lang="en-US" dirty="0" smtClean="0">
                <a:latin typeface="Gill Sans MT (Body)"/>
              </a:rPr>
              <a:t> rate movie j?”</a:t>
            </a:r>
          </a:p>
          <a:p>
            <a:pPr lvl="1"/>
            <a:endParaRPr lang="en-US" dirty="0" smtClean="0">
              <a:latin typeface="Gill Sans MT (Body)"/>
            </a:endParaRPr>
          </a:p>
          <a:p>
            <a:pPr lvl="1"/>
            <a:r>
              <a:rPr lang="en-US" dirty="0" smtClean="0">
                <a:latin typeface="Gill Sans MT (Body)"/>
              </a:rPr>
              <a:t>Predicted rating may typically depend on</a:t>
            </a:r>
          </a:p>
          <a:p>
            <a:pPr lvl="2"/>
            <a:r>
              <a:rPr lang="en-US" dirty="0" smtClean="0">
                <a:latin typeface="Gill Sans MT (Body)"/>
              </a:rPr>
              <a:t>Global average rating over all movies and all users</a:t>
            </a:r>
          </a:p>
          <a:p>
            <a:pPr lvl="2"/>
            <a:r>
              <a:rPr lang="en-US" dirty="0" smtClean="0">
                <a:latin typeface="Gill Sans MT (Body)"/>
              </a:rPr>
              <a:t>Average movie rating of user </a:t>
            </a:r>
            <a:r>
              <a:rPr lang="en-US" dirty="0" err="1" smtClean="0">
                <a:latin typeface="Gill Sans MT (Body)"/>
              </a:rPr>
              <a:t>i</a:t>
            </a:r>
            <a:endParaRPr lang="en-US" dirty="0" smtClean="0">
              <a:latin typeface="Gill Sans MT (Body)"/>
            </a:endParaRPr>
          </a:p>
          <a:p>
            <a:pPr lvl="2"/>
            <a:r>
              <a:rPr lang="en-US" dirty="0" smtClean="0">
                <a:latin typeface="Gill Sans MT (Body)"/>
              </a:rPr>
              <a:t>Average rating of movie j</a:t>
            </a:r>
          </a:p>
          <a:p>
            <a:pPr lvl="2"/>
            <a:r>
              <a:rPr lang="en-US" dirty="0" smtClean="0">
                <a:latin typeface="Gill Sans MT (Body)"/>
              </a:rPr>
              <a:t>Ratings user </a:t>
            </a:r>
            <a:r>
              <a:rPr lang="en-US" dirty="0" err="1" smtClean="0">
                <a:latin typeface="Gill Sans MT (Body)"/>
              </a:rPr>
              <a:t>i</a:t>
            </a:r>
            <a:r>
              <a:rPr lang="en-US" dirty="0" smtClean="0">
                <a:latin typeface="Gill Sans MT (Body)"/>
              </a:rPr>
              <a:t> gave to </a:t>
            </a:r>
            <a:r>
              <a:rPr lang="en-US" i="1" dirty="0" smtClean="0">
                <a:latin typeface="Gill Sans MT (Body)"/>
              </a:rPr>
              <a:t>similar</a:t>
            </a:r>
            <a:r>
              <a:rPr lang="en-US" dirty="0" smtClean="0">
                <a:latin typeface="Gill Sans MT (Body)"/>
              </a:rPr>
              <a:t> movies</a:t>
            </a:r>
          </a:p>
          <a:p>
            <a:pPr lvl="2"/>
            <a:r>
              <a:rPr lang="en-US" dirty="0" smtClean="0">
                <a:latin typeface="Gill Sans MT (Body)"/>
              </a:rPr>
              <a:t>Ratings </a:t>
            </a:r>
            <a:r>
              <a:rPr lang="en-US" i="1" dirty="0" smtClean="0">
                <a:latin typeface="Gill Sans MT (Body)"/>
              </a:rPr>
              <a:t>similar users</a:t>
            </a:r>
            <a:r>
              <a:rPr lang="en-US" dirty="0" smtClean="0">
                <a:latin typeface="Gill Sans MT (Body)"/>
              </a:rPr>
              <a:t> gave to movie j </a:t>
            </a:r>
          </a:p>
          <a:p>
            <a:pPr lvl="1"/>
            <a:endParaRPr lang="en-US" dirty="0" smtClean="0">
              <a:latin typeface="Gill Sans MT (Body)"/>
            </a:endParaRPr>
          </a:p>
          <a:p>
            <a:pPr lvl="1"/>
            <a:endParaRPr lang="en-US" dirty="0" smtClean="0">
              <a:latin typeface="Gill Sans MT (Body)"/>
            </a:endParaRPr>
          </a:p>
          <a:p>
            <a:r>
              <a:rPr lang="en-US" dirty="0" smtClean="0">
                <a:latin typeface="Gill Sans MT (Body)"/>
              </a:rPr>
              <a:t>Sensitivity may be small for many of these queries</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Netflix $1,000,000 Prize Competition</a:t>
            </a:r>
            <a:endParaRPr lang="en-US" dirty="0"/>
          </a:p>
        </p:txBody>
      </p:sp>
      <p:sp>
        <p:nvSpPr>
          <p:cNvPr id="3" name="Content Placeholder 2"/>
          <p:cNvSpPr>
            <a:spLocks noGrp="1"/>
          </p:cNvSpPr>
          <p:nvPr>
            <p:ph sz="quarter" idx="1"/>
          </p:nvPr>
        </p:nvSpPr>
        <p:spPr>
          <a:xfrm>
            <a:off x="381000" y="4419600"/>
            <a:ext cx="8229600" cy="4525963"/>
          </a:xfrm>
        </p:spPr>
        <p:txBody>
          <a:bodyPr/>
          <a:lstStyle/>
          <a:p>
            <a:pPr>
              <a:buNone/>
            </a:pPr>
            <a:r>
              <a:rPr lang="en-US" dirty="0" smtClean="0"/>
              <a:t>Queries: On a scale of 1 to 5 how would John rate “The Notebook” if he watched it?</a:t>
            </a:r>
          </a:p>
        </p:txBody>
      </p:sp>
      <p:graphicFrame>
        <p:nvGraphicFramePr>
          <p:cNvPr id="4" name="Table 3"/>
          <p:cNvGraphicFramePr>
            <a:graphicFrameLocks noGrp="1"/>
          </p:cNvGraphicFramePr>
          <p:nvPr/>
        </p:nvGraphicFramePr>
        <p:xfrm>
          <a:off x="1143000" y="1676400"/>
          <a:ext cx="6934200" cy="2560320"/>
        </p:xfrm>
        <a:graphic>
          <a:graphicData uri="http://schemas.openxmlformats.org/drawingml/2006/table">
            <a:tbl>
              <a:tblPr firstRow="1" bandRow="1">
                <a:tableStyleId>{5C22544A-7EE6-4342-B048-85BDC9FD1C3A}</a:tableStyleId>
              </a:tblPr>
              <a:tblGrid>
                <a:gridCol w="1447800"/>
                <a:gridCol w="758536"/>
                <a:gridCol w="2040861"/>
                <a:gridCol w="1977823"/>
                <a:gridCol w="709180"/>
              </a:tblGrid>
              <a:tr h="348343">
                <a:tc>
                  <a:txBody>
                    <a:bodyPr/>
                    <a:lstStyle/>
                    <a:p>
                      <a:r>
                        <a:rPr lang="en-US" dirty="0" smtClean="0"/>
                        <a:t>User/Movie</a:t>
                      </a:r>
                      <a:endParaRPr lang="en-US" dirty="0"/>
                    </a:p>
                  </a:txBody>
                  <a:tcPr/>
                </a:tc>
                <a:tc>
                  <a:txBody>
                    <a:bodyPr/>
                    <a:lstStyle/>
                    <a:p>
                      <a:r>
                        <a:rPr lang="en-US" dirty="0" smtClean="0"/>
                        <a:t>….</a:t>
                      </a:r>
                      <a:endParaRPr lang="en-US" dirty="0"/>
                    </a:p>
                  </a:txBody>
                  <a:tcPr/>
                </a:tc>
                <a:tc>
                  <a:txBody>
                    <a:bodyPr/>
                    <a:lstStyle/>
                    <a:p>
                      <a:r>
                        <a:rPr lang="en-US" dirty="0" smtClean="0"/>
                        <a:t>300</a:t>
                      </a:r>
                      <a:endParaRPr lang="en-US" dirty="0"/>
                    </a:p>
                  </a:txBody>
                  <a:tcPr/>
                </a:tc>
                <a:tc>
                  <a:txBody>
                    <a:bodyPr/>
                    <a:lstStyle/>
                    <a:p>
                      <a:r>
                        <a:rPr lang="en-US" dirty="0" smtClean="0"/>
                        <a:t>The Notebook</a:t>
                      </a:r>
                      <a:endParaRPr lang="en-US" dirty="0"/>
                    </a:p>
                  </a:txBody>
                  <a:tcPr/>
                </a:tc>
                <a:tc>
                  <a:txBody>
                    <a:bodyPr/>
                    <a:lstStyle/>
                    <a:p>
                      <a:r>
                        <a:rPr lang="en-US" dirty="0" smtClean="0"/>
                        <a:t>….</a:t>
                      </a:r>
                      <a:endParaRPr lang="en-US" dirty="0"/>
                    </a:p>
                  </a:txBody>
                  <a:tcPr/>
                </a:tc>
              </a:tr>
              <a:tr h="348343">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r h="348343">
                <a:tc>
                  <a:txBody>
                    <a:bodyPr/>
                    <a:lstStyle/>
                    <a:p>
                      <a:r>
                        <a:rPr lang="en-US" dirty="0" smtClean="0"/>
                        <a:t>John</a:t>
                      </a:r>
                      <a:endParaRPr lang="en-US" dirty="0"/>
                    </a:p>
                  </a:txBody>
                  <a:tcPr/>
                </a:tc>
                <a:tc>
                  <a:txBody>
                    <a:bodyPr/>
                    <a:lstStyle/>
                    <a:p>
                      <a:endParaRPr lang="en-US"/>
                    </a:p>
                  </a:txBody>
                  <a:tcPr/>
                </a:tc>
                <a:tc>
                  <a:txBody>
                    <a:bodyPr/>
                    <a:lstStyle/>
                    <a:p>
                      <a:r>
                        <a:rPr lang="en-US" dirty="0" smtClean="0"/>
                        <a:t>4</a:t>
                      </a:r>
                      <a:endParaRPr lang="en-US" dirty="0"/>
                    </a:p>
                  </a:txBody>
                  <a:tcPr/>
                </a:tc>
                <a:tc>
                  <a:txBody>
                    <a:bodyPr/>
                    <a:lstStyle/>
                    <a:p>
                      <a:r>
                        <a:rPr lang="en-US" dirty="0" smtClean="0"/>
                        <a:t>Unrated</a:t>
                      </a:r>
                      <a:endParaRPr lang="en-US" dirty="0"/>
                    </a:p>
                  </a:txBody>
                  <a:tcPr/>
                </a:tc>
                <a:tc>
                  <a:txBody>
                    <a:bodyPr/>
                    <a:lstStyle/>
                    <a:p>
                      <a:endParaRPr lang="en-US"/>
                    </a:p>
                  </a:txBody>
                  <a:tcPr/>
                </a:tc>
              </a:tr>
              <a:tr h="348343">
                <a:tc>
                  <a:txBody>
                    <a:bodyPr/>
                    <a:lstStyle/>
                    <a:p>
                      <a:r>
                        <a:rPr lang="en-US" dirty="0" smtClean="0"/>
                        <a:t>Mary</a:t>
                      </a:r>
                      <a:endParaRPr lang="en-US" dirty="0"/>
                    </a:p>
                  </a:txBody>
                  <a:tcPr/>
                </a:tc>
                <a:tc>
                  <a:txBody>
                    <a:bodyPr/>
                    <a:lstStyle/>
                    <a:p>
                      <a:endParaRPr lang="en-US"/>
                    </a:p>
                  </a:txBody>
                  <a:tcPr/>
                </a:tc>
                <a:tc>
                  <a:txBody>
                    <a:bodyPr/>
                    <a:lstStyle/>
                    <a:p>
                      <a:r>
                        <a:rPr lang="en-US" dirty="0" smtClean="0"/>
                        <a:t>Unrated</a:t>
                      </a:r>
                      <a:endParaRPr lang="en-US" dirty="0"/>
                    </a:p>
                  </a:txBody>
                  <a:tcPr/>
                </a:tc>
                <a:tc>
                  <a:txBody>
                    <a:bodyPr/>
                    <a:lstStyle/>
                    <a:p>
                      <a:r>
                        <a:rPr lang="en-US" dirty="0" smtClean="0"/>
                        <a:t>Unrated</a:t>
                      </a:r>
                      <a:endParaRPr lang="en-US" dirty="0"/>
                    </a:p>
                  </a:txBody>
                  <a:tcPr/>
                </a:tc>
                <a:tc>
                  <a:txBody>
                    <a:bodyPr/>
                    <a:lstStyle/>
                    <a:p>
                      <a:endParaRPr lang="en-US"/>
                    </a:p>
                  </a:txBody>
                  <a:tcPr/>
                </a:tc>
              </a:tr>
              <a:tr h="348343">
                <a:tc>
                  <a:txBody>
                    <a:bodyPr/>
                    <a:lstStyle/>
                    <a:p>
                      <a:r>
                        <a:rPr lang="en-US" dirty="0" smtClean="0"/>
                        <a:t>Sue</a:t>
                      </a:r>
                      <a:endParaRPr lang="en-US" dirty="0"/>
                    </a:p>
                  </a:txBody>
                  <a:tcPr/>
                </a:tc>
                <a:tc>
                  <a:txBody>
                    <a:bodyPr/>
                    <a:lstStyle/>
                    <a:p>
                      <a:endParaRPr lang="en-US"/>
                    </a:p>
                  </a:txBody>
                  <a:tcPr/>
                </a:tc>
                <a:tc>
                  <a:txBody>
                    <a:bodyPr/>
                    <a:lstStyle/>
                    <a:p>
                      <a:r>
                        <a:rPr lang="en-US" dirty="0" smtClean="0"/>
                        <a:t>2</a:t>
                      </a:r>
                      <a:endParaRPr lang="en-US" dirty="0"/>
                    </a:p>
                  </a:txBody>
                  <a:tcPr/>
                </a:tc>
                <a:tc>
                  <a:txBody>
                    <a:bodyPr/>
                    <a:lstStyle/>
                    <a:p>
                      <a:r>
                        <a:rPr lang="en-US" dirty="0" smtClean="0"/>
                        <a:t>5</a:t>
                      </a:r>
                      <a:endParaRPr lang="en-US" dirty="0"/>
                    </a:p>
                  </a:txBody>
                  <a:tcPr/>
                </a:tc>
                <a:tc>
                  <a:txBody>
                    <a:bodyPr/>
                    <a:lstStyle/>
                    <a:p>
                      <a:endParaRPr lang="en-US"/>
                    </a:p>
                  </a:txBody>
                  <a:tcPr/>
                </a:tc>
              </a:tr>
              <a:tr h="348343">
                <a:tc>
                  <a:txBody>
                    <a:bodyPr/>
                    <a:lstStyle/>
                    <a:p>
                      <a:r>
                        <a:rPr lang="en-US" dirty="0" smtClean="0"/>
                        <a:t>Joe</a:t>
                      </a:r>
                      <a:endParaRPr lang="en-US" dirty="0"/>
                    </a:p>
                  </a:txBody>
                  <a:tcPr/>
                </a:tc>
                <a:tc>
                  <a:txBody>
                    <a:bodyPr/>
                    <a:lstStyle/>
                    <a:p>
                      <a:endParaRPr lang="en-US" dirty="0"/>
                    </a:p>
                  </a:txBody>
                  <a:tcPr/>
                </a:tc>
                <a:tc>
                  <a:txBody>
                    <a:bodyPr/>
                    <a:lstStyle/>
                    <a:p>
                      <a:r>
                        <a:rPr lang="en-US" dirty="0" smtClean="0"/>
                        <a:t>5</a:t>
                      </a:r>
                      <a:endParaRPr lang="en-US" dirty="0"/>
                    </a:p>
                  </a:txBody>
                  <a:tcPr/>
                </a:tc>
                <a:tc>
                  <a:txBody>
                    <a:bodyPr/>
                    <a:lstStyle/>
                    <a:p>
                      <a:r>
                        <a:rPr lang="en-US" dirty="0" smtClean="0"/>
                        <a:t>1</a:t>
                      </a:r>
                      <a:endParaRPr lang="en-US" dirty="0"/>
                    </a:p>
                  </a:txBody>
                  <a:tcPr/>
                </a:tc>
                <a:tc>
                  <a:txBody>
                    <a:bodyPr/>
                    <a:lstStyle/>
                    <a:p>
                      <a:endParaRPr lang="en-US"/>
                    </a:p>
                  </a:txBody>
                  <a:tcPr/>
                </a:tc>
              </a:tr>
              <a:tr h="348343">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p:sp>
        <p:nvSpPr>
          <p:cNvPr id="5"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Rating Scale</a:t>
            </a:r>
            <a:endParaRPr lang="en-US" dirty="0"/>
          </a:p>
        </p:txBody>
      </p:sp>
      <p:sp>
        <p:nvSpPr>
          <p:cNvPr id="3" name="Content Placeholder 2"/>
          <p:cNvSpPr>
            <a:spLocks noGrp="1"/>
          </p:cNvSpPr>
          <p:nvPr>
            <p:ph sz="quarter" idx="1"/>
          </p:nvPr>
        </p:nvSpPr>
        <p:spPr/>
        <p:txBody>
          <a:bodyPr/>
          <a:lstStyle/>
          <a:p>
            <a:r>
              <a:rPr lang="en-US" dirty="0" smtClean="0"/>
              <a:t>For Alice a rating of 3 might mean the movie was really terrible.</a:t>
            </a:r>
          </a:p>
          <a:p>
            <a:r>
              <a:rPr lang="en-US" dirty="0" smtClean="0"/>
              <a:t>For Bob the same rating might mean that the movie was excellent.</a:t>
            </a:r>
          </a:p>
          <a:p>
            <a:r>
              <a:rPr lang="en-US" dirty="0" smtClean="0"/>
              <a:t>How do we tell the difference?</a:t>
            </a:r>
          </a:p>
          <a:p>
            <a:endParaRPr lang="en-US" dirty="0" smtClean="0"/>
          </a:p>
          <a:p>
            <a:pPr>
              <a:buNone/>
            </a:pPr>
            <a:r>
              <a:rPr lang="en-US" dirty="0" smtClean="0"/>
              <a:t> </a:t>
            </a:r>
            <a:endParaRPr lang="en-US" dirty="0"/>
          </a:p>
        </p:txBody>
      </p:sp>
      <p:graphicFrame>
        <p:nvGraphicFramePr>
          <p:cNvPr id="54274" name="Object 2"/>
          <p:cNvGraphicFramePr>
            <a:graphicFrameLocks noChangeAspect="1"/>
          </p:cNvGraphicFramePr>
          <p:nvPr/>
        </p:nvGraphicFramePr>
        <p:xfrm>
          <a:off x="2530475" y="4038600"/>
          <a:ext cx="3886200" cy="1295400"/>
        </p:xfrm>
        <a:graphic>
          <a:graphicData uri="http://schemas.openxmlformats.org/presentationml/2006/ole">
            <mc:AlternateContent xmlns:mc="http://schemas.openxmlformats.org/markup-compatibility/2006">
              <mc:Choice xmlns:v="urn:schemas-microsoft-com:vml" Requires="v">
                <p:oleObj spid="_x0000_s54359" name="Equation" r:id="rId3" imgW="761760" imgH="253800" progId="Equation.3">
                  <p:embed/>
                </p:oleObj>
              </mc:Choice>
              <mc:Fallback>
                <p:oleObj name="Equation" r:id="rId3" imgW="76176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475" y="4038600"/>
                        <a:ext cx="3886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tell if two users are similar?</a:t>
            </a:r>
            <a:endParaRPr lang="en-US" dirty="0"/>
          </a:p>
        </p:txBody>
      </p:sp>
      <p:graphicFrame>
        <p:nvGraphicFramePr>
          <p:cNvPr id="5124" name="Object 4"/>
          <p:cNvGraphicFramePr>
            <a:graphicFrameLocks noChangeAspect="1"/>
          </p:cNvGraphicFramePr>
          <p:nvPr/>
        </p:nvGraphicFramePr>
        <p:xfrm>
          <a:off x="914400" y="3429000"/>
          <a:ext cx="7010400" cy="1524000"/>
        </p:xfrm>
        <a:graphic>
          <a:graphicData uri="http://schemas.openxmlformats.org/presentationml/2006/ole">
            <mc:AlternateContent xmlns:mc="http://schemas.openxmlformats.org/markup-compatibility/2006">
              <mc:Choice xmlns:v="urn:schemas-microsoft-com:vml" Requires="v">
                <p:oleObj spid="_x0000_s5209" name="Equation" r:id="rId4" imgW="1930320" imgH="406080" progId="Equation.3">
                  <p:embed/>
                </p:oleObj>
              </mc:Choice>
              <mc:Fallback>
                <p:oleObj name="Equation" r:id="rId4" imgW="1930320" imgH="40608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429000"/>
                        <a:ext cx="7010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57200" y="1524000"/>
            <a:ext cx="8458200" cy="4801314"/>
          </a:xfrm>
          <a:prstGeom prst="rect">
            <a:avLst/>
          </a:prstGeom>
          <a:noFill/>
        </p:spPr>
        <p:txBody>
          <a:bodyPr wrap="square" rtlCol="0">
            <a:spAutoFit/>
          </a:bodyPr>
          <a:lstStyle/>
          <a:p>
            <a:r>
              <a:rPr lang="en-US" sz="2400" dirty="0" smtClean="0"/>
              <a:t>Pearson’s Correlation is one metric for similarity of users </a:t>
            </a:r>
            <a:r>
              <a:rPr lang="en-US" sz="2400" dirty="0" err="1" smtClean="0"/>
              <a:t>i</a:t>
            </a:r>
            <a:r>
              <a:rPr lang="en-US" sz="2400" dirty="0" smtClean="0"/>
              <a:t> and j</a:t>
            </a:r>
          </a:p>
          <a:p>
            <a:pPr lvl="1">
              <a:buFont typeface="Arial" pitchFamily="34" charset="0"/>
              <a:buChar char="•"/>
            </a:pPr>
            <a:r>
              <a:rPr lang="en-US" sz="2400" dirty="0" smtClean="0"/>
              <a:t>Consider all movies rated by both users</a:t>
            </a:r>
          </a:p>
          <a:p>
            <a:pPr lvl="1">
              <a:buFont typeface="Arial" pitchFamily="34" charset="0"/>
              <a:buChar char="•"/>
            </a:pPr>
            <a:r>
              <a:rPr lang="en-US" sz="2400" dirty="0" smtClean="0"/>
              <a:t>Negative value whenever </a:t>
            </a:r>
            <a:r>
              <a:rPr lang="en-US" sz="2400" dirty="0" err="1" smtClean="0"/>
              <a:t>i</a:t>
            </a:r>
            <a:r>
              <a:rPr lang="en-US" sz="2400" dirty="0" smtClean="0"/>
              <a:t> likes a movie that j dislikes</a:t>
            </a:r>
          </a:p>
          <a:p>
            <a:pPr lvl="1">
              <a:buFont typeface="Arial" pitchFamily="34" charset="0"/>
              <a:buChar char="•"/>
            </a:pPr>
            <a:r>
              <a:rPr lang="en-US" sz="2400" dirty="0" smtClean="0"/>
              <a:t>Positive value whenever </a:t>
            </a:r>
            <a:r>
              <a:rPr lang="en-US" sz="2400" dirty="0" err="1" smtClean="0"/>
              <a:t>i</a:t>
            </a:r>
            <a:r>
              <a:rPr lang="en-US" sz="2400" dirty="0" smtClean="0"/>
              <a:t> and j agree</a:t>
            </a:r>
          </a:p>
          <a:p>
            <a:pPr lvl="1">
              <a:buFont typeface="Arial" pitchFamily="34" charset="0"/>
              <a:buChar char="•"/>
            </a:pPr>
            <a:endParaRPr lang="en-US" sz="2400" dirty="0" smtClean="0"/>
          </a:p>
          <a:p>
            <a:pPr lvl="1">
              <a:buFont typeface="Arial" pitchFamily="34" charset="0"/>
              <a:buChar char="•"/>
            </a:pPr>
            <a:endParaRPr lang="en-US" sz="2400" dirty="0" smtClean="0"/>
          </a:p>
          <a:p>
            <a:pPr lvl="1">
              <a:buFont typeface="Arial" pitchFamily="34" charset="0"/>
              <a:buChar char="•"/>
            </a:pPr>
            <a:endParaRPr lang="en-US" sz="2400" dirty="0" smtClean="0"/>
          </a:p>
          <a:p>
            <a:pPr lvl="1">
              <a:buFont typeface="Arial" pitchFamily="34" charset="0"/>
              <a:buChar char="•"/>
            </a:pPr>
            <a:endParaRPr lang="en-US" sz="2400" dirty="0" smtClean="0"/>
          </a:p>
          <a:p>
            <a:pPr lvl="1">
              <a:buFont typeface="Arial" pitchFamily="34" charset="0"/>
              <a:buChar char="•"/>
            </a:pPr>
            <a:endParaRPr lang="en-US" sz="2400" dirty="0" smtClean="0"/>
          </a:p>
          <a:p>
            <a:pPr lvl="1"/>
            <a:endParaRPr lang="en-US" sz="2400" dirty="0" smtClean="0"/>
          </a:p>
          <a:p>
            <a:pPr lvl="1"/>
            <a:r>
              <a:rPr lang="en-US" sz="2400" dirty="0" smtClean="0"/>
              <a:t>We can use similar metrics to measure the similarity between two movies.</a:t>
            </a:r>
          </a:p>
          <a:p>
            <a:pPr lvl="1">
              <a:buFont typeface="Arial" pitchFamily="34" charset="0"/>
              <a:buChar char="•"/>
            </a:pPr>
            <a:endParaRPr lang="en-US" dirty="0"/>
          </a:p>
        </p:txBody>
      </p:sp>
      <p:sp>
        <p:nvSpPr>
          <p:cNvPr id="5"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 Predictions Example</a:t>
            </a:r>
            <a:endParaRPr lang="en-US" dirty="0"/>
          </a:p>
        </p:txBody>
      </p:sp>
      <p:sp>
        <p:nvSpPr>
          <p:cNvPr id="3" name="Content Placeholder 2"/>
          <p:cNvSpPr>
            <a:spLocks noGrp="1"/>
          </p:cNvSpPr>
          <p:nvPr>
            <p:ph sz="quarter" idx="1"/>
          </p:nvPr>
        </p:nvSpPr>
        <p:spPr/>
        <p:txBody>
          <a:bodyPr>
            <a:normAutofit/>
          </a:bodyPr>
          <a:lstStyle/>
          <a:p>
            <a:r>
              <a:rPr lang="en-US" dirty="0" smtClean="0">
                <a:latin typeface="Gill Sans MT (Body)"/>
              </a:rPr>
              <a:t>Collaborative Filtering</a:t>
            </a:r>
          </a:p>
          <a:p>
            <a:pPr lvl="1"/>
            <a:r>
              <a:rPr lang="en-US" dirty="0" smtClean="0">
                <a:latin typeface="Gill Sans MT (Body)"/>
              </a:rPr>
              <a:t>Find the k-nearest neighbors of user </a:t>
            </a:r>
            <a:r>
              <a:rPr lang="en-US" dirty="0" err="1" smtClean="0">
                <a:latin typeface="Gill Sans MT (Body)"/>
              </a:rPr>
              <a:t>i</a:t>
            </a:r>
            <a:r>
              <a:rPr lang="en-US" dirty="0" smtClean="0">
                <a:latin typeface="Gill Sans MT (Body)"/>
              </a:rPr>
              <a:t> who have rated movie j by Pearson’s Correlation:</a:t>
            </a:r>
          </a:p>
          <a:p>
            <a:pPr lvl="1">
              <a:buNone/>
            </a:pPr>
            <a:r>
              <a:rPr lang="en-US" sz="2000" dirty="0" smtClean="0">
                <a:latin typeface="Gill Sans MT (Body)"/>
              </a:rPr>
              <a:t>                                                             </a:t>
            </a:r>
          </a:p>
          <a:p>
            <a:pPr lvl="1">
              <a:buNone/>
            </a:pPr>
            <a:r>
              <a:rPr lang="en-US" sz="2000" dirty="0" smtClean="0">
                <a:latin typeface="Gill Sans MT (Body)"/>
              </a:rPr>
              <a:t>                                                              </a:t>
            </a:r>
          </a:p>
          <a:p>
            <a:pPr lvl="1">
              <a:buNone/>
            </a:pPr>
            <a:r>
              <a:rPr lang="en-US" sz="2000" dirty="0" smtClean="0">
                <a:latin typeface="Gill Sans MT (Body)"/>
              </a:rPr>
              <a:t>                                                              </a:t>
            </a:r>
          </a:p>
          <a:p>
            <a:pPr lvl="1">
              <a:buNone/>
            </a:pPr>
            <a:endParaRPr lang="en-US" sz="2000" dirty="0" smtClean="0">
              <a:latin typeface="Gill Sans MT (Body)"/>
            </a:endParaRPr>
          </a:p>
          <a:p>
            <a:pPr lvl="1">
              <a:buNone/>
            </a:pPr>
            <a:r>
              <a:rPr lang="en-US" sz="2000" dirty="0" smtClean="0">
                <a:latin typeface="Gill Sans MT (Body)"/>
              </a:rPr>
              <a:t>                                                              </a:t>
            </a:r>
          </a:p>
          <a:p>
            <a:pPr lvl="1"/>
            <a:r>
              <a:rPr lang="en-US" dirty="0" smtClean="0">
                <a:latin typeface="Gill Sans MT (Body)"/>
              </a:rPr>
              <a:t>Predicted Rating</a:t>
            </a:r>
          </a:p>
          <a:p>
            <a:pPr lvl="1"/>
            <a:endParaRPr lang="en-US" dirty="0" smtClean="0">
              <a:latin typeface="Gill Sans MT (Body)"/>
            </a:endParaRPr>
          </a:p>
        </p:txBody>
      </p:sp>
      <p:graphicFrame>
        <p:nvGraphicFramePr>
          <p:cNvPr id="5" name="Object 4"/>
          <p:cNvGraphicFramePr>
            <a:graphicFrameLocks noChangeAspect="1"/>
          </p:cNvGraphicFramePr>
          <p:nvPr/>
        </p:nvGraphicFramePr>
        <p:xfrm>
          <a:off x="1676400" y="4800600"/>
          <a:ext cx="5438078" cy="1676400"/>
        </p:xfrm>
        <a:graphic>
          <a:graphicData uri="http://schemas.openxmlformats.org/presentationml/2006/ole">
            <mc:AlternateContent xmlns:mc="http://schemas.openxmlformats.org/markup-compatibility/2006">
              <mc:Choice xmlns:v="urn:schemas-microsoft-com:vml" Requires="v">
                <p:oleObj spid="_x0000_s6316" name="Equation" r:id="rId4" imgW="1523880" imgH="469800" progId="Equation.3">
                  <p:embed/>
                </p:oleObj>
              </mc:Choice>
              <mc:Fallback>
                <p:oleObj name="Equation" r:id="rId4" imgW="1523880" imgH="469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800600"/>
                        <a:ext cx="5438078"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1066800" y="2057400"/>
          <a:ext cx="3584095" cy="1905000"/>
        </p:xfrm>
        <a:graphic>
          <a:graphicData uri="http://schemas.openxmlformats.org/presentationml/2006/ole">
            <mc:AlternateContent xmlns:mc="http://schemas.openxmlformats.org/markup-compatibility/2006">
              <mc:Choice xmlns:v="urn:schemas-microsoft-com:vml" Requires="v">
                <p:oleObj spid="_x0000_s6317" name="Equation" r:id="rId6" imgW="1282680" imgH="685800" progId="Equation.3">
                  <p:embed/>
                </p:oleObj>
              </mc:Choice>
              <mc:Fallback>
                <p:oleObj name="Equation" r:id="rId6" imgW="1282680" imgH="6858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057400"/>
                        <a:ext cx="358409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5638800" y="2667000"/>
            <a:ext cx="2646878" cy="369332"/>
          </a:xfrm>
          <a:prstGeom prst="rect">
            <a:avLst/>
          </a:prstGeom>
        </p:spPr>
        <p:txBody>
          <a:bodyPr wrap="none">
            <a:spAutoFit/>
          </a:bodyPr>
          <a:lstStyle/>
          <a:p>
            <a:r>
              <a:rPr lang="en-US" dirty="0" smtClean="0">
                <a:latin typeface="Gill Sans MT (Body)"/>
              </a:rPr>
              <a:t>similarity of users </a:t>
            </a:r>
            <a:r>
              <a:rPr lang="en-US" dirty="0" err="1" smtClean="0">
                <a:latin typeface="Gill Sans MT (Body)"/>
              </a:rPr>
              <a:t>i</a:t>
            </a:r>
            <a:r>
              <a:rPr lang="en-US" dirty="0" smtClean="0">
                <a:latin typeface="Gill Sans MT (Body)"/>
              </a:rPr>
              <a:t> and j</a:t>
            </a:r>
            <a:endParaRPr lang="en-US" dirty="0"/>
          </a:p>
        </p:txBody>
      </p:sp>
      <p:sp>
        <p:nvSpPr>
          <p:cNvPr id="9" name="Rectangle 8"/>
          <p:cNvSpPr/>
          <p:nvPr/>
        </p:nvSpPr>
        <p:spPr>
          <a:xfrm>
            <a:off x="5715000" y="3352800"/>
            <a:ext cx="2287806" cy="369332"/>
          </a:xfrm>
          <a:prstGeom prst="rect">
            <a:avLst/>
          </a:prstGeom>
        </p:spPr>
        <p:txBody>
          <a:bodyPr wrap="none">
            <a:spAutoFit/>
          </a:bodyPr>
          <a:lstStyle/>
          <a:p>
            <a:r>
              <a:rPr lang="en-US" dirty="0" smtClean="0">
                <a:latin typeface="Gill Sans MT (Body)"/>
              </a:rPr>
              <a:t>k most similar users </a:t>
            </a:r>
            <a:endParaRPr lang="en-US" dirty="0"/>
          </a:p>
        </p:txBody>
      </p:sp>
      <p:sp>
        <p:nvSpPr>
          <p:cNvPr id="10"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 Prediction Sensitivity Example</a:t>
            </a:r>
            <a:endParaRPr lang="en-US" dirty="0"/>
          </a:p>
        </p:txBody>
      </p:sp>
      <p:sp>
        <p:nvSpPr>
          <p:cNvPr id="3" name="Content Placeholder 2"/>
          <p:cNvSpPr>
            <a:spLocks noGrp="1"/>
          </p:cNvSpPr>
          <p:nvPr>
            <p:ph sz="quarter" idx="1"/>
          </p:nvPr>
        </p:nvSpPr>
        <p:spPr/>
        <p:txBody>
          <a:bodyPr>
            <a:normAutofit/>
          </a:bodyPr>
          <a:lstStyle/>
          <a:p>
            <a:pPr marL="0" indent="0">
              <a:buNone/>
            </a:pPr>
            <a:endParaRPr lang="en-US" dirty="0" smtClean="0"/>
          </a:p>
          <a:p>
            <a:endParaRPr lang="en-US" dirty="0" smtClean="0"/>
          </a:p>
          <a:p>
            <a:endParaRPr lang="en-US" dirty="0" smtClean="0"/>
          </a:p>
          <a:p>
            <a:endParaRPr lang="en-US" dirty="0" smtClean="0"/>
          </a:p>
          <a:p>
            <a:r>
              <a:rPr lang="en-US" dirty="0"/>
              <a:t>Pretend the query Q(</a:t>
            </a:r>
            <a:r>
              <a:rPr lang="en-US" dirty="0" err="1"/>
              <a:t>i,j</a:t>
            </a:r>
            <a:r>
              <a:rPr lang="en-US" dirty="0"/>
              <a:t>) included user i’s rating history</a:t>
            </a:r>
          </a:p>
          <a:p>
            <a:r>
              <a:rPr lang="en-US" dirty="0" smtClean="0"/>
              <a:t>At most one of the neighbors ratings changes, and the range of ratings is 4 (since ratings are between 1 &amp; 5). The L1 sensitivity of the prediction is:</a:t>
            </a:r>
          </a:p>
          <a:p>
            <a:pPr algn="ctr">
              <a:buNone/>
            </a:pPr>
            <a:endParaRPr lang="en-US" dirty="0" smtClean="0"/>
          </a:p>
          <a:p>
            <a:pPr algn="ctr">
              <a:buNone/>
            </a:pPr>
            <a:r>
              <a:rPr lang="en-US" dirty="0" smtClean="0"/>
              <a:t> </a:t>
            </a:r>
            <a:r>
              <a:rPr lang="en-US" dirty="0" smtClean="0">
                <a:sym typeface="Symbol" pitchFamily="18" charset="2"/>
              </a:rPr>
              <a:t>p = </a:t>
            </a:r>
            <a:r>
              <a:rPr lang="en-US" dirty="0" smtClean="0"/>
              <a:t>4/k</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a:p>
        </p:txBody>
      </p:sp>
      <p:graphicFrame>
        <p:nvGraphicFramePr>
          <p:cNvPr id="41987" name="Object 3"/>
          <p:cNvGraphicFramePr>
            <a:graphicFrameLocks noChangeAspect="1"/>
          </p:cNvGraphicFramePr>
          <p:nvPr>
            <p:extLst>
              <p:ext uri="{D42A27DB-BD31-4B8C-83A1-F6EECF244321}">
                <p14:modId xmlns:p14="http://schemas.microsoft.com/office/powerpoint/2010/main" val="1534791754"/>
              </p:ext>
            </p:extLst>
          </p:nvPr>
        </p:nvGraphicFramePr>
        <p:xfrm>
          <a:off x="2209800" y="1524000"/>
          <a:ext cx="4292600" cy="1301750"/>
        </p:xfrm>
        <a:graphic>
          <a:graphicData uri="http://schemas.openxmlformats.org/presentationml/2006/ole">
            <mc:AlternateContent xmlns:mc="http://schemas.openxmlformats.org/markup-compatibility/2006">
              <mc:Choice xmlns:v="urn:schemas-microsoft-com:vml" Requires="v">
                <p:oleObj spid="_x0000_s42072" name="Equation" r:id="rId3" imgW="1549080" imgH="469800" progId="Equation.3">
                  <p:embed/>
                </p:oleObj>
              </mc:Choice>
              <mc:Fallback>
                <p:oleObj name="Equation" r:id="rId3" imgW="1549080" imgH="469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524000"/>
                        <a:ext cx="4292600"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Similarity of Two Movies</a:t>
            </a:r>
            <a:endParaRPr lang="en-US" dirty="0"/>
          </a:p>
        </p:txBody>
      </p:sp>
      <p:sp>
        <p:nvSpPr>
          <p:cNvPr id="3" name="Content Placeholder 2"/>
          <p:cNvSpPr>
            <a:spLocks noGrp="1"/>
          </p:cNvSpPr>
          <p:nvPr>
            <p:ph sz="quarter" idx="1"/>
          </p:nvPr>
        </p:nvSpPr>
        <p:spPr/>
        <p:txBody>
          <a:bodyPr/>
          <a:lstStyle/>
          <a:p>
            <a:r>
              <a:rPr lang="en-US" dirty="0" smtClean="0"/>
              <a:t>Let U be the set of all users who have rated both movies </a:t>
            </a:r>
            <a:r>
              <a:rPr lang="en-US" dirty="0" err="1" smtClean="0"/>
              <a:t>i</a:t>
            </a:r>
            <a:r>
              <a:rPr lang="en-US" dirty="0" smtClean="0"/>
              <a:t> and j then</a:t>
            </a:r>
          </a:p>
          <a:p>
            <a:endParaRPr lang="en-US" dirty="0" smtClean="0"/>
          </a:p>
        </p:txBody>
      </p:sp>
      <p:graphicFrame>
        <p:nvGraphicFramePr>
          <p:cNvPr id="55298" name="Object 2"/>
          <p:cNvGraphicFramePr>
            <a:graphicFrameLocks noChangeAspect="1"/>
          </p:cNvGraphicFramePr>
          <p:nvPr/>
        </p:nvGraphicFramePr>
        <p:xfrm>
          <a:off x="838200" y="2438400"/>
          <a:ext cx="7848600" cy="1905000"/>
        </p:xfrm>
        <a:graphic>
          <a:graphicData uri="http://schemas.openxmlformats.org/presentationml/2006/ole">
            <mc:AlternateContent xmlns:mc="http://schemas.openxmlformats.org/markup-compatibility/2006">
              <mc:Choice xmlns:v="urn:schemas-microsoft-com:vml" Requires="v">
                <p:oleObj spid="_x0000_s55383" name="Equation" r:id="rId4" imgW="1879560" imgH="444240" progId="Equation.3">
                  <p:embed/>
                </p:oleObj>
              </mc:Choice>
              <mc:Fallback>
                <p:oleObj name="Equation" r:id="rId4" imgW="1879560" imgH="4442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438400"/>
                        <a:ext cx="7848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K-Nearest Users or K-Nearest Movies?</a:t>
            </a:r>
            <a:endParaRPr lang="en-US" dirty="0"/>
          </a:p>
        </p:txBody>
      </p:sp>
      <p:graphicFrame>
        <p:nvGraphicFramePr>
          <p:cNvPr id="5" name="Diagram 4"/>
          <p:cNvGraphicFramePr/>
          <p:nvPr/>
        </p:nvGraphicFramePr>
        <p:xfrm>
          <a:off x="1600200" y="1219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066800" y="5105400"/>
            <a:ext cx="7467600" cy="830997"/>
          </a:xfrm>
          <a:prstGeom prst="rect">
            <a:avLst/>
          </a:prstGeom>
        </p:spPr>
        <p:txBody>
          <a:bodyPr wrap="square">
            <a:spAutoFit/>
          </a:bodyPr>
          <a:lstStyle/>
          <a:p>
            <a:r>
              <a:rPr lang="en-US" sz="2400" dirty="0" smtClean="0"/>
              <a:t>Either way, after some pre-computation, we need to be able to find the k-nearest users/movies quickly!</a:t>
            </a:r>
            <a:endParaRPr lang="en-US" sz="2400" dirty="0"/>
          </a:p>
        </p:txBody>
      </p:sp>
      <p:sp>
        <p:nvSpPr>
          <p:cNvPr id="6"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a:t>
            </a:r>
            <a:endParaRPr lang="en-US" dirty="0"/>
          </a:p>
        </p:txBody>
      </p:sp>
      <p:graphicFrame>
        <p:nvGraphicFramePr>
          <p:cNvPr id="4" name="Diagram 3"/>
          <p:cNvGraphicFramePr/>
          <p:nvPr>
            <p:extLst>
              <p:ext uri="{D42A27DB-BD31-4B8C-83A1-F6EECF244321}">
                <p14:modId xmlns:p14="http://schemas.microsoft.com/office/powerpoint/2010/main" val="2581274303"/>
              </p:ext>
            </p:extLst>
          </p:nvPr>
        </p:nvGraphicFramePr>
        <p:xfrm>
          <a:off x="533400" y="12954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need to make predictions?</a:t>
            </a:r>
            <a:endParaRPr lang="en-US" dirty="0"/>
          </a:p>
        </p:txBody>
      </p:sp>
      <p:sp>
        <p:nvSpPr>
          <p:cNvPr id="3" name="Content Placeholder 2"/>
          <p:cNvSpPr>
            <a:spLocks noGrp="1"/>
          </p:cNvSpPr>
          <p:nvPr>
            <p:ph sz="quarter" idx="1"/>
          </p:nvPr>
        </p:nvSpPr>
        <p:spPr>
          <a:xfrm>
            <a:off x="304800" y="1295400"/>
            <a:ext cx="8229600" cy="4937760"/>
          </a:xfrm>
        </p:spPr>
        <p:txBody>
          <a:bodyPr>
            <a:normAutofit/>
          </a:bodyPr>
          <a:lstStyle/>
          <a:p>
            <a:pPr>
              <a:buNone/>
            </a:pPr>
            <a:r>
              <a:rPr lang="en-US" dirty="0" smtClean="0"/>
              <a:t>For a large class of prediction algorithms it suffices to have:</a:t>
            </a:r>
          </a:p>
          <a:p>
            <a:pPr lvl="1"/>
            <a:r>
              <a:rPr lang="en-US" dirty="0" err="1" smtClean="0"/>
              <a:t>Gavg</a:t>
            </a:r>
            <a:r>
              <a:rPr lang="en-US" dirty="0" smtClean="0"/>
              <a:t> – average rating for all movies by all users</a:t>
            </a:r>
          </a:p>
          <a:p>
            <a:pPr lvl="1"/>
            <a:endParaRPr lang="en-US" dirty="0" smtClean="0"/>
          </a:p>
          <a:p>
            <a:pPr lvl="1"/>
            <a:r>
              <a:rPr lang="en-US" dirty="0" err="1" smtClean="0"/>
              <a:t>Mavg</a:t>
            </a:r>
            <a:r>
              <a:rPr lang="en-US" dirty="0" smtClean="0"/>
              <a:t> – average rating for each movie by all users</a:t>
            </a:r>
          </a:p>
          <a:p>
            <a:pPr lvl="1"/>
            <a:endParaRPr lang="en-US" dirty="0" smtClean="0"/>
          </a:p>
          <a:p>
            <a:pPr lvl="1"/>
            <a:r>
              <a:rPr lang="en-US" dirty="0" smtClean="0"/>
              <a:t>Average Movie Rating for each user</a:t>
            </a:r>
          </a:p>
          <a:p>
            <a:pPr lvl="1">
              <a:buNone/>
            </a:pPr>
            <a:endParaRPr lang="en-US" dirty="0" smtClean="0"/>
          </a:p>
          <a:p>
            <a:pPr lvl="1"/>
            <a:r>
              <a:rPr lang="en-US" dirty="0" smtClean="0"/>
              <a:t>Movie-Movie Covariance Matrix (COV)</a:t>
            </a:r>
          </a:p>
          <a:p>
            <a:pPr lvl="1"/>
            <a:endParaRPr lang="en-US" dirty="0" smtClean="0"/>
          </a:p>
          <a:p>
            <a:pPr lvl="1">
              <a:buNone/>
            </a:pPr>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Differentially Private Recommender Systems (High Level)</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To respect approximate differential privacy publish</a:t>
            </a:r>
          </a:p>
          <a:p>
            <a:pPr marL="548640" lvl="2">
              <a:spcBef>
                <a:spcPts val="600"/>
              </a:spcBef>
              <a:buClr>
                <a:schemeClr val="accent1"/>
              </a:buClr>
            </a:pPr>
            <a:r>
              <a:rPr lang="en-US" sz="2300" dirty="0" smtClean="0"/>
              <a:t> </a:t>
            </a:r>
            <a:r>
              <a:rPr lang="en-US" sz="2300" dirty="0" err="1" smtClean="0"/>
              <a:t>Gavg</a:t>
            </a:r>
            <a:r>
              <a:rPr lang="en-US" sz="2300" dirty="0" smtClean="0"/>
              <a:t> + NOISE</a:t>
            </a:r>
          </a:p>
          <a:p>
            <a:pPr marL="548640" lvl="2">
              <a:spcBef>
                <a:spcPts val="600"/>
              </a:spcBef>
              <a:buClr>
                <a:schemeClr val="accent1"/>
              </a:buClr>
            </a:pPr>
            <a:r>
              <a:rPr lang="en-US" sz="2300" dirty="0" smtClean="0"/>
              <a:t> </a:t>
            </a:r>
            <a:r>
              <a:rPr lang="en-US" sz="2300" dirty="0" err="1" smtClean="0"/>
              <a:t>Mavg</a:t>
            </a:r>
            <a:r>
              <a:rPr lang="en-US" sz="2300" dirty="0" smtClean="0"/>
              <a:t> + NOISE</a:t>
            </a:r>
          </a:p>
          <a:p>
            <a:pPr marL="548640" lvl="2">
              <a:spcBef>
                <a:spcPts val="600"/>
              </a:spcBef>
              <a:buClr>
                <a:schemeClr val="accent1"/>
              </a:buClr>
            </a:pPr>
            <a:r>
              <a:rPr lang="en-US" sz="2300" dirty="0" smtClean="0"/>
              <a:t> </a:t>
            </a:r>
            <a:r>
              <a:rPr lang="en-US" sz="2400" dirty="0" smtClean="0"/>
              <a:t>COV </a:t>
            </a:r>
            <a:r>
              <a:rPr lang="en-US" sz="2300" dirty="0" smtClean="0"/>
              <a:t>+ NOISE</a:t>
            </a:r>
          </a:p>
          <a:p>
            <a:pPr marL="0" indent="0">
              <a:buNone/>
            </a:pPr>
            <a:endParaRPr lang="en-US" sz="2400" dirty="0" smtClean="0">
              <a:sym typeface="Symbol" pitchFamily="18" charset="2"/>
            </a:endParaRPr>
          </a:p>
          <a:p>
            <a:r>
              <a:rPr lang="en-US" sz="2400" dirty="0" smtClean="0">
                <a:sym typeface="Symbol" pitchFamily="18" charset="2"/>
              </a:rPr>
              <a:t></a:t>
            </a:r>
            <a:r>
              <a:rPr lang="en-US" sz="2300" dirty="0" err="1" smtClean="0"/>
              <a:t>Gavg</a:t>
            </a:r>
            <a:r>
              <a:rPr lang="en-US" sz="2300" dirty="0" smtClean="0"/>
              <a:t>, </a:t>
            </a:r>
            <a:r>
              <a:rPr lang="en-US" sz="2400" dirty="0" smtClean="0">
                <a:sym typeface="Symbol" pitchFamily="18" charset="2"/>
              </a:rPr>
              <a:t></a:t>
            </a:r>
            <a:r>
              <a:rPr lang="en-US" sz="2300" dirty="0" err="1" smtClean="0"/>
              <a:t>Mavg</a:t>
            </a:r>
            <a:r>
              <a:rPr lang="en-US" sz="2300" dirty="0" smtClean="0"/>
              <a:t> are very small so they can be published with little noise </a:t>
            </a:r>
          </a:p>
          <a:p>
            <a:r>
              <a:rPr lang="en-US" sz="2400" dirty="0" smtClean="0">
                <a:sym typeface="Symbol" pitchFamily="18" charset="2"/>
              </a:rPr>
              <a:t>COV requires more care</a:t>
            </a:r>
            <a:r>
              <a:rPr lang="en-US" sz="2400" dirty="0">
                <a:sym typeface="Symbol" pitchFamily="18" charset="2"/>
              </a:rPr>
              <a:t> </a:t>
            </a:r>
            <a:r>
              <a:rPr lang="en-US" sz="2400" dirty="0" smtClean="0">
                <a:sym typeface="Symbol" pitchFamily="18" charset="2"/>
              </a:rPr>
              <a:t>(our focus) </a:t>
            </a:r>
          </a:p>
          <a:p>
            <a:endParaRPr lang="en-US" sz="2400" dirty="0" smtClean="0">
              <a:sym typeface="Symbol" pitchFamily="18" charset="2"/>
            </a:endParaRPr>
          </a:p>
          <a:p>
            <a:r>
              <a:rPr lang="en-US" sz="2400" dirty="0" smtClean="0">
                <a:sym typeface="Symbol" pitchFamily="18" charset="2"/>
              </a:rPr>
              <a:t>Don’t </a:t>
            </a:r>
            <a:r>
              <a:rPr lang="en-US" sz="2400" dirty="0">
                <a:sym typeface="Symbol" pitchFamily="18" charset="2"/>
              </a:rPr>
              <a:t>publish average ratings for users (used in per-user prediction </a:t>
            </a:r>
            <a:r>
              <a:rPr lang="en-US" sz="2400" dirty="0" smtClean="0">
                <a:sym typeface="Symbol" pitchFamily="18" charset="2"/>
              </a:rPr>
              <a:t>phase using k-NN or other algorithms)</a:t>
            </a:r>
            <a:endParaRPr lang="en-US" sz="2400" dirty="0">
              <a:sym typeface="Symbol" pitchFamily="18" charset="2"/>
            </a:endParaRPr>
          </a:p>
          <a:p>
            <a:endParaRPr lang="en-US" sz="2300" dirty="0" smtClean="0"/>
          </a:p>
          <a:p>
            <a:endParaRPr lang="en-US" sz="2300" dirty="0" smtClean="0"/>
          </a:p>
        </p:txBody>
      </p:sp>
      <p:sp>
        <p:nvSpPr>
          <p:cNvPr id="4" name="Rectangle 3"/>
          <p:cNvSpPr/>
          <p:nvPr/>
        </p:nvSpPr>
        <p:spPr>
          <a:xfrm>
            <a:off x="685800" y="6324600"/>
            <a:ext cx="8077200" cy="369332"/>
          </a:xfrm>
          <a:prstGeom prst="rect">
            <a:avLst/>
          </a:prstGeom>
        </p:spPr>
        <p:txBody>
          <a:bodyPr wrap="square">
            <a:spAutoFit/>
          </a:bodyPr>
          <a:lstStyle/>
          <a:p>
            <a:r>
              <a:rPr lang="en-US" b="1" dirty="0" smtClean="0"/>
              <a:t>Source: </a:t>
            </a:r>
            <a:r>
              <a:rPr lang="en-US" i="1" dirty="0" smtClean="0"/>
              <a:t>Differentially Private Recommender Systems(</a:t>
            </a:r>
            <a:r>
              <a:rPr lang="en-US" i="1" dirty="0" err="1" smtClean="0"/>
              <a:t>McSherry</a:t>
            </a:r>
            <a:r>
              <a:rPr lang="en-US" dirty="0" smtClean="0"/>
              <a:t> and </a:t>
            </a:r>
            <a:r>
              <a:rPr lang="en-US" dirty="0" err="1" smtClean="0"/>
              <a:t>Mironov</a:t>
            </a:r>
            <a:r>
              <a:rPr lang="en-US" dirty="0" smtClean="0"/>
              <a:t>)</a:t>
            </a:r>
          </a:p>
        </p:txBody>
      </p:sp>
      <p:sp>
        <p:nvSpPr>
          <p:cNvPr id="5"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Movie-Movie Covariance Matrix</a:t>
            </a:r>
            <a:endParaRPr lang="en-US" dirty="0"/>
          </a:p>
        </p:txBody>
      </p:sp>
      <p:sp>
        <p:nvSpPr>
          <p:cNvPr id="5" name="Slide Number Placeholder 3"/>
          <p:cNvSpPr>
            <a:spLocks noGrp="1"/>
          </p:cNvSpPr>
          <p:nvPr>
            <p:ph type="sldNum" sz="quarter" idx="12"/>
          </p:nvPr>
        </p:nvSpPr>
        <p:spPr>
          <a:xfrm>
            <a:off x="6781800" y="6416040"/>
            <a:ext cx="1981200" cy="365760"/>
          </a:xfrm>
        </p:spPr>
        <p:txBody>
          <a:bodyPr/>
          <a:lstStyle/>
          <a:p>
            <a:pPr algn="r"/>
            <a:fld id="{91F54218-ECD5-40B3-9B38-179C82A047E5}" type="slidenum">
              <a:rPr lang="en-US" smtClean="0"/>
              <a:pPr algn="r"/>
              <a:t>29</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1676400" y="1188643"/>
                <a:ext cx="6629400" cy="20556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a:rPr>
                        <m:t>𝐶𝑜𝑣</m:t>
                      </m:r>
                      <m:r>
                        <a:rPr lang="en-US" sz="4400" i="1" smtClean="0">
                          <a:latin typeface="Cambria Math"/>
                        </a:rPr>
                        <m:t>=</m:t>
                      </m:r>
                      <m:nary>
                        <m:naryPr>
                          <m:chr m:val="∑"/>
                          <m:ctrlPr>
                            <a:rPr lang="el-GR" sz="4400" i="1" smtClean="0">
                              <a:latin typeface="Cambria Math" charset="0"/>
                            </a:rPr>
                          </m:ctrlPr>
                        </m:naryPr>
                        <m:sub>
                          <m:r>
                            <m:rPr>
                              <m:brk m:alnAt="23"/>
                            </m:rPr>
                            <a:rPr lang="en-US" sz="4400" b="0" i="1" smtClean="0">
                              <a:latin typeface="Cambria Math"/>
                            </a:rPr>
                            <m:t>𝑢</m:t>
                          </m:r>
                        </m:sub>
                        <m:sup/>
                        <m:e>
                          <m:d>
                            <m:dPr>
                              <m:ctrlPr>
                                <a:rPr lang="el-GR" sz="4400" i="1" smtClean="0">
                                  <a:latin typeface="Cambria Math" charset="0"/>
                                </a:rPr>
                              </m:ctrlPr>
                            </m:dPr>
                            <m:e>
                              <m:acc>
                                <m:accPr>
                                  <m:chr m:val="̃"/>
                                  <m:ctrlPr>
                                    <a:rPr lang="el-GR" sz="4400" i="1">
                                      <a:latin typeface="Cambria Math" charset="0"/>
                                    </a:rPr>
                                  </m:ctrlPr>
                                </m:accPr>
                                <m:e>
                                  <m:sSub>
                                    <m:sSubPr>
                                      <m:ctrlPr>
                                        <a:rPr lang="el-GR" sz="4400" i="1">
                                          <a:latin typeface="Cambria Math" charset="0"/>
                                        </a:rPr>
                                      </m:ctrlPr>
                                    </m:sSubPr>
                                    <m:e>
                                      <m:r>
                                        <a:rPr lang="en-US" sz="4400" i="1">
                                          <a:latin typeface="Cambria Math"/>
                                        </a:rPr>
                                        <m:t>𝑟</m:t>
                                      </m:r>
                                    </m:e>
                                    <m:sub>
                                      <m:r>
                                        <a:rPr lang="en-US" sz="4400" i="1">
                                          <a:latin typeface="Cambria Math"/>
                                        </a:rPr>
                                        <m:t>𝑢</m:t>
                                      </m:r>
                                    </m:sub>
                                  </m:sSub>
                                </m:e>
                              </m:acc>
                            </m:e>
                          </m:d>
                          <m:d>
                            <m:dPr>
                              <m:ctrlPr>
                                <a:rPr lang="el-GR" sz="4400" i="1" smtClean="0">
                                  <a:latin typeface="Cambria Math" charset="0"/>
                                </a:rPr>
                              </m:ctrlPr>
                            </m:dPr>
                            <m:e>
                              <m:acc>
                                <m:accPr>
                                  <m:chr m:val="̃"/>
                                  <m:ctrlPr>
                                    <a:rPr lang="el-GR" sz="4400" i="1">
                                      <a:latin typeface="Cambria Math" charset="0"/>
                                    </a:rPr>
                                  </m:ctrlPr>
                                </m:accPr>
                                <m:e>
                                  <m:sSub>
                                    <m:sSubPr>
                                      <m:ctrlPr>
                                        <a:rPr lang="el-GR" sz="4400" i="1">
                                          <a:latin typeface="Cambria Math" charset="0"/>
                                        </a:rPr>
                                      </m:ctrlPr>
                                    </m:sSubPr>
                                    <m:e>
                                      <m:r>
                                        <a:rPr lang="en-US" sz="4400" i="1">
                                          <a:latin typeface="Cambria Math"/>
                                        </a:rPr>
                                        <m:t>𝑟</m:t>
                                      </m:r>
                                    </m:e>
                                    <m:sub>
                                      <m:r>
                                        <a:rPr lang="en-US" sz="4400" i="1">
                                          <a:latin typeface="Cambria Math"/>
                                        </a:rPr>
                                        <m:t>𝑢</m:t>
                                      </m:r>
                                    </m:sub>
                                  </m:sSub>
                                </m:e>
                              </m:acc>
                            </m:e>
                          </m:d>
                        </m:e>
                      </m:nary>
                      <m:r>
                        <a:rPr lang="en-US" sz="4400" b="0" i="1" baseline="30000" smtClean="0">
                          <a:latin typeface="Cambria Math"/>
                        </a:rPr>
                        <m:t>𝑇</m:t>
                      </m:r>
                    </m:oMath>
                  </m:oMathPara>
                </a14:m>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1676400" y="1188643"/>
                <a:ext cx="6629400" cy="205569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048000" y="3505200"/>
                <a:ext cx="3230949"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4800" i="1" smtClean="0">
                              <a:latin typeface="Cambria Math" charset="0"/>
                            </a:rPr>
                          </m:ctrlPr>
                        </m:sSubPr>
                        <m:e>
                          <m:acc>
                            <m:accPr>
                              <m:chr m:val="̃"/>
                              <m:ctrlPr>
                                <a:rPr lang="el-GR" sz="4800" i="1" smtClean="0">
                                  <a:latin typeface="Cambria Math" charset="0"/>
                                </a:rPr>
                              </m:ctrlPr>
                            </m:accPr>
                            <m:e>
                              <m:sSub>
                                <m:sSubPr>
                                  <m:ctrlPr>
                                    <a:rPr lang="el-GR" sz="4800" i="1" smtClean="0">
                                      <a:latin typeface="Cambria Math" charset="0"/>
                                    </a:rPr>
                                  </m:ctrlPr>
                                </m:sSubPr>
                                <m:e>
                                  <m:r>
                                    <a:rPr lang="en-US" sz="4800" b="0" i="1" smtClean="0">
                                      <a:latin typeface="Cambria Math"/>
                                    </a:rPr>
                                    <m:t>𝑟</m:t>
                                  </m:r>
                                </m:e>
                                <m:sub>
                                  <m:r>
                                    <a:rPr lang="en-US" sz="4800" b="0" i="1" smtClean="0">
                                      <a:latin typeface="Cambria Math"/>
                                    </a:rPr>
                                    <m:t>𝑢</m:t>
                                  </m:r>
                                </m:sub>
                              </m:sSub>
                            </m:e>
                          </m:acc>
                          <m:r>
                            <a:rPr lang="en-US" sz="4800" b="0" i="1" smtClean="0">
                              <a:latin typeface="Cambria Math"/>
                            </a:rPr>
                            <m:t>=</m:t>
                          </m:r>
                          <m:r>
                            <a:rPr lang="en-US" sz="4800" i="1">
                              <a:latin typeface="Cambria Math"/>
                            </a:rPr>
                            <m:t>𝑟</m:t>
                          </m:r>
                        </m:e>
                        <m:sub>
                          <m:r>
                            <a:rPr lang="en-US" sz="4800" i="1">
                              <a:latin typeface="Cambria Math"/>
                            </a:rPr>
                            <m:t>𝑢</m:t>
                          </m:r>
                        </m:sub>
                      </m:sSub>
                      <m:r>
                        <a:rPr lang="en-US" sz="4800" i="1">
                          <a:latin typeface="Cambria Math"/>
                        </a:rPr>
                        <m:t>−</m:t>
                      </m:r>
                      <m:acc>
                        <m:accPr>
                          <m:chr m:val="̅"/>
                          <m:ctrlPr>
                            <a:rPr lang="en-US" sz="4800" i="1">
                              <a:latin typeface="Cambria Math" charset="0"/>
                            </a:rPr>
                          </m:ctrlPr>
                        </m:accPr>
                        <m:e>
                          <m:r>
                            <a:rPr lang="en-US" sz="4800" i="1">
                              <a:latin typeface="Cambria Math"/>
                            </a:rPr>
                            <m:t>𝑟</m:t>
                          </m:r>
                        </m:e>
                      </m:acc>
                    </m:oMath>
                  </m:oMathPara>
                </a14:m>
                <a:endParaRPr lang="en-US" sz="4800" dirty="0"/>
              </a:p>
            </p:txBody>
          </p:sp>
        </mc:Choice>
        <mc:Fallback xmlns="">
          <p:sp>
            <p:nvSpPr>
              <p:cNvPr id="4" name="Rectangle 3"/>
              <p:cNvSpPr>
                <a:spLocks noRot="1" noChangeAspect="1" noMove="1" noResize="1" noEditPoints="1" noAdjustHandles="1" noChangeArrowheads="1" noChangeShapeType="1" noTextEdit="1"/>
              </p:cNvSpPr>
              <p:nvPr/>
            </p:nvSpPr>
            <p:spPr>
              <a:xfrm>
                <a:off x="3048000" y="3505200"/>
                <a:ext cx="3230949" cy="830997"/>
              </a:xfrm>
              <a:prstGeom prst="rect">
                <a:avLst/>
              </a:prstGeom>
              <a:blipFill rotWithShape="1">
                <a:blip r:embed="rId3"/>
                <a:stretch>
                  <a:fillRect/>
                </a:stretch>
              </a:blipFill>
            </p:spPr>
            <p:txBody>
              <a:bodyPr/>
              <a:lstStyle/>
              <a:p>
                <a:r>
                  <a:rPr lang="en-US">
                    <a:noFill/>
                  </a:rPr>
                  <a:t> </a:t>
                </a:r>
              </a:p>
            </p:txBody>
          </p:sp>
        </mc:Fallback>
      </mc:AlternateContent>
      <p:sp>
        <p:nvSpPr>
          <p:cNvPr id="6" name="TextBox 5"/>
          <p:cNvSpPr txBox="1"/>
          <p:nvPr/>
        </p:nvSpPr>
        <p:spPr>
          <a:xfrm>
            <a:off x="5285607" y="4808483"/>
            <a:ext cx="3297185" cy="400110"/>
          </a:xfrm>
          <a:prstGeom prst="rect">
            <a:avLst/>
          </a:prstGeom>
          <a:noFill/>
        </p:spPr>
        <p:txBody>
          <a:bodyPr wrap="none" rtlCol="0">
            <a:spAutoFit/>
          </a:bodyPr>
          <a:lstStyle/>
          <a:p>
            <a:r>
              <a:rPr lang="en-US" sz="2000" dirty="0" smtClean="0"/>
              <a:t>Average rating for each movie</a:t>
            </a:r>
            <a:endParaRPr lang="en-US" sz="2000" dirty="0"/>
          </a:p>
        </p:txBody>
      </p:sp>
      <p:cxnSp>
        <p:nvCxnSpPr>
          <p:cNvPr id="8" name="Straight Arrow Connector 7"/>
          <p:cNvCxnSpPr/>
          <p:nvPr/>
        </p:nvCxnSpPr>
        <p:spPr>
          <a:xfrm>
            <a:off x="5943600" y="4267200"/>
            <a:ext cx="914400" cy="54128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038600" y="4336197"/>
            <a:ext cx="685800" cy="4722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45456" y="4800600"/>
            <a:ext cx="3297826" cy="400110"/>
          </a:xfrm>
          <a:prstGeom prst="rect">
            <a:avLst/>
          </a:prstGeom>
          <a:noFill/>
        </p:spPr>
        <p:txBody>
          <a:bodyPr wrap="none" rtlCol="0">
            <a:spAutoFit/>
          </a:bodyPr>
          <a:lstStyle/>
          <a:p>
            <a:r>
              <a:rPr lang="en-US" sz="2000" dirty="0" smtClean="0"/>
              <a:t>User u’s rating for each movie</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Netflix Prize Competition</a:t>
            </a:r>
            <a:endParaRPr lang="en-US" dirty="0"/>
          </a:p>
        </p:txBody>
      </p:sp>
      <p:sp>
        <p:nvSpPr>
          <p:cNvPr id="3" name="Content Placeholder 2"/>
          <p:cNvSpPr>
            <a:spLocks noGrp="1"/>
          </p:cNvSpPr>
          <p:nvPr>
            <p:ph sz="quarter" idx="1"/>
          </p:nvPr>
        </p:nvSpPr>
        <p:spPr/>
        <p:txBody>
          <a:bodyPr/>
          <a:lstStyle/>
          <a:p>
            <a:pPr>
              <a:buNone/>
            </a:pPr>
            <a:endParaRPr lang="en-US" dirty="0" smtClean="0"/>
          </a:p>
          <a:p>
            <a:pPr lvl="1"/>
            <a:endParaRPr lang="en-US" b="1" dirty="0"/>
          </a:p>
        </p:txBody>
      </p:sp>
      <p:sp>
        <p:nvSpPr>
          <p:cNvPr id="7" name="Rectangle 6"/>
          <p:cNvSpPr/>
          <p:nvPr/>
        </p:nvSpPr>
        <p:spPr>
          <a:xfrm>
            <a:off x="533400" y="4572000"/>
            <a:ext cx="8153400" cy="1754326"/>
          </a:xfrm>
          <a:prstGeom prst="rect">
            <a:avLst/>
          </a:prstGeom>
        </p:spPr>
        <p:txBody>
          <a:bodyPr wrap="square">
            <a:spAutoFit/>
          </a:bodyPr>
          <a:lstStyle/>
          <a:p>
            <a:r>
              <a:rPr lang="en-US" b="1" dirty="0" smtClean="0"/>
              <a:t>Note: </a:t>
            </a:r>
            <a:r>
              <a:rPr lang="en-US" dirty="0" smtClean="0"/>
              <a:t>N x M table is very sparse (M = 17,770 movies, N = 500,000 users)</a:t>
            </a:r>
          </a:p>
          <a:p>
            <a:endParaRPr lang="en-US" dirty="0" smtClean="0"/>
          </a:p>
          <a:p>
            <a:r>
              <a:rPr lang="en-US" b="1" dirty="0" smtClean="0"/>
              <a:t>To Protect Privacy:</a:t>
            </a:r>
          </a:p>
          <a:p>
            <a:pPr lvl="1">
              <a:buFont typeface="Arial" pitchFamily="34" charset="0"/>
              <a:buChar char="•"/>
            </a:pPr>
            <a:r>
              <a:rPr lang="en-US" dirty="0"/>
              <a:t> </a:t>
            </a:r>
            <a:r>
              <a:rPr lang="en-US" dirty="0" smtClean="0"/>
              <a:t>Each user was randomly assigned to a globally unique ID</a:t>
            </a:r>
          </a:p>
          <a:p>
            <a:pPr lvl="1">
              <a:buFont typeface="Arial" pitchFamily="34" charset="0"/>
              <a:buChar char="•"/>
            </a:pPr>
            <a:r>
              <a:rPr lang="en-US" dirty="0"/>
              <a:t> </a:t>
            </a:r>
            <a:r>
              <a:rPr lang="en-US" dirty="0" smtClean="0"/>
              <a:t>Only 1/10 of the ratings were published</a:t>
            </a:r>
          </a:p>
          <a:p>
            <a:pPr lvl="1">
              <a:buFont typeface="Arial" pitchFamily="34" charset="0"/>
              <a:buChar char="•"/>
            </a:pPr>
            <a:r>
              <a:rPr lang="en-US" dirty="0"/>
              <a:t> </a:t>
            </a:r>
            <a:r>
              <a:rPr lang="en-US" dirty="0" smtClean="0"/>
              <a:t>The ratings that were published were perturbed a little bit</a:t>
            </a:r>
          </a:p>
        </p:txBody>
      </p:sp>
      <p:graphicFrame>
        <p:nvGraphicFramePr>
          <p:cNvPr id="8" name="Table 7"/>
          <p:cNvGraphicFramePr>
            <a:graphicFrameLocks noGrp="1"/>
          </p:cNvGraphicFramePr>
          <p:nvPr/>
        </p:nvGraphicFramePr>
        <p:xfrm>
          <a:off x="1143000" y="1600200"/>
          <a:ext cx="6705600" cy="2575560"/>
        </p:xfrm>
        <a:graphic>
          <a:graphicData uri="http://schemas.openxmlformats.org/drawingml/2006/table">
            <a:tbl>
              <a:tblPr firstRow="1" bandRow="1">
                <a:tableStyleId>{5C22544A-7EE6-4342-B048-85BDC9FD1C3A}</a:tableStyleId>
              </a:tblPr>
              <a:tblGrid>
                <a:gridCol w="1447800"/>
                <a:gridCol w="762000"/>
                <a:gridCol w="1897380"/>
                <a:gridCol w="1912620"/>
                <a:gridCol w="685800"/>
              </a:tblGrid>
              <a:tr h="381000">
                <a:tc>
                  <a:txBody>
                    <a:bodyPr/>
                    <a:lstStyle/>
                    <a:p>
                      <a:r>
                        <a:rPr lang="en-US" dirty="0" smtClean="0"/>
                        <a:t>User/Movie</a:t>
                      </a:r>
                      <a:endParaRPr lang="en-US" dirty="0"/>
                    </a:p>
                  </a:txBody>
                  <a:tcPr/>
                </a:tc>
                <a:tc>
                  <a:txBody>
                    <a:bodyPr/>
                    <a:lstStyle/>
                    <a:p>
                      <a:r>
                        <a:rPr lang="en-US" dirty="0" smtClean="0"/>
                        <a:t>….</a:t>
                      </a:r>
                      <a:endParaRPr lang="en-US" dirty="0"/>
                    </a:p>
                  </a:txBody>
                  <a:tcPr/>
                </a:tc>
                <a:tc>
                  <a:txBody>
                    <a:bodyPr/>
                    <a:lstStyle/>
                    <a:p>
                      <a:r>
                        <a:rPr lang="en-US" dirty="0" smtClean="0"/>
                        <a:t>13,537</a:t>
                      </a:r>
                      <a:endParaRPr lang="en-US" dirty="0"/>
                    </a:p>
                  </a:txBody>
                  <a:tcPr/>
                </a:tc>
                <a:tc>
                  <a:txBody>
                    <a:bodyPr/>
                    <a:lstStyle/>
                    <a:p>
                      <a:r>
                        <a:rPr lang="en-US" dirty="0" smtClean="0"/>
                        <a:t>13,538</a:t>
                      </a:r>
                      <a:endParaRPr lang="en-US" dirty="0"/>
                    </a:p>
                  </a:txBody>
                  <a:tcPr/>
                </a:tc>
                <a:tc>
                  <a:txBody>
                    <a:bodyPr/>
                    <a:lstStyle/>
                    <a:p>
                      <a:r>
                        <a:rPr lang="en-US" dirty="0" smtClean="0"/>
                        <a:t>….</a:t>
                      </a:r>
                      <a:endParaRPr lang="en-US" dirty="0"/>
                    </a:p>
                  </a:txBody>
                  <a:tcPr/>
                </a:tc>
              </a:tr>
              <a:tr h="348343">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r h="0">
                <a:tc>
                  <a:txBody>
                    <a:bodyPr/>
                    <a:lstStyle/>
                    <a:p>
                      <a:r>
                        <a:rPr lang="en-US" dirty="0" smtClean="0"/>
                        <a:t>258,964</a:t>
                      </a:r>
                      <a:endParaRPr lang="en-US" dirty="0"/>
                    </a:p>
                  </a:txBody>
                  <a:tcPr/>
                </a:tc>
                <a:tc>
                  <a:txBody>
                    <a:bodyPr/>
                    <a:lstStyle/>
                    <a:p>
                      <a:endParaRPr lang="en-US"/>
                    </a:p>
                  </a:txBody>
                  <a:tcPr/>
                </a:tc>
                <a:tc>
                  <a:txBody>
                    <a:bodyPr/>
                    <a:lstStyle/>
                    <a:p>
                      <a:r>
                        <a:rPr lang="en-US" dirty="0" smtClean="0"/>
                        <a:t>(4, 10/11/2005)</a:t>
                      </a:r>
                      <a:endParaRPr lang="en-US" dirty="0"/>
                    </a:p>
                  </a:txBody>
                  <a:tcPr/>
                </a:tc>
                <a:tc>
                  <a:txBody>
                    <a:bodyPr/>
                    <a:lstStyle/>
                    <a:p>
                      <a:r>
                        <a:rPr lang="en-US" dirty="0" smtClean="0"/>
                        <a:t>Unrated</a:t>
                      </a:r>
                      <a:endParaRPr lang="en-US" dirty="0"/>
                    </a:p>
                  </a:txBody>
                  <a:tcPr/>
                </a:tc>
                <a:tc>
                  <a:txBody>
                    <a:bodyPr/>
                    <a:lstStyle/>
                    <a:p>
                      <a:endParaRPr lang="en-US"/>
                    </a:p>
                  </a:txBody>
                  <a:tcPr/>
                </a:tc>
              </a:tr>
              <a:tr h="348343">
                <a:tc>
                  <a:txBody>
                    <a:bodyPr/>
                    <a:lstStyle/>
                    <a:p>
                      <a:r>
                        <a:rPr lang="en-US" dirty="0" smtClean="0"/>
                        <a:t>258,965</a:t>
                      </a:r>
                      <a:endParaRPr lang="en-US" dirty="0"/>
                    </a:p>
                  </a:txBody>
                  <a:tcPr/>
                </a:tc>
                <a:tc>
                  <a:txBody>
                    <a:bodyPr/>
                    <a:lstStyle/>
                    <a:p>
                      <a:endParaRPr lang="en-US"/>
                    </a:p>
                  </a:txBody>
                  <a:tcPr/>
                </a:tc>
                <a:tc>
                  <a:txBody>
                    <a:bodyPr/>
                    <a:lstStyle/>
                    <a:p>
                      <a:r>
                        <a:rPr lang="en-US" dirty="0" smtClean="0"/>
                        <a:t>Unrated</a:t>
                      </a:r>
                      <a:endParaRPr lang="en-US" dirty="0"/>
                    </a:p>
                  </a:txBody>
                  <a:tcPr/>
                </a:tc>
                <a:tc>
                  <a:txBody>
                    <a:bodyPr/>
                    <a:lstStyle/>
                    <a:p>
                      <a:r>
                        <a:rPr lang="en-US" dirty="0" smtClean="0"/>
                        <a:t>Unrated</a:t>
                      </a:r>
                      <a:endParaRPr lang="en-US" dirty="0"/>
                    </a:p>
                  </a:txBody>
                  <a:tcPr/>
                </a:tc>
                <a:tc>
                  <a:txBody>
                    <a:bodyPr/>
                    <a:lstStyle/>
                    <a:p>
                      <a:endParaRPr lang="en-US"/>
                    </a:p>
                  </a:txBody>
                  <a:tcPr/>
                </a:tc>
              </a:tr>
              <a:tr h="348343">
                <a:tc>
                  <a:txBody>
                    <a:bodyPr/>
                    <a:lstStyle/>
                    <a:p>
                      <a:r>
                        <a:rPr lang="en-US" dirty="0" smtClean="0"/>
                        <a:t>258,966</a:t>
                      </a:r>
                      <a:endParaRPr lang="en-US" dirty="0"/>
                    </a:p>
                  </a:txBody>
                  <a:tcPr/>
                </a:tc>
                <a:tc>
                  <a:txBody>
                    <a:bodyPr/>
                    <a:lstStyle/>
                    <a:p>
                      <a:endParaRPr lang="en-US"/>
                    </a:p>
                  </a:txBody>
                  <a:tcPr/>
                </a:tc>
                <a:tc>
                  <a:txBody>
                    <a:bodyPr/>
                    <a:lstStyle/>
                    <a:p>
                      <a:r>
                        <a:rPr lang="en-US" dirty="0" smtClean="0"/>
                        <a:t>(2, 6/16/2005)</a:t>
                      </a:r>
                      <a:endParaRPr lang="en-US" dirty="0"/>
                    </a:p>
                  </a:txBody>
                  <a:tcPr/>
                </a:tc>
                <a:tc>
                  <a:txBody>
                    <a:bodyPr/>
                    <a:lstStyle/>
                    <a:p>
                      <a:r>
                        <a:rPr lang="en-US" dirty="0" smtClean="0"/>
                        <a:t>(5, 6/18/2005)</a:t>
                      </a:r>
                      <a:endParaRPr lang="en-US" dirty="0"/>
                    </a:p>
                  </a:txBody>
                  <a:tcPr/>
                </a:tc>
                <a:tc>
                  <a:txBody>
                    <a:bodyPr/>
                    <a:lstStyle/>
                    <a:p>
                      <a:endParaRPr lang="en-US"/>
                    </a:p>
                  </a:txBody>
                  <a:tcPr/>
                </a:tc>
              </a:tr>
              <a:tr h="348343">
                <a:tc>
                  <a:txBody>
                    <a:bodyPr/>
                    <a:lstStyle/>
                    <a:p>
                      <a:r>
                        <a:rPr lang="en-US" dirty="0" smtClean="0"/>
                        <a:t>258,967</a:t>
                      </a:r>
                      <a:endParaRPr lang="en-US" dirty="0"/>
                    </a:p>
                  </a:txBody>
                  <a:tcPr/>
                </a:tc>
                <a:tc>
                  <a:txBody>
                    <a:bodyPr/>
                    <a:lstStyle/>
                    <a:p>
                      <a:endParaRPr lang="en-US" dirty="0"/>
                    </a:p>
                  </a:txBody>
                  <a:tcPr/>
                </a:tc>
                <a:tc>
                  <a:txBody>
                    <a:bodyPr/>
                    <a:lstStyle/>
                    <a:p>
                      <a:r>
                        <a:rPr lang="en-US" dirty="0" smtClean="0"/>
                        <a:t>(5, 9/15/2005)</a:t>
                      </a:r>
                      <a:endParaRPr lang="en-US" dirty="0"/>
                    </a:p>
                  </a:txBody>
                  <a:tcPr/>
                </a:tc>
                <a:tc>
                  <a:txBody>
                    <a:bodyPr/>
                    <a:lstStyle/>
                    <a:p>
                      <a:r>
                        <a:rPr lang="en-US" dirty="0" smtClean="0"/>
                        <a:t>(1,4/28/2005)</a:t>
                      </a:r>
                      <a:endParaRPr lang="en-US" dirty="0"/>
                    </a:p>
                  </a:txBody>
                  <a:tcPr/>
                </a:tc>
                <a:tc>
                  <a:txBody>
                    <a:bodyPr/>
                    <a:lstStyle/>
                    <a:p>
                      <a:endParaRPr lang="en-US"/>
                    </a:p>
                  </a:txBody>
                  <a:tcPr/>
                </a:tc>
              </a:tr>
              <a:tr h="348343">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p:sp>
        <p:nvSpPr>
          <p:cNvPr id="9"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p:cNvSpPr txBox="1"/>
              <p:nvPr/>
            </p:nvSpPr>
            <p:spPr>
              <a:xfrm>
                <a:off x="1442357" y="3810000"/>
                <a:ext cx="7696200" cy="1437060"/>
              </a:xfrm>
              <a:prstGeom prst="rect">
                <a:avLst/>
              </a:prstGeom>
              <a:noFill/>
            </p:spPr>
            <p:txBody>
              <a:bodyPr wrap="square" rtlCol="0">
                <a:spAutoFit/>
              </a:bodyPr>
              <a:lstStyle/>
              <a:p>
                <a:r>
                  <a:rPr lang="en-US" sz="3200" b="0" dirty="0" smtClean="0"/>
                  <a:t>             </a:t>
                </a:r>
                <a14:m>
                  <m:oMath xmlns:m="http://schemas.openxmlformats.org/officeDocument/2006/math">
                    <m:sSub>
                      <m:sSubPr>
                        <m:ctrlPr>
                          <a:rPr lang="en-US" sz="3200" b="0" i="1" smtClean="0">
                            <a:latin typeface="Cambria Math" charset="0"/>
                          </a:rPr>
                        </m:ctrlPr>
                      </m:sSubPr>
                      <m:e>
                        <m:r>
                          <a:rPr lang="en-US" sz="3200" b="0" i="1" smtClean="0">
                            <a:latin typeface="Cambria Math"/>
                          </a:rPr>
                          <m:t>𝑟</m:t>
                        </m:r>
                      </m:e>
                      <m:sub>
                        <m:r>
                          <a:rPr lang="en-US" sz="3200" b="0" i="1" smtClean="0">
                            <a:latin typeface="Cambria Math"/>
                          </a:rPr>
                          <m:t>𝑢</m:t>
                        </m:r>
                        <m:r>
                          <a:rPr lang="en-US" sz="3200" b="0" i="1" smtClean="0">
                            <a:latin typeface="Cambria Math"/>
                          </a:rPr>
                          <m:t>2</m:t>
                        </m:r>
                      </m:sub>
                    </m:sSub>
                    <m:r>
                      <a:rPr lang="en-US" sz="3200" b="0" i="1" smtClean="0">
                        <a:latin typeface="Cambria Math"/>
                      </a:rPr>
                      <m:t>=</m:t>
                    </m:r>
                    <m:d>
                      <m:dPr>
                        <m:begChr m:val="⟨"/>
                        <m:endChr m:val="⟩"/>
                        <m:ctrlPr>
                          <a:rPr lang="en-US" sz="3200" b="0" i="1" smtClean="0">
                            <a:latin typeface="Cambria Math" charset="0"/>
                          </a:rPr>
                        </m:ctrlPr>
                      </m:dPr>
                      <m:e>
                        <m:m>
                          <m:mPr>
                            <m:mcs>
                              <m:mc>
                                <m:mcPr>
                                  <m:count m:val="1"/>
                                  <m:mcJc m:val="center"/>
                                </m:mcPr>
                              </m:mc>
                            </m:mcs>
                            <m:ctrlPr>
                              <a:rPr lang="en-US" sz="3200" i="1">
                                <a:latin typeface="Cambria Math" charset="0"/>
                              </a:rPr>
                            </m:ctrlPr>
                          </m:mPr>
                          <m:mr>
                            <m:e>
                              <m:r>
                                <m:rPr>
                                  <m:brk m:alnAt="7"/>
                                </m:rPr>
                                <a:rPr lang="en-US" sz="3200" b="0" i="1" smtClean="0">
                                  <a:latin typeface="Cambria Math"/>
                                </a:rPr>
                                <m:t>1</m:t>
                              </m:r>
                              <m:r>
                                <a:rPr lang="en-US" sz="3200" b="0" i="1" smtClean="0">
                                  <a:latin typeface="Cambria Math"/>
                                </a:rPr>
                                <m:t>.5</m:t>
                              </m:r>
                            </m:e>
                          </m:mr>
                          <m:mr>
                            <m:e>
                              <m:r>
                                <a:rPr lang="en-US" sz="3200" b="0" i="1" smtClean="0">
                                  <a:latin typeface="Cambria Math"/>
                                </a:rPr>
                                <m:t>4.5</m:t>
                              </m:r>
                            </m:e>
                          </m:mr>
                          <m:mr>
                            <m:e>
                              <m:r>
                                <a:rPr lang="en-US" sz="3200" b="0" i="1" smtClean="0">
                                  <a:latin typeface="Cambria Math"/>
                                </a:rPr>
                                <m:t>2</m:t>
                              </m:r>
                            </m:e>
                          </m:mr>
                        </m:m>
                      </m:e>
                    </m:d>
                  </m:oMath>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442357" y="3810000"/>
                <a:ext cx="7696200" cy="1437060"/>
              </a:xfrm>
              <a:prstGeom prst="rect">
                <a:avLst/>
              </a:prstGeom>
              <a:blipFill rotWithShape="1">
                <a:blip r:embed="rId2"/>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Movie-Movie Covariance Matrix</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219200" y="3899671"/>
                <a:ext cx="7696200" cy="1437060"/>
              </a:xfrm>
              <a:prstGeom prst="rect">
                <a:avLst/>
              </a:prstGeom>
              <a:noFill/>
            </p:spPr>
            <p:txBody>
              <a:bodyPr wrap="square" rtlCol="0">
                <a:spAutoFit/>
              </a:bodyPr>
              <a:lstStyle/>
              <a:p>
                <a:r>
                  <a:rPr lang="en-US" sz="3200" b="0" dirty="0" smtClean="0"/>
                  <a:t>              </a:t>
                </a:r>
                <a14:m>
                  <m:oMath xmlns:m="http://schemas.openxmlformats.org/officeDocument/2006/math">
                    <m:sSub>
                      <m:sSubPr>
                        <m:ctrlPr>
                          <a:rPr lang="en-US" sz="3200" b="0" i="1" smtClean="0">
                            <a:latin typeface="Cambria Math" charset="0"/>
                          </a:rPr>
                        </m:ctrlPr>
                      </m:sSubPr>
                      <m:e>
                        <m:r>
                          <a:rPr lang="en-US" sz="3200" b="0" i="1" smtClean="0">
                            <a:latin typeface="Cambria Math"/>
                          </a:rPr>
                          <m:t>𝑟</m:t>
                        </m:r>
                      </m:e>
                      <m:sub>
                        <m:r>
                          <a:rPr lang="en-US" sz="3200" b="0" i="1" smtClean="0">
                            <a:latin typeface="Cambria Math"/>
                          </a:rPr>
                          <m:t>𝑢</m:t>
                        </m:r>
                        <m:r>
                          <a:rPr lang="en-US" sz="3200" b="0" i="1" smtClean="0">
                            <a:latin typeface="Cambria Math"/>
                          </a:rPr>
                          <m:t>1</m:t>
                        </m:r>
                      </m:sub>
                    </m:sSub>
                    <m:r>
                      <a:rPr lang="en-US" sz="3200" b="0" i="1" smtClean="0">
                        <a:latin typeface="Cambria Math"/>
                      </a:rPr>
                      <m:t>=</m:t>
                    </m:r>
                    <m:d>
                      <m:dPr>
                        <m:begChr m:val="⟨"/>
                        <m:endChr m:val="⟩"/>
                        <m:ctrlPr>
                          <a:rPr lang="en-US" sz="3200" b="0" i="1" smtClean="0">
                            <a:latin typeface="Cambria Math" charset="0"/>
                          </a:rPr>
                        </m:ctrlPr>
                      </m:dPr>
                      <m:e>
                        <m:m>
                          <m:mPr>
                            <m:mcs>
                              <m:mc>
                                <m:mcPr>
                                  <m:count m:val="1"/>
                                  <m:mcJc m:val="center"/>
                                </m:mcPr>
                              </m:mc>
                            </m:mcs>
                            <m:ctrlPr>
                              <a:rPr lang="en-US" sz="3200" i="1">
                                <a:latin typeface="Cambria Math" charset="0"/>
                              </a:rPr>
                            </m:ctrlPr>
                          </m:mPr>
                          <m:mr>
                            <m:e>
                              <m:r>
                                <m:rPr>
                                  <m:brk m:alnAt="7"/>
                                </m:rPr>
                                <a:rPr lang="en-US" sz="3200" b="0" i="1" smtClean="0">
                                  <a:latin typeface="Cambria Math"/>
                                </a:rPr>
                                <m:t>4</m:t>
                              </m:r>
                              <m:r>
                                <a:rPr lang="en-US" sz="3200" b="0" i="1" smtClean="0">
                                  <a:latin typeface="Cambria Math"/>
                                </a:rPr>
                                <m:t>.2</m:t>
                              </m:r>
                            </m:e>
                          </m:mr>
                          <m:mr>
                            <m:e>
                              <m:r>
                                <a:rPr lang="en-US" sz="3200" b="0" i="1" smtClean="0">
                                  <a:latin typeface="Cambria Math"/>
                                </a:rPr>
                                <m:t>2</m:t>
                              </m:r>
                            </m:e>
                          </m:mr>
                          <m:mr>
                            <m:e>
                              <m:r>
                                <a:rPr lang="en-US" sz="3200" i="1">
                                  <a:latin typeface="Cambria Math"/>
                                </a:rPr>
                                <m:t>3</m:t>
                              </m:r>
                            </m:e>
                          </m:mr>
                        </m:m>
                      </m:e>
                    </m:d>
                  </m:oMath>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1219200" y="3899671"/>
                <a:ext cx="7696200" cy="1437060"/>
              </a:xfrm>
              <a:prstGeom prst="rect">
                <a:avLst/>
              </a:prstGeom>
              <a:blipFill rotWithShape="1">
                <a:blip r:embed="rId3"/>
                <a:stretch>
                  <a:fillRect/>
                </a:stretch>
              </a:blipFill>
            </p:spPr>
            <p:txBody>
              <a:bodyPr/>
              <a:lstStyle/>
              <a:p>
                <a:r>
                  <a:rPr lang="en-US">
                    <a:noFill/>
                  </a:rPr>
                  <a:t> </a:t>
                </a:r>
              </a:p>
            </p:txBody>
          </p:sp>
        </mc:Fallback>
      </mc:AlternateContent>
      <p:pic>
        <p:nvPicPr>
          <p:cNvPr id="56322" name="Picture 2" descr="http://upload.wikimedia.org/wikipedia/en/3/38/Schindler%27s_List_mov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6742" y="2713603"/>
            <a:ext cx="782320" cy="1170136"/>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http://www.impawards.com/2000/posters/gladiator_ver3_xl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6112" y="5149089"/>
            <a:ext cx="792950" cy="1150058"/>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http://ia.media-imdb.com/images/M/MV5BMTczOTA3MzY2N15BMl5BanBnXkFtZTcwOTYwNjE2MQ@@._V1._SX510_SY755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7435" y="3932301"/>
            <a:ext cx="791627" cy="11730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ectangle 11"/>
              <p:cNvSpPr/>
              <p:nvPr/>
            </p:nvSpPr>
            <p:spPr>
              <a:xfrm>
                <a:off x="304800" y="2496720"/>
                <a:ext cx="2171700" cy="13946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charset="0"/>
                            </a:rPr>
                          </m:ctrlPr>
                        </m:accPr>
                        <m:e>
                          <m:r>
                            <a:rPr lang="en-US" sz="3200" b="0" i="1" smtClean="0">
                              <a:latin typeface="Cambria Math"/>
                            </a:rPr>
                            <m:t>𝑟</m:t>
                          </m:r>
                        </m:e>
                      </m:acc>
                      <m:r>
                        <a:rPr lang="en-US" sz="3200" i="1">
                          <a:latin typeface="Cambria Math"/>
                        </a:rPr>
                        <m:t>=</m:t>
                      </m:r>
                      <m:d>
                        <m:dPr>
                          <m:begChr m:val="⟨"/>
                          <m:endChr m:val="⟩"/>
                          <m:ctrlPr>
                            <a:rPr lang="en-US" sz="3200" i="1">
                              <a:latin typeface="Cambria Math" charset="0"/>
                            </a:rPr>
                          </m:ctrlPr>
                        </m:dPr>
                        <m:e>
                          <m:m>
                            <m:mPr>
                              <m:mcs>
                                <m:mc>
                                  <m:mcPr>
                                    <m:count m:val="1"/>
                                    <m:mcJc m:val="center"/>
                                  </m:mcPr>
                                </m:mc>
                              </m:mcs>
                              <m:ctrlPr>
                                <a:rPr lang="en-US" sz="3200" i="1">
                                  <a:latin typeface="Cambria Math" charset="0"/>
                                </a:rPr>
                              </m:ctrlPr>
                            </m:mPr>
                            <m:mr>
                              <m:e>
                                <m:r>
                                  <m:rPr>
                                    <m:brk m:alnAt="7"/>
                                  </m:rPr>
                                  <a:rPr lang="en-US" sz="3200" b="0" i="1" smtClean="0">
                                    <a:latin typeface="Cambria Math"/>
                                  </a:rPr>
                                  <m:t>3</m:t>
                                </m:r>
                                <m:r>
                                  <a:rPr lang="en-US" sz="3200" i="1">
                                    <a:latin typeface="Cambria Math"/>
                                  </a:rPr>
                                  <m:t>.2</m:t>
                                </m:r>
                              </m:e>
                            </m:mr>
                            <m:mr>
                              <m:e>
                                <m:r>
                                  <a:rPr lang="en-US" sz="3200" i="1">
                                    <a:latin typeface="Cambria Math"/>
                                  </a:rPr>
                                  <m:t>2</m:t>
                                </m:r>
                              </m:e>
                            </m:mr>
                            <m:mr>
                              <m:e>
                                <m:r>
                                  <a:rPr lang="en-US" sz="3200" i="1">
                                    <a:latin typeface="Cambria Math"/>
                                  </a:rPr>
                                  <m:t>3</m:t>
                                </m:r>
                              </m:e>
                            </m:mr>
                          </m:m>
                        </m:e>
                      </m:d>
                    </m:oMath>
                  </m:oMathPara>
                </a14:m>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304800" y="2496720"/>
                <a:ext cx="2171700" cy="139461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676400" y="1188643"/>
                <a:ext cx="6629400" cy="20556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a:rPr>
                        <m:t>𝐶𝑜𝑣</m:t>
                      </m:r>
                      <m:r>
                        <a:rPr lang="en-US" sz="4400" i="1" smtClean="0">
                          <a:latin typeface="Cambria Math"/>
                        </a:rPr>
                        <m:t>=</m:t>
                      </m:r>
                      <m:nary>
                        <m:naryPr>
                          <m:chr m:val="∑"/>
                          <m:ctrlPr>
                            <a:rPr lang="el-GR" sz="4400" i="1" smtClean="0">
                              <a:latin typeface="Cambria Math" charset="0"/>
                            </a:rPr>
                          </m:ctrlPr>
                        </m:naryPr>
                        <m:sub>
                          <m:r>
                            <m:rPr>
                              <m:brk m:alnAt="23"/>
                            </m:rPr>
                            <a:rPr lang="en-US" sz="4400" b="0" i="1" smtClean="0">
                              <a:latin typeface="Cambria Math"/>
                            </a:rPr>
                            <m:t>𝑢</m:t>
                          </m:r>
                        </m:sub>
                        <m:sup/>
                        <m:e>
                          <m:d>
                            <m:dPr>
                              <m:ctrlPr>
                                <a:rPr lang="el-GR" sz="4400" i="1" smtClean="0">
                                  <a:latin typeface="Cambria Math" charset="0"/>
                                </a:rPr>
                              </m:ctrlPr>
                            </m:dPr>
                            <m:e>
                              <m:acc>
                                <m:accPr>
                                  <m:chr m:val="̃"/>
                                  <m:ctrlPr>
                                    <a:rPr lang="el-GR" sz="4400" i="1">
                                      <a:latin typeface="Cambria Math" charset="0"/>
                                    </a:rPr>
                                  </m:ctrlPr>
                                </m:accPr>
                                <m:e>
                                  <m:sSub>
                                    <m:sSubPr>
                                      <m:ctrlPr>
                                        <a:rPr lang="el-GR" sz="4400" i="1">
                                          <a:latin typeface="Cambria Math" charset="0"/>
                                        </a:rPr>
                                      </m:ctrlPr>
                                    </m:sSubPr>
                                    <m:e>
                                      <m:r>
                                        <a:rPr lang="en-US" sz="4400" i="1">
                                          <a:latin typeface="Cambria Math"/>
                                        </a:rPr>
                                        <m:t>𝑟</m:t>
                                      </m:r>
                                    </m:e>
                                    <m:sub>
                                      <m:r>
                                        <a:rPr lang="en-US" sz="4400" i="1">
                                          <a:latin typeface="Cambria Math"/>
                                        </a:rPr>
                                        <m:t>𝑢</m:t>
                                      </m:r>
                                    </m:sub>
                                  </m:sSub>
                                </m:e>
                              </m:acc>
                            </m:e>
                          </m:d>
                          <m:d>
                            <m:dPr>
                              <m:ctrlPr>
                                <a:rPr lang="el-GR" sz="4400" i="1" smtClean="0">
                                  <a:latin typeface="Cambria Math" charset="0"/>
                                </a:rPr>
                              </m:ctrlPr>
                            </m:dPr>
                            <m:e>
                              <m:acc>
                                <m:accPr>
                                  <m:chr m:val="̃"/>
                                  <m:ctrlPr>
                                    <a:rPr lang="el-GR" sz="4400" i="1">
                                      <a:latin typeface="Cambria Math" charset="0"/>
                                    </a:rPr>
                                  </m:ctrlPr>
                                </m:accPr>
                                <m:e>
                                  <m:sSub>
                                    <m:sSubPr>
                                      <m:ctrlPr>
                                        <a:rPr lang="el-GR" sz="4400" i="1">
                                          <a:latin typeface="Cambria Math" charset="0"/>
                                        </a:rPr>
                                      </m:ctrlPr>
                                    </m:sSubPr>
                                    <m:e>
                                      <m:r>
                                        <a:rPr lang="en-US" sz="4400" i="1">
                                          <a:latin typeface="Cambria Math"/>
                                        </a:rPr>
                                        <m:t>𝑟</m:t>
                                      </m:r>
                                    </m:e>
                                    <m:sub>
                                      <m:r>
                                        <a:rPr lang="en-US" sz="4400" i="1">
                                          <a:latin typeface="Cambria Math"/>
                                        </a:rPr>
                                        <m:t>𝑢</m:t>
                                      </m:r>
                                    </m:sub>
                                  </m:sSub>
                                </m:e>
                              </m:acc>
                            </m:e>
                          </m:d>
                        </m:e>
                      </m:nary>
                      <m:r>
                        <a:rPr lang="en-US" sz="4400" b="0" i="1" baseline="30000" smtClean="0">
                          <a:latin typeface="Cambria Math"/>
                        </a:rPr>
                        <m:t>𝑇</m:t>
                      </m:r>
                    </m:oMath>
                  </m:oMathPara>
                </a14:m>
                <a:endParaRPr lang="en-US" sz="4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676400" y="1188643"/>
                <a:ext cx="6629400" cy="2055691"/>
              </a:xfrm>
              <a:prstGeom prst="rect">
                <a:avLst/>
              </a:prstGeom>
              <a:blipFill rotWithShape="1">
                <a:blip r:embed="rId8"/>
                <a:stretch>
                  <a:fillRect/>
                </a:stretch>
              </a:blipFill>
            </p:spPr>
            <p:txBody>
              <a:bodyPr/>
              <a:lstStyle/>
              <a:p>
                <a:r>
                  <a:rPr lang="en-US">
                    <a:noFill/>
                  </a:rPr>
                  <a:t> </a:t>
                </a:r>
              </a:p>
            </p:txBody>
          </p:sp>
        </mc:Fallback>
      </mc:AlternateContent>
      <p:sp>
        <p:nvSpPr>
          <p:cNvPr id="13" name="Slide Number Placeholder 3"/>
          <p:cNvSpPr txBox="1">
            <a:spLocks/>
          </p:cNvSpPr>
          <p:nvPr/>
        </p:nvSpPr>
        <p:spPr>
          <a:xfrm>
            <a:off x="6553200" y="6356350"/>
            <a:ext cx="2133600" cy="365125"/>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1F54218-ECD5-40B3-9B38-179C82A047E5}" type="slidenum">
              <a:rPr lang="en-US" smtClean="0"/>
              <a:pPr algn="r"/>
              <a:t>30</a:t>
            </a:fld>
            <a:endParaRPr lang="en-US"/>
          </a:p>
        </p:txBody>
      </p:sp>
    </p:spTree>
    <p:extLst>
      <p:ext uri="{BB962C8B-B14F-4D97-AF65-F5344CB8AC3E}">
        <p14:creationId xmlns:p14="http://schemas.microsoft.com/office/powerpoint/2010/main" val="66832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p:cNvSpPr txBox="1"/>
              <p:nvPr/>
            </p:nvSpPr>
            <p:spPr>
              <a:xfrm>
                <a:off x="914400" y="3804744"/>
                <a:ext cx="7696200" cy="15537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sz="3600" i="1" smtClean="0">
                              <a:latin typeface="Cambria Math" charset="0"/>
                            </a:rPr>
                          </m:ctrlPr>
                        </m:accPr>
                        <m:e>
                          <m:sSub>
                            <m:sSubPr>
                              <m:ctrlPr>
                                <a:rPr lang="el-GR" sz="3600" i="1">
                                  <a:latin typeface="Cambria Math" charset="0"/>
                                </a:rPr>
                              </m:ctrlPr>
                            </m:sSubPr>
                            <m:e>
                              <m:r>
                                <a:rPr lang="en-US" sz="3600" i="1">
                                  <a:latin typeface="Cambria Math"/>
                                </a:rPr>
                                <m:t>𝑟</m:t>
                              </m:r>
                            </m:e>
                            <m:sub>
                              <m:r>
                                <a:rPr lang="en-US" sz="3600" i="1">
                                  <a:latin typeface="Cambria Math"/>
                                </a:rPr>
                                <m:t>𝑢</m:t>
                              </m:r>
                              <m:r>
                                <a:rPr lang="en-US" sz="3600" b="0" i="1" smtClean="0">
                                  <a:latin typeface="Cambria Math"/>
                                </a:rPr>
                                <m:t>2</m:t>
                              </m:r>
                            </m:sub>
                          </m:sSub>
                        </m:e>
                      </m:acc>
                      <m:r>
                        <a:rPr lang="en-US" sz="3600" b="0" i="1" smtClean="0">
                          <a:latin typeface="Cambria Math"/>
                        </a:rPr>
                        <m:t>=</m:t>
                      </m:r>
                      <m:d>
                        <m:dPr>
                          <m:begChr m:val="⟨"/>
                          <m:endChr m:val="⟩"/>
                          <m:ctrlPr>
                            <a:rPr lang="en-US" sz="3600" b="0" i="1" smtClean="0">
                              <a:latin typeface="Cambria Math" charset="0"/>
                            </a:rPr>
                          </m:ctrlPr>
                        </m:dPr>
                        <m:e>
                          <m:m>
                            <m:mPr>
                              <m:mcs>
                                <m:mc>
                                  <m:mcPr>
                                    <m:count m:val="1"/>
                                    <m:mcJc m:val="center"/>
                                  </m:mcPr>
                                </m:mc>
                              </m:mcs>
                              <m:ctrlPr>
                                <a:rPr lang="en-US" sz="3600" i="1">
                                  <a:latin typeface="Cambria Math" charset="0"/>
                                </a:rPr>
                              </m:ctrlPr>
                            </m:mPr>
                            <m:mr>
                              <m:e>
                                <m:r>
                                  <m:rPr>
                                    <m:brk m:alnAt="7"/>
                                  </m:rPr>
                                  <a:rPr lang="en-US" sz="3600" i="1">
                                    <a:latin typeface="Cambria Math"/>
                                  </a:rPr>
                                  <m:t>−</m:t>
                                </m:r>
                                <m:r>
                                  <a:rPr lang="en-US" sz="3600" i="1">
                                    <a:latin typeface="Cambria Math"/>
                                  </a:rPr>
                                  <m:t>1.7</m:t>
                                </m:r>
                              </m:e>
                            </m:mr>
                            <m:mr>
                              <m:e>
                                <m:r>
                                  <a:rPr lang="en-US" sz="3600" i="1">
                                    <a:latin typeface="Cambria Math"/>
                                  </a:rPr>
                                  <m:t>2.5</m:t>
                                </m:r>
                              </m:e>
                            </m:mr>
                            <m:mr>
                              <m:e>
                                <m:r>
                                  <a:rPr lang="en-US" sz="3600" i="1">
                                    <a:latin typeface="Cambria Math"/>
                                  </a:rPr>
                                  <m:t>−1</m:t>
                                </m:r>
                              </m:e>
                            </m:mr>
                          </m:m>
                        </m:e>
                      </m:d>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914400" y="3804744"/>
                <a:ext cx="7696200" cy="1553759"/>
              </a:xfrm>
              <a:prstGeom prst="rect">
                <a:avLst/>
              </a:prstGeom>
              <a:blipFill rotWithShape="1">
                <a:blip r:embed="rId2"/>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Movie-Movie Covariance Matrix</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906517" y="3822173"/>
                <a:ext cx="2370083" cy="155734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l-GR" sz="3600" i="1" smtClean="0">
                              <a:latin typeface="Cambria Math" charset="0"/>
                            </a:rPr>
                          </m:ctrlPr>
                        </m:accPr>
                        <m:e>
                          <m:sSub>
                            <m:sSubPr>
                              <m:ctrlPr>
                                <a:rPr lang="el-GR" sz="3600" i="1">
                                  <a:latin typeface="Cambria Math" charset="0"/>
                                </a:rPr>
                              </m:ctrlPr>
                            </m:sSubPr>
                            <m:e>
                              <m:r>
                                <a:rPr lang="en-US" sz="3600" i="1">
                                  <a:latin typeface="Cambria Math"/>
                                </a:rPr>
                                <m:t>𝑟</m:t>
                              </m:r>
                            </m:e>
                            <m:sub>
                              <m:r>
                                <a:rPr lang="en-US" sz="3600" i="1">
                                  <a:latin typeface="Cambria Math"/>
                                </a:rPr>
                                <m:t>𝑢</m:t>
                              </m:r>
                              <m:r>
                                <a:rPr lang="en-US" sz="3600" b="0" i="1" smtClean="0">
                                  <a:latin typeface="Cambria Math"/>
                                </a:rPr>
                                <m:t>1</m:t>
                              </m:r>
                            </m:sub>
                          </m:sSub>
                        </m:e>
                      </m:acc>
                      <m:r>
                        <a:rPr lang="en-US" sz="3600" b="0" i="1" smtClean="0">
                          <a:latin typeface="Cambria Math"/>
                        </a:rPr>
                        <m:t>=</m:t>
                      </m:r>
                      <m:d>
                        <m:dPr>
                          <m:begChr m:val="⟨"/>
                          <m:endChr m:val="⟩"/>
                          <m:ctrlPr>
                            <a:rPr lang="en-US" sz="3600" b="0" i="1" smtClean="0">
                              <a:latin typeface="Cambria Math" charset="0"/>
                            </a:rPr>
                          </m:ctrlPr>
                        </m:dPr>
                        <m:e>
                          <m:m>
                            <m:mPr>
                              <m:mcs>
                                <m:mc>
                                  <m:mcPr>
                                    <m:count m:val="1"/>
                                    <m:mcJc m:val="center"/>
                                  </m:mcPr>
                                </m:mc>
                              </m:mcs>
                              <m:ctrlPr>
                                <a:rPr lang="en-US" sz="3600" i="1">
                                  <a:latin typeface="Cambria Math" charset="0"/>
                                </a:rPr>
                              </m:ctrlPr>
                            </m:mPr>
                            <m:mr>
                              <m:e>
                                <m:r>
                                  <m:rPr>
                                    <m:brk m:alnAt="7"/>
                                  </m:rPr>
                                  <a:rPr lang="en-US" sz="3600" b="0" i="1" smtClean="0">
                                    <a:latin typeface="Cambria Math"/>
                                  </a:rPr>
                                  <m:t>1</m:t>
                                </m:r>
                              </m:e>
                            </m:mr>
                            <m:mr>
                              <m:e>
                                <m:r>
                                  <a:rPr lang="en-US" sz="3600" b="0" i="1" smtClean="0">
                                    <a:latin typeface="Cambria Math"/>
                                  </a:rPr>
                                  <m:t>0</m:t>
                                </m:r>
                              </m:e>
                            </m:mr>
                            <m:mr>
                              <m:e>
                                <m:r>
                                  <a:rPr lang="en-US" sz="3600" b="0" i="1" smtClean="0">
                                    <a:latin typeface="Cambria Math"/>
                                  </a:rPr>
                                  <m:t>0</m:t>
                                </m:r>
                              </m:e>
                            </m:mr>
                          </m:m>
                        </m:e>
                      </m:d>
                    </m:oMath>
                  </m:oMathPara>
                </a14:m>
                <a:endParaRPr lang="en-US" sz="3600" dirty="0"/>
              </a:p>
            </p:txBody>
          </p:sp>
        </mc:Choice>
        <mc:Fallback xmlns="">
          <p:sp>
            <p:nvSpPr>
              <p:cNvPr id="3" name="TextBox 2"/>
              <p:cNvSpPr txBox="1">
                <a:spLocks noRot="1" noChangeAspect="1" noMove="1" noResize="1" noEditPoints="1" noAdjustHandles="1" noChangeArrowheads="1" noChangeShapeType="1" noTextEdit="1"/>
              </p:cNvSpPr>
              <p:nvPr/>
            </p:nvSpPr>
            <p:spPr>
              <a:xfrm>
                <a:off x="906517" y="3822173"/>
                <a:ext cx="2370083" cy="1557349"/>
              </a:xfrm>
              <a:prstGeom prst="rect">
                <a:avLst/>
              </a:prstGeom>
              <a:blipFill rotWithShape="1">
                <a:blip r:embed="rId3"/>
                <a:stretch>
                  <a:fillRect/>
                </a:stretch>
              </a:blipFill>
            </p:spPr>
            <p:txBody>
              <a:bodyPr/>
              <a:lstStyle/>
              <a:p>
                <a:r>
                  <a:rPr lang="en-US">
                    <a:noFill/>
                  </a:rPr>
                  <a:t> </a:t>
                </a:r>
              </a:p>
            </p:txBody>
          </p:sp>
        </mc:Fallback>
      </mc:AlternateContent>
      <p:pic>
        <p:nvPicPr>
          <p:cNvPr id="56322" name="Picture 2" descr="http://upload.wikimedia.org/wikipedia/en/3/38/Schindler%27s_List_mov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6742" y="2713603"/>
            <a:ext cx="782320" cy="1170136"/>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http://www.impawards.com/2000/posters/gladiator_ver3_xl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6112" y="5149089"/>
            <a:ext cx="792950" cy="1150058"/>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http://ia.media-imdb.com/images/M/MV5BMTczOTA3MzY2N15BMl5BanBnXkFtZTcwOTYwNjE2MQ@@._V1._SX510_SY755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7435" y="3932301"/>
            <a:ext cx="791627" cy="11730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p:cNvSpPr/>
              <p:nvPr/>
            </p:nvSpPr>
            <p:spPr>
              <a:xfrm>
                <a:off x="304800" y="2496720"/>
                <a:ext cx="2171700" cy="13946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charset="0"/>
                            </a:rPr>
                          </m:ctrlPr>
                        </m:accPr>
                        <m:e>
                          <m:r>
                            <a:rPr lang="en-US" sz="3200" b="0" i="1" smtClean="0">
                              <a:latin typeface="Cambria Math"/>
                            </a:rPr>
                            <m:t>𝑟</m:t>
                          </m:r>
                        </m:e>
                      </m:acc>
                      <m:r>
                        <a:rPr lang="en-US" sz="3200" i="1">
                          <a:latin typeface="Cambria Math"/>
                        </a:rPr>
                        <m:t>=</m:t>
                      </m:r>
                      <m:d>
                        <m:dPr>
                          <m:begChr m:val="⟨"/>
                          <m:endChr m:val="⟩"/>
                          <m:ctrlPr>
                            <a:rPr lang="en-US" sz="3200" i="1">
                              <a:latin typeface="Cambria Math" charset="0"/>
                            </a:rPr>
                          </m:ctrlPr>
                        </m:dPr>
                        <m:e>
                          <m:m>
                            <m:mPr>
                              <m:mcs>
                                <m:mc>
                                  <m:mcPr>
                                    <m:count m:val="1"/>
                                    <m:mcJc m:val="center"/>
                                  </m:mcPr>
                                </m:mc>
                              </m:mcs>
                              <m:ctrlPr>
                                <a:rPr lang="en-US" sz="3200" i="1">
                                  <a:latin typeface="Cambria Math" charset="0"/>
                                </a:rPr>
                              </m:ctrlPr>
                            </m:mPr>
                            <m:mr>
                              <m:e>
                                <m:r>
                                  <m:rPr>
                                    <m:brk m:alnAt="7"/>
                                  </m:rPr>
                                  <a:rPr lang="en-US" sz="3200" b="0" i="1" smtClean="0">
                                    <a:latin typeface="Cambria Math"/>
                                  </a:rPr>
                                  <m:t>3</m:t>
                                </m:r>
                                <m:r>
                                  <a:rPr lang="en-US" sz="3200" i="1">
                                    <a:latin typeface="Cambria Math"/>
                                  </a:rPr>
                                  <m:t>.2</m:t>
                                </m:r>
                              </m:e>
                            </m:mr>
                            <m:mr>
                              <m:e>
                                <m:r>
                                  <a:rPr lang="en-US" sz="3200" i="1">
                                    <a:latin typeface="Cambria Math"/>
                                  </a:rPr>
                                  <m:t>2</m:t>
                                </m:r>
                              </m:e>
                            </m:mr>
                            <m:mr>
                              <m:e>
                                <m:r>
                                  <a:rPr lang="en-US" sz="3200" i="1">
                                    <a:latin typeface="Cambria Math"/>
                                  </a:rPr>
                                  <m:t>3</m:t>
                                </m:r>
                              </m:e>
                            </m:mr>
                          </m:m>
                        </m:e>
                      </m:d>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304800" y="2496720"/>
                <a:ext cx="2171700" cy="139461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676400" y="1188643"/>
                <a:ext cx="6629400" cy="20556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a:rPr>
                        <m:t>𝐶𝑜𝑣</m:t>
                      </m:r>
                      <m:r>
                        <a:rPr lang="en-US" sz="4400" i="1" smtClean="0">
                          <a:latin typeface="Cambria Math"/>
                        </a:rPr>
                        <m:t>=</m:t>
                      </m:r>
                      <m:nary>
                        <m:naryPr>
                          <m:chr m:val="∑"/>
                          <m:ctrlPr>
                            <a:rPr lang="el-GR" sz="4400" i="1" smtClean="0">
                              <a:latin typeface="Cambria Math" charset="0"/>
                            </a:rPr>
                          </m:ctrlPr>
                        </m:naryPr>
                        <m:sub>
                          <m:r>
                            <m:rPr>
                              <m:brk m:alnAt="23"/>
                            </m:rPr>
                            <a:rPr lang="en-US" sz="4400" b="0" i="1" smtClean="0">
                              <a:latin typeface="Cambria Math"/>
                            </a:rPr>
                            <m:t>𝑢</m:t>
                          </m:r>
                        </m:sub>
                        <m:sup/>
                        <m:e>
                          <m:d>
                            <m:dPr>
                              <m:ctrlPr>
                                <a:rPr lang="el-GR" sz="4400" i="1" smtClean="0">
                                  <a:latin typeface="Cambria Math" charset="0"/>
                                </a:rPr>
                              </m:ctrlPr>
                            </m:dPr>
                            <m:e>
                              <m:acc>
                                <m:accPr>
                                  <m:chr m:val="̃"/>
                                  <m:ctrlPr>
                                    <a:rPr lang="el-GR" sz="4400" i="1">
                                      <a:latin typeface="Cambria Math" charset="0"/>
                                    </a:rPr>
                                  </m:ctrlPr>
                                </m:accPr>
                                <m:e>
                                  <m:sSub>
                                    <m:sSubPr>
                                      <m:ctrlPr>
                                        <a:rPr lang="el-GR" sz="4400" i="1">
                                          <a:latin typeface="Cambria Math" charset="0"/>
                                        </a:rPr>
                                      </m:ctrlPr>
                                    </m:sSubPr>
                                    <m:e>
                                      <m:r>
                                        <a:rPr lang="en-US" sz="4400" i="1">
                                          <a:latin typeface="Cambria Math"/>
                                        </a:rPr>
                                        <m:t>𝑟</m:t>
                                      </m:r>
                                    </m:e>
                                    <m:sub>
                                      <m:r>
                                        <a:rPr lang="en-US" sz="4400" i="1">
                                          <a:latin typeface="Cambria Math"/>
                                        </a:rPr>
                                        <m:t>𝑢</m:t>
                                      </m:r>
                                    </m:sub>
                                  </m:sSub>
                                </m:e>
                              </m:acc>
                            </m:e>
                          </m:d>
                          <m:d>
                            <m:dPr>
                              <m:ctrlPr>
                                <a:rPr lang="el-GR" sz="4400" i="1" smtClean="0">
                                  <a:latin typeface="Cambria Math" charset="0"/>
                                </a:rPr>
                              </m:ctrlPr>
                            </m:dPr>
                            <m:e>
                              <m:acc>
                                <m:accPr>
                                  <m:chr m:val="̃"/>
                                  <m:ctrlPr>
                                    <a:rPr lang="el-GR" sz="4400" i="1">
                                      <a:latin typeface="Cambria Math" charset="0"/>
                                    </a:rPr>
                                  </m:ctrlPr>
                                </m:accPr>
                                <m:e>
                                  <m:sSub>
                                    <m:sSubPr>
                                      <m:ctrlPr>
                                        <a:rPr lang="el-GR" sz="4400" i="1">
                                          <a:latin typeface="Cambria Math" charset="0"/>
                                        </a:rPr>
                                      </m:ctrlPr>
                                    </m:sSubPr>
                                    <m:e>
                                      <m:r>
                                        <a:rPr lang="en-US" sz="4400" i="1">
                                          <a:latin typeface="Cambria Math"/>
                                        </a:rPr>
                                        <m:t>𝑟</m:t>
                                      </m:r>
                                    </m:e>
                                    <m:sub>
                                      <m:r>
                                        <a:rPr lang="en-US" sz="4400" i="1">
                                          <a:latin typeface="Cambria Math"/>
                                        </a:rPr>
                                        <m:t>𝑢</m:t>
                                      </m:r>
                                    </m:sub>
                                  </m:sSub>
                                </m:e>
                              </m:acc>
                            </m:e>
                          </m:d>
                        </m:e>
                      </m:nary>
                      <m:r>
                        <a:rPr lang="en-US" sz="4400" b="0" i="1" baseline="30000" smtClean="0">
                          <a:latin typeface="Cambria Math"/>
                        </a:rPr>
                        <m:t>𝑇</m:t>
                      </m:r>
                    </m:oMath>
                  </m:oMathPara>
                </a14:m>
                <a:endParaRPr lang="en-US" sz="4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676400" y="1188643"/>
                <a:ext cx="6629400" cy="2055691"/>
              </a:xfrm>
              <a:prstGeom prst="rect">
                <a:avLst/>
              </a:prstGeom>
              <a:blipFill rotWithShape="1">
                <a:blip r:embed="rId9"/>
                <a:stretch>
                  <a:fillRect/>
                </a:stretch>
              </a:blipFill>
            </p:spPr>
            <p:txBody>
              <a:bodyPr/>
              <a:lstStyle/>
              <a:p>
                <a:r>
                  <a:rPr lang="en-US">
                    <a:noFill/>
                  </a:rPr>
                  <a:t> </a:t>
                </a:r>
              </a:p>
            </p:txBody>
          </p:sp>
        </mc:Fallback>
      </mc:AlternateContent>
      <p:sp>
        <p:nvSpPr>
          <p:cNvPr id="11"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31</a:t>
            </a:fld>
            <a:endParaRPr lang="en-US"/>
          </a:p>
        </p:txBody>
      </p:sp>
    </p:spTree>
    <p:extLst>
      <p:ext uri="{BB962C8B-B14F-4D97-AF65-F5344CB8AC3E}">
        <p14:creationId xmlns:p14="http://schemas.microsoft.com/office/powerpoint/2010/main" val="249247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33400" y="1573823"/>
                <a:ext cx="8229600" cy="4937760"/>
              </a:xfrm>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acc>
                        <m:accPr>
                          <m:chr m:val="̃"/>
                          <m:ctrlPr>
                            <a:rPr lang="el-GR" sz="4200" i="1" smtClean="0">
                              <a:latin typeface="Cambria Math" charset="0"/>
                            </a:rPr>
                          </m:ctrlPr>
                        </m:accPr>
                        <m:e>
                          <m:sSub>
                            <m:sSubPr>
                              <m:ctrlPr>
                                <a:rPr lang="el-GR" sz="4200" i="1">
                                  <a:latin typeface="Cambria Math" charset="0"/>
                                </a:rPr>
                              </m:ctrlPr>
                            </m:sSubPr>
                            <m:e>
                              <m:r>
                                <a:rPr lang="en-US" sz="4200" i="1">
                                  <a:latin typeface="Cambria Math"/>
                                </a:rPr>
                                <m:t>𝑟</m:t>
                              </m:r>
                            </m:e>
                            <m:sub>
                              <m:r>
                                <a:rPr lang="en-US" sz="4200" i="1">
                                  <a:latin typeface="Cambria Math"/>
                                </a:rPr>
                                <m:t>𝑢</m:t>
                              </m:r>
                              <m:r>
                                <a:rPr lang="en-US" sz="4200" i="1">
                                  <a:latin typeface="Cambria Math"/>
                                </a:rPr>
                                <m:t>1</m:t>
                              </m:r>
                            </m:sub>
                          </m:sSub>
                        </m:e>
                      </m:acc>
                      <m:sSup>
                        <m:sSupPr>
                          <m:ctrlPr>
                            <a:rPr lang="en-US" sz="4200" i="1" smtClean="0">
                              <a:latin typeface="Cambria Math" charset="0"/>
                            </a:rPr>
                          </m:ctrlPr>
                        </m:sSupPr>
                        <m:e>
                          <m:d>
                            <m:dPr>
                              <m:ctrlPr>
                                <a:rPr lang="en-US" sz="4200" i="1" smtClean="0">
                                  <a:latin typeface="Cambria Math" charset="0"/>
                                </a:rPr>
                              </m:ctrlPr>
                            </m:dPr>
                            <m:e>
                              <m:acc>
                                <m:accPr>
                                  <m:chr m:val="̃"/>
                                  <m:ctrlPr>
                                    <a:rPr lang="el-GR" sz="4200" i="1">
                                      <a:latin typeface="Cambria Math" charset="0"/>
                                    </a:rPr>
                                  </m:ctrlPr>
                                </m:accPr>
                                <m:e>
                                  <m:sSub>
                                    <m:sSubPr>
                                      <m:ctrlPr>
                                        <a:rPr lang="el-GR" sz="4200" i="1">
                                          <a:latin typeface="Cambria Math" charset="0"/>
                                        </a:rPr>
                                      </m:ctrlPr>
                                    </m:sSubPr>
                                    <m:e>
                                      <m:r>
                                        <a:rPr lang="en-US" sz="4200" i="1">
                                          <a:latin typeface="Cambria Math"/>
                                        </a:rPr>
                                        <m:t>𝑟</m:t>
                                      </m:r>
                                    </m:e>
                                    <m:sub>
                                      <m:r>
                                        <a:rPr lang="en-US" sz="4200" i="1">
                                          <a:latin typeface="Cambria Math"/>
                                        </a:rPr>
                                        <m:t>𝑢</m:t>
                                      </m:r>
                                      <m:r>
                                        <a:rPr lang="en-US" sz="4200" i="1">
                                          <a:latin typeface="Cambria Math"/>
                                        </a:rPr>
                                        <m:t>1</m:t>
                                      </m:r>
                                    </m:sub>
                                  </m:sSub>
                                </m:e>
                              </m:acc>
                            </m:e>
                          </m:d>
                        </m:e>
                        <m:sup>
                          <m:r>
                            <a:rPr lang="en-US" sz="4200" b="0" i="1" smtClean="0">
                              <a:latin typeface="Cambria Math"/>
                            </a:rPr>
                            <m:t>𝑇</m:t>
                          </m:r>
                        </m:sup>
                      </m:sSup>
                      <m:r>
                        <a:rPr lang="en-US" sz="4200" b="0" i="1" smtClean="0">
                          <a:latin typeface="Cambria Math"/>
                        </a:rPr>
                        <m:t>=</m:t>
                      </m:r>
                      <m:d>
                        <m:dPr>
                          <m:begChr m:val="⟨"/>
                          <m:endChr m:val="⟩"/>
                          <m:ctrlPr>
                            <a:rPr lang="en-US" sz="4200" b="0" i="1" smtClean="0">
                              <a:latin typeface="Cambria Math" charset="0"/>
                            </a:rPr>
                          </m:ctrlPr>
                        </m:dPr>
                        <m:e>
                          <m:m>
                            <m:mPr>
                              <m:mcs>
                                <m:mc>
                                  <m:mcPr>
                                    <m:count m:val="1"/>
                                    <m:mcJc m:val="center"/>
                                  </m:mcPr>
                                </m:mc>
                              </m:mcs>
                              <m:ctrlPr>
                                <a:rPr lang="en-US" sz="4200" i="1">
                                  <a:latin typeface="Cambria Math" charset="0"/>
                                </a:rPr>
                              </m:ctrlPr>
                            </m:mPr>
                            <m:mr>
                              <m:e>
                                <m:r>
                                  <m:rPr>
                                    <m:brk m:alnAt="7"/>
                                  </m:rPr>
                                  <a:rPr lang="en-US" sz="4200" b="0" i="1" smtClean="0">
                                    <a:latin typeface="Cambria Math"/>
                                  </a:rPr>
                                  <m:t>−</m:t>
                                </m:r>
                                <m:r>
                                  <a:rPr lang="en-US" sz="4200" b="0" i="1" smtClean="0">
                                    <a:latin typeface="Cambria Math"/>
                                  </a:rPr>
                                  <m:t>1.7</m:t>
                                </m:r>
                              </m:e>
                            </m:mr>
                            <m:mr>
                              <m:e>
                                <m:r>
                                  <a:rPr lang="en-US" sz="4200" b="0" i="1" smtClean="0">
                                    <a:latin typeface="Cambria Math"/>
                                  </a:rPr>
                                  <m:t>2.5</m:t>
                                </m:r>
                              </m:e>
                            </m:mr>
                            <m:mr>
                              <m:e>
                                <m:r>
                                  <a:rPr lang="en-US" sz="4200" b="0" i="1" smtClean="0">
                                    <a:latin typeface="Cambria Math"/>
                                  </a:rPr>
                                  <m:t>−1</m:t>
                                </m:r>
                              </m:e>
                            </m:mr>
                          </m:m>
                        </m:e>
                      </m:d>
                      <m:d>
                        <m:dPr>
                          <m:begChr m:val="⟨"/>
                          <m:endChr m:val="⟩"/>
                          <m:ctrlPr>
                            <a:rPr lang="en-US" sz="4200" b="0" i="1" smtClean="0">
                              <a:latin typeface="Cambria Math" charset="0"/>
                            </a:rPr>
                          </m:ctrlPr>
                        </m:dPr>
                        <m:e>
                          <m:m>
                            <m:mPr>
                              <m:mcs>
                                <m:mc>
                                  <m:mcPr>
                                    <m:count m:val="3"/>
                                    <m:mcJc m:val="center"/>
                                  </m:mcPr>
                                </m:mc>
                              </m:mcs>
                              <m:ctrlPr>
                                <a:rPr lang="en-US" sz="4200" b="0" i="1" smtClean="0">
                                  <a:latin typeface="Cambria Math" charset="0"/>
                                </a:rPr>
                              </m:ctrlPr>
                            </m:mPr>
                            <m:mr>
                              <m:e>
                                <m:r>
                                  <m:rPr>
                                    <m:brk m:alnAt="7"/>
                                  </m:rPr>
                                  <a:rPr lang="en-US" sz="4200" b="0" i="1" smtClean="0">
                                    <a:latin typeface="Cambria Math"/>
                                  </a:rPr>
                                  <m:t>−</m:t>
                                </m:r>
                                <m:r>
                                  <a:rPr lang="en-US" sz="4200" b="0" i="1" smtClean="0">
                                    <a:latin typeface="Cambria Math"/>
                                  </a:rPr>
                                  <m:t>1.7</m:t>
                                </m:r>
                              </m:e>
                              <m:e>
                                <m:r>
                                  <a:rPr lang="en-US" sz="4200" b="0" i="1" smtClean="0">
                                    <a:latin typeface="Cambria Math"/>
                                  </a:rPr>
                                  <m:t>2.5</m:t>
                                </m:r>
                              </m:e>
                              <m:e>
                                <m:r>
                                  <a:rPr lang="en-US" sz="4200" b="0" i="1" smtClean="0">
                                    <a:latin typeface="Cambria Math"/>
                                  </a:rPr>
                                  <m:t>−1</m:t>
                                </m:r>
                              </m:e>
                            </m:mr>
                          </m:m>
                        </m:e>
                      </m:d>
                    </m:oMath>
                  </m:oMathPara>
                </a14:m>
                <a:endParaRPr lang="en-US" sz="4200" b="0" i="0" dirty="0" smtClean="0">
                  <a:latin typeface="Cambria Math"/>
                </a:endParaRPr>
              </a:p>
              <a:p>
                <a:pPr marL="0" indent="0">
                  <a:buNone/>
                </a:pPr>
                <a:endParaRPr lang="en-US" sz="4000" b="0" i="0" dirty="0" smtClean="0">
                  <a:latin typeface="Cambria Math"/>
                </a:endParaRPr>
              </a:p>
              <a:p>
                <a:pPr marL="0" indent="0">
                  <a:buNone/>
                </a:pPr>
                <a:endParaRPr lang="en-US" sz="4000" b="0" i="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4000" b="0" i="0" smtClean="0">
                          <a:latin typeface="Cambria Math"/>
                        </a:rPr>
                        <m:t>=             </m:t>
                      </m:r>
                      <m:d>
                        <m:dPr>
                          <m:begChr m:val="["/>
                          <m:endChr m:val="]"/>
                          <m:ctrlPr>
                            <a:rPr lang="en-US" sz="4000" b="0" i="1" smtClean="0">
                              <a:latin typeface="Cambria Math" charset="0"/>
                            </a:rPr>
                          </m:ctrlPr>
                        </m:dPr>
                        <m:e>
                          <m:m>
                            <m:mPr>
                              <m:mcs>
                                <m:mc>
                                  <m:mcPr>
                                    <m:count m:val="3"/>
                                    <m:mcJc m:val="center"/>
                                  </m:mcPr>
                                </m:mc>
                              </m:mcs>
                              <m:ctrlPr>
                                <a:rPr lang="en-US" sz="4000" b="0" i="1" smtClean="0">
                                  <a:latin typeface="Cambria Math" charset="0"/>
                                </a:rPr>
                              </m:ctrlPr>
                            </m:mPr>
                            <m:mr>
                              <m:e>
                                <m:r>
                                  <m:rPr>
                                    <m:brk m:alnAt="7"/>
                                  </m:rPr>
                                  <a:rPr lang="en-US" sz="4000" b="0" i="1" smtClean="0">
                                    <a:latin typeface="Cambria Math"/>
                                  </a:rPr>
                                  <m:t>2</m:t>
                                </m:r>
                                <m:r>
                                  <a:rPr lang="en-US" sz="4000" b="0" i="1" smtClean="0">
                                    <a:latin typeface="Cambria Math"/>
                                  </a:rPr>
                                  <m:t>.89</m:t>
                                </m:r>
                              </m:e>
                              <m:e>
                                <m:r>
                                  <a:rPr lang="en-US" sz="4000" b="0" i="1" smtClean="0">
                                    <a:latin typeface="Cambria Math"/>
                                  </a:rPr>
                                  <m:t>−4.25</m:t>
                                </m:r>
                              </m:e>
                              <m:e>
                                <m:r>
                                  <a:rPr lang="en-US" sz="4000" b="0" i="1" smtClean="0">
                                    <a:latin typeface="Cambria Math"/>
                                  </a:rPr>
                                  <m:t>1.7</m:t>
                                </m:r>
                              </m:e>
                            </m:mr>
                            <m:mr>
                              <m:e>
                                <m:r>
                                  <a:rPr lang="en-US" sz="4000" i="1">
                                    <a:latin typeface="Cambria Math"/>
                                  </a:rPr>
                                  <m:t>−4.25</m:t>
                                </m:r>
                              </m:e>
                              <m:e>
                                <m:r>
                                  <a:rPr lang="en-US" sz="4000" b="0" i="1" smtClean="0">
                                    <a:latin typeface="Cambria Math"/>
                                  </a:rPr>
                                  <m:t>6.25</m:t>
                                </m:r>
                              </m:e>
                              <m:e>
                                <m:r>
                                  <a:rPr lang="en-US" sz="4000" b="0" i="1" smtClean="0">
                                    <a:latin typeface="Cambria Math"/>
                                  </a:rPr>
                                  <m:t>−2.5</m:t>
                                </m:r>
                              </m:e>
                            </m:mr>
                            <m:mr>
                              <m:e>
                                <m:r>
                                  <a:rPr lang="en-US" sz="4000" b="0" i="1" smtClean="0">
                                    <a:latin typeface="Cambria Math"/>
                                  </a:rPr>
                                  <m:t>1.7</m:t>
                                </m:r>
                              </m:e>
                              <m:e>
                                <m:r>
                                  <a:rPr lang="en-US" sz="4000" i="1">
                                    <a:latin typeface="Cambria Math"/>
                                  </a:rPr>
                                  <m:t>−2.5</m:t>
                                </m:r>
                              </m:e>
                              <m:e>
                                <m:r>
                                  <a:rPr lang="en-US" sz="4000" b="0" i="1" smtClean="0">
                                    <a:latin typeface="Cambria Math"/>
                                  </a:rPr>
                                  <m:t>1</m:t>
                                </m:r>
                              </m:e>
                            </m:mr>
                          </m:m>
                        </m:e>
                      </m:d>
                    </m:oMath>
                  </m:oMathPara>
                </a14:m>
                <a:endParaRPr lang="en-US" sz="4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33400" y="1573823"/>
                <a:ext cx="8229600" cy="4937760"/>
              </a:xfrm>
              <a:blipFill rotWithShape="1">
                <a:blip r:embed="rId2"/>
                <a:stretch>
                  <a:fillRect/>
                </a:stretch>
              </a:blipFill>
            </p:spPr>
            <p:txBody>
              <a:bodyPr/>
              <a:lstStyle/>
              <a:p>
                <a:r>
                  <a:rPr lang="en-US">
                    <a:noFill/>
                  </a:rPr>
                  <a:t> </a:t>
                </a:r>
              </a:p>
            </p:txBody>
          </p:sp>
        </mc:Fallback>
      </mc:AlternateContent>
      <p:pic>
        <p:nvPicPr>
          <p:cNvPr id="7" name="Picture 2" descr="http://upload.wikimedia.org/wikipedia/en/3/38/Schindler%27s_List_mov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556" y="4343400"/>
            <a:ext cx="560397" cy="838200"/>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8" name="Picture 7" descr="http://www.impawards.com/2000/posters/gladiator_ver3_x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1741" y="5600701"/>
            <a:ext cx="551658" cy="800099"/>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9" name="Picture 6" descr="http://ia.media-imdb.com/images/M/MV5BMTczOTA3MzY2N15BMl5BanBnXkFtZTcwOTYwNjE2MQ@@._V1._SX510_SY755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157" y="4953000"/>
            <a:ext cx="559843" cy="829622"/>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13" name="Picture 2" descr="http://upload.wikimedia.org/wikipedia/en/3/38/Schindler%27s_List_movi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4208" y="3373791"/>
            <a:ext cx="648108" cy="9693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www.impawards.com/2000/posters/gladiator_ver3_xl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3474690"/>
            <a:ext cx="703161" cy="10198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ia.media-imdb.com/images/M/MV5BMTczOTA3MzY2N15BMl5BanBnXkFtZTcwOTYwNjE2MQ@@._V1._SX510_SY755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6127" y="3474690"/>
            <a:ext cx="655808" cy="9718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upload.wikimedia.org/wikipedia/en/3/38/Schindler%27s_List_movi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2989" y="1447800"/>
            <a:ext cx="458506"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ia.media-imdb.com/images/M/MV5BMTczOTA3MzY2N15BMl5BanBnXkFtZTcwOTYwNjE2MQ@@._V1._SX510_SY755_.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1447801"/>
            <a:ext cx="462789"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impawards.com/2000/posters/gladiator_ver3_xl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85780" y="1464808"/>
            <a:ext cx="461124" cy="6687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20890" y="4491516"/>
            <a:ext cx="1456109" cy="563270"/>
          </a:xfrm>
          <a:prstGeom prst="rect">
            <a:avLst/>
          </a:prstGeom>
          <a:solidFill>
            <a:schemeClr val="tx1">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15776" y="1533299"/>
            <a:ext cx="956224" cy="601022"/>
          </a:xfrm>
          <a:prstGeom prst="rect">
            <a:avLst/>
          </a:prstGeom>
          <a:solidFill>
            <a:schemeClr val="tx1">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58607" y="2183056"/>
            <a:ext cx="827173" cy="589298"/>
          </a:xfrm>
          <a:prstGeom prst="rect">
            <a:avLst/>
          </a:prstGeom>
          <a:solidFill>
            <a:schemeClr val="tx1">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1752600" y="3858487"/>
            <a:ext cx="3268290" cy="636035"/>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37195" y="3319734"/>
                <a:ext cx="360701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rPr>
                        <m:t>−</m:t>
                      </m:r>
                      <m:r>
                        <a:rPr lang="en-US" sz="2800" b="1" i="1" smtClean="0">
                          <a:latin typeface="Cambria Math"/>
                        </a:rPr>
                        <m:t>𝟒</m:t>
                      </m:r>
                      <m:r>
                        <a:rPr lang="en-US" sz="2800" b="1" i="1" smtClean="0">
                          <a:latin typeface="Cambria Math"/>
                        </a:rPr>
                        <m:t>.</m:t>
                      </m:r>
                      <m:r>
                        <a:rPr lang="en-US" sz="2800" b="1" i="1" smtClean="0">
                          <a:latin typeface="Cambria Math"/>
                        </a:rPr>
                        <m:t>𝟐𝟓</m:t>
                      </m:r>
                      <m:r>
                        <a:rPr lang="en-US" sz="2800" b="1" i="1" smtClean="0">
                          <a:latin typeface="Cambria Math"/>
                        </a:rPr>
                        <m:t>=−</m:t>
                      </m:r>
                      <m:r>
                        <a:rPr lang="en-US" sz="2800" b="1" i="1" smtClean="0">
                          <a:latin typeface="Cambria Math"/>
                        </a:rPr>
                        <m:t>𝟏</m:t>
                      </m:r>
                      <m:r>
                        <a:rPr lang="en-US" sz="2800" b="1" i="1" smtClean="0">
                          <a:latin typeface="Cambria Math"/>
                        </a:rPr>
                        <m:t>.</m:t>
                      </m:r>
                      <m:r>
                        <a:rPr lang="en-US" sz="2800" b="1" i="1" smtClean="0">
                          <a:latin typeface="Cambria Math"/>
                        </a:rPr>
                        <m:t>𝟕</m:t>
                      </m:r>
                      <m:r>
                        <a:rPr lang="en-US" sz="2800" b="1" i="1" smtClean="0">
                          <a:latin typeface="Cambria Math"/>
                          <a:ea typeface="Cambria Math"/>
                        </a:rPr>
                        <m:t>×</m:t>
                      </m:r>
                      <m:r>
                        <a:rPr lang="en-US" sz="2800" b="1" i="1" smtClean="0">
                          <a:latin typeface="Cambria Math"/>
                          <a:ea typeface="Cambria Math"/>
                        </a:rPr>
                        <m:t>𝟐</m:t>
                      </m:r>
                      <m:r>
                        <a:rPr lang="en-US" sz="2800" b="1" i="1" smtClean="0">
                          <a:latin typeface="Cambria Math"/>
                          <a:ea typeface="Cambria Math"/>
                        </a:rPr>
                        <m:t>.</m:t>
                      </m:r>
                      <m:r>
                        <a:rPr lang="en-US" sz="2800" b="1" i="1" smtClean="0">
                          <a:latin typeface="Cambria Math"/>
                          <a:ea typeface="Cambria Math"/>
                        </a:rPr>
                        <m:t>𝟓</m:t>
                      </m:r>
                    </m:oMath>
                  </m:oMathPara>
                </a14:m>
                <a:endParaRPr lang="en-US" sz="28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37195" y="3319734"/>
                <a:ext cx="3607013" cy="523220"/>
              </a:xfrm>
              <a:prstGeom prst="rect">
                <a:avLst/>
              </a:prstGeom>
              <a:blipFill rotWithShape="1">
                <a:blip r:embed="rId12"/>
                <a:stretch>
                  <a:fillRect/>
                </a:stretch>
              </a:blipFill>
            </p:spPr>
            <p:txBody>
              <a:bodyPr/>
              <a:lstStyle/>
              <a:p>
                <a:r>
                  <a:rPr lang="en-US">
                    <a:noFill/>
                  </a:rPr>
                  <a:t> </a:t>
                </a:r>
              </a:p>
            </p:txBody>
          </p:sp>
        </mc:Fallback>
      </mc:AlternateContent>
      <p:sp>
        <p:nvSpPr>
          <p:cNvPr id="20"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32</a:t>
            </a:fld>
            <a:endParaRPr lang="en-US"/>
          </a:p>
        </p:txBody>
      </p:sp>
    </p:spTree>
    <p:extLst>
      <p:ext uri="{BB962C8B-B14F-4D97-AF65-F5344CB8AC3E}">
        <p14:creationId xmlns:p14="http://schemas.microsoft.com/office/powerpoint/2010/main" val="27768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33400" y="1573823"/>
                <a:ext cx="8229600" cy="493776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𝐶𝑜𝑣</m:t>
                      </m:r>
                      <m:r>
                        <a:rPr lang="en-US" sz="2800" b="0" i="1" smtClean="0">
                          <a:latin typeface="Cambria Math"/>
                        </a:rPr>
                        <m:t>=</m:t>
                      </m:r>
                      <m:sSub>
                        <m:sSubPr>
                          <m:ctrlPr>
                            <a:rPr lang="en-US" sz="2800" i="1" smtClean="0">
                              <a:latin typeface="Cambria Math" charset="0"/>
                            </a:rPr>
                          </m:ctrlPr>
                        </m:sSubPr>
                        <m:e>
                          <m:acc>
                            <m:accPr>
                              <m:chr m:val="̃"/>
                              <m:ctrlPr>
                                <a:rPr lang="el-GR" sz="3200" i="1">
                                  <a:latin typeface="Cambria Math" charset="0"/>
                                </a:rPr>
                              </m:ctrlPr>
                            </m:accPr>
                            <m:e>
                              <m:sSub>
                                <m:sSubPr>
                                  <m:ctrlPr>
                                    <a:rPr lang="el-GR" sz="3200" i="1">
                                      <a:latin typeface="Cambria Math" charset="0"/>
                                    </a:rPr>
                                  </m:ctrlPr>
                                </m:sSubPr>
                                <m:e>
                                  <m:r>
                                    <a:rPr lang="en-US" sz="3200" i="1">
                                      <a:latin typeface="Cambria Math"/>
                                    </a:rPr>
                                    <m:t>𝑟</m:t>
                                  </m:r>
                                </m:e>
                                <m:sub>
                                  <m:r>
                                    <a:rPr lang="en-US" sz="3200" i="1">
                                      <a:latin typeface="Cambria Math"/>
                                    </a:rPr>
                                    <m:t>𝑢</m:t>
                                  </m:r>
                                  <m:r>
                                    <a:rPr lang="en-US" sz="3200" i="1">
                                      <a:latin typeface="Cambria Math"/>
                                    </a:rPr>
                                    <m:t>1</m:t>
                                  </m:r>
                                </m:sub>
                              </m:sSub>
                            </m:e>
                          </m:acc>
                          <m:sSup>
                            <m:sSupPr>
                              <m:ctrlPr>
                                <a:rPr lang="en-US" sz="3200" i="1">
                                  <a:latin typeface="Cambria Math" charset="0"/>
                                </a:rPr>
                              </m:ctrlPr>
                            </m:sSupPr>
                            <m:e>
                              <m:d>
                                <m:dPr>
                                  <m:ctrlPr>
                                    <a:rPr lang="en-US" sz="3200" i="1">
                                      <a:latin typeface="Cambria Math" charset="0"/>
                                    </a:rPr>
                                  </m:ctrlPr>
                                </m:dPr>
                                <m:e>
                                  <m:acc>
                                    <m:accPr>
                                      <m:chr m:val="̃"/>
                                      <m:ctrlPr>
                                        <a:rPr lang="el-GR" sz="3200" i="1">
                                          <a:latin typeface="Cambria Math" charset="0"/>
                                        </a:rPr>
                                      </m:ctrlPr>
                                    </m:accPr>
                                    <m:e>
                                      <m:sSub>
                                        <m:sSubPr>
                                          <m:ctrlPr>
                                            <a:rPr lang="el-GR" sz="3200" i="1">
                                              <a:latin typeface="Cambria Math" charset="0"/>
                                            </a:rPr>
                                          </m:ctrlPr>
                                        </m:sSubPr>
                                        <m:e>
                                          <m:r>
                                            <a:rPr lang="en-US" sz="3200" i="1">
                                              <a:latin typeface="Cambria Math"/>
                                            </a:rPr>
                                            <m:t>𝑟</m:t>
                                          </m:r>
                                        </m:e>
                                        <m:sub>
                                          <m:r>
                                            <a:rPr lang="en-US" sz="3200" i="1">
                                              <a:latin typeface="Cambria Math"/>
                                            </a:rPr>
                                            <m:t>𝑢</m:t>
                                          </m:r>
                                          <m:r>
                                            <a:rPr lang="en-US" sz="3200" i="1">
                                              <a:latin typeface="Cambria Math"/>
                                            </a:rPr>
                                            <m:t>1</m:t>
                                          </m:r>
                                        </m:sub>
                                      </m:sSub>
                                    </m:e>
                                  </m:acc>
                                </m:e>
                              </m:d>
                            </m:e>
                            <m:sup>
                              <m:r>
                                <a:rPr lang="en-US" sz="3200" i="1">
                                  <a:latin typeface="Cambria Math"/>
                                </a:rPr>
                                <m:t>𝑇</m:t>
                              </m:r>
                            </m:sup>
                          </m:sSup>
                          <m:r>
                            <a:rPr lang="en-US" sz="2800" b="0" i="1" smtClean="0">
                              <a:latin typeface="Cambria Math"/>
                            </a:rPr>
                            <m:t>+</m:t>
                          </m:r>
                          <m:acc>
                            <m:accPr>
                              <m:chr m:val="̃"/>
                              <m:ctrlPr>
                                <a:rPr lang="el-GR" sz="3600" i="1">
                                  <a:latin typeface="Cambria Math" charset="0"/>
                                </a:rPr>
                              </m:ctrlPr>
                            </m:accPr>
                            <m:e>
                              <m:sSub>
                                <m:sSubPr>
                                  <m:ctrlPr>
                                    <a:rPr lang="el-GR" sz="3600" i="1">
                                      <a:latin typeface="Cambria Math" charset="0"/>
                                    </a:rPr>
                                  </m:ctrlPr>
                                </m:sSubPr>
                                <m:e>
                                  <m:r>
                                    <a:rPr lang="en-US" sz="3600" i="1">
                                      <a:latin typeface="Cambria Math"/>
                                    </a:rPr>
                                    <m:t>𝑟</m:t>
                                  </m:r>
                                </m:e>
                                <m:sub>
                                  <m:r>
                                    <a:rPr lang="en-US" sz="3600" i="1">
                                      <a:latin typeface="Cambria Math"/>
                                    </a:rPr>
                                    <m:t>𝑢</m:t>
                                  </m:r>
                                  <m:r>
                                    <a:rPr lang="en-US" sz="3600" b="0" i="1" smtClean="0">
                                      <a:latin typeface="Cambria Math"/>
                                    </a:rPr>
                                    <m:t>2</m:t>
                                  </m:r>
                                </m:sub>
                              </m:sSub>
                            </m:e>
                          </m:acc>
                          <m:sSup>
                            <m:sSupPr>
                              <m:ctrlPr>
                                <a:rPr lang="en-US" sz="3600" i="1">
                                  <a:latin typeface="Cambria Math" charset="0"/>
                                </a:rPr>
                              </m:ctrlPr>
                            </m:sSupPr>
                            <m:e>
                              <m:d>
                                <m:dPr>
                                  <m:ctrlPr>
                                    <a:rPr lang="en-US" sz="3600" i="1">
                                      <a:latin typeface="Cambria Math" charset="0"/>
                                    </a:rPr>
                                  </m:ctrlPr>
                                </m:dPr>
                                <m:e>
                                  <m:acc>
                                    <m:accPr>
                                      <m:chr m:val="̃"/>
                                      <m:ctrlPr>
                                        <a:rPr lang="el-GR" sz="3600" i="1">
                                          <a:latin typeface="Cambria Math" charset="0"/>
                                        </a:rPr>
                                      </m:ctrlPr>
                                    </m:accPr>
                                    <m:e>
                                      <m:sSub>
                                        <m:sSubPr>
                                          <m:ctrlPr>
                                            <a:rPr lang="el-GR" sz="3600" i="1">
                                              <a:latin typeface="Cambria Math" charset="0"/>
                                            </a:rPr>
                                          </m:ctrlPr>
                                        </m:sSubPr>
                                        <m:e>
                                          <m:r>
                                            <a:rPr lang="en-US" sz="3600" i="1">
                                              <a:latin typeface="Cambria Math"/>
                                            </a:rPr>
                                            <m:t>𝑟</m:t>
                                          </m:r>
                                        </m:e>
                                        <m:sub>
                                          <m:r>
                                            <a:rPr lang="en-US" sz="3600" i="1">
                                              <a:latin typeface="Cambria Math"/>
                                            </a:rPr>
                                            <m:t>𝑢</m:t>
                                          </m:r>
                                          <m:r>
                                            <a:rPr lang="en-US" sz="3600" b="0" i="1" smtClean="0">
                                              <a:latin typeface="Cambria Math"/>
                                            </a:rPr>
                                            <m:t>2</m:t>
                                          </m:r>
                                        </m:sub>
                                      </m:sSub>
                                    </m:e>
                                  </m:acc>
                                </m:e>
                              </m:d>
                            </m:e>
                            <m:sup>
                              <m:r>
                                <a:rPr lang="en-US" sz="3600" i="1">
                                  <a:latin typeface="Cambria Math"/>
                                </a:rPr>
                                <m:t>𝑇</m:t>
                              </m:r>
                            </m:sup>
                          </m:sSup>
                        </m:e>
                        <m:sub/>
                      </m:sSub>
                    </m:oMath>
                  </m:oMathPara>
                </a14:m>
                <a:endParaRPr lang="en-US" sz="4000" b="0" i="0" dirty="0" smtClean="0">
                  <a:latin typeface="Cambria Math"/>
                </a:endParaRPr>
              </a:p>
              <a:p>
                <a:pPr marL="0" indent="0">
                  <a:buNone/>
                </a:pPr>
                <a:endParaRPr lang="en-US" sz="4000" b="0" i="0" dirty="0" smtClean="0">
                  <a:latin typeface="Cambria Math"/>
                </a:endParaRPr>
              </a:p>
              <a:p>
                <a:pPr marL="0" indent="0">
                  <a:buNone/>
                </a:pPr>
                <a:endParaRPr lang="en-US" sz="4000" b="0" i="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4000">
                          <a:latin typeface="Cambria Math"/>
                        </a:rPr>
                        <m:t>=             </m:t>
                      </m:r>
                      <m:d>
                        <m:dPr>
                          <m:begChr m:val="["/>
                          <m:endChr m:val="]"/>
                          <m:ctrlPr>
                            <a:rPr lang="en-US" sz="4000" i="1">
                              <a:latin typeface="Cambria Math" charset="0"/>
                            </a:rPr>
                          </m:ctrlPr>
                        </m:dPr>
                        <m:e>
                          <m:m>
                            <m:mPr>
                              <m:mcs>
                                <m:mc>
                                  <m:mcPr>
                                    <m:count m:val="3"/>
                                    <m:mcJc m:val="center"/>
                                  </m:mcPr>
                                </m:mc>
                              </m:mcs>
                              <m:ctrlPr>
                                <a:rPr lang="en-US" sz="4000" i="1">
                                  <a:latin typeface="Cambria Math" charset="0"/>
                                </a:rPr>
                              </m:ctrlPr>
                            </m:mPr>
                            <m:mr>
                              <m:e>
                                <m:r>
                                  <m:rPr>
                                    <m:brk m:alnAt="7"/>
                                  </m:rPr>
                                  <a:rPr lang="en-US" sz="4000" b="0" i="1" smtClean="0">
                                    <a:latin typeface="Cambria Math"/>
                                  </a:rPr>
                                  <m:t>3</m:t>
                                </m:r>
                                <m:r>
                                  <a:rPr lang="en-US" sz="4000" i="1">
                                    <a:latin typeface="Cambria Math"/>
                                  </a:rPr>
                                  <m:t>.89</m:t>
                                </m:r>
                              </m:e>
                              <m:e>
                                <m:r>
                                  <a:rPr lang="en-US" sz="4000" i="1">
                                    <a:latin typeface="Cambria Math"/>
                                  </a:rPr>
                                  <m:t>−4.25</m:t>
                                </m:r>
                              </m:e>
                              <m:e>
                                <m:r>
                                  <a:rPr lang="en-US" sz="4000" i="1">
                                    <a:latin typeface="Cambria Math"/>
                                  </a:rPr>
                                  <m:t>1.7</m:t>
                                </m:r>
                              </m:e>
                            </m:mr>
                            <m:mr>
                              <m:e>
                                <m:r>
                                  <a:rPr lang="en-US" sz="4000" i="1">
                                    <a:latin typeface="Cambria Math"/>
                                  </a:rPr>
                                  <m:t>−4.25</m:t>
                                </m:r>
                              </m:e>
                              <m:e>
                                <m:r>
                                  <a:rPr lang="en-US" sz="4000" i="1">
                                    <a:latin typeface="Cambria Math"/>
                                  </a:rPr>
                                  <m:t>6.25</m:t>
                                </m:r>
                              </m:e>
                              <m:e>
                                <m:r>
                                  <a:rPr lang="en-US" sz="4000" i="1">
                                    <a:latin typeface="Cambria Math"/>
                                  </a:rPr>
                                  <m:t>−2.5</m:t>
                                </m:r>
                              </m:e>
                            </m:mr>
                            <m:mr>
                              <m:e>
                                <m:r>
                                  <a:rPr lang="en-US" sz="4000" i="1">
                                    <a:latin typeface="Cambria Math"/>
                                  </a:rPr>
                                  <m:t>1.7</m:t>
                                </m:r>
                              </m:e>
                              <m:e>
                                <m:r>
                                  <a:rPr lang="en-US" sz="4000" i="1">
                                    <a:latin typeface="Cambria Math"/>
                                  </a:rPr>
                                  <m:t>−2.5</m:t>
                                </m:r>
                              </m:e>
                              <m:e>
                                <m:r>
                                  <a:rPr lang="en-US" sz="4000" i="1">
                                    <a:latin typeface="Cambria Math"/>
                                  </a:rPr>
                                  <m:t>1</m:t>
                                </m:r>
                              </m:e>
                            </m:mr>
                          </m:m>
                        </m:e>
                      </m:d>
                    </m:oMath>
                  </m:oMathPara>
                </a14:m>
                <a:endParaRPr lang="en-US" sz="4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33400" y="1573823"/>
                <a:ext cx="8229600" cy="4937760"/>
              </a:xfrm>
              <a:blipFill rotWithShape="1">
                <a:blip r:embed="rId2"/>
                <a:stretch>
                  <a:fillRect/>
                </a:stretch>
              </a:blipFill>
            </p:spPr>
            <p:txBody>
              <a:bodyPr/>
              <a:lstStyle/>
              <a:p>
                <a:r>
                  <a:rPr lang="en-US">
                    <a:noFill/>
                  </a:rPr>
                  <a:t> </a:t>
                </a:r>
              </a:p>
            </p:txBody>
          </p:sp>
        </mc:Fallback>
      </mc:AlternateContent>
      <p:pic>
        <p:nvPicPr>
          <p:cNvPr id="7" name="Picture 2" descr="http://upload.wikimedia.org/wikipedia/en/3/38/Schindler%27s_List_mov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801" y="3505200"/>
            <a:ext cx="560397" cy="838200"/>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8" name="Picture 7" descr="http://www.impawards.com/2000/posters/gladiator_ver3_x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724400"/>
            <a:ext cx="551658" cy="800099"/>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9" name="Picture 6" descr="http://ia.media-imdb.com/images/M/MV5BMTczOTA3MzY2N15BMl5BanBnXkFtZTcwOTYwNjE2MQ@@._V1._SX510_SY755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4114800"/>
            <a:ext cx="559843" cy="829622"/>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13" name="Picture 2" descr="http://upload.wikimedia.org/wikipedia/en/3/38/Schindler%27s_List_movi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4546" y="2462079"/>
            <a:ext cx="648108" cy="9693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www.impawards.com/2000/posters/gladiator_ver3_xl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5792" y="2486079"/>
            <a:ext cx="703161" cy="10198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ia.media-imdb.com/images/M/MV5BMTczOTA3MzY2N15BMl5BanBnXkFtZTcwOTYwNjE2MQ@@._V1._SX510_SY755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9376" y="2486079"/>
            <a:ext cx="655808" cy="97183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33</a:t>
            </a:fld>
            <a:endParaRPr lang="en-US"/>
          </a:p>
        </p:txBody>
      </p:sp>
    </p:spTree>
    <p:extLst>
      <p:ext uri="{BB962C8B-B14F-4D97-AF65-F5344CB8AC3E}">
        <p14:creationId xmlns:p14="http://schemas.microsoft.com/office/powerpoint/2010/main" val="3108707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 Sensitivity</a:t>
            </a:r>
            <a:endParaRPr lang="en-US" dirty="0"/>
          </a:p>
        </p:txBody>
      </p:sp>
      <p:sp>
        <p:nvSpPr>
          <p:cNvPr id="7" name="Content Placeholder 6"/>
          <p:cNvSpPr>
            <a:spLocks noGrp="1"/>
          </p:cNvSpPr>
          <p:nvPr>
            <p:ph sz="quarter" idx="1"/>
          </p:nvPr>
        </p:nvSpPr>
        <p:spPr>
          <a:xfrm>
            <a:off x="457200" y="4724400"/>
            <a:ext cx="8229600" cy="1432560"/>
          </a:xfrm>
        </p:spPr>
        <p:txBody>
          <a:bodyPr/>
          <a:lstStyle/>
          <a:p>
            <a:r>
              <a:rPr lang="en-US" dirty="0" smtClean="0"/>
              <a:t>Could be large if a user’s rating has large spread or if a user has rated many movies</a:t>
            </a:r>
            <a:endParaRPr lang="en-US"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04975"/>
            <a:ext cx="286317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3048000"/>
            <a:ext cx="701040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a:xfrm>
            <a:off x="6553200" y="6356350"/>
            <a:ext cx="2133600" cy="365125"/>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1F54218-ECD5-40B3-9B38-179C82A047E5}" type="slidenum">
              <a:rPr lang="en-US" smtClean="0"/>
              <a:pPr algn="r"/>
              <a:t>34</a:t>
            </a:fld>
            <a:endParaRPr lang="en-US"/>
          </a:p>
        </p:txBody>
      </p:sp>
    </p:spTree>
    <p:extLst>
      <p:ext uri="{BB962C8B-B14F-4D97-AF65-F5344CB8AC3E}">
        <p14:creationId xmlns:p14="http://schemas.microsoft.com/office/powerpoint/2010/main" val="1165093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 Trick I</a:t>
            </a:r>
            <a:endParaRPr lang="en-US" dirty="0"/>
          </a:p>
        </p:txBody>
      </p:sp>
      <p:sp>
        <p:nvSpPr>
          <p:cNvPr id="3" name="Content Placeholder 2"/>
          <p:cNvSpPr>
            <a:spLocks noGrp="1"/>
          </p:cNvSpPr>
          <p:nvPr>
            <p:ph sz="quarter" idx="1"/>
          </p:nvPr>
        </p:nvSpPr>
        <p:spPr/>
        <p:txBody>
          <a:bodyPr/>
          <a:lstStyle/>
          <a:p>
            <a:r>
              <a:rPr lang="en-US" dirty="0" smtClean="0"/>
              <a:t>Center and clamp all ratings around averages.  If we use clamped ratings then we reduce the sensitivity of our function.</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219200" y="2667000"/>
            <a:ext cx="6172200" cy="1670774"/>
          </a:xfrm>
          <a:prstGeom prst="rect">
            <a:avLst/>
          </a:prstGeom>
          <a:noFill/>
          <a:ln w="9525">
            <a:noFill/>
            <a:miter lim="800000"/>
            <a:headEnd/>
            <a:tailEnd/>
          </a:ln>
          <a:effectLst/>
        </p:spPr>
      </p:pic>
      <p:sp>
        <p:nvSpPr>
          <p:cNvPr id="5"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35</a:t>
            </a:fld>
            <a:endParaRPr lang="en-US"/>
          </a:p>
        </p:txBody>
      </p:sp>
    </p:spTree>
    <p:extLst>
      <p:ext uri="{BB962C8B-B14F-4D97-AF65-F5344CB8AC3E}">
        <p14:creationId xmlns:p14="http://schemas.microsoft.com/office/powerpoint/2010/main" val="161528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 = 1)</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457200" y="1524000"/>
                <a:ext cx="7696200" cy="584775"/>
              </a:xfrm>
              <a:prstGeom prst="rect">
                <a:avLst/>
              </a:prstGeom>
              <a:noFill/>
            </p:spPr>
            <p:txBody>
              <a:bodyPr wrap="square" rtlCol="0">
                <a:spAutoFit/>
              </a:bodyPr>
              <a:lstStyle/>
              <a:p>
                <a:r>
                  <a:rPr lang="en-US" sz="3200" b="0" dirty="0" smtClean="0"/>
                  <a:t>User 1:       </a:t>
                </a:r>
                <a14:m>
                  <m:oMath xmlns:m="http://schemas.openxmlformats.org/officeDocument/2006/math">
                    <m:sSub>
                      <m:sSubPr>
                        <m:ctrlPr>
                          <a:rPr lang="en-US" sz="3200" b="0" i="1" smtClean="0">
                            <a:latin typeface="Cambria Math" charset="0"/>
                          </a:rPr>
                        </m:ctrlPr>
                      </m:sSubPr>
                      <m:e>
                        <m:r>
                          <a:rPr lang="en-US" sz="3200" b="0" i="1" smtClean="0">
                            <a:latin typeface="Cambria Math"/>
                          </a:rPr>
                          <m:t>𝑟</m:t>
                        </m:r>
                      </m:e>
                      <m:sub>
                        <m:r>
                          <a:rPr lang="en-US" sz="3200" b="0" i="1" smtClean="0">
                            <a:latin typeface="Cambria Math"/>
                          </a:rPr>
                          <m:t>𝑢</m:t>
                        </m:r>
                        <m:r>
                          <a:rPr lang="en-US" sz="3200" b="0" i="1" smtClean="0">
                            <a:latin typeface="Cambria Math"/>
                          </a:rPr>
                          <m:t>1</m:t>
                        </m:r>
                      </m:sub>
                    </m:sSub>
                    <m:r>
                      <a:rPr lang="en-US" sz="3200" b="0" i="1" smtClean="0">
                        <a:latin typeface="Cambria Math"/>
                      </a:rPr>
                      <m:t>=</m:t>
                    </m:r>
                    <m:d>
                      <m:dPr>
                        <m:begChr m:val="⟨"/>
                        <m:endChr m:val="⟩"/>
                        <m:ctrlPr>
                          <a:rPr lang="en-US" sz="3200" i="1" smtClean="0">
                            <a:latin typeface="Cambria Math" charset="0"/>
                          </a:rPr>
                        </m:ctrlPr>
                      </m:dPr>
                      <m:e>
                        <m:m>
                          <m:mPr>
                            <m:mcs>
                              <m:mc>
                                <m:mcPr>
                                  <m:count m:val="2"/>
                                  <m:mcJc m:val="center"/>
                                </m:mcPr>
                              </m:mc>
                            </m:mcs>
                            <m:ctrlPr>
                              <a:rPr lang="en-US" sz="3200" i="1" smtClean="0">
                                <a:latin typeface="Cambria Math" charset="0"/>
                              </a:rPr>
                            </m:ctrlPr>
                          </m:mPr>
                          <m:mr>
                            <m:e>
                              <m:r>
                                <m:rPr>
                                  <m:brk m:alnAt="7"/>
                                </m:rPr>
                                <a:rPr lang="en-US" sz="3200" b="0" i="1" smtClean="0">
                                  <a:latin typeface="Cambria Math"/>
                                </a:rPr>
                                <m:t> </m:t>
                              </m:r>
                              <m:r>
                                <a:rPr lang="en-US" sz="3200" b="0" i="1" smtClean="0">
                                  <a:latin typeface="Cambria Math"/>
                                </a:rPr>
                                <m:t> 4.2</m:t>
                              </m:r>
                            </m:e>
                            <m:e>
                              <m:r>
                                <a:rPr lang="en-US" sz="3200" b="0" i="1" smtClean="0">
                                  <a:latin typeface="Cambria Math"/>
                                </a:rPr>
                                <m:t> 2         3  </m:t>
                              </m:r>
                            </m:e>
                          </m:mr>
                        </m:m>
                      </m:e>
                    </m:d>
                  </m:oMath>
                </a14:m>
                <a:r>
                  <a:rPr lang="en-US" sz="3200" dirty="0" smtClean="0"/>
                  <a:t>                </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1524000"/>
                <a:ext cx="7696200" cy="584775"/>
              </a:xfrm>
              <a:prstGeom prst="rect">
                <a:avLst/>
              </a:prstGeom>
              <a:blipFill rotWithShape="1">
                <a:blip r:embed="rId2"/>
                <a:stretch>
                  <a:fillRect l="-1979"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362199" y="3465993"/>
                <a:ext cx="52093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charset="0"/>
                            </a:rPr>
                          </m:ctrlPr>
                        </m:accPr>
                        <m:e>
                          <m:sSub>
                            <m:sSubPr>
                              <m:ctrlPr>
                                <a:rPr lang="en-US" sz="3200" i="1">
                                  <a:latin typeface="Cambria Math" charset="0"/>
                                </a:rPr>
                              </m:ctrlPr>
                            </m:sSubPr>
                            <m:e>
                              <m:r>
                                <a:rPr lang="en-US" sz="3200" i="1">
                                  <a:latin typeface="Cambria Math"/>
                                </a:rPr>
                                <m:t>𝑟</m:t>
                              </m:r>
                            </m:e>
                            <m:sub>
                              <m:r>
                                <a:rPr lang="en-US" sz="3200" i="1">
                                  <a:latin typeface="Cambria Math"/>
                                </a:rPr>
                                <m:t>𝑢</m:t>
                              </m:r>
                              <m:r>
                                <a:rPr lang="en-US" sz="3200" i="1">
                                  <a:latin typeface="Cambria Math"/>
                                </a:rPr>
                                <m:t>1</m:t>
                              </m:r>
                            </m:sub>
                          </m:sSub>
                        </m:e>
                      </m:acc>
                      <m:r>
                        <a:rPr lang="en-US" sz="3200" i="1">
                          <a:latin typeface="Cambria Math"/>
                        </a:rPr>
                        <m:t>=</m:t>
                      </m:r>
                      <m:d>
                        <m:dPr>
                          <m:begChr m:val="⟨"/>
                          <m:endChr m:val="⟩"/>
                          <m:ctrlPr>
                            <a:rPr lang="en-US" sz="3200" i="1">
                              <a:latin typeface="Cambria Math" charset="0"/>
                            </a:rPr>
                          </m:ctrlPr>
                        </m:dPr>
                        <m:e>
                          <m:m>
                            <m:mPr>
                              <m:mcs>
                                <m:mc>
                                  <m:mcPr>
                                    <m:count m:val="2"/>
                                    <m:mcJc m:val="center"/>
                                  </m:mcPr>
                                </m:mc>
                              </m:mcs>
                              <m:ctrlPr>
                                <a:rPr lang="en-US" sz="3200" i="1">
                                  <a:latin typeface="Cambria Math" charset="0"/>
                                </a:rPr>
                              </m:ctrlPr>
                            </m:mPr>
                            <m:mr>
                              <m:e>
                                <m:r>
                                  <m:rPr>
                                    <m:brk m:alnAt="7"/>
                                  </m:rPr>
                                  <a:rPr lang="en-US" sz="3200" i="1">
                                    <a:latin typeface="Cambria Math"/>
                                  </a:rPr>
                                  <m:t> </m:t>
                                </m:r>
                                <m:r>
                                  <a:rPr lang="en-US" sz="3200" i="1">
                                    <a:latin typeface="Cambria Math"/>
                                  </a:rPr>
                                  <m:t> </m:t>
                                </m:r>
                                <m:r>
                                  <a:rPr lang="en-US" sz="3200" b="0" i="1" smtClean="0">
                                    <a:latin typeface="Cambria Math"/>
                                  </a:rPr>
                                  <m:t>1 </m:t>
                                </m:r>
                              </m:e>
                              <m:e>
                                <m:r>
                                  <a:rPr lang="en-US" sz="3200" i="1">
                                    <a:latin typeface="Cambria Math"/>
                                  </a:rPr>
                                  <m:t> </m:t>
                                </m:r>
                                <m:r>
                                  <a:rPr lang="en-US" sz="3200" b="0" i="1" smtClean="0">
                                    <a:latin typeface="Cambria Math"/>
                                  </a:rPr>
                                  <m:t>−1</m:t>
                                </m:r>
                                <m:r>
                                  <a:rPr lang="en-US" sz="3200" i="1">
                                    <a:latin typeface="Cambria Math"/>
                                  </a:rPr>
                                  <m:t>         </m:t>
                                </m:r>
                                <m:r>
                                  <a:rPr lang="en-US" sz="3200" b="0" i="1" smtClean="0">
                                    <a:latin typeface="Cambria Math"/>
                                  </a:rPr>
                                  <m:t>−.07</m:t>
                                </m:r>
                                <m:r>
                                  <a:rPr lang="en-US" sz="3200" i="1">
                                    <a:latin typeface="Cambria Math"/>
                                  </a:rPr>
                                  <m:t>  </m:t>
                                </m:r>
                              </m:e>
                            </m:mr>
                          </m:m>
                        </m:e>
                      </m:d>
                    </m:oMath>
                  </m:oMathPara>
                </a14:m>
                <a:endParaRPr lang="en-US" sz="3200" dirty="0"/>
              </a:p>
            </p:txBody>
          </p:sp>
        </mc:Choice>
        <mc:Fallback xmlns="">
          <p:sp>
            <p:nvSpPr>
              <p:cNvPr id="9" name="Rectangle 8"/>
              <p:cNvSpPr>
                <a:spLocks noRot="1" noChangeAspect="1" noMove="1" noResize="1" noEditPoints="1" noAdjustHandles="1" noChangeArrowheads="1" noChangeShapeType="1" noTextEdit="1"/>
              </p:cNvSpPr>
              <p:nvPr/>
            </p:nvSpPr>
            <p:spPr>
              <a:xfrm>
                <a:off x="2362199" y="3465993"/>
                <a:ext cx="5209311"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373922" y="2157737"/>
                <a:ext cx="4637039" cy="1017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charset="0"/>
                            </a:rPr>
                          </m:ctrlPr>
                        </m:accPr>
                        <m:e>
                          <m:sSub>
                            <m:sSubPr>
                              <m:ctrlPr>
                                <a:rPr lang="en-US" sz="3200" i="1">
                                  <a:latin typeface="Cambria Math" charset="0"/>
                                </a:rPr>
                              </m:ctrlPr>
                            </m:sSubPr>
                            <m:e>
                              <m:r>
                                <a:rPr lang="en-US" sz="3200" i="1">
                                  <a:latin typeface="Cambria Math"/>
                                </a:rPr>
                                <m:t>𝑟</m:t>
                              </m:r>
                            </m:e>
                            <m:sub>
                              <m:r>
                                <a:rPr lang="en-US" sz="3200" i="1">
                                  <a:latin typeface="Cambria Math"/>
                                </a:rPr>
                                <m:t>𝑢</m:t>
                              </m:r>
                              <m:r>
                                <a:rPr lang="en-US" sz="3200" i="1">
                                  <a:latin typeface="Cambria Math"/>
                                </a:rPr>
                                <m:t>1</m:t>
                              </m:r>
                            </m:sub>
                          </m:sSub>
                        </m:e>
                      </m:acc>
                      <m:r>
                        <a:rPr lang="en-US" sz="3200" i="1">
                          <a:latin typeface="Cambria Math"/>
                        </a:rPr>
                        <m:t>=</m:t>
                      </m:r>
                      <m:f>
                        <m:fPr>
                          <m:ctrlPr>
                            <a:rPr lang="en-US" sz="3200" i="1" smtClean="0">
                              <a:latin typeface="Cambria Math" charset="0"/>
                            </a:rPr>
                          </m:ctrlPr>
                        </m:fPr>
                        <m:num>
                          <m:r>
                            <a:rPr lang="en-US" sz="3200" b="0" i="1" smtClean="0">
                              <a:latin typeface="Cambria Math"/>
                            </a:rPr>
                            <m:t>4.2+2+3</m:t>
                          </m:r>
                        </m:num>
                        <m:den>
                          <m:r>
                            <a:rPr lang="en-US" sz="3200" b="0" i="1" smtClean="0">
                              <a:latin typeface="Cambria Math"/>
                            </a:rPr>
                            <m:t>3</m:t>
                          </m:r>
                        </m:den>
                      </m:f>
                      <m:r>
                        <a:rPr lang="en-US" sz="3200" i="1" smtClean="0">
                          <a:latin typeface="Cambria Math"/>
                          <a:ea typeface="Cambria Math"/>
                        </a:rPr>
                        <m:t>≈</m:t>
                      </m:r>
                      <m:r>
                        <a:rPr lang="en-US" sz="3200" i="1">
                          <a:latin typeface="Cambria Math"/>
                        </a:rPr>
                        <m:t>3.07</m:t>
                      </m:r>
                    </m:oMath>
                  </m:oMathPara>
                </a14:m>
                <a:endParaRPr lang="en-US" sz="3200" dirty="0"/>
              </a:p>
            </p:txBody>
          </p:sp>
        </mc:Choice>
        <mc:Fallback xmlns="">
          <p:sp>
            <p:nvSpPr>
              <p:cNvPr id="11" name="Rectangle 10"/>
              <p:cNvSpPr>
                <a:spLocks noRot="1" noChangeAspect="1" noMove="1" noResize="1" noEditPoints="1" noAdjustHandles="1" noChangeArrowheads="1" noChangeShapeType="1" noTextEdit="1"/>
              </p:cNvSpPr>
              <p:nvPr/>
            </p:nvSpPr>
            <p:spPr>
              <a:xfrm>
                <a:off x="2373922" y="2157737"/>
                <a:ext cx="4637039" cy="1017523"/>
              </a:xfrm>
              <a:prstGeom prst="rect">
                <a:avLst/>
              </a:prstGeom>
              <a:blipFill rotWithShape="1">
                <a:blip r:embed="rId4"/>
                <a:stretch>
                  <a:fillRect/>
                </a:stretch>
              </a:blipFill>
            </p:spPr>
            <p:txBody>
              <a:bodyPr/>
              <a:lstStyle/>
              <a:p>
                <a:r>
                  <a:rPr lang="en-US">
                    <a:noFill/>
                  </a:rPr>
                  <a:t> </a:t>
                </a:r>
              </a:p>
            </p:txBody>
          </p:sp>
        </mc:Fallback>
      </mc:AlternateContent>
      <p:sp>
        <p:nvSpPr>
          <p:cNvPr id="13" name="Rectangle 12"/>
          <p:cNvSpPr/>
          <p:nvPr/>
        </p:nvSpPr>
        <p:spPr>
          <a:xfrm>
            <a:off x="3771900" y="3577365"/>
            <a:ext cx="776654" cy="456509"/>
          </a:xfrm>
          <a:prstGeom prst="rect">
            <a:avLst/>
          </a:prstGeom>
          <a:solidFill>
            <a:schemeClr val="tx1">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10000" y="1562964"/>
            <a:ext cx="738554" cy="558913"/>
          </a:xfrm>
          <a:prstGeom prst="rect">
            <a:avLst/>
          </a:prstGeom>
          <a:solidFill>
            <a:schemeClr val="tx1">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19800" y="2428055"/>
            <a:ext cx="849156" cy="526848"/>
          </a:xfrm>
          <a:prstGeom prst="rect">
            <a:avLst/>
          </a:prstGeom>
          <a:solidFill>
            <a:schemeClr val="tx1">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3" idx="2"/>
          </p:cNvCxnSpPr>
          <p:nvPr/>
        </p:nvCxnSpPr>
        <p:spPr>
          <a:xfrm flipH="1">
            <a:off x="3108813" y="4033874"/>
            <a:ext cx="1051414" cy="423407"/>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1197911" y="4495409"/>
                <a:ext cx="3107389" cy="660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charset="0"/>
                            </a:rPr>
                          </m:ctrlPr>
                        </m:funcPr>
                        <m:fName>
                          <m:limLow>
                            <m:limLowPr>
                              <m:ctrlPr>
                                <a:rPr lang="en-US" sz="2800" b="0" i="1" smtClean="0">
                                  <a:latin typeface="Cambria Math" charset="0"/>
                                </a:rPr>
                              </m:ctrlPr>
                            </m:limLowPr>
                            <m:e>
                              <m:r>
                                <m:rPr>
                                  <m:sty m:val="p"/>
                                </m:rPr>
                                <a:rPr lang="en-US" sz="2800" b="0" i="0" smtClean="0">
                                  <a:latin typeface="Cambria Math"/>
                                </a:rPr>
                                <m:t>min</m:t>
                              </m:r>
                            </m:e>
                            <m:lim/>
                          </m:limLow>
                        </m:fName>
                        <m:e>
                          <m:d>
                            <m:dPr>
                              <m:begChr m:val="{"/>
                              <m:endChr m:val="}"/>
                              <m:ctrlPr>
                                <a:rPr lang="en-US" sz="2800" b="0" i="1" smtClean="0">
                                  <a:latin typeface="Cambria Math" charset="0"/>
                                </a:rPr>
                              </m:ctrlPr>
                            </m:dPr>
                            <m:e>
                              <m:r>
                                <a:rPr lang="en-US" sz="2800" b="0" i="1" smtClean="0">
                                  <a:latin typeface="Cambria Math"/>
                                </a:rPr>
                                <m:t>𝐵</m:t>
                              </m:r>
                              <m:r>
                                <a:rPr lang="en-US" sz="2800" b="0" i="1" smtClean="0">
                                  <a:latin typeface="Cambria Math"/>
                                </a:rPr>
                                <m:t>,4.2−3.07</m:t>
                              </m:r>
                            </m:e>
                          </m:d>
                        </m:e>
                      </m:func>
                    </m:oMath>
                  </m:oMathPara>
                </a14:m>
                <a:endParaRPr lang="en-US" sz="2800" dirty="0"/>
              </a:p>
            </p:txBody>
          </p:sp>
        </mc:Choice>
        <mc:Fallback xmlns="">
          <p:sp>
            <p:nvSpPr>
              <p:cNvPr id="19" name="Rectangle 18"/>
              <p:cNvSpPr>
                <a:spLocks noRot="1" noChangeAspect="1" noMove="1" noResize="1" noEditPoints="1" noAdjustHandles="1" noChangeArrowheads="1" noChangeShapeType="1" noTextEdit="1"/>
              </p:cNvSpPr>
              <p:nvPr/>
            </p:nvSpPr>
            <p:spPr>
              <a:xfrm>
                <a:off x="1197911" y="4495409"/>
                <a:ext cx="3107389" cy="660758"/>
              </a:xfrm>
              <a:prstGeom prst="rect">
                <a:avLst/>
              </a:prstGeom>
              <a:blipFill rotWithShape="1">
                <a:blip r:embed="rId5"/>
                <a:stretch>
                  <a:fillRect/>
                </a:stretch>
              </a:blipFill>
            </p:spPr>
            <p:txBody>
              <a:bodyPr/>
              <a:lstStyle/>
              <a:p>
                <a:r>
                  <a:rPr lang="en-US">
                    <a:noFill/>
                  </a:rPr>
                  <a:t> </a:t>
                </a:r>
              </a:p>
            </p:txBody>
          </p:sp>
        </mc:Fallback>
      </mc:AlternateContent>
      <p:cxnSp>
        <p:nvCxnSpPr>
          <p:cNvPr id="20" name="Straight Arrow Connector 19"/>
          <p:cNvCxnSpPr/>
          <p:nvPr/>
        </p:nvCxnSpPr>
        <p:spPr>
          <a:xfrm>
            <a:off x="5172076" y="4050768"/>
            <a:ext cx="1000124" cy="635113"/>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5046011" y="4822885"/>
                <a:ext cx="3150671" cy="663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charset="0"/>
                            </a:rPr>
                          </m:ctrlPr>
                        </m:funcPr>
                        <m:fName>
                          <m:limLow>
                            <m:limLowPr>
                              <m:ctrlPr>
                                <a:rPr lang="en-US" sz="2800" b="0" i="1" smtClean="0">
                                  <a:latin typeface="Cambria Math" charset="0"/>
                                </a:rPr>
                              </m:ctrlPr>
                            </m:limLowPr>
                            <m:e>
                              <m:r>
                                <m:rPr>
                                  <m:sty m:val="p"/>
                                </m:rPr>
                                <a:rPr lang="en-US" sz="2800" b="0" i="0" smtClean="0">
                                  <a:latin typeface="Cambria Math"/>
                                </a:rPr>
                                <m:t>max</m:t>
                              </m:r>
                            </m:e>
                            <m:lim/>
                          </m:limLow>
                        </m:fName>
                        <m:e>
                          <m:d>
                            <m:dPr>
                              <m:begChr m:val="{"/>
                              <m:endChr m:val="}"/>
                              <m:ctrlPr>
                                <a:rPr lang="en-US" sz="2800" b="0" i="1" smtClean="0">
                                  <a:latin typeface="Cambria Math" charset="0"/>
                                </a:rPr>
                              </m:ctrlPr>
                            </m:dPr>
                            <m:e>
                              <m:r>
                                <a:rPr lang="en-US" sz="2800" b="0" i="1" smtClean="0">
                                  <a:latin typeface="Cambria Math"/>
                                </a:rPr>
                                <m:t>−</m:t>
                              </m:r>
                              <m:r>
                                <a:rPr lang="en-US" sz="2800" b="0" i="1" smtClean="0">
                                  <a:latin typeface="Cambria Math"/>
                                </a:rPr>
                                <m:t>𝐵</m:t>
                              </m:r>
                              <m:r>
                                <a:rPr lang="en-US" sz="2800" b="0" i="1" smtClean="0">
                                  <a:latin typeface="Cambria Math"/>
                                </a:rPr>
                                <m:t>,2−3.07</m:t>
                              </m:r>
                            </m:e>
                          </m:d>
                        </m:e>
                      </m:func>
                    </m:oMath>
                  </m:oMathPara>
                </a14:m>
                <a:endParaRPr lang="en-US" sz="2800" dirty="0"/>
              </a:p>
            </p:txBody>
          </p:sp>
        </mc:Choice>
        <mc:Fallback xmlns="">
          <p:sp>
            <p:nvSpPr>
              <p:cNvPr id="23" name="Rectangle 22"/>
              <p:cNvSpPr>
                <a:spLocks noRot="1" noChangeAspect="1" noMove="1" noResize="1" noEditPoints="1" noAdjustHandles="1" noChangeArrowheads="1" noChangeShapeType="1" noTextEdit="1"/>
              </p:cNvSpPr>
              <p:nvPr/>
            </p:nvSpPr>
            <p:spPr>
              <a:xfrm>
                <a:off x="5046011" y="4822885"/>
                <a:ext cx="3150671" cy="663515"/>
              </a:xfrm>
              <a:prstGeom prst="rect">
                <a:avLst/>
              </a:prstGeom>
              <a:blipFill rotWithShape="1">
                <a:blip r:embed="rId6"/>
                <a:stretch>
                  <a:fillRect/>
                </a:stretch>
              </a:blipFill>
            </p:spPr>
            <p:txBody>
              <a:bodyPr/>
              <a:lstStyle/>
              <a:p>
                <a:r>
                  <a:rPr lang="en-US">
                    <a:noFill/>
                  </a:rPr>
                  <a:t> </a:t>
                </a:r>
              </a:p>
            </p:txBody>
          </p:sp>
        </mc:Fallback>
      </mc:AlternateContent>
      <p:sp>
        <p:nvSpPr>
          <p:cNvPr id="17"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36</a:t>
            </a:fld>
            <a:endParaRPr lang="en-US"/>
          </a:p>
        </p:txBody>
      </p:sp>
    </p:spTree>
    <p:extLst>
      <p:ext uri="{BB962C8B-B14F-4D97-AF65-F5344CB8AC3E}">
        <p14:creationId xmlns:p14="http://schemas.microsoft.com/office/powerpoint/2010/main" val="323112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 Trick II</a:t>
            </a:r>
            <a:endParaRPr lang="en-US" dirty="0"/>
          </a:p>
        </p:txBody>
      </p:sp>
      <p:sp>
        <p:nvSpPr>
          <p:cNvPr id="3" name="Content Placeholder 2"/>
          <p:cNvSpPr>
            <a:spLocks noGrp="1"/>
          </p:cNvSpPr>
          <p:nvPr>
            <p:ph sz="quarter" idx="1"/>
          </p:nvPr>
        </p:nvSpPr>
        <p:spPr/>
        <p:txBody>
          <a:bodyPr/>
          <a:lstStyle/>
          <a:p>
            <a:r>
              <a:rPr lang="en-US" dirty="0" smtClean="0"/>
              <a:t>Carefully weight the contribution of each user to reduce the sensitivity of the function.  Users who have rated more movies are assigned lower weight.</a:t>
            </a:r>
          </a:p>
          <a:p>
            <a:endParaRPr lang="en-US" dirty="0"/>
          </a:p>
          <a:p>
            <a:endParaRPr lang="en-US" dirty="0" smtClean="0"/>
          </a:p>
          <a:p>
            <a:endParaRPr lang="en-US" dirty="0"/>
          </a:p>
          <a:p>
            <a:endParaRPr lang="en-US" dirty="0" smtClean="0"/>
          </a:p>
          <a:p>
            <a:r>
              <a:rPr lang="en-US" dirty="0" smtClean="0"/>
              <a:t>Where        is 1 if user </a:t>
            </a:r>
            <a:r>
              <a:rPr lang="en-US" dirty="0"/>
              <a:t>u</a:t>
            </a:r>
            <a:r>
              <a:rPr lang="en-US" dirty="0" smtClean="0"/>
              <a:t> rated movie </a:t>
            </a:r>
            <a:r>
              <a:rPr lang="en-US" dirty="0" err="1" smtClean="0"/>
              <a:t>i</a:t>
            </a:r>
            <a:r>
              <a:rPr lang="en-US" dirty="0" smtClean="0"/>
              <a:t> </a:t>
            </a:r>
          </a:p>
          <a:p>
            <a:pPr marL="0" indent="0">
              <a:buNone/>
            </a:pPr>
            <a:r>
              <a:rPr lang="en-US" dirty="0"/>
              <a:t> </a:t>
            </a:r>
            <a:r>
              <a:rPr lang="en-US" dirty="0" smtClean="0"/>
              <a:t>   and  </a:t>
            </a:r>
            <a:endParaRPr lang="en-US" dirty="0"/>
          </a:p>
          <a:p>
            <a:endParaRPr lang="en-US" dirty="0" smtClean="0"/>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762000" y="2743200"/>
            <a:ext cx="7397663" cy="1447800"/>
          </a:xfrm>
          <a:prstGeom prst="rect">
            <a:avLst/>
          </a:prstGeom>
          <a:noFill/>
          <a:ln w="9525">
            <a:noFill/>
            <a:miter lim="800000"/>
            <a:headEnd/>
            <a:tailEnd/>
          </a:ln>
        </p:spPr>
      </p:pic>
      <p:sp>
        <p:nvSpPr>
          <p:cNvPr id="6"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37</a:t>
            </a:fld>
            <a:endParaRPr lang="en-US"/>
          </a:p>
        </p:txBody>
      </p:sp>
      <p:pic>
        <p:nvPicPr>
          <p:cNvPr id="7" name="Picture 6"/>
          <p:cNvPicPr>
            <a:picLocks noChangeAspect="1" noChangeArrowheads="1"/>
          </p:cNvPicPr>
          <p:nvPr/>
        </p:nvPicPr>
        <p:blipFill>
          <a:blip r:embed="rId4" cstate="print"/>
          <a:srcRect/>
          <a:stretch>
            <a:fillRect/>
          </a:stretch>
        </p:blipFill>
        <p:spPr bwMode="auto">
          <a:xfrm>
            <a:off x="1676400" y="4886145"/>
            <a:ext cx="2542478" cy="685800"/>
          </a:xfrm>
          <a:prstGeom prst="rect">
            <a:avLst/>
          </a:prstGeom>
          <a:noFill/>
          <a:ln w="9525">
            <a:noFill/>
            <a:miter lim="800000"/>
            <a:headEnd/>
            <a:tailEnd/>
          </a:ln>
        </p:spPr>
      </p:pic>
      <p:pic>
        <p:nvPicPr>
          <p:cNvPr id="563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440848"/>
            <a:ext cx="533400" cy="36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the Covariance Matrix</a:t>
            </a:r>
            <a:endParaRPr lang="en-US" dirty="0"/>
          </a:p>
        </p:txBody>
      </p:sp>
      <p:sp>
        <p:nvSpPr>
          <p:cNvPr id="3" name="Content Placeholder 2"/>
          <p:cNvSpPr>
            <a:spLocks noGrp="1"/>
          </p:cNvSpPr>
          <p:nvPr>
            <p:ph sz="quarter" idx="1"/>
          </p:nvPr>
        </p:nvSpPr>
        <p:spPr/>
        <p:txBody>
          <a:bodyPr>
            <a:normAutofit/>
          </a:bodyPr>
          <a:lstStyle/>
          <a:p>
            <a:r>
              <a:rPr lang="en-US" dirty="0" smtClean="0"/>
              <a:t>Theorem</a:t>
            </a:r>
            <a:r>
              <a:rPr lang="en-US" dirty="0"/>
              <a:t> </a:t>
            </a:r>
            <a:r>
              <a:rPr lang="en-US" dirty="0" smtClean="0"/>
              <a:t>(roughly):</a:t>
            </a:r>
          </a:p>
          <a:p>
            <a:endParaRPr lang="en-US" dirty="0" smtClean="0"/>
          </a:p>
          <a:p>
            <a:endParaRPr lang="en-US" dirty="0" smtClean="0"/>
          </a:p>
          <a:p>
            <a:pPr>
              <a:buNone/>
            </a:pPr>
            <a:endParaRPr lang="en-US" dirty="0"/>
          </a:p>
          <a:p>
            <a:pPr marL="0" indent="0">
              <a:buNone/>
            </a:pPr>
            <a:endParaRPr lang="en-US" dirty="0" smtClean="0"/>
          </a:p>
          <a:p>
            <a:r>
              <a:rPr lang="en-US" dirty="0" smtClean="0"/>
              <a:t>Add independent Gaussian noise proportional to this sensitivity bound to each entry in covariance matrix</a:t>
            </a:r>
            <a:endParaRPr lang="en-US" dirty="0"/>
          </a:p>
        </p:txBody>
      </p:sp>
      <p:pic>
        <p:nvPicPr>
          <p:cNvPr id="45060" name="Picture 4"/>
          <p:cNvPicPr>
            <a:picLocks noChangeAspect="1" noChangeArrowheads="1"/>
          </p:cNvPicPr>
          <p:nvPr/>
        </p:nvPicPr>
        <p:blipFill>
          <a:blip r:embed="rId3" cstate="print"/>
          <a:srcRect/>
          <a:stretch>
            <a:fillRect/>
          </a:stretch>
        </p:blipFill>
        <p:spPr bwMode="auto">
          <a:xfrm>
            <a:off x="832449" y="1752600"/>
            <a:ext cx="7417279" cy="838200"/>
          </a:xfrm>
          <a:prstGeom prst="rect">
            <a:avLst/>
          </a:prstGeom>
          <a:noFill/>
          <a:ln w="9525">
            <a:noFill/>
            <a:miter lim="800000"/>
            <a:headEnd/>
            <a:tailEnd/>
          </a:ln>
        </p:spPr>
      </p:pic>
      <p:sp>
        <p:nvSpPr>
          <p:cNvPr id="6"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38</a:t>
            </a:fld>
            <a:endParaRPr lang="en-US"/>
          </a:p>
        </p:txBody>
      </p:sp>
    </p:spTree>
    <p:extLst>
      <p:ext uri="{BB962C8B-B14F-4D97-AF65-F5344CB8AC3E}">
        <p14:creationId xmlns:p14="http://schemas.microsoft.com/office/powerpoint/2010/main" val="3670078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sz="2800" dirty="0"/>
          </a:p>
        </p:txBody>
      </p:sp>
      <p:sp>
        <p:nvSpPr>
          <p:cNvPr id="4" name="Rectangle 3"/>
          <p:cNvSpPr/>
          <p:nvPr/>
        </p:nvSpPr>
        <p:spPr>
          <a:xfrm>
            <a:off x="685800" y="6324600"/>
            <a:ext cx="8077200" cy="369332"/>
          </a:xfrm>
          <a:prstGeom prst="rect">
            <a:avLst/>
          </a:prstGeom>
        </p:spPr>
        <p:txBody>
          <a:bodyPr wrap="square">
            <a:spAutoFit/>
          </a:bodyPr>
          <a:lstStyle/>
          <a:p>
            <a:r>
              <a:rPr lang="en-US" b="1" dirty="0" smtClean="0"/>
              <a:t>Source: </a:t>
            </a:r>
            <a:r>
              <a:rPr lang="en-US" i="1" dirty="0" smtClean="0"/>
              <a:t>Differentially Private Recommender Systems(</a:t>
            </a:r>
            <a:r>
              <a:rPr lang="en-US" i="1" dirty="0" err="1" smtClean="0"/>
              <a:t>McSherry</a:t>
            </a:r>
            <a:r>
              <a:rPr lang="en-US" dirty="0" smtClean="0"/>
              <a:t> and </a:t>
            </a:r>
            <a:r>
              <a:rPr lang="en-US" dirty="0" err="1" smtClean="0"/>
              <a:t>Mironov</a:t>
            </a:r>
            <a:r>
              <a:rPr lang="en-US" dirty="0" smtClean="0"/>
              <a:t>)</a:t>
            </a:r>
          </a:p>
        </p:txBody>
      </p:sp>
      <p:sp>
        <p:nvSpPr>
          <p:cNvPr id="5"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39</a:t>
            </a:fld>
            <a:endParaRPr lang="en-US"/>
          </a:p>
        </p:txBody>
      </p:sp>
      <p:sp>
        <p:nvSpPr>
          <p:cNvPr id="7" name="TextBox 6"/>
          <p:cNvSpPr txBox="1"/>
          <p:nvPr/>
        </p:nvSpPr>
        <p:spPr>
          <a:xfrm>
            <a:off x="2514600" y="5360778"/>
            <a:ext cx="2369816" cy="461665"/>
          </a:xfrm>
          <a:prstGeom prst="rect">
            <a:avLst/>
          </a:prstGeom>
          <a:noFill/>
        </p:spPr>
        <p:txBody>
          <a:bodyPr wrap="none" rtlCol="0">
            <a:spAutoFit/>
          </a:bodyPr>
          <a:lstStyle/>
          <a:p>
            <a:r>
              <a:rPr lang="en-US" sz="2400" dirty="0" smtClean="0"/>
              <a:t>Privacy decreases</a:t>
            </a:r>
            <a:endParaRPr lang="en-US" sz="2400" dirty="0"/>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04" y="1295400"/>
            <a:ext cx="7955271"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3004635" y="5360778"/>
            <a:ext cx="8763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Mean Square Error</a:t>
            </a:r>
            <a:endParaRPr lang="en-US" dirty="0"/>
          </a:p>
        </p:txBody>
      </p:sp>
      <p:graphicFrame>
        <p:nvGraphicFramePr>
          <p:cNvPr id="4" name="Object 3"/>
          <p:cNvGraphicFramePr>
            <a:graphicFrameLocks noChangeAspect="1"/>
          </p:cNvGraphicFramePr>
          <p:nvPr/>
        </p:nvGraphicFramePr>
        <p:xfrm>
          <a:off x="2743200" y="2209800"/>
          <a:ext cx="3657600" cy="1397000"/>
        </p:xfrm>
        <a:graphic>
          <a:graphicData uri="http://schemas.openxmlformats.org/presentationml/2006/ole">
            <mc:AlternateContent xmlns:mc="http://schemas.openxmlformats.org/markup-compatibility/2006">
              <mc:Choice xmlns:v="urn:schemas-microsoft-com:vml" Requires="v">
                <p:oleObj spid="_x0000_s53503" name="Equation" r:id="rId3" imgW="1701720" imgH="660240" progId="Equation.3">
                  <p:embed/>
                </p:oleObj>
              </mc:Choice>
              <mc:Fallback>
                <p:oleObj name="Equation" r:id="rId3" imgW="1701720" imgH="660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09800"/>
                        <a:ext cx="36576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819400" y="4114800"/>
          <a:ext cx="776288" cy="361950"/>
        </p:xfrm>
        <a:graphic>
          <a:graphicData uri="http://schemas.openxmlformats.org/presentationml/2006/ole">
            <mc:AlternateContent xmlns:mc="http://schemas.openxmlformats.org/markup-compatibility/2006">
              <mc:Choice xmlns:v="urn:schemas-microsoft-com:vml" Requires="v">
                <p:oleObj spid="_x0000_s53504" name="Equation" r:id="rId5" imgW="571320" imgH="228600" progId="Equation.3">
                  <p:embed/>
                </p:oleObj>
              </mc:Choice>
              <mc:Fallback>
                <p:oleObj name="Equation" r:id="rId5" imgW="57132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114800"/>
                        <a:ext cx="776288"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2819400" y="4724400"/>
          <a:ext cx="838200" cy="342900"/>
        </p:xfrm>
        <a:graphic>
          <a:graphicData uri="http://schemas.openxmlformats.org/presentationml/2006/ole">
            <mc:AlternateContent xmlns:mc="http://schemas.openxmlformats.org/markup-compatibility/2006">
              <mc:Choice xmlns:v="urn:schemas-microsoft-com:vml" Requires="v">
                <p:oleObj spid="_x0000_s53505" name="Equation" r:id="rId7" imgW="558720" imgH="228600" progId="Equation.3">
                  <p:embed/>
                </p:oleObj>
              </mc:Choice>
              <mc:Fallback>
                <p:oleObj name="Equation" r:id="rId7" imgW="55872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724400"/>
                        <a:ext cx="838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4572000" y="4038600"/>
            <a:ext cx="1893660" cy="369332"/>
          </a:xfrm>
          <a:prstGeom prst="rect">
            <a:avLst/>
          </a:prstGeom>
        </p:spPr>
        <p:txBody>
          <a:bodyPr wrap="none">
            <a:spAutoFit/>
          </a:bodyPr>
          <a:lstStyle/>
          <a:p>
            <a:r>
              <a:rPr lang="en-US" dirty="0" smtClean="0"/>
              <a:t>- predicted ratings</a:t>
            </a:r>
            <a:endParaRPr lang="en-US" dirty="0"/>
          </a:p>
        </p:txBody>
      </p:sp>
      <p:sp>
        <p:nvSpPr>
          <p:cNvPr id="8" name="Rectangle 7"/>
          <p:cNvSpPr/>
          <p:nvPr/>
        </p:nvSpPr>
        <p:spPr>
          <a:xfrm>
            <a:off x="4572000" y="4648200"/>
            <a:ext cx="1547218" cy="369332"/>
          </a:xfrm>
          <a:prstGeom prst="rect">
            <a:avLst/>
          </a:prstGeom>
        </p:spPr>
        <p:txBody>
          <a:bodyPr wrap="none">
            <a:spAutoFit/>
          </a:bodyPr>
          <a:lstStyle/>
          <a:p>
            <a:r>
              <a:rPr lang="en-US" dirty="0" smtClean="0"/>
              <a:t>- actual ratings</a:t>
            </a:r>
            <a:endParaRPr lang="en-US" dirty="0"/>
          </a:p>
        </p:txBody>
      </p:sp>
      <p:sp>
        <p:nvSpPr>
          <p:cNvPr id="9"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Results</a:t>
            </a:r>
            <a:endParaRPr lang="en-US" dirty="0"/>
          </a:p>
        </p:txBody>
      </p:sp>
      <p:sp>
        <p:nvSpPr>
          <p:cNvPr id="3" name="Content Placeholder 2"/>
          <p:cNvSpPr>
            <a:spLocks noGrp="1"/>
          </p:cNvSpPr>
          <p:nvPr>
            <p:ph sz="quarter" idx="1"/>
          </p:nvPr>
        </p:nvSpPr>
        <p:spPr/>
        <p:txBody>
          <a:bodyPr/>
          <a:lstStyle/>
          <a:p>
            <a:r>
              <a:rPr lang="en-US" dirty="0" smtClean="0"/>
              <a:t>Granularity: One </a:t>
            </a:r>
            <a:r>
              <a:rPr lang="en-US" i="1" dirty="0" smtClean="0"/>
              <a:t>rating</a:t>
            </a:r>
            <a:r>
              <a:rPr lang="en-US" dirty="0" smtClean="0"/>
              <a:t> present in D1 but not in D2</a:t>
            </a:r>
          </a:p>
          <a:p>
            <a:pPr lvl="1"/>
            <a:r>
              <a:rPr lang="en-US" dirty="0" smtClean="0"/>
              <a:t>Accuracy is much lower when one user is present in D1 but not in D2</a:t>
            </a:r>
          </a:p>
          <a:p>
            <a:pPr lvl="1"/>
            <a:r>
              <a:rPr lang="en-US" dirty="0" smtClean="0"/>
              <a:t>Intuition: Given query Q(</a:t>
            </a:r>
            <a:r>
              <a:rPr lang="en-US" dirty="0" err="1" smtClean="0"/>
              <a:t>i,j</a:t>
            </a:r>
            <a:r>
              <a:rPr lang="en-US" dirty="0" smtClean="0"/>
              <a:t>) the database D-u[</a:t>
            </a:r>
            <a:r>
              <a:rPr lang="en-US" dirty="0" err="1" smtClean="0"/>
              <a:t>i</a:t>
            </a:r>
            <a:r>
              <a:rPr lang="en-US" dirty="0" smtClean="0"/>
              <a:t>] gives us no history about user </a:t>
            </a:r>
            <a:r>
              <a:rPr lang="en-US" dirty="0" err="1" smtClean="0"/>
              <a:t>i</a:t>
            </a:r>
            <a:r>
              <a:rPr lang="en-US" dirty="0" smtClean="0"/>
              <a:t>.  </a:t>
            </a:r>
          </a:p>
          <a:p>
            <a:endParaRPr lang="en-US" dirty="0" smtClean="0"/>
          </a:p>
          <a:p>
            <a:r>
              <a:rPr lang="en-US" dirty="0" smtClean="0"/>
              <a:t>Approximate Differential Privacy</a:t>
            </a:r>
          </a:p>
          <a:p>
            <a:pPr lvl="1"/>
            <a:r>
              <a:rPr lang="en-US" dirty="0" smtClean="0"/>
              <a:t>Gaussian Noise added according to L2 Sensitivity</a:t>
            </a:r>
          </a:p>
          <a:p>
            <a:pPr lvl="1"/>
            <a:r>
              <a:rPr lang="en-US" dirty="0" smtClean="0"/>
              <a:t>Clamped Ratings (B =1) to further reduce noise</a:t>
            </a:r>
          </a:p>
          <a:p>
            <a:pPr lvl="1"/>
            <a:endParaRPr lang="en-US" dirty="0" smtClean="0"/>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a:t>
            </a:r>
            <a:endParaRPr lang="en-US" dirty="0"/>
          </a:p>
        </p:txBody>
      </p:sp>
      <p:sp>
        <p:nvSpPr>
          <p:cNvPr id="3" name="Content Placeholder 2"/>
          <p:cNvSpPr>
            <a:spLocks noGrp="1"/>
          </p:cNvSpPr>
          <p:nvPr>
            <p:ph sz="quarter" idx="1"/>
          </p:nvPr>
        </p:nvSpPr>
        <p:spPr/>
        <p:txBody>
          <a:bodyPr/>
          <a:lstStyle/>
          <a:p>
            <a:r>
              <a:rPr lang="en-US" dirty="0" smtClean="0"/>
              <a:t>A number of slides are from Jeremiah </a:t>
            </a:r>
            <a:r>
              <a:rPr lang="en-US" dirty="0" err="1" smtClean="0"/>
              <a:t>Blocki</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41</a:t>
            </a:fld>
            <a:endParaRPr lang="en-US"/>
          </a:p>
        </p:txBody>
      </p:sp>
    </p:spTree>
    <p:extLst>
      <p:ext uri="{BB962C8B-B14F-4D97-AF65-F5344CB8AC3E}">
        <p14:creationId xmlns:p14="http://schemas.microsoft.com/office/powerpoint/2010/main" val="1730944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Averages</a:t>
            </a:r>
            <a:endParaRPr lang="en-US"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3767139" cy="160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16757"/>
            <a:ext cx="2057400" cy="44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401" y="3800474"/>
            <a:ext cx="3417399"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041" y="3962400"/>
            <a:ext cx="3716759" cy="82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42</a:t>
            </a:fld>
            <a:endParaRPr lang="en-US"/>
          </a:p>
        </p:txBody>
      </p:sp>
    </p:spTree>
    <p:extLst>
      <p:ext uri="{BB962C8B-B14F-4D97-AF65-F5344CB8AC3E}">
        <p14:creationId xmlns:p14="http://schemas.microsoft.com/office/powerpoint/2010/main" val="344023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a:t>
            </a:r>
            <a:endParaRPr lang="en-US"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983856"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91000"/>
            <a:ext cx="4913313" cy="501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3338513"/>
            <a:ext cx="1905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43</a:t>
            </a:fld>
            <a:endParaRPr lang="en-US"/>
          </a:p>
        </p:txBody>
      </p:sp>
    </p:spTree>
    <p:extLst>
      <p:ext uri="{BB962C8B-B14F-4D97-AF65-F5344CB8AC3E}">
        <p14:creationId xmlns:p14="http://schemas.microsoft.com/office/powerpoint/2010/main" val="1396430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Netflix Prize Competition</a:t>
            </a:r>
            <a:endParaRPr lang="en-US" dirty="0"/>
          </a:p>
        </p:txBody>
      </p:sp>
      <p:sp>
        <p:nvSpPr>
          <p:cNvPr id="7" name="Rectangle 6"/>
          <p:cNvSpPr/>
          <p:nvPr/>
        </p:nvSpPr>
        <p:spPr>
          <a:xfrm>
            <a:off x="457200" y="1600200"/>
            <a:ext cx="8153400" cy="4801314"/>
          </a:xfrm>
          <a:prstGeom prst="rect">
            <a:avLst/>
          </a:prstGeom>
        </p:spPr>
        <p:txBody>
          <a:bodyPr wrap="square">
            <a:spAutoFit/>
          </a:bodyPr>
          <a:lstStyle/>
          <a:p>
            <a:r>
              <a:rPr lang="en-US" b="1" dirty="0" smtClean="0"/>
              <a:t>Goal:</a:t>
            </a:r>
            <a:r>
              <a:rPr lang="en-US" dirty="0" smtClean="0"/>
              <a:t> Make accurate predictions as measured by Root Mean Squared Error (RMSE)</a:t>
            </a:r>
          </a:p>
          <a:p>
            <a:endParaRPr lang="en-US" dirty="0" smtClean="0"/>
          </a:p>
          <a:p>
            <a:endParaRPr lang="en-US" dirty="0" smtClean="0"/>
          </a:p>
          <a:p>
            <a:r>
              <a:rPr lang="en-US" dirty="0" smtClean="0"/>
              <a:t>                                                                                                  - predicted ratings</a:t>
            </a:r>
          </a:p>
          <a:p>
            <a:endParaRPr lang="en-US" dirty="0" smtClean="0"/>
          </a:p>
          <a:p>
            <a:r>
              <a:rPr lang="en-US" dirty="0"/>
              <a:t> </a:t>
            </a:r>
            <a:r>
              <a:rPr lang="en-US" dirty="0" smtClean="0"/>
              <a:t>                                                                                                 - actual ratings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a:p>
          <a:p>
            <a:endParaRPr lang="en-US" dirty="0"/>
          </a:p>
        </p:txBody>
      </p:sp>
      <p:graphicFrame>
        <p:nvGraphicFramePr>
          <p:cNvPr id="8" name="Object 7"/>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364" name="Equation" r:id="rId3" imgW="914400" imgH="215640" progId="Equation.3">
                  <p:embed/>
                </p:oleObj>
              </mc:Choice>
              <mc:Fallback>
                <p:oleObj name="Equation" r:id="rId3" imgW="91440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066800" y="2133600"/>
          <a:ext cx="4038600" cy="1549400"/>
        </p:xfrm>
        <a:graphic>
          <a:graphicData uri="http://schemas.openxmlformats.org/presentationml/2006/ole">
            <mc:AlternateContent xmlns:mc="http://schemas.openxmlformats.org/markup-compatibility/2006">
              <mc:Choice xmlns:v="urn:schemas-microsoft-com:vml" Requires="v">
                <p:oleObj spid="_x0000_s1365" name="Equation" r:id="rId5" imgW="1701720" imgH="660240" progId="Equation.3">
                  <p:embed/>
                </p:oleObj>
              </mc:Choice>
              <mc:Fallback>
                <p:oleObj name="Equation" r:id="rId5" imgW="1701720" imgH="660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133600"/>
                        <a:ext cx="403860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5486400" y="2438400"/>
          <a:ext cx="776288" cy="361950"/>
        </p:xfrm>
        <a:graphic>
          <a:graphicData uri="http://schemas.openxmlformats.org/presentationml/2006/ole">
            <mc:AlternateContent xmlns:mc="http://schemas.openxmlformats.org/markup-compatibility/2006">
              <mc:Choice xmlns:v="urn:schemas-microsoft-com:vml" Requires="v">
                <p:oleObj spid="_x0000_s1366" name="Equation" r:id="rId7" imgW="571320" imgH="228600" progId="Equation.3">
                  <p:embed/>
                </p:oleObj>
              </mc:Choice>
              <mc:Fallback>
                <p:oleObj name="Equation" r:id="rId7" imgW="571320" imgH="2286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2438400"/>
                        <a:ext cx="776288"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5486400" y="2971800"/>
          <a:ext cx="838200" cy="342900"/>
        </p:xfrm>
        <a:graphic>
          <a:graphicData uri="http://schemas.openxmlformats.org/presentationml/2006/ole">
            <mc:AlternateContent xmlns:mc="http://schemas.openxmlformats.org/markup-compatibility/2006">
              <mc:Choice xmlns:v="urn:schemas-microsoft-com:vml" Requires="v">
                <p:oleObj spid="_x0000_s1367" name="Equation" r:id="rId9" imgW="558720" imgH="228600" progId="Equation.3">
                  <p:embed/>
                </p:oleObj>
              </mc:Choice>
              <mc:Fallback>
                <p:oleObj name="Equation" r:id="rId9" imgW="558720" imgH="2286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2971800"/>
                        <a:ext cx="838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Table 13"/>
          <p:cNvGraphicFramePr>
            <a:graphicFrameLocks noGrp="1"/>
          </p:cNvGraphicFramePr>
          <p:nvPr/>
        </p:nvGraphicFramePr>
        <p:xfrm>
          <a:off x="685800" y="3886200"/>
          <a:ext cx="7543800" cy="2133600"/>
        </p:xfrm>
        <a:graphic>
          <a:graphicData uri="http://schemas.openxmlformats.org/drawingml/2006/table">
            <a:tbl>
              <a:tblPr firstRow="1" bandRow="1">
                <a:tableStyleId>{5C22544A-7EE6-4342-B048-85BDC9FD1C3A}</a:tableStyleId>
              </a:tblPr>
              <a:tblGrid>
                <a:gridCol w="3771900"/>
                <a:gridCol w="3771900"/>
              </a:tblGrid>
              <a:tr h="533400">
                <a:tc>
                  <a:txBody>
                    <a:bodyPr/>
                    <a:lstStyle/>
                    <a:p>
                      <a:r>
                        <a:rPr lang="en-US" dirty="0" smtClean="0"/>
                        <a:t>Algorithm</a:t>
                      </a:r>
                      <a:endParaRPr lang="en-US" dirty="0"/>
                    </a:p>
                  </a:txBody>
                  <a:tcPr/>
                </a:tc>
                <a:tc>
                  <a:txBody>
                    <a:bodyPr/>
                    <a:lstStyle/>
                    <a:p>
                      <a:r>
                        <a:rPr lang="en-US" dirty="0" smtClean="0"/>
                        <a:t>RMSE</a:t>
                      </a:r>
                      <a:endParaRPr lang="en-US"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BellKor's</a:t>
                      </a:r>
                      <a:r>
                        <a:rPr lang="en-US" b="1" dirty="0" smtClean="0"/>
                        <a:t> Pragmatic Chaos</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0.8567 &lt; </a:t>
                      </a:r>
                      <a:r>
                        <a:rPr lang="en-US" b="0" dirty="0" smtClean="0"/>
                        <a:t>0.8572</a:t>
                      </a:r>
                      <a:endParaRPr lang="en-US" dirty="0"/>
                    </a:p>
                  </a:txBody>
                  <a:tcPr/>
                </a:tc>
              </a:tr>
              <a:tr h="533400">
                <a:tc>
                  <a:txBody>
                    <a:bodyPr/>
                    <a:lstStyle/>
                    <a:p>
                      <a:r>
                        <a:rPr lang="en-US" baseline="0" dirty="0" smtClean="0"/>
                        <a:t>Challenge: 10% Improvement</a:t>
                      </a:r>
                      <a:endParaRPr lang="en-US" dirty="0"/>
                    </a:p>
                  </a:txBody>
                  <a:tcPr/>
                </a:tc>
                <a:tc>
                  <a:txBody>
                    <a:bodyPr/>
                    <a:lstStyle/>
                    <a:p>
                      <a:r>
                        <a:rPr lang="en-US" b="0" dirty="0" smtClean="0"/>
                        <a:t>0.8572</a:t>
                      </a:r>
                      <a:endParaRPr lang="en-US" b="0" dirty="0"/>
                    </a:p>
                  </a:txBody>
                  <a:tcPr/>
                </a:tc>
              </a:tr>
              <a:tr h="533400">
                <a:tc>
                  <a:txBody>
                    <a:bodyPr/>
                    <a:lstStyle/>
                    <a:p>
                      <a:r>
                        <a:rPr lang="en-US" dirty="0" smtClean="0"/>
                        <a:t>Netflix’s </a:t>
                      </a:r>
                      <a:r>
                        <a:rPr lang="en-US" dirty="0" err="1" smtClean="0"/>
                        <a:t>Cinematch</a:t>
                      </a:r>
                      <a:r>
                        <a:rPr lang="en-US" dirty="0" smtClean="0"/>
                        <a:t> (Baseline)</a:t>
                      </a:r>
                      <a:endParaRPr lang="en-US" dirty="0"/>
                    </a:p>
                  </a:txBody>
                  <a:tcPr/>
                </a:tc>
                <a:tc>
                  <a:txBody>
                    <a:bodyPr/>
                    <a:lstStyle/>
                    <a:p>
                      <a:r>
                        <a:rPr lang="en-US" dirty="0" smtClean="0"/>
                        <a:t>0.9525 </a:t>
                      </a:r>
                      <a:endParaRPr lang="en-US" dirty="0"/>
                    </a:p>
                  </a:txBody>
                  <a:tcPr/>
                </a:tc>
              </a:tr>
            </a:tbl>
          </a:graphicData>
        </a:graphic>
      </p:graphicFrame>
      <p:sp>
        <p:nvSpPr>
          <p:cNvPr id="10"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Grp="1" noChangeAspect="1" noChangeArrowheads="1"/>
          </p:cNvPicPr>
          <p:nvPr>
            <p:ph sz="quarter" idx="1"/>
          </p:nvPr>
        </p:nvPicPr>
        <p:blipFill>
          <a:blip r:embed="rId2" cstate="print"/>
          <a:srcRect l="27498" t="18310" r="31729" b="19718"/>
          <a:stretch>
            <a:fillRect/>
          </a:stretch>
        </p:blipFill>
        <p:spPr bwMode="auto">
          <a:xfrm>
            <a:off x="69447" y="152400"/>
            <a:ext cx="8922153" cy="6553200"/>
          </a:xfrm>
          <a:prstGeom prst="rect">
            <a:avLst/>
          </a:prstGeom>
          <a:noFill/>
          <a:ln w="9525">
            <a:noFill/>
            <a:miter lim="800000"/>
            <a:headEnd/>
            <a:tailEnd/>
          </a:ln>
        </p:spPr>
      </p:pic>
      <p:sp>
        <p:nvSpPr>
          <p:cNvPr id="5"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 Privacy Woes</a:t>
            </a:r>
            <a:endParaRPr lang="en-US" dirty="0"/>
          </a:p>
        </p:txBody>
      </p:sp>
      <p:sp>
        <p:nvSpPr>
          <p:cNvPr id="3" name="Content Placeholder 2"/>
          <p:cNvSpPr>
            <a:spLocks noGrp="1"/>
          </p:cNvSpPr>
          <p:nvPr>
            <p:ph sz="quarter" idx="1"/>
          </p:nvPr>
        </p:nvSpPr>
        <p:spPr/>
        <p:txBody>
          <a:bodyPr/>
          <a:lstStyle/>
          <a:p>
            <a:endParaRPr lang="en-US"/>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13" y="1143000"/>
            <a:ext cx="7324725"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44" y="1275364"/>
            <a:ext cx="6483392" cy="505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7</a:t>
            </a:fld>
            <a:endParaRPr lang="en-US"/>
          </a:p>
        </p:txBody>
      </p:sp>
    </p:spTree>
    <p:extLst>
      <p:ext uri="{BB962C8B-B14F-4D97-AF65-F5344CB8AC3E}">
        <p14:creationId xmlns:p14="http://schemas.microsoft.com/office/powerpoint/2010/main" val="405841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a:xfrm>
            <a:off x="457200" y="1219200"/>
            <a:ext cx="8458200" cy="5486400"/>
          </a:xfrm>
        </p:spPr>
        <p:txBody>
          <a:bodyPr/>
          <a:lstStyle/>
          <a:p>
            <a:pPr marL="0" indent="0">
              <a:buNone/>
            </a:pPr>
            <a:endParaRPr lang="en-US" dirty="0" smtClean="0"/>
          </a:p>
          <a:p>
            <a:r>
              <a:rPr lang="en-US" dirty="0" smtClean="0"/>
              <a:t>Recap: </a:t>
            </a:r>
            <a:r>
              <a:rPr lang="en-US" i="1" dirty="0" smtClean="0"/>
              <a:t>Differential Privacy </a:t>
            </a:r>
            <a:r>
              <a:rPr lang="en-US" dirty="0" smtClean="0"/>
              <a:t>and define </a:t>
            </a:r>
            <a:r>
              <a:rPr lang="en-US" i="1" dirty="0" smtClean="0"/>
              <a:t>Approximate Differential Privacy</a:t>
            </a:r>
          </a:p>
          <a:p>
            <a:endParaRPr lang="en-US" i="1" dirty="0" smtClean="0"/>
          </a:p>
          <a:p>
            <a:r>
              <a:rPr lang="en-US" dirty="0" smtClean="0"/>
              <a:t>Prediction Algorithms</a:t>
            </a:r>
          </a:p>
          <a:p>
            <a:endParaRPr lang="en-US" dirty="0" smtClean="0"/>
          </a:p>
          <a:p>
            <a:r>
              <a:rPr lang="en-US" dirty="0" smtClean="0"/>
              <a:t>Privacy Preserving Prediction Algorithms</a:t>
            </a:r>
          </a:p>
          <a:p>
            <a:endParaRPr lang="en-US" dirty="0" smtClean="0"/>
          </a:p>
          <a:p>
            <a:r>
              <a:rPr lang="en-US" dirty="0" smtClean="0"/>
              <a:t>Remaining Issues</a:t>
            </a:r>
          </a:p>
          <a:p>
            <a:endParaRPr lang="en-US" dirty="0" smtClean="0"/>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in Recommender Systems</a:t>
            </a:r>
            <a:endParaRPr lang="en-US" dirty="0"/>
          </a:p>
        </p:txBody>
      </p:sp>
      <p:sp>
        <p:nvSpPr>
          <p:cNvPr id="3" name="Content Placeholder 2"/>
          <p:cNvSpPr>
            <a:spLocks noGrp="1"/>
          </p:cNvSpPr>
          <p:nvPr>
            <p:ph sz="quarter" idx="1"/>
          </p:nvPr>
        </p:nvSpPr>
        <p:spPr/>
        <p:txBody>
          <a:bodyPr/>
          <a:lstStyle/>
          <a:p>
            <a:r>
              <a:rPr lang="en-US" dirty="0" smtClean="0"/>
              <a:t>Netflix might base its recommendation to me on both:</a:t>
            </a:r>
          </a:p>
          <a:p>
            <a:pPr lvl="1"/>
            <a:r>
              <a:rPr lang="en-US" dirty="0" smtClean="0"/>
              <a:t>My own rating history</a:t>
            </a:r>
          </a:p>
          <a:p>
            <a:pPr lvl="1"/>
            <a:r>
              <a:rPr lang="en-US" dirty="0" smtClean="0"/>
              <a:t>The rating history of other users</a:t>
            </a:r>
          </a:p>
          <a:p>
            <a:endParaRPr lang="en-US" dirty="0" smtClean="0"/>
          </a:p>
          <a:p>
            <a:r>
              <a:rPr lang="en-US" dirty="0" smtClean="0"/>
              <a:t>Goal: not leak other users’ ratings to me</a:t>
            </a:r>
          </a:p>
          <a:p>
            <a:endParaRPr lang="en-US" dirty="0"/>
          </a:p>
          <a:p>
            <a:r>
              <a:rPr lang="en-US" dirty="0" smtClean="0"/>
              <a:t>Basic recommendation systems leak other users’ information</a:t>
            </a:r>
          </a:p>
          <a:p>
            <a:pPr lvl="1"/>
            <a:r>
              <a:rPr lang="en-US" dirty="0" err="1"/>
              <a:t>Calandrino</a:t>
            </a:r>
            <a:r>
              <a:rPr lang="en-US" dirty="0"/>
              <a:t>, et al. Don’t review that book: Privacy risks of collaborative filtering, 2009.</a:t>
            </a:r>
          </a:p>
          <a:p>
            <a:pPr marL="274320" lvl="1" indent="0">
              <a:buNone/>
            </a:pPr>
            <a:endParaRPr lang="en-US" dirty="0" smtClean="0"/>
          </a:p>
        </p:txBody>
      </p:sp>
      <p:sp>
        <p:nvSpPr>
          <p:cNvPr id="5" name="Slide Number Placeholder 3"/>
          <p:cNvSpPr>
            <a:spLocks noGrp="1"/>
          </p:cNvSpPr>
          <p:nvPr>
            <p:ph type="sldNum" sz="quarter" idx="12"/>
          </p:nvPr>
        </p:nvSpPr>
        <p:spPr>
          <a:xfrm>
            <a:off x="6553200" y="6356350"/>
            <a:ext cx="2133600" cy="365125"/>
          </a:xfrm>
        </p:spPr>
        <p:txBody>
          <a:bodyPr/>
          <a:lstStyle/>
          <a:p>
            <a:pPr algn="r"/>
            <a:fld id="{91F54218-ECD5-40B3-9B38-179C82A047E5}" type="slidenum">
              <a:rPr lang="en-US" smtClean="0"/>
              <a:pPr algn="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14049</TotalTime>
  <Words>2908</Words>
  <Application>Microsoft Macintosh PowerPoint</Application>
  <PresentationFormat>On-screen Show (4:3)</PresentationFormat>
  <Paragraphs>448</Paragraphs>
  <Slides>43</Slides>
  <Notes>15</Notes>
  <HiddenSlides>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6" baseType="lpstr">
      <vt:lpstr>Arial</vt:lpstr>
      <vt:lpstr>Bookman Old Style</vt:lpstr>
      <vt:lpstr>Calibri</vt:lpstr>
      <vt:lpstr>Calligraph421 BT</vt:lpstr>
      <vt:lpstr>Cambria Math</vt:lpstr>
      <vt:lpstr>Gill Sans MT</vt:lpstr>
      <vt:lpstr>Gill Sans MT (Body)</vt:lpstr>
      <vt:lpstr>Symbol</vt:lpstr>
      <vt:lpstr>Times New Roman</vt:lpstr>
      <vt:lpstr>Wingdings</vt:lpstr>
      <vt:lpstr>Wingdings 3</vt:lpstr>
      <vt:lpstr>Origin</vt:lpstr>
      <vt:lpstr>Equation</vt:lpstr>
      <vt:lpstr>Differentially Private Recommendation Systems</vt:lpstr>
      <vt:lpstr>Netflix $1,000,000 Prize Competition</vt:lpstr>
      <vt:lpstr>Netflix Prize Competition</vt:lpstr>
      <vt:lpstr>Root Mean Square Error</vt:lpstr>
      <vt:lpstr>Netflix Prize Competition</vt:lpstr>
      <vt:lpstr>PowerPoint Presentation</vt:lpstr>
      <vt:lpstr>Netflix Privacy Woes</vt:lpstr>
      <vt:lpstr>Outline</vt:lpstr>
      <vt:lpstr>Privacy in Recommender Systems</vt:lpstr>
      <vt:lpstr>Recall Differential Privacy [Dwork et al 2006]</vt:lpstr>
      <vt:lpstr>Review: Laplacian Mechanism</vt:lpstr>
      <vt:lpstr>Gaussian Mechanism</vt:lpstr>
      <vt:lpstr>Approximate Differential Privacy </vt:lpstr>
      <vt:lpstr>Gaussian Mechanism</vt:lpstr>
      <vt:lpstr>Multivariate Gaussian Mechanism</vt:lpstr>
      <vt:lpstr>Approximate Differential Privacy </vt:lpstr>
      <vt:lpstr>Achieving Approximate Differential Privacy</vt:lpstr>
      <vt:lpstr>Differential Privacy for Netflix Queries</vt:lpstr>
      <vt:lpstr>Netflix Predictions – High Level</vt:lpstr>
      <vt:lpstr>Personal Rating Scale</vt:lpstr>
      <vt:lpstr>How do we tell if two users are similar?</vt:lpstr>
      <vt:lpstr>Netflix Predictions Example</vt:lpstr>
      <vt:lpstr>Netflix Prediction Sensitivity Example</vt:lpstr>
      <vt:lpstr>Similarity of Two Movies</vt:lpstr>
      <vt:lpstr>K-Nearest Users or K-Nearest Movies?</vt:lpstr>
      <vt:lpstr>Covariance Matrix</vt:lpstr>
      <vt:lpstr>What do we need to make predictions?</vt:lpstr>
      <vt:lpstr>Differentially Private Recommender Systems (High Level)</vt:lpstr>
      <vt:lpstr>Movie-Movie Covariance Matrix</vt:lpstr>
      <vt:lpstr>Movie-Movie Covariance Matrix</vt:lpstr>
      <vt:lpstr>Movie-Movie Covariance Matrix</vt:lpstr>
      <vt:lpstr>Example</vt:lpstr>
      <vt:lpstr>Example</vt:lpstr>
      <vt:lpstr>Covariance Matrix Sensitivity</vt:lpstr>
      <vt:lpstr>Covariance Matrix Trick I</vt:lpstr>
      <vt:lpstr>Example   (B = 1)</vt:lpstr>
      <vt:lpstr>Covariance Matrix Trick II</vt:lpstr>
      <vt:lpstr>Publishing the Covariance Matrix</vt:lpstr>
      <vt:lpstr>Experimental Results</vt:lpstr>
      <vt:lpstr>Note About Results</vt:lpstr>
      <vt:lpstr>Acknowledgment</vt:lpstr>
      <vt:lpstr>Global Averages</vt:lpstr>
      <vt:lpstr>Theorem</vt:lpstr>
    </vt:vector>
  </TitlesOfParts>
  <Company>Carnegie Mellon University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Anupam Datta</cp:lastModifiedBy>
  <cp:revision>209</cp:revision>
  <dcterms:created xsi:type="dcterms:W3CDTF">2009-10-21T15:41:11Z</dcterms:created>
  <dcterms:modified xsi:type="dcterms:W3CDTF">2017-10-23T18:22:56Z</dcterms:modified>
</cp:coreProperties>
</file>