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89" r:id="rId2"/>
    <p:sldId id="472" r:id="rId3"/>
    <p:sldId id="450" r:id="rId4"/>
    <p:sldId id="482" r:id="rId5"/>
    <p:sldId id="469" r:id="rId6"/>
    <p:sldId id="470" r:id="rId7"/>
    <p:sldId id="471" r:id="rId8"/>
    <p:sldId id="447" r:id="rId9"/>
    <p:sldId id="476" r:id="rId10"/>
    <p:sldId id="477" r:id="rId11"/>
    <p:sldId id="448" r:id="rId12"/>
    <p:sldId id="449" r:id="rId13"/>
    <p:sldId id="465" r:id="rId14"/>
    <p:sldId id="466" r:id="rId15"/>
    <p:sldId id="451" r:id="rId16"/>
    <p:sldId id="478" r:id="rId17"/>
    <p:sldId id="479" r:id="rId18"/>
    <p:sldId id="480" r:id="rId19"/>
    <p:sldId id="474" r:id="rId20"/>
    <p:sldId id="481" r:id="rId21"/>
    <p:sldId id="464" r:id="rId22"/>
    <p:sldId id="475" r:id="rId23"/>
    <p:sldId id="483" r:id="rId24"/>
    <p:sldId id="467" r:id="rId25"/>
    <p:sldId id="468" r:id="rId26"/>
    <p:sldId id="473" r:id="rId27"/>
    <p:sldId id="463" r:id="rId28"/>
    <p:sldId id="454" r:id="rId29"/>
    <p:sldId id="457" r:id="rId30"/>
    <p:sldId id="44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1849" autoAdjust="0"/>
  </p:normalViewPr>
  <p:slideViewPr>
    <p:cSldViewPr>
      <p:cViewPr varScale="1">
        <p:scale>
          <a:sx n="85" d="100"/>
          <a:sy n="85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BE2D-1A7C-4FAC-AE5E-4ACC512BE16F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42011-DC8F-479B-9727-3AE9005D5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42011-DC8F-479B-9727-3AE9005D57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7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B0E551E-7460-4B0C-8616-EAEFA117139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4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F167B-AB85-4A75-9E11-5341BAA316F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806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23AF5-A4A6-4ABE-8E00-19680CEE186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540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there is already some risk of revealing a secret of C by combining auxiliary information and something learned from DB, then that risk is still there but not increased by C’s participation in the database</a:t>
            </a:r>
            <a:endParaRPr lang="tr-TR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 is </a:t>
            </a:r>
            <a:r>
              <a:rPr lang="en-US" sz="1200" dirty="0" smtClean="0">
                <a:solidFill>
                  <a:srgbClr val="FF0000"/>
                </a:solidFill>
              </a:rPr>
              <a:t>no worse off</a:t>
            </a:r>
            <a:r>
              <a:rPr lang="en-US" sz="1200" dirty="0" smtClean="0"/>
              <a:t>  because her record is included in the computation</a:t>
            </a:r>
            <a:endParaRPr lang="tr-TR" sz="1200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45742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2749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42011-DC8F-479B-9727-3AE9005D574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7B6-02CC-41C5-8444-7263CF54D61D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A95D-E52A-4339-A594-0E7CBA3F6B6D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41BB-E8B9-41D7-95E1-75F3917CB77E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97ED-C553-47A8-B134-AB16DD41D957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4DD9-A8C2-40D4-B1E9-EC028BCFF8D2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D579-5104-4C10-827E-221EB9994A9C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986D-9058-4EBB-95AC-F26F239BD523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76A3-5209-4BDC-B4E8-064CF8642F12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E971-0E87-4091-A361-1D30D8723DC8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33C3-E8E8-4BB4-87F9-839CBB84D471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DABF-C057-4D2B-A587-910FE8D981CB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57C9-07B2-4745-A4FF-6E89C7AE4CEA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4218-ECD5-40B3-9B38-179C82A0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e.cmu.edu/~ece734/fall2013/schedule.htm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Privacy-preserving Release of Statistics: Differential Privacy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429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Anupam Datta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CMU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Fall 2015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44231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18734: Foundations of Privacy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2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Absolute Confidentiality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Does not guarantee that Terry Gross’s height won’t be learned by the adversary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Differential Privacy: Definition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81000" indent="-381000">
              <a:buFont typeface="Wingdings 3" pitchFamily="18" charset="2"/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Randomized sanitization function </a:t>
            </a:r>
            <a:r>
              <a:rPr lang="el-GR" sz="2800" i="1" dirty="0" smtClean="0"/>
              <a:t>κ</a:t>
            </a:r>
            <a:r>
              <a:rPr lang="en-US" sz="2800" dirty="0" smtClean="0"/>
              <a:t> has  </a:t>
            </a:r>
            <a:r>
              <a:rPr lang="el-GR" sz="2800" dirty="0" smtClean="0"/>
              <a:t>ε</a:t>
            </a:r>
            <a:r>
              <a:rPr lang="en-US" sz="2800" dirty="0" smtClean="0"/>
              <a:t>-differential privacy if for all data sets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differing by at most one element</a:t>
            </a:r>
            <a:r>
              <a:rPr lang="en-US" sz="2800" dirty="0" smtClean="0"/>
              <a:t> and all subsets </a:t>
            </a:r>
            <a:r>
              <a:rPr lang="en-US" sz="2800" i="1" dirty="0" smtClean="0"/>
              <a:t>S</a:t>
            </a:r>
            <a:r>
              <a:rPr lang="en-US" sz="2800" dirty="0" smtClean="0"/>
              <a:t> of the range of </a:t>
            </a:r>
            <a:r>
              <a:rPr lang="el-GR" sz="2800" i="1" dirty="0" smtClean="0"/>
              <a:t>κ</a:t>
            </a:r>
            <a:r>
              <a:rPr lang="en-US" sz="2800" dirty="0" smtClean="0"/>
              <a:t>,</a:t>
            </a:r>
          </a:p>
          <a:p>
            <a:pPr marL="381000" indent="-381000" algn="ctr">
              <a:buFont typeface="Wingdings 3" pitchFamily="18" charset="2"/>
              <a:buNone/>
            </a:pPr>
            <a:endParaRPr lang="en-US" sz="2800" dirty="0" smtClean="0"/>
          </a:p>
          <a:p>
            <a:pPr marL="381000" indent="-381000" algn="ctr">
              <a:buFont typeface="Wingdings 3" pitchFamily="18" charset="2"/>
              <a:buNone/>
            </a:pPr>
            <a:r>
              <a:rPr lang="en-US" sz="2800" dirty="0" smtClean="0"/>
              <a:t>Pr[</a:t>
            </a:r>
            <a:r>
              <a:rPr lang="el-GR" sz="2800" i="1" dirty="0" smtClean="0"/>
              <a:t>κ</a:t>
            </a: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sym typeface="Symbol" pitchFamily="18" charset="2"/>
              </a:rPr>
              <a:t></a:t>
            </a:r>
            <a:r>
              <a:rPr lang="en-US" sz="2800" i="1" dirty="0" smtClean="0"/>
              <a:t> S </a:t>
            </a:r>
            <a:r>
              <a:rPr lang="en-US" sz="2800" dirty="0" smtClean="0"/>
              <a:t>] ≤ e</a:t>
            </a:r>
            <a:r>
              <a:rPr lang="el-GR" sz="3600" baseline="30000" dirty="0" smtClean="0"/>
              <a:t>ε</a:t>
            </a:r>
            <a:r>
              <a:rPr lang="en-US" sz="2800" dirty="0" smtClean="0"/>
              <a:t> Pr[</a:t>
            </a:r>
            <a:r>
              <a:rPr lang="el-GR" sz="2800" i="1" dirty="0" smtClean="0"/>
              <a:t>κ</a:t>
            </a: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sym typeface="Symbol" pitchFamily="18" charset="2"/>
              </a:rPr>
              <a:t></a:t>
            </a:r>
            <a:r>
              <a:rPr lang="en-US" sz="2800" i="1" dirty="0" smtClean="0"/>
              <a:t> S </a:t>
            </a:r>
            <a:r>
              <a:rPr lang="en-US" sz="2800" dirty="0" smtClean="0"/>
              <a:t>] </a:t>
            </a:r>
          </a:p>
          <a:p>
            <a:pPr marL="381000" indent="-381000" algn="ctr">
              <a:buFont typeface="Wingdings 3" pitchFamily="18" charset="2"/>
              <a:buNone/>
            </a:pPr>
            <a:endParaRPr lang="en-US" dirty="0" smtClean="0"/>
          </a:p>
          <a:p>
            <a:pPr marL="381000" indent="-381000" algn="ctr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50257" y="4800600"/>
            <a:ext cx="69342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Answer to query # </a:t>
            </a:r>
            <a:r>
              <a:rPr lang="en-US" sz="2400" dirty="0"/>
              <a:t>individuals with salary &gt; $</a:t>
            </a:r>
            <a:r>
              <a:rPr lang="en-US" sz="2400" dirty="0" smtClean="0"/>
              <a:t>30K is in range [100, 110]  with approximately the same probability in </a:t>
            </a:r>
            <a:r>
              <a:rPr lang="en-US" sz="2400" i="1" dirty="0">
                <a:solidFill>
                  <a:schemeClr val="bg1"/>
                </a:solidFill>
              </a:rPr>
              <a:t>D</a:t>
            </a:r>
            <a:r>
              <a:rPr lang="en-US" sz="2400" i="1" baseline="-25000" dirty="0">
                <a:solidFill>
                  <a:schemeClr val="bg1"/>
                </a:solidFill>
              </a:rPr>
              <a:t>1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i="1" dirty="0">
                <a:solidFill>
                  <a:schemeClr val="bg1"/>
                </a:solidFill>
              </a:rPr>
              <a:t>D</a:t>
            </a:r>
            <a:r>
              <a:rPr lang="en-US" sz="2400" i="1" baseline="-25000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1F54218-ECD5-40B3-9B38-179C82A047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68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4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Achieving Differential Privacy: </a:t>
            </a:r>
            <a:br>
              <a:rPr lang="en-US" dirty="0" smtClean="0"/>
            </a:br>
            <a:r>
              <a:rPr lang="en-US" dirty="0" smtClean="0"/>
              <a:t>Interactive Setting</a:t>
            </a:r>
          </a:p>
        </p:txBody>
      </p:sp>
      <p:sp>
        <p:nvSpPr>
          <p:cNvPr id="31746" name="Content Placeholder 34"/>
          <p:cNvSpPr>
            <a:spLocks noGrp="1"/>
          </p:cNvSpPr>
          <p:nvPr>
            <p:ph idx="1"/>
          </p:nvPr>
        </p:nvSpPr>
        <p:spPr>
          <a:xfrm>
            <a:off x="457200" y="3810000"/>
            <a:ext cx="81788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and what type of noise should be added?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1747" name="Group 22"/>
          <p:cNvGrpSpPr>
            <a:grpSpLocks/>
          </p:cNvGrpSpPr>
          <p:nvPr/>
        </p:nvGrpSpPr>
        <p:grpSpPr bwMode="auto">
          <a:xfrm>
            <a:off x="2651125" y="2090738"/>
            <a:ext cx="3581400" cy="500062"/>
            <a:chOff x="1670" y="2218"/>
            <a:chExt cx="2256" cy="315"/>
          </a:xfrm>
        </p:grpSpPr>
        <p:sp>
          <p:nvSpPr>
            <p:cNvPr id="31754" name="AutoShape 12"/>
            <p:cNvSpPr>
              <a:spLocks noChangeArrowheads="1"/>
            </p:cNvSpPr>
            <p:nvPr/>
          </p:nvSpPr>
          <p:spPr bwMode="auto">
            <a:xfrm>
              <a:off x="1670" y="2266"/>
              <a:ext cx="2256" cy="267"/>
            </a:xfrm>
            <a:prstGeom prst="rightArrow">
              <a:avLst>
                <a:gd name="adj1" fmla="val 31843"/>
                <a:gd name="adj2" fmla="val 6579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55" name="Text Box 13"/>
            <p:cNvSpPr txBox="1">
              <a:spLocks noChangeArrowheads="1"/>
            </p:cNvSpPr>
            <p:nvPr/>
          </p:nvSpPr>
          <p:spPr bwMode="auto">
            <a:xfrm>
              <a:off x="2218" y="2218"/>
              <a:ext cx="860" cy="23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Tell me f(D)</a:t>
              </a:r>
            </a:p>
          </p:txBody>
        </p:sp>
      </p:grpSp>
      <p:sp>
        <p:nvSpPr>
          <p:cNvPr id="31748" name="AutoShape 5"/>
          <p:cNvSpPr>
            <a:spLocks noChangeArrowheads="1"/>
          </p:cNvSpPr>
          <p:nvPr/>
        </p:nvSpPr>
        <p:spPr bwMode="auto">
          <a:xfrm flipH="1">
            <a:off x="2651125" y="2776538"/>
            <a:ext cx="3581400" cy="423862"/>
          </a:xfrm>
          <a:prstGeom prst="rightArrow">
            <a:avLst>
              <a:gd name="adj1" fmla="val 31843"/>
              <a:gd name="adj2" fmla="val 6579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49" name="Text Box 16"/>
          <p:cNvSpPr txBox="1">
            <a:spLocks noChangeArrowheads="1"/>
          </p:cNvSpPr>
          <p:nvPr/>
        </p:nvSpPr>
        <p:spPr bwMode="auto">
          <a:xfrm>
            <a:off x="3581400" y="2654300"/>
            <a:ext cx="1255713" cy="3698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f</a:t>
            </a:r>
            <a:r>
              <a:rPr lang="en-US"/>
              <a:t>(D)+noise</a:t>
            </a:r>
            <a:endParaRPr lang="en-US" baseline="-250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31750" name="AutoShape 18"/>
          <p:cNvSpPr>
            <a:spLocks noChangeArrowheads="1"/>
          </p:cNvSpPr>
          <p:nvPr/>
        </p:nvSpPr>
        <p:spPr bwMode="auto">
          <a:xfrm>
            <a:off x="6781800" y="2041525"/>
            <a:ext cx="1498600" cy="1371600"/>
          </a:xfrm>
          <a:prstGeom prst="can">
            <a:avLst>
              <a:gd name="adj" fmla="val 17824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1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…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n</a:t>
            </a:r>
          </a:p>
        </p:txBody>
      </p:sp>
      <p:pic>
        <p:nvPicPr>
          <p:cNvPr id="31751" name="Picture 19" descr="j04099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75" y="1724025"/>
            <a:ext cx="15843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20"/>
          <p:cNvSpPr>
            <a:spLocks noChangeArrowheads="1"/>
          </p:cNvSpPr>
          <p:nvPr/>
        </p:nvSpPr>
        <p:spPr bwMode="auto">
          <a:xfrm>
            <a:off x="6924675" y="1525588"/>
            <a:ext cx="1539875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Database D</a:t>
            </a:r>
          </a:p>
        </p:txBody>
      </p:sp>
      <p:sp>
        <p:nvSpPr>
          <p:cNvPr id="31753" name="Rectangle 21"/>
          <p:cNvSpPr>
            <a:spLocks noChangeArrowheads="1"/>
          </p:cNvSpPr>
          <p:nvPr/>
        </p:nvSpPr>
        <p:spPr bwMode="auto">
          <a:xfrm>
            <a:off x="981075" y="1416050"/>
            <a:ext cx="68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User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1F54218-ECD5-40B3-9B38-179C82A047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Noise Addition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590675"/>
            <a:ext cx="752475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Slide: Adam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92" y="1371600"/>
            <a:ext cx="806767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70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Slide: Adam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f: </a:t>
            </a:r>
            <a:r>
              <a:rPr lang="en-US" dirty="0"/>
              <a:t># individuals with salary &gt; $</a:t>
            </a:r>
            <a:r>
              <a:rPr lang="en-US" dirty="0" smtClean="0"/>
              <a:t>30K</a:t>
            </a:r>
          </a:p>
          <a:p>
            <a:r>
              <a:rPr lang="en-US" dirty="0" smtClean="0"/>
              <a:t>Global Sensitivity of f = ?</a:t>
            </a:r>
          </a:p>
          <a:p>
            <a:endParaRPr lang="en-US" dirty="0"/>
          </a:p>
          <a:p>
            <a:r>
              <a:rPr lang="en-US" dirty="0" smtClean="0"/>
              <a:t>Answer: 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8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on Probability Theory</a:t>
            </a:r>
            <a:br>
              <a:rPr lang="en-US" dirty="0" smtClean="0"/>
            </a:br>
            <a:r>
              <a:rPr lang="en-US" dirty="0" smtClean="0"/>
              <a:t>(see </a:t>
            </a:r>
            <a:r>
              <a:rPr lang="en-US" dirty="0" smtClean="0">
                <a:hlinkClick r:id="rId2"/>
              </a:rPr>
              <a:t>Oct 11, 2013 recitation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Probability Distributions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density function (PDF), f</a:t>
            </a:r>
            <a:r>
              <a:rPr lang="en-US" baseline="-25000" dirty="0" smtClean="0"/>
              <a:t>X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  <a:p>
            <a:r>
              <a:rPr lang="en-US" dirty="0" smtClean="0"/>
              <a:t>Example distributions</a:t>
            </a:r>
          </a:p>
          <a:p>
            <a:pPr lvl="1"/>
            <a:r>
              <a:rPr lang="en-US" dirty="0" smtClean="0"/>
              <a:t>Normal, exponential, Gaussian, </a:t>
            </a:r>
            <a:r>
              <a:rPr lang="en-US" dirty="0" smtClean="0">
                <a:solidFill>
                  <a:srgbClr val="FF0000"/>
                </a:solidFill>
              </a:rPr>
              <a:t>Laplace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 descr=" \Pr [a \le X \le b] = \int_a^b f_X(x) \, dx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60171"/>
            <a:ext cx="457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3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0" name="Picture 2" descr="http://upload.wikimedia.org/wikipedia/commons/thumb/0/0a/Laplace_pdf_mod.svg/800px-Laplace_pdf_mo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33096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frac{1}{2\,b} \exp \left(-\frac{|x-\mu|}b \right) \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929" y="2545660"/>
            <a:ext cx="2066925" cy="65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3650343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Mean = </a:t>
            </a:r>
            <a:r>
              <a:rPr lang="el-GR" sz="2400" dirty="0" smtClean="0"/>
              <a:t>μ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" y="4651829"/>
            <a:ext cx="19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Variance = 2</a:t>
            </a:r>
            <a:r>
              <a:rPr lang="en-US" sz="2400" i="1" dirty="0" smtClean="0"/>
              <a:t>b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09600" y="2545660"/>
            <a:ext cx="965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PDF =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5715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5" y="2752724"/>
            <a:ext cx="870390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525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of notation from previous slide:</a:t>
            </a:r>
          </a:p>
          <a:p>
            <a:r>
              <a:rPr lang="en-US" dirty="0" smtClean="0"/>
              <a:t>x </a:t>
            </a:r>
            <a:r>
              <a:rPr lang="en-US" dirty="0" smtClean="0">
                <a:sym typeface="Wingdings" panose="05000000000000000000" pitchFamily="2" charset="2"/>
              </a:rPr>
              <a:t> y                 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 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Privacy-Preserving Statistics: </a:t>
            </a:r>
            <a:br>
              <a:rPr lang="en-US" dirty="0" smtClean="0"/>
            </a:br>
            <a:r>
              <a:rPr lang="en-US" dirty="0" smtClean="0"/>
              <a:t>Non-Interactive Setting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4294967295"/>
          </p:nvPr>
        </p:nvSpPr>
        <p:spPr>
          <a:xfrm>
            <a:off x="0" y="4441825"/>
            <a:ext cx="8229600" cy="1935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Goals: </a:t>
            </a:r>
          </a:p>
          <a:p>
            <a:r>
              <a:rPr lang="en-US" dirty="0" smtClean="0"/>
              <a:t>Accurate statistics (low noise)</a:t>
            </a:r>
            <a:endParaRPr lang="en-US" u="sng" dirty="0" smtClean="0"/>
          </a:p>
          <a:p>
            <a:r>
              <a:rPr lang="en-US" dirty="0" smtClean="0"/>
              <a:t>Preserve individual privacy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(what does that mean?)</a:t>
            </a: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auto">
          <a:xfrm>
            <a:off x="4191000" y="1638299"/>
            <a:ext cx="2514600" cy="783432"/>
          </a:xfrm>
          <a:prstGeom prst="wedgeRoundRectCallout">
            <a:avLst>
              <a:gd name="adj1" fmla="val 2221"/>
              <a:gd name="adj2" fmla="val 9884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Add </a:t>
            </a:r>
            <a:r>
              <a:rPr lang="en-US" sz="2000" dirty="0" smtClean="0">
                <a:solidFill>
                  <a:srgbClr val="000000"/>
                </a:solidFill>
              </a:rPr>
              <a:t>noise, sample, generalize, suppress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3068105" y="2421731"/>
            <a:ext cx="1122895" cy="1137898"/>
          </a:xfrm>
          <a:prstGeom prst="can">
            <a:avLst>
              <a:gd name="adj" fmla="val 17824"/>
            </a:avLst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</a:pPr>
            <a:endParaRPr lang="en-US" baseline="-25000" dirty="0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988629" y="2188029"/>
            <a:ext cx="1498600" cy="1371600"/>
          </a:xfrm>
          <a:prstGeom prst="can">
            <a:avLst>
              <a:gd name="adj" fmla="val 17824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1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…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n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 flipH="1">
            <a:off x="4191000" y="2683669"/>
            <a:ext cx="2819400" cy="423862"/>
          </a:xfrm>
          <a:prstGeom prst="rightArrow">
            <a:avLst>
              <a:gd name="adj1" fmla="val 31843"/>
              <a:gd name="adj2" fmla="val 6579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818086" y="3657600"/>
            <a:ext cx="2125775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Database </a:t>
            </a:r>
            <a:r>
              <a:rPr lang="en-US" sz="2400" b="1" dirty="0" smtClean="0"/>
              <a:t>D</a:t>
            </a:r>
          </a:p>
          <a:p>
            <a:pPr eaLnBrk="0" hangingPunct="0"/>
            <a:r>
              <a:rPr lang="en-US" sz="2400" dirty="0" smtClean="0"/>
              <a:t>maintained by </a:t>
            </a:r>
          </a:p>
          <a:p>
            <a:pPr eaLnBrk="0" hangingPunct="0"/>
            <a:r>
              <a:rPr lang="en-US" sz="2400" dirty="0" smtClean="0"/>
              <a:t>trusted curator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35936" y="4950195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Census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Health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Network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</a:t>
            </a:r>
          </a:p>
        </p:txBody>
      </p:sp>
      <p:pic>
        <p:nvPicPr>
          <p:cNvPr id="17" name="Picture 19" descr="j04099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48634"/>
            <a:ext cx="1359497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529627" y="3424535"/>
            <a:ext cx="113467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/>
              <a:t>Analyst</a:t>
            </a:r>
            <a:endParaRPr lang="en-US" sz="2400" b="1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981200" y="3657600"/>
            <a:ext cx="29430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/>
              <a:t>Sanitized Database D’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1664297" y="2817188"/>
            <a:ext cx="1394884" cy="30701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7655" grpId="0" animBg="1"/>
      <p:bldP spid="11" grpId="0" animBg="1"/>
      <p:bldP spid="12" grpId="0" animBg="1"/>
      <p:bldP spid="13" grpId="0" animBg="1"/>
      <p:bldP spid="15" grpId="0"/>
      <p:bldP spid="16" grpId="0"/>
      <p:bldP spid="18" grpId="0"/>
      <p:bldP spid="19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Achieving Differential 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Slide: Adam Smith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5240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9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Mechanism: Proof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laplace.jpg"/>
          <p:cNvPicPr>
            <a:picLocks noChangeAspect="1"/>
          </p:cNvPicPr>
          <p:nvPr/>
        </p:nvPicPr>
        <p:blipFill>
          <a:blip r:embed="rId2" cstate="print"/>
          <a:srcRect l="4443" t="16667" r="5000" b="4443"/>
          <a:stretch>
            <a:fillRect/>
          </a:stretch>
        </p:blipFill>
        <p:spPr bwMode="auto">
          <a:xfrm>
            <a:off x="533400" y="1524000"/>
            <a:ext cx="73660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04270"/>
            <a:ext cx="7962900" cy="108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886200" y="3733800"/>
            <a:ext cx="0" cy="4572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87477" y="3194538"/>
            <a:ext cx="22860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Pr</a:t>
            </a:r>
            <a:r>
              <a:rPr lang="en-US" sz="2000" b="1" dirty="0" smtClean="0"/>
              <a:t>[A(x) = t]</a:t>
            </a:r>
          </a:p>
          <a:p>
            <a:pPr algn="ctr"/>
            <a:r>
              <a:rPr lang="en-US" sz="2000" b="1" dirty="0" err="1" smtClean="0"/>
              <a:t>Pr</a:t>
            </a:r>
            <a:r>
              <a:rPr lang="en-US" sz="2000" b="1" dirty="0" smtClean="0"/>
              <a:t>[A(x’) = t]</a:t>
            </a:r>
            <a:endParaRPr lang="en-US" sz="2000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630377" y="3672742"/>
            <a:ext cx="1600200" cy="3175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Mechanism: More details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24012"/>
                <a:ext cx="8534400" cy="4525963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e>
                    </m:func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nary>
                          <m:nary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nary>
                          <m:nary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dirty="0" smtClean="0"/>
                  <a:t> </a:t>
                </a:r>
              </a:p>
              <a:p>
                <a:r>
                  <a:rPr lang="en-US" sz="2800" dirty="0" smtClean="0"/>
                  <a:t>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sz="2800" dirty="0" smtClean="0"/>
                  <a:t>, we have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dirty="0" smtClean="0"/>
                  <a:t>-differential privacy</a:t>
                </a:r>
                <a:endParaRPr lang="en-US" sz="2800" dirty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24012"/>
                <a:ext cx="8534400" cy="4525963"/>
              </a:xfrm>
              <a:blipFill rotWithShape="0">
                <a:blip r:embed="rId2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Noise Addition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2" y="2057400"/>
            <a:ext cx="79819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770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Slide: Adam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Global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natural functions have low global sensitivity</a:t>
            </a:r>
          </a:p>
          <a:p>
            <a:pPr lvl="1"/>
            <a:r>
              <a:rPr lang="en-US" dirty="0" smtClean="0"/>
              <a:t>Histogram, covariance matrix, strongly convex optimization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l-GR" dirty="0" smtClean="0"/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-differentially private and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l-GR" dirty="0" smtClean="0"/>
              <a:t>ε</a:t>
            </a:r>
            <a:r>
              <a:rPr lang="en-US" baseline="-25000" dirty="0" smtClean="0"/>
              <a:t>2</a:t>
            </a:r>
            <a:r>
              <a:rPr lang="en-US" dirty="0" smtClean="0"/>
              <a:t>-differentially </a:t>
            </a:r>
            <a:r>
              <a:rPr lang="en-US" dirty="0"/>
              <a:t>private </a:t>
            </a:r>
            <a:r>
              <a:rPr lang="en-US" dirty="0" smtClean="0"/>
              <a:t>and they use independent random coins then &lt;</a:t>
            </a:r>
            <a:r>
              <a:rPr lang="en-US" dirty="0"/>
              <a:t> A</a:t>
            </a:r>
            <a:r>
              <a:rPr lang="en-US" baseline="-25000" dirty="0"/>
              <a:t>1 </a:t>
            </a:r>
            <a:r>
              <a:rPr lang="en-US" baseline="-25000" dirty="0" smtClean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&gt; is (</a:t>
            </a:r>
            <a:r>
              <a:rPr lang="el-GR" dirty="0" smtClean="0"/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l-GR" dirty="0"/>
              <a:t>ε</a:t>
            </a:r>
            <a:r>
              <a:rPr lang="en-US" baseline="-25000" dirty="0" smtClean="0"/>
              <a:t>2</a:t>
            </a:r>
            <a:r>
              <a:rPr lang="en-US" dirty="0" smtClean="0"/>
              <a:t>)-differentially </a:t>
            </a:r>
            <a:r>
              <a:rPr lang="en-US" dirty="0"/>
              <a:t>private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Repeated querying degrades privacy; degradation is quantifiable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Netflix data set </a:t>
            </a:r>
            <a:r>
              <a:rPr lang="en-US" sz="2800" dirty="0" smtClean="0"/>
              <a:t>[</a:t>
            </a:r>
            <a:r>
              <a:rPr lang="en-US" sz="2800" dirty="0" err="1" smtClean="0"/>
              <a:t>McSherry</a:t>
            </a:r>
            <a:r>
              <a:rPr lang="en-US" sz="2800" dirty="0" smtClean="0"/>
              <a:t>, </a:t>
            </a:r>
            <a:r>
              <a:rPr lang="en-US" sz="2800" dirty="0" err="1" smtClean="0"/>
              <a:t>Mironov</a:t>
            </a:r>
            <a:r>
              <a:rPr lang="en-US" sz="2800" dirty="0" smtClean="0"/>
              <a:t> 2009; MSR]</a:t>
            </a:r>
            <a:endParaRPr lang="en-US" dirty="0" smtClean="0"/>
          </a:p>
          <a:p>
            <a:pPr lvl="1"/>
            <a:r>
              <a:rPr lang="en-US" sz="2400" dirty="0" smtClean="0"/>
              <a:t>Accuracy of differentially private recommendations (</a:t>
            </a:r>
            <a:r>
              <a:rPr lang="en-US" sz="2400" dirty="0" err="1" smtClean="0"/>
              <a:t>wrt</a:t>
            </a:r>
            <a:r>
              <a:rPr lang="en-US" sz="2400" dirty="0" smtClean="0"/>
              <a:t> one movie rating) comparable to baseline set by Netflix </a:t>
            </a:r>
          </a:p>
          <a:p>
            <a:r>
              <a:rPr lang="en-US" dirty="0" smtClean="0"/>
              <a:t>Network trace data sets </a:t>
            </a:r>
            <a:r>
              <a:rPr lang="en-US" sz="2800" dirty="0" smtClean="0"/>
              <a:t>[</a:t>
            </a:r>
            <a:r>
              <a:rPr lang="en-US" sz="2800" dirty="0" err="1" smtClean="0"/>
              <a:t>McSherry</a:t>
            </a:r>
            <a:r>
              <a:rPr lang="en-US" sz="2800" dirty="0" smtClean="0"/>
              <a:t>, </a:t>
            </a:r>
            <a:r>
              <a:rPr lang="en-US" sz="2800" dirty="0" err="1" smtClean="0"/>
              <a:t>Mahajan</a:t>
            </a:r>
            <a:r>
              <a:rPr lang="en-US" sz="2800" dirty="0" smtClean="0"/>
              <a:t> 2010; MSR]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80" y="4153805"/>
            <a:ext cx="4419600" cy="222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8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784" y="4114800"/>
            <a:ext cx="1503616" cy="226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0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High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pproach: Add noise proportional to sensitivity to preserve </a:t>
            </a:r>
            <a:r>
              <a:rPr lang="en-US" dirty="0" smtClean="0">
                <a:sym typeface="Symbol"/>
              </a:rPr>
              <a:t>-</a:t>
            </a:r>
            <a:r>
              <a:rPr lang="en-US" dirty="0" smtClean="0"/>
              <a:t>differential privacy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Improvements:</a:t>
            </a:r>
          </a:p>
          <a:p>
            <a:pPr lvl="1"/>
            <a:r>
              <a:rPr lang="en-US" dirty="0"/>
              <a:t>Smooth sensitivity </a:t>
            </a:r>
            <a:r>
              <a:rPr lang="en-US" sz="2600" dirty="0"/>
              <a:t>[</a:t>
            </a:r>
            <a:r>
              <a:rPr lang="en-US" sz="2600" dirty="0" err="1"/>
              <a:t>Nissim</a:t>
            </a:r>
            <a:r>
              <a:rPr lang="en-US" sz="2600" dirty="0"/>
              <a:t>, </a:t>
            </a:r>
            <a:r>
              <a:rPr lang="en-US" sz="2600" dirty="0" err="1" smtClean="0"/>
              <a:t>Raskhodnikova</a:t>
            </a:r>
            <a:r>
              <a:rPr lang="en-US" sz="2600" dirty="0" smtClean="0"/>
              <a:t>, Smith 2007; BGU-PSU]</a:t>
            </a:r>
            <a:endParaRPr lang="en-US" dirty="0" smtClean="0"/>
          </a:p>
          <a:p>
            <a:pPr lvl="1"/>
            <a:r>
              <a:rPr lang="en-US" dirty="0" smtClean="0"/>
              <a:t>Restricted sensitivity </a:t>
            </a:r>
            <a:r>
              <a:rPr lang="en-US" sz="2600" dirty="0" smtClean="0"/>
              <a:t>[</a:t>
            </a:r>
            <a:r>
              <a:rPr lang="en-US" sz="2600" dirty="0" err="1" smtClean="0"/>
              <a:t>Blocki</a:t>
            </a:r>
            <a:r>
              <a:rPr lang="en-US" sz="2600" dirty="0" smtClean="0"/>
              <a:t>, Blum, Datta, </a:t>
            </a:r>
            <a:r>
              <a:rPr lang="en-US" sz="2600" dirty="0" err="1" smtClean="0"/>
              <a:t>Sheffet</a:t>
            </a:r>
            <a:r>
              <a:rPr lang="en-US" sz="2600" dirty="0" smtClean="0"/>
              <a:t> 2013; CMU]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2" descr="https://encrypted-tbn3.google.com/images?q=tbn:ANd9GcSVUiSrxmFmRs5Xi8ox9DOw4KUnc4D7601jHGJpgurRdBcTPxy9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52711"/>
            <a:ext cx="1676400" cy="1125758"/>
          </a:xfrm>
          <a:prstGeom prst="rect">
            <a:avLst/>
          </a:prstGeom>
          <a:noFill/>
        </p:spPr>
      </p:pic>
      <p:pic>
        <p:nvPicPr>
          <p:cNvPr id="9" name="Picture 4" descr="https://encrypted-tbn2.google.com/images?q=tbn:ANd9GcTa6er4S57Px4wTP86_WqCj3A-kTRs0oFp38omu4VYN6uw2PL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934568"/>
            <a:ext cx="1837035" cy="1249455"/>
          </a:xfrm>
          <a:prstGeom prst="rect">
            <a:avLst/>
          </a:prstGeom>
          <a:noFill/>
        </p:spPr>
      </p:pic>
      <p:pic>
        <p:nvPicPr>
          <p:cNvPr id="10" name="Picture 2" descr="Rent Is Too Damn High - The Sensitivity Is Too Damn Hig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286000"/>
            <a:ext cx="1812348" cy="2165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98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Challenge: Identifying an Individual’s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an individual may not be just in their own record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/>
              <a:t> </a:t>
            </a:r>
            <a:r>
              <a:rPr lang="en-US" dirty="0" smtClean="0"/>
              <a:t>In a social network, information </a:t>
            </a:r>
            <a:r>
              <a:rPr lang="en-US" dirty="0"/>
              <a:t>about node A also in node B </a:t>
            </a:r>
            <a:r>
              <a:rPr lang="en-US" i="1" dirty="0"/>
              <a:t>influenced</a:t>
            </a:r>
            <a:r>
              <a:rPr lang="en-US" dirty="0"/>
              <a:t> by </a:t>
            </a:r>
            <a:r>
              <a:rPr lang="en-US" dirty="0" smtClean="0"/>
              <a:t>A, for example,  because A may have caused a link between B and 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Privacy-Preserving Statistics:</a:t>
            </a:r>
            <a:br>
              <a:rPr lang="en-US" sz="4000" dirty="0" smtClean="0"/>
            </a:br>
            <a:r>
              <a:rPr lang="en-US" sz="4000" dirty="0" smtClean="0"/>
              <a:t>Interactive Setting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4191000"/>
            <a:ext cx="8229600" cy="1935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Goals: </a:t>
            </a:r>
          </a:p>
          <a:p>
            <a:r>
              <a:rPr lang="en-US" dirty="0" smtClean="0"/>
              <a:t>Accurate statistics (low noise)</a:t>
            </a:r>
            <a:endParaRPr lang="en-US" u="sng" dirty="0" smtClean="0"/>
          </a:p>
          <a:p>
            <a:r>
              <a:rPr lang="en-US" dirty="0" smtClean="0"/>
              <a:t>Preserve individual privacy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(what does that mean?)</a:t>
            </a:r>
          </a:p>
        </p:txBody>
      </p:sp>
      <p:grpSp>
        <p:nvGrpSpPr>
          <p:cNvPr id="31747" name="Group 22"/>
          <p:cNvGrpSpPr>
            <a:grpSpLocks/>
          </p:cNvGrpSpPr>
          <p:nvPr/>
        </p:nvGrpSpPr>
        <p:grpSpPr bwMode="auto">
          <a:xfrm>
            <a:off x="2651125" y="1624834"/>
            <a:ext cx="3581400" cy="790574"/>
            <a:chOff x="1670" y="2035"/>
            <a:chExt cx="2256" cy="498"/>
          </a:xfrm>
        </p:grpSpPr>
        <p:sp>
          <p:nvSpPr>
            <p:cNvPr id="31754" name="AutoShape 12"/>
            <p:cNvSpPr>
              <a:spLocks noChangeArrowheads="1"/>
            </p:cNvSpPr>
            <p:nvPr/>
          </p:nvSpPr>
          <p:spPr bwMode="auto">
            <a:xfrm>
              <a:off x="1670" y="2266"/>
              <a:ext cx="2256" cy="267"/>
            </a:xfrm>
            <a:prstGeom prst="rightArrow">
              <a:avLst>
                <a:gd name="adj1" fmla="val 31843"/>
                <a:gd name="adj2" fmla="val 6579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55" name="Text Box 13"/>
            <p:cNvSpPr txBox="1">
              <a:spLocks noChangeArrowheads="1"/>
            </p:cNvSpPr>
            <p:nvPr/>
          </p:nvSpPr>
          <p:spPr bwMode="auto">
            <a:xfrm>
              <a:off x="2141" y="2035"/>
              <a:ext cx="718" cy="291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/>
                <a:t>Query f</a:t>
              </a:r>
              <a:endParaRPr lang="en-US" sz="2400" b="1" dirty="0"/>
            </a:p>
          </p:txBody>
        </p:sp>
      </p:grpSp>
      <p:sp>
        <p:nvSpPr>
          <p:cNvPr id="31748" name="AutoShape 5"/>
          <p:cNvSpPr>
            <a:spLocks noChangeArrowheads="1"/>
          </p:cNvSpPr>
          <p:nvPr/>
        </p:nvSpPr>
        <p:spPr bwMode="auto">
          <a:xfrm flipH="1">
            <a:off x="2651125" y="2601147"/>
            <a:ext cx="3581400" cy="423862"/>
          </a:xfrm>
          <a:prstGeom prst="rightArrow">
            <a:avLst>
              <a:gd name="adj1" fmla="val 31843"/>
              <a:gd name="adj2" fmla="val 6579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49" name="Text Box 16"/>
          <p:cNvSpPr txBox="1">
            <a:spLocks noChangeArrowheads="1"/>
          </p:cNvSpPr>
          <p:nvPr/>
        </p:nvSpPr>
        <p:spPr bwMode="auto">
          <a:xfrm>
            <a:off x="3505200" y="2996434"/>
            <a:ext cx="1507144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ym typeface="Symbol" pitchFamily="18" charset="2"/>
              </a:rPr>
              <a:t>f</a:t>
            </a:r>
            <a:r>
              <a:rPr lang="en-US" sz="2400" b="1" dirty="0"/>
              <a:t>(D)+noise</a:t>
            </a:r>
            <a:endParaRPr lang="en-US" sz="2400" b="1" baseline="-25000" dirty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31750" name="AutoShape 18"/>
          <p:cNvSpPr>
            <a:spLocks noChangeArrowheads="1"/>
          </p:cNvSpPr>
          <p:nvPr/>
        </p:nvSpPr>
        <p:spPr bwMode="auto">
          <a:xfrm>
            <a:off x="6781800" y="1981200"/>
            <a:ext cx="1498600" cy="1371600"/>
          </a:xfrm>
          <a:prstGeom prst="can">
            <a:avLst>
              <a:gd name="adj" fmla="val 17824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1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…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/>
              <a:t>x</a:t>
            </a:r>
            <a:r>
              <a:rPr lang="en-US" baseline="-25000"/>
              <a:t>n</a:t>
            </a:r>
          </a:p>
        </p:txBody>
      </p:sp>
      <p:pic>
        <p:nvPicPr>
          <p:cNvPr id="31751" name="Picture 19" descr="j04099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75" y="1548634"/>
            <a:ext cx="15843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20"/>
          <p:cNvSpPr>
            <a:spLocks noChangeArrowheads="1"/>
          </p:cNvSpPr>
          <p:nvPr/>
        </p:nvSpPr>
        <p:spPr bwMode="auto">
          <a:xfrm>
            <a:off x="6818086" y="3406236"/>
            <a:ext cx="2125775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Database </a:t>
            </a:r>
            <a:r>
              <a:rPr lang="en-US" sz="2400" b="1" dirty="0" smtClean="0"/>
              <a:t>D</a:t>
            </a:r>
          </a:p>
          <a:p>
            <a:pPr eaLnBrk="0" hangingPunct="0"/>
            <a:r>
              <a:rPr lang="en-US" sz="2400" dirty="0" smtClean="0"/>
              <a:t>maintained by </a:t>
            </a:r>
          </a:p>
          <a:p>
            <a:pPr eaLnBrk="0" hangingPunct="0"/>
            <a:r>
              <a:rPr lang="en-US" sz="2400" dirty="0" smtClean="0"/>
              <a:t>trusted curator</a:t>
            </a:r>
            <a:endParaRPr lang="en-US" sz="2400" dirty="0"/>
          </a:p>
        </p:txBody>
      </p:sp>
      <p:sp>
        <p:nvSpPr>
          <p:cNvPr id="31753" name="Rectangle 21"/>
          <p:cNvSpPr>
            <a:spLocks noChangeArrowheads="1"/>
          </p:cNvSpPr>
          <p:nvPr/>
        </p:nvSpPr>
        <p:spPr bwMode="auto">
          <a:xfrm>
            <a:off x="1002702" y="3424535"/>
            <a:ext cx="113467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/>
              <a:t>Analyst</a:t>
            </a:r>
            <a:endParaRPr lang="en-US" sz="2400" b="1" dirty="0"/>
          </a:p>
        </p:txBody>
      </p:sp>
      <p:sp>
        <p:nvSpPr>
          <p:cNvPr id="3" name="Rectangular Callout 2"/>
          <p:cNvSpPr/>
          <p:nvPr/>
        </p:nvSpPr>
        <p:spPr>
          <a:xfrm>
            <a:off x="5191238" y="1447800"/>
            <a:ext cx="3741737" cy="481834"/>
          </a:xfrm>
          <a:prstGeom prst="wedgeRectCallout">
            <a:avLst>
              <a:gd name="adj1" fmla="val -66867"/>
              <a:gd name="adj2" fmla="val 4277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# individuals with salary &gt; $30K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5936" y="469883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Census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Health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Network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3324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1748" grpId="0" animBg="1"/>
      <p:bldP spid="31749" grpId="0" animBg="1"/>
      <p:bldP spid="31750" grpId="0" animBg="1"/>
      <p:bldP spid="31752" grpId="0"/>
      <p:bldP spid="31753" grpId="0"/>
      <p:bldP spid="3" grpId="0" animBg="1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approach to releasing privacy-preserving statistics</a:t>
            </a:r>
          </a:p>
          <a:p>
            <a:r>
              <a:rPr lang="en-US" dirty="0" smtClean="0"/>
              <a:t>A rigorous privacy guarantee</a:t>
            </a:r>
          </a:p>
          <a:p>
            <a:pPr lvl="1"/>
            <a:r>
              <a:rPr lang="en-US" dirty="0" smtClean="0"/>
              <a:t>Significant activity in theoretical CS community</a:t>
            </a:r>
          </a:p>
          <a:p>
            <a:r>
              <a:rPr lang="en-US" dirty="0" smtClean="0"/>
              <a:t>Several applications to real data sets</a:t>
            </a:r>
          </a:p>
          <a:p>
            <a:pPr lvl="1"/>
            <a:r>
              <a:rPr lang="en-US" dirty="0" smtClean="0"/>
              <a:t>Recommendation systems, network trace data,..</a:t>
            </a:r>
          </a:p>
          <a:p>
            <a:r>
              <a:rPr lang="en-US" dirty="0" smtClean="0"/>
              <a:t>Some challenges</a:t>
            </a:r>
          </a:p>
          <a:p>
            <a:pPr lvl="1"/>
            <a:r>
              <a:rPr lang="en-US" dirty="0" smtClean="0"/>
              <a:t>High sensitivity, identifying individual’s information, repeated querying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defenses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Anonymize data </a:t>
            </a:r>
          </a:p>
          <a:p>
            <a:pPr lvl="1"/>
            <a:r>
              <a:rPr lang="en-US" dirty="0" smtClean="0"/>
              <a:t>Re-identification, information amplification</a:t>
            </a:r>
          </a:p>
          <a:p>
            <a:r>
              <a:rPr lang="en-US" dirty="0" smtClean="0"/>
              <a:t>Queries over large data sets</a:t>
            </a:r>
          </a:p>
          <a:p>
            <a:pPr lvl="1"/>
            <a:r>
              <a:rPr lang="en-US" dirty="0" smtClean="0"/>
              <a:t>Differencing attack</a:t>
            </a:r>
          </a:p>
          <a:p>
            <a:r>
              <a:rPr lang="en-US" dirty="0" smtClean="0"/>
              <a:t>Query auditing</a:t>
            </a:r>
          </a:p>
          <a:p>
            <a:pPr lvl="1"/>
            <a:r>
              <a:rPr lang="en-US" dirty="0" smtClean="0"/>
              <a:t>Refusal leaks, computational tractability</a:t>
            </a:r>
          </a:p>
          <a:p>
            <a:r>
              <a:rPr lang="en-US" dirty="0" smtClean="0"/>
              <a:t>Summary statistics</a:t>
            </a:r>
          </a:p>
          <a:p>
            <a:pPr lvl="1"/>
            <a:r>
              <a:rPr lang="en-US" dirty="0" smtClean="0"/>
              <a:t>Frequency lists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7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Intuition for Privacy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57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“If the release of statistics S makes it possible to determine the value [of private information] more accurately than is possible without access to S, a disclosure has taken place.”   </a:t>
            </a:r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en-US" sz="2400" dirty="0" err="1" smtClean="0">
                <a:solidFill>
                  <a:schemeClr val="tx2"/>
                </a:solidFill>
              </a:rPr>
              <a:t>Dalenius</a:t>
            </a:r>
            <a:r>
              <a:rPr lang="en-US" sz="2400" dirty="0" smtClean="0">
                <a:solidFill>
                  <a:schemeClr val="tx2"/>
                </a:solidFill>
              </a:rPr>
              <a:t> 1977]</a:t>
            </a:r>
            <a:endParaRPr lang="en-US" sz="3600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Privacy means that anything that can be learned about a respondent from the statistical database can be learned without access to the database</a:t>
            </a:r>
          </a:p>
          <a:p>
            <a:endParaRPr lang="en-US" dirty="0" smtClean="0"/>
          </a:p>
          <a:p>
            <a:r>
              <a:rPr lang="en-US" dirty="0" smtClean="0"/>
              <a:t>Similar to semantic security of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1F54218-ECD5-40B3-9B38-179C82A047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Impossibility </a:t>
            </a:r>
            <a:r>
              <a:rPr lang="en-US" dirty="0"/>
              <a:t>Result </a:t>
            </a:r>
            <a:r>
              <a:rPr lang="en-US" sz="3600" dirty="0"/>
              <a:t>[</a:t>
            </a:r>
            <a:r>
              <a:rPr lang="en-US" sz="3600" dirty="0" err="1"/>
              <a:t>Dwork</a:t>
            </a:r>
            <a:r>
              <a:rPr lang="en-US" sz="3600" dirty="0"/>
              <a:t>, </a:t>
            </a:r>
            <a:r>
              <a:rPr lang="en-US" sz="3600" dirty="0" err="1"/>
              <a:t>Naor</a:t>
            </a:r>
            <a:r>
              <a:rPr lang="en-US" sz="3600" dirty="0"/>
              <a:t> 2006]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ym typeface="Symbol" pitchFamily="18" charset="2"/>
              </a:rPr>
              <a:t>Result</a:t>
            </a:r>
            <a:r>
              <a:rPr lang="en-US" dirty="0" smtClean="0">
                <a:sym typeface="Symbol" pitchFamily="18" charset="2"/>
              </a:rPr>
              <a:t>: For reasonable “breach”, if sanitized database contains information about database, then some adversary breaks this definition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Example</a:t>
            </a:r>
          </a:p>
          <a:p>
            <a:pPr lvl="1"/>
            <a:r>
              <a:rPr lang="en-US" dirty="0" smtClean="0"/>
              <a:t>Terry Gross is two inches shorter than the average Lithuanian woman </a:t>
            </a:r>
          </a:p>
          <a:p>
            <a:pPr lvl="1"/>
            <a:r>
              <a:rPr lang="en-US" dirty="0" smtClean="0">
                <a:sym typeface="Symbol" pitchFamily="18" charset="2"/>
              </a:rPr>
              <a:t>DB allows computing average height of a Lithuanian woman</a:t>
            </a:r>
          </a:p>
          <a:p>
            <a:pPr lvl="1"/>
            <a:r>
              <a:rPr lang="en-US" dirty="0" smtClean="0">
                <a:sym typeface="Symbol" pitchFamily="18" charset="2"/>
              </a:rPr>
              <a:t>This DB breaks Terry Gross’s privacy according to this definition…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even if her record is </a:t>
            </a:r>
            <a:r>
              <a:rPr lang="en-US" u="sng" dirty="0" smtClean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in the database!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Informal Proof Sketch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DB is uniformly random</a:t>
            </a:r>
          </a:p>
          <a:p>
            <a:r>
              <a:rPr lang="en-US" dirty="0" smtClean="0"/>
              <a:t>“Breach” is predicting a predicate g(DB)</a:t>
            </a:r>
          </a:p>
          <a:p>
            <a:r>
              <a:rPr lang="en-US" dirty="0" smtClean="0"/>
              <a:t>Adversary’s background knowledge: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rgbClr val="7030A0"/>
                </a:solidFill>
              </a:rPr>
              <a:t>r, H(r ; San(DB)) </a:t>
            </a: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 </a:t>
            </a:r>
            <a:r>
              <a:rPr lang="en-US" dirty="0" smtClean="0">
                <a:solidFill>
                  <a:srgbClr val="7030A0"/>
                </a:solidFill>
              </a:rPr>
              <a:t>g(DB)</a:t>
            </a:r>
          </a:p>
          <a:p>
            <a:pPr marL="457200" lvl="1" indent="0">
              <a:buNone/>
            </a:pPr>
            <a:r>
              <a:rPr lang="en-US" dirty="0" smtClean="0"/>
              <a:t>    where H is a suitable hash function, r=H(DB)</a:t>
            </a:r>
          </a:p>
          <a:p>
            <a:r>
              <a:rPr lang="en-US" dirty="0" smtClean="0"/>
              <a:t>By itself, does not leak anything about DB</a:t>
            </a:r>
            <a:endParaRPr lang="en-US" dirty="0" smtClean="0">
              <a:solidFill>
                <a:srgbClr val="FF3399"/>
              </a:solidFill>
            </a:endParaRPr>
          </a:p>
          <a:p>
            <a:r>
              <a:rPr lang="en-US" dirty="0" smtClean="0"/>
              <a:t>Together with San(DB), reveals g(DB)</a:t>
            </a:r>
            <a:endParaRPr lang="en-US" dirty="0" smtClean="0">
              <a:solidFill>
                <a:srgbClr val="FF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Differential Privacy: Idea</a:t>
            </a:r>
            <a:endParaRPr lang="tr-TR" dirty="0" smtClean="0"/>
          </a:p>
        </p:txBody>
      </p:sp>
      <p:pic>
        <p:nvPicPr>
          <p:cNvPr id="2765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848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1108529" y="4863405"/>
            <a:ext cx="71627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dirty="0" smtClean="0"/>
              <a:t>Released statistic is about the same  </a:t>
            </a:r>
          </a:p>
          <a:p>
            <a:pPr algn="ctr" eaLnBrk="0" hangingPunct="0"/>
            <a:r>
              <a:rPr lang="en-US" sz="2800" dirty="0" smtClean="0"/>
              <a:t>if  </a:t>
            </a:r>
            <a:r>
              <a:rPr lang="en-US" sz="2800" dirty="0"/>
              <a:t>any </a:t>
            </a:r>
            <a:r>
              <a:rPr lang="en-US" sz="2800" dirty="0" smtClean="0"/>
              <a:t>individual’s </a:t>
            </a:r>
            <a:r>
              <a:rPr lang="en-US" sz="2800" dirty="0"/>
              <a:t>record </a:t>
            </a:r>
            <a:r>
              <a:rPr lang="en-US" sz="2800" dirty="0" smtClean="0"/>
              <a:t> is </a:t>
            </a:r>
          </a:p>
          <a:p>
            <a:pPr algn="ctr" eaLnBrk="0" hangingPunct="0"/>
            <a:r>
              <a:rPr lang="en-US" sz="2800" dirty="0" smtClean="0"/>
              <a:t>removed from  </a:t>
            </a:r>
            <a:r>
              <a:rPr lang="en-US" sz="2800" dirty="0"/>
              <a:t>the </a:t>
            </a:r>
            <a:r>
              <a:rPr lang="en-US" sz="2800" dirty="0" smtClean="0"/>
              <a:t>database</a:t>
            </a:r>
            <a:endParaRPr lang="tr-TR" sz="28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1F54218-ECD5-40B3-9B38-179C82A047E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45762" name="Picture 2" descr="http://upload.wikimedia.org/wikipedia/en/thumb/d/d6/Withorwithoutyoucover.jpg/220px-Withorwithoutyoucov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752600"/>
            <a:ext cx="3048000" cy="299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86660" y="1053589"/>
            <a:ext cx="5047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/>
              <a:t>Dwork</a:t>
            </a:r>
            <a:r>
              <a:rPr lang="en-US" sz="2400" dirty="0"/>
              <a:t>, </a:t>
            </a:r>
            <a:r>
              <a:rPr lang="en-US" sz="2400" dirty="0" err="1"/>
              <a:t>McSherry</a:t>
            </a:r>
            <a:r>
              <a:rPr lang="en-US" sz="2400" dirty="0"/>
              <a:t>, </a:t>
            </a:r>
            <a:r>
              <a:rPr lang="en-US" sz="2400" dirty="0" err="1"/>
              <a:t>Nissim</a:t>
            </a:r>
            <a:r>
              <a:rPr lang="en-US" sz="2400" dirty="0"/>
              <a:t>, Smith 2006]</a:t>
            </a:r>
          </a:p>
        </p:txBody>
      </p:sp>
    </p:spTree>
    <p:extLst>
      <p:ext uri="{BB962C8B-B14F-4D97-AF65-F5344CB8AC3E}">
        <p14:creationId xmlns:p14="http://schemas.microsoft.com/office/powerpoint/2010/main" val="39216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Information Flow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Changing input databases in a specific way changes output statistic by a small amount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4218-ECD5-40B3-9B38-179C82A047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29724</TotalTime>
  <Words>970</Words>
  <Application>Microsoft Office PowerPoint</Application>
  <PresentationFormat>On-screen Show (4:3)</PresentationFormat>
  <Paragraphs>216</Paragraphs>
  <Slides>30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Symbol</vt:lpstr>
      <vt:lpstr>Wingdings</vt:lpstr>
      <vt:lpstr>Wingdings 3</vt:lpstr>
      <vt:lpstr>Office Theme</vt:lpstr>
      <vt:lpstr>Privacy-preserving Release of Statistics: Differential Privacy</vt:lpstr>
      <vt:lpstr>Privacy-Preserving Statistics:  Non-Interactive Setting</vt:lpstr>
      <vt:lpstr>Privacy-Preserving Statistics: Interactive Setting</vt:lpstr>
      <vt:lpstr>Some possible defenses</vt:lpstr>
      <vt:lpstr>Classical Intuition for Privacy</vt:lpstr>
      <vt:lpstr>Impossibility Result [Dwork, Naor 2006] </vt:lpstr>
      <vt:lpstr>Very Informal Proof Sketch</vt:lpstr>
      <vt:lpstr>Differential Privacy: Idea</vt:lpstr>
      <vt:lpstr>An Information Flow Idea</vt:lpstr>
      <vt:lpstr>Not Absolute Confidentiality </vt:lpstr>
      <vt:lpstr>Differential Privacy: Definition</vt:lpstr>
      <vt:lpstr>Achieving Differential Privacy:  Interactive Setting</vt:lpstr>
      <vt:lpstr>Example: Noise Addition</vt:lpstr>
      <vt:lpstr>Global Sensitivity</vt:lpstr>
      <vt:lpstr>Exercise</vt:lpstr>
      <vt:lpstr>Background on Probability Theory (see Oct 11, 2013 recitation)</vt:lpstr>
      <vt:lpstr>Continuous Probability Distributions</vt:lpstr>
      <vt:lpstr>Laplace Distribution</vt:lpstr>
      <vt:lpstr>Laplace Distribution</vt:lpstr>
      <vt:lpstr>Achieving Differential Privacy</vt:lpstr>
      <vt:lpstr>Laplace Mechanism</vt:lpstr>
      <vt:lpstr>Laplace Mechanism: Proof Idea</vt:lpstr>
      <vt:lpstr>Laplace Mechanism: More details</vt:lpstr>
      <vt:lpstr>Example: Noise Addition</vt:lpstr>
      <vt:lpstr>Using Global Sensitivity</vt:lpstr>
      <vt:lpstr>Composition Theorem</vt:lpstr>
      <vt:lpstr>Applications </vt:lpstr>
      <vt:lpstr>Challenge: High Sensitivity</vt:lpstr>
      <vt:lpstr>Challenge: Identifying an Individual’s Information </vt:lpstr>
      <vt:lpstr>Differential Privacy: Summary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Differentially Private Data Analysis of Social Networks via Restricted Sensitivity</dc:title>
  <dc:creator>Jeremiah Blocki</dc:creator>
  <cp:lastModifiedBy>Shayak Sen</cp:lastModifiedBy>
  <cp:revision>749</cp:revision>
  <dcterms:created xsi:type="dcterms:W3CDTF">2012-09-17T20:07:39Z</dcterms:created>
  <dcterms:modified xsi:type="dcterms:W3CDTF">2017-10-18T22:38:46Z</dcterms:modified>
</cp:coreProperties>
</file>