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3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249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 rtl="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rt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 rtl="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 rt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457200" y="530175"/>
            <a:ext cx="8548499" cy="2486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600">
                <a:solidFill>
                  <a:srgbClr val="000000"/>
                </a:solidFill>
              </a:rPr>
              <a:t>18-549 Project Proposal: 2/5/14</a:t>
            </a:r>
          </a:p>
          <a:p>
            <a:pPr lvl="0" algn="ctr" rtl="0">
              <a:buNone/>
            </a:pPr>
            <a:r>
              <a:rPr lang="en" sz="3000" i="1">
                <a:solidFill>
                  <a:srgbClr val="FF0000"/>
                </a:solidFill>
              </a:rPr>
              <a:t>Rapid Ocular Sideline Concussion Diagnostics</a:t>
            </a:r>
          </a:p>
          <a:p>
            <a:endParaRPr lang="en" sz="3000" i="1">
              <a:solidFill>
                <a:srgbClr val="FF0000"/>
              </a:solidFill>
            </a:endParaRPr>
          </a:p>
          <a:p>
            <a:endParaRPr lang="en" sz="3000" i="1">
              <a:solidFill>
                <a:srgbClr val="FF0000"/>
              </a:solidFill>
            </a:endParaRPr>
          </a:p>
          <a:p>
            <a:pPr lvl="0" algn="ctr" rtl="0">
              <a:buNone/>
            </a:pPr>
            <a:r>
              <a:rPr lang="en" sz="3000">
                <a:solidFill>
                  <a:srgbClr val="0000FF"/>
                </a:solidFill>
              </a:rPr>
              <a:t>Team 8  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0" y="3093475"/>
            <a:ext cx="8927699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300"/>
              <a:t>Brandon Lee--Andrew Pfeifer--Thomas Phillips--Ryan Quinn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73650" y="199502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Concept &amp; Motivation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62150" y="1428575"/>
            <a:ext cx="6087000" cy="320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Concussions are a major concern in modern sports</a:t>
            </a:r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Goal: provide tools to trainers that helps them: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Automate existing diagnostic processes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Expedite existing tests to more quickly treat multiple players</a:t>
            </a:r>
          </a:p>
          <a:p>
            <a:pPr marL="1371600" lvl="2" indent="-317500" rtl="0">
              <a:buClr>
                <a:srgbClr val="FF0000"/>
              </a:buClr>
              <a:buSzPct val="100000"/>
              <a:buFont typeface="Arial"/>
              <a:buChar char="■"/>
            </a:pPr>
            <a:r>
              <a:rPr lang="en">
                <a:solidFill>
                  <a:srgbClr val="FF0000"/>
                </a:solidFill>
              </a:rPr>
              <a:t>If testing can be done quicker and more accurately, more players can be returned to the game faster</a:t>
            </a:r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Our focus: </a:t>
            </a:r>
            <a:r>
              <a:rPr lang="en" i="1"/>
              <a:t>ocular nerve testing</a:t>
            </a:r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Given a suspected concussion, provide a test by an automated eyeset that would normally require a trainer/doctor</a:t>
            </a:r>
          </a:p>
          <a:p>
            <a:endParaRPr lang="en">
              <a:solidFill>
                <a:srgbClr val="FF0000"/>
              </a:solidFill>
            </a:endParaRPr>
          </a:p>
          <a:p>
            <a:endParaRPr lang="en">
              <a:solidFill>
                <a:srgbClr val="FF0000"/>
              </a:solidFill>
            </a:endParaRPr>
          </a:p>
          <a:p>
            <a:endParaRPr lang="en">
              <a:solidFill>
                <a:srgbClr val="FF0000"/>
              </a:solidFill>
            </a:endParaRP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6975" y="3937825"/>
            <a:ext cx="1641975" cy="1141498"/>
          </a:xfrm>
          <a:prstGeom prst="rect">
            <a:avLst/>
          </a:prstGeom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89448" y="3998087"/>
            <a:ext cx="1703425" cy="1081249"/>
          </a:xfrm>
          <a:prstGeom prst="rect">
            <a:avLst/>
          </a:prstGeom>
        </p:spPr>
      </p:pic>
      <p:pic>
        <p:nvPicPr>
          <p:cNvPr id="42" name="Shape 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507400" y="3791750"/>
            <a:ext cx="1287574" cy="1287574"/>
          </a:xfrm>
          <a:prstGeom prst="rect">
            <a:avLst/>
          </a:prstGeom>
        </p:spPr>
      </p:pic>
      <p:sp>
        <p:nvSpPr>
          <p:cNvPr id="43" name="Shape 43"/>
          <p:cNvSpPr txBox="1"/>
          <p:nvPr/>
        </p:nvSpPr>
        <p:spPr>
          <a:xfrm>
            <a:off x="1666050" y="3540900"/>
            <a:ext cx="5422800" cy="34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000" b="1" i="1"/>
              <a:t>Side note: we hope to enter our final design idea in the NFL-GE Head-Health Challenge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209159" y="1612337"/>
            <a:ext cx="2470290" cy="13833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243300" y="1639275"/>
            <a:ext cx="8443500" cy="32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Concussion detection products that exist today:</a:t>
            </a:r>
          </a:p>
          <a:p>
            <a:endParaRPr lang="en"/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Reebok Checklight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Skullcap w/embedded accelerometer</a:t>
            </a:r>
          </a:p>
          <a:p>
            <a:endParaRPr lang="en"/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Brain Sentry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Adhesive helmet-mounted accelerometer</a:t>
            </a:r>
          </a:p>
          <a:p>
            <a:endParaRPr lang="en"/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X2 Patch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Skin patch-mounted accelerometer</a:t>
            </a:r>
          </a:p>
          <a:p>
            <a:endParaRPr lang="en"/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Schutt Sports Shockometer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Another accelerometer-based adhesive impact indicator</a:t>
            </a:r>
          </a:p>
          <a:p>
            <a:endParaRPr lang="en"/>
          </a:p>
          <a:p>
            <a:pPr marL="457200" lvl="0" indent="-3048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i="1"/>
              <a:t>All of these products can use accelerometers to detect a big hit, but...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 Competition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92100" y="1493374"/>
            <a:ext cx="2183283" cy="1581950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33300" y="3221225"/>
            <a:ext cx="1804775" cy="1054625"/>
          </a:xfrm>
          <a:prstGeom prst="rect">
            <a:avLst/>
          </a:prstGeom>
        </p:spPr>
      </p:pic>
      <p:pic>
        <p:nvPicPr>
          <p:cNvPr id="53" name="Shape 5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105775" y="2486510"/>
            <a:ext cx="1286325" cy="1286325"/>
          </a:xfrm>
          <a:prstGeom prst="rect">
            <a:avLst/>
          </a:prstGeom>
        </p:spPr>
      </p:pic>
      <p:pic>
        <p:nvPicPr>
          <p:cNvPr id="54" name="Shape 5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573125" y="3577301"/>
            <a:ext cx="1495013" cy="1566200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8014050" y="3989175"/>
            <a:ext cx="704699" cy="537599"/>
          </a:xfrm>
          <a:prstGeom prst="flowChartConnector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Tentative Requirements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57200" y="1462650"/>
            <a:ext cx="6687900" cy="320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Based upon preliminary discussion with trainers, system should:</a:t>
            </a:r>
          </a:p>
          <a:p>
            <a:endParaRPr lang="en"/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 used when a concussion is suspected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Requires either (i) trainer intervention, or (ii) integration with accelerometer tech  </a:t>
            </a:r>
          </a:p>
          <a:p>
            <a:pPr marL="457200" lvl="0" indent="-317500" rtl="0"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0000"/>
                </a:solidFill>
              </a:rPr>
              <a:t>Track retinal responses to a moving light</a:t>
            </a:r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Be capable of tests requiring depth movement</a:t>
            </a:r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Detect asymmetric responses across eyes</a:t>
            </a:r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0000"/>
                </a:solidFill>
              </a:rPr>
              <a:t>Provide a simulated “trainer-with-a-pen-light”</a:t>
            </a:r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Provide ease-of-use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Integrated iPad/Android app for sideline tablet use</a:t>
            </a:r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Stretch goal: provide integration with general body sensors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Not necessarily concussion related</a:t>
            </a:r>
          </a:p>
          <a:p>
            <a:endParaRPr lang="en"/>
          </a:p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Generally: provide near-real-time results on sideline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Specifics TBD based on trainer feedback</a:t>
            </a:r>
          </a:p>
          <a:p>
            <a:endParaRPr lang="en"/>
          </a:p>
          <a:p>
            <a:endParaRPr lang="en"/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42725" y="2899800"/>
            <a:ext cx="1118550" cy="725675"/>
          </a:xfrm>
          <a:prstGeom prst="rect">
            <a:avLst/>
          </a:prstGeom>
        </p:spPr>
      </p:pic>
      <p:pic>
        <p:nvPicPr>
          <p:cNvPr id="63" name="Shape 6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523300" y="3961400"/>
            <a:ext cx="897050" cy="897050"/>
          </a:xfrm>
          <a:prstGeom prst="rect">
            <a:avLst/>
          </a:prstGeom>
        </p:spPr>
      </p:pic>
      <p:pic>
        <p:nvPicPr>
          <p:cNvPr id="64" name="Shape 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614300" y="1661950"/>
            <a:ext cx="1703099" cy="978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Technical Specs.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04850" y="1569650"/>
            <a:ext cx="8302200" cy="324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3 main components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b="1"/>
              <a:t>Tablet interface for training staff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An easy-to-use, adaptive app that can be used with pre-existing hardware (Apple or Android tablets)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RFID/WiFi communications capability from eyeset to basestation to tablet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b="1"/>
              <a:t>Embedded accelerometer on player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An impact detector [accelerometer] embedded into a mouthguard, to provide an initial indication of a concussion 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/>
              <a:t>Implies integration with an existing product - can be substituted with traditional trainer or NFL-like “eye in the sky”</a:t>
            </a:r>
          </a:p>
          <a:p>
            <a:pPr marL="914400" lvl="1" indent="-317500" rtl="0"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 b="1">
                <a:solidFill>
                  <a:srgbClr val="FF0000"/>
                </a:solidFill>
              </a:rPr>
              <a:t>Ocular testing device</a:t>
            </a:r>
          </a:p>
          <a:p>
            <a:pPr marL="1371600" lvl="2" indent="-317500" rtl="0">
              <a:buClr>
                <a:srgbClr val="FF0000"/>
              </a:buClr>
              <a:buSzPct val="100000"/>
              <a:buFont typeface="Arial"/>
              <a:buChar char="■"/>
            </a:pPr>
            <a:r>
              <a:rPr lang="en">
                <a:solidFill>
                  <a:srgbClr val="FF0000"/>
                </a:solidFill>
              </a:rPr>
              <a:t>Administers testing on a player’s eyes after a concussion-level impact</a:t>
            </a:r>
          </a:p>
          <a:p>
            <a:pPr marL="1371600" lvl="2" indent="-317500" rtl="0">
              <a:buClr>
                <a:srgbClr val="FF0000"/>
              </a:buClr>
              <a:buSzPct val="100000"/>
              <a:buFont typeface="Arial"/>
              <a:buChar char="■"/>
            </a:pPr>
            <a:r>
              <a:rPr lang="en">
                <a:solidFill>
                  <a:srgbClr val="FF0000"/>
                </a:solidFill>
              </a:rPr>
              <a:t>Can replace or supplement sideline “flashlight in eyes” style of possible concussion diagnosis</a:t>
            </a:r>
          </a:p>
          <a:p>
            <a:pPr marL="1371600" lvl="2" indent="-317500" rtl="0">
              <a:buClr>
                <a:srgbClr val="FF0000"/>
              </a:buClr>
              <a:buSzPct val="100000"/>
              <a:buFont typeface="Arial"/>
              <a:buChar char="■"/>
            </a:pPr>
            <a:r>
              <a:rPr lang="en">
                <a:solidFill>
                  <a:srgbClr val="FF0000"/>
                </a:solidFill>
              </a:rPr>
              <a:t>Consists of combination of small camera, bright LED/LCD display, and CV software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Simplified Architecture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3025" y="2295725"/>
            <a:ext cx="1621499" cy="243705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74225" y="1540475"/>
            <a:ext cx="3657600" cy="34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buClr>
                <a:srgbClr val="4A86E8"/>
              </a:buClr>
              <a:buSzPct val="100000"/>
              <a:buFont typeface="Arial"/>
              <a:buAutoNum type="arabicPeriod"/>
            </a:pPr>
            <a:r>
              <a:rPr lang="en" sz="1200">
                <a:solidFill>
                  <a:srgbClr val="4A86E8"/>
                </a:solidFill>
              </a:rPr>
              <a:t>Thresholded hit detected on field via accelerometer sensor/observer </a:t>
            </a:r>
          </a:p>
          <a:p>
            <a:pPr marL="914400" lvl="1" indent="-304800" rtl="0">
              <a:buClr>
                <a:srgbClr val="4A86E8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4A86E8"/>
                </a:solidFill>
              </a:rPr>
              <a:t>Existing tech can be integrated</a:t>
            </a:r>
          </a:p>
          <a:p>
            <a:pPr marL="914400" lvl="1" indent="-304800" rtl="0">
              <a:buClr>
                <a:srgbClr val="4A86E8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4A86E8"/>
                </a:solidFill>
              </a:rPr>
              <a:t>Training staff alerted via tablet</a:t>
            </a:r>
          </a:p>
          <a:p>
            <a:endParaRPr lang="en" sz="1200">
              <a:solidFill>
                <a:srgbClr val="4A86E8"/>
              </a:solidFill>
            </a:endParaRPr>
          </a:p>
          <a:p>
            <a:pPr marL="457200" lvl="0" indent="-304800" rtl="0"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200">
                <a:solidFill>
                  <a:srgbClr val="FF0000"/>
                </a:solidFill>
              </a:rPr>
              <a:t>Training staff inspects player on sidelines</a:t>
            </a:r>
          </a:p>
          <a:p>
            <a:pPr marL="914400" lvl="1" indent="-304800" rtl="0">
              <a:buClr>
                <a:srgbClr val="FF0000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FF0000"/>
                </a:solidFill>
              </a:rPr>
              <a:t>Player provided with glasses</a:t>
            </a:r>
          </a:p>
          <a:p>
            <a:pPr marL="914400" lvl="1" indent="-304800" rtl="0">
              <a:buClr>
                <a:srgbClr val="FF0000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FF0000"/>
                </a:solidFill>
              </a:rPr>
              <a:t>Ocular test initiated via tablet</a:t>
            </a:r>
          </a:p>
          <a:p>
            <a:endParaRPr lang="en" sz="1200">
              <a:solidFill>
                <a:srgbClr val="FF0000"/>
              </a:solidFill>
            </a:endParaRPr>
          </a:p>
          <a:p>
            <a:pPr marL="457200" lvl="0" indent="-304800" rtl="0">
              <a:buClr>
                <a:srgbClr val="9900FF"/>
              </a:buClr>
              <a:buSzPct val="100000"/>
              <a:buFont typeface="Arial"/>
              <a:buAutoNum type="arabicPeriod"/>
            </a:pPr>
            <a:r>
              <a:rPr lang="en" sz="1200">
                <a:solidFill>
                  <a:srgbClr val="9900FF"/>
                </a:solidFill>
              </a:rPr>
              <a:t>Results reported back to tablet</a:t>
            </a:r>
          </a:p>
          <a:p>
            <a:pPr marL="914400" lvl="1" indent="-304800" rtl="0">
              <a:buClr>
                <a:srgbClr val="9900FF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9900FF"/>
                </a:solidFill>
              </a:rPr>
              <a:t>Comparison made relative to player baseline</a:t>
            </a:r>
          </a:p>
          <a:p>
            <a:pPr marL="914400" lvl="1" indent="-304800" rtl="0">
              <a:buClr>
                <a:srgbClr val="9900FF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9900FF"/>
                </a:solidFill>
              </a:rPr>
              <a:t>Trainer uses result to aid decision-making</a:t>
            </a:r>
          </a:p>
          <a:p>
            <a:endParaRPr lang="en" sz="1200">
              <a:solidFill>
                <a:srgbClr val="9900FF"/>
              </a:solidFill>
            </a:endParaRPr>
          </a:p>
          <a:p>
            <a:pPr marL="457200" lvl="0" indent="-304800" rtl="0">
              <a:buClr>
                <a:srgbClr val="6AA84F"/>
              </a:buClr>
              <a:buSzPct val="100000"/>
              <a:buFont typeface="Arial"/>
              <a:buAutoNum type="arabicPeriod"/>
            </a:pPr>
            <a:r>
              <a:rPr lang="en" sz="1200">
                <a:solidFill>
                  <a:srgbClr val="6AA84F"/>
                </a:solidFill>
              </a:rPr>
              <a:t>Future goal: integrate as part of a tracking platform</a:t>
            </a:r>
          </a:p>
          <a:p>
            <a:pPr marL="914400" lvl="1" indent="-304800" rtl="0">
              <a:buClr>
                <a:srgbClr val="6AA84F"/>
              </a:buClr>
              <a:buSzPct val="100000"/>
              <a:buFont typeface="Arial"/>
              <a:buAutoNum type="alphaLcPeriod"/>
            </a:pPr>
            <a:r>
              <a:rPr lang="en" sz="1200">
                <a:solidFill>
                  <a:srgbClr val="6AA84F"/>
                </a:solidFill>
              </a:rPr>
              <a:t>e.g., real-time, ruggedized EKG vest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87264" y="2371777"/>
            <a:ext cx="893885" cy="112925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3234650" y="2790675"/>
            <a:ext cx="5064622" cy="2242324"/>
          </a:xfrm>
          <a:custGeom>
            <a:avLst/>
            <a:gdLst/>
            <a:ahLst/>
            <a:cxnLst/>
            <a:rect l="0" t="0" r="0" b="0"/>
            <a:pathLst>
              <a:path w="210631" h="95479" extrusionOk="0">
                <a:moveTo>
                  <a:pt x="172832" y="3886"/>
                </a:moveTo>
                <a:cubicBezTo>
                  <a:pt x="176027" y="3842"/>
                  <a:pt x="187558" y="2979"/>
                  <a:pt x="192007" y="3627"/>
                </a:cubicBezTo>
                <a:cubicBezTo>
                  <a:pt x="196455" y="4274"/>
                  <a:pt x="197534" y="3799"/>
                  <a:pt x="199521" y="7773"/>
                </a:cubicBezTo>
                <a:cubicBezTo>
                  <a:pt x="201507" y="11746"/>
                  <a:pt x="204055" y="13991"/>
                  <a:pt x="203926" y="27466"/>
                </a:cubicBezTo>
                <a:cubicBezTo>
                  <a:pt x="203796" y="40940"/>
                  <a:pt x="221978" y="79203"/>
                  <a:pt x="198744" y="88618"/>
                </a:cubicBezTo>
                <a:cubicBezTo>
                  <a:pt x="175509" y="98032"/>
                  <a:pt x="97644" y="98723"/>
                  <a:pt x="64520" y="83954"/>
                </a:cubicBezTo>
                <a:cubicBezTo>
                  <a:pt x="31396" y="69184"/>
                  <a:pt x="10753" y="13992"/>
                  <a:pt x="0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80" name="Shape 80"/>
          <p:cNvSpPr/>
          <p:nvPr/>
        </p:nvSpPr>
        <p:spPr>
          <a:xfrm>
            <a:off x="3264900" y="1872725"/>
            <a:ext cx="4818150" cy="722750"/>
          </a:xfrm>
          <a:custGeom>
            <a:avLst/>
            <a:gdLst/>
            <a:ahLst/>
            <a:cxnLst/>
            <a:rect l="0" t="0" r="0" b="0"/>
            <a:pathLst>
              <a:path w="192726" h="28910" extrusionOk="0">
                <a:moveTo>
                  <a:pt x="163762" y="27131"/>
                </a:moveTo>
                <a:cubicBezTo>
                  <a:pt x="166396" y="27087"/>
                  <a:pt x="177107" y="31103"/>
                  <a:pt x="179569" y="26871"/>
                </a:cubicBezTo>
                <a:cubicBezTo>
                  <a:pt x="182030" y="22638"/>
                  <a:pt x="208460" y="5796"/>
                  <a:pt x="178532" y="1737"/>
                </a:cubicBezTo>
                <a:cubicBezTo>
                  <a:pt x="148603" y="-2322"/>
                  <a:pt x="29755" y="2384"/>
                  <a:pt x="0" y="2514"/>
                </a:cubicBezTo>
              </a:path>
            </a:pathLst>
          </a:custGeom>
          <a:noFill/>
          <a:ln w="9525" cap="flat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sp>
      <p:pic>
        <p:nvPicPr>
          <p:cNvPr id="81" name="Shape 8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97937" y="1640900"/>
            <a:ext cx="951000" cy="570600"/>
          </a:xfrm>
          <a:prstGeom prst="rect">
            <a:avLst/>
          </a:prstGeom>
        </p:spPr>
      </p:pic>
      <p:sp>
        <p:nvSpPr>
          <p:cNvPr id="82" name="Shape 82"/>
          <p:cNvSpPr/>
          <p:nvPr/>
        </p:nvSpPr>
        <p:spPr>
          <a:xfrm>
            <a:off x="4554725" y="2899130"/>
            <a:ext cx="1282625" cy="1615400"/>
          </a:xfrm>
          <a:custGeom>
            <a:avLst/>
            <a:gdLst/>
            <a:ahLst/>
            <a:cxnLst/>
            <a:rect l="0" t="0" r="0" b="0"/>
            <a:pathLst>
              <a:path w="51305" h="64616" extrusionOk="0">
                <a:moveTo>
                  <a:pt x="51305" y="4501"/>
                </a:moveTo>
                <a:cubicBezTo>
                  <a:pt x="47936" y="4501"/>
                  <a:pt x="39644" y="-5518"/>
                  <a:pt x="31094" y="4501"/>
                </a:cubicBezTo>
                <a:cubicBezTo>
                  <a:pt x="22543" y="14520"/>
                  <a:pt x="5182" y="54596"/>
                  <a:pt x="0" y="64616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sp>
      <p:pic>
        <p:nvPicPr>
          <p:cNvPr id="83" name="Shape 8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946050" y="4257498"/>
            <a:ext cx="1251900" cy="704201"/>
          </a:xfrm>
          <a:prstGeom prst="rect">
            <a:avLst/>
          </a:prstGeom>
        </p:spPr>
      </p:pic>
      <p:sp>
        <p:nvSpPr>
          <p:cNvPr id="84" name="Shape 84"/>
          <p:cNvSpPr/>
          <p:nvPr/>
        </p:nvSpPr>
        <p:spPr>
          <a:xfrm>
            <a:off x="995242" y="3899250"/>
            <a:ext cx="7146025" cy="1231900"/>
          </a:xfrm>
          <a:custGeom>
            <a:avLst/>
            <a:gdLst/>
            <a:ahLst/>
            <a:cxnLst/>
            <a:rect l="0" t="0" r="0" b="0"/>
            <a:pathLst>
              <a:path w="285841" h="49276" extrusionOk="0">
                <a:moveTo>
                  <a:pt x="254634" y="0"/>
                </a:moveTo>
                <a:cubicBezTo>
                  <a:pt x="256534" y="722"/>
                  <a:pt x="263149" y="798"/>
                  <a:pt x="266039" y="4334"/>
                </a:cubicBezTo>
                <a:cubicBezTo>
                  <a:pt x="268928" y="7869"/>
                  <a:pt x="272084" y="14179"/>
                  <a:pt x="271970" y="21212"/>
                </a:cubicBezTo>
                <a:cubicBezTo>
                  <a:pt x="271856" y="28244"/>
                  <a:pt x="307248" y="42083"/>
                  <a:pt x="265355" y="46531"/>
                </a:cubicBezTo>
                <a:cubicBezTo>
                  <a:pt x="223461" y="50978"/>
                  <a:pt x="62694" y="48887"/>
                  <a:pt x="20611" y="47899"/>
                </a:cubicBezTo>
                <a:cubicBezTo>
                  <a:pt x="-21472" y="46910"/>
                  <a:pt x="14148" y="41816"/>
                  <a:pt x="12856" y="40600"/>
                </a:cubicBezTo>
              </a:path>
            </a:pathLst>
          </a:custGeom>
          <a:noFill/>
          <a:ln w="9525" cap="flat">
            <a:solidFill>
              <a:srgbClr val="38761D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Anticipated Risks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08800" y="1564825"/>
            <a:ext cx="87263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FF0000"/>
                </a:solidFill>
              </a:rPr>
              <a:t>Risk: </a:t>
            </a:r>
            <a:r>
              <a:rPr lang="en" sz="1800">
                <a:solidFill>
                  <a:srgbClr val="000000"/>
                </a:solidFill>
              </a:rPr>
              <a:t>Biometric sensors may not be ergonomic</a:t>
            </a:r>
          </a:p>
          <a:p>
            <a:pPr marL="914400" lvl="1" indent="-342900" rtl="0">
              <a:buClr>
                <a:srgbClr val="0000FF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FF"/>
                </a:solidFill>
              </a:rPr>
              <a:t>Mitigation: </a:t>
            </a:r>
            <a:r>
              <a:rPr lang="en" sz="1800">
                <a:solidFill>
                  <a:srgbClr val="000000"/>
                </a:solidFill>
              </a:rPr>
              <a:t>Look at existing mouthguards, patches, visors, or glasses in order to emulate those styles with which players are already comfortable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FF0000"/>
                </a:solidFill>
              </a:rPr>
              <a:t>Risk: </a:t>
            </a:r>
            <a:r>
              <a:rPr lang="en" sz="1800"/>
              <a:t>May be difficult to link CV sensor readout to a probabilistic diagnosis </a:t>
            </a:r>
          </a:p>
          <a:p>
            <a:pPr marL="914400" lvl="1" indent="-342900" rtl="0">
              <a:buClr>
                <a:srgbClr val="0000FF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FF"/>
                </a:solidFill>
              </a:rPr>
              <a:t>Mitigation: </a:t>
            </a:r>
            <a:r>
              <a:rPr lang="en" sz="1800">
                <a:solidFill>
                  <a:schemeClr val="dk1"/>
                </a:solidFill>
              </a:rPr>
              <a:t>Most sensors used should be sufficiently sensitive to allow accurate calibration; training data may be required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FF0000"/>
                </a:solidFill>
              </a:rPr>
              <a:t>Risk: </a:t>
            </a:r>
            <a:r>
              <a:rPr lang="en" sz="1800"/>
              <a:t>Battery problems</a:t>
            </a:r>
          </a:p>
          <a:p>
            <a:pPr marL="914400" lvl="1" indent="-342900" rtl="0">
              <a:buClr>
                <a:srgbClr val="0000FF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FF"/>
                </a:solidFill>
              </a:rPr>
              <a:t>Mitigation: </a:t>
            </a:r>
            <a:r>
              <a:rPr lang="en" sz="1800">
                <a:solidFill>
                  <a:schemeClr val="dk1"/>
                </a:solidFill>
              </a:rPr>
              <a:t>Hardware used should minimize current draw; light-weight, efficient battery cells are ideal (with minimal risk for health hazards, especially if put into a mouthguard or directly against skin)</a:t>
            </a:r>
          </a:p>
          <a:p>
            <a:endParaRPr lang="en" sz="1800">
              <a:solidFill>
                <a:schemeClr val="dk1"/>
              </a:solidFill>
            </a:endParaRPr>
          </a:p>
          <a:p>
            <a:endParaRPr lang="en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(16:9)</PresentationFormat>
  <Paragraphs>82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modern</vt:lpstr>
      <vt:lpstr>18-549 Project Proposal: 2/5/14 Rapid Ocular Sideline Concussion Diagnostics   Team 8  </vt:lpstr>
      <vt:lpstr>Concept &amp; Motivation</vt:lpstr>
      <vt:lpstr>Market Competition</vt:lpstr>
      <vt:lpstr>Tentative Requirements</vt:lpstr>
      <vt:lpstr>Technical Specs.</vt:lpstr>
      <vt:lpstr>Simplified Architecture</vt:lpstr>
      <vt:lpstr>Anticipated 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18-549 Project Proposal: 2/5/14 Rapid Ocular Sideline Concussion Diagnostics   Team 8  </dc:title>
  <cp:lastModifiedBy>Zombots</cp:lastModifiedBy>
  <cp:revision>1</cp:revision>
  <dcterms:modified xsi:type="dcterms:W3CDTF">2014-02-24T16:57:34Z</dcterms:modified>
</cp:coreProperties>
</file>