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sldIdLst>
    <p:sldId id="256" r:id="rId2"/>
  </p:sldIdLst>
  <p:sldSz cx="36576000" cy="29260800"/>
  <p:notesSz cx="6858000" cy="9144000"/>
  <p:defaultTextStyle>
    <a:defPPr>
      <a:defRPr lang="en-US"/>
    </a:defPPr>
    <a:lvl1pPr marL="0" algn="l" defTabSz="2106778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2106778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13555" algn="l" defTabSz="2106778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320333" algn="l" defTabSz="2106778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2106778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2106778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2106778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747443" algn="l" defTabSz="2106778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854221" algn="l" defTabSz="2106778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6FF43"/>
    <a:srgbClr val="71FF6C"/>
    <a:srgbClr val="000000"/>
    <a:srgbClr val="9BFF00"/>
    <a:srgbClr val="FFF77E"/>
    <a:srgbClr val="BB424D"/>
    <a:srgbClr val="3EB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5" d="100"/>
          <a:sy n="25" d="100"/>
        </p:scale>
        <p:origin x="-504" y="-60"/>
      </p:cViewPr>
      <p:guideLst>
        <p:guide orient="horz" pos="9216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089815"/>
            <a:ext cx="31089600" cy="6272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581120"/>
            <a:ext cx="2560320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335-0F28-9D4A-BCBB-48EFAC937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171791"/>
            <a:ext cx="8229600" cy="249665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171791"/>
            <a:ext cx="24079200" cy="249665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335-0F28-9D4A-BCBB-48EFAC937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335-0F28-9D4A-BCBB-48EFAC937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8802775"/>
            <a:ext cx="31089600" cy="581152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2401978"/>
            <a:ext cx="31089600" cy="64007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335-0F28-9D4A-BCBB-48EFAC937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827522"/>
            <a:ext cx="16154400" cy="19310775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827522"/>
            <a:ext cx="16154400" cy="19310775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335-0F28-9D4A-BCBB-48EFAC937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549816"/>
            <a:ext cx="16160752" cy="2729651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9279467"/>
            <a:ext cx="16160752" cy="16858829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549816"/>
            <a:ext cx="16167100" cy="2729651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9279467"/>
            <a:ext cx="16167100" cy="16858829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335-0F28-9D4A-BCBB-48EFAC937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335-0F28-9D4A-BCBB-48EFAC937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335-0F28-9D4A-BCBB-48EFAC937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165013"/>
            <a:ext cx="12033252" cy="495808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165016"/>
            <a:ext cx="20447000" cy="2497328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6123096"/>
            <a:ext cx="12033252" cy="200152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335-0F28-9D4A-BCBB-48EFAC937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0482560"/>
            <a:ext cx="21945600" cy="241808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614507"/>
            <a:ext cx="21945600" cy="1755648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2900642"/>
            <a:ext cx="21945600" cy="343407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335-0F28-9D4A-BCBB-48EFAC937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171789"/>
            <a:ext cx="32918400" cy="48768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827522"/>
            <a:ext cx="32918400" cy="19310775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7120429"/>
            <a:ext cx="8534400" cy="1557867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AA734-1CB7-304B-8368-00194595D97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7120429"/>
            <a:ext cx="11582400" cy="1557867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7120429"/>
            <a:ext cx="8534400" cy="1557867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E335-0F28-9D4A-BCBB-48EFAC937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881012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188101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1881012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1881012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1881012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1881012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26" y="1333407"/>
            <a:ext cx="9211732" cy="30536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" y="6015846"/>
            <a:ext cx="18440394" cy="9452647"/>
          </a:xfrm>
          <a:prstGeom prst="roundRect">
            <a:avLst/>
          </a:prstGeom>
          <a:solidFill>
            <a:schemeClr val="bg1"/>
          </a:solidFill>
          <a:ln w="2540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1356" tIns="210678" rIns="421356" bIns="210678"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" y="17018000"/>
            <a:ext cx="24214661" cy="11428483"/>
          </a:xfrm>
          <a:prstGeom prst="roundRect">
            <a:avLst/>
          </a:prstGeom>
          <a:solidFill>
            <a:schemeClr val="bg1"/>
          </a:solidFill>
          <a:ln w="2540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1356" tIns="210678" rIns="421356" bIns="210678"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202404" y="4330919"/>
            <a:ext cx="17288446" cy="12242109"/>
          </a:xfrm>
          <a:prstGeom prst="roundRect">
            <a:avLst/>
          </a:prstGeom>
          <a:solidFill>
            <a:schemeClr val="bg1"/>
          </a:solidFill>
          <a:ln w="2540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1356" tIns="210678" rIns="421356" bIns="210678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019000" y="18084800"/>
            <a:ext cx="11471850" cy="10361683"/>
          </a:xfrm>
          <a:prstGeom prst="roundRect">
            <a:avLst/>
          </a:prstGeom>
          <a:solidFill>
            <a:schemeClr val="bg1"/>
          </a:solidFill>
          <a:ln w="2540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1356" tIns="210678" rIns="421356" bIns="210678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61600" y="368206"/>
            <a:ext cx="9321800" cy="5042119"/>
          </a:xfrm>
          <a:prstGeom prst="rect">
            <a:avLst/>
          </a:prstGeom>
          <a:noFill/>
          <a:ln w="38100" cap="rnd" cmpd="sng">
            <a:noFill/>
            <a:round/>
          </a:ln>
          <a:effectLst/>
        </p:spPr>
        <p:txBody>
          <a:bodyPr wrap="square" lIns="421356" tIns="210678" rIns="421356" bIns="210678" rtlCol="0">
            <a:spAutoFit/>
          </a:bodyPr>
          <a:lstStyle/>
          <a:p>
            <a:r>
              <a:rPr lang="en-US" sz="10000" b="1" dirty="0" smtClean="0"/>
              <a:t>Four Sided Rotating Gaming Device</a:t>
            </a:r>
            <a:endParaRPr lang="en-US" sz="10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2" y="4330920"/>
            <a:ext cx="5756613" cy="1702744"/>
          </a:xfrm>
          <a:prstGeom prst="rect">
            <a:avLst/>
          </a:prstGeom>
          <a:noFill/>
        </p:spPr>
        <p:txBody>
          <a:bodyPr wrap="none" lIns="421356" tIns="210678" rIns="421356" bIns="210678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Motivation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426" y="15527992"/>
            <a:ext cx="16390000" cy="1702744"/>
          </a:xfrm>
          <a:prstGeom prst="rect">
            <a:avLst/>
          </a:prstGeom>
          <a:noFill/>
        </p:spPr>
        <p:txBody>
          <a:bodyPr wrap="square" lIns="421356" tIns="210678" rIns="421356" bIns="210678" rtlCol="0">
            <a:spAutoFit/>
          </a:bodyPr>
          <a:lstStyle/>
          <a:p>
            <a:r>
              <a:rPr lang="en-US" b="1" dirty="0" smtClean="0"/>
              <a:t>Development Environment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708729" y="2640337"/>
            <a:ext cx="6316875" cy="1702744"/>
          </a:xfrm>
          <a:prstGeom prst="rect">
            <a:avLst/>
          </a:prstGeom>
          <a:noFill/>
        </p:spPr>
        <p:txBody>
          <a:bodyPr wrap="none" lIns="421356" tIns="210678" rIns="421356" bIns="210678" rtlCol="0">
            <a:spAutoFit/>
          </a:bodyPr>
          <a:lstStyle/>
          <a:p>
            <a:r>
              <a:rPr lang="en-US" b="1" dirty="0" smtClean="0"/>
              <a:t>Architecture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459075" y="16573028"/>
            <a:ext cx="4021256" cy="1702744"/>
          </a:xfrm>
          <a:prstGeom prst="rect">
            <a:avLst/>
          </a:prstGeom>
          <a:noFill/>
        </p:spPr>
        <p:txBody>
          <a:bodyPr wrap="none" lIns="421356" tIns="210678" rIns="421356" bIns="210678" rtlCol="0">
            <a:spAutoFit/>
          </a:bodyPr>
          <a:lstStyle/>
          <a:p>
            <a:r>
              <a:rPr lang="en-US" b="1" dirty="0" smtClean="0"/>
              <a:t>Results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226" y="5982865"/>
            <a:ext cx="17660974" cy="5042119"/>
          </a:xfrm>
          <a:prstGeom prst="rect">
            <a:avLst/>
          </a:prstGeom>
          <a:noFill/>
        </p:spPr>
        <p:txBody>
          <a:bodyPr wrap="square" lIns="421356" tIns="210678" rIns="421356" bIns="210678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5000" dirty="0" smtClean="0"/>
              <a:t>A gaming </a:t>
            </a:r>
            <a:r>
              <a:rPr lang="en-US" sz="5000" dirty="0"/>
              <a:t>platform with four screens and physical rotation</a:t>
            </a:r>
            <a:r>
              <a:rPr lang="en-US" sz="5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5000" dirty="0"/>
              <a:t>User can see only one screen at a time</a:t>
            </a:r>
            <a:r>
              <a:rPr lang="en-US" sz="5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5000" dirty="0"/>
              <a:t>The physical rotation of the screens requires the user to think in additional spatial dimension, which can be incorporated into both classic and novel games. </a:t>
            </a:r>
          </a:p>
          <a:p>
            <a:pPr>
              <a:buFont typeface="Arial"/>
              <a:buChar char="•"/>
            </a:pPr>
            <a:endParaRPr lang="en-US" sz="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57014" y="17424400"/>
            <a:ext cx="16563212" cy="7196555"/>
          </a:xfrm>
          <a:prstGeom prst="rect">
            <a:avLst/>
          </a:prstGeom>
          <a:noFill/>
        </p:spPr>
        <p:txBody>
          <a:bodyPr wrap="square" lIns="421356" tIns="210678" rIns="421356" bIns="210678" rtlCol="0">
            <a:spAutoFit/>
          </a:bodyPr>
          <a:lstStyle/>
          <a:p>
            <a:r>
              <a:rPr lang="en-US" sz="5500" b="1" dirty="0"/>
              <a:t>Hardware:</a:t>
            </a:r>
          </a:p>
          <a:p>
            <a:pPr>
              <a:buFont typeface="Arial"/>
              <a:buChar char="•"/>
            </a:pPr>
            <a:r>
              <a:rPr lang="en-US" sz="5500" dirty="0" err="1"/>
              <a:t>Arduino</a:t>
            </a:r>
            <a:r>
              <a:rPr lang="en-US" sz="5500" dirty="0"/>
              <a:t> </a:t>
            </a:r>
            <a:r>
              <a:rPr lang="en-US" sz="5500" dirty="0" err="1"/>
              <a:t>Duemilanove</a:t>
            </a:r>
            <a:r>
              <a:rPr lang="en-US" sz="5500" dirty="0"/>
              <a:t> Microcontroller</a:t>
            </a:r>
          </a:p>
          <a:p>
            <a:pPr>
              <a:buFont typeface="Arial"/>
              <a:buChar char="•"/>
            </a:pPr>
            <a:r>
              <a:rPr lang="en-US" sz="5500" dirty="0" err="1"/>
              <a:t>FreeScale</a:t>
            </a:r>
            <a:r>
              <a:rPr lang="en-US" sz="5500" dirty="0"/>
              <a:t> 3.2" Graphic </a:t>
            </a:r>
            <a:r>
              <a:rPr lang="en-US" sz="5500" dirty="0" smtClean="0"/>
              <a:t>LCD (with an </a:t>
            </a:r>
            <a:r>
              <a:rPr lang="en-US" sz="5500" dirty="0" err="1" smtClean="0"/>
              <a:t>embeded</a:t>
            </a:r>
            <a:r>
              <a:rPr lang="en-US" sz="5500" dirty="0" smtClean="0"/>
              <a:t> microcontroller)</a:t>
            </a:r>
          </a:p>
          <a:p>
            <a:pPr>
              <a:buFont typeface="Arial"/>
              <a:buChar char="•"/>
            </a:pPr>
            <a:r>
              <a:rPr lang="en-US" sz="5500" dirty="0" err="1"/>
              <a:t>Mercotac</a:t>
            </a:r>
            <a:r>
              <a:rPr lang="en-US" sz="5500" dirty="0"/>
              <a:t> Model-830 Rotary Electrical </a:t>
            </a:r>
            <a:r>
              <a:rPr lang="en-US" sz="5500" dirty="0" smtClean="0"/>
              <a:t>Connector</a:t>
            </a:r>
          </a:p>
          <a:p>
            <a:pPr>
              <a:buFont typeface="Arial"/>
              <a:buChar char="•"/>
            </a:pPr>
            <a:r>
              <a:rPr lang="en-US" sz="5500" dirty="0" smtClean="0"/>
              <a:t>PlayStation 2 Dual Shock controller</a:t>
            </a:r>
          </a:p>
          <a:p>
            <a:pPr>
              <a:buFont typeface="Arial"/>
              <a:buChar char="•"/>
            </a:pPr>
            <a:r>
              <a:rPr lang="en-US" sz="5500" dirty="0" smtClean="0"/>
              <a:t>Stepper motor for precise rotation</a:t>
            </a:r>
          </a:p>
          <a:p>
            <a:pPr>
              <a:buFont typeface="Arial"/>
              <a:buChar char="•"/>
            </a:pPr>
            <a:endParaRPr lang="en-US" sz="5500" dirty="0"/>
          </a:p>
        </p:txBody>
      </p:sp>
      <p:sp>
        <p:nvSpPr>
          <p:cNvPr id="22" name="TextBox 21"/>
          <p:cNvSpPr txBox="1"/>
          <p:nvPr/>
        </p:nvSpPr>
        <p:spPr>
          <a:xfrm>
            <a:off x="28781950" y="4387055"/>
            <a:ext cx="7213596" cy="8042941"/>
          </a:xfrm>
          <a:prstGeom prst="rect">
            <a:avLst/>
          </a:prstGeom>
          <a:noFill/>
        </p:spPr>
        <p:txBody>
          <a:bodyPr wrap="square" lIns="421356" tIns="210678" rIns="421356" bIns="210678" rtlCol="0">
            <a:spAutoFit/>
          </a:bodyPr>
          <a:lstStyle/>
          <a:p>
            <a:r>
              <a:rPr lang="en-US" sz="5500" b="1" dirty="0" smtClean="0"/>
              <a:t>Communication:</a:t>
            </a:r>
          </a:p>
          <a:p>
            <a:pPr>
              <a:buFont typeface="Arial"/>
              <a:buChar char="•"/>
            </a:pPr>
            <a:r>
              <a:rPr lang="en-US" sz="5500" dirty="0" smtClean="0"/>
              <a:t>Star network with </a:t>
            </a:r>
            <a:r>
              <a:rPr lang="en-US" sz="5500" dirty="0" err="1" smtClean="0"/>
              <a:t>Arduino</a:t>
            </a:r>
            <a:r>
              <a:rPr lang="en-US" sz="5500" dirty="0" smtClean="0"/>
              <a:t> as the central controller</a:t>
            </a:r>
          </a:p>
          <a:p>
            <a:pPr>
              <a:buFont typeface="Arial"/>
              <a:buChar char="•"/>
            </a:pPr>
            <a:r>
              <a:rPr lang="en-US" sz="5500" dirty="0" smtClean="0"/>
              <a:t>I2C network between central game control system and LCD controllers</a:t>
            </a:r>
          </a:p>
          <a:p>
            <a:pPr>
              <a:buFont typeface="Arial"/>
              <a:buChar char="•"/>
            </a:pPr>
            <a:endParaRPr lang="en-US" sz="55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012614" y="10363200"/>
            <a:ext cx="16733036" cy="3939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000" b="1" smtClean="0"/>
              <a:t>Objective:</a:t>
            </a:r>
          </a:p>
          <a:p>
            <a:r>
              <a:rPr lang="en-US" sz="5000" dirty="0" smtClean="0"/>
              <a:t>Gaming device with a unique method of interaction:</a:t>
            </a:r>
          </a:p>
          <a:p>
            <a:pPr>
              <a:buFont typeface="Wingdings" charset="2"/>
              <a:buChar char="§"/>
            </a:pPr>
            <a:r>
              <a:rPr lang="en-US" sz="5000" dirty="0" smtClean="0"/>
              <a:t>Four independent screens, only one visible at a time</a:t>
            </a:r>
          </a:p>
          <a:p>
            <a:pPr>
              <a:buFont typeface="Wingdings" charset="2"/>
              <a:buChar char="§"/>
            </a:pPr>
            <a:r>
              <a:rPr lang="en-US" sz="5000" dirty="0" smtClean="0"/>
              <a:t>Games running on all four screens concurrently to really challenge the user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404367" y="24630222"/>
            <a:ext cx="1056978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/>
              <a:t>Software:</a:t>
            </a:r>
          </a:p>
          <a:p>
            <a:pPr>
              <a:buFont typeface="Arial"/>
              <a:buChar char="•"/>
            </a:pPr>
            <a:r>
              <a:rPr lang="en-US" sz="5500" dirty="0" smtClean="0"/>
              <a:t>Code Warrior Development Studio</a:t>
            </a:r>
          </a:p>
          <a:p>
            <a:pPr>
              <a:buFont typeface="Arial"/>
              <a:buChar char="•"/>
            </a:pPr>
            <a:r>
              <a:rPr lang="en-US" sz="5500" dirty="0" err="1" smtClean="0"/>
              <a:t>Arduino</a:t>
            </a:r>
            <a:r>
              <a:rPr lang="en-US" sz="5500" dirty="0" smtClean="0"/>
              <a:t> Software</a:t>
            </a:r>
          </a:p>
          <a:p>
            <a:pPr>
              <a:buFont typeface="Arial"/>
              <a:buChar char="•"/>
            </a:pPr>
            <a:r>
              <a:rPr lang="en-US" sz="5500" dirty="0" smtClean="0"/>
              <a:t>C/C++ language</a:t>
            </a:r>
          </a:p>
          <a:p>
            <a:endParaRPr lang="en-US" sz="5500" dirty="0"/>
          </a:p>
        </p:txBody>
      </p:sp>
      <p:sp>
        <p:nvSpPr>
          <p:cNvPr id="24" name="TextBox 23"/>
          <p:cNvSpPr txBox="1"/>
          <p:nvPr/>
        </p:nvSpPr>
        <p:spPr>
          <a:xfrm>
            <a:off x="22351996" y="28552914"/>
            <a:ext cx="1422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Hong Jai Cho, Jonathan Francis, Young </a:t>
            </a:r>
            <a:r>
              <a:rPr lang="en-US" sz="4000" dirty="0" err="1" smtClean="0"/>
              <a:t>Woong</a:t>
            </a:r>
            <a:r>
              <a:rPr lang="en-US" sz="4000" dirty="0" smtClean="0"/>
              <a:t> Park, Anthony </a:t>
            </a:r>
            <a:r>
              <a:rPr lang="en-US" sz="4000" dirty="0" err="1" smtClean="0"/>
              <a:t>Rowles</a:t>
            </a:r>
            <a:endParaRPr lang="en-US" sz="4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0" y="17284228"/>
            <a:ext cx="3886200" cy="3886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7200" y="21170428"/>
            <a:ext cx="4635500" cy="3238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8729" y="18084800"/>
            <a:ext cx="1854200" cy="1727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2700" y="20699882"/>
            <a:ext cx="3455046" cy="34550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552400" y="18797826"/>
            <a:ext cx="1119245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Initial Set of Experiments:</a:t>
            </a:r>
            <a:endParaRPr lang="en-US" sz="4500" dirty="0" smtClean="0"/>
          </a:p>
          <a:p>
            <a:pPr>
              <a:buFont typeface="Arial"/>
              <a:buChar char="•"/>
            </a:pPr>
            <a:r>
              <a:rPr lang="en-US" sz="4500" dirty="0" smtClean="0"/>
              <a:t>Tested PS2 Controller/</a:t>
            </a:r>
            <a:r>
              <a:rPr lang="en-US" sz="4500" dirty="0" err="1" smtClean="0"/>
              <a:t>Arduino</a:t>
            </a:r>
            <a:r>
              <a:rPr lang="en-US" sz="4500" dirty="0" smtClean="0"/>
              <a:t> Interface by printing out responses to input on HyperTerminal</a:t>
            </a:r>
          </a:p>
          <a:p>
            <a:pPr>
              <a:buFont typeface="Arial"/>
              <a:buChar char="•"/>
            </a:pPr>
            <a:r>
              <a:rPr lang="en-US" sz="4500" dirty="0" smtClean="0"/>
              <a:t>Tested motor precision by making numerous rotations and measuring final offset angle</a:t>
            </a:r>
          </a:p>
          <a:p>
            <a:pPr>
              <a:buFont typeface="Arial"/>
              <a:buChar char="•"/>
            </a:pPr>
            <a:endParaRPr lang="en-US" sz="4500" dirty="0" smtClean="0"/>
          </a:p>
          <a:p>
            <a:r>
              <a:rPr lang="en-US" sz="4500" b="1" dirty="0" smtClean="0"/>
              <a:t>Acceptance Test with Human Interaction:</a:t>
            </a:r>
          </a:p>
          <a:p>
            <a:endParaRPr lang="en-US" sz="4500" b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12614" y="23774569"/>
            <a:ext cx="1178215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/>
              <a:t>Mechanical:</a:t>
            </a:r>
          </a:p>
          <a:p>
            <a:pPr>
              <a:buFont typeface="Arial"/>
              <a:buChar char="•"/>
            </a:pPr>
            <a:r>
              <a:rPr lang="en-US" sz="5500" dirty="0" smtClean="0"/>
              <a:t>Geneva Mechanism for near perfect 90 degrees rotation</a:t>
            </a:r>
          </a:p>
          <a:p>
            <a:pPr>
              <a:buFont typeface="Arial"/>
              <a:buChar char="•"/>
            </a:pPr>
            <a:r>
              <a:rPr lang="en-US" sz="5500" dirty="0" smtClean="0"/>
              <a:t>Laser cut acrylic plates for overall structure</a:t>
            </a:r>
            <a:endParaRPr lang="en-US" sz="5500" dirty="0"/>
          </a:p>
        </p:txBody>
      </p:sp>
      <p:sp>
        <p:nvSpPr>
          <p:cNvPr id="31" name="TextBox 30"/>
          <p:cNvSpPr txBox="1"/>
          <p:nvPr/>
        </p:nvSpPr>
        <p:spPr>
          <a:xfrm>
            <a:off x="6" y="28399026"/>
            <a:ext cx="138807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http://www.ece.cmu.edu/~ece549/spring11/team7/</a:t>
            </a:r>
            <a:endParaRPr lang="en-US" sz="5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81950" y="774700"/>
            <a:ext cx="7759700" cy="15260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8802" y="304800"/>
            <a:ext cx="6349996" cy="23071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99303" y="5170064"/>
            <a:ext cx="8145999" cy="651393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015200" y="11948249"/>
            <a:ext cx="1656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/>
              <a:t>Game</a:t>
            </a:r>
          </a:p>
          <a:p>
            <a:pPr>
              <a:buFont typeface="Arial"/>
              <a:buChar char="•"/>
            </a:pPr>
            <a:r>
              <a:rPr lang="en-US" sz="5000" dirty="0" smtClean="0"/>
              <a:t>Game on each screen can be considered independent, but all screens share common win/lose game state</a:t>
            </a:r>
          </a:p>
          <a:p>
            <a:pPr>
              <a:buFont typeface="Arial"/>
              <a:buChar char="•"/>
            </a:pPr>
            <a:r>
              <a:rPr lang="en-US" sz="5000" dirty="0" smtClean="0"/>
              <a:t>Games on screens other than currently visible screen are 3x slower</a:t>
            </a:r>
          </a:p>
          <a:p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252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 Jai Cho</dc:creator>
  <cp:lastModifiedBy>Magnate</cp:lastModifiedBy>
  <cp:revision>21</cp:revision>
  <cp:lastPrinted>2011-04-25T22:54:51Z</cp:lastPrinted>
  <dcterms:created xsi:type="dcterms:W3CDTF">2011-04-26T01:57:35Z</dcterms:created>
  <dcterms:modified xsi:type="dcterms:W3CDTF">2011-04-26T04:30:24Z</dcterms:modified>
</cp:coreProperties>
</file>