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GoogleSlidesCustomDataVersion2">
      <go:slidesCustomData xmlns:go="http://customooxmlschemas.google.com/" r:id="rId8" roundtripDataSignature="AMtx7mg8+gk6Z+/s7lpK6rjditFLse0F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6B26EF-6F6C-4A47-9D0B-DE0525C8B626}">
  <a:tblStyle styleId="{416B26EF-6F6C-4A47-9D0B-DE0525C8B62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graphicFrame>
        <p:nvGraphicFramePr>
          <p:cNvPr id="79" name="Google Shape;79;p1"/>
          <p:cNvGraphicFramePr/>
          <p:nvPr/>
        </p:nvGraphicFramePr>
        <p:xfrm>
          <a:off x="14176825" y="29367600"/>
          <a:ext cx="3000000" cy="3000000"/>
        </p:xfrm>
        <a:graphic>
          <a:graphicData uri="http://schemas.openxmlformats.org/drawingml/2006/table">
            <a:tbl>
              <a:tblPr>
                <a:noFill/>
                <a:tableStyleId>{416B26EF-6F6C-4A47-9D0B-DE0525C8B626}</a:tableStyleId>
              </a:tblPr>
              <a:tblGrid>
                <a:gridCol w="4699725"/>
                <a:gridCol w="4036350"/>
                <a:gridCol w="4109575"/>
              </a:tblGrid>
              <a:tr h="381000">
                <a:tc>
                  <a:txBody>
                    <a:bodyPr/>
                    <a:lstStyle/>
                    <a:p>
                      <a:pPr indent="0" lvl="0" marL="0" marR="0" rtl="0" algn="l">
                        <a:spcBef>
                          <a:spcPts val="0"/>
                        </a:spcBef>
                        <a:spcAft>
                          <a:spcPts val="0"/>
                        </a:spcAft>
                        <a:buClr>
                          <a:schemeClr val="dk1"/>
                        </a:buClr>
                        <a:buSzPts val="3200"/>
                        <a:buFont typeface="Arial"/>
                        <a:buNone/>
                      </a:pPr>
                      <a:r>
                        <a:rPr b="1" lang="en-US" sz="3200" u="none" cap="none" strike="noStrike">
                          <a:solidFill>
                            <a:schemeClr val="dk1"/>
                          </a:solidFill>
                        </a:rPr>
                        <a:t>Metric</a:t>
                      </a:r>
                      <a:endParaRPr b="1"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3200"/>
                        <a:buFont typeface="Arial"/>
                        <a:buNone/>
                      </a:pPr>
                      <a:r>
                        <a:rPr b="1" lang="en-US" sz="3200" u="none" cap="none" strike="noStrike">
                          <a:solidFill>
                            <a:schemeClr val="dk1"/>
                          </a:solidFill>
                        </a:rPr>
                        <a:t>Target</a:t>
                      </a:r>
                      <a:endParaRPr b="1"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3200"/>
                        <a:buFont typeface="Arial"/>
                        <a:buNone/>
                      </a:pPr>
                      <a:r>
                        <a:rPr b="1" lang="en-US" sz="3200" u="none" cap="none" strike="noStrike">
                          <a:solidFill>
                            <a:schemeClr val="dk1"/>
                          </a:solidFill>
                        </a:rPr>
                        <a:t>Actual</a:t>
                      </a:r>
                      <a:endParaRPr b="1"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l">
                        <a:spcBef>
                          <a:spcPts val="0"/>
                        </a:spcBef>
                        <a:spcAft>
                          <a:spcPts val="0"/>
                        </a:spcAft>
                        <a:buClr>
                          <a:schemeClr val="dk1"/>
                        </a:buClr>
                        <a:buSzPts val="3200"/>
                        <a:buFont typeface="Arial"/>
                        <a:buNone/>
                      </a:pPr>
                      <a:r>
                        <a:rPr lang="en-US" sz="3200" u="none" cap="none" strike="noStrike">
                          <a:solidFill>
                            <a:schemeClr val="dk1"/>
                          </a:solidFill>
                        </a:rPr>
                        <a:t>Battery Life</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en-US" sz="3200" u="none" cap="none" strike="noStrike">
                          <a:solidFill>
                            <a:schemeClr val="dk1"/>
                          </a:solidFill>
                        </a:rPr>
                        <a:t>≥ </a:t>
                      </a:r>
                      <a:r>
                        <a:rPr lang="en-US" sz="3200">
                          <a:solidFill>
                            <a:schemeClr val="dk1"/>
                          </a:solidFill>
                        </a:rPr>
                        <a:t>30 minutes</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en-US" sz="3200" u="none" cap="none" strike="noStrike">
                          <a:solidFill>
                            <a:schemeClr val="dk1"/>
                          </a:solidFill>
                        </a:rPr>
                        <a:t>≥ </a:t>
                      </a:r>
                      <a:r>
                        <a:rPr lang="en-US" sz="3200">
                          <a:solidFill>
                            <a:schemeClr val="dk1"/>
                          </a:solidFill>
                        </a:rPr>
                        <a:t>1</a:t>
                      </a:r>
                      <a:r>
                        <a:rPr lang="en-US" sz="3200" u="none" cap="none" strike="noStrike">
                          <a:solidFill>
                            <a:schemeClr val="dk1"/>
                          </a:solidFill>
                        </a:rPr>
                        <a:t> hour</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l">
                        <a:spcBef>
                          <a:spcPts val="0"/>
                        </a:spcBef>
                        <a:spcAft>
                          <a:spcPts val="0"/>
                        </a:spcAft>
                        <a:buClr>
                          <a:schemeClr val="dk1"/>
                        </a:buClr>
                        <a:buSzPts val="3200"/>
                        <a:buFont typeface="Arial"/>
                        <a:buNone/>
                      </a:pPr>
                      <a:r>
                        <a:rPr lang="en-US" sz="3200">
                          <a:solidFill>
                            <a:schemeClr val="dk1"/>
                          </a:solidFill>
                        </a:rPr>
                        <a:t>Speed</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3200">
                          <a:solidFill>
                            <a:schemeClr val="dk1"/>
                          </a:solidFill>
                        </a:rPr>
                        <a:t>≥ 1 ft/s</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3200">
                          <a:solidFill>
                            <a:schemeClr val="dk1"/>
                          </a:solidFill>
                        </a:rPr>
                        <a:t>≥ 1 ft/s</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640050">
                <a:tc>
                  <a:txBody>
                    <a:bodyPr/>
                    <a:lstStyle/>
                    <a:p>
                      <a:pPr indent="0" lvl="0" marL="0" marR="0" rtl="0" algn="l">
                        <a:spcBef>
                          <a:spcPts val="0"/>
                        </a:spcBef>
                        <a:spcAft>
                          <a:spcPts val="0"/>
                        </a:spcAft>
                        <a:buClr>
                          <a:schemeClr val="dk1"/>
                        </a:buClr>
                        <a:buSzPts val="3200"/>
                        <a:buFont typeface="Arial"/>
                        <a:buNone/>
                      </a:pPr>
                      <a:r>
                        <a:rPr lang="en-US" sz="3200">
                          <a:solidFill>
                            <a:schemeClr val="dk1"/>
                          </a:solidFill>
                        </a:rPr>
                        <a:t>Obstacle Avoidance</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3200"/>
                        <a:buFont typeface="Arial"/>
                        <a:buNone/>
                      </a:pPr>
                      <a:r>
                        <a:rPr lang="en-US" sz="3200">
                          <a:solidFill>
                            <a:schemeClr val="dk1"/>
                          </a:solidFill>
                        </a:rPr>
                        <a:t>≥ 10cm away</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3200"/>
                        <a:buFont typeface="Arial"/>
                        <a:buNone/>
                      </a:pPr>
                      <a:r>
                        <a:rPr lang="en-US" sz="3200">
                          <a:solidFill>
                            <a:schemeClr val="dk1"/>
                          </a:solidFill>
                        </a:rPr>
                        <a:t>≥ 10cm</a:t>
                      </a:r>
                      <a:endParaRPr sz="3200" u="none" cap="none" strike="noStrike">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640050">
                <a:tc>
                  <a:txBody>
                    <a:bodyPr/>
                    <a:lstStyle/>
                    <a:p>
                      <a:pPr indent="0" lvl="0" marL="0" marR="0" rtl="0" algn="l">
                        <a:spcBef>
                          <a:spcPts val="0"/>
                        </a:spcBef>
                        <a:spcAft>
                          <a:spcPts val="0"/>
                        </a:spcAft>
                        <a:buNone/>
                      </a:pPr>
                      <a:r>
                        <a:rPr lang="en-US" sz="3200">
                          <a:solidFill>
                            <a:schemeClr val="dk1"/>
                          </a:solidFill>
                        </a:rPr>
                        <a:t>Communication</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3200"/>
                        <a:buFont typeface="Arial"/>
                        <a:buNone/>
                      </a:pPr>
                      <a:r>
                        <a:rPr lang="en-US" sz="3200">
                          <a:solidFill>
                            <a:schemeClr val="dk1"/>
                          </a:solidFill>
                        </a:rPr>
                        <a:t>≥ 95% msgs recvd</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3200"/>
                        <a:buFont typeface="Arial"/>
                        <a:buNone/>
                      </a:pPr>
                      <a:r>
                        <a:rPr lang="en-US" sz="3200">
                          <a:solidFill>
                            <a:schemeClr val="dk1"/>
                          </a:solidFill>
                        </a:rPr>
                        <a:t>≥ </a:t>
                      </a:r>
                      <a:r>
                        <a:rPr lang="en-US" sz="3200">
                          <a:solidFill>
                            <a:schemeClr val="dk1"/>
                          </a:solidFill>
                        </a:rPr>
                        <a:t>95% msgs recvd</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640050">
                <a:tc>
                  <a:txBody>
                    <a:bodyPr/>
                    <a:lstStyle/>
                    <a:p>
                      <a:pPr indent="0" lvl="0" marL="0" marR="0" rtl="0" algn="l">
                        <a:spcBef>
                          <a:spcPts val="0"/>
                        </a:spcBef>
                        <a:spcAft>
                          <a:spcPts val="0"/>
                        </a:spcAft>
                        <a:buNone/>
                      </a:pPr>
                      <a:r>
                        <a:rPr lang="en-US" sz="3200">
                          <a:solidFill>
                            <a:schemeClr val="dk1"/>
                          </a:solidFill>
                        </a:rPr>
                        <a:t>Distance Measurements</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3200">
                          <a:solidFill>
                            <a:schemeClr val="dk1"/>
                          </a:solidFill>
                        </a:rPr>
                        <a:t>≤ 30cm error</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3200">
                          <a:solidFill>
                            <a:schemeClr val="dk1"/>
                          </a:solidFill>
                        </a:rPr>
                        <a:t>≤ 20cm error</a:t>
                      </a:r>
                      <a:endParaRPr sz="3200">
                        <a:solidFill>
                          <a:schemeClr val="dk1"/>
                        </a:solidFill>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80" name="Google Shape;80;p1"/>
          <p:cNvSpPr/>
          <p:nvPr/>
        </p:nvSpPr>
        <p:spPr>
          <a:xfrm>
            <a:off x="304800" y="6243319"/>
            <a:ext cx="13030200" cy="61863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rPr>
              <a:t>Search and rescue missions depend on finding a victim in need as quickly as possible. In large open areas, however, these missions often require an abundant amount of infrastructure, such as predeployment of localization anchors or human monitoring at centralized hubs.</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rPr lang="en-US" sz="3600">
                <a:solidFill>
                  <a:schemeClr val="dk1"/>
                </a:solidFill>
              </a:rPr>
              <a:t>We aim to find the victims as quickly as possible with minimum amount of infrastructure by introducing an autonomous and distributed system of search and rescue rovers. These decentralized rovers are capable of communicating with each other to divide large areas and deliver supplies at the target location.</a:t>
            </a:r>
            <a:endParaRPr sz="3600">
              <a:solidFill>
                <a:schemeClr val="dk1"/>
              </a:solidFill>
            </a:endParaRPr>
          </a:p>
          <a:p>
            <a:pPr indent="0" lvl="0" marL="0" marR="0" rtl="0" algn="l">
              <a:spcBef>
                <a:spcPts val="0"/>
              </a:spcBef>
              <a:spcAft>
                <a:spcPts val="0"/>
              </a:spcAft>
              <a:buNone/>
            </a:pPr>
            <a:r>
              <a:t/>
            </a:r>
            <a:endParaRPr sz="3600">
              <a:solidFill>
                <a:schemeClr val="dk1"/>
              </a:solidFill>
            </a:endParaRPr>
          </a:p>
        </p:txBody>
      </p:sp>
      <p:sp>
        <p:nvSpPr>
          <p:cNvPr id="81" name="Google Shape;81;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2" name="Google Shape;82;p1"/>
          <p:cNvSpPr txBox="1"/>
          <p:nvPr/>
        </p:nvSpPr>
        <p:spPr>
          <a:xfrm>
            <a:off x="0" y="533401"/>
            <a:ext cx="27432000" cy="43590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en-US" sz="7200" u="none" cap="none" strike="noStrike">
                <a:solidFill>
                  <a:srgbClr val="BE0204"/>
                </a:solidFill>
                <a:latin typeface="Arial"/>
                <a:ea typeface="Arial"/>
                <a:cs typeface="Arial"/>
                <a:sym typeface="Arial"/>
              </a:rPr>
              <a:t>SWARM</a:t>
            </a:r>
            <a:endParaRPr/>
          </a:p>
          <a:p>
            <a:pPr indent="0" lvl="0" marL="0" marR="0" rtl="0" algn="ctr">
              <a:lnSpc>
                <a:spcPct val="60000"/>
              </a:lnSpc>
              <a:spcBef>
                <a:spcPts val="1800"/>
              </a:spcBef>
              <a:spcAft>
                <a:spcPts val="0"/>
              </a:spcAft>
              <a:buNone/>
            </a:pPr>
            <a:r>
              <a:rPr lang="en-US" sz="3600">
                <a:solidFill>
                  <a:schemeClr val="dk1"/>
                </a:solidFill>
              </a:rPr>
              <a:t>(Space Wandering Autonomous Rescue Machines)</a:t>
            </a:r>
            <a:endParaRPr sz="3600">
              <a:solidFill>
                <a:schemeClr val="dk1"/>
              </a:solidFill>
            </a:endParaRPr>
          </a:p>
          <a:p>
            <a:pPr indent="0" lvl="0" marL="0" rtl="0" algn="ctr">
              <a:lnSpc>
                <a:spcPct val="60000"/>
              </a:lnSpc>
              <a:spcBef>
                <a:spcPts val="1800"/>
              </a:spcBef>
              <a:spcAft>
                <a:spcPts val="0"/>
              </a:spcAft>
              <a:buClr>
                <a:schemeClr val="dk1"/>
              </a:buClr>
              <a:buFont typeface="Arial"/>
              <a:buNone/>
            </a:pPr>
            <a:r>
              <a:rPr b="1" lang="en-US" sz="3600">
                <a:solidFill>
                  <a:schemeClr val="dk1"/>
                </a:solidFill>
              </a:rPr>
              <a:t>C6: Isaac Kim, Jacob Rohozen, Tyler Weed</a:t>
            </a:r>
            <a:endParaRPr sz="3600">
              <a:solidFill>
                <a:schemeClr val="dk1"/>
              </a:solidFill>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Spring 2026</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University</a:t>
            </a:r>
            <a:endParaRPr b="0" i="0" sz="3600" u="none" cap="none" strike="noStrike">
              <a:solidFill>
                <a:schemeClr val="dk1"/>
              </a:solidFill>
              <a:latin typeface="Arial"/>
              <a:ea typeface="Arial"/>
              <a:cs typeface="Arial"/>
              <a:sym typeface="Arial"/>
            </a:endParaRPr>
          </a:p>
          <a:p>
            <a:pPr indent="0" lvl="0" marL="0" marR="0" rtl="0" algn="ctr">
              <a:lnSpc>
                <a:spcPct val="60000"/>
              </a:lnSpc>
              <a:spcBef>
                <a:spcPts val="1800"/>
              </a:spcBef>
              <a:spcAft>
                <a:spcPts val="0"/>
              </a:spcAft>
              <a:buNone/>
            </a:pPr>
            <a:r>
              <a:t/>
            </a:r>
            <a:endParaRPr sz="3600">
              <a:solidFill>
                <a:schemeClr val="dk1"/>
              </a:solidFill>
            </a:endParaRPr>
          </a:p>
        </p:txBody>
      </p:sp>
      <p:grpSp>
        <p:nvGrpSpPr>
          <p:cNvPr id="83" name="Google Shape;83;p1"/>
          <p:cNvGrpSpPr/>
          <p:nvPr/>
        </p:nvGrpSpPr>
        <p:grpSpPr>
          <a:xfrm>
            <a:off x="20878800" y="33952297"/>
            <a:ext cx="6553200" cy="2489032"/>
            <a:chOff x="20878800" y="33952297"/>
            <a:chExt cx="6553200" cy="2489032"/>
          </a:xfrm>
        </p:grpSpPr>
        <p:pic>
          <p:nvPicPr>
            <p:cNvPr id="84" name="Google Shape;84;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5" name="Google Shape;85;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6" name="Google Shape;86;p1"/>
          <p:cNvSpPr/>
          <p:nvPr/>
        </p:nvSpPr>
        <p:spPr>
          <a:xfrm>
            <a:off x="289560" y="13077110"/>
            <a:ext cx="13197840" cy="807658"/>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7" name="Google Shape;87;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a:p>
        </p:txBody>
      </p:sp>
      <p:sp>
        <p:nvSpPr>
          <p:cNvPr id="88" name="Google Shape;88;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a:p>
        </p:txBody>
      </p:sp>
      <p:sp>
        <p:nvSpPr>
          <p:cNvPr id="89" name="Google Shape;89;p1"/>
          <p:cNvSpPr/>
          <p:nvPr/>
        </p:nvSpPr>
        <p:spPr>
          <a:xfrm>
            <a:off x="13959840" y="2029434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a:p>
        </p:txBody>
      </p:sp>
      <p:sp>
        <p:nvSpPr>
          <p:cNvPr id="90" name="Google Shape;90;p1"/>
          <p:cNvSpPr/>
          <p:nvPr/>
        </p:nvSpPr>
        <p:spPr>
          <a:xfrm>
            <a:off x="381005" y="3162297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1" name="Google Shape;91;p1"/>
          <p:cNvSpPr txBox="1"/>
          <p:nvPr/>
        </p:nvSpPr>
        <p:spPr>
          <a:xfrm>
            <a:off x="20007696" y="14145240"/>
            <a:ext cx="1723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92" name="Google Shape;92;p1"/>
          <p:cNvSpPr txBox="1"/>
          <p:nvPr/>
        </p:nvSpPr>
        <p:spPr>
          <a:xfrm>
            <a:off x="14514735" y="13905405"/>
            <a:ext cx="6109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rPr>
              <a:t>Inside the rover</a:t>
            </a:r>
            <a:endParaRPr b="1" sz="3200">
              <a:solidFill>
                <a:schemeClr val="dk1"/>
              </a:solidFill>
            </a:endParaRPr>
          </a:p>
        </p:txBody>
      </p:sp>
      <p:sp>
        <p:nvSpPr>
          <p:cNvPr id="93" name="Google Shape;93;p1"/>
          <p:cNvSpPr txBox="1"/>
          <p:nvPr/>
        </p:nvSpPr>
        <p:spPr>
          <a:xfrm>
            <a:off x="19409950" y="21727500"/>
            <a:ext cx="72387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rPr>
              <a:t>Visual Detection </a:t>
            </a:r>
            <a:r>
              <a:rPr b="1" lang="en-US" sz="3200">
                <a:solidFill>
                  <a:schemeClr val="dk1"/>
                </a:solidFill>
              </a:rPr>
              <a:t>system correctly identifies target in ≥ 95% of frames</a:t>
            </a:r>
            <a:endParaRPr b="1"/>
          </a:p>
        </p:txBody>
      </p:sp>
      <p:sp>
        <p:nvSpPr>
          <p:cNvPr id="94" name="Google Shape;94;p1"/>
          <p:cNvSpPr txBox="1"/>
          <p:nvPr/>
        </p:nvSpPr>
        <p:spPr>
          <a:xfrm>
            <a:off x="4235825" y="32854875"/>
            <a:ext cx="94803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rPr>
              <a:t>Getting consistent movement was a very big challenge for the project. This makes it difficult to explore the space reliably. Another challenge was making the rovers easily scalable. They each require a lot of internal wiring that can be difficult to replicate.</a:t>
            </a:r>
            <a:endParaRPr/>
          </a:p>
        </p:txBody>
      </p:sp>
      <p:sp>
        <p:nvSpPr>
          <p:cNvPr id="95" name="Google Shape;95;p1"/>
          <p:cNvSpPr txBox="1"/>
          <p:nvPr/>
        </p:nvSpPr>
        <p:spPr>
          <a:xfrm>
            <a:off x="14100625" y="28639450"/>
            <a:ext cx="5999400" cy="6771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3200"/>
              <a:buFont typeface="Arial"/>
              <a:buNone/>
            </a:pPr>
            <a:r>
              <a:rPr b="1" lang="en-US" sz="3200">
                <a:solidFill>
                  <a:schemeClr val="dk1"/>
                </a:solidFill>
                <a:latin typeface="Arial"/>
                <a:ea typeface="Arial"/>
                <a:cs typeface="Arial"/>
                <a:sym typeface="Arial"/>
              </a:rPr>
              <a:t>Use-Case Requirements:</a:t>
            </a:r>
            <a:endParaRPr b="1" sz="3200">
              <a:solidFill>
                <a:schemeClr val="dk1"/>
              </a:solidFill>
              <a:latin typeface="Arial"/>
              <a:ea typeface="Arial"/>
              <a:cs typeface="Arial"/>
              <a:sym typeface="Arial"/>
            </a:endParaRPr>
          </a:p>
        </p:txBody>
      </p:sp>
      <p:pic>
        <p:nvPicPr>
          <p:cNvPr id="96" name="Google Shape;96;p1" title="스크린샷 2026-04-29 오후 5.01.00.png"/>
          <p:cNvPicPr preferRelativeResize="0"/>
          <p:nvPr/>
        </p:nvPicPr>
        <p:blipFill>
          <a:blip r:embed="rId5">
            <a:alphaModFix/>
          </a:blip>
          <a:stretch>
            <a:fillRect/>
          </a:stretch>
        </p:blipFill>
        <p:spPr>
          <a:xfrm>
            <a:off x="537875" y="24358588"/>
            <a:ext cx="6629400" cy="6248400"/>
          </a:xfrm>
          <a:prstGeom prst="rect">
            <a:avLst/>
          </a:prstGeom>
          <a:noFill/>
          <a:ln>
            <a:noFill/>
          </a:ln>
        </p:spPr>
      </p:pic>
      <p:sp>
        <p:nvSpPr>
          <p:cNvPr id="97" name="Google Shape;97;p1"/>
          <p:cNvSpPr txBox="1"/>
          <p:nvPr/>
        </p:nvSpPr>
        <p:spPr>
          <a:xfrm>
            <a:off x="7734300" y="24194275"/>
            <a:ext cx="5151600" cy="7111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solidFill>
                  <a:schemeClr val="dk1"/>
                </a:solidFill>
              </a:rPr>
              <a:t>Initialization</a:t>
            </a:r>
            <a:r>
              <a:rPr lang="en-US" sz="2400">
                <a:solidFill>
                  <a:schemeClr val="dk1"/>
                </a:solidFill>
              </a:rPr>
              <a:t>: Rovers set up communication protocols, area partitions, and localization.</a:t>
            </a:r>
            <a:endParaRPr sz="2400">
              <a:solidFill>
                <a:schemeClr val="dk1"/>
              </a:solidFill>
            </a:endParaRPr>
          </a:p>
          <a:p>
            <a:pPr indent="0" lvl="0" marL="0" rtl="0" algn="l">
              <a:spcBef>
                <a:spcPts val="0"/>
              </a:spcBef>
              <a:spcAft>
                <a:spcPts val="0"/>
              </a:spcAft>
              <a:buNone/>
            </a:pPr>
            <a:r>
              <a:rPr b="1" lang="en-US" sz="2400">
                <a:solidFill>
                  <a:schemeClr val="dk1"/>
                </a:solidFill>
              </a:rPr>
              <a:t>Distribution</a:t>
            </a:r>
            <a:r>
              <a:rPr lang="en-US" sz="2400">
                <a:solidFill>
                  <a:schemeClr val="dk1"/>
                </a:solidFill>
              </a:rPr>
              <a:t>: Rovers move to their partitioned areas and prepare to begin search.</a:t>
            </a:r>
            <a:endParaRPr sz="2400">
              <a:solidFill>
                <a:schemeClr val="dk1"/>
              </a:solidFill>
            </a:endParaRPr>
          </a:p>
          <a:p>
            <a:pPr indent="0" lvl="0" marL="0" rtl="0" algn="l">
              <a:spcBef>
                <a:spcPts val="0"/>
              </a:spcBef>
              <a:spcAft>
                <a:spcPts val="0"/>
              </a:spcAft>
              <a:buNone/>
            </a:pPr>
            <a:r>
              <a:rPr b="1" lang="en-US" sz="2400">
                <a:solidFill>
                  <a:schemeClr val="dk1"/>
                </a:solidFill>
              </a:rPr>
              <a:t>Search</a:t>
            </a:r>
            <a:r>
              <a:rPr lang="en-US" sz="2400">
                <a:solidFill>
                  <a:schemeClr val="dk1"/>
                </a:solidFill>
              </a:rPr>
              <a:t>: Each rover executes their search patterns. Obstacle maneuvering and mitigation occurs.</a:t>
            </a:r>
            <a:endParaRPr sz="2400">
              <a:solidFill>
                <a:schemeClr val="dk1"/>
              </a:solidFill>
            </a:endParaRPr>
          </a:p>
          <a:p>
            <a:pPr indent="0" lvl="0" marL="0" rtl="0" algn="l">
              <a:spcBef>
                <a:spcPts val="0"/>
              </a:spcBef>
              <a:spcAft>
                <a:spcPts val="0"/>
              </a:spcAft>
              <a:buNone/>
            </a:pPr>
            <a:r>
              <a:rPr b="1" lang="en-US" sz="2400">
                <a:solidFill>
                  <a:schemeClr val="dk1"/>
                </a:solidFill>
              </a:rPr>
              <a:t>Converge</a:t>
            </a:r>
            <a:r>
              <a:rPr lang="en-US" sz="2400">
                <a:solidFill>
                  <a:schemeClr val="dk1"/>
                </a:solidFill>
              </a:rPr>
              <a:t>: Once a rover identifies the target, all rovers converge at the target based on their localization.</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US" sz="2400">
                <a:solidFill>
                  <a:schemeClr val="dk1"/>
                </a:solidFill>
              </a:rPr>
              <a:t>Communication protocols are in a continuous loop while rover movements are in separate state machines.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p:txBody>
      </p:sp>
      <p:pic>
        <p:nvPicPr>
          <p:cNvPr id="98" name="Google Shape;98;p1" title="스크린샷 2026-04-29 오후 5.25.52.png"/>
          <p:cNvPicPr preferRelativeResize="0"/>
          <p:nvPr/>
        </p:nvPicPr>
        <p:blipFill>
          <a:blip r:embed="rId6">
            <a:alphaModFix/>
          </a:blip>
          <a:stretch>
            <a:fillRect/>
          </a:stretch>
        </p:blipFill>
        <p:spPr>
          <a:xfrm>
            <a:off x="1474950" y="13970013"/>
            <a:ext cx="11410950" cy="9372600"/>
          </a:xfrm>
          <a:prstGeom prst="rect">
            <a:avLst/>
          </a:prstGeom>
          <a:noFill/>
          <a:ln>
            <a:noFill/>
          </a:ln>
        </p:spPr>
      </p:pic>
      <p:pic>
        <p:nvPicPr>
          <p:cNvPr id="99" name="Google Shape;99;p1" title="스크린샷 2026-04-29 오후 4.53.49.png"/>
          <p:cNvPicPr preferRelativeResize="0"/>
          <p:nvPr/>
        </p:nvPicPr>
        <p:blipFill>
          <a:blip r:embed="rId7">
            <a:alphaModFix/>
          </a:blip>
          <a:stretch>
            <a:fillRect/>
          </a:stretch>
        </p:blipFill>
        <p:spPr>
          <a:xfrm>
            <a:off x="14596100" y="6335825"/>
            <a:ext cx="11925300" cy="7124700"/>
          </a:xfrm>
          <a:prstGeom prst="rect">
            <a:avLst/>
          </a:prstGeom>
          <a:noFill/>
          <a:ln>
            <a:noFill/>
          </a:ln>
        </p:spPr>
      </p:pic>
      <p:pic>
        <p:nvPicPr>
          <p:cNvPr id="100" name="Google Shape;100;p1" title="스크린샷 2026-04-29 오후 5.31.43.png"/>
          <p:cNvPicPr preferRelativeResize="0"/>
          <p:nvPr/>
        </p:nvPicPr>
        <p:blipFill>
          <a:blip r:embed="rId8">
            <a:alphaModFix/>
          </a:blip>
          <a:stretch>
            <a:fillRect/>
          </a:stretch>
        </p:blipFill>
        <p:spPr>
          <a:xfrm>
            <a:off x="19748400" y="13955025"/>
            <a:ext cx="4095750" cy="5429250"/>
          </a:xfrm>
          <a:prstGeom prst="rect">
            <a:avLst/>
          </a:prstGeom>
          <a:noFill/>
          <a:ln cap="flat" cmpd="sng" w="38100">
            <a:solidFill>
              <a:schemeClr val="dk2"/>
            </a:solidFill>
            <a:prstDash val="solid"/>
            <a:round/>
            <a:headEnd len="sm" w="sm" type="none"/>
            <a:tailEnd len="sm" w="sm" type="none"/>
          </a:ln>
        </p:spPr>
      </p:pic>
      <p:sp>
        <p:nvSpPr>
          <p:cNvPr id="101" name="Google Shape;101;p1"/>
          <p:cNvSpPr txBox="1"/>
          <p:nvPr/>
        </p:nvSpPr>
        <p:spPr>
          <a:xfrm>
            <a:off x="16615475" y="18100875"/>
            <a:ext cx="19080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Power Bank</a:t>
            </a:r>
            <a:endParaRPr sz="2400"/>
          </a:p>
        </p:txBody>
      </p:sp>
      <p:cxnSp>
        <p:nvCxnSpPr>
          <p:cNvPr id="102" name="Google Shape;102;p1"/>
          <p:cNvCxnSpPr>
            <a:stCxn id="101" idx="3"/>
          </p:cNvCxnSpPr>
          <p:nvPr/>
        </p:nvCxnSpPr>
        <p:spPr>
          <a:xfrm flipH="1" rot="10800000">
            <a:off x="18523475" y="18195075"/>
            <a:ext cx="1601100" cy="198300"/>
          </a:xfrm>
          <a:prstGeom prst="straightConnector1">
            <a:avLst/>
          </a:prstGeom>
          <a:noFill/>
          <a:ln cap="flat" cmpd="sng" w="76200">
            <a:solidFill>
              <a:srgbClr val="6AA84F"/>
            </a:solidFill>
            <a:prstDash val="solid"/>
            <a:round/>
            <a:headEnd len="med" w="med" type="none"/>
            <a:tailEnd len="med" w="med" type="triangle"/>
          </a:ln>
        </p:spPr>
      </p:cxnSp>
      <p:sp>
        <p:nvSpPr>
          <p:cNvPr id="103" name="Google Shape;103;p1"/>
          <p:cNvSpPr txBox="1"/>
          <p:nvPr/>
        </p:nvSpPr>
        <p:spPr>
          <a:xfrm>
            <a:off x="16753375" y="15183275"/>
            <a:ext cx="27354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UWB Dev Board</a:t>
            </a:r>
            <a:endParaRPr sz="2400"/>
          </a:p>
        </p:txBody>
      </p:sp>
      <p:cxnSp>
        <p:nvCxnSpPr>
          <p:cNvPr id="104" name="Google Shape;104;p1"/>
          <p:cNvCxnSpPr>
            <a:stCxn id="103" idx="3"/>
          </p:cNvCxnSpPr>
          <p:nvPr/>
        </p:nvCxnSpPr>
        <p:spPr>
          <a:xfrm>
            <a:off x="19488775" y="15475775"/>
            <a:ext cx="1099800" cy="179400"/>
          </a:xfrm>
          <a:prstGeom prst="straightConnector1">
            <a:avLst/>
          </a:prstGeom>
          <a:noFill/>
          <a:ln cap="flat" cmpd="sng" w="76200">
            <a:solidFill>
              <a:srgbClr val="6AA84F"/>
            </a:solidFill>
            <a:prstDash val="solid"/>
            <a:round/>
            <a:headEnd len="med" w="med" type="none"/>
            <a:tailEnd len="med" w="med" type="triangle"/>
          </a:ln>
        </p:spPr>
      </p:cxnSp>
      <p:sp>
        <p:nvSpPr>
          <p:cNvPr id="105" name="Google Shape;105;p1"/>
          <p:cNvSpPr txBox="1"/>
          <p:nvPr/>
        </p:nvSpPr>
        <p:spPr>
          <a:xfrm>
            <a:off x="16201775" y="16831488"/>
            <a:ext cx="2735400" cy="4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Raspberry Pi 4</a:t>
            </a:r>
            <a:endParaRPr sz="2400"/>
          </a:p>
        </p:txBody>
      </p:sp>
      <p:cxnSp>
        <p:nvCxnSpPr>
          <p:cNvPr id="106" name="Google Shape;106;p1"/>
          <p:cNvCxnSpPr>
            <a:stCxn id="105" idx="3"/>
          </p:cNvCxnSpPr>
          <p:nvPr/>
        </p:nvCxnSpPr>
        <p:spPr>
          <a:xfrm>
            <a:off x="18937175" y="17042988"/>
            <a:ext cx="2091000" cy="53100"/>
          </a:xfrm>
          <a:prstGeom prst="straightConnector1">
            <a:avLst/>
          </a:prstGeom>
          <a:noFill/>
          <a:ln cap="flat" cmpd="sng" w="76200">
            <a:solidFill>
              <a:srgbClr val="6AA84F"/>
            </a:solidFill>
            <a:prstDash val="solid"/>
            <a:round/>
            <a:headEnd len="med" w="med" type="none"/>
            <a:tailEnd len="med" w="med" type="triangle"/>
          </a:ln>
        </p:spPr>
      </p:cxnSp>
      <p:sp>
        <p:nvSpPr>
          <p:cNvPr id="107" name="Google Shape;107;p1"/>
          <p:cNvSpPr txBox="1"/>
          <p:nvPr/>
        </p:nvSpPr>
        <p:spPr>
          <a:xfrm>
            <a:off x="24569625" y="15093450"/>
            <a:ext cx="22713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Motor Driver</a:t>
            </a:r>
            <a:endParaRPr sz="2400"/>
          </a:p>
        </p:txBody>
      </p:sp>
      <p:cxnSp>
        <p:nvCxnSpPr>
          <p:cNvPr id="108" name="Google Shape;108;p1"/>
          <p:cNvCxnSpPr>
            <a:stCxn id="107" idx="1"/>
          </p:cNvCxnSpPr>
          <p:nvPr/>
        </p:nvCxnSpPr>
        <p:spPr>
          <a:xfrm flipH="1">
            <a:off x="22542525" y="15416850"/>
            <a:ext cx="2027100" cy="189600"/>
          </a:xfrm>
          <a:prstGeom prst="straightConnector1">
            <a:avLst/>
          </a:prstGeom>
          <a:noFill/>
          <a:ln cap="flat" cmpd="sng" w="76200">
            <a:solidFill>
              <a:srgbClr val="6AA84F"/>
            </a:solidFill>
            <a:prstDash val="solid"/>
            <a:round/>
            <a:headEnd len="med" w="med" type="none"/>
            <a:tailEnd len="med" w="med" type="triangle"/>
          </a:ln>
        </p:spPr>
      </p:cxnSp>
      <p:pic>
        <p:nvPicPr>
          <p:cNvPr id="109" name="Google Shape;109;p1" title="Screenshot 2026-04-28 093851.png"/>
          <p:cNvPicPr preferRelativeResize="0"/>
          <p:nvPr/>
        </p:nvPicPr>
        <p:blipFill>
          <a:blip r:embed="rId9">
            <a:alphaModFix/>
          </a:blip>
          <a:stretch>
            <a:fillRect/>
          </a:stretch>
        </p:blipFill>
        <p:spPr>
          <a:xfrm>
            <a:off x="380988" y="32854875"/>
            <a:ext cx="3381375" cy="3429000"/>
          </a:xfrm>
          <a:prstGeom prst="rect">
            <a:avLst/>
          </a:prstGeom>
          <a:noFill/>
          <a:ln>
            <a:noFill/>
          </a:ln>
        </p:spPr>
      </p:pic>
      <p:pic>
        <p:nvPicPr>
          <p:cNvPr id="110" name="Google Shape;110;p1"/>
          <p:cNvPicPr preferRelativeResize="0"/>
          <p:nvPr/>
        </p:nvPicPr>
        <p:blipFill>
          <a:blip r:embed="rId10">
            <a:alphaModFix/>
          </a:blip>
          <a:stretch>
            <a:fillRect/>
          </a:stretch>
        </p:blipFill>
        <p:spPr>
          <a:xfrm>
            <a:off x="19193188" y="23075175"/>
            <a:ext cx="7591425" cy="4638675"/>
          </a:xfrm>
          <a:prstGeom prst="rect">
            <a:avLst/>
          </a:prstGeom>
          <a:noFill/>
          <a:ln>
            <a:noFill/>
          </a:ln>
        </p:spPr>
      </p:pic>
      <p:sp>
        <p:nvSpPr>
          <p:cNvPr id="111" name="Google Shape;111;p1"/>
          <p:cNvSpPr txBox="1"/>
          <p:nvPr/>
        </p:nvSpPr>
        <p:spPr>
          <a:xfrm>
            <a:off x="13959850" y="21595925"/>
            <a:ext cx="5151600" cy="72960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Char char="●"/>
            </a:pPr>
            <a:r>
              <a:rPr lang="en-US" sz="3600">
                <a:solidFill>
                  <a:schemeClr val="dk1"/>
                </a:solidFill>
              </a:rPr>
              <a:t>100% functionality for operating system duplication.</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Is able to identify while moving</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100% success in UART communication between Pi and UWB</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All systems can update in &lt;50ms total (camera, ranging, sonar, motor PID)</a:t>
            </a:r>
            <a:endParaRPr sz="3600">
              <a:solidFill>
                <a:schemeClr val="dk1"/>
              </a:solidFill>
            </a:endParaRPr>
          </a:p>
          <a:p>
            <a:pPr indent="0" lvl="0" marL="0" marR="0" rtl="0" algn="l">
              <a:spcBef>
                <a:spcPts val="0"/>
              </a:spcBef>
              <a:spcAft>
                <a:spcPts val="0"/>
              </a:spcAft>
              <a:buNone/>
            </a:pPr>
            <a:r>
              <a:t/>
            </a:r>
            <a:endParaRPr sz="3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