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</p:sldIdLst>
  <p:sldSz cy="36576000" cx="27432000"/>
  <p:notesSz cx="32461200" cy="5120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1520">
          <p15:clr>
            <a:srgbClr val="A4A3A4"/>
          </p15:clr>
        </p15:guide>
        <p15:guide id="2" pos="8640">
          <p15:clr>
            <a:srgbClr val="A4A3A4"/>
          </p15:clr>
        </p15:guide>
      </p15:sldGuideLst>
    </p:ext>
    <p:ext uri="GoogleSlidesCustomDataVersion2">
      <go:slidesCustomData xmlns:go="http://customooxmlschemas.google.com/" r:id="rId8" roundtripDataSignature="AMtx7mjOprwor9JyqJKql/usloBVbQVu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83933E8-B696-4FC0-A1BE-4E0DED6A4EFB}">
  <a:tblStyle styleId="{D83933E8-B696-4FC0-A1BE-4E0DED6A4EF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520" orient="horz"/>
        <p:guide pos="86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5411275" y="3840475"/>
            <a:ext cx="21641875" cy="19202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3246100" y="24323025"/>
            <a:ext cx="25968950" cy="230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/>
          <p:cNvSpPr txBox="1"/>
          <p:nvPr>
            <p:ph idx="1" type="body"/>
          </p:nvPr>
        </p:nvSpPr>
        <p:spPr>
          <a:xfrm>
            <a:off x="3246100" y="24323025"/>
            <a:ext cx="25968950" cy="230428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:notes"/>
          <p:cNvSpPr/>
          <p:nvPr>
            <p:ph idx="2" type="sldImg"/>
          </p:nvPr>
        </p:nvSpPr>
        <p:spPr>
          <a:xfrm>
            <a:off x="5411275" y="3840475"/>
            <a:ext cx="21641875" cy="19202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3"/>
          <p:cNvSpPr txBox="1"/>
          <p:nvPr>
            <p:ph type="ctrTitle"/>
          </p:nvPr>
        </p:nvSpPr>
        <p:spPr>
          <a:xfrm>
            <a:off x="2056805" y="11361738"/>
            <a:ext cx="23318391" cy="7840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" type="subTitle"/>
          </p:nvPr>
        </p:nvSpPr>
        <p:spPr>
          <a:xfrm>
            <a:off x="4115098" y="20726400"/>
            <a:ext cx="19201805" cy="93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imes"/>
              <a:buNone/>
              <a:defRPr b="0" i="0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0" type="dt"/>
          </p:nvPr>
        </p:nvSpPr>
        <p:spPr>
          <a:xfrm>
            <a:off x="1372197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1" type="ftr"/>
          </p:nvPr>
        </p:nvSpPr>
        <p:spPr>
          <a:xfrm>
            <a:off x="9373198" y="33307339"/>
            <a:ext cx="8685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"/>
          <p:cNvSpPr txBox="1"/>
          <p:nvPr>
            <p:ph idx="12" type="sldNum"/>
          </p:nvPr>
        </p:nvSpPr>
        <p:spPr>
          <a:xfrm>
            <a:off x="19660198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/>
          <p:nvPr>
            <p:ph type="title"/>
          </p:nvPr>
        </p:nvSpPr>
        <p:spPr>
          <a:xfrm>
            <a:off x="1372198" y="1465263"/>
            <a:ext cx="24687609" cy="60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" type="body"/>
          </p:nvPr>
        </p:nvSpPr>
        <p:spPr>
          <a:xfrm>
            <a:off x="1372198" y="8534403"/>
            <a:ext cx="24687609" cy="241379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71500" lvl="0" marL="457200" marR="0" rtl="0" algn="l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imes"/>
              <a:buChar char="•"/>
              <a:defRPr b="0" i="0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33400" lvl="1" marL="9144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57200" lvl="2" marL="13716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57200" lvl="3" marL="18288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–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57200" lvl="4" marL="22860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57200" lvl="5" marL="27432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57200" lvl="6" marL="32004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57200" lvl="7" marL="36576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57200" lvl="8" marL="41148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4"/>
          <p:cNvSpPr txBox="1"/>
          <p:nvPr>
            <p:ph idx="10" type="dt"/>
          </p:nvPr>
        </p:nvSpPr>
        <p:spPr>
          <a:xfrm>
            <a:off x="1372197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4"/>
          <p:cNvSpPr txBox="1"/>
          <p:nvPr>
            <p:ph idx="11" type="ftr"/>
          </p:nvPr>
        </p:nvSpPr>
        <p:spPr>
          <a:xfrm>
            <a:off x="9373198" y="33307339"/>
            <a:ext cx="8685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19660198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2166939" y="23502939"/>
            <a:ext cx="23316903" cy="72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2166939" y="15501939"/>
            <a:ext cx="23316903" cy="800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5"/>
          <p:cNvSpPr txBox="1"/>
          <p:nvPr>
            <p:ph idx="10" type="dt"/>
          </p:nvPr>
        </p:nvSpPr>
        <p:spPr>
          <a:xfrm>
            <a:off x="1372197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1" type="ftr"/>
          </p:nvPr>
        </p:nvSpPr>
        <p:spPr>
          <a:xfrm>
            <a:off x="9373198" y="33307339"/>
            <a:ext cx="8685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19660198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1372198" y="1465263"/>
            <a:ext cx="24687609" cy="60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1372197" y="8534403"/>
            <a:ext cx="12272367" cy="241379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2" type="body"/>
          </p:nvPr>
        </p:nvSpPr>
        <p:spPr>
          <a:xfrm>
            <a:off x="13787439" y="8534403"/>
            <a:ext cx="12272367" cy="241379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6"/>
          <p:cNvSpPr txBox="1"/>
          <p:nvPr>
            <p:ph idx="10" type="dt"/>
          </p:nvPr>
        </p:nvSpPr>
        <p:spPr>
          <a:xfrm>
            <a:off x="1372197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6"/>
          <p:cNvSpPr txBox="1"/>
          <p:nvPr>
            <p:ph idx="11" type="ftr"/>
          </p:nvPr>
        </p:nvSpPr>
        <p:spPr>
          <a:xfrm>
            <a:off x="9373198" y="33307339"/>
            <a:ext cx="8685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19660198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1372198" y="1465263"/>
            <a:ext cx="24687609" cy="60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1372195" y="8186740"/>
            <a:ext cx="12120563" cy="3413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7"/>
          <p:cNvSpPr txBox="1"/>
          <p:nvPr>
            <p:ph idx="2" type="body"/>
          </p:nvPr>
        </p:nvSpPr>
        <p:spPr>
          <a:xfrm>
            <a:off x="1372195" y="11599865"/>
            <a:ext cx="12120563" cy="2107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7"/>
          <p:cNvSpPr txBox="1"/>
          <p:nvPr>
            <p:ph idx="3" type="body"/>
          </p:nvPr>
        </p:nvSpPr>
        <p:spPr>
          <a:xfrm>
            <a:off x="13934781" y="8186740"/>
            <a:ext cx="12125027" cy="3413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7"/>
          <p:cNvSpPr txBox="1"/>
          <p:nvPr>
            <p:ph idx="4" type="body"/>
          </p:nvPr>
        </p:nvSpPr>
        <p:spPr>
          <a:xfrm>
            <a:off x="13934781" y="11599865"/>
            <a:ext cx="12125027" cy="2107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1372197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9373198" y="33307339"/>
            <a:ext cx="8685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19660198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1372198" y="1465263"/>
            <a:ext cx="24687609" cy="60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1372197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9373198" y="33307339"/>
            <a:ext cx="8685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19660198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idx="10" type="dt"/>
          </p:nvPr>
        </p:nvSpPr>
        <p:spPr>
          <a:xfrm>
            <a:off x="1372197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9373198" y="33307339"/>
            <a:ext cx="8685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19660198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1372195" y="1455739"/>
            <a:ext cx="9024938" cy="619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0"/>
          <p:cNvSpPr txBox="1"/>
          <p:nvPr>
            <p:ph idx="1" type="body"/>
          </p:nvPr>
        </p:nvSpPr>
        <p:spPr>
          <a:xfrm>
            <a:off x="10724555" y="1455739"/>
            <a:ext cx="15335250" cy="312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0"/>
          <p:cNvSpPr txBox="1"/>
          <p:nvPr>
            <p:ph idx="2" type="body"/>
          </p:nvPr>
        </p:nvSpPr>
        <p:spPr>
          <a:xfrm>
            <a:off x="1372195" y="7653339"/>
            <a:ext cx="9024938" cy="250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0"/>
          <p:cNvSpPr txBox="1"/>
          <p:nvPr>
            <p:ph idx="10" type="dt"/>
          </p:nvPr>
        </p:nvSpPr>
        <p:spPr>
          <a:xfrm>
            <a:off x="1372197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0"/>
          <p:cNvSpPr txBox="1"/>
          <p:nvPr>
            <p:ph idx="11" type="ftr"/>
          </p:nvPr>
        </p:nvSpPr>
        <p:spPr>
          <a:xfrm>
            <a:off x="9373198" y="33307339"/>
            <a:ext cx="8685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0"/>
          <p:cNvSpPr txBox="1"/>
          <p:nvPr>
            <p:ph idx="12" type="sldNum"/>
          </p:nvPr>
        </p:nvSpPr>
        <p:spPr>
          <a:xfrm>
            <a:off x="19660198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>
            <p:ph type="title"/>
          </p:nvPr>
        </p:nvSpPr>
        <p:spPr>
          <a:xfrm>
            <a:off x="5377163" y="25603200"/>
            <a:ext cx="16458902" cy="30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11"/>
          <p:cNvSpPr/>
          <p:nvPr>
            <p:ph idx="2" type="pic"/>
          </p:nvPr>
        </p:nvSpPr>
        <p:spPr>
          <a:xfrm>
            <a:off x="5377163" y="3268663"/>
            <a:ext cx="16458902" cy="219456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5377163" y="28625800"/>
            <a:ext cx="16458902" cy="42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1"/>
          <p:cNvSpPr txBox="1"/>
          <p:nvPr>
            <p:ph idx="10" type="dt"/>
          </p:nvPr>
        </p:nvSpPr>
        <p:spPr>
          <a:xfrm>
            <a:off x="1372197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11"/>
          <p:cNvSpPr txBox="1"/>
          <p:nvPr>
            <p:ph idx="11" type="ftr"/>
          </p:nvPr>
        </p:nvSpPr>
        <p:spPr>
          <a:xfrm>
            <a:off x="9373198" y="33307339"/>
            <a:ext cx="8685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1"/>
          <p:cNvSpPr txBox="1"/>
          <p:nvPr>
            <p:ph idx="12" type="sldNum"/>
          </p:nvPr>
        </p:nvSpPr>
        <p:spPr>
          <a:xfrm>
            <a:off x="19660198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/>
          <p:nvPr>
            <p:ph type="title"/>
          </p:nvPr>
        </p:nvSpPr>
        <p:spPr>
          <a:xfrm>
            <a:off x="1372198" y="1465263"/>
            <a:ext cx="24687609" cy="60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12"/>
          <p:cNvSpPr txBox="1"/>
          <p:nvPr>
            <p:ph idx="1" type="body"/>
          </p:nvPr>
        </p:nvSpPr>
        <p:spPr>
          <a:xfrm rot="5400000">
            <a:off x="1647033" y="8259568"/>
            <a:ext cx="24137939" cy="24687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71500" lvl="0" marL="457200" marR="0" rtl="0" algn="l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imes"/>
              <a:buChar char="•"/>
              <a:defRPr b="0" i="0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33400" lvl="1" marL="9144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57200" lvl="2" marL="13716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57200" lvl="3" marL="18288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–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57200" lvl="4" marL="22860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57200" lvl="5" marL="27432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57200" lvl="6" marL="32004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57200" lvl="7" marL="36576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57200" lvl="8" marL="41148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2"/>
          <p:cNvSpPr txBox="1"/>
          <p:nvPr>
            <p:ph idx="10" type="dt"/>
          </p:nvPr>
        </p:nvSpPr>
        <p:spPr>
          <a:xfrm>
            <a:off x="1372197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2"/>
          <p:cNvSpPr txBox="1"/>
          <p:nvPr>
            <p:ph idx="11" type="ftr"/>
          </p:nvPr>
        </p:nvSpPr>
        <p:spPr>
          <a:xfrm>
            <a:off x="9373198" y="33307339"/>
            <a:ext cx="8685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2"/>
          <p:cNvSpPr txBox="1"/>
          <p:nvPr>
            <p:ph idx="12" type="sldNum"/>
          </p:nvPr>
        </p:nvSpPr>
        <p:spPr>
          <a:xfrm>
            <a:off x="19660198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/>
          <p:nvPr>
            <p:ph type="title"/>
          </p:nvPr>
        </p:nvSpPr>
        <p:spPr>
          <a:xfrm rot="5400000">
            <a:off x="7370319" y="13982852"/>
            <a:ext cx="31207075" cy="61719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3"/>
          <p:cNvSpPr txBox="1"/>
          <p:nvPr>
            <p:ph idx="1" type="body"/>
          </p:nvPr>
        </p:nvSpPr>
        <p:spPr>
          <a:xfrm rot="5400000">
            <a:off x="-5044926" y="7882386"/>
            <a:ext cx="31207075" cy="18372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71500" lvl="0" marL="457200" marR="0" rtl="0" algn="l">
              <a:spcBef>
                <a:spcPts val="108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imes"/>
              <a:buChar char="•"/>
              <a:defRPr b="0" i="0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33400" lvl="1" marL="914400" marR="0" rtl="0" algn="l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57200" lvl="2" marL="13716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57200" lvl="3" marL="18288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–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57200" lvl="4" marL="22860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57200" lvl="5" marL="27432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57200" lvl="6" marL="32004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57200" lvl="7" marL="36576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57200" lvl="8" marL="4114800" marR="0" rtl="0" algn="l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Char char="✔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3"/>
          <p:cNvSpPr txBox="1"/>
          <p:nvPr>
            <p:ph idx="10" type="dt"/>
          </p:nvPr>
        </p:nvSpPr>
        <p:spPr>
          <a:xfrm>
            <a:off x="1372197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11" type="ftr"/>
          </p:nvPr>
        </p:nvSpPr>
        <p:spPr>
          <a:xfrm>
            <a:off x="9373198" y="33307339"/>
            <a:ext cx="8685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3"/>
          <p:cNvSpPr txBox="1"/>
          <p:nvPr>
            <p:ph idx="12" type="sldNum"/>
          </p:nvPr>
        </p:nvSpPr>
        <p:spPr>
          <a:xfrm>
            <a:off x="19660198" y="33307339"/>
            <a:ext cx="6399609" cy="2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7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jpg"/><Relationship Id="rId10" Type="http://schemas.openxmlformats.org/officeDocument/2006/relationships/image" Target="../media/image5.jpg"/><Relationship Id="rId13" Type="http://schemas.openxmlformats.org/officeDocument/2006/relationships/image" Target="../media/image1.png"/><Relationship Id="rId1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12.png"/><Relationship Id="rId7" Type="http://schemas.openxmlformats.org/officeDocument/2006/relationships/image" Target="../media/image7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"/>
          <p:cNvSpPr txBox="1"/>
          <p:nvPr/>
        </p:nvSpPr>
        <p:spPr>
          <a:xfrm>
            <a:off x="-914400" y="0"/>
            <a:ext cx="3657600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"/>
          <p:cNvSpPr txBox="1"/>
          <p:nvPr/>
        </p:nvSpPr>
        <p:spPr>
          <a:xfrm>
            <a:off x="0" y="533401"/>
            <a:ext cx="27432000" cy="42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00">
                <a:solidFill>
                  <a:srgbClr val="BE0204"/>
                </a:solidFill>
              </a:rPr>
              <a:t>Low-Cost Strapdown Stellar-Inertial</a:t>
            </a:r>
            <a:endParaRPr b="1" sz="6900">
              <a:solidFill>
                <a:srgbClr val="BE0204"/>
              </a:solidFill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00">
                <a:solidFill>
                  <a:srgbClr val="BE0204"/>
                </a:solidFill>
              </a:rPr>
              <a:t>Positioning for High-Altitude Platforms</a:t>
            </a:r>
            <a:endParaRPr b="1" sz="6900">
              <a:solidFill>
                <a:srgbClr val="BE0204"/>
              </a:solidFill>
            </a:endParaRPr>
          </a:p>
          <a:p>
            <a:pPr indent="0" lvl="0" marL="0" marR="0" rtl="0" algn="ctr">
              <a:lnSpc>
                <a:spcPct val="6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chemeClr val="dk1"/>
                </a:solidFill>
              </a:rPr>
              <a:t>Team B0</a:t>
            </a:r>
            <a:r>
              <a:rPr b="1" i="0" lang="en-US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 </a:t>
            </a:r>
            <a:r>
              <a:rPr b="1" lang="en-US" sz="3300">
                <a:solidFill>
                  <a:schemeClr val="dk1"/>
                </a:solidFill>
              </a:rPr>
              <a:t>Julius Arolovitch, Rachel Lee, Eddie Zhang</a:t>
            </a:r>
            <a:endParaRPr b="1" sz="3300"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6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18-500 Capstone Design, Spring 2026</a:t>
            </a:r>
            <a:endParaRPr sz="1100"/>
          </a:p>
          <a:p>
            <a:pPr indent="0" lvl="0" marL="0" marR="0" rtl="0" algn="ctr">
              <a:lnSpc>
                <a:spcPct val="6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Electrical and Computer Engineering Department</a:t>
            </a:r>
            <a:endParaRPr sz="1100"/>
          </a:p>
          <a:p>
            <a:pPr indent="0" lvl="0" marL="0" marR="0" rtl="0" algn="ctr">
              <a:lnSpc>
                <a:spcPct val="6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Carnegie Mellon University</a:t>
            </a:r>
            <a:endParaRPr sz="1100"/>
          </a:p>
          <a:p>
            <a:pPr indent="0" lvl="0" marL="0" marR="0" rtl="0" algn="ctr">
              <a:lnSpc>
                <a:spcPct val="6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grpSp>
        <p:nvGrpSpPr>
          <p:cNvPr id="81" name="Google Shape;81;p1"/>
          <p:cNvGrpSpPr/>
          <p:nvPr/>
        </p:nvGrpSpPr>
        <p:grpSpPr>
          <a:xfrm>
            <a:off x="22248626" y="215321"/>
            <a:ext cx="5239283" cy="1989981"/>
            <a:chOff x="-1676289" y="1303949"/>
            <a:chExt cx="6553199" cy="2489032"/>
          </a:xfrm>
        </p:grpSpPr>
        <p:pic>
          <p:nvPicPr>
            <p:cNvPr id="82" name="Google Shape;82;p1"/>
            <p:cNvPicPr preferRelativeResize="0"/>
            <p:nvPr/>
          </p:nvPicPr>
          <p:blipFill rotWithShape="1">
            <a:blip r:embed="rId3">
              <a:alphaModFix/>
            </a:blip>
            <a:srcRect b="20751" l="0" r="0" t="20214"/>
            <a:stretch/>
          </p:blipFill>
          <p:spPr>
            <a:xfrm>
              <a:off x="-1676289" y="1303949"/>
              <a:ext cx="6553199" cy="1397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"/>
            <p:cNvPicPr preferRelativeResize="0"/>
            <p:nvPr/>
          </p:nvPicPr>
          <p:blipFill rotWithShape="1">
            <a:blip r:embed="rId4">
              <a:alphaModFix/>
            </a:blip>
            <a:srcRect b="24891" l="0" r="0" t="28530"/>
            <a:stretch/>
          </p:blipFill>
          <p:spPr>
            <a:xfrm>
              <a:off x="-1301552" y="2815265"/>
              <a:ext cx="5812704" cy="9777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4" name="Google Shape;84;p1"/>
          <p:cNvSpPr/>
          <p:nvPr/>
        </p:nvSpPr>
        <p:spPr>
          <a:xfrm>
            <a:off x="289560" y="14017240"/>
            <a:ext cx="13197900" cy="807600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txBody>
          <a:bodyPr anchorCtr="0" anchor="ctr" bIns="45700" lIns="182875" spcFirstLastPara="1" rIns="18287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System Architecture</a:t>
            </a:r>
            <a:endParaRPr/>
          </a:p>
        </p:txBody>
      </p:sp>
      <p:sp>
        <p:nvSpPr>
          <p:cNvPr id="85" name="Google Shape;85;p1"/>
          <p:cNvSpPr/>
          <p:nvPr/>
        </p:nvSpPr>
        <p:spPr>
          <a:xfrm>
            <a:off x="381000" y="5105400"/>
            <a:ext cx="13106400" cy="914400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txBody>
          <a:bodyPr anchorCtr="0" anchor="ctr" bIns="45700" lIns="182875" spcFirstLastPara="1" rIns="18287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Product Pitch</a:t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>
            <a:off x="304800" y="6243325"/>
            <a:ext cx="13106400" cy="6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3200">
                <a:solidFill>
                  <a:schemeClr val="dk1"/>
                </a:solidFill>
              </a:rPr>
              <a:t>GNSS-denied UAV navigation has matured rapidly, but most proven techniques degrade or fail at night: visual odometry loses features, terrain matching needs daylight imagery, and pure inertial navigation drifts unboundedly. Celestial positioning has guided high-altitude and spaceborne platforms since the first star tracker in 1959, but legacy systems rely on gimbaled optics too heavy and expensive for small UAVs. 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200">
                <a:solidFill>
                  <a:schemeClr val="dk1"/>
                </a:solidFill>
              </a:rPr>
              <a:t>We present a low-cost, strapdown stellar-inertial positioning module that fuses intermittent star fixes with IMU propagation to deliver &lt;3km positioning, an improvement over prior work, at under 300g and $300 improving nighttime GNSS-denied navigation to long-endurance fixed-wing and balloon platforms previously priced out of celestial navigation.</a:t>
            </a:r>
            <a:endParaRPr sz="32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14005560" y="5118147"/>
            <a:ext cx="13106400" cy="914400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txBody>
          <a:bodyPr anchorCtr="0" anchor="ctr" bIns="45700" lIns="182875" spcFirstLastPara="1" rIns="18287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System Description</a:t>
            </a:r>
            <a:endParaRPr/>
          </a:p>
        </p:txBody>
      </p:sp>
      <p:sp>
        <p:nvSpPr>
          <p:cNvPr id="88" name="Google Shape;88;p1"/>
          <p:cNvSpPr/>
          <p:nvPr/>
        </p:nvSpPr>
        <p:spPr>
          <a:xfrm>
            <a:off x="14005552" y="13945934"/>
            <a:ext cx="13106400" cy="914400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txBody>
          <a:bodyPr anchorCtr="0" anchor="ctr" bIns="45700" lIns="182875" spcFirstLastPara="1" rIns="18287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System Evaluation</a:t>
            </a:r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335280" y="29706337"/>
            <a:ext cx="13106400" cy="914400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txBody>
          <a:bodyPr anchorCtr="0" anchor="ctr" bIns="45700" lIns="182875" spcFirstLastPara="1" rIns="18287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lt1"/>
                </a:solidFill>
              </a:rPr>
              <a:t>Hardware Design</a:t>
            </a:r>
            <a:endParaRPr/>
          </a:p>
        </p:txBody>
      </p:sp>
      <p:pic>
        <p:nvPicPr>
          <p:cNvPr id="90" name="Google Shape;90;p1" title="scatter_meter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383675" y="24093013"/>
            <a:ext cx="5239051" cy="5239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 title="trajectory_2d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050300" y="15115414"/>
            <a:ext cx="6000811" cy="618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 title="Image_4-19-26_at_22.22-removebg-preview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2000" y="31510925"/>
            <a:ext cx="3238004" cy="2377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title="balloon-removebg-preview.png"/>
          <p:cNvPicPr preferRelativeResize="0"/>
          <p:nvPr/>
        </p:nvPicPr>
        <p:blipFill rotWithShape="1">
          <a:blip r:embed="rId8">
            <a:alphaModFix/>
          </a:blip>
          <a:srcRect b="14053" l="20177" r="20704" t="16824"/>
          <a:stretch/>
        </p:blipFill>
        <p:spPr>
          <a:xfrm>
            <a:off x="4454311" y="31510927"/>
            <a:ext cx="3759589" cy="2332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title="IMG_3207-removebg-preview.png"/>
          <p:cNvPicPr preferRelativeResize="0"/>
          <p:nvPr/>
        </p:nvPicPr>
        <p:blipFill rotWithShape="1">
          <a:blip r:embed="rId9">
            <a:alphaModFix/>
          </a:blip>
          <a:srcRect b="11257" l="0" r="0" t="14487"/>
          <a:stretch/>
        </p:blipFill>
        <p:spPr>
          <a:xfrm>
            <a:off x="17134702" y="6724631"/>
            <a:ext cx="7205473" cy="71293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" name="Google Shape;95;p1"/>
          <p:cNvCxnSpPr/>
          <p:nvPr/>
        </p:nvCxnSpPr>
        <p:spPr>
          <a:xfrm>
            <a:off x="18309783" y="7544995"/>
            <a:ext cx="2327700" cy="851100"/>
          </a:xfrm>
          <a:prstGeom prst="straightConnector1">
            <a:avLst/>
          </a:prstGeom>
          <a:noFill/>
          <a:ln cap="flat" cmpd="sng" w="68075">
            <a:solidFill>
              <a:srgbClr val="D5A6B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6" name="Google Shape;96;p1"/>
          <p:cNvCxnSpPr/>
          <p:nvPr/>
        </p:nvCxnSpPr>
        <p:spPr>
          <a:xfrm flipH="1">
            <a:off x="22042751" y="8454086"/>
            <a:ext cx="831900" cy="1296000"/>
          </a:xfrm>
          <a:prstGeom prst="straightConnector1">
            <a:avLst/>
          </a:prstGeom>
          <a:noFill/>
          <a:ln cap="flat" cmpd="sng" w="68075">
            <a:solidFill>
              <a:srgbClr val="D5A6B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7" name="Google Shape;97;p1"/>
          <p:cNvCxnSpPr/>
          <p:nvPr/>
        </p:nvCxnSpPr>
        <p:spPr>
          <a:xfrm flipH="1">
            <a:off x="21579471" y="7022732"/>
            <a:ext cx="1121100" cy="2283300"/>
          </a:xfrm>
          <a:prstGeom prst="straightConnector1">
            <a:avLst/>
          </a:prstGeom>
          <a:noFill/>
          <a:ln cap="flat" cmpd="sng" w="68075">
            <a:solidFill>
              <a:srgbClr val="D5A6B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8" name="Google Shape;98;p1"/>
          <p:cNvCxnSpPr/>
          <p:nvPr/>
        </p:nvCxnSpPr>
        <p:spPr>
          <a:xfrm rot="10800000">
            <a:off x="21724045" y="10704220"/>
            <a:ext cx="1460100" cy="980100"/>
          </a:xfrm>
          <a:prstGeom prst="straightConnector1">
            <a:avLst/>
          </a:prstGeom>
          <a:noFill/>
          <a:ln cap="flat" cmpd="sng" w="68075">
            <a:solidFill>
              <a:srgbClr val="D5A6B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9" name="Google Shape;99;p1"/>
          <p:cNvCxnSpPr>
            <a:stCxn id="100" idx="1"/>
          </p:cNvCxnSpPr>
          <p:nvPr/>
        </p:nvCxnSpPr>
        <p:spPr>
          <a:xfrm rot="10800000">
            <a:off x="20777193" y="11410303"/>
            <a:ext cx="2214300" cy="1389900"/>
          </a:xfrm>
          <a:prstGeom prst="straightConnector1">
            <a:avLst/>
          </a:prstGeom>
          <a:noFill/>
          <a:ln cap="flat" cmpd="sng" w="68075">
            <a:solidFill>
              <a:srgbClr val="D5A6B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" name="Google Shape;101;p1"/>
          <p:cNvCxnSpPr/>
          <p:nvPr/>
        </p:nvCxnSpPr>
        <p:spPr>
          <a:xfrm flipH="1" rot="10800000">
            <a:off x="18000290" y="10498816"/>
            <a:ext cx="1318800" cy="914700"/>
          </a:xfrm>
          <a:prstGeom prst="straightConnector1">
            <a:avLst/>
          </a:prstGeom>
          <a:noFill/>
          <a:ln cap="flat" cmpd="sng" w="68075">
            <a:solidFill>
              <a:srgbClr val="D5A6B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2" name="Google Shape;102;p1"/>
          <p:cNvSpPr/>
          <p:nvPr/>
        </p:nvSpPr>
        <p:spPr>
          <a:xfrm>
            <a:off x="15456070" y="6978207"/>
            <a:ext cx="2805900" cy="5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25" lIns="81700" spcFirstLastPara="1" rIns="81700" wrap="square" tIns="408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70">
                <a:solidFill>
                  <a:schemeClr val="dk1"/>
                </a:solidFill>
              </a:rPr>
              <a:t>IMX296 Camera</a:t>
            </a:r>
            <a:endParaRPr sz="2770">
              <a:solidFill>
                <a:schemeClr val="dk1"/>
              </a:solidFill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15408363" y="6713239"/>
            <a:ext cx="2901300" cy="1100100"/>
          </a:xfrm>
          <a:prstGeom prst="roundRect">
            <a:avLst>
              <a:gd fmla="val 16667" name="adj"/>
            </a:avLst>
          </a:prstGeom>
          <a:solidFill>
            <a:srgbClr val="D5A6BD"/>
          </a:solidFill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1"/>
          </a:p>
        </p:txBody>
      </p:sp>
      <p:sp>
        <p:nvSpPr>
          <p:cNvPr id="104" name="Google Shape;104;p1"/>
          <p:cNvSpPr/>
          <p:nvPr/>
        </p:nvSpPr>
        <p:spPr>
          <a:xfrm>
            <a:off x="15495530" y="7017666"/>
            <a:ext cx="2805900" cy="5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25" lIns="81700" spcFirstLastPara="1" rIns="81700" wrap="square" tIns="408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70">
                <a:solidFill>
                  <a:schemeClr val="dk1"/>
                </a:solidFill>
              </a:rPr>
              <a:t>IMX296 Camera</a:t>
            </a:r>
            <a:endParaRPr sz="2770">
              <a:solidFill>
                <a:schemeClr val="dk1"/>
              </a:solidFill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22642543" y="6399814"/>
            <a:ext cx="2901300" cy="1100100"/>
          </a:xfrm>
          <a:prstGeom prst="roundRect">
            <a:avLst>
              <a:gd fmla="val 16667" name="adj"/>
            </a:avLst>
          </a:prstGeom>
          <a:solidFill>
            <a:srgbClr val="D5A6BD"/>
          </a:solidFill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1"/>
          </a:p>
        </p:txBody>
      </p:sp>
      <p:sp>
        <p:nvSpPr>
          <p:cNvPr id="106" name="Google Shape;106;p1"/>
          <p:cNvSpPr/>
          <p:nvPr/>
        </p:nvSpPr>
        <p:spPr>
          <a:xfrm>
            <a:off x="22835972" y="7909306"/>
            <a:ext cx="2901300" cy="1100100"/>
          </a:xfrm>
          <a:prstGeom prst="roundRect">
            <a:avLst>
              <a:gd fmla="val 16667" name="adj"/>
            </a:avLst>
          </a:prstGeom>
          <a:solidFill>
            <a:srgbClr val="D5A6BD"/>
          </a:solidFill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1"/>
          </a:p>
        </p:txBody>
      </p:sp>
      <p:sp>
        <p:nvSpPr>
          <p:cNvPr id="107" name="Google Shape;107;p1"/>
          <p:cNvSpPr/>
          <p:nvPr/>
        </p:nvSpPr>
        <p:spPr>
          <a:xfrm>
            <a:off x="23145469" y="10992120"/>
            <a:ext cx="2901300" cy="1100100"/>
          </a:xfrm>
          <a:prstGeom prst="roundRect">
            <a:avLst>
              <a:gd fmla="val 16667" name="adj"/>
            </a:avLst>
          </a:prstGeom>
          <a:solidFill>
            <a:srgbClr val="D5A6BD"/>
          </a:solidFill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1"/>
          </a:p>
        </p:txBody>
      </p:sp>
      <p:sp>
        <p:nvSpPr>
          <p:cNvPr id="100" name="Google Shape;100;p1"/>
          <p:cNvSpPr/>
          <p:nvPr/>
        </p:nvSpPr>
        <p:spPr>
          <a:xfrm>
            <a:off x="22991493" y="12250153"/>
            <a:ext cx="2901300" cy="1100100"/>
          </a:xfrm>
          <a:prstGeom prst="roundRect">
            <a:avLst>
              <a:gd fmla="val 16667" name="adj"/>
            </a:avLst>
          </a:prstGeom>
          <a:solidFill>
            <a:srgbClr val="D5A6BD"/>
          </a:solidFill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1"/>
          </a:p>
        </p:txBody>
      </p:sp>
      <p:sp>
        <p:nvSpPr>
          <p:cNvPr id="108" name="Google Shape;108;p1"/>
          <p:cNvSpPr/>
          <p:nvPr/>
        </p:nvSpPr>
        <p:spPr>
          <a:xfrm>
            <a:off x="15447803" y="11256356"/>
            <a:ext cx="2901300" cy="1100100"/>
          </a:xfrm>
          <a:prstGeom prst="roundRect">
            <a:avLst>
              <a:gd fmla="val 16667" name="adj"/>
            </a:avLst>
          </a:prstGeom>
          <a:solidFill>
            <a:srgbClr val="D5A6BD"/>
          </a:solidFill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1"/>
          </a:p>
        </p:txBody>
      </p:sp>
      <p:sp>
        <p:nvSpPr>
          <p:cNvPr id="109" name="Google Shape;109;p1"/>
          <p:cNvSpPr/>
          <p:nvPr/>
        </p:nvSpPr>
        <p:spPr>
          <a:xfrm>
            <a:off x="22690255" y="6722820"/>
            <a:ext cx="2805900" cy="5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25" lIns="81700" spcFirstLastPara="1" rIns="81700" wrap="square" tIns="408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1">
                <a:solidFill>
                  <a:schemeClr val="dk1"/>
                </a:solidFill>
              </a:rPr>
              <a:t>Max-M10S GNSS</a:t>
            </a:r>
            <a:endParaRPr sz="2591">
              <a:solidFill>
                <a:schemeClr val="dk1"/>
              </a:solidFill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22883680" y="8174284"/>
            <a:ext cx="2805900" cy="5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25" lIns="81700" spcFirstLastPara="1" rIns="81700" wrap="square" tIns="408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70">
                <a:solidFill>
                  <a:schemeClr val="dk1"/>
                </a:solidFill>
              </a:rPr>
              <a:t>GNSS Antenna</a:t>
            </a:r>
            <a:endParaRPr sz="2770">
              <a:solidFill>
                <a:schemeClr val="dk1"/>
              </a:solidFill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23193196" y="11102346"/>
            <a:ext cx="2805900" cy="5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25" lIns="81700" spcFirstLastPara="1" rIns="81700" wrap="square" tIns="408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70">
                <a:solidFill>
                  <a:schemeClr val="dk1"/>
                </a:solidFill>
              </a:rPr>
              <a:t>LPS28DFW Barometer</a:t>
            </a:r>
            <a:endParaRPr sz="2770">
              <a:solidFill>
                <a:schemeClr val="dk1"/>
              </a:solidFill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23039219" y="12515120"/>
            <a:ext cx="2805900" cy="5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25" lIns="81700" spcFirstLastPara="1" rIns="81700" wrap="square" tIns="408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70">
                <a:solidFill>
                  <a:schemeClr val="dk1"/>
                </a:solidFill>
              </a:rPr>
              <a:t>BMI270 IMU</a:t>
            </a:r>
            <a:endParaRPr sz="2770">
              <a:solidFill>
                <a:schemeClr val="dk1"/>
              </a:solidFill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15495530" y="11545806"/>
            <a:ext cx="2805900" cy="5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25" lIns="81700" spcFirstLastPara="1" rIns="81700" wrap="square" tIns="408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70">
                <a:solidFill>
                  <a:schemeClr val="dk1"/>
                </a:solidFill>
              </a:rPr>
              <a:t>Raspberry Pi 4</a:t>
            </a:r>
            <a:endParaRPr sz="2770">
              <a:solidFill>
                <a:schemeClr val="dk1"/>
              </a:solidFill>
            </a:endParaRPr>
          </a:p>
        </p:txBody>
      </p:sp>
      <p:graphicFrame>
        <p:nvGraphicFramePr>
          <p:cNvPr id="114" name="Google Shape;114;p1"/>
          <p:cNvGraphicFramePr/>
          <p:nvPr/>
        </p:nvGraphicFramePr>
        <p:xfrm>
          <a:off x="14594588" y="2210454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{D83933E8-B696-4FC0-A1BE-4E0DED6A4EFB}</a:tableStyleId>
              </a:tblPr>
              <a:tblGrid>
                <a:gridCol w="4088625"/>
                <a:gridCol w="4088625"/>
                <a:gridCol w="40886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BE02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</a:rPr>
                        <a:t>IMU + Barometer</a:t>
                      </a:r>
                      <a:endParaRPr sz="24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BE02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</a:rPr>
                        <a:t>VIO + IMU + Barometer</a:t>
                      </a:r>
                      <a:endParaRPr sz="24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BE020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Final Trajectory Error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360.4m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105m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Final Heading Error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52.4°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19.2°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EA99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5" name="Google Shape;115;p1"/>
          <p:cNvGraphicFramePr/>
          <p:nvPr/>
        </p:nvGraphicFramePr>
        <p:xfrm>
          <a:off x="14594600" y="3002854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{D83933E8-B696-4FC0-A1BE-4E0DED6A4EFB}</a:tableStyleId>
              </a:tblPr>
              <a:tblGrid>
                <a:gridCol w="6284200"/>
                <a:gridCol w="1683800"/>
                <a:gridCol w="1612425"/>
                <a:gridCol w="2685475"/>
              </a:tblGrid>
              <a:tr h="118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4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E02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</a:rPr>
                        <a:t>Median</a:t>
                      </a:r>
                      <a:endParaRPr sz="24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E02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</a:rPr>
                        <a:t>p95</a:t>
                      </a:r>
                      <a:endParaRPr sz="24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E02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</a:rPr>
                        <a:t>Requirement</a:t>
                      </a:r>
                      <a:endParaRPr sz="24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BE0204"/>
                    </a:solidFill>
                  </a:tcPr>
                </a:tc>
              </a:tr>
              <a:tr h="118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Static Global Positioning Error</a:t>
                      </a:r>
                      <a:endParaRPr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2.1km</a:t>
                      </a:r>
                      <a:endParaRPr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6.5km</a:t>
                      </a:r>
                      <a:endParaRPr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10km</a:t>
                      </a:r>
                      <a:endParaRPr sz="2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6" name="Google Shape;116;p1"/>
          <p:cNvGraphicFramePr/>
          <p:nvPr/>
        </p:nvGraphicFramePr>
        <p:xfrm>
          <a:off x="14594613" y="315218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{D83933E8-B696-4FC0-A1BE-4E0DED6A4EFB}</a:tableStyleId>
              </a:tblPr>
              <a:tblGrid>
                <a:gridCol w="4088625"/>
                <a:gridCol w="4088625"/>
                <a:gridCol w="40886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</a:rPr>
                        <a:t>Component</a:t>
                      </a:r>
                      <a:endParaRPr sz="24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BE020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</a:rPr>
                        <a:t>Requirement</a:t>
                      </a:r>
                      <a:endParaRPr sz="24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</a:rPr>
                        <a:t>Achieved</a:t>
                      </a:r>
                      <a:endParaRPr sz="24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solidFill>
                      <a:srgbClr val="CC0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Power Draw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5W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2.23W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Per-Image Compute Latency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1000ms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3ms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EA999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Time Synchronization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50ms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500us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F4CCCC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Calibration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0.5px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0.32px</a:t>
                      </a:r>
                      <a:endParaRPr sz="2400"/>
                    </a:p>
                  </a:txBody>
                  <a:tcPr marT="91425" marB="91425" marR="91425" marL="91425">
                    <a:solidFill>
                      <a:srgbClr val="EA9999"/>
                    </a:solidFill>
                  </a:tcPr>
                </a:tc>
              </a:tr>
            </a:tbl>
          </a:graphicData>
        </a:graphic>
      </p:graphicFrame>
      <p:pic>
        <p:nvPicPr>
          <p:cNvPr id="117" name="Google Shape;117;p1" title="IMG_3658.jpeg"/>
          <p:cNvPicPr preferRelativeResize="0"/>
          <p:nvPr/>
        </p:nvPicPr>
        <p:blipFill rotWithShape="1">
          <a:blip r:embed="rId10">
            <a:alphaModFix/>
          </a:blip>
          <a:srcRect b="33466" l="0" r="0" t="0"/>
          <a:stretch/>
        </p:blipFill>
        <p:spPr>
          <a:xfrm>
            <a:off x="20269200" y="15117664"/>
            <a:ext cx="6842749" cy="6070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" title="IMG_3508.jpe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1831308" y="24231475"/>
            <a:ext cx="3808109" cy="507757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"/>
          <p:cNvSpPr/>
          <p:nvPr/>
        </p:nvSpPr>
        <p:spPr>
          <a:xfrm>
            <a:off x="14594630" y="21361125"/>
            <a:ext cx="12265800" cy="8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25" lIns="81700" spcFirstLastPara="1" rIns="81700" wrap="square" tIns="408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</a:rPr>
              <a:t>Stellar-inertial and dead reckoning trajectories against GPS course on moving vehicle test</a:t>
            </a:r>
            <a:endParaRPr i="1" sz="2400">
              <a:solidFill>
                <a:schemeClr val="dk1"/>
              </a:solidFill>
            </a:endParaRPr>
          </a:p>
        </p:txBody>
      </p:sp>
      <p:sp>
        <p:nvSpPr>
          <p:cNvPr id="120" name="Google Shape;120;p1"/>
          <p:cNvSpPr/>
          <p:nvPr/>
        </p:nvSpPr>
        <p:spPr>
          <a:xfrm>
            <a:off x="14594630" y="29384236"/>
            <a:ext cx="12265800" cy="8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25" lIns="81700" spcFirstLastPara="1" rIns="81700" wrap="square" tIns="408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</a:rPr>
              <a:t>Static test on a tripod global positioning accuracy test in San Jose, CA</a:t>
            </a:r>
            <a:endParaRPr i="1" sz="2400">
              <a:solidFill>
                <a:schemeClr val="dk1"/>
              </a:solidFill>
            </a:endParaRPr>
          </a:p>
        </p:txBody>
      </p:sp>
      <p:sp>
        <p:nvSpPr>
          <p:cNvPr id="121" name="Google Shape;121;p1"/>
          <p:cNvSpPr/>
          <p:nvPr/>
        </p:nvSpPr>
        <p:spPr>
          <a:xfrm>
            <a:off x="14604543" y="34443146"/>
            <a:ext cx="12265800" cy="8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0825" lIns="81700" spcFirstLastPara="1" rIns="81700" wrap="square" tIns="408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</a:rPr>
              <a:t>System power efficiency, accuracy, compute latency verification</a:t>
            </a:r>
            <a:endParaRPr i="1" sz="2400">
              <a:solidFill>
                <a:schemeClr val="dk1"/>
              </a:solidFill>
            </a:endParaRPr>
          </a:p>
        </p:txBody>
      </p:sp>
      <p:sp>
        <p:nvSpPr>
          <p:cNvPr id="122" name="Google Shape;122;p1"/>
          <p:cNvSpPr/>
          <p:nvPr/>
        </p:nvSpPr>
        <p:spPr>
          <a:xfrm>
            <a:off x="1220721" y="34205940"/>
            <a:ext cx="26346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725" lIns="69475" spcFirstLastPara="1" rIns="69475" wrap="square" tIns="347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15">
                <a:solidFill>
                  <a:schemeClr val="dk1"/>
                </a:solidFill>
              </a:rPr>
              <a:t>On-drone enclosure</a:t>
            </a:r>
            <a:endParaRPr i="1" sz="2015">
              <a:solidFill>
                <a:schemeClr val="dk1"/>
              </a:solidFill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4977988" y="34229080"/>
            <a:ext cx="26346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725" lIns="69475" spcFirstLastPara="1" rIns="69475" wrap="square" tIns="347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15">
                <a:solidFill>
                  <a:schemeClr val="dk1"/>
                </a:solidFill>
              </a:rPr>
              <a:t>Balloon gondola</a:t>
            </a:r>
            <a:endParaRPr i="1" sz="2015">
              <a:solidFill>
                <a:schemeClr val="dk1"/>
              </a:solidFill>
            </a:endParaRPr>
          </a:p>
        </p:txBody>
      </p:sp>
      <p:pic>
        <p:nvPicPr>
          <p:cNvPr id="124" name="Google Shape;124;p1" title="IMG_3731.jpeg"/>
          <p:cNvPicPr preferRelativeResize="0"/>
          <p:nvPr/>
        </p:nvPicPr>
        <p:blipFill rotWithShape="1">
          <a:blip r:embed="rId12">
            <a:alphaModFix/>
          </a:blip>
          <a:srcRect b="43704" l="0" r="25295" t="10072"/>
          <a:stretch/>
        </p:blipFill>
        <p:spPr>
          <a:xfrm>
            <a:off x="8953699" y="30860800"/>
            <a:ext cx="4457499" cy="3677384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"/>
          <p:cNvSpPr/>
          <p:nvPr/>
        </p:nvSpPr>
        <p:spPr>
          <a:xfrm>
            <a:off x="9470775" y="34778249"/>
            <a:ext cx="3546000" cy="5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725" lIns="69475" spcFirstLastPara="1" rIns="69475" wrap="square" tIns="347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15">
                <a:solidFill>
                  <a:schemeClr val="dk1"/>
                </a:solidFill>
              </a:rPr>
              <a:t>9ft-diameter weather balloon</a:t>
            </a:r>
            <a:endParaRPr i="1" sz="2015">
              <a:solidFill>
                <a:schemeClr val="dk1"/>
              </a:solidFill>
            </a:endParaRPr>
          </a:p>
        </p:txBody>
      </p:sp>
      <p:pic>
        <p:nvPicPr>
          <p:cNvPr id="126" name="Google Shape;126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81000" y="15050825"/>
            <a:ext cx="13030200" cy="7329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81000" y="22136775"/>
            <a:ext cx="13030200" cy="7329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yLab-PosterTemplate-v3">
  <a:themeElements>
    <a:clrScheme name="Custom 6">
      <a:dk1>
        <a:srgbClr val="000000"/>
      </a:dk1>
      <a:lt1>
        <a:srgbClr val="FFFFFF"/>
      </a:lt1>
      <a:dk2>
        <a:srgbClr val="263B86"/>
      </a:dk2>
      <a:lt2>
        <a:srgbClr val="6699CC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2012-08-30T17:56:20Z</dcterms:created>
  <dc:creator>ndwyer</dc:creator>
</cp:coreProperties>
</file>