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60E6C4-6F8F-46CE-96E2-5C029C7E9E50}">
  <a:tblStyle styleId="{C160E6C4-6F8F-46CE-96E2-5C029C7E9E5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ProximaNova-boldItalic.fntdata"/><Relationship Id="rId10" Type="http://schemas.openxmlformats.org/officeDocument/2006/relationships/font" Target="fonts/ProximaNova-italic.fntdata"/><Relationship Id="rId9" Type="http://schemas.openxmlformats.org/officeDocument/2006/relationships/font" Target="fonts/ProximaNova-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1000">
                <a:solidFill>
                  <a:schemeClr val="dk1"/>
                </a:solidFill>
              </a:rPr>
              <a:t>This is a text-only section to summarize the application area, use case, most critical requirement(s), and your product developed this semester. It is important to include some highlight test results (especially in relation to the use-case requirements).</a:t>
            </a:r>
            <a:endParaRPr sz="1000">
              <a:solidFill>
                <a:schemeClr val="dk1"/>
              </a:solidFill>
            </a:endParaRPr>
          </a:p>
          <a:p>
            <a:pPr indent="0" lvl="0" marL="0" rtl="0" algn="l">
              <a:spcBef>
                <a:spcPts val="0"/>
              </a:spcBef>
              <a:spcAft>
                <a:spcPts val="0"/>
              </a:spcAft>
              <a:buClr>
                <a:schemeClr val="dk1"/>
              </a:buClr>
              <a:buFont typeface="Arial"/>
              <a:buNone/>
            </a:pPr>
            <a:r>
              <a:t/>
            </a:r>
            <a:endParaRPr sz="1000">
              <a:solidFill>
                <a:schemeClr val="dk1"/>
              </a:solidFill>
            </a:endParaRPr>
          </a:p>
          <a:p>
            <a:pPr indent="0" lvl="0" marL="0" rtl="0" algn="l">
              <a:spcBef>
                <a:spcPts val="0"/>
              </a:spcBef>
              <a:spcAft>
                <a:spcPts val="0"/>
              </a:spcAft>
              <a:buClr>
                <a:schemeClr val="dk1"/>
              </a:buClr>
              <a:buFont typeface="Arial"/>
              <a:buNone/>
            </a:pPr>
            <a:r>
              <a:rPr lang="en-US" sz="1000">
                <a:solidFill>
                  <a:schemeClr val="dk1"/>
                </a:solidFill>
              </a:rPr>
              <a:t>This font is 36 point.</a:t>
            </a:r>
            <a:endParaRPr sz="1000">
              <a:solidFill>
                <a:schemeClr val="dk1"/>
              </a:solidFill>
            </a:endParaRPr>
          </a:p>
          <a:p>
            <a:pPr indent="0" lvl="0" marL="0" rtl="0" algn="l">
              <a:spcBef>
                <a:spcPts val="0"/>
              </a:spcBef>
              <a:spcAft>
                <a:spcPts val="0"/>
              </a:spcAft>
              <a:buClr>
                <a:schemeClr val="dk1"/>
              </a:buClr>
              <a:buFont typeface="Arial"/>
              <a:buNone/>
            </a:pPr>
            <a:r>
              <a:rPr lang="en-US" sz="1000">
                <a:solidFill>
                  <a:schemeClr val="dk1"/>
                </a:solidFill>
              </a:rPr>
              <a:t>Use at least 24 point font, since it is relatively easy to read at a few feet from the poster. Smallest font is 18 point, which should be used sparingly since it will be quite difficult to read at a distance.</a:t>
            </a:r>
            <a:endParaRPr sz="1000"/>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2"/>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2"/>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1"/>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2"/>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3"/>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3"/>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4"/>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5"/>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5"/>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5"/>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6"/>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6"/>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6"/>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6"/>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9"/>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9"/>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9"/>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0"/>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0"/>
          <p:cNvSpPr/>
          <p:nvPr>
            <p:ph idx="2" type="pic"/>
          </p:nvPr>
        </p:nvSpPr>
        <p:spPr>
          <a:xfrm>
            <a:off x="5377163" y="3268663"/>
            <a:ext cx="16458902" cy="21945600"/>
          </a:xfrm>
          <a:prstGeom prst="rect">
            <a:avLst/>
          </a:prstGeom>
          <a:noFill/>
          <a:ln>
            <a:noFill/>
          </a:ln>
        </p:spPr>
      </p:sp>
      <p:sp>
        <p:nvSpPr>
          <p:cNvPr id="59" name="Google Shape;59;p10"/>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 Id="rId4" Type="http://schemas.openxmlformats.org/officeDocument/2006/relationships/image" Target="../media/image3.png"/><Relationship Id="rId11" Type="http://schemas.openxmlformats.org/officeDocument/2006/relationships/image" Target="../media/image5.jpg"/><Relationship Id="rId10" Type="http://schemas.openxmlformats.org/officeDocument/2006/relationships/image" Target="../media/image4.png"/><Relationship Id="rId12" Type="http://schemas.openxmlformats.org/officeDocument/2006/relationships/image" Target="../media/image6.png"/><Relationship Id="rId9" Type="http://schemas.openxmlformats.org/officeDocument/2006/relationships/image" Target="../media/image9.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8.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id="79" name="Google Shape;79;p13"/>
          <p:cNvPicPr preferRelativeResize="0"/>
          <p:nvPr/>
        </p:nvPicPr>
        <p:blipFill>
          <a:blip r:embed="rId3">
            <a:alphaModFix/>
          </a:blip>
          <a:stretch>
            <a:fillRect/>
          </a:stretch>
        </p:blipFill>
        <p:spPr>
          <a:xfrm>
            <a:off x="14161050" y="8780687"/>
            <a:ext cx="12137262" cy="6027149"/>
          </a:xfrm>
          <a:prstGeom prst="rect">
            <a:avLst/>
          </a:prstGeom>
          <a:noFill/>
          <a:ln>
            <a:noFill/>
          </a:ln>
        </p:spPr>
      </p:pic>
      <p:sp>
        <p:nvSpPr>
          <p:cNvPr id="80" name="Google Shape;80;p13"/>
          <p:cNvSpPr txBox="1"/>
          <p:nvPr/>
        </p:nvSpPr>
        <p:spPr>
          <a:xfrm>
            <a:off x="-914400" y="0"/>
            <a:ext cx="36576000" cy="12311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1" name="Google Shape;81;p13"/>
          <p:cNvSpPr txBox="1"/>
          <p:nvPr/>
        </p:nvSpPr>
        <p:spPr>
          <a:xfrm>
            <a:off x="0" y="533401"/>
            <a:ext cx="27432000" cy="359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The Self Driving Human</a:t>
            </a:r>
            <a:endParaRPr/>
          </a:p>
          <a:p>
            <a:pPr indent="0" lvl="0" marL="0" marR="0" rtl="0" algn="ctr">
              <a:lnSpc>
                <a:spcPct val="60000"/>
              </a:lnSpc>
              <a:spcBef>
                <a:spcPts val="1800"/>
              </a:spcBef>
              <a:spcAft>
                <a:spcPts val="0"/>
              </a:spcAft>
              <a:buNone/>
            </a:pPr>
            <a:r>
              <a:rPr b="1" lang="en-US" sz="3600">
                <a:solidFill>
                  <a:schemeClr val="dk1"/>
                </a:solidFill>
              </a:rPr>
              <a:t>Team D3</a:t>
            </a:r>
            <a:r>
              <a:rPr b="1" i="0" lang="en-US" sz="3600" u="none" cap="none" strike="noStrike">
                <a:solidFill>
                  <a:schemeClr val="dk1"/>
                </a:solidFill>
                <a:latin typeface="Arial"/>
                <a:ea typeface="Arial"/>
                <a:cs typeface="Arial"/>
                <a:sym typeface="Arial"/>
              </a:rPr>
              <a:t>:  </a:t>
            </a:r>
            <a:r>
              <a:rPr b="1" lang="en-US" sz="3600">
                <a:solidFill>
                  <a:schemeClr val="dk1"/>
                </a:solidFill>
              </a:rPr>
              <a:t>William Shaw, Max Tang, Andrew Wang</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Spring 2025</a:t>
            </a:r>
            <a:endParaRPr b="0" i="0" sz="3600" u="none" cap="none" strike="noStrike">
              <a:solidFill>
                <a:schemeClr val="dk1"/>
              </a:solidFill>
              <a:latin typeface="Arial"/>
              <a:ea typeface="Arial"/>
              <a:cs typeface="Arial"/>
              <a:sym typeface="Arial"/>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a:p>
          <a:p>
            <a:pPr indent="0" lvl="0" marL="0" marR="0" rtl="0" algn="ctr">
              <a:lnSpc>
                <a:spcPct val="60000"/>
              </a:lnSpc>
              <a:spcBef>
                <a:spcPts val="1800"/>
              </a:spcBef>
              <a:spcAft>
                <a:spcPts val="0"/>
              </a:spcAft>
              <a:buNone/>
            </a:pPr>
            <a:r>
              <a:t/>
            </a:r>
            <a:endParaRPr/>
          </a:p>
        </p:txBody>
      </p:sp>
      <p:sp>
        <p:nvSpPr>
          <p:cNvPr id="82" name="Google Shape;82;p13"/>
          <p:cNvSpPr/>
          <p:nvPr/>
        </p:nvSpPr>
        <p:spPr>
          <a:xfrm>
            <a:off x="289560" y="14601110"/>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3" name="Google Shape;83;p13"/>
          <p:cNvSpPr/>
          <p:nvPr/>
        </p:nvSpPr>
        <p:spPr>
          <a:xfrm>
            <a:off x="381000" y="44958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a:p>
        </p:txBody>
      </p:sp>
      <p:sp>
        <p:nvSpPr>
          <p:cNvPr id="84" name="Google Shape;84;p13"/>
          <p:cNvSpPr/>
          <p:nvPr/>
        </p:nvSpPr>
        <p:spPr>
          <a:xfrm>
            <a:off x="266700" y="5422951"/>
            <a:ext cx="13030200" cy="6792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400">
                <a:solidFill>
                  <a:schemeClr val="dk1"/>
                </a:solidFill>
              </a:rPr>
              <a:t>Visually impaired pedestrians rely on aids like tactile paving, audible signals, and guiding strips to locate crosswalks, determine when it is safe to cross, and stay oriented while crossing. However, many intersections still lack this essential infrastructure. The Self-Driving Human offers a solution: a chest harness equipped with cameras, sensors, and computer vision models that help users identify safe crossing times and navigate around obstacles within the crosswalk. </a:t>
            </a:r>
            <a:endParaRPr sz="3400">
              <a:solidFill>
                <a:schemeClr val="dk1"/>
              </a:solidFill>
            </a:endParaRPr>
          </a:p>
          <a:p>
            <a:pPr indent="0" lvl="0" marL="0" marR="0" rtl="0" algn="l">
              <a:spcBef>
                <a:spcPts val="0"/>
              </a:spcBef>
              <a:spcAft>
                <a:spcPts val="0"/>
              </a:spcAft>
              <a:buNone/>
            </a:pPr>
            <a:r>
              <a:t/>
            </a:r>
            <a:endParaRPr sz="3400">
              <a:solidFill>
                <a:schemeClr val="dk1"/>
              </a:solidFill>
            </a:endParaRPr>
          </a:p>
          <a:p>
            <a:pPr indent="0" lvl="0" marL="0" marR="0" rtl="0" algn="l">
              <a:spcBef>
                <a:spcPts val="0"/>
              </a:spcBef>
              <a:spcAft>
                <a:spcPts val="0"/>
              </a:spcAft>
              <a:buNone/>
            </a:pPr>
            <a:r>
              <a:rPr lang="en-US" sz="3400">
                <a:solidFill>
                  <a:schemeClr val="dk1"/>
                </a:solidFill>
              </a:rPr>
              <a:t>To ensure user safety, the Self-Driving Human meets certain design requirements such as a 98% walk sign and obstacle detection accuracy, less than 150ms latency, and an 11hr battery life.</a:t>
            </a:r>
            <a:endParaRPr sz="3400">
              <a:solidFill>
                <a:schemeClr val="dk1"/>
              </a:solidFill>
            </a:endParaRPr>
          </a:p>
        </p:txBody>
      </p:sp>
      <p:sp>
        <p:nvSpPr>
          <p:cNvPr id="85" name="Google Shape;85;p13"/>
          <p:cNvSpPr/>
          <p:nvPr/>
        </p:nvSpPr>
        <p:spPr>
          <a:xfrm>
            <a:off x="14036050" y="5633722"/>
            <a:ext cx="13091100" cy="463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3400">
                <a:solidFill>
                  <a:schemeClr val="dk1"/>
                </a:solidFill>
              </a:rPr>
              <a:t>The Self-Driving Human uses a Jetson Orin Nano microcontroller, Bluetooth bone-conducting earphones, an external battery, and an IMU sensor. A ResNet50 image classification model and a YOLOv12 object detection model run on the Ampere GPU on board. </a:t>
            </a:r>
            <a:endParaRPr sz="3400">
              <a:solidFill>
                <a:schemeClr val="dk1"/>
              </a:solidFill>
            </a:endParaRPr>
          </a:p>
          <a:p>
            <a:pPr indent="0" lvl="0" marL="0" marR="0" rtl="0" algn="l">
              <a:spcBef>
                <a:spcPts val="0"/>
              </a:spcBef>
              <a:spcAft>
                <a:spcPts val="0"/>
              </a:spcAft>
              <a:buNone/>
            </a:pPr>
            <a:r>
              <a:t/>
            </a:r>
            <a:endParaRPr sz="3600">
              <a:solidFill>
                <a:schemeClr val="dk1"/>
              </a:solidFill>
            </a:endParaRPr>
          </a:p>
          <a:p>
            <a:pPr indent="0" lvl="0" marL="0" marR="0" rtl="0" algn="l">
              <a:spcBef>
                <a:spcPts val="0"/>
              </a:spcBef>
              <a:spcAft>
                <a:spcPts val="0"/>
              </a:spcAft>
              <a:buNone/>
            </a:pPr>
            <a:r>
              <a:t/>
            </a:r>
            <a:endParaRPr sz="3600">
              <a:solidFill>
                <a:schemeClr val="dk1"/>
              </a:solidFill>
            </a:endParaRPr>
          </a:p>
        </p:txBody>
      </p:sp>
      <p:sp>
        <p:nvSpPr>
          <p:cNvPr id="86" name="Google Shape;86;p13"/>
          <p:cNvSpPr/>
          <p:nvPr/>
        </p:nvSpPr>
        <p:spPr>
          <a:xfrm>
            <a:off x="381000" y="35778470"/>
            <a:ext cx="3200400" cy="584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rPr>
              <a:t>https://course.ece.cmu.edu/~ece500/projects/s25-teamd3/</a:t>
            </a:r>
            <a:endParaRPr sz="1800"/>
          </a:p>
        </p:txBody>
      </p:sp>
      <p:sp>
        <p:nvSpPr>
          <p:cNvPr id="87" name="Google Shape;87;p13"/>
          <p:cNvSpPr/>
          <p:nvPr/>
        </p:nvSpPr>
        <p:spPr>
          <a:xfrm>
            <a:off x="14081760" y="45085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a:p>
        </p:txBody>
      </p:sp>
      <p:sp>
        <p:nvSpPr>
          <p:cNvPr id="88" name="Google Shape;88;p13"/>
          <p:cNvSpPr/>
          <p:nvPr/>
        </p:nvSpPr>
        <p:spPr>
          <a:xfrm>
            <a:off x="14015915" y="20912645"/>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a:p>
        </p:txBody>
      </p:sp>
      <p:sp>
        <p:nvSpPr>
          <p:cNvPr id="89" name="Google Shape;89;p13"/>
          <p:cNvSpPr txBox="1"/>
          <p:nvPr/>
        </p:nvSpPr>
        <p:spPr>
          <a:xfrm>
            <a:off x="23042644" y="810400"/>
            <a:ext cx="34545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sp>
        <p:nvSpPr>
          <p:cNvPr id="90" name="Google Shape;90;p13"/>
          <p:cNvSpPr txBox="1"/>
          <p:nvPr/>
        </p:nvSpPr>
        <p:spPr>
          <a:xfrm>
            <a:off x="19535075" y="9129738"/>
            <a:ext cx="1902300" cy="523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rPr>
              <a:t>Camera</a:t>
            </a:r>
            <a:endParaRPr b="1" sz="2800"/>
          </a:p>
        </p:txBody>
      </p:sp>
      <p:sp>
        <p:nvSpPr>
          <p:cNvPr id="91" name="Google Shape;91;p13"/>
          <p:cNvSpPr txBox="1"/>
          <p:nvPr/>
        </p:nvSpPr>
        <p:spPr>
          <a:xfrm>
            <a:off x="18525737" y="13359739"/>
            <a:ext cx="1774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cxnSp>
        <p:nvCxnSpPr>
          <p:cNvPr id="92" name="Google Shape;92;p13"/>
          <p:cNvCxnSpPr>
            <a:stCxn id="90" idx="2"/>
          </p:cNvCxnSpPr>
          <p:nvPr/>
        </p:nvCxnSpPr>
        <p:spPr>
          <a:xfrm flipH="1">
            <a:off x="20472725" y="9652938"/>
            <a:ext cx="13500" cy="622200"/>
          </a:xfrm>
          <a:prstGeom prst="straightConnector1">
            <a:avLst/>
          </a:prstGeom>
          <a:noFill/>
          <a:ln cap="flat" cmpd="sng" w="57150">
            <a:solidFill>
              <a:schemeClr val="accent1"/>
            </a:solidFill>
            <a:prstDash val="solid"/>
            <a:round/>
            <a:headEnd len="sm" w="sm" type="none"/>
            <a:tailEnd len="med" w="med" type="triangle"/>
          </a:ln>
        </p:spPr>
      </p:cxnSp>
      <p:sp>
        <p:nvSpPr>
          <p:cNvPr id="93" name="Google Shape;93;p13"/>
          <p:cNvSpPr txBox="1"/>
          <p:nvPr/>
        </p:nvSpPr>
        <p:spPr>
          <a:xfrm>
            <a:off x="19171075" y="27288400"/>
            <a:ext cx="68808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rPr>
              <a:t>Fig 5. Precision-Recall Curve for YOLO Object Detection Model, evaluated across all relevant classes on a held out test dataset around CMU</a:t>
            </a:r>
            <a:endParaRPr sz="2400"/>
          </a:p>
        </p:txBody>
      </p:sp>
      <p:sp>
        <p:nvSpPr>
          <p:cNvPr id="94" name="Google Shape;94;p13"/>
          <p:cNvSpPr txBox="1"/>
          <p:nvPr/>
        </p:nvSpPr>
        <p:spPr>
          <a:xfrm>
            <a:off x="14156700" y="28876750"/>
            <a:ext cx="5999400" cy="677100"/>
          </a:xfrm>
          <a:prstGeom prst="rect">
            <a:avLst/>
          </a:prstGeom>
          <a:noFill/>
          <a:ln>
            <a:noFill/>
          </a:ln>
        </p:spPr>
        <p:txBody>
          <a:bodyPr anchorCtr="0" anchor="t" bIns="91425" lIns="91425" spcFirstLastPara="1" rIns="91425" wrap="square" tIns="91425">
            <a:spAutoFit/>
          </a:bodyPr>
          <a:lstStyle/>
          <a:p>
            <a:pPr indent="0" lvl="0" marL="0" marR="0" rtl="0" algn="l">
              <a:spcBef>
                <a:spcPts val="0"/>
              </a:spcBef>
              <a:spcAft>
                <a:spcPts val="0"/>
              </a:spcAft>
              <a:buClr>
                <a:schemeClr val="dk1"/>
              </a:buClr>
              <a:buSzPts val="3200"/>
              <a:buFont typeface="Arial"/>
              <a:buNone/>
            </a:pPr>
            <a:r>
              <a:rPr b="1" lang="en-US" sz="3200">
                <a:solidFill>
                  <a:schemeClr val="dk1"/>
                </a:solidFill>
                <a:latin typeface="Arial"/>
                <a:ea typeface="Arial"/>
                <a:cs typeface="Arial"/>
                <a:sym typeface="Arial"/>
              </a:rPr>
              <a:t>Use Case Requirements:</a:t>
            </a:r>
            <a:endParaRPr b="1" sz="3200">
              <a:solidFill>
                <a:schemeClr val="dk1"/>
              </a:solidFill>
              <a:latin typeface="Arial"/>
              <a:ea typeface="Arial"/>
              <a:cs typeface="Arial"/>
              <a:sym typeface="Arial"/>
            </a:endParaRPr>
          </a:p>
        </p:txBody>
      </p:sp>
      <p:sp>
        <p:nvSpPr>
          <p:cNvPr id="95" name="Google Shape;95;p13"/>
          <p:cNvSpPr txBox="1"/>
          <p:nvPr/>
        </p:nvSpPr>
        <p:spPr>
          <a:xfrm>
            <a:off x="490800" y="24411188"/>
            <a:ext cx="12582000" cy="58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400"/>
              <a:t>Fig 1: Flowchart Diagram of Our System</a:t>
            </a:r>
            <a:endParaRPr b="1" sz="2400"/>
          </a:p>
        </p:txBody>
      </p:sp>
      <p:sp>
        <p:nvSpPr>
          <p:cNvPr id="96" name="Google Shape;96;p13"/>
          <p:cNvSpPr txBox="1"/>
          <p:nvPr/>
        </p:nvSpPr>
        <p:spPr>
          <a:xfrm>
            <a:off x="23042650" y="8969113"/>
            <a:ext cx="3641100" cy="523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rPr>
              <a:t>Adjustable Straps</a:t>
            </a:r>
            <a:endParaRPr b="1" sz="2800"/>
          </a:p>
        </p:txBody>
      </p:sp>
      <p:cxnSp>
        <p:nvCxnSpPr>
          <p:cNvPr id="97" name="Google Shape;97;p13"/>
          <p:cNvCxnSpPr>
            <a:stCxn id="96" idx="2"/>
          </p:cNvCxnSpPr>
          <p:nvPr/>
        </p:nvCxnSpPr>
        <p:spPr>
          <a:xfrm flipH="1">
            <a:off x="23957200" y="9492313"/>
            <a:ext cx="906000" cy="319800"/>
          </a:xfrm>
          <a:prstGeom prst="straightConnector1">
            <a:avLst/>
          </a:prstGeom>
          <a:noFill/>
          <a:ln cap="flat" cmpd="sng" w="57150">
            <a:solidFill>
              <a:schemeClr val="accent1"/>
            </a:solidFill>
            <a:prstDash val="solid"/>
            <a:round/>
            <a:headEnd len="sm" w="sm" type="none"/>
            <a:tailEnd len="med" w="med" type="triangle"/>
          </a:ln>
        </p:spPr>
      </p:cxnSp>
      <p:sp>
        <p:nvSpPr>
          <p:cNvPr id="98" name="Google Shape;98;p13"/>
          <p:cNvSpPr txBox="1"/>
          <p:nvPr/>
        </p:nvSpPr>
        <p:spPr>
          <a:xfrm>
            <a:off x="14005545" y="10709163"/>
            <a:ext cx="2739600" cy="954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rPr>
              <a:t>Side release buckle</a:t>
            </a:r>
            <a:endParaRPr b="1" sz="2800"/>
          </a:p>
        </p:txBody>
      </p:sp>
      <p:cxnSp>
        <p:nvCxnSpPr>
          <p:cNvPr id="99" name="Google Shape;99;p13"/>
          <p:cNvCxnSpPr>
            <a:stCxn id="98" idx="2"/>
          </p:cNvCxnSpPr>
          <p:nvPr/>
        </p:nvCxnSpPr>
        <p:spPr>
          <a:xfrm>
            <a:off x="15375345" y="11663463"/>
            <a:ext cx="669900" cy="1263000"/>
          </a:xfrm>
          <a:prstGeom prst="straightConnector1">
            <a:avLst/>
          </a:prstGeom>
          <a:noFill/>
          <a:ln cap="flat" cmpd="sng" w="57150">
            <a:solidFill>
              <a:schemeClr val="accent1"/>
            </a:solidFill>
            <a:prstDash val="solid"/>
            <a:round/>
            <a:headEnd len="sm" w="sm" type="none"/>
            <a:tailEnd len="med" w="med" type="triangle"/>
          </a:ln>
        </p:spPr>
      </p:cxnSp>
      <p:sp>
        <p:nvSpPr>
          <p:cNvPr id="100" name="Google Shape;100;p13"/>
          <p:cNvSpPr txBox="1"/>
          <p:nvPr/>
        </p:nvSpPr>
        <p:spPr>
          <a:xfrm>
            <a:off x="24012350" y="13720113"/>
            <a:ext cx="24933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rPr>
              <a:t>IMU Sensor</a:t>
            </a:r>
            <a:endParaRPr b="1" sz="2800"/>
          </a:p>
        </p:txBody>
      </p:sp>
      <p:cxnSp>
        <p:nvCxnSpPr>
          <p:cNvPr id="101" name="Google Shape;101;p13"/>
          <p:cNvCxnSpPr>
            <a:stCxn id="100" idx="1"/>
          </p:cNvCxnSpPr>
          <p:nvPr/>
        </p:nvCxnSpPr>
        <p:spPr>
          <a:xfrm rot="10800000">
            <a:off x="23298650" y="12910113"/>
            <a:ext cx="713700" cy="1071600"/>
          </a:xfrm>
          <a:prstGeom prst="straightConnector1">
            <a:avLst/>
          </a:prstGeom>
          <a:noFill/>
          <a:ln cap="flat" cmpd="sng" w="57150">
            <a:solidFill>
              <a:schemeClr val="accent1"/>
            </a:solidFill>
            <a:prstDash val="solid"/>
            <a:round/>
            <a:headEnd len="sm" w="sm" type="none"/>
            <a:tailEnd len="med" w="med" type="triangle"/>
          </a:ln>
        </p:spPr>
      </p:cxnSp>
      <p:sp>
        <p:nvSpPr>
          <p:cNvPr id="102" name="Google Shape;102;p13"/>
          <p:cNvSpPr txBox="1"/>
          <p:nvPr/>
        </p:nvSpPr>
        <p:spPr>
          <a:xfrm>
            <a:off x="24063350" y="11328413"/>
            <a:ext cx="34545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rPr>
              <a:t>WiFi &amp; BT Antenna</a:t>
            </a:r>
            <a:endParaRPr b="1" sz="2800"/>
          </a:p>
        </p:txBody>
      </p:sp>
      <p:cxnSp>
        <p:nvCxnSpPr>
          <p:cNvPr id="103" name="Google Shape;103;p13"/>
          <p:cNvCxnSpPr>
            <a:stCxn id="102" idx="1"/>
          </p:cNvCxnSpPr>
          <p:nvPr/>
        </p:nvCxnSpPr>
        <p:spPr>
          <a:xfrm flipH="1">
            <a:off x="22996250" y="11590013"/>
            <a:ext cx="1067100" cy="317100"/>
          </a:xfrm>
          <a:prstGeom prst="straightConnector1">
            <a:avLst/>
          </a:prstGeom>
          <a:noFill/>
          <a:ln cap="flat" cmpd="sng" w="57150">
            <a:solidFill>
              <a:schemeClr val="accent1"/>
            </a:solidFill>
            <a:prstDash val="solid"/>
            <a:round/>
            <a:headEnd len="sm" w="sm" type="none"/>
            <a:tailEnd len="med" w="med" type="triangle"/>
          </a:ln>
        </p:spPr>
      </p:cxnSp>
      <p:sp>
        <p:nvSpPr>
          <p:cNvPr id="104" name="Google Shape;104;p13"/>
          <p:cNvSpPr txBox="1"/>
          <p:nvPr/>
        </p:nvSpPr>
        <p:spPr>
          <a:xfrm>
            <a:off x="14280850" y="14170163"/>
            <a:ext cx="3454500" cy="523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rPr>
              <a:t>Jetson Orin Nano</a:t>
            </a:r>
            <a:endParaRPr b="1" sz="2800"/>
          </a:p>
        </p:txBody>
      </p:sp>
      <p:cxnSp>
        <p:nvCxnSpPr>
          <p:cNvPr id="105" name="Google Shape;105;p13"/>
          <p:cNvCxnSpPr>
            <a:stCxn id="104" idx="0"/>
          </p:cNvCxnSpPr>
          <p:nvPr/>
        </p:nvCxnSpPr>
        <p:spPr>
          <a:xfrm flipH="1" rot="10800000">
            <a:off x="16008100" y="12215363"/>
            <a:ext cx="3669600" cy="1954800"/>
          </a:xfrm>
          <a:prstGeom prst="straightConnector1">
            <a:avLst/>
          </a:prstGeom>
          <a:noFill/>
          <a:ln cap="flat" cmpd="sng" w="57150">
            <a:solidFill>
              <a:schemeClr val="accent1"/>
            </a:solidFill>
            <a:prstDash val="solid"/>
            <a:round/>
            <a:headEnd len="sm" w="sm" type="none"/>
            <a:tailEnd len="med" w="med" type="triangle"/>
          </a:ln>
        </p:spPr>
      </p:cxnSp>
      <p:pic>
        <p:nvPicPr>
          <p:cNvPr id="106" name="Google Shape;106;p13"/>
          <p:cNvPicPr preferRelativeResize="0"/>
          <p:nvPr/>
        </p:nvPicPr>
        <p:blipFill>
          <a:blip r:embed="rId4">
            <a:alphaModFix/>
          </a:blip>
          <a:stretch>
            <a:fillRect/>
          </a:stretch>
        </p:blipFill>
        <p:spPr>
          <a:xfrm>
            <a:off x="18904642" y="22163392"/>
            <a:ext cx="8416374" cy="4636250"/>
          </a:xfrm>
          <a:prstGeom prst="rect">
            <a:avLst/>
          </a:prstGeom>
          <a:noFill/>
          <a:ln>
            <a:noFill/>
          </a:ln>
        </p:spPr>
      </p:pic>
      <p:graphicFrame>
        <p:nvGraphicFramePr>
          <p:cNvPr id="107" name="Google Shape;107;p13"/>
          <p:cNvGraphicFramePr/>
          <p:nvPr/>
        </p:nvGraphicFramePr>
        <p:xfrm>
          <a:off x="14344988" y="29781975"/>
          <a:ext cx="3000000" cy="3000000"/>
        </p:xfrm>
        <a:graphic>
          <a:graphicData uri="http://schemas.openxmlformats.org/drawingml/2006/table">
            <a:tbl>
              <a:tblPr>
                <a:noFill/>
                <a:tableStyleId>{C160E6C4-6F8F-46CE-96E2-5C029C7E9E50}</a:tableStyleId>
              </a:tblPr>
              <a:tblGrid>
                <a:gridCol w="3776600"/>
                <a:gridCol w="4402700"/>
                <a:gridCol w="4402700"/>
              </a:tblGrid>
              <a:tr h="877625">
                <a:tc>
                  <a:txBody>
                    <a:bodyPr/>
                    <a:lstStyle/>
                    <a:p>
                      <a:pPr indent="0" lvl="0" marL="0" rtl="0" algn="l">
                        <a:spcBef>
                          <a:spcPts val="0"/>
                        </a:spcBef>
                        <a:spcAft>
                          <a:spcPts val="0"/>
                        </a:spcAft>
                        <a:buNone/>
                      </a:pPr>
                      <a:r>
                        <a:rPr b="1" lang="en-US" sz="2700">
                          <a:solidFill>
                            <a:schemeClr val="dk1"/>
                          </a:solidFill>
                          <a:latin typeface="Proxima Nova"/>
                          <a:ea typeface="Proxima Nova"/>
                          <a:cs typeface="Proxima Nova"/>
                          <a:sym typeface="Proxima Nova"/>
                        </a:rPr>
                        <a:t>Metric</a:t>
                      </a:r>
                      <a:endParaRPr b="1" sz="2700">
                        <a:solidFill>
                          <a:schemeClr val="dk1"/>
                        </a:solidFill>
                        <a:latin typeface="Proxima Nova"/>
                        <a:ea typeface="Proxima Nova"/>
                        <a:cs typeface="Proxima Nova"/>
                        <a:sym typeface="Proxima Nova"/>
                      </a:endParaRPr>
                    </a:p>
                  </a:txBody>
                  <a:tcPr marT="91425" marB="91425" marR="91425" marL="91425">
                    <a:lnB cap="flat" cmpd="sng" w="9525">
                      <a:solidFill>
                        <a:srgbClr val="9E9E9E"/>
                      </a:solidFill>
                      <a:prstDash val="solid"/>
                      <a:round/>
                      <a:headEnd len="sm" w="sm" type="none"/>
                      <a:tailEnd len="sm" w="sm" type="none"/>
                    </a:lnB>
                    <a:solidFill>
                      <a:srgbClr val="CCCCCC"/>
                    </a:solidFill>
                  </a:tcPr>
                </a:tc>
                <a:tc>
                  <a:txBody>
                    <a:bodyPr/>
                    <a:lstStyle/>
                    <a:p>
                      <a:pPr indent="0" lvl="0" marL="0" rtl="0" algn="l">
                        <a:spcBef>
                          <a:spcPts val="0"/>
                        </a:spcBef>
                        <a:spcAft>
                          <a:spcPts val="0"/>
                        </a:spcAft>
                        <a:buNone/>
                      </a:pPr>
                      <a:r>
                        <a:rPr b="1" lang="en-US" sz="2700">
                          <a:solidFill>
                            <a:schemeClr val="dk1"/>
                          </a:solidFill>
                          <a:latin typeface="Proxima Nova"/>
                          <a:ea typeface="Proxima Nova"/>
                          <a:cs typeface="Proxima Nova"/>
                          <a:sym typeface="Proxima Nova"/>
                        </a:rPr>
                        <a:t>Target</a:t>
                      </a:r>
                      <a:endParaRPr b="1" sz="2700">
                        <a:solidFill>
                          <a:schemeClr val="dk1"/>
                        </a:solidFill>
                        <a:latin typeface="Proxima Nova"/>
                        <a:ea typeface="Proxima Nova"/>
                        <a:cs typeface="Proxima Nova"/>
                        <a:sym typeface="Proxima Nova"/>
                      </a:endParaRPr>
                    </a:p>
                  </a:txBody>
                  <a:tcPr marT="91425" marB="91425" marR="91425" marL="91425">
                    <a:lnB cap="flat" cmpd="sng" w="9525">
                      <a:solidFill>
                        <a:srgbClr val="9E9E9E"/>
                      </a:solidFill>
                      <a:prstDash val="solid"/>
                      <a:round/>
                      <a:headEnd len="sm" w="sm" type="none"/>
                      <a:tailEnd len="sm" w="sm" type="none"/>
                    </a:lnB>
                    <a:solidFill>
                      <a:srgbClr val="CCCCCC"/>
                    </a:solidFill>
                  </a:tcPr>
                </a:tc>
                <a:tc>
                  <a:txBody>
                    <a:bodyPr/>
                    <a:lstStyle/>
                    <a:p>
                      <a:pPr indent="0" lvl="0" marL="0" rtl="0" algn="l">
                        <a:spcBef>
                          <a:spcPts val="0"/>
                        </a:spcBef>
                        <a:spcAft>
                          <a:spcPts val="0"/>
                        </a:spcAft>
                        <a:buNone/>
                      </a:pPr>
                      <a:r>
                        <a:rPr b="1" lang="en-US" sz="2700">
                          <a:solidFill>
                            <a:schemeClr val="dk1"/>
                          </a:solidFill>
                          <a:latin typeface="Proxima Nova"/>
                          <a:ea typeface="Proxima Nova"/>
                          <a:cs typeface="Proxima Nova"/>
                          <a:sym typeface="Proxima Nova"/>
                        </a:rPr>
                        <a:t>Actual</a:t>
                      </a:r>
                      <a:endParaRPr b="1" sz="2700">
                        <a:solidFill>
                          <a:schemeClr val="dk1"/>
                        </a:solidFill>
                        <a:latin typeface="Proxima Nova"/>
                        <a:ea typeface="Proxima Nova"/>
                        <a:cs typeface="Proxima Nova"/>
                        <a:sym typeface="Proxima Nova"/>
                      </a:endParaRPr>
                    </a:p>
                  </a:txBody>
                  <a:tcPr marT="91425" marB="91425" marR="91425" marL="91425">
                    <a:lnB cap="flat" cmpd="sng" w="9525">
                      <a:solidFill>
                        <a:srgbClr val="9E9E9E"/>
                      </a:solidFill>
                      <a:prstDash val="solid"/>
                      <a:round/>
                      <a:headEnd len="sm" w="sm" type="none"/>
                      <a:tailEnd len="sm" w="sm" type="none"/>
                    </a:lnB>
                    <a:solidFill>
                      <a:srgbClr val="CCCCCC"/>
                    </a:solidFill>
                  </a:tcPr>
                </a:tc>
              </a:tr>
              <a:tr h="68260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Classification AUROC on a Single Test Frame</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US" sz="2400">
                          <a:solidFill>
                            <a:schemeClr val="dk1"/>
                          </a:solidFill>
                          <a:latin typeface="Proxima Nova"/>
                          <a:ea typeface="Proxima Nova"/>
                          <a:cs typeface="Proxima Nova"/>
                          <a:sym typeface="Proxima Nova"/>
                        </a:rPr>
                        <a:t>≥ 0.9</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0.936</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8260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C</a:t>
                      </a:r>
                      <a:r>
                        <a:rPr lang="en-US" sz="2400">
                          <a:solidFill>
                            <a:schemeClr val="dk1"/>
                          </a:solidFill>
                          <a:latin typeface="Proxima Nova"/>
                          <a:ea typeface="Proxima Nova"/>
                          <a:cs typeface="Proxima Nova"/>
                          <a:sym typeface="Proxima Nova"/>
                        </a:rPr>
                        <a:t>lassification Accuracy on Sequences of Test Frames</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a:t>
                      </a:r>
                      <a:r>
                        <a:rPr lang="en-US" sz="2400">
                          <a:solidFill>
                            <a:schemeClr val="dk1"/>
                          </a:solidFill>
                          <a:latin typeface="Proxima Nova"/>
                          <a:ea typeface="Proxima Nova"/>
                          <a:cs typeface="Proxima Nova"/>
                          <a:sym typeface="Proxima Nova"/>
                        </a:rPr>
                        <a:t> 95%</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98.2%</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8260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Model Inference Latency</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 100 ms </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Walk Sign: 33 ms</a:t>
                      </a:r>
                      <a:endParaRPr sz="2400">
                        <a:solidFill>
                          <a:schemeClr val="dk1"/>
                        </a:solidFill>
                        <a:latin typeface="Proxima Nova"/>
                        <a:ea typeface="Proxima Nova"/>
                        <a:cs typeface="Proxima Nova"/>
                        <a:sym typeface="Proxima Nova"/>
                      </a:endParaRPr>
                    </a:p>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Object Detection: 90 ms</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8755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Audio Latency</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 500 ms </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100 ms</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8755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Veering Angle Detection</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 20°</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8</a:t>
                      </a:r>
                      <a:r>
                        <a:rPr lang="en-US" sz="2400">
                          <a:solidFill>
                            <a:schemeClr val="dk1"/>
                          </a:solidFill>
                          <a:latin typeface="Proxima Nova"/>
                          <a:ea typeface="Proxima Nova"/>
                          <a:cs typeface="Proxima Nova"/>
                          <a:sym typeface="Proxima Nova"/>
                        </a:rPr>
                        <a:t>0°</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487550">
                <a:tc>
                  <a:txBody>
                    <a:bodyPr/>
                    <a:lstStyle/>
                    <a:p>
                      <a:pPr indent="0" lvl="0" marL="0" marR="0" rtl="0" algn="l">
                        <a:lnSpc>
                          <a:spcPct val="100000"/>
                        </a:lnSpc>
                        <a:spcBef>
                          <a:spcPts val="0"/>
                        </a:spcBef>
                        <a:spcAft>
                          <a:spcPts val="0"/>
                        </a:spcAft>
                        <a:buNone/>
                      </a:pPr>
                      <a:r>
                        <a:rPr lang="en-US" sz="2400">
                          <a:solidFill>
                            <a:schemeClr val="dk1"/>
                          </a:solidFill>
                          <a:latin typeface="Proxima Nova"/>
                          <a:ea typeface="Proxima Nova"/>
                          <a:cs typeface="Proxima Nova"/>
                          <a:sym typeface="Proxima Nova"/>
                        </a:rPr>
                        <a:t>Battery Life</a:t>
                      </a:r>
                      <a:endParaRPr sz="2400">
                        <a:solidFill>
                          <a:schemeClr val="dk1"/>
                        </a:solidFill>
                        <a:latin typeface="Proxima Nova"/>
                        <a:ea typeface="Proxima Nova"/>
                        <a:cs typeface="Proxima Nova"/>
                        <a:sym typeface="Proxima Nova"/>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 6 hrs</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None/>
                      </a:pPr>
                      <a:r>
                        <a:rPr lang="en-US" sz="2400">
                          <a:solidFill>
                            <a:schemeClr val="dk1"/>
                          </a:solidFill>
                          <a:latin typeface="Proxima Nova"/>
                          <a:ea typeface="Proxima Nova"/>
                          <a:cs typeface="Proxima Nova"/>
                          <a:sym typeface="Proxima Nova"/>
                        </a:rPr>
                        <a:t>8 hrs</a:t>
                      </a:r>
                      <a:endParaRPr sz="2400">
                        <a:solidFill>
                          <a:schemeClr val="dk1"/>
                        </a:solidFill>
                        <a:latin typeface="Proxima Nova"/>
                        <a:ea typeface="Proxima Nova"/>
                        <a:cs typeface="Proxima Nova"/>
                        <a:sym typeface="Proxima Nova"/>
                      </a:endParaRPr>
                    </a:p>
                  </a:txBody>
                  <a:tcPr marT="91425" marB="91425" marR="91425" marL="91425" anchor="ctr">
                    <a:lnT cap="flat" cmpd="sng" w="9525">
                      <a:solidFill>
                        <a:srgbClr val="9E9E9E"/>
                      </a:solidFill>
                      <a:prstDash val="solid"/>
                      <a:round/>
                      <a:headEnd len="sm" w="sm" type="none"/>
                      <a:tailEnd len="sm" w="sm" type="none"/>
                    </a:lnT>
                  </a:tcPr>
                </a:tc>
              </a:tr>
            </a:tbl>
          </a:graphicData>
        </a:graphic>
      </p:graphicFrame>
      <p:grpSp>
        <p:nvGrpSpPr>
          <p:cNvPr id="108" name="Google Shape;108;p13"/>
          <p:cNvGrpSpPr/>
          <p:nvPr/>
        </p:nvGrpSpPr>
        <p:grpSpPr>
          <a:xfrm>
            <a:off x="5574675" y="33511535"/>
            <a:ext cx="6553199" cy="2489032"/>
            <a:chOff x="20878800" y="33952297"/>
            <a:chExt cx="6553199" cy="2489032"/>
          </a:xfrm>
        </p:grpSpPr>
        <p:pic>
          <p:nvPicPr>
            <p:cNvPr id="109" name="Google Shape;109;p13"/>
            <p:cNvPicPr preferRelativeResize="0"/>
            <p:nvPr/>
          </p:nvPicPr>
          <p:blipFill rotWithShape="1">
            <a:blip r:embed="rId5">
              <a:alphaModFix/>
            </a:blip>
            <a:srcRect b="20750" l="0" r="0" t="20213"/>
            <a:stretch/>
          </p:blipFill>
          <p:spPr>
            <a:xfrm>
              <a:off x="20878800" y="33952297"/>
              <a:ext cx="6553199" cy="1397000"/>
            </a:xfrm>
            <a:prstGeom prst="rect">
              <a:avLst/>
            </a:prstGeom>
            <a:noFill/>
            <a:ln>
              <a:noFill/>
            </a:ln>
          </p:spPr>
        </p:pic>
        <p:pic>
          <p:nvPicPr>
            <p:cNvPr id="110" name="Google Shape;110;p13"/>
            <p:cNvPicPr preferRelativeResize="0"/>
            <p:nvPr/>
          </p:nvPicPr>
          <p:blipFill rotWithShape="1">
            <a:blip r:embed="rId6">
              <a:alphaModFix/>
            </a:blip>
            <a:srcRect b="24891" l="0" r="0" t="28529"/>
            <a:stretch/>
          </p:blipFill>
          <p:spPr>
            <a:xfrm>
              <a:off x="21253537" y="35463613"/>
              <a:ext cx="5812704" cy="977716"/>
            </a:xfrm>
            <a:prstGeom prst="rect">
              <a:avLst/>
            </a:prstGeom>
            <a:noFill/>
            <a:ln>
              <a:noFill/>
            </a:ln>
          </p:spPr>
        </p:pic>
      </p:grpSp>
      <p:pic>
        <p:nvPicPr>
          <p:cNvPr id="111" name="Google Shape;111;p13"/>
          <p:cNvPicPr preferRelativeResize="0"/>
          <p:nvPr/>
        </p:nvPicPr>
        <p:blipFill>
          <a:blip r:embed="rId7">
            <a:alphaModFix/>
          </a:blip>
          <a:stretch>
            <a:fillRect/>
          </a:stretch>
        </p:blipFill>
        <p:spPr>
          <a:xfrm>
            <a:off x="15887904" y="14887275"/>
            <a:ext cx="8683542" cy="4870276"/>
          </a:xfrm>
          <a:prstGeom prst="rect">
            <a:avLst/>
          </a:prstGeom>
          <a:noFill/>
          <a:ln>
            <a:noFill/>
          </a:ln>
        </p:spPr>
      </p:pic>
      <p:cxnSp>
        <p:nvCxnSpPr>
          <p:cNvPr id="112" name="Google Shape;112;p13"/>
          <p:cNvCxnSpPr/>
          <p:nvPr/>
        </p:nvCxnSpPr>
        <p:spPr>
          <a:xfrm flipH="1" rot="5400000">
            <a:off x="18484100" y="14196725"/>
            <a:ext cx="1512900" cy="358500"/>
          </a:xfrm>
          <a:prstGeom prst="curvedConnector3">
            <a:avLst>
              <a:gd fmla="val 50000" name="adj1"/>
            </a:avLst>
          </a:prstGeom>
          <a:noFill/>
          <a:ln cap="flat" cmpd="sng" w="114300">
            <a:solidFill>
              <a:srgbClr val="FFD966"/>
            </a:solidFill>
            <a:prstDash val="solid"/>
            <a:round/>
            <a:headEnd len="med" w="med" type="none"/>
            <a:tailEnd len="med" w="med" type="none"/>
          </a:ln>
        </p:spPr>
      </p:cxnSp>
      <p:pic>
        <p:nvPicPr>
          <p:cNvPr id="113" name="Google Shape;113;p13"/>
          <p:cNvPicPr preferRelativeResize="0"/>
          <p:nvPr/>
        </p:nvPicPr>
        <p:blipFill>
          <a:blip r:embed="rId8">
            <a:alphaModFix/>
          </a:blip>
          <a:stretch>
            <a:fillRect/>
          </a:stretch>
        </p:blipFill>
        <p:spPr>
          <a:xfrm>
            <a:off x="13895850" y="22169988"/>
            <a:ext cx="4533900" cy="3952875"/>
          </a:xfrm>
          <a:prstGeom prst="rect">
            <a:avLst/>
          </a:prstGeom>
          <a:noFill/>
          <a:ln>
            <a:noFill/>
          </a:ln>
        </p:spPr>
      </p:pic>
      <p:sp>
        <p:nvSpPr>
          <p:cNvPr id="114" name="Google Shape;114;p13"/>
          <p:cNvSpPr txBox="1"/>
          <p:nvPr/>
        </p:nvSpPr>
        <p:spPr>
          <a:xfrm>
            <a:off x="14097000" y="27288400"/>
            <a:ext cx="5041200" cy="1200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rPr>
              <a:t>Fig 4. Confusion Matrix for Walk Sign Classification, </a:t>
            </a:r>
            <a:r>
              <a:rPr b="1" lang="en-US" sz="2400">
                <a:solidFill>
                  <a:schemeClr val="dk1"/>
                </a:solidFill>
              </a:rPr>
              <a:t>evaluated</a:t>
            </a:r>
            <a:r>
              <a:rPr b="1" lang="en-US" sz="2400">
                <a:solidFill>
                  <a:schemeClr val="dk1"/>
                </a:solidFill>
              </a:rPr>
              <a:t> on test data collected around CMU</a:t>
            </a:r>
            <a:endParaRPr sz="2400"/>
          </a:p>
        </p:txBody>
      </p:sp>
      <p:sp>
        <p:nvSpPr>
          <p:cNvPr id="115" name="Google Shape;115;p13"/>
          <p:cNvSpPr txBox="1"/>
          <p:nvPr/>
        </p:nvSpPr>
        <p:spPr>
          <a:xfrm>
            <a:off x="13895850" y="18998788"/>
            <a:ext cx="5041200" cy="954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rPr>
              <a:t>Bluetooth Bone-Conducting Headphones</a:t>
            </a:r>
            <a:endParaRPr b="1" sz="2800"/>
          </a:p>
        </p:txBody>
      </p:sp>
      <p:cxnSp>
        <p:nvCxnSpPr>
          <p:cNvPr id="116" name="Google Shape;116;p13"/>
          <p:cNvCxnSpPr>
            <a:stCxn id="115" idx="0"/>
          </p:cNvCxnSpPr>
          <p:nvPr/>
        </p:nvCxnSpPr>
        <p:spPr>
          <a:xfrm flipH="1" rot="10800000">
            <a:off x="16416450" y="18241888"/>
            <a:ext cx="266700" cy="756900"/>
          </a:xfrm>
          <a:prstGeom prst="straightConnector1">
            <a:avLst/>
          </a:prstGeom>
          <a:noFill/>
          <a:ln cap="flat" cmpd="sng" w="57150">
            <a:solidFill>
              <a:schemeClr val="accent1"/>
            </a:solidFill>
            <a:prstDash val="solid"/>
            <a:round/>
            <a:headEnd len="sm" w="sm" type="none"/>
            <a:tailEnd len="med" w="med" type="triangle"/>
          </a:ln>
        </p:spPr>
      </p:cxnSp>
      <p:sp>
        <p:nvSpPr>
          <p:cNvPr id="117" name="Google Shape;117;p13"/>
          <p:cNvSpPr txBox="1"/>
          <p:nvPr/>
        </p:nvSpPr>
        <p:spPr>
          <a:xfrm>
            <a:off x="23830250" y="19054150"/>
            <a:ext cx="2857500" cy="5232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rPr>
              <a:t>Battery Bank</a:t>
            </a:r>
            <a:endParaRPr b="1" sz="2800"/>
          </a:p>
        </p:txBody>
      </p:sp>
      <p:cxnSp>
        <p:nvCxnSpPr>
          <p:cNvPr id="118" name="Google Shape;118;p13"/>
          <p:cNvCxnSpPr/>
          <p:nvPr/>
        </p:nvCxnSpPr>
        <p:spPr>
          <a:xfrm rot="10800000">
            <a:off x="24040775" y="18384750"/>
            <a:ext cx="1104900" cy="516000"/>
          </a:xfrm>
          <a:prstGeom prst="straightConnector1">
            <a:avLst/>
          </a:prstGeom>
          <a:noFill/>
          <a:ln cap="flat" cmpd="sng" w="57150">
            <a:solidFill>
              <a:schemeClr val="accent1"/>
            </a:solidFill>
            <a:prstDash val="solid"/>
            <a:round/>
            <a:headEnd len="sm" w="sm" type="none"/>
            <a:tailEnd len="med" w="med" type="triangle"/>
          </a:ln>
        </p:spPr>
      </p:cxnSp>
      <p:sp>
        <p:nvSpPr>
          <p:cNvPr id="119" name="Google Shape;119;p13"/>
          <p:cNvSpPr txBox="1"/>
          <p:nvPr/>
        </p:nvSpPr>
        <p:spPr>
          <a:xfrm>
            <a:off x="24543950" y="15045338"/>
            <a:ext cx="2493300" cy="954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rPr>
              <a:t>USB-C to DC Converter</a:t>
            </a:r>
            <a:endParaRPr b="1" sz="2800"/>
          </a:p>
        </p:txBody>
      </p:sp>
      <p:cxnSp>
        <p:nvCxnSpPr>
          <p:cNvPr id="120" name="Google Shape;120;p13"/>
          <p:cNvCxnSpPr>
            <a:stCxn id="119" idx="1"/>
          </p:cNvCxnSpPr>
          <p:nvPr/>
        </p:nvCxnSpPr>
        <p:spPr>
          <a:xfrm flipH="1">
            <a:off x="23494850" y="15522488"/>
            <a:ext cx="1049100" cy="466500"/>
          </a:xfrm>
          <a:prstGeom prst="straightConnector1">
            <a:avLst/>
          </a:prstGeom>
          <a:noFill/>
          <a:ln cap="flat" cmpd="sng" w="57150">
            <a:solidFill>
              <a:schemeClr val="accent1"/>
            </a:solidFill>
            <a:prstDash val="solid"/>
            <a:round/>
            <a:headEnd len="sm" w="sm" type="none"/>
            <a:tailEnd len="med" w="med" type="triangle"/>
          </a:ln>
        </p:spPr>
      </p:cxnSp>
      <p:sp>
        <p:nvSpPr>
          <p:cNvPr id="121" name="Google Shape;121;p13"/>
          <p:cNvSpPr/>
          <p:nvPr/>
        </p:nvSpPr>
        <p:spPr>
          <a:xfrm>
            <a:off x="327655" y="2917285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122" name="Google Shape;122;p13"/>
          <p:cNvSpPr txBox="1"/>
          <p:nvPr/>
        </p:nvSpPr>
        <p:spPr>
          <a:xfrm>
            <a:off x="381004" y="30347544"/>
            <a:ext cx="13030200" cy="2709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400">
                <a:solidFill>
                  <a:schemeClr val="dk1"/>
                </a:solidFill>
              </a:rPr>
              <a:t>Overall, we were able to meet most of our design requirements and integrate all submodules into one complete system. One lesson we learned was to begin the complete integration process earlier, as submodules that work independently may not alway </a:t>
            </a:r>
            <a:r>
              <a:rPr lang="en-US" sz="3400">
                <a:solidFill>
                  <a:schemeClr val="dk1"/>
                </a:solidFill>
              </a:rPr>
              <a:t>work </a:t>
            </a:r>
            <a:r>
              <a:rPr lang="en-US" sz="3400">
                <a:solidFill>
                  <a:schemeClr val="dk1"/>
                </a:solidFill>
              </a:rPr>
              <a:t>together.</a:t>
            </a:r>
            <a:endParaRPr sz="3400"/>
          </a:p>
        </p:txBody>
      </p:sp>
      <p:sp>
        <p:nvSpPr>
          <p:cNvPr id="123" name="Google Shape;123;p13"/>
          <p:cNvSpPr txBox="1"/>
          <p:nvPr/>
        </p:nvSpPr>
        <p:spPr>
          <a:xfrm>
            <a:off x="329850" y="25174025"/>
            <a:ext cx="13091100" cy="4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400"/>
              <a:t>The camera feeds images into our software component, which starts in the walk sign image classification phase. When a “WALK” signal is detected, the system passes control to the object </a:t>
            </a:r>
            <a:r>
              <a:rPr lang="en-US" sz="3400"/>
              <a:t>detection and navigation subsystem, where audio feedback is relayed back to the user via the wireless headphones. The IMU sensor simultaneously detects the user’s heading and helps provide audio feedback to keep them within the crosswalk.</a:t>
            </a:r>
            <a:endParaRPr sz="3400"/>
          </a:p>
        </p:txBody>
      </p:sp>
      <p:sp>
        <p:nvSpPr>
          <p:cNvPr id="124" name="Google Shape;124;p13"/>
          <p:cNvSpPr txBox="1"/>
          <p:nvPr/>
        </p:nvSpPr>
        <p:spPr>
          <a:xfrm>
            <a:off x="13933200" y="20123725"/>
            <a:ext cx="125820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rPr>
              <a:t>Fig 2 and 3. System Diagram - Harness, Headphone, and Battery Pack</a:t>
            </a:r>
            <a:endParaRPr sz="2400"/>
          </a:p>
        </p:txBody>
      </p:sp>
      <p:pic>
        <p:nvPicPr>
          <p:cNvPr id="125" name="Google Shape;125;p13" title="Capstone Block Diagram - Overall Diagram For Poster (1).png"/>
          <p:cNvPicPr preferRelativeResize="0"/>
          <p:nvPr/>
        </p:nvPicPr>
        <p:blipFill>
          <a:blip r:embed="rId9">
            <a:alphaModFix/>
          </a:blip>
          <a:stretch>
            <a:fillRect/>
          </a:stretch>
        </p:blipFill>
        <p:spPr>
          <a:xfrm>
            <a:off x="372900" y="15573825"/>
            <a:ext cx="13030198" cy="8754658"/>
          </a:xfrm>
          <a:prstGeom prst="rect">
            <a:avLst/>
          </a:prstGeom>
          <a:noFill/>
          <a:ln>
            <a:noFill/>
          </a:ln>
        </p:spPr>
      </p:pic>
      <p:pic>
        <p:nvPicPr>
          <p:cNvPr id="126" name="Google Shape;126;p13" title="frame (2).png"/>
          <p:cNvPicPr preferRelativeResize="0"/>
          <p:nvPr/>
        </p:nvPicPr>
        <p:blipFill>
          <a:blip r:embed="rId10">
            <a:alphaModFix/>
          </a:blip>
          <a:stretch>
            <a:fillRect/>
          </a:stretch>
        </p:blipFill>
        <p:spPr>
          <a:xfrm>
            <a:off x="552450" y="33040425"/>
            <a:ext cx="2857500" cy="2857500"/>
          </a:xfrm>
          <a:prstGeom prst="rect">
            <a:avLst/>
          </a:prstGeom>
          <a:noFill/>
          <a:ln>
            <a:noFill/>
          </a:ln>
        </p:spPr>
      </p:pic>
      <p:pic>
        <p:nvPicPr>
          <p:cNvPr id="127" name="Google Shape;127;p13" title="annotated_frame_91.jpg"/>
          <p:cNvPicPr preferRelativeResize="0"/>
          <p:nvPr/>
        </p:nvPicPr>
        <p:blipFill>
          <a:blip r:embed="rId11">
            <a:alphaModFix/>
          </a:blip>
          <a:stretch>
            <a:fillRect/>
          </a:stretch>
        </p:blipFill>
        <p:spPr>
          <a:xfrm>
            <a:off x="1746975" y="11938950"/>
            <a:ext cx="4284899" cy="2410250"/>
          </a:xfrm>
          <a:prstGeom prst="rect">
            <a:avLst/>
          </a:prstGeom>
          <a:noFill/>
          <a:ln cap="flat" cmpd="sng" w="9525">
            <a:solidFill>
              <a:srgbClr val="202729"/>
            </a:solidFill>
            <a:prstDash val="solid"/>
            <a:round/>
            <a:headEnd len="sm" w="sm" type="none"/>
            <a:tailEnd len="sm" w="sm" type="none"/>
          </a:ln>
        </p:spPr>
      </p:pic>
      <p:pic>
        <p:nvPicPr>
          <p:cNvPr id="128" name="Google Shape;128;p13"/>
          <p:cNvPicPr preferRelativeResize="0"/>
          <p:nvPr/>
        </p:nvPicPr>
        <p:blipFill>
          <a:blip r:embed="rId12">
            <a:alphaModFix/>
          </a:blip>
          <a:stretch>
            <a:fillRect/>
          </a:stretch>
        </p:blipFill>
        <p:spPr>
          <a:xfrm>
            <a:off x="7166025" y="11938950"/>
            <a:ext cx="4284900" cy="241025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