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7432000" cy="36576000"/>
  <p:notesSz cx="32461200" cy="51206400"/>
  <p:defaultTextStyle>
    <a:defPPr>
      <a:defRPr lang="en-US"/>
    </a:defPPr>
    <a:lvl1pPr algn="l" rtl="0" fontAlgn="base">
      <a:spcBef>
        <a:spcPct val="0"/>
      </a:spcBef>
      <a:spcAft>
        <a:spcPct val="0"/>
      </a:spcAft>
      <a:defRPr sz="7400" kern="1200">
        <a:solidFill>
          <a:schemeClr val="tx1"/>
        </a:solidFill>
        <a:latin typeface="Arial" charset="0"/>
        <a:ea typeface="ＭＳ Ｐゴシック" pitchFamily="-112" charset="-128"/>
        <a:cs typeface="+mn-cs"/>
      </a:defRPr>
    </a:lvl1pPr>
    <a:lvl2pPr marL="457200" algn="l" rtl="0" fontAlgn="base">
      <a:spcBef>
        <a:spcPct val="0"/>
      </a:spcBef>
      <a:spcAft>
        <a:spcPct val="0"/>
      </a:spcAft>
      <a:defRPr sz="7400" kern="1200">
        <a:solidFill>
          <a:schemeClr val="tx1"/>
        </a:solidFill>
        <a:latin typeface="Arial" charset="0"/>
        <a:ea typeface="ＭＳ Ｐゴシック" pitchFamily="-112" charset="-128"/>
        <a:cs typeface="+mn-cs"/>
      </a:defRPr>
    </a:lvl2pPr>
    <a:lvl3pPr marL="914400" algn="l" rtl="0" fontAlgn="base">
      <a:spcBef>
        <a:spcPct val="0"/>
      </a:spcBef>
      <a:spcAft>
        <a:spcPct val="0"/>
      </a:spcAft>
      <a:defRPr sz="7400" kern="1200">
        <a:solidFill>
          <a:schemeClr val="tx1"/>
        </a:solidFill>
        <a:latin typeface="Arial" charset="0"/>
        <a:ea typeface="ＭＳ Ｐゴシック" pitchFamily="-112" charset="-128"/>
        <a:cs typeface="+mn-cs"/>
      </a:defRPr>
    </a:lvl3pPr>
    <a:lvl4pPr marL="1371600" algn="l" rtl="0" fontAlgn="base">
      <a:spcBef>
        <a:spcPct val="0"/>
      </a:spcBef>
      <a:spcAft>
        <a:spcPct val="0"/>
      </a:spcAft>
      <a:defRPr sz="7400" kern="1200">
        <a:solidFill>
          <a:schemeClr val="tx1"/>
        </a:solidFill>
        <a:latin typeface="Arial" charset="0"/>
        <a:ea typeface="ＭＳ Ｐゴシック" pitchFamily="-112" charset="-128"/>
        <a:cs typeface="+mn-cs"/>
      </a:defRPr>
    </a:lvl4pPr>
    <a:lvl5pPr marL="1828800" algn="l" rtl="0" fontAlgn="base">
      <a:spcBef>
        <a:spcPct val="0"/>
      </a:spcBef>
      <a:spcAft>
        <a:spcPct val="0"/>
      </a:spcAft>
      <a:defRPr sz="7400" kern="1200">
        <a:solidFill>
          <a:schemeClr val="tx1"/>
        </a:solidFill>
        <a:latin typeface="Arial" charset="0"/>
        <a:ea typeface="ＭＳ Ｐゴシック" pitchFamily="-112" charset="-128"/>
        <a:cs typeface="+mn-cs"/>
      </a:defRPr>
    </a:lvl5pPr>
    <a:lvl6pPr marL="2286000" algn="l" defTabSz="914400" rtl="0" eaLnBrk="1" latinLnBrk="0" hangingPunct="1">
      <a:defRPr sz="7400" kern="1200">
        <a:solidFill>
          <a:schemeClr val="tx1"/>
        </a:solidFill>
        <a:latin typeface="Arial" charset="0"/>
        <a:ea typeface="ＭＳ Ｐゴシック" pitchFamily="-112" charset="-128"/>
        <a:cs typeface="+mn-cs"/>
      </a:defRPr>
    </a:lvl6pPr>
    <a:lvl7pPr marL="2743200" algn="l" defTabSz="914400" rtl="0" eaLnBrk="1" latinLnBrk="0" hangingPunct="1">
      <a:defRPr sz="7400" kern="1200">
        <a:solidFill>
          <a:schemeClr val="tx1"/>
        </a:solidFill>
        <a:latin typeface="Arial" charset="0"/>
        <a:ea typeface="ＭＳ Ｐゴシック" pitchFamily="-112" charset="-128"/>
        <a:cs typeface="+mn-cs"/>
      </a:defRPr>
    </a:lvl7pPr>
    <a:lvl8pPr marL="3200400" algn="l" defTabSz="914400" rtl="0" eaLnBrk="1" latinLnBrk="0" hangingPunct="1">
      <a:defRPr sz="7400" kern="1200">
        <a:solidFill>
          <a:schemeClr val="tx1"/>
        </a:solidFill>
        <a:latin typeface="Arial" charset="0"/>
        <a:ea typeface="ＭＳ Ｐゴシック" pitchFamily="-112" charset="-128"/>
        <a:cs typeface="+mn-cs"/>
      </a:defRPr>
    </a:lvl8pPr>
    <a:lvl9pPr marL="3657600" algn="l" defTabSz="914400" rtl="0" eaLnBrk="1" latinLnBrk="0" hangingPunct="1">
      <a:defRPr sz="74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11520" userDrawn="1">
          <p15:clr>
            <a:srgbClr val="A4A3A4"/>
          </p15:clr>
        </p15:guide>
        <p15:guide id="2" pos="86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630000"/>
    <a:srgbClr val="800000"/>
    <a:srgbClr val="BE0011"/>
    <a:srgbClr val="E48D96"/>
    <a:srgbClr val="FFFF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p:restoredTop sz="95000" autoAdjust="0"/>
  </p:normalViewPr>
  <p:slideViewPr>
    <p:cSldViewPr>
      <p:cViewPr>
        <p:scale>
          <a:sx n="33" d="100"/>
          <a:sy n="33" d="100"/>
        </p:scale>
        <p:origin x="2599" y="1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6805" y="11361738"/>
            <a:ext cx="23318391" cy="784066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4115098" y="20726400"/>
            <a:ext cx="19201805" cy="93472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E08ECDC-7975-4BB1-AE49-2345F5BD9256}" type="slidenum">
              <a:rPr lang="en-US"/>
              <a:pPr>
                <a:defRPr/>
              </a:pPr>
              <a:t>‹#›</a:t>
            </a:fld>
            <a:endParaRPr lang="en-US"/>
          </a:p>
        </p:txBody>
      </p:sp>
    </p:spTree>
    <p:extLst>
      <p:ext uri="{BB962C8B-B14F-4D97-AF65-F5344CB8AC3E}">
        <p14:creationId xmlns:p14="http://schemas.microsoft.com/office/powerpoint/2010/main" val="357711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372198" y="8534403"/>
            <a:ext cx="24687609" cy="241379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944A2AE-0D4A-4451-8982-9EBB4E5C1846}" type="slidenum">
              <a:rPr lang="en-US"/>
              <a:pPr>
                <a:defRPr/>
              </a:pPr>
              <a:t>‹#›</a:t>
            </a:fld>
            <a:endParaRPr lang="en-US"/>
          </a:p>
        </p:txBody>
      </p:sp>
    </p:spTree>
    <p:extLst>
      <p:ext uri="{BB962C8B-B14F-4D97-AF65-F5344CB8AC3E}">
        <p14:creationId xmlns:p14="http://schemas.microsoft.com/office/powerpoint/2010/main" val="2403816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7906" y="1465265"/>
            <a:ext cx="6171902" cy="312070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372195" y="1465265"/>
            <a:ext cx="18372833" cy="31207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F6961B1A-AA47-452D-9BBE-9E21C2493F32}" type="slidenum">
              <a:rPr lang="en-US"/>
              <a:pPr>
                <a:defRPr/>
              </a:pPr>
              <a:t>‹#›</a:t>
            </a:fld>
            <a:endParaRPr lang="en-US"/>
          </a:p>
        </p:txBody>
      </p:sp>
    </p:spTree>
    <p:extLst>
      <p:ext uri="{BB962C8B-B14F-4D97-AF65-F5344CB8AC3E}">
        <p14:creationId xmlns:p14="http://schemas.microsoft.com/office/powerpoint/2010/main" val="3042509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72198" y="8534403"/>
            <a:ext cx="24687609" cy="241379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494BB4F-286F-434F-B641-308747CD331A}" type="slidenum">
              <a:rPr lang="en-US"/>
              <a:pPr>
                <a:defRPr/>
              </a:pPr>
              <a:t>‹#›</a:t>
            </a:fld>
            <a:endParaRPr lang="en-US"/>
          </a:p>
        </p:txBody>
      </p:sp>
    </p:spTree>
    <p:extLst>
      <p:ext uri="{BB962C8B-B14F-4D97-AF65-F5344CB8AC3E}">
        <p14:creationId xmlns:p14="http://schemas.microsoft.com/office/powerpoint/2010/main" val="315499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2939"/>
            <a:ext cx="23316903" cy="72644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166939" y="15501939"/>
            <a:ext cx="23316903" cy="80010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3FC15A0-8257-40EF-8357-0172E684FEB9}" type="slidenum">
              <a:rPr lang="en-US"/>
              <a:pPr>
                <a:defRPr/>
              </a:pPr>
              <a:t>‹#›</a:t>
            </a:fld>
            <a:endParaRPr lang="en-US"/>
          </a:p>
        </p:txBody>
      </p:sp>
    </p:spTree>
    <p:extLst>
      <p:ext uri="{BB962C8B-B14F-4D97-AF65-F5344CB8AC3E}">
        <p14:creationId xmlns:p14="http://schemas.microsoft.com/office/powerpoint/2010/main" val="394568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372197" y="8534403"/>
            <a:ext cx="12272367" cy="241379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787439" y="8534403"/>
            <a:ext cx="12272367" cy="241379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Footer Placeholder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E8B3C89-2AAD-49DE-A617-266642974606}" type="slidenum">
              <a:rPr lang="en-US"/>
              <a:pPr>
                <a:defRPr/>
              </a:pPr>
              <a:t>‹#›</a:t>
            </a:fld>
            <a:endParaRPr lang="en-US"/>
          </a:p>
        </p:txBody>
      </p:sp>
    </p:spTree>
    <p:extLst>
      <p:ext uri="{BB962C8B-B14F-4D97-AF65-F5344CB8AC3E}">
        <p14:creationId xmlns:p14="http://schemas.microsoft.com/office/powerpoint/2010/main" val="402607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2195" y="8186740"/>
            <a:ext cx="12120563"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2195" y="11599865"/>
            <a:ext cx="12120563"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934781" y="8186740"/>
            <a:ext cx="12125027" cy="3413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3934781" y="11599865"/>
            <a:ext cx="12125027" cy="210724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8"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9"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97A8F8B-2AF0-43A6-8DF5-9CEC14129F77}" type="slidenum">
              <a:rPr lang="en-US"/>
              <a:pPr>
                <a:defRPr/>
              </a:pPr>
              <a:t>‹#›</a:t>
            </a:fld>
            <a:endParaRPr lang="en-US"/>
          </a:p>
        </p:txBody>
      </p:sp>
    </p:spTree>
    <p:extLst>
      <p:ext uri="{BB962C8B-B14F-4D97-AF65-F5344CB8AC3E}">
        <p14:creationId xmlns:p14="http://schemas.microsoft.com/office/powerpoint/2010/main" val="48091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2198" y="1465263"/>
            <a:ext cx="24687609" cy="6096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4"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5"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4A0AEC3-84AA-4BA5-9CB6-5B1BBAA7300F}" type="slidenum">
              <a:rPr lang="en-US"/>
              <a:pPr>
                <a:defRPr/>
              </a:pPr>
              <a:t>‹#›</a:t>
            </a:fld>
            <a:endParaRPr lang="en-US"/>
          </a:p>
        </p:txBody>
      </p:sp>
    </p:spTree>
    <p:extLst>
      <p:ext uri="{BB962C8B-B14F-4D97-AF65-F5344CB8AC3E}">
        <p14:creationId xmlns:p14="http://schemas.microsoft.com/office/powerpoint/2010/main" val="3164341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3" name="Rectangle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4" name="Rectangle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581FB83A-5ABC-4055-85B1-41573413F329}" type="slidenum">
              <a:rPr lang="en-US"/>
              <a:pPr>
                <a:defRPr/>
              </a:pPr>
              <a:t>‹#›</a:t>
            </a:fld>
            <a:endParaRPr lang="en-US"/>
          </a:p>
        </p:txBody>
      </p:sp>
    </p:spTree>
    <p:extLst>
      <p:ext uri="{BB962C8B-B14F-4D97-AF65-F5344CB8AC3E}">
        <p14:creationId xmlns:p14="http://schemas.microsoft.com/office/powerpoint/2010/main" val="412471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2195" y="1455739"/>
            <a:ext cx="9024938" cy="61976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0724555" y="1455739"/>
            <a:ext cx="15335250" cy="312166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2195" y="7653339"/>
            <a:ext cx="9024938" cy="25019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Footer Placeholder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ED478D4-DBF3-423C-87B5-14C0A944C4AD}" type="slidenum">
              <a:rPr lang="en-US"/>
              <a:pPr>
                <a:defRPr/>
              </a:pPr>
              <a:t>‹#›</a:t>
            </a:fld>
            <a:endParaRPr lang="en-US"/>
          </a:p>
        </p:txBody>
      </p:sp>
    </p:spTree>
    <p:extLst>
      <p:ext uri="{BB962C8B-B14F-4D97-AF65-F5344CB8AC3E}">
        <p14:creationId xmlns:p14="http://schemas.microsoft.com/office/powerpoint/2010/main" val="201474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7163" y="25603200"/>
            <a:ext cx="16458902" cy="3022600"/>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5377163" y="3268663"/>
            <a:ext cx="16458902" cy="21945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5377163" y="28625800"/>
            <a:ext cx="16458902" cy="4292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372197"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6" name="Footer Placeholder 5"/>
          <p:cNvSpPr>
            <a:spLocks noGrp="1" noChangeArrowheads="1"/>
          </p:cNvSpPr>
          <p:nvPr>
            <p:ph type="ftr" sz="quarter" idx="11"/>
          </p:nvPr>
        </p:nvSpPr>
        <p:spPr>
          <a:xfrm>
            <a:off x="9373198" y="33307339"/>
            <a:ext cx="8685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endParaRPr lang="en-US"/>
          </a:p>
        </p:txBody>
      </p:sp>
      <p:sp>
        <p:nvSpPr>
          <p:cNvPr id="7" name="Slide Number Placeholder 6"/>
          <p:cNvSpPr>
            <a:spLocks noGrp="1" noChangeArrowheads="1"/>
          </p:cNvSpPr>
          <p:nvPr>
            <p:ph type="sldNum" sz="quarter" idx="12"/>
          </p:nvPr>
        </p:nvSpPr>
        <p:spPr>
          <a:xfrm>
            <a:off x="19660198" y="33307339"/>
            <a:ext cx="6399609" cy="25400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BF2D51A-D49F-4C96-A0A3-78851C506539}" type="slidenum">
              <a:rPr lang="en-US"/>
              <a:pPr>
                <a:defRPr/>
              </a:pPr>
              <a:t>‹#›</a:t>
            </a:fld>
            <a:endParaRPr lang="en-US"/>
          </a:p>
        </p:txBody>
      </p:sp>
    </p:spTree>
    <p:extLst>
      <p:ext uri="{BB962C8B-B14F-4D97-AF65-F5344CB8AC3E}">
        <p14:creationId xmlns:p14="http://schemas.microsoft.com/office/powerpoint/2010/main" val="66636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3762375" rtl="0" eaLnBrk="1" fontAlgn="base" hangingPunct="1">
        <a:spcBef>
          <a:spcPct val="0"/>
        </a:spcBef>
        <a:spcAft>
          <a:spcPct val="0"/>
        </a:spcAft>
        <a:defRPr sz="18100">
          <a:solidFill>
            <a:schemeClr val="tx2"/>
          </a:solidFill>
          <a:latin typeface="+mj-lt"/>
          <a:ea typeface="ＭＳ Ｐゴシック" pitchFamily="-112" charset="-128"/>
          <a:cs typeface="ＭＳ Ｐゴシック" pitchFamily="-112" charset="-128"/>
        </a:defRPr>
      </a:lvl1pPr>
      <a:lvl2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2pPr>
      <a:lvl3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3pPr>
      <a:lvl4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4pPr>
      <a:lvl5pPr algn="ctr" defTabSz="3762375" rtl="0" eaLnBrk="1" fontAlgn="base" hangingPunct="1">
        <a:spcBef>
          <a:spcPct val="0"/>
        </a:spcBef>
        <a:spcAft>
          <a:spcPct val="0"/>
        </a:spcAft>
        <a:defRPr sz="18100">
          <a:solidFill>
            <a:schemeClr val="tx2"/>
          </a:solidFill>
          <a:latin typeface="Arial" pitchFamily="-110" charset="0"/>
          <a:ea typeface="ＭＳ Ｐゴシック" pitchFamily="-112" charset="-128"/>
          <a:cs typeface="ＭＳ Ｐゴシック" pitchFamily="-112" charset="-128"/>
        </a:defRPr>
      </a:lvl5pPr>
      <a:lvl6pPr marL="457200" algn="ctr" defTabSz="3762375" rtl="0" eaLnBrk="1" fontAlgn="base" hangingPunct="1">
        <a:spcBef>
          <a:spcPct val="0"/>
        </a:spcBef>
        <a:spcAft>
          <a:spcPct val="0"/>
        </a:spcAft>
        <a:defRPr sz="18100">
          <a:solidFill>
            <a:schemeClr val="tx2"/>
          </a:solidFill>
          <a:latin typeface="Arial" pitchFamily="-110" charset="0"/>
        </a:defRPr>
      </a:lvl6pPr>
      <a:lvl7pPr marL="914400" algn="ctr" defTabSz="3762375" rtl="0" eaLnBrk="1" fontAlgn="base" hangingPunct="1">
        <a:spcBef>
          <a:spcPct val="0"/>
        </a:spcBef>
        <a:spcAft>
          <a:spcPct val="0"/>
        </a:spcAft>
        <a:defRPr sz="18100">
          <a:solidFill>
            <a:schemeClr val="tx2"/>
          </a:solidFill>
          <a:latin typeface="Arial" pitchFamily="-110" charset="0"/>
        </a:defRPr>
      </a:lvl7pPr>
      <a:lvl8pPr marL="1371600" algn="ctr" defTabSz="3762375" rtl="0" eaLnBrk="1" fontAlgn="base" hangingPunct="1">
        <a:spcBef>
          <a:spcPct val="0"/>
        </a:spcBef>
        <a:spcAft>
          <a:spcPct val="0"/>
        </a:spcAft>
        <a:defRPr sz="18100">
          <a:solidFill>
            <a:schemeClr val="tx2"/>
          </a:solidFill>
          <a:latin typeface="Arial" pitchFamily="-110" charset="0"/>
        </a:defRPr>
      </a:lvl8pPr>
      <a:lvl9pPr marL="1828800" algn="ctr" defTabSz="3762375" rtl="0" eaLnBrk="1" fontAlgn="base" hangingPunct="1">
        <a:spcBef>
          <a:spcPct val="0"/>
        </a:spcBef>
        <a:spcAft>
          <a:spcPct val="0"/>
        </a:spcAft>
        <a:defRPr sz="18100">
          <a:solidFill>
            <a:schemeClr val="tx2"/>
          </a:solidFill>
          <a:latin typeface="Arial" pitchFamily="-110" charset="0"/>
        </a:defRPr>
      </a:lvl9pPr>
    </p:titleStyle>
    <p:bodyStyle>
      <a:lvl1pPr marL="685800" indent="-685800" algn="l" defTabSz="3762375" rtl="0" eaLnBrk="1" fontAlgn="base" hangingPunct="1">
        <a:spcBef>
          <a:spcPct val="20000"/>
        </a:spcBef>
        <a:spcAft>
          <a:spcPct val="0"/>
        </a:spcAft>
        <a:buFont typeface="Times" pitchFamily="-112" charset="0"/>
        <a:buChar char="•"/>
        <a:tabLst>
          <a:tab pos="2116138" algn="l"/>
        </a:tabLst>
        <a:defRPr sz="5400">
          <a:solidFill>
            <a:schemeClr val="tx1"/>
          </a:solidFill>
          <a:latin typeface="+mn-lt"/>
          <a:ea typeface="ＭＳ Ｐゴシック" pitchFamily="-112" charset="-128"/>
          <a:cs typeface="ＭＳ Ｐゴシック" pitchFamily="-112" charset="-128"/>
        </a:defRPr>
      </a:lvl1pPr>
      <a:lvl2pPr marL="1600200" indent="-685800" algn="l" defTabSz="3762375" rtl="0" eaLnBrk="1" fontAlgn="base" hangingPunct="1">
        <a:spcBef>
          <a:spcPct val="20000"/>
        </a:spcBef>
        <a:spcAft>
          <a:spcPct val="0"/>
        </a:spcAft>
        <a:buChar char="•"/>
        <a:tabLst>
          <a:tab pos="2116138" algn="l"/>
        </a:tabLst>
        <a:defRPr sz="4800">
          <a:solidFill>
            <a:schemeClr val="tx1"/>
          </a:solidFill>
          <a:latin typeface="+mn-lt"/>
          <a:ea typeface="ＭＳ Ｐゴシック" pitchFamily="-110" charset="-128"/>
        </a:defRPr>
      </a:lvl2pPr>
      <a:lvl3pPr marL="2514600" indent="-685800" algn="l" defTabSz="3762375" rtl="0" eaLnBrk="1" fontAlgn="base" hangingPunct="1">
        <a:spcBef>
          <a:spcPct val="20000"/>
        </a:spcBef>
        <a:spcAft>
          <a:spcPct val="0"/>
        </a:spcAft>
        <a:buChar char="•"/>
        <a:tabLst>
          <a:tab pos="2116138" algn="l"/>
        </a:tabLst>
        <a:defRPr sz="3600">
          <a:solidFill>
            <a:schemeClr val="tx1"/>
          </a:solidFill>
          <a:latin typeface="+mn-lt"/>
          <a:ea typeface="ＭＳ Ｐゴシック" pitchFamily="-110" charset="-128"/>
        </a:defRPr>
      </a:lvl3pPr>
      <a:lvl4pPr marL="3429000" indent="-685800" algn="l" defTabSz="3762375" rtl="0" eaLnBrk="1" fontAlgn="base" hangingPunct="1">
        <a:spcBef>
          <a:spcPct val="20000"/>
        </a:spcBef>
        <a:spcAft>
          <a:spcPct val="0"/>
        </a:spcAft>
        <a:buChar char="–"/>
        <a:tabLst>
          <a:tab pos="2116138" algn="l"/>
        </a:tabLst>
        <a:defRPr sz="3600">
          <a:solidFill>
            <a:schemeClr val="tx1"/>
          </a:solidFill>
          <a:latin typeface="+mn-lt"/>
          <a:ea typeface="ＭＳ Ｐゴシック" pitchFamily="-110" charset="-128"/>
        </a:defRPr>
      </a:lvl4pPr>
      <a:lvl5pPr marL="4343400" indent="-685800" algn="l" defTabSz="3762375" rtl="0" eaLnBrk="1" fontAlgn="base" hangingPunct="1">
        <a:spcBef>
          <a:spcPct val="20000"/>
        </a:spcBef>
        <a:spcAft>
          <a:spcPct val="0"/>
        </a:spcAft>
        <a:buFont typeface="Wingdings" pitchFamily="-112" charset="2"/>
        <a:buChar char="ü"/>
        <a:tabLst>
          <a:tab pos="2116138" algn="l"/>
        </a:tabLst>
        <a:defRPr sz="3600">
          <a:solidFill>
            <a:schemeClr val="tx1"/>
          </a:solidFill>
          <a:latin typeface="+mn-lt"/>
          <a:ea typeface="ＭＳ Ｐゴシック" pitchFamily="-110" charset="-128"/>
        </a:defRPr>
      </a:lvl5pPr>
      <a:lvl6pPr marL="48006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6pPr>
      <a:lvl7pPr marL="52578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7pPr>
      <a:lvl8pPr marL="57150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8pPr>
      <a:lvl9pPr marL="6172200" indent="-685800" algn="l" defTabSz="3762375" rtl="0" eaLnBrk="1" fontAlgn="base" hangingPunct="1">
        <a:spcBef>
          <a:spcPct val="20000"/>
        </a:spcBef>
        <a:spcAft>
          <a:spcPct val="0"/>
        </a:spcAft>
        <a:buFont typeface="Wingdings" pitchFamily="-110" charset="2"/>
        <a:buChar char="ü"/>
        <a:tabLst>
          <a:tab pos="2116138" algn="l"/>
        </a:tabLst>
        <a:defRPr sz="36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Text Box 4"/>
          <p:cNvSpPr txBox="1">
            <a:spLocks noChangeArrowheads="1"/>
          </p:cNvSpPr>
          <p:nvPr/>
        </p:nvSpPr>
        <p:spPr bwMode="auto">
          <a:xfrm>
            <a:off x="-914400" y="0"/>
            <a:ext cx="36576000"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3762375" eaLnBrk="0" hangingPunct="0">
              <a:defRPr sz="7400">
                <a:solidFill>
                  <a:schemeClr val="tx1"/>
                </a:solidFill>
                <a:latin typeface="Arial" charset="0"/>
                <a:ea typeface="ＭＳ Ｐゴシック" pitchFamily="-112" charset="-128"/>
              </a:defRPr>
            </a:lvl1pPr>
            <a:lvl2pPr marL="742950" indent="-285750" defTabSz="3762375" eaLnBrk="0" hangingPunct="0">
              <a:defRPr sz="7400">
                <a:solidFill>
                  <a:schemeClr val="tx1"/>
                </a:solidFill>
                <a:latin typeface="Arial" charset="0"/>
                <a:ea typeface="ＭＳ Ｐゴシック" pitchFamily="-112" charset="-128"/>
              </a:defRPr>
            </a:lvl2pPr>
            <a:lvl3pPr marL="1143000" indent="-228600" defTabSz="3762375" eaLnBrk="0" hangingPunct="0">
              <a:defRPr sz="7400">
                <a:solidFill>
                  <a:schemeClr val="tx1"/>
                </a:solidFill>
                <a:latin typeface="Arial" charset="0"/>
                <a:ea typeface="ＭＳ Ｐゴシック" pitchFamily="-112" charset="-128"/>
              </a:defRPr>
            </a:lvl3pPr>
            <a:lvl4pPr marL="1600200" indent="-228600" defTabSz="3762375" eaLnBrk="0" hangingPunct="0">
              <a:defRPr sz="7400">
                <a:solidFill>
                  <a:schemeClr val="tx1"/>
                </a:solidFill>
                <a:latin typeface="Arial" charset="0"/>
                <a:ea typeface="ＭＳ Ｐゴシック" pitchFamily="-112" charset="-128"/>
              </a:defRPr>
            </a:lvl4pPr>
            <a:lvl5pPr marL="2057400" indent="-228600" defTabSz="3762375" eaLnBrk="0" hangingPunct="0">
              <a:defRPr sz="7400">
                <a:solidFill>
                  <a:schemeClr val="tx1"/>
                </a:solidFill>
                <a:latin typeface="Arial" charset="0"/>
                <a:ea typeface="ＭＳ Ｐゴシック" pitchFamily="-112" charset="-128"/>
              </a:defRPr>
            </a:lvl5pPr>
            <a:lvl6pPr marL="25146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6pPr>
            <a:lvl7pPr marL="29718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7pPr>
            <a:lvl8pPr marL="34290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8pPr>
            <a:lvl9pPr marL="38862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9pPr>
          </a:lstStyle>
          <a:p>
            <a:pPr eaLnBrk="1" hangingPunct="1">
              <a:spcBef>
                <a:spcPct val="50000"/>
              </a:spcBef>
            </a:pPr>
            <a:endParaRPr lang="en-US"/>
          </a:p>
        </p:txBody>
      </p:sp>
      <p:sp>
        <p:nvSpPr>
          <p:cNvPr id="557" name="Text Box 5"/>
          <p:cNvSpPr txBox="1">
            <a:spLocks noChangeArrowheads="1"/>
          </p:cNvSpPr>
          <p:nvPr/>
        </p:nvSpPr>
        <p:spPr bwMode="auto">
          <a:xfrm>
            <a:off x="0" y="533401"/>
            <a:ext cx="27432000" cy="3438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3762375" eaLnBrk="0" hangingPunct="0">
              <a:defRPr sz="7400">
                <a:solidFill>
                  <a:schemeClr val="tx1"/>
                </a:solidFill>
                <a:latin typeface="Arial" charset="0"/>
                <a:ea typeface="ＭＳ Ｐゴシック" pitchFamily="-112" charset="-128"/>
              </a:defRPr>
            </a:lvl1pPr>
            <a:lvl2pPr marL="742950" indent="-285750" defTabSz="3762375" eaLnBrk="0" hangingPunct="0">
              <a:defRPr sz="7400">
                <a:solidFill>
                  <a:schemeClr val="tx1"/>
                </a:solidFill>
                <a:latin typeface="Arial" charset="0"/>
                <a:ea typeface="ＭＳ Ｐゴシック" pitchFamily="-112" charset="-128"/>
              </a:defRPr>
            </a:lvl2pPr>
            <a:lvl3pPr marL="1143000" indent="-228600" defTabSz="3762375" eaLnBrk="0" hangingPunct="0">
              <a:defRPr sz="7400">
                <a:solidFill>
                  <a:schemeClr val="tx1"/>
                </a:solidFill>
                <a:latin typeface="Arial" charset="0"/>
                <a:ea typeface="ＭＳ Ｐゴシック" pitchFamily="-112" charset="-128"/>
              </a:defRPr>
            </a:lvl3pPr>
            <a:lvl4pPr marL="1600200" indent="-228600" defTabSz="3762375" eaLnBrk="0" hangingPunct="0">
              <a:defRPr sz="7400">
                <a:solidFill>
                  <a:schemeClr val="tx1"/>
                </a:solidFill>
                <a:latin typeface="Arial" charset="0"/>
                <a:ea typeface="ＭＳ Ｐゴシック" pitchFamily="-112" charset="-128"/>
              </a:defRPr>
            </a:lvl4pPr>
            <a:lvl5pPr marL="2057400" indent="-228600" defTabSz="3762375" eaLnBrk="0" hangingPunct="0">
              <a:defRPr sz="7400">
                <a:solidFill>
                  <a:schemeClr val="tx1"/>
                </a:solidFill>
                <a:latin typeface="Arial" charset="0"/>
                <a:ea typeface="ＭＳ Ｐゴシック" pitchFamily="-112" charset="-128"/>
              </a:defRPr>
            </a:lvl5pPr>
            <a:lvl6pPr marL="25146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6pPr>
            <a:lvl7pPr marL="29718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7pPr>
            <a:lvl8pPr marL="34290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8pPr>
            <a:lvl9pPr marL="3886200" indent="-228600" defTabSz="3762375" eaLnBrk="0" fontAlgn="base" hangingPunct="0">
              <a:spcBef>
                <a:spcPct val="0"/>
              </a:spcBef>
              <a:spcAft>
                <a:spcPct val="0"/>
              </a:spcAft>
              <a:defRPr sz="7400">
                <a:solidFill>
                  <a:schemeClr val="tx1"/>
                </a:solidFill>
                <a:latin typeface="Arial" charset="0"/>
                <a:ea typeface="ＭＳ Ｐゴシック" pitchFamily="-112" charset="-128"/>
              </a:defRPr>
            </a:lvl9pPr>
          </a:lstStyle>
          <a:p>
            <a:pPr algn="ctr" eaLnBrk="1" hangingPunct="1">
              <a:lnSpc>
                <a:spcPct val="80000"/>
              </a:lnSpc>
              <a:spcBef>
                <a:spcPct val="50000"/>
              </a:spcBef>
            </a:pPr>
            <a:r>
              <a:rPr lang="en-US" sz="7200" b="1" dirty="0" err="1">
                <a:solidFill>
                  <a:srgbClr val="BE0204"/>
                </a:solidFill>
              </a:rPr>
              <a:t>DanCe</a:t>
            </a:r>
            <a:r>
              <a:rPr lang="en-US" sz="7200" b="1" dirty="0">
                <a:solidFill>
                  <a:srgbClr val="BE0204"/>
                </a:solidFill>
              </a:rPr>
              <a:t>-V</a:t>
            </a:r>
          </a:p>
          <a:p>
            <a:pPr algn="ctr" eaLnBrk="1" hangingPunct="1">
              <a:lnSpc>
                <a:spcPct val="60000"/>
              </a:lnSpc>
              <a:spcBef>
                <a:spcPct val="50000"/>
              </a:spcBef>
            </a:pPr>
            <a:r>
              <a:rPr lang="en-US" sz="3600" b="1" dirty="0"/>
              <a:t>Team C2:  Danny Cui, Rex Kim, Akul Singh</a:t>
            </a:r>
          </a:p>
          <a:p>
            <a:pPr algn="ctr" eaLnBrk="1" hangingPunct="1">
              <a:lnSpc>
                <a:spcPct val="60000"/>
              </a:lnSpc>
              <a:spcBef>
                <a:spcPct val="50000"/>
              </a:spcBef>
            </a:pPr>
            <a:r>
              <a:rPr lang="en-US" sz="3600" dirty="0"/>
              <a:t>18-500 Capstone Design, Spring 2025</a:t>
            </a:r>
          </a:p>
          <a:p>
            <a:pPr algn="ctr" eaLnBrk="1" hangingPunct="1">
              <a:lnSpc>
                <a:spcPct val="60000"/>
              </a:lnSpc>
              <a:spcBef>
                <a:spcPct val="50000"/>
              </a:spcBef>
            </a:pPr>
            <a:r>
              <a:rPr lang="en-US" sz="3600" dirty="0"/>
              <a:t>Electrical and Computer Engineering Department</a:t>
            </a:r>
          </a:p>
          <a:p>
            <a:pPr algn="ctr" eaLnBrk="1" hangingPunct="1">
              <a:lnSpc>
                <a:spcPct val="60000"/>
              </a:lnSpc>
              <a:spcBef>
                <a:spcPct val="50000"/>
              </a:spcBef>
            </a:pPr>
            <a:r>
              <a:rPr lang="en-US" sz="3600" dirty="0"/>
              <a:t>Carnegie Mellon University</a:t>
            </a:r>
          </a:p>
        </p:txBody>
      </p:sp>
      <p:grpSp>
        <p:nvGrpSpPr>
          <p:cNvPr id="3" name="Group 2"/>
          <p:cNvGrpSpPr/>
          <p:nvPr/>
        </p:nvGrpSpPr>
        <p:grpSpPr>
          <a:xfrm>
            <a:off x="20878800" y="33952297"/>
            <a:ext cx="6553200" cy="2489032"/>
            <a:chOff x="20878800" y="33952297"/>
            <a:chExt cx="6553200" cy="2489032"/>
          </a:xfrm>
        </p:grpSpPr>
        <p:pic>
          <p:nvPicPr>
            <p:cNvPr id="561" name="Picture 560"/>
            <p:cNvPicPr>
              <a:picLocks noChangeAspect="1"/>
            </p:cNvPicPr>
            <p:nvPr/>
          </p:nvPicPr>
          <p:blipFill rotWithShape="1">
            <a:blip r:embed="rId2"/>
            <a:srcRect t="20214" b="20751"/>
            <a:stretch/>
          </p:blipFill>
          <p:spPr>
            <a:xfrm>
              <a:off x="20878800" y="33952297"/>
              <a:ext cx="6553200" cy="1397000"/>
            </a:xfrm>
            <a:prstGeom prst="rect">
              <a:avLst/>
            </a:prstGeom>
          </p:spPr>
        </p:pic>
        <p:pic>
          <p:nvPicPr>
            <p:cNvPr id="562" name="Picture 561"/>
            <p:cNvPicPr>
              <a:picLocks noChangeAspect="1"/>
            </p:cNvPicPr>
            <p:nvPr/>
          </p:nvPicPr>
          <p:blipFill rotWithShape="1">
            <a:blip r:embed="rId3"/>
            <a:srcRect t="28530" b="24891"/>
            <a:stretch/>
          </p:blipFill>
          <p:spPr>
            <a:xfrm>
              <a:off x="21253537" y="35463613"/>
              <a:ext cx="5812703" cy="977716"/>
            </a:xfrm>
            <a:prstGeom prst="rect">
              <a:avLst/>
            </a:prstGeom>
          </p:spPr>
        </p:pic>
      </p:grpSp>
      <p:sp>
        <p:nvSpPr>
          <p:cNvPr id="833" name="Rectangle 6"/>
          <p:cNvSpPr>
            <a:spLocks noChangeArrowheads="1"/>
          </p:cNvSpPr>
          <p:nvPr/>
        </p:nvSpPr>
        <p:spPr bwMode="auto">
          <a:xfrm>
            <a:off x="381000" y="13348980"/>
            <a:ext cx="13197840" cy="807658"/>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2880" rIns="182880" anchor="ctr"/>
          <a:lstStyle/>
          <a:p>
            <a:pPr defTabSz="3762375"/>
            <a:r>
              <a:rPr lang="en-US" sz="4800" b="1" dirty="0">
                <a:solidFill>
                  <a:schemeClr val="bg1"/>
                </a:solidFill>
              </a:rPr>
              <a:t>System Architecture</a:t>
            </a:r>
          </a:p>
        </p:txBody>
      </p:sp>
      <p:sp>
        <p:nvSpPr>
          <p:cNvPr id="834" name="Rectangle 6"/>
          <p:cNvSpPr>
            <a:spLocks noChangeArrowheads="1"/>
          </p:cNvSpPr>
          <p:nvPr/>
        </p:nvSpPr>
        <p:spPr bwMode="auto">
          <a:xfrm>
            <a:off x="381000" y="5105400"/>
            <a:ext cx="13106400" cy="914400"/>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2880" rIns="182880" anchor="ctr"/>
          <a:lstStyle/>
          <a:p>
            <a:pPr defTabSz="3762375"/>
            <a:r>
              <a:rPr lang="en-US" sz="4800" b="1" dirty="0">
                <a:solidFill>
                  <a:schemeClr val="bg1"/>
                </a:solidFill>
              </a:rPr>
              <a:t>Product Pitch</a:t>
            </a:r>
          </a:p>
        </p:txBody>
      </p:sp>
      <p:sp>
        <p:nvSpPr>
          <p:cNvPr id="11" name="Rectangle 10"/>
          <p:cNvSpPr/>
          <p:nvPr/>
        </p:nvSpPr>
        <p:spPr>
          <a:xfrm>
            <a:off x="304800" y="6243319"/>
            <a:ext cx="13030200" cy="7017306"/>
          </a:xfrm>
          <a:prstGeom prst="rect">
            <a:avLst/>
          </a:prstGeom>
        </p:spPr>
        <p:txBody>
          <a:bodyPr wrap="square">
            <a:spAutoFit/>
          </a:bodyPr>
          <a:lstStyle/>
          <a:p>
            <a:pPr rtl="0">
              <a:buNone/>
            </a:pPr>
            <a:r>
              <a:rPr lang="en-US" sz="2500" b="0" i="0" u="none" strike="noStrike" dirty="0">
                <a:solidFill>
                  <a:srgbClr val="000000"/>
                </a:solidFill>
                <a:effectLst/>
                <a:latin typeface="Arial" panose="020B0604020202020204" pitchFamily="34" charset="0"/>
              </a:rPr>
              <a:t>	With the rise of short, trendy dance challenges on TikTok and Instagram Reels, casual users need a simple, fun, and accessible way to practice these dances without expensive motion capture setups. Our goal this semester was to develop a Unity-based dance coaching tool that uses only a webcam and a computer, making dance learning more engaging and approachable to a wider audience that may not have the time or resources to dedicate to serious dance instruction. Our solution: an intuitive tool for casual dancers who want immediate, real-time feedback on their movements. The application focuses on providing accurate, real-time guidance while maintaining the playful and creative spirit that drives viral dance content.</a:t>
            </a:r>
          </a:p>
          <a:p>
            <a:pPr rtl="0">
              <a:buNone/>
            </a:pPr>
            <a:br>
              <a:rPr lang="en-US" sz="2500" dirty="0"/>
            </a:br>
            <a:r>
              <a:rPr lang="en-US" sz="2500" dirty="0"/>
              <a:t>	</a:t>
            </a:r>
            <a:r>
              <a:rPr lang="en-US" sz="2500" b="0" i="0" u="none" strike="noStrike" dirty="0">
                <a:solidFill>
                  <a:srgbClr val="000000"/>
                </a:solidFill>
                <a:effectLst/>
                <a:latin typeface="Arial" panose="020B0604020202020204" pitchFamily="34" charset="0"/>
              </a:rPr>
              <a:t>The important use-case requirements were real-time performance, accurate pose tracking, clear user feedback, and intuitive 3D visualization. To meet these needs, we engineered a system that extracts 2D pose landmarks from </a:t>
            </a:r>
            <a:r>
              <a:rPr lang="en-US" sz="2500" b="0" i="0" u="none" strike="noStrike" dirty="0" err="1">
                <a:solidFill>
                  <a:srgbClr val="000000"/>
                </a:solidFill>
                <a:effectLst/>
                <a:latin typeface="Arial" panose="020B0604020202020204" pitchFamily="34" charset="0"/>
              </a:rPr>
              <a:t>MediaPipe</a:t>
            </a:r>
            <a:r>
              <a:rPr lang="en-US" sz="2500" b="0" i="0" u="none" strike="noStrike" dirty="0">
                <a:solidFill>
                  <a:srgbClr val="000000"/>
                </a:solidFill>
                <a:effectLst/>
                <a:latin typeface="Arial" panose="020B0604020202020204" pitchFamily="34" charset="0"/>
              </a:rPr>
              <a:t>, maps them into 3D avatar motion in Unity, and provides real-time scoring and feedback. Developing this system required overcoming significant technical challenges: implementing and testing multiple comparison algorithms (Dynamic Time Warping, Euclidean distance, and Cosine similarity), recreating realistic 3D humanoid movements from noisy 2D inputs, and maintaining low latency for real-time interaction.</a:t>
            </a:r>
            <a:endParaRPr lang="en-US" sz="2500" dirty="0">
              <a:effectLst/>
            </a:endParaRPr>
          </a:p>
        </p:txBody>
      </p:sp>
      <p:sp>
        <p:nvSpPr>
          <p:cNvPr id="17" name="Rectangle 16"/>
          <p:cNvSpPr/>
          <p:nvPr/>
        </p:nvSpPr>
        <p:spPr>
          <a:xfrm>
            <a:off x="14036040" y="6243319"/>
            <a:ext cx="13091160" cy="6632585"/>
          </a:xfrm>
          <a:prstGeom prst="rect">
            <a:avLst/>
          </a:prstGeom>
        </p:spPr>
        <p:txBody>
          <a:bodyPr wrap="square">
            <a:spAutoFit/>
          </a:bodyPr>
          <a:lstStyle/>
          <a:p>
            <a:pPr rtl="0">
              <a:spcBef>
                <a:spcPts val="0"/>
              </a:spcBef>
              <a:spcAft>
                <a:spcPts val="0"/>
              </a:spcAft>
              <a:buNone/>
            </a:pPr>
            <a:r>
              <a:rPr lang="en-US" sz="2500" b="0" i="0" u="none" strike="noStrike" dirty="0">
                <a:solidFill>
                  <a:srgbClr val="000000"/>
                </a:solidFill>
                <a:effectLst/>
                <a:latin typeface="Arial" panose="020B0604020202020204" pitchFamily="34" charset="0"/>
              </a:rPr>
              <a:t>	On the Unity side, we developed a complete user interface that includes a scoreboard, a main menu, and a reference video selection screen. Users select a reference dance video (.mp4), which is then sent to the Python backend for landmark extraction and comparison processing. After analysis, Python returns results such as matching scores and pose deviation feedback to Unity, where it is displayed in real time alongside the reference and user avatars.</a:t>
            </a:r>
          </a:p>
          <a:p>
            <a:pPr rtl="0">
              <a:spcBef>
                <a:spcPts val="0"/>
              </a:spcBef>
              <a:spcAft>
                <a:spcPts val="0"/>
              </a:spcAft>
              <a:buNone/>
            </a:pPr>
            <a:r>
              <a:rPr lang="en-US" sz="2500" dirty="0">
                <a:solidFill>
                  <a:srgbClr val="000000"/>
                </a:solidFill>
                <a:latin typeface="Arial" panose="020B0604020202020204" pitchFamily="34" charset="0"/>
              </a:rPr>
              <a:t>	</a:t>
            </a:r>
            <a:r>
              <a:rPr lang="en-US" sz="2500" b="0" i="0" u="none" strike="noStrike" dirty="0">
                <a:solidFill>
                  <a:srgbClr val="000000"/>
                </a:solidFill>
                <a:effectLst/>
                <a:latin typeface="Arial" panose="020B0604020202020204" pitchFamily="34" charset="0"/>
              </a:rPr>
              <a:t>The avatars in Unity are rigged 3D humanoid models driven by pose landmark data. We employed physics-based movement using inverse kinematics, joint physics, lerps (linear interpolation), and quaternions to model realistic joint rotations and transitions. Special attention was given to depth modeling, with mathematical conversions applied to reconstruct 3D poses from 2D </a:t>
            </a:r>
            <a:r>
              <a:rPr lang="en-US" sz="2500" b="0" i="0" u="none" strike="noStrike" dirty="0" err="1">
                <a:solidFill>
                  <a:srgbClr val="000000"/>
                </a:solidFill>
                <a:effectLst/>
                <a:latin typeface="Arial" panose="020B0604020202020204" pitchFamily="34" charset="0"/>
              </a:rPr>
              <a:t>MediaPipe</a:t>
            </a:r>
            <a:r>
              <a:rPr lang="en-US" sz="2500" b="0" i="0" u="none" strike="noStrike" dirty="0">
                <a:solidFill>
                  <a:srgbClr val="000000"/>
                </a:solidFill>
                <a:effectLst/>
                <a:latin typeface="Arial" panose="020B0604020202020204" pitchFamily="34" charset="0"/>
              </a:rPr>
              <a:t> landmarks. Depth estimation techniques were implemented to infer the missing z-axis data for more natural movement and improved accuracy in avatar posture.</a:t>
            </a:r>
          </a:p>
          <a:p>
            <a:pPr rtl="0">
              <a:spcBef>
                <a:spcPts val="0"/>
              </a:spcBef>
              <a:spcAft>
                <a:spcPts val="0"/>
              </a:spcAft>
              <a:buNone/>
            </a:pPr>
            <a:r>
              <a:rPr lang="en-US" sz="2500" dirty="0">
                <a:solidFill>
                  <a:srgbClr val="000000"/>
                </a:solidFill>
                <a:latin typeface="Arial" panose="020B0604020202020204" pitchFamily="34" charset="0"/>
              </a:rPr>
              <a:t>	The backend comparison engine, implemented in Python, underwent several algorithms for flexibility and testing. It mainly consists of a </a:t>
            </a:r>
            <a:r>
              <a:rPr lang="en-US" sz="2500" dirty="0" err="1">
                <a:solidFill>
                  <a:srgbClr val="000000"/>
                </a:solidFill>
                <a:latin typeface="Arial" panose="020B0604020202020204" pitchFamily="34" charset="0"/>
              </a:rPr>
              <a:t>FastDTW</a:t>
            </a:r>
            <a:r>
              <a:rPr lang="en-US" sz="2500" dirty="0">
                <a:solidFill>
                  <a:srgbClr val="000000"/>
                </a:solidFill>
                <a:latin typeface="Arial" panose="020B0604020202020204" pitchFamily="34" charset="0"/>
              </a:rPr>
              <a:t> algorithm with a sliding window approach for detecting time sequence alignments as well as timing differences between the reference video and the live user webcam footage</a:t>
            </a:r>
            <a:endParaRPr lang="en-US" sz="2500" dirty="0">
              <a:effectLst/>
            </a:endParaRPr>
          </a:p>
        </p:txBody>
      </p:sp>
      <p:sp>
        <p:nvSpPr>
          <p:cNvPr id="22" name="Rectangle 21"/>
          <p:cNvSpPr/>
          <p:nvPr/>
        </p:nvSpPr>
        <p:spPr>
          <a:xfrm>
            <a:off x="15499395" y="35991224"/>
            <a:ext cx="3200400" cy="584776"/>
          </a:xfrm>
          <a:prstGeom prst="rect">
            <a:avLst/>
          </a:prstGeom>
        </p:spPr>
        <p:txBody>
          <a:bodyPr wrap="square">
            <a:spAutoFit/>
          </a:bodyPr>
          <a:lstStyle/>
          <a:p>
            <a:pPr algn="ctr"/>
            <a:r>
              <a:rPr lang="en-US" sz="1600" dirty="0"/>
              <a:t>https://course.ece.cmu.edu/~ece500/projects/s25-teamc2/</a:t>
            </a:r>
          </a:p>
        </p:txBody>
      </p:sp>
      <p:sp>
        <p:nvSpPr>
          <p:cNvPr id="18" name="Rectangle 6">
            <a:extLst>
              <a:ext uri="{FF2B5EF4-FFF2-40B4-BE49-F238E27FC236}">
                <a16:creationId xmlns:a16="http://schemas.microsoft.com/office/drawing/2014/main" id="{42511996-8D4B-4D47-B1D9-B17F44C107D6}"/>
              </a:ext>
            </a:extLst>
          </p:cNvPr>
          <p:cNvSpPr>
            <a:spLocks noChangeArrowheads="1"/>
          </p:cNvSpPr>
          <p:nvPr/>
        </p:nvSpPr>
        <p:spPr bwMode="auto">
          <a:xfrm>
            <a:off x="14005560" y="5118147"/>
            <a:ext cx="13106400" cy="914400"/>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2880" rIns="182880" anchor="ctr"/>
          <a:lstStyle/>
          <a:p>
            <a:pPr defTabSz="3762375"/>
            <a:r>
              <a:rPr lang="en-US" sz="4800" b="1" dirty="0">
                <a:solidFill>
                  <a:schemeClr val="bg1"/>
                </a:solidFill>
              </a:rPr>
              <a:t>System Description</a:t>
            </a:r>
          </a:p>
        </p:txBody>
      </p:sp>
      <p:sp>
        <p:nvSpPr>
          <p:cNvPr id="20" name="Rectangle 6">
            <a:extLst>
              <a:ext uri="{FF2B5EF4-FFF2-40B4-BE49-F238E27FC236}">
                <a16:creationId xmlns:a16="http://schemas.microsoft.com/office/drawing/2014/main" id="{1FC77964-14AE-A64B-AAA1-42E3761C91E5}"/>
              </a:ext>
            </a:extLst>
          </p:cNvPr>
          <p:cNvSpPr>
            <a:spLocks noChangeArrowheads="1"/>
          </p:cNvSpPr>
          <p:nvPr/>
        </p:nvSpPr>
        <p:spPr bwMode="auto">
          <a:xfrm>
            <a:off x="14036040" y="19061019"/>
            <a:ext cx="13106400" cy="914400"/>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2880" rIns="182880" anchor="ctr"/>
          <a:lstStyle/>
          <a:p>
            <a:pPr defTabSz="3762375"/>
            <a:r>
              <a:rPr lang="en-US" sz="4800" b="1" dirty="0">
                <a:solidFill>
                  <a:schemeClr val="bg1"/>
                </a:solidFill>
              </a:rPr>
              <a:t>System Evaluation</a:t>
            </a:r>
          </a:p>
        </p:txBody>
      </p:sp>
      <p:sp>
        <p:nvSpPr>
          <p:cNvPr id="21" name="Rectangle 6">
            <a:extLst>
              <a:ext uri="{FF2B5EF4-FFF2-40B4-BE49-F238E27FC236}">
                <a16:creationId xmlns:a16="http://schemas.microsoft.com/office/drawing/2014/main" id="{9140691E-4A44-194D-A892-AE575B111EEB}"/>
              </a:ext>
            </a:extLst>
          </p:cNvPr>
          <p:cNvSpPr>
            <a:spLocks noChangeArrowheads="1"/>
          </p:cNvSpPr>
          <p:nvPr/>
        </p:nvSpPr>
        <p:spPr bwMode="auto">
          <a:xfrm>
            <a:off x="304800" y="28618658"/>
            <a:ext cx="13106400" cy="914400"/>
          </a:xfrm>
          <a:prstGeom prst="rect">
            <a:avLst/>
          </a:prstGeom>
          <a:solidFill>
            <a:srgbClr val="A5002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182880" rIns="182880" anchor="ctr"/>
          <a:lstStyle/>
          <a:p>
            <a:pPr defTabSz="3762375"/>
            <a:r>
              <a:rPr lang="en-US" sz="4800" b="1" dirty="0">
                <a:solidFill>
                  <a:schemeClr val="bg1"/>
                </a:solidFill>
              </a:rPr>
              <a:t>Conclusions &amp; Additional Information</a:t>
            </a:r>
          </a:p>
        </p:txBody>
      </p:sp>
      <p:sp>
        <p:nvSpPr>
          <p:cNvPr id="26" name="TextBox 25">
            <a:extLst>
              <a:ext uri="{FF2B5EF4-FFF2-40B4-BE49-F238E27FC236}">
                <a16:creationId xmlns:a16="http://schemas.microsoft.com/office/drawing/2014/main" id="{D32B7655-3BB5-1943-BCCD-75557DF99C33}"/>
              </a:ext>
            </a:extLst>
          </p:cNvPr>
          <p:cNvSpPr txBox="1"/>
          <p:nvPr/>
        </p:nvSpPr>
        <p:spPr>
          <a:xfrm>
            <a:off x="304800" y="14215300"/>
            <a:ext cx="12874774" cy="7786747"/>
          </a:xfrm>
          <a:prstGeom prst="rect">
            <a:avLst/>
          </a:prstGeom>
          <a:noFill/>
        </p:spPr>
        <p:txBody>
          <a:bodyPr wrap="square" rtlCol="0">
            <a:spAutoFit/>
          </a:bodyPr>
          <a:lstStyle/>
          <a:p>
            <a:r>
              <a:rPr lang="en-US" sz="2500" dirty="0" err="1"/>
              <a:t>DanCe</a:t>
            </a:r>
            <a:r>
              <a:rPr lang="en-US" sz="2500" dirty="0"/>
              <a:t>-V employs a three-layer architecture consisting of: </a:t>
            </a:r>
          </a:p>
          <a:p>
            <a:pPr marL="457200" indent="-457200">
              <a:buAutoNum type="arabicPeriod"/>
            </a:pPr>
            <a:r>
              <a:rPr lang="en-US" sz="2500" dirty="0"/>
              <a:t>Data Acquisition Layer: Captures and processes raw video data. </a:t>
            </a:r>
          </a:p>
          <a:p>
            <a:pPr marL="457200" indent="-457200">
              <a:buAutoNum type="arabicPeriod"/>
            </a:pPr>
            <a:r>
              <a:rPr lang="en-US" sz="2500" dirty="0"/>
              <a:t>Analysis Layer: Performs comparative analysis between user and reference movements. </a:t>
            </a:r>
          </a:p>
          <a:p>
            <a:pPr marL="457200" indent="-457200">
              <a:buAutoNum type="arabicPeriod"/>
            </a:pPr>
            <a:r>
              <a:rPr lang="en-US" sz="2500" dirty="0"/>
              <a:t>Presentation Layer: Delivers feedback through visual representations and reports</a:t>
            </a:r>
          </a:p>
          <a:p>
            <a:pPr marL="457200" indent="-457200">
              <a:buAutoNum type="arabicPeriod"/>
            </a:pPr>
            <a:endParaRPr lang="en-US" sz="2500" dirty="0"/>
          </a:p>
          <a:p>
            <a:r>
              <a:rPr lang="en-US" sz="2500" dirty="0"/>
              <a:t>	The complete system operates through the following sequence of operations: 1. The user selects a reference dance video from the library or uploads their own. 2. If new, the reference video is processed through OpenCV and </a:t>
            </a:r>
            <a:r>
              <a:rPr lang="en-US" sz="2500" dirty="0" err="1"/>
              <a:t>MediaPipe</a:t>
            </a:r>
            <a:r>
              <a:rPr lang="en-US" sz="2500" dirty="0"/>
              <a:t> to extract landmark data. 3. When practice begins, the user's webcam activates and begins processing their movements in real-time. 4. Normalized pose data from both sources is compared using the single-frame algorithm. 5. Real-time feedback is provided through the Unity visualization. 6. Throughout the session, movement data is recorded for post-session analysis. 7. Upon completion, the multi-frame DTW analysis runs, generating the detailed feedback report. 8. Results are stored in the user's profile to track long term progress. </a:t>
            </a:r>
          </a:p>
          <a:p>
            <a:endParaRPr lang="en-US" sz="2500" dirty="0"/>
          </a:p>
          <a:p>
            <a:r>
              <a:rPr lang="en-US" sz="2500" dirty="0"/>
              <a:t>	This architecture enables </a:t>
            </a:r>
            <a:r>
              <a:rPr lang="en-US" sz="2500" dirty="0" err="1"/>
              <a:t>DanCe</a:t>
            </a:r>
            <a:r>
              <a:rPr lang="en-US" sz="2500" dirty="0"/>
              <a:t>-V to provide both immediate guidance during practice and deeper insights afterward, creating a comprehensive learning experience that approaches the benefits of personal instruction while requiring only standard consumer hardware.</a:t>
            </a:r>
          </a:p>
        </p:txBody>
      </p:sp>
      <p:sp>
        <p:nvSpPr>
          <p:cNvPr id="38" name="TextBox 37">
            <a:extLst>
              <a:ext uri="{FF2B5EF4-FFF2-40B4-BE49-F238E27FC236}">
                <a16:creationId xmlns:a16="http://schemas.microsoft.com/office/drawing/2014/main" id="{75B91B41-5CBB-8943-9EC5-2650B2A92C00}"/>
              </a:ext>
            </a:extLst>
          </p:cNvPr>
          <p:cNvSpPr txBox="1"/>
          <p:nvPr/>
        </p:nvSpPr>
        <p:spPr>
          <a:xfrm>
            <a:off x="17504042" y="12697832"/>
            <a:ext cx="6109436" cy="584775"/>
          </a:xfrm>
          <a:prstGeom prst="rect">
            <a:avLst/>
          </a:prstGeom>
          <a:noFill/>
        </p:spPr>
        <p:txBody>
          <a:bodyPr wrap="square" rtlCol="0">
            <a:spAutoFit/>
          </a:bodyPr>
          <a:lstStyle/>
          <a:p>
            <a:pPr algn="ctr"/>
            <a:r>
              <a:rPr lang="en-US" sz="3200" b="1" dirty="0"/>
              <a:t>Example of User Interface</a:t>
            </a:r>
          </a:p>
        </p:txBody>
      </p:sp>
      <p:sp>
        <p:nvSpPr>
          <p:cNvPr id="41" name="TextBox 40">
            <a:extLst>
              <a:ext uri="{FF2B5EF4-FFF2-40B4-BE49-F238E27FC236}">
                <a16:creationId xmlns:a16="http://schemas.microsoft.com/office/drawing/2014/main" id="{0480F005-D335-CC48-B7B4-223E851ECC73}"/>
              </a:ext>
            </a:extLst>
          </p:cNvPr>
          <p:cNvSpPr txBox="1"/>
          <p:nvPr/>
        </p:nvSpPr>
        <p:spPr>
          <a:xfrm>
            <a:off x="14005560" y="20159517"/>
            <a:ext cx="13030200" cy="2785378"/>
          </a:xfrm>
          <a:prstGeom prst="rect">
            <a:avLst/>
          </a:prstGeom>
          <a:noFill/>
        </p:spPr>
        <p:txBody>
          <a:bodyPr wrap="square" rtlCol="0">
            <a:spAutoFit/>
          </a:bodyPr>
          <a:lstStyle/>
          <a:p>
            <a:r>
              <a:rPr lang="en-US" sz="2500" dirty="0">
                <a:latin typeface="+mn-lt"/>
              </a:rPr>
              <a:t>	A two-pronged approach was utilized when evaluating the system to ensure that it met both design specifications as well as use-case requirements. For the design specifications, we focused on testing the UDP packet transmission rate as well as the Unity FPS during operation. </a:t>
            </a:r>
          </a:p>
          <a:p>
            <a:r>
              <a:rPr lang="en-US" sz="2500" dirty="0">
                <a:latin typeface="+mn-lt"/>
              </a:rPr>
              <a:t>	Regarding the use-case requirements, the system was tested comprehensively for both false positive and false negative feedback. In addition, users were asked to learn unfamiliar dances on the system, which helped us verify the usability aspect of the product. </a:t>
            </a:r>
          </a:p>
        </p:txBody>
      </p:sp>
      <p:sp>
        <p:nvSpPr>
          <p:cNvPr id="43" name="TextBox 42">
            <a:extLst>
              <a:ext uri="{FF2B5EF4-FFF2-40B4-BE49-F238E27FC236}">
                <a16:creationId xmlns:a16="http://schemas.microsoft.com/office/drawing/2014/main" id="{0480F005-D335-CC48-B7B4-223E851ECC73}"/>
              </a:ext>
            </a:extLst>
          </p:cNvPr>
          <p:cNvSpPr txBox="1"/>
          <p:nvPr/>
        </p:nvSpPr>
        <p:spPr>
          <a:xfrm>
            <a:off x="251460" y="29671356"/>
            <a:ext cx="13136880" cy="6247864"/>
          </a:xfrm>
          <a:prstGeom prst="rect">
            <a:avLst/>
          </a:prstGeom>
          <a:noFill/>
        </p:spPr>
        <p:txBody>
          <a:bodyPr wrap="square" rtlCol="0">
            <a:spAutoFit/>
          </a:bodyPr>
          <a:lstStyle/>
          <a:p>
            <a:r>
              <a:rPr lang="en-US" sz="2500" b="0" i="0" u="none" strike="noStrike" dirty="0">
                <a:solidFill>
                  <a:srgbClr val="000000"/>
                </a:solidFill>
                <a:effectLst/>
                <a:latin typeface="Arial" panose="020B0604020202020204" pitchFamily="34" charset="0"/>
              </a:rPr>
              <a:t>	Our system successfully achieved the primary goals we set at the beginning of the semester: to create an accessible, intuitive, and real-time dance coaching tool using only a webcam and a computer. Through careful algorithm selection, system optimization, and extensive testing, we met all major performance requirements, including processing speed, tracking fidelity, scoring accuracy, and real-time feedback responsiveness.</a:t>
            </a:r>
          </a:p>
          <a:p>
            <a:endParaRPr lang="en-US" sz="2500" b="0" i="0" u="none" strike="noStrike" dirty="0">
              <a:solidFill>
                <a:srgbClr val="000000"/>
              </a:solidFill>
              <a:effectLst/>
              <a:latin typeface="Arial" panose="020B0604020202020204" pitchFamily="34" charset="0"/>
            </a:endParaRPr>
          </a:p>
          <a:p>
            <a:r>
              <a:rPr lang="en-US" sz="2500" dirty="0">
                <a:solidFill>
                  <a:srgbClr val="000000"/>
                </a:solidFill>
                <a:latin typeface="Arial" panose="020B0604020202020204" pitchFamily="34" charset="0"/>
              </a:rPr>
              <a:t>	</a:t>
            </a:r>
            <a:r>
              <a:rPr lang="en-US" sz="2500" b="0" i="0" u="none" strike="noStrike" dirty="0">
                <a:solidFill>
                  <a:srgbClr val="000000"/>
                </a:solidFill>
                <a:effectLst/>
                <a:latin typeface="Arial" panose="020B0604020202020204" pitchFamily="34" charset="0"/>
              </a:rPr>
              <a:t>There are several promising directions for further development. Future work could focus on optimizing a full-body physics model to more accurately recreate natural human motion in the avatar, especially for complex and dynamic dances. Enhancing the robustness of depth estimation would allow better recognition of intricate forward and backward movements. Additional feedback types could be implemented by utilizing custom mesh deformations or visual cues to highlight incorrect body parts in real time. Expanding the system to support mobile platforms would make dance training even more accessible. Multiplayer or collaborative dance modes could also be introduced to enhance engagement. Together, these improvements would significantly expand the system’s versatility and create new opportunities for both casual and serious dancers. </a:t>
            </a:r>
            <a:endParaRPr lang="en-US" sz="2500" dirty="0"/>
          </a:p>
        </p:txBody>
      </p:sp>
      <p:graphicFrame>
        <p:nvGraphicFramePr>
          <p:cNvPr id="5" name="Google Shape;99;p13">
            <a:extLst>
              <a:ext uri="{FF2B5EF4-FFF2-40B4-BE49-F238E27FC236}">
                <a16:creationId xmlns:a16="http://schemas.microsoft.com/office/drawing/2014/main" id="{8DF4E2D0-B5B7-3909-E98A-DE326A27E028}"/>
              </a:ext>
            </a:extLst>
          </p:cNvPr>
          <p:cNvGraphicFramePr/>
          <p:nvPr>
            <p:extLst>
              <p:ext uri="{D42A27DB-BD31-4B8C-83A1-F6EECF244321}">
                <p14:modId xmlns:p14="http://schemas.microsoft.com/office/powerpoint/2010/main" val="456810013"/>
              </p:ext>
            </p:extLst>
          </p:nvPr>
        </p:nvGraphicFramePr>
        <p:xfrm>
          <a:off x="14065135" y="23911797"/>
          <a:ext cx="12845650" cy="9307290"/>
        </p:xfrm>
        <a:graphic>
          <a:graphicData uri="http://schemas.openxmlformats.org/drawingml/2006/table">
            <a:tbl>
              <a:tblPr>
                <a:noFill/>
              </a:tblPr>
              <a:tblGrid>
                <a:gridCol w="4346800">
                  <a:extLst>
                    <a:ext uri="{9D8B030D-6E8A-4147-A177-3AD203B41FA5}">
                      <a16:colId xmlns:a16="http://schemas.microsoft.com/office/drawing/2014/main" val="20000"/>
                    </a:ext>
                  </a:extLst>
                </a:gridCol>
                <a:gridCol w="3798725">
                  <a:extLst>
                    <a:ext uri="{9D8B030D-6E8A-4147-A177-3AD203B41FA5}">
                      <a16:colId xmlns:a16="http://schemas.microsoft.com/office/drawing/2014/main" val="20001"/>
                    </a:ext>
                  </a:extLst>
                </a:gridCol>
                <a:gridCol w="4700125">
                  <a:extLst>
                    <a:ext uri="{9D8B030D-6E8A-4147-A177-3AD203B41FA5}">
                      <a16:colId xmlns:a16="http://schemas.microsoft.com/office/drawing/2014/main" val="20002"/>
                    </a:ext>
                  </a:extLst>
                </a:gridCol>
              </a:tblGrid>
              <a:tr h="381000">
                <a:tc>
                  <a:txBody>
                    <a:bodyPr/>
                    <a:lstStyle/>
                    <a:p>
                      <a:pPr algn="ctr" rtl="0" fontAlgn="t">
                        <a:buNone/>
                      </a:pPr>
                      <a:r>
                        <a:rPr lang="en-US" sz="2500" b="1" i="0" u="none" strike="noStrike" dirty="0">
                          <a:solidFill>
                            <a:srgbClr val="000000"/>
                          </a:solidFill>
                          <a:effectLst/>
                          <a:latin typeface="Arial" panose="020B0604020202020204" pitchFamily="34" charset="0"/>
                        </a:rPr>
                        <a:t>Design Aspect</a:t>
                      </a:r>
                      <a:endParaRPr lang="en-US" sz="2500" dirty="0">
                        <a:effectLst/>
                      </a:endParaRPr>
                    </a:p>
                  </a:txBody>
                  <a:tcPr marL="54429" marR="54429" marT="54429" marB="54429">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algn="ctr" rtl="0" fontAlgn="t">
                        <a:buNone/>
                      </a:pPr>
                      <a:r>
                        <a:rPr lang="en-US" sz="2500" b="1" i="0" u="none" strike="noStrike">
                          <a:solidFill>
                            <a:srgbClr val="000000"/>
                          </a:solidFill>
                          <a:effectLst/>
                          <a:latin typeface="Arial" panose="020B0604020202020204" pitchFamily="34" charset="0"/>
                        </a:rPr>
                        <a:t>Technique Used</a:t>
                      </a:r>
                      <a:endParaRPr lang="en-US" sz="2500">
                        <a:effectLst/>
                      </a:endParaRPr>
                    </a:p>
                  </a:txBody>
                  <a:tcPr marL="54429" marR="54429" marT="54429" marB="54429">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algn="ctr" rtl="0" fontAlgn="t">
                        <a:buNone/>
                      </a:pPr>
                      <a:r>
                        <a:rPr lang="en-US" sz="2500" b="1" i="0" u="none" strike="noStrike" dirty="0">
                          <a:solidFill>
                            <a:srgbClr val="000000"/>
                          </a:solidFill>
                          <a:effectLst/>
                          <a:latin typeface="Arial" panose="020B0604020202020204" pitchFamily="34" charset="0"/>
                        </a:rPr>
                        <a:t>Tradeoff Rationale</a:t>
                      </a:r>
                      <a:endParaRPr lang="en-US" sz="2500" dirty="0">
                        <a:effectLst/>
                      </a:endParaRPr>
                    </a:p>
                  </a:txBody>
                  <a:tcPr marL="54429" marR="54429" marT="54429" marB="54429">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algn="ctr" rtl="0" fontAlgn="t">
                        <a:buNone/>
                      </a:pPr>
                      <a:r>
                        <a:rPr lang="en-US" sz="2500" b="1" i="0" u="none" strike="noStrike">
                          <a:solidFill>
                            <a:srgbClr val="000000"/>
                          </a:solidFill>
                          <a:effectLst/>
                          <a:latin typeface="Arial" panose="020B0604020202020204" pitchFamily="34" charset="0"/>
                        </a:rPr>
                        <a:t>Positional Smoothing</a:t>
                      </a:r>
                      <a:endParaRPr lang="en-US" sz="2500">
                        <a:effectLst/>
                      </a:endParaRPr>
                    </a:p>
                  </a:txBody>
                  <a:tcPr marL="54429" marR="54429" marT="54429" marB="54429"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algn="l" rtl="0" fontAlgn="t">
                        <a:buNone/>
                      </a:pPr>
                      <a:r>
                        <a:rPr lang="en-US" sz="2500" b="1" i="0" u="none" strike="noStrike" dirty="0">
                          <a:solidFill>
                            <a:srgbClr val="000000"/>
                          </a:solidFill>
                          <a:effectLst/>
                          <a:latin typeface="Arial" panose="020B0604020202020204" pitchFamily="34" charset="0"/>
                        </a:rPr>
                        <a:t>Gradual interpolation of joint positions</a:t>
                      </a:r>
                      <a:r>
                        <a:rPr lang="en-US" sz="2500" b="0" i="0" u="none" strike="noStrike" dirty="0">
                          <a:solidFill>
                            <a:srgbClr val="000000"/>
                          </a:solidFill>
                          <a:effectLst/>
                          <a:latin typeface="Arial" panose="020B0604020202020204" pitchFamily="34" charset="0"/>
                        </a:rPr>
                        <a:t> using Linear Interpolation (Lerp)</a:t>
                      </a:r>
                      <a:endParaRPr lang="en-US" sz="2500" dirty="0">
                        <a:effectLst/>
                      </a:endParaRPr>
                    </a:p>
                  </a:txBody>
                  <a:tcPr marL="54429" marR="54429" marT="54429" marB="54429"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algn="l" rtl="0" fontAlgn="t">
                        <a:buNone/>
                      </a:pPr>
                      <a:r>
                        <a:rPr lang="en-US" sz="2500" b="1" i="0" u="none" strike="noStrike" dirty="0">
                          <a:solidFill>
                            <a:srgbClr val="000000"/>
                          </a:solidFill>
                          <a:effectLst/>
                          <a:latin typeface="Arial" panose="020B0604020202020204" pitchFamily="34" charset="0"/>
                        </a:rPr>
                        <a:t>Prioritizes smooth transitions</a:t>
                      </a:r>
                      <a:r>
                        <a:rPr lang="en-US" sz="2500" b="0" i="0" u="none" strike="noStrike" dirty="0">
                          <a:solidFill>
                            <a:srgbClr val="000000"/>
                          </a:solidFill>
                          <a:effectLst/>
                          <a:latin typeface="Arial" panose="020B0604020202020204" pitchFamily="34" charset="0"/>
                        </a:rPr>
                        <a:t> over exact pose replication</a:t>
                      </a:r>
                      <a:r>
                        <a:rPr lang="en-US" sz="2500" b="1" i="0" u="none" strike="noStrike" dirty="0">
                          <a:solidFill>
                            <a:srgbClr val="000000"/>
                          </a:solidFill>
                          <a:effectLst/>
                          <a:latin typeface="Arial" panose="020B0604020202020204" pitchFamily="34" charset="0"/>
                        </a:rPr>
                        <a:t> to reduce jitter from noisy input</a:t>
                      </a:r>
                      <a:endParaRPr lang="en-US" sz="2500" dirty="0">
                        <a:effectLst/>
                      </a:endParaRPr>
                    </a:p>
                  </a:txBody>
                  <a:tcPr marL="54429" marR="54429" marT="54429" marB="54429"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algn="ctr" rtl="0" fontAlgn="t">
                        <a:buNone/>
                      </a:pPr>
                      <a:r>
                        <a:rPr lang="en-US" sz="2500" b="1" i="0" u="none" strike="noStrike">
                          <a:solidFill>
                            <a:srgbClr val="000000"/>
                          </a:solidFill>
                          <a:effectLst/>
                          <a:latin typeface="Arial" panose="020B0604020202020204" pitchFamily="34" charset="0"/>
                        </a:rPr>
                        <a:t>Rotational Stability</a:t>
                      </a:r>
                      <a:endParaRPr lang="en-US" sz="2500">
                        <a:effectLst/>
                      </a:endParaRPr>
                    </a:p>
                  </a:txBody>
                  <a:tcPr marL="54429" marR="54429" marT="54429" marB="54429"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algn="l" rtl="0" fontAlgn="t">
                        <a:buNone/>
                      </a:pPr>
                      <a:r>
                        <a:rPr lang="en-US" sz="2500" b="1" i="0" u="none" strike="noStrike" dirty="0">
                          <a:solidFill>
                            <a:srgbClr val="000000"/>
                          </a:solidFill>
                          <a:effectLst/>
                          <a:latin typeface="Arial" panose="020B0604020202020204" pitchFamily="34" charset="0"/>
                        </a:rPr>
                        <a:t>Smooth blending of directional rotations</a:t>
                      </a:r>
                      <a:r>
                        <a:rPr lang="en-US" sz="2500" b="0" i="0" u="none" strike="noStrike" dirty="0">
                          <a:solidFill>
                            <a:srgbClr val="000000"/>
                          </a:solidFill>
                          <a:effectLst/>
                          <a:latin typeface="Arial" panose="020B0604020202020204" pitchFamily="34" charset="0"/>
                        </a:rPr>
                        <a:t> using Quaternions (rotations in 3D), Spherical Interpolation (</a:t>
                      </a:r>
                      <a:r>
                        <a:rPr lang="en-US" sz="2500" b="0" i="0" u="none" strike="noStrike" dirty="0" err="1">
                          <a:solidFill>
                            <a:srgbClr val="000000"/>
                          </a:solidFill>
                          <a:effectLst/>
                          <a:latin typeface="Arial" panose="020B0604020202020204" pitchFamily="34" charset="0"/>
                        </a:rPr>
                        <a:t>Slerp</a:t>
                      </a:r>
                      <a:r>
                        <a:rPr lang="en-US" sz="2500" b="0" i="0" u="none" strike="noStrike" dirty="0">
                          <a:solidFill>
                            <a:srgbClr val="000000"/>
                          </a:solidFill>
                          <a:effectLst/>
                          <a:latin typeface="Arial" panose="020B0604020202020204" pitchFamily="34" charset="0"/>
                        </a:rPr>
                        <a:t>)</a:t>
                      </a:r>
                      <a:endParaRPr lang="en-US" sz="2500" dirty="0">
                        <a:effectLst/>
                      </a:endParaRPr>
                    </a:p>
                  </a:txBody>
                  <a:tcPr marL="54429" marR="54429" marT="54429" marB="54429"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algn="l" rtl="0" fontAlgn="t">
                        <a:buNone/>
                      </a:pPr>
                      <a:r>
                        <a:rPr lang="en-US" sz="2500" b="1" i="0" u="none" strike="noStrike" dirty="0">
                          <a:solidFill>
                            <a:srgbClr val="000000"/>
                          </a:solidFill>
                          <a:effectLst/>
                          <a:latin typeface="Arial" panose="020B0604020202020204" pitchFamily="34" charset="0"/>
                        </a:rPr>
                        <a:t>Maintains fluid joint orientation</a:t>
                      </a:r>
                      <a:r>
                        <a:rPr lang="en-US" sz="2500" b="0" i="0" u="none" strike="noStrike" dirty="0">
                          <a:solidFill>
                            <a:srgbClr val="000000"/>
                          </a:solidFill>
                          <a:effectLst/>
                          <a:latin typeface="Arial" panose="020B0604020202020204" pitchFamily="34" charset="0"/>
                        </a:rPr>
                        <a:t> while sacrificing </a:t>
                      </a:r>
                      <a:r>
                        <a:rPr lang="en-US" sz="2500" b="1" i="0" u="none" strike="noStrike" dirty="0">
                          <a:solidFill>
                            <a:srgbClr val="000000"/>
                          </a:solidFill>
                          <a:effectLst/>
                          <a:latin typeface="Arial" panose="020B0604020202020204" pitchFamily="34" charset="0"/>
                        </a:rPr>
                        <a:t>some responsiveness to sudden pose shifts</a:t>
                      </a:r>
                      <a:endParaRPr lang="en-US" sz="2500" dirty="0">
                        <a:effectLst/>
                      </a:endParaRPr>
                    </a:p>
                  </a:txBody>
                  <a:tcPr marL="54429" marR="54429" marT="54429" marB="54429"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40050">
                <a:tc>
                  <a:txBody>
                    <a:bodyPr/>
                    <a:lstStyle/>
                    <a:p>
                      <a:pPr algn="ctr" rtl="0" fontAlgn="t">
                        <a:buNone/>
                      </a:pPr>
                      <a:r>
                        <a:rPr lang="en-US" sz="2500" b="1" i="0" u="none" strike="noStrike">
                          <a:solidFill>
                            <a:srgbClr val="000000"/>
                          </a:solidFill>
                          <a:effectLst/>
                          <a:latin typeface="Arial" panose="020B0604020202020204" pitchFamily="34" charset="0"/>
                        </a:rPr>
                        <a:t>Anatomical Direction</a:t>
                      </a:r>
                      <a:endParaRPr lang="en-US" sz="2500">
                        <a:effectLst/>
                      </a:endParaRPr>
                    </a:p>
                  </a:txBody>
                  <a:tcPr marL="54429" marR="54429" marT="54429" marB="54429"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tcPr>
                </a:tc>
                <a:tc>
                  <a:txBody>
                    <a:bodyPr/>
                    <a:lstStyle/>
                    <a:p>
                      <a:pPr algn="l" rtl="0" fontAlgn="t">
                        <a:buNone/>
                      </a:pPr>
                      <a:r>
                        <a:rPr lang="en-US" sz="2500" b="0" i="0" u="none" strike="noStrike" dirty="0">
                          <a:solidFill>
                            <a:srgbClr val="000000"/>
                          </a:solidFill>
                          <a:effectLst/>
                          <a:latin typeface="Arial" panose="020B0604020202020204" pitchFamily="34" charset="0"/>
                        </a:rPr>
                        <a:t>Manual computation of joint-based body axes based on CV landmarks</a:t>
                      </a:r>
                      <a:endParaRPr lang="en-US" sz="2500" dirty="0">
                        <a:effectLst/>
                      </a:endParaRPr>
                    </a:p>
                  </a:txBody>
                  <a:tcPr marL="54429" marR="54429" marT="54429" marB="54429"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tcPr>
                </a:tc>
                <a:tc>
                  <a:txBody>
                    <a:bodyPr/>
                    <a:lstStyle/>
                    <a:p>
                      <a:pPr algn="l" rtl="0" fontAlgn="t">
                        <a:buNone/>
                      </a:pPr>
                      <a:r>
                        <a:rPr lang="en-US" sz="2500" b="1" i="0" u="none" strike="noStrike">
                          <a:solidFill>
                            <a:srgbClr val="000000"/>
                          </a:solidFill>
                          <a:effectLst/>
                          <a:latin typeface="Arial" panose="020B0604020202020204" pitchFamily="34" charset="0"/>
                        </a:rPr>
                        <a:t>Ensures realistic body alignment</a:t>
                      </a:r>
                      <a:r>
                        <a:rPr lang="en-US" sz="2500" b="0" i="0" u="none" strike="noStrike">
                          <a:solidFill>
                            <a:srgbClr val="000000"/>
                          </a:solidFill>
                          <a:effectLst/>
                          <a:latin typeface="Arial" panose="020B0604020202020204" pitchFamily="34" charset="0"/>
                        </a:rPr>
                        <a:t> but requires careful directional vector modeling. Provides</a:t>
                      </a:r>
                      <a:r>
                        <a:rPr lang="en-US" sz="2500" b="1" i="0" u="none" strike="noStrike">
                          <a:solidFill>
                            <a:srgbClr val="000000"/>
                          </a:solidFill>
                          <a:effectLst/>
                          <a:latin typeface="Arial" panose="020B0604020202020204" pitchFamily="34" charset="0"/>
                        </a:rPr>
                        <a:t> consistent root and torso orientation</a:t>
                      </a:r>
                      <a:r>
                        <a:rPr lang="en-US" sz="2500" b="0" i="0" u="none" strike="noStrike">
                          <a:solidFill>
                            <a:srgbClr val="000000"/>
                          </a:solidFill>
                          <a:effectLst/>
                          <a:latin typeface="Arial" panose="020B0604020202020204" pitchFamily="34" charset="0"/>
                        </a:rPr>
                        <a:t>, but</a:t>
                      </a:r>
                      <a:r>
                        <a:rPr lang="en-US" sz="2500" b="1" i="0" u="none" strike="noStrike">
                          <a:solidFill>
                            <a:srgbClr val="000000"/>
                          </a:solidFill>
                          <a:effectLst/>
                          <a:latin typeface="Arial" panose="020B0604020202020204" pitchFamily="34" charset="0"/>
                        </a:rPr>
                        <a:t> loses global frame-of-reference awareness</a:t>
                      </a:r>
                      <a:endParaRPr lang="en-US" sz="2500">
                        <a:effectLst/>
                      </a:endParaRPr>
                    </a:p>
                  </a:txBody>
                  <a:tcPr marL="54429" marR="54429" marT="54429" marB="54429"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40050">
                <a:tc>
                  <a:txBody>
                    <a:bodyPr/>
                    <a:lstStyle/>
                    <a:p>
                      <a:pPr algn="ctr" rtl="0" fontAlgn="t">
                        <a:buNone/>
                      </a:pPr>
                      <a:r>
                        <a:rPr lang="en-US" sz="2500" b="1" i="0" u="none" strike="noStrike">
                          <a:solidFill>
                            <a:srgbClr val="000000"/>
                          </a:solidFill>
                          <a:effectLst/>
                          <a:latin typeface="Arial" panose="020B0604020202020204" pitchFamily="34" charset="0"/>
                        </a:rPr>
                        <a:t>Blend Control (FK/IK)</a:t>
                      </a:r>
                      <a:endParaRPr lang="en-US" sz="2500">
                        <a:effectLst/>
                      </a:endParaRPr>
                    </a:p>
                  </a:txBody>
                  <a:tcPr marL="54429" marR="54429" marT="54429" marB="54429" anchor="ctr">
                    <a:lnL w="28575" cap="flat" cmpd="sng">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algn="l" rtl="0" fontAlgn="t">
                        <a:buNone/>
                      </a:pPr>
                      <a:r>
                        <a:rPr lang="en-US" sz="2500" b="0" i="0" u="none" strike="noStrike">
                          <a:solidFill>
                            <a:srgbClr val="000000"/>
                          </a:solidFill>
                          <a:effectLst/>
                          <a:latin typeface="Arial" panose="020B0604020202020204" pitchFamily="34" charset="0"/>
                        </a:rPr>
                        <a:t>Weighted blending between computed, tracked rotations using Forward Kinematics (FK) and Inverse Kinematics (IK)</a:t>
                      </a:r>
                      <a:endParaRPr lang="en-US" sz="2500">
                        <a:effectLst/>
                      </a:endParaRPr>
                    </a:p>
                  </a:txBody>
                  <a:tcPr marL="54429" marR="54429" marT="54429" marB="54429" anchor="ctr">
                    <a:lnL w="28575" cap="flat" cmpd="sng" algn="ctr">
                      <a:solidFill>
                        <a:schemeClr val="dk1"/>
                      </a:solidFill>
                      <a:prstDash val="solid"/>
                      <a:round/>
                      <a:headEnd type="none" w="sm" len="sm"/>
                      <a:tailEnd type="none" w="sm" len="sm"/>
                    </a:lnL>
                    <a:lnR w="28575" cap="flat" cmpd="sng" algn="ctr">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algn="l" rtl="0" fontAlgn="t">
                        <a:buNone/>
                      </a:pPr>
                      <a:r>
                        <a:rPr lang="en-US" sz="2500" b="1" i="0" u="none" strike="noStrike" dirty="0">
                          <a:solidFill>
                            <a:srgbClr val="000000"/>
                          </a:solidFill>
                          <a:effectLst/>
                          <a:latin typeface="Arial" panose="020B0604020202020204" pitchFamily="34" charset="0"/>
                        </a:rPr>
                        <a:t>Smooths out rotational jitter</a:t>
                      </a:r>
                      <a:r>
                        <a:rPr lang="en-US" sz="2500" b="0" i="0" u="none" strike="noStrike" dirty="0">
                          <a:solidFill>
                            <a:srgbClr val="000000"/>
                          </a:solidFill>
                          <a:effectLst/>
                          <a:latin typeface="Arial" panose="020B0604020202020204" pitchFamily="34" charset="0"/>
                        </a:rPr>
                        <a:t> but </a:t>
                      </a:r>
                      <a:r>
                        <a:rPr lang="en-US" sz="2500" b="1" i="0" u="none" strike="noStrike" dirty="0">
                          <a:solidFill>
                            <a:srgbClr val="000000"/>
                          </a:solidFill>
                          <a:effectLst/>
                          <a:latin typeface="Arial" panose="020B0604020202020204" pitchFamily="34" charset="0"/>
                        </a:rPr>
                        <a:t>dampens finer user-intended motion</a:t>
                      </a:r>
                      <a:r>
                        <a:rPr lang="en-US" sz="2500" b="0" i="0" u="none" strike="noStrike" dirty="0">
                          <a:solidFill>
                            <a:srgbClr val="000000"/>
                          </a:solidFill>
                          <a:effectLst/>
                          <a:latin typeface="Arial" panose="020B0604020202020204" pitchFamily="34" charset="0"/>
                        </a:rPr>
                        <a:t>, uses inverse kinematics for natural joint articulation</a:t>
                      </a:r>
                      <a:endParaRPr lang="en-US" sz="2500" dirty="0">
                        <a:effectLst/>
                      </a:endParaRPr>
                    </a:p>
                  </a:txBody>
                  <a:tcPr marL="54429" marR="54429" marT="54429" marB="54429" anchor="ctr">
                    <a:lnL w="28575" cap="flat" cmpd="sng" algn="ctr">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516208353"/>
                  </a:ext>
                </a:extLst>
              </a:tr>
            </a:tbl>
          </a:graphicData>
        </a:graphic>
      </p:graphicFrame>
      <p:sp>
        <p:nvSpPr>
          <p:cNvPr id="6" name="Google Shape;128;p13">
            <a:extLst>
              <a:ext uri="{FF2B5EF4-FFF2-40B4-BE49-F238E27FC236}">
                <a16:creationId xmlns:a16="http://schemas.microsoft.com/office/drawing/2014/main" id="{CC7B99CD-5537-88B0-4651-B19C93BE3EDC}"/>
              </a:ext>
            </a:extLst>
          </p:cNvPr>
          <p:cNvSpPr txBox="1"/>
          <p:nvPr/>
        </p:nvSpPr>
        <p:spPr>
          <a:xfrm>
            <a:off x="13997247" y="23089807"/>
            <a:ext cx="7616375"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dirty="0"/>
              <a:t>Design Trade-Offs (Unity Engine):</a:t>
            </a:r>
            <a:endParaRPr sz="3200" b="1" dirty="0"/>
          </a:p>
        </p:txBody>
      </p:sp>
      <p:pic>
        <p:nvPicPr>
          <p:cNvPr id="1026" name="Picture 2">
            <a:extLst>
              <a:ext uri="{FF2B5EF4-FFF2-40B4-BE49-F238E27FC236}">
                <a16:creationId xmlns:a16="http://schemas.microsoft.com/office/drawing/2014/main" id="{28790D3C-6405-CE05-461F-B19FC31B85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 y="22118636"/>
            <a:ext cx="13197840" cy="62605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9067D15-BB20-58DC-611D-014E37C453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36802" y="13289534"/>
            <a:ext cx="10043916" cy="5643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F6AEA5C-E0E6-F9FF-DA77-913F413D9D9B}"/>
              </a:ext>
            </a:extLst>
          </p:cNvPr>
          <p:cNvPicPr>
            <a:picLocks noChangeAspect="1"/>
          </p:cNvPicPr>
          <p:nvPr/>
        </p:nvPicPr>
        <p:blipFill>
          <a:blip r:embed="rId6"/>
          <a:stretch>
            <a:fillRect/>
          </a:stretch>
        </p:blipFill>
        <p:spPr>
          <a:xfrm>
            <a:off x="15832770" y="33427733"/>
            <a:ext cx="2533650" cy="2524125"/>
          </a:xfrm>
          <a:prstGeom prst="rect">
            <a:avLst/>
          </a:prstGeom>
        </p:spPr>
      </p:pic>
    </p:spTree>
  </p:cSld>
  <p:clrMapOvr>
    <a:masterClrMapping/>
  </p:clrMapOvr>
</p:sld>
</file>

<file path=ppt/theme/theme1.xml><?xml version="1.0" encoding="utf-8"?>
<a:theme xmlns:a="http://schemas.openxmlformats.org/drawingml/2006/main" name="CyLab-PosterTemplate-v3">
  <a:themeElements>
    <a:clrScheme name="Custom 6">
      <a:dk1>
        <a:sysClr val="windowText" lastClr="000000"/>
      </a:dk1>
      <a:lt1>
        <a:sysClr val="window" lastClr="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7400" b="0" i="0" u="none" strike="noStrike" cap="none" normalizeH="0" baseline="0">
            <a:ln>
              <a:noFill/>
            </a:ln>
            <a:solidFill>
              <a:schemeClr val="tx1"/>
            </a:solidFill>
            <a:effectLst/>
            <a:latin typeface="Arial" pitchFamily="-110"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CyLab-PosterTemplate-v3</Template>
  <TotalTime>3557</TotalTime>
  <Words>1154</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Times</vt:lpstr>
      <vt:lpstr>Wingdings</vt:lpstr>
      <vt:lpstr>CyLab-PosterTemplate-v3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ndwyer</dc:creator>
  <cp:lastModifiedBy>Danny Cui</cp:lastModifiedBy>
  <cp:revision>242</cp:revision>
  <cp:lastPrinted>2015-05-04T20:22:30Z</cp:lastPrinted>
  <dcterms:created xsi:type="dcterms:W3CDTF">2012-08-30T17:56:20Z</dcterms:created>
  <dcterms:modified xsi:type="dcterms:W3CDTF">2025-04-29T01:50:49Z</dcterms:modified>
</cp:coreProperties>
</file>