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</p:sldIdLst>
  <p:sldSz cy="36576000" cx="27432000"/>
  <p:notesSz cx="32461200" cy="51206400"/>
  <p:embeddedFontLst>
    <p:embeddedFont>
      <p:font typeface="Lato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1520">
          <p15:clr>
            <a:srgbClr val="A4A3A4"/>
          </p15:clr>
        </p15:guide>
        <p15:guide id="2" pos="86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FBA7A430-EE6D-4282-B872-9AE54D77B0D9}">
  <a:tblStyle styleId="{FBA7A430-EE6D-4282-B872-9AE54D77B0D9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1520" orient="horz"/>
        <p:guide pos="86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11" Type="http://schemas.openxmlformats.org/officeDocument/2006/relationships/font" Target="fonts/Lato-boldItalic.fntdata"/><Relationship Id="rId10" Type="http://schemas.openxmlformats.org/officeDocument/2006/relationships/font" Target="fonts/Lato-italic.fntdata"/><Relationship Id="rId9" Type="http://schemas.openxmlformats.org/officeDocument/2006/relationships/font" Target="fonts/Lato-bold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Lato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5411275" y="3840475"/>
            <a:ext cx="21641875" cy="19202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3246100" y="24323025"/>
            <a:ext cx="25968950" cy="230428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:notes"/>
          <p:cNvSpPr txBox="1"/>
          <p:nvPr>
            <p:ph idx="1" type="body"/>
          </p:nvPr>
        </p:nvSpPr>
        <p:spPr>
          <a:xfrm>
            <a:off x="3246100" y="24323025"/>
            <a:ext cx="25968950" cy="230428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1:notes"/>
          <p:cNvSpPr/>
          <p:nvPr>
            <p:ph idx="2" type="sldImg"/>
          </p:nvPr>
        </p:nvSpPr>
        <p:spPr>
          <a:xfrm>
            <a:off x="5411275" y="3840475"/>
            <a:ext cx="21641875" cy="192024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6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7;p2"/>
          <p:cNvSpPr txBox="1"/>
          <p:nvPr>
            <p:ph type="ctrTitle"/>
          </p:nvPr>
        </p:nvSpPr>
        <p:spPr>
          <a:xfrm>
            <a:off x="2056805" y="11361738"/>
            <a:ext cx="23318391" cy="78406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" type="subTitle"/>
          </p:nvPr>
        </p:nvSpPr>
        <p:spPr>
          <a:xfrm>
            <a:off x="4115098" y="20726400"/>
            <a:ext cx="19201805" cy="934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Times"/>
              <a:buNone/>
              <a:defRPr b="0" i="0" sz="5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None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Noto Sans Symbols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Noto Sans Symbols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Noto Sans Symbols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Noto Sans Symbols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Noto Sans Symbols"/>
              <a:buNone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Google Shape;9;p2"/>
          <p:cNvSpPr txBox="1"/>
          <p:nvPr>
            <p:ph idx="10" type="dt"/>
          </p:nvPr>
        </p:nvSpPr>
        <p:spPr>
          <a:xfrm>
            <a:off x="1372197" y="33307339"/>
            <a:ext cx="6399609" cy="25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Google Shape;10;p2"/>
          <p:cNvSpPr txBox="1"/>
          <p:nvPr>
            <p:ph idx="11" type="ftr"/>
          </p:nvPr>
        </p:nvSpPr>
        <p:spPr>
          <a:xfrm>
            <a:off x="9373198" y="33307339"/>
            <a:ext cx="8685609" cy="25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2"/>
          <p:cNvSpPr txBox="1"/>
          <p:nvPr>
            <p:ph idx="12" type="sldNum"/>
          </p:nvPr>
        </p:nvSpPr>
        <p:spPr>
          <a:xfrm>
            <a:off x="19660198" y="33307339"/>
            <a:ext cx="6399609" cy="25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1"/>
          <p:cNvSpPr txBox="1"/>
          <p:nvPr>
            <p:ph type="title"/>
          </p:nvPr>
        </p:nvSpPr>
        <p:spPr>
          <a:xfrm>
            <a:off x="1372198" y="1465263"/>
            <a:ext cx="24687609" cy="609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5" name="Google Shape;65;p11"/>
          <p:cNvSpPr txBox="1"/>
          <p:nvPr>
            <p:ph idx="1" type="body"/>
          </p:nvPr>
        </p:nvSpPr>
        <p:spPr>
          <a:xfrm rot="5400000">
            <a:off x="1647033" y="8259568"/>
            <a:ext cx="24137939" cy="2468760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71500" lvl="0" marL="457200" marR="0" rtl="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Times"/>
              <a:buChar char="•"/>
              <a:defRPr b="0" i="0" sz="5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marR="0" rtl="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57200" lvl="2" marL="13716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–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Noto Sans Symbols"/>
              <a:buChar char="✔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Noto Sans Symbols"/>
              <a:buChar char="✔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Noto Sans Symbols"/>
              <a:buChar char="✔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Noto Sans Symbols"/>
              <a:buChar char="✔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Noto Sans Symbols"/>
              <a:buChar char="✔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" name="Google Shape;66;p11"/>
          <p:cNvSpPr txBox="1"/>
          <p:nvPr>
            <p:ph idx="10" type="dt"/>
          </p:nvPr>
        </p:nvSpPr>
        <p:spPr>
          <a:xfrm>
            <a:off x="1372197" y="33307339"/>
            <a:ext cx="6399609" cy="25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" name="Google Shape;67;p11"/>
          <p:cNvSpPr txBox="1"/>
          <p:nvPr>
            <p:ph idx="11" type="ftr"/>
          </p:nvPr>
        </p:nvSpPr>
        <p:spPr>
          <a:xfrm>
            <a:off x="9373198" y="33307339"/>
            <a:ext cx="8685609" cy="25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8" name="Google Shape;68;p11"/>
          <p:cNvSpPr txBox="1"/>
          <p:nvPr>
            <p:ph idx="12" type="sldNum"/>
          </p:nvPr>
        </p:nvSpPr>
        <p:spPr>
          <a:xfrm>
            <a:off x="19660198" y="33307339"/>
            <a:ext cx="6399609" cy="25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2"/>
          <p:cNvSpPr txBox="1"/>
          <p:nvPr>
            <p:ph type="title"/>
          </p:nvPr>
        </p:nvSpPr>
        <p:spPr>
          <a:xfrm rot="5400000">
            <a:off x="7370319" y="13982852"/>
            <a:ext cx="31207075" cy="617190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1" name="Google Shape;71;p12"/>
          <p:cNvSpPr txBox="1"/>
          <p:nvPr>
            <p:ph idx="1" type="body"/>
          </p:nvPr>
        </p:nvSpPr>
        <p:spPr>
          <a:xfrm rot="5400000">
            <a:off x="-5044926" y="7882386"/>
            <a:ext cx="31207075" cy="183728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71500" lvl="0" marL="457200" marR="0" rtl="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Times"/>
              <a:buChar char="•"/>
              <a:defRPr b="0" i="0" sz="5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marR="0" rtl="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57200" lvl="2" marL="13716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–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Noto Sans Symbols"/>
              <a:buChar char="✔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Noto Sans Symbols"/>
              <a:buChar char="✔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Noto Sans Symbols"/>
              <a:buChar char="✔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Noto Sans Symbols"/>
              <a:buChar char="✔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Noto Sans Symbols"/>
              <a:buChar char="✔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2" name="Google Shape;72;p12"/>
          <p:cNvSpPr txBox="1"/>
          <p:nvPr>
            <p:ph idx="10" type="dt"/>
          </p:nvPr>
        </p:nvSpPr>
        <p:spPr>
          <a:xfrm>
            <a:off x="1372197" y="33307339"/>
            <a:ext cx="6399609" cy="25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3" name="Google Shape;73;p12"/>
          <p:cNvSpPr txBox="1"/>
          <p:nvPr>
            <p:ph idx="11" type="ftr"/>
          </p:nvPr>
        </p:nvSpPr>
        <p:spPr>
          <a:xfrm>
            <a:off x="9373198" y="33307339"/>
            <a:ext cx="8685609" cy="25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Google Shape;74;p12"/>
          <p:cNvSpPr txBox="1"/>
          <p:nvPr>
            <p:ph idx="12" type="sldNum"/>
          </p:nvPr>
        </p:nvSpPr>
        <p:spPr>
          <a:xfrm>
            <a:off x="19660198" y="33307339"/>
            <a:ext cx="6399609" cy="25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3"/>
          <p:cNvSpPr txBox="1"/>
          <p:nvPr>
            <p:ph type="title"/>
          </p:nvPr>
        </p:nvSpPr>
        <p:spPr>
          <a:xfrm>
            <a:off x="1372198" y="1465263"/>
            <a:ext cx="24687609" cy="609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Google Shape;14;p3"/>
          <p:cNvSpPr txBox="1"/>
          <p:nvPr>
            <p:ph idx="1" type="body"/>
          </p:nvPr>
        </p:nvSpPr>
        <p:spPr>
          <a:xfrm>
            <a:off x="1372198" y="8534403"/>
            <a:ext cx="24687609" cy="241379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571500" lvl="0" marL="457200" marR="0" rtl="0" algn="l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Times"/>
              <a:buChar char="•"/>
              <a:defRPr b="0" i="0" sz="5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533400" lvl="1" marL="914400" marR="0" rtl="0" algn="l">
              <a:spcBef>
                <a:spcPts val="96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Arial"/>
              <a:buChar char="•"/>
              <a:defRPr b="0" i="0" sz="4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457200" lvl="2" marL="13716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•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457200" lvl="3" marL="18288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Char char="–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457200" lvl="4" marL="22860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Noto Sans Symbols"/>
              <a:buChar char="✔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457200" lvl="5" marL="27432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Noto Sans Symbols"/>
              <a:buChar char="✔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457200" lvl="6" marL="32004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Noto Sans Symbols"/>
              <a:buChar char="✔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457200" lvl="7" marL="36576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Noto Sans Symbols"/>
              <a:buChar char="✔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457200" lvl="8" marL="4114800" marR="0" rtl="0" algn="l">
              <a:spcBef>
                <a:spcPts val="72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Noto Sans Symbols"/>
              <a:buChar char="✔"/>
              <a:defRPr b="0" i="0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Google Shape;15;p3"/>
          <p:cNvSpPr txBox="1"/>
          <p:nvPr>
            <p:ph idx="10" type="dt"/>
          </p:nvPr>
        </p:nvSpPr>
        <p:spPr>
          <a:xfrm>
            <a:off x="1372197" y="33307339"/>
            <a:ext cx="6399609" cy="25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Google Shape;16;p3"/>
          <p:cNvSpPr txBox="1"/>
          <p:nvPr>
            <p:ph idx="11" type="ftr"/>
          </p:nvPr>
        </p:nvSpPr>
        <p:spPr>
          <a:xfrm>
            <a:off x="9373198" y="33307339"/>
            <a:ext cx="8685609" cy="25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19660198" y="33307339"/>
            <a:ext cx="6399609" cy="25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 txBox="1"/>
          <p:nvPr>
            <p:ph type="title"/>
          </p:nvPr>
        </p:nvSpPr>
        <p:spPr>
          <a:xfrm>
            <a:off x="2166939" y="23502939"/>
            <a:ext cx="23316903" cy="726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4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Google Shape;20;p4"/>
          <p:cNvSpPr txBox="1"/>
          <p:nvPr>
            <p:ph idx="1" type="body"/>
          </p:nvPr>
        </p:nvSpPr>
        <p:spPr>
          <a:xfrm>
            <a:off x="2166939" y="15501939"/>
            <a:ext cx="23316903" cy="80010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"/>
              <a:buNone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Noto Sans Symbols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Google Shape;21;p4"/>
          <p:cNvSpPr txBox="1"/>
          <p:nvPr>
            <p:ph idx="10" type="dt"/>
          </p:nvPr>
        </p:nvSpPr>
        <p:spPr>
          <a:xfrm>
            <a:off x="1372197" y="33307339"/>
            <a:ext cx="6399609" cy="25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4"/>
          <p:cNvSpPr txBox="1"/>
          <p:nvPr>
            <p:ph idx="11" type="ftr"/>
          </p:nvPr>
        </p:nvSpPr>
        <p:spPr>
          <a:xfrm>
            <a:off x="9373198" y="33307339"/>
            <a:ext cx="8685609" cy="25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19660198" y="33307339"/>
            <a:ext cx="6399609" cy="25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 txBox="1"/>
          <p:nvPr>
            <p:ph type="title"/>
          </p:nvPr>
        </p:nvSpPr>
        <p:spPr>
          <a:xfrm>
            <a:off x="1372198" y="1465263"/>
            <a:ext cx="24687609" cy="609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Google Shape;26;p5"/>
          <p:cNvSpPr txBox="1"/>
          <p:nvPr>
            <p:ph idx="1" type="body"/>
          </p:nvPr>
        </p:nvSpPr>
        <p:spPr>
          <a:xfrm>
            <a:off x="1372197" y="8534403"/>
            <a:ext cx="12272367" cy="241379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✔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✔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✔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✔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✔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Google Shape;27;p5"/>
          <p:cNvSpPr txBox="1"/>
          <p:nvPr>
            <p:ph idx="2" type="body"/>
          </p:nvPr>
        </p:nvSpPr>
        <p:spPr>
          <a:xfrm>
            <a:off x="13787439" y="8534403"/>
            <a:ext cx="12272367" cy="241379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81000" lvl="1" marL="9144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55600" lvl="2" marL="1371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42900" lvl="3" marL="1828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42900" lvl="4" marL="22860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✔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42900" lvl="5" marL="27432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✔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42900" lvl="6" marL="32004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✔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42900" lvl="7" marL="3657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✔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42900" lvl="8" marL="41148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Noto Sans Symbols"/>
              <a:buChar char="✔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5"/>
          <p:cNvSpPr txBox="1"/>
          <p:nvPr>
            <p:ph idx="10" type="dt"/>
          </p:nvPr>
        </p:nvSpPr>
        <p:spPr>
          <a:xfrm>
            <a:off x="1372197" y="33307339"/>
            <a:ext cx="6399609" cy="25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Google Shape;29;p5"/>
          <p:cNvSpPr txBox="1"/>
          <p:nvPr>
            <p:ph idx="11" type="ftr"/>
          </p:nvPr>
        </p:nvSpPr>
        <p:spPr>
          <a:xfrm>
            <a:off x="9373198" y="33307339"/>
            <a:ext cx="8685609" cy="25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19660198" y="33307339"/>
            <a:ext cx="6399609" cy="25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 txBox="1"/>
          <p:nvPr>
            <p:ph type="title"/>
          </p:nvPr>
        </p:nvSpPr>
        <p:spPr>
          <a:xfrm>
            <a:off x="1372198" y="1465263"/>
            <a:ext cx="24687609" cy="609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Google Shape;33;p6"/>
          <p:cNvSpPr txBox="1"/>
          <p:nvPr>
            <p:ph idx="1" type="body"/>
          </p:nvPr>
        </p:nvSpPr>
        <p:spPr>
          <a:xfrm>
            <a:off x="1372195" y="8186740"/>
            <a:ext cx="12120563" cy="3413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Google Shape;34;p6"/>
          <p:cNvSpPr txBox="1"/>
          <p:nvPr>
            <p:ph idx="2" type="body"/>
          </p:nvPr>
        </p:nvSpPr>
        <p:spPr>
          <a:xfrm>
            <a:off x="1372195" y="11599865"/>
            <a:ext cx="12120563" cy="21072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✔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✔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✔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✔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✔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Google Shape;35;p6"/>
          <p:cNvSpPr txBox="1"/>
          <p:nvPr>
            <p:ph idx="3" type="body"/>
          </p:nvPr>
        </p:nvSpPr>
        <p:spPr>
          <a:xfrm>
            <a:off x="13934781" y="8186740"/>
            <a:ext cx="12125027" cy="3413125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None/>
              <a:defRPr b="1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None/>
              <a:defRPr b="1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6"/>
          <p:cNvSpPr txBox="1"/>
          <p:nvPr>
            <p:ph idx="4" type="body"/>
          </p:nvPr>
        </p:nvSpPr>
        <p:spPr>
          <a:xfrm>
            <a:off x="13934781" y="11599865"/>
            <a:ext cx="12125027" cy="210724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55600" lvl="1" marL="914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42900" lvl="2" marL="1371600" marR="0" rtl="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30200" lvl="3" marL="1828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30200" lvl="4" marL="22860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✔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30200" lvl="5" marL="27432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✔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30200" lvl="6" marL="32004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✔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30200" lvl="7" marL="36576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✔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30200" lvl="8" marL="4114800" marR="0" rtl="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Noto Sans Symbols"/>
              <a:buChar char="✔"/>
              <a:defRPr b="0" i="0" sz="1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7" name="Google Shape;37;p6"/>
          <p:cNvSpPr txBox="1"/>
          <p:nvPr>
            <p:ph idx="10" type="dt"/>
          </p:nvPr>
        </p:nvSpPr>
        <p:spPr>
          <a:xfrm>
            <a:off x="1372197" y="33307339"/>
            <a:ext cx="6399609" cy="25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8" name="Google Shape;38;p6"/>
          <p:cNvSpPr txBox="1"/>
          <p:nvPr>
            <p:ph idx="11" type="ftr"/>
          </p:nvPr>
        </p:nvSpPr>
        <p:spPr>
          <a:xfrm>
            <a:off x="9373198" y="33307339"/>
            <a:ext cx="8685609" cy="25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Google Shape;39;p6"/>
          <p:cNvSpPr txBox="1"/>
          <p:nvPr>
            <p:ph idx="12" type="sldNum"/>
          </p:nvPr>
        </p:nvSpPr>
        <p:spPr>
          <a:xfrm>
            <a:off x="19660198" y="33307339"/>
            <a:ext cx="6399609" cy="25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7"/>
          <p:cNvSpPr txBox="1"/>
          <p:nvPr>
            <p:ph type="title"/>
          </p:nvPr>
        </p:nvSpPr>
        <p:spPr>
          <a:xfrm>
            <a:off x="1372198" y="1465263"/>
            <a:ext cx="24687609" cy="609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Google Shape;42;p7"/>
          <p:cNvSpPr txBox="1"/>
          <p:nvPr>
            <p:ph idx="10" type="dt"/>
          </p:nvPr>
        </p:nvSpPr>
        <p:spPr>
          <a:xfrm>
            <a:off x="1372197" y="33307339"/>
            <a:ext cx="6399609" cy="25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Google Shape;43;p7"/>
          <p:cNvSpPr txBox="1"/>
          <p:nvPr>
            <p:ph idx="11" type="ftr"/>
          </p:nvPr>
        </p:nvSpPr>
        <p:spPr>
          <a:xfrm>
            <a:off x="9373198" y="33307339"/>
            <a:ext cx="8685609" cy="25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" name="Google Shape;44;p7"/>
          <p:cNvSpPr txBox="1"/>
          <p:nvPr>
            <p:ph idx="12" type="sldNum"/>
          </p:nvPr>
        </p:nvSpPr>
        <p:spPr>
          <a:xfrm>
            <a:off x="19660198" y="33307339"/>
            <a:ext cx="6399609" cy="25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/>
          <p:nvPr>
            <p:ph idx="10" type="dt"/>
          </p:nvPr>
        </p:nvSpPr>
        <p:spPr>
          <a:xfrm>
            <a:off x="1372197" y="33307339"/>
            <a:ext cx="6399609" cy="25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" name="Google Shape;47;p8"/>
          <p:cNvSpPr txBox="1"/>
          <p:nvPr>
            <p:ph idx="11" type="ftr"/>
          </p:nvPr>
        </p:nvSpPr>
        <p:spPr>
          <a:xfrm>
            <a:off x="9373198" y="33307339"/>
            <a:ext cx="8685609" cy="25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Google Shape;48;p8"/>
          <p:cNvSpPr txBox="1"/>
          <p:nvPr>
            <p:ph idx="12" type="sldNum"/>
          </p:nvPr>
        </p:nvSpPr>
        <p:spPr>
          <a:xfrm>
            <a:off x="19660198" y="33307339"/>
            <a:ext cx="6399609" cy="25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/>
          <p:nvPr>
            <p:ph type="title"/>
          </p:nvPr>
        </p:nvSpPr>
        <p:spPr>
          <a:xfrm>
            <a:off x="1372195" y="1455739"/>
            <a:ext cx="9024938" cy="619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" type="body"/>
          </p:nvPr>
        </p:nvSpPr>
        <p:spPr>
          <a:xfrm>
            <a:off x="10724555" y="1455739"/>
            <a:ext cx="15335250" cy="31216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"/>
              <a:buChar char="•"/>
              <a:defRPr b="0" i="0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✔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✔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✔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✔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Noto Sans Symbols"/>
              <a:buChar char="✔"/>
              <a:defRPr b="0" i="0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9"/>
          <p:cNvSpPr txBox="1"/>
          <p:nvPr>
            <p:ph idx="2" type="body"/>
          </p:nvPr>
        </p:nvSpPr>
        <p:spPr>
          <a:xfrm>
            <a:off x="1372195" y="7653339"/>
            <a:ext cx="9024938" cy="25019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9"/>
          <p:cNvSpPr txBox="1"/>
          <p:nvPr>
            <p:ph idx="10" type="dt"/>
          </p:nvPr>
        </p:nvSpPr>
        <p:spPr>
          <a:xfrm>
            <a:off x="1372197" y="33307339"/>
            <a:ext cx="6399609" cy="25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4" name="Google Shape;54;p9"/>
          <p:cNvSpPr txBox="1"/>
          <p:nvPr>
            <p:ph idx="11" type="ftr"/>
          </p:nvPr>
        </p:nvSpPr>
        <p:spPr>
          <a:xfrm>
            <a:off x="9373198" y="33307339"/>
            <a:ext cx="8685609" cy="25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Google Shape;55;p9"/>
          <p:cNvSpPr txBox="1"/>
          <p:nvPr>
            <p:ph idx="12" type="sldNum"/>
          </p:nvPr>
        </p:nvSpPr>
        <p:spPr>
          <a:xfrm>
            <a:off x="19660198" y="33307339"/>
            <a:ext cx="6399609" cy="25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0"/>
          <p:cNvSpPr txBox="1"/>
          <p:nvPr>
            <p:ph type="title"/>
          </p:nvPr>
        </p:nvSpPr>
        <p:spPr>
          <a:xfrm>
            <a:off x="5377163" y="25603200"/>
            <a:ext cx="16458902" cy="3022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i="0" sz="2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1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8" name="Google Shape;58;p10"/>
          <p:cNvSpPr/>
          <p:nvPr>
            <p:ph idx="2" type="pic"/>
          </p:nvPr>
        </p:nvSpPr>
        <p:spPr>
          <a:xfrm>
            <a:off x="5377163" y="3268663"/>
            <a:ext cx="16458902" cy="21945600"/>
          </a:xfrm>
          <a:prstGeom prst="rect">
            <a:avLst/>
          </a:prstGeom>
          <a:noFill/>
          <a:ln>
            <a:noFill/>
          </a:ln>
        </p:spPr>
      </p:sp>
      <p:sp>
        <p:nvSpPr>
          <p:cNvPr id="59" name="Google Shape;59;p10"/>
          <p:cNvSpPr txBox="1"/>
          <p:nvPr>
            <p:ph idx="1" type="body"/>
          </p:nvPr>
        </p:nvSpPr>
        <p:spPr>
          <a:xfrm>
            <a:off x="5377163" y="28625800"/>
            <a:ext cx="16458902" cy="42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"/>
              <a:buNone/>
              <a:defRPr b="0" i="0" sz="1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Noto Sans Symbols"/>
              <a:buNone/>
              <a:defRPr b="0" i="0" sz="9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0" name="Google Shape;60;p10"/>
          <p:cNvSpPr txBox="1"/>
          <p:nvPr>
            <p:ph idx="10" type="dt"/>
          </p:nvPr>
        </p:nvSpPr>
        <p:spPr>
          <a:xfrm>
            <a:off x="1372197" y="33307339"/>
            <a:ext cx="6399609" cy="25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1" name="Google Shape;61;p10"/>
          <p:cNvSpPr txBox="1"/>
          <p:nvPr>
            <p:ph idx="11" type="ftr"/>
          </p:nvPr>
        </p:nvSpPr>
        <p:spPr>
          <a:xfrm>
            <a:off x="9373198" y="33307339"/>
            <a:ext cx="8685609" cy="25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7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Google Shape;62;p10"/>
          <p:cNvSpPr txBox="1"/>
          <p:nvPr>
            <p:ph idx="12" type="sldNum"/>
          </p:nvPr>
        </p:nvSpPr>
        <p:spPr>
          <a:xfrm>
            <a:off x="19660198" y="33307339"/>
            <a:ext cx="6399609" cy="2540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spcBef>
                <a:spcPts val="0"/>
              </a:spcBef>
              <a:spcAft>
                <a:spcPts val="0"/>
              </a:spcAft>
              <a:buNone/>
              <a:defRPr sz="74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Relationship Id="rId4" Type="http://schemas.openxmlformats.org/officeDocument/2006/relationships/image" Target="../media/image1.png"/><Relationship Id="rId11" Type="http://schemas.openxmlformats.org/officeDocument/2006/relationships/image" Target="../media/image7.png"/><Relationship Id="rId10" Type="http://schemas.openxmlformats.org/officeDocument/2006/relationships/image" Target="../media/image5.jpg"/><Relationship Id="rId9" Type="http://schemas.openxmlformats.org/officeDocument/2006/relationships/image" Target="../media/image9.png"/><Relationship Id="rId5" Type="http://schemas.openxmlformats.org/officeDocument/2006/relationships/image" Target="../media/image2.png"/><Relationship Id="rId6" Type="http://schemas.openxmlformats.org/officeDocument/2006/relationships/image" Target="../media/image6.png"/><Relationship Id="rId7" Type="http://schemas.openxmlformats.org/officeDocument/2006/relationships/image" Target="../media/image8.png"/><Relationship Id="rId8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Google Shape;79;p13" title="ar22222.drawio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32657" y="23738232"/>
            <a:ext cx="12585899" cy="4803893"/>
          </a:xfrm>
          <a:prstGeom prst="rect">
            <a:avLst/>
          </a:prstGeom>
          <a:noFill/>
          <a:ln>
            <a:noFill/>
          </a:ln>
        </p:spPr>
      </p:pic>
      <p:sp>
        <p:nvSpPr>
          <p:cNvPr id="80" name="Google Shape;80;p13"/>
          <p:cNvSpPr txBox="1"/>
          <p:nvPr/>
        </p:nvSpPr>
        <p:spPr>
          <a:xfrm>
            <a:off x="-914400" y="0"/>
            <a:ext cx="36576000" cy="123110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7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13"/>
          <p:cNvSpPr txBox="1"/>
          <p:nvPr/>
        </p:nvSpPr>
        <p:spPr>
          <a:xfrm>
            <a:off x="0" y="533401"/>
            <a:ext cx="27432000" cy="359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7200">
                <a:solidFill>
                  <a:srgbClr val="BE0204"/>
                </a:solidFill>
              </a:rPr>
              <a:t>UsAR Mirror</a:t>
            </a:r>
            <a:endParaRPr/>
          </a:p>
          <a:p>
            <a:pPr indent="0" lvl="0" marL="0" marR="0" rtl="0" algn="ctr">
              <a:lnSpc>
                <a:spcPct val="6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b="1" lang="en-US" sz="3600">
                <a:solidFill>
                  <a:schemeClr val="dk1"/>
                </a:solidFill>
              </a:rPr>
              <a:t>Team A4</a:t>
            </a: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: </a:t>
            </a:r>
            <a:r>
              <a:rPr b="1" lang="en-US" sz="3600">
                <a:solidFill>
                  <a:schemeClr val="dk1"/>
                </a:solidFill>
              </a:rPr>
              <a:t>Steven Lee, </a:t>
            </a:r>
            <a:r>
              <a:rPr b="1" lang="en-US" sz="3600">
                <a:solidFill>
                  <a:schemeClr val="dk1"/>
                </a:solidFill>
              </a:rPr>
              <a:t>Anna Paek, Shengxi Wu</a:t>
            </a:r>
            <a:endParaRPr/>
          </a:p>
          <a:p>
            <a:pPr indent="0" lvl="0" marL="0" marR="0" rtl="0" algn="ctr">
              <a:lnSpc>
                <a:spcPct val="6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18-500 Capstone Design, Spring 2025</a:t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6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Electrical and Computer Engineering Department</a:t>
            </a:r>
            <a:endParaRPr/>
          </a:p>
          <a:p>
            <a:pPr indent="0" lvl="0" marL="0" marR="0" rtl="0" algn="ctr">
              <a:lnSpc>
                <a:spcPct val="6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Carnegie Mellon University</a:t>
            </a:r>
            <a:endParaRPr/>
          </a:p>
          <a:p>
            <a:pPr indent="0" lvl="0" marL="0" marR="0" rtl="0" algn="ctr">
              <a:lnSpc>
                <a:spcPct val="60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82" name="Google Shape;82;p13"/>
          <p:cNvGrpSpPr/>
          <p:nvPr/>
        </p:nvGrpSpPr>
        <p:grpSpPr>
          <a:xfrm>
            <a:off x="21190288" y="34214689"/>
            <a:ext cx="6240612" cy="2225444"/>
            <a:chOff x="20878800" y="33952297"/>
            <a:chExt cx="6553200" cy="2489032"/>
          </a:xfrm>
        </p:grpSpPr>
        <p:pic>
          <p:nvPicPr>
            <p:cNvPr id="83" name="Google Shape;83;p13"/>
            <p:cNvPicPr preferRelativeResize="0"/>
            <p:nvPr/>
          </p:nvPicPr>
          <p:blipFill rotWithShape="1">
            <a:blip r:embed="rId4">
              <a:alphaModFix/>
            </a:blip>
            <a:srcRect b="20751" l="0" r="0" t="20214"/>
            <a:stretch/>
          </p:blipFill>
          <p:spPr>
            <a:xfrm>
              <a:off x="20878800" y="33952297"/>
              <a:ext cx="6553200" cy="13970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4" name="Google Shape;84;p13"/>
            <p:cNvPicPr preferRelativeResize="0"/>
            <p:nvPr/>
          </p:nvPicPr>
          <p:blipFill rotWithShape="1">
            <a:blip r:embed="rId5">
              <a:alphaModFix/>
            </a:blip>
            <a:srcRect b="24891" l="0" r="0" t="28530"/>
            <a:stretch/>
          </p:blipFill>
          <p:spPr>
            <a:xfrm>
              <a:off x="21253537" y="35463613"/>
              <a:ext cx="5812703" cy="97771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85" name="Google Shape;85;p13"/>
          <p:cNvSpPr/>
          <p:nvPr/>
        </p:nvSpPr>
        <p:spPr>
          <a:xfrm>
            <a:off x="289560" y="10714910"/>
            <a:ext cx="13197900" cy="807600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anchorCtr="0" anchor="ctr" bIns="45700" lIns="182875" spcFirstLastPara="1" rIns="18287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System Architecture</a:t>
            </a:r>
            <a:endParaRPr/>
          </a:p>
        </p:txBody>
      </p:sp>
      <p:sp>
        <p:nvSpPr>
          <p:cNvPr id="86" name="Google Shape;86;p13"/>
          <p:cNvSpPr/>
          <p:nvPr/>
        </p:nvSpPr>
        <p:spPr>
          <a:xfrm>
            <a:off x="381000" y="4267200"/>
            <a:ext cx="13106400" cy="914400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anchorCtr="0" anchor="ctr" bIns="45700" lIns="182875" spcFirstLastPara="1" rIns="18287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4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Product Pitch</a:t>
            </a:r>
            <a:endParaRPr/>
          </a:p>
        </p:txBody>
      </p:sp>
      <p:sp>
        <p:nvSpPr>
          <p:cNvPr id="87" name="Google Shape;87;p13"/>
          <p:cNvSpPr/>
          <p:nvPr/>
        </p:nvSpPr>
        <p:spPr>
          <a:xfrm>
            <a:off x="419100" y="5252719"/>
            <a:ext cx="13030200" cy="618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45720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</a:rPr>
              <a:t>Augmented reality mirrors are transforming retail by enabling customers to virtually try on accessories, driving engagement and foot traffic—while operating 24/7 without traditional fitting rooms. Yet today’s solutions suffer from alignment errors and slow rendering, plus steep hardware and maintenance costs. Our more</a:t>
            </a:r>
            <a:r>
              <a:rPr b="1" lang="en-US" sz="2800">
                <a:solidFill>
                  <a:schemeClr val="dk1"/>
                </a:solidFill>
              </a:rPr>
              <a:t> affordable</a:t>
            </a:r>
            <a:r>
              <a:rPr lang="en-US" sz="2800">
                <a:solidFill>
                  <a:schemeClr val="dk1"/>
                </a:solidFill>
              </a:rPr>
              <a:t>, </a:t>
            </a:r>
            <a:r>
              <a:rPr b="1" lang="en-US" sz="2800">
                <a:solidFill>
                  <a:schemeClr val="dk1"/>
                </a:solidFill>
              </a:rPr>
              <a:t>h</a:t>
            </a:r>
            <a:r>
              <a:rPr b="1" lang="en-US" sz="2800">
                <a:solidFill>
                  <a:schemeClr val="dk1"/>
                </a:solidFill>
              </a:rPr>
              <a:t>ig</a:t>
            </a:r>
            <a:r>
              <a:rPr b="1" lang="en-US" sz="2800">
                <a:solidFill>
                  <a:schemeClr val="dk1"/>
                </a:solidFill>
              </a:rPr>
              <a:t>h-performance</a:t>
            </a:r>
            <a:r>
              <a:rPr lang="en-US" sz="2800">
                <a:solidFill>
                  <a:schemeClr val="dk1"/>
                </a:solidFill>
              </a:rPr>
              <a:t> AR mirror overcomes these barriers by combining </a:t>
            </a:r>
            <a:r>
              <a:rPr b="1" lang="en-US" sz="2800">
                <a:solidFill>
                  <a:schemeClr val="dk1"/>
                </a:solidFill>
              </a:rPr>
              <a:t>off-the-shelf components</a:t>
            </a:r>
            <a:r>
              <a:rPr lang="en-US" sz="2800">
                <a:solidFill>
                  <a:schemeClr val="dk1"/>
                </a:solidFill>
              </a:rPr>
              <a:t> (cameras, displays, and consumer-grade compute) for </a:t>
            </a:r>
            <a:r>
              <a:rPr b="1" lang="en-US" sz="2800">
                <a:solidFill>
                  <a:schemeClr val="dk1"/>
                </a:solidFill>
              </a:rPr>
              <a:t>multi-viewpoint immersion</a:t>
            </a:r>
            <a:r>
              <a:rPr lang="en-US" sz="2800">
                <a:solidFill>
                  <a:schemeClr val="dk1"/>
                </a:solidFill>
              </a:rPr>
              <a:t>; </a:t>
            </a:r>
            <a:r>
              <a:rPr b="1" lang="en-US" sz="2800">
                <a:solidFill>
                  <a:schemeClr val="dk1"/>
                </a:solidFill>
              </a:rPr>
              <a:t>real-time rendering </a:t>
            </a:r>
            <a:r>
              <a:rPr lang="en-US" sz="2800">
                <a:solidFill>
                  <a:schemeClr val="dk1"/>
                </a:solidFill>
              </a:rPr>
              <a:t>on specialized GPU hardware; a </a:t>
            </a:r>
            <a:r>
              <a:rPr b="1" lang="en-US" sz="2800">
                <a:solidFill>
                  <a:schemeClr val="dk1"/>
                </a:solidFill>
              </a:rPr>
              <a:t>library of AR filters</a:t>
            </a:r>
            <a:r>
              <a:rPr lang="en-US" sz="2800">
                <a:solidFill>
                  <a:schemeClr val="dk1"/>
                </a:solidFill>
              </a:rPr>
              <a:t>; paired with an</a:t>
            </a:r>
            <a:r>
              <a:rPr b="1" lang="en-US" sz="2800">
                <a:solidFill>
                  <a:schemeClr val="dk1"/>
                </a:solidFill>
              </a:rPr>
              <a:t> intuitive gesture-based UI</a:t>
            </a:r>
            <a:r>
              <a:rPr lang="en-US" sz="2800">
                <a:solidFill>
                  <a:schemeClr val="dk1"/>
                </a:solidFill>
              </a:rPr>
              <a:t>.</a:t>
            </a:r>
            <a:endParaRPr sz="2800">
              <a:solidFill>
                <a:schemeClr val="dk1"/>
              </a:solidFill>
            </a:endParaRPr>
          </a:p>
          <a:p>
            <a:pPr indent="45720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>
                <a:solidFill>
                  <a:schemeClr val="dk1"/>
                </a:solidFill>
              </a:rPr>
              <a:t>Our solution achieves a real-time rendering </a:t>
            </a:r>
            <a:r>
              <a:rPr b="1" lang="en-US" sz="2800">
                <a:solidFill>
                  <a:schemeClr val="dk1"/>
                </a:solidFill>
              </a:rPr>
              <a:t>frame rate of 160 FPS</a:t>
            </a:r>
            <a:r>
              <a:rPr lang="en-US" sz="2800">
                <a:solidFill>
                  <a:schemeClr val="dk1"/>
                </a:solidFill>
              </a:rPr>
              <a:t>, end-to-end input </a:t>
            </a:r>
            <a:r>
              <a:rPr b="1" lang="en-US" sz="2800">
                <a:solidFill>
                  <a:schemeClr val="dk1"/>
                </a:solidFill>
              </a:rPr>
              <a:t>latency of</a:t>
            </a:r>
            <a:r>
              <a:rPr lang="en-US" sz="2800">
                <a:solidFill>
                  <a:schemeClr val="dk1"/>
                </a:solidFill>
              </a:rPr>
              <a:t> </a:t>
            </a:r>
            <a:r>
              <a:rPr b="1" lang="en-US" sz="2800">
                <a:solidFill>
                  <a:schemeClr val="dk1"/>
                </a:solidFill>
              </a:rPr>
              <a:t>55 ms, </a:t>
            </a:r>
            <a:r>
              <a:rPr lang="en-US" sz="2800">
                <a:solidFill>
                  <a:schemeClr val="dk1"/>
                </a:solidFill>
              </a:rPr>
              <a:t>i</a:t>
            </a:r>
            <a:r>
              <a:rPr b="1" lang="en-US" sz="2800">
                <a:solidFill>
                  <a:schemeClr val="dk1"/>
                </a:solidFill>
              </a:rPr>
              <a:t>nput recognition accuracy of 95%, </a:t>
            </a:r>
            <a:r>
              <a:rPr lang="en-US" sz="2800">
                <a:solidFill>
                  <a:schemeClr val="dk1"/>
                </a:solidFill>
              </a:rPr>
              <a:t>and a </a:t>
            </a:r>
            <a:r>
              <a:rPr b="1" lang="en-US" sz="2800">
                <a:solidFill>
                  <a:schemeClr val="dk1"/>
                </a:solidFill>
              </a:rPr>
              <a:t>range of view of 90 degrees.</a:t>
            </a:r>
            <a:endParaRPr sz="2800"/>
          </a:p>
        </p:txBody>
      </p:sp>
      <p:sp>
        <p:nvSpPr>
          <p:cNvPr id="88" name="Google Shape;88;p13"/>
          <p:cNvSpPr/>
          <p:nvPr/>
        </p:nvSpPr>
        <p:spPr>
          <a:xfrm>
            <a:off x="14005560" y="4279947"/>
            <a:ext cx="13106400" cy="914400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anchorCtr="0" anchor="ctr" bIns="45700" lIns="182875" spcFirstLastPara="1" rIns="18287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System Description</a:t>
            </a:r>
            <a:endParaRPr/>
          </a:p>
        </p:txBody>
      </p:sp>
      <p:sp>
        <p:nvSpPr>
          <p:cNvPr id="89" name="Google Shape;89;p13"/>
          <p:cNvSpPr/>
          <p:nvPr/>
        </p:nvSpPr>
        <p:spPr>
          <a:xfrm>
            <a:off x="13959840" y="18084545"/>
            <a:ext cx="13106400" cy="914400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anchorCtr="0" anchor="ctr" bIns="45700" lIns="182875" spcFirstLastPara="1" rIns="18287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System Evaluation</a:t>
            </a:r>
            <a:endParaRPr/>
          </a:p>
        </p:txBody>
      </p:sp>
      <p:sp>
        <p:nvSpPr>
          <p:cNvPr id="90" name="Google Shape;90;p13"/>
          <p:cNvSpPr/>
          <p:nvPr/>
        </p:nvSpPr>
        <p:spPr>
          <a:xfrm>
            <a:off x="312605" y="29489450"/>
            <a:ext cx="13106400" cy="914400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anchorCtr="0" anchor="ctr" bIns="45700" lIns="182875" spcFirstLastPara="1" rIns="18287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4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Conclusions &amp; Additional Information</a:t>
            </a:r>
            <a:endParaRPr/>
          </a:p>
        </p:txBody>
      </p:sp>
      <p:sp>
        <p:nvSpPr>
          <p:cNvPr id="91" name="Google Shape;91;p13"/>
          <p:cNvSpPr txBox="1"/>
          <p:nvPr/>
        </p:nvSpPr>
        <p:spPr>
          <a:xfrm>
            <a:off x="23042644" y="810400"/>
            <a:ext cx="34545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92" name="Google Shape;92;p13"/>
          <p:cNvGraphicFramePr/>
          <p:nvPr/>
        </p:nvGraphicFramePr>
        <p:xfrm>
          <a:off x="14196875" y="197761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{FBA7A430-EE6D-4282-B872-9AE54D77B0D9}</a:tableStyleId>
              </a:tblPr>
              <a:tblGrid>
                <a:gridCol w="5923200"/>
                <a:gridCol w="3616525"/>
                <a:gridCol w="3305925"/>
              </a:tblGrid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200"/>
                        <a:buFont typeface="Arial"/>
                        <a:buNone/>
                      </a:pPr>
                      <a:r>
                        <a:rPr b="1" lang="en-US" sz="2800" u="none" cap="none" strike="noStrike">
                          <a:solidFill>
                            <a:schemeClr val="dk1"/>
                          </a:solidFill>
                        </a:rPr>
                        <a:t>Metric</a:t>
                      </a:r>
                      <a:endParaRPr b="1" sz="28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200"/>
                        <a:buFont typeface="Arial"/>
                        <a:buNone/>
                      </a:pPr>
                      <a:r>
                        <a:rPr b="1" lang="en-US" sz="2800" u="none" cap="none" strike="noStrike">
                          <a:solidFill>
                            <a:schemeClr val="dk1"/>
                          </a:solidFill>
                        </a:rPr>
                        <a:t>Target</a:t>
                      </a:r>
                      <a:endParaRPr b="1" sz="28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200"/>
                        <a:buFont typeface="Arial"/>
                        <a:buNone/>
                      </a:pPr>
                      <a:r>
                        <a:rPr b="1" lang="en-US" sz="2800" u="none" cap="none" strike="noStrike">
                          <a:solidFill>
                            <a:schemeClr val="dk1"/>
                          </a:solidFill>
                        </a:rPr>
                        <a:t>Actual</a:t>
                      </a:r>
                      <a:endParaRPr b="1" sz="28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200"/>
                        <a:buFont typeface="Arial"/>
                        <a:buNone/>
                      </a:pP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Gesture input latency</a:t>
                      </a:r>
                      <a:endParaRPr sz="28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≤ 200 ms</a:t>
                      </a:r>
                      <a:endParaRPr sz="28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b="1" lang="en-US" sz="2800">
                          <a:solidFill>
                            <a:schemeClr val="dk1"/>
                          </a:solidFill>
                        </a:rPr>
                        <a:t>55 ms</a:t>
                      </a:r>
                      <a:endParaRPr b="1" sz="28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Gesture input accuracy</a:t>
                      </a:r>
                      <a:endParaRPr sz="28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≥ 90% correct</a:t>
                      </a:r>
                      <a:endParaRPr sz="28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800">
                          <a:solidFill>
                            <a:schemeClr val="dk1"/>
                          </a:solidFill>
                        </a:rPr>
                        <a:t>95% correct</a:t>
                      </a:r>
                      <a:endParaRPr b="1" sz="28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200"/>
                        <a:buFont typeface="Arial"/>
                        <a:buNone/>
                      </a:pP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AR filter rendering framerate</a:t>
                      </a:r>
                      <a:endParaRPr sz="28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200"/>
                        <a:buFont typeface="Arial"/>
                        <a:buNone/>
                      </a:pP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≥ 15 FPS</a:t>
                      </a:r>
                      <a:endParaRPr sz="28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200"/>
                        <a:buFont typeface="Arial"/>
                        <a:buNone/>
                      </a:pPr>
                      <a:r>
                        <a:rPr b="1" lang="en-US" sz="2800">
                          <a:solidFill>
                            <a:schemeClr val="dk1"/>
                          </a:solidFill>
                        </a:rPr>
                        <a:t>160 FPS</a:t>
                      </a:r>
                      <a:endParaRPr b="1" sz="28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AR filter drift range</a:t>
                      </a:r>
                      <a:endParaRPr sz="28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≤ 5 px</a:t>
                      </a:r>
                      <a:endParaRPr sz="28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800">
                          <a:solidFill>
                            <a:schemeClr val="dk1"/>
                          </a:solidFill>
                        </a:rPr>
                        <a:t>3-5 px</a:t>
                      </a:r>
                      <a:endParaRPr b="1" sz="28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200"/>
                        <a:buFont typeface="Arial"/>
                        <a:buNone/>
                      </a:pP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Face model generation latency</a:t>
                      </a:r>
                      <a:endParaRPr sz="28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≤ 50 ms</a:t>
                      </a:r>
                      <a:endParaRPr sz="28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200"/>
                        <a:buFont typeface="Arial"/>
                        <a:buNone/>
                      </a:pPr>
                      <a:r>
                        <a:rPr b="1" lang="en-US" sz="2800">
                          <a:solidFill>
                            <a:schemeClr val="dk1"/>
                          </a:solidFill>
                        </a:rPr>
                        <a:t>20 ms</a:t>
                      </a:r>
                      <a:endParaRPr b="1" sz="28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Head pose estimation error</a:t>
                      </a:r>
                      <a:endParaRPr sz="28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≤ 5 px</a:t>
                      </a:r>
                      <a:endParaRPr sz="28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800">
                          <a:solidFill>
                            <a:schemeClr val="dk1"/>
                          </a:solidFill>
                        </a:rPr>
                        <a:t>10-15 px</a:t>
                      </a:r>
                      <a:endParaRPr b="1" sz="28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Head pose estimation latency</a:t>
                      </a:r>
                      <a:endParaRPr sz="28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≤ 150 ms</a:t>
                      </a:r>
                      <a:endParaRPr sz="28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800">
                          <a:solidFill>
                            <a:schemeClr val="dk1"/>
                          </a:solidFill>
                        </a:rPr>
                        <a:t>2 ms</a:t>
                      </a:r>
                      <a:endParaRPr b="1" sz="28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Camera control precision (rotation)</a:t>
                      </a:r>
                      <a:endParaRPr sz="28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≤ 5 deg/step</a:t>
                      </a:r>
                      <a:endParaRPr sz="28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800">
                          <a:solidFill>
                            <a:schemeClr val="dk1"/>
                          </a:solidFill>
                        </a:rPr>
                        <a:t>3.7 deg/step</a:t>
                      </a:r>
                      <a:endParaRPr b="1" sz="28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Camera control precision (translate)</a:t>
                      </a:r>
                      <a:endParaRPr sz="28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≤ 0.05 in/step</a:t>
                      </a:r>
                      <a:endParaRPr sz="28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800">
                          <a:solidFill>
                            <a:schemeClr val="dk1"/>
                          </a:solidFill>
                        </a:rPr>
                        <a:t>0.031 in/step</a:t>
                      </a:r>
                      <a:endParaRPr b="1" sz="28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Camera control range (rotation)</a:t>
                      </a:r>
                      <a:endParaRPr sz="28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≥ 90 deg</a:t>
                      </a:r>
                      <a:endParaRPr sz="28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800">
                          <a:solidFill>
                            <a:schemeClr val="dk1"/>
                          </a:solidFill>
                        </a:rPr>
                        <a:t>180 deg</a:t>
                      </a:r>
                      <a:endParaRPr b="1" sz="2800" u="none" cap="none" strike="noStrike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320000"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Camera control range (translate)</a:t>
                      </a:r>
                      <a:endParaRPr sz="28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en-US" sz="2800">
                          <a:solidFill>
                            <a:schemeClr val="dk1"/>
                          </a:solidFill>
                        </a:rPr>
                        <a:t>≈ 11.8 in</a:t>
                      </a:r>
                      <a:endParaRPr sz="28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-US" sz="2800">
                          <a:solidFill>
                            <a:schemeClr val="dk1"/>
                          </a:solidFill>
                        </a:rPr>
                        <a:t>10-11 in</a:t>
                      </a:r>
                      <a:endParaRPr b="1" sz="2800">
                        <a:solidFill>
                          <a:schemeClr val="dk1"/>
                        </a:solidFill>
                      </a:endParaRPr>
                    </a:p>
                  </a:txBody>
                  <a:tcPr marT="91425" marB="91425" marR="91425" marL="91425">
                    <a:lnL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2857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93" name="Google Shape;93;p13"/>
          <p:cNvSpPr txBox="1"/>
          <p:nvPr/>
        </p:nvSpPr>
        <p:spPr>
          <a:xfrm>
            <a:off x="13959850" y="19064288"/>
            <a:ext cx="59994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lang="en-US" sz="3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Use-Case Requirements:</a:t>
            </a:r>
            <a:endParaRPr b="1" sz="3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4" name="Google Shape;94;p13"/>
          <p:cNvGrpSpPr/>
          <p:nvPr/>
        </p:nvGrpSpPr>
        <p:grpSpPr>
          <a:xfrm>
            <a:off x="732659" y="14450476"/>
            <a:ext cx="6240853" cy="2225473"/>
            <a:chOff x="4256800" y="2821299"/>
            <a:chExt cx="3208500" cy="1608349"/>
          </a:xfrm>
        </p:grpSpPr>
        <p:sp>
          <p:nvSpPr>
            <p:cNvPr id="95" name="Google Shape;95;p13"/>
            <p:cNvSpPr/>
            <p:nvPr/>
          </p:nvSpPr>
          <p:spPr>
            <a:xfrm>
              <a:off x="4256800" y="2858848"/>
              <a:ext cx="3095100" cy="1570800"/>
            </a:xfrm>
            <a:prstGeom prst="rect">
              <a:avLst/>
            </a:prstGeom>
            <a:solidFill>
              <a:srgbClr val="C9DAF8"/>
            </a:solidFill>
            <a:ln cap="flat" cmpd="sng" w="9525">
              <a:solidFill>
                <a:srgbClr val="4BA17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96" name="Google Shape;96;p13"/>
            <p:cNvSpPr txBox="1"/>
            <p:nvPr/>
          </p:nvSpPr>
          <p:spPr>
            <a:xfrm>
              <a:off x="4256800" y="2821299"/>
              <a:ext cx="3208500" cy="2751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rgbClr val="353744"/>
                  </a:solidFill>
                  <a:latin typeface="Lato"/>
                  <a:ea typeface="Lato"/>
                  <a:cs typeface="Lato"/>
                  <a:sym typeface="Lato"/>
                </a:rPr>
                <a:t>Camera Slider System  </a:t>
              </a:r>
              <a:endParaRPr b="1" sz="2200">
                <a:solidFill>
                  <a:srgbClr val="353744"/>
                </a:solidFill>
                <a:latin typeface="Lato"/>
                <a:ea typeface="Lato"/>
                <a:cs typeface="Lato"/>
                <a:sym typeface="Lato"/>
              </a:endParaRPr>
            </a:p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200">
                  <a:solidFill>
                    <a:srgbClr val="353744"/>
                  </a:solidFill>
                  <a:latin typeface="Lato"/>
                  <a:ea typeface="Lato"/>
                  <a:cs typeface="Lato"/>
                  <a:sym typeface="Lato"/>
                </a:rPr>
                <a:t>(1 for each webcam)</a:t>
              </a:r>
              <a:endParaRPr sz="2200">
                <a:solidFill>
                  <a:srgbClr val="353744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97" name="Google Shape;97;p13"/>
            <p:cNvSpPr/>
            <p:nvPr/>
          </p:nvSpPr>
          <p:spPr>
            <a:xfrm>
              <a:off x="5414950" y="3397275"/>
              <a:ext cx="778800" cy="748500"/>
            </a:xfrm>
            <a:prstGeom prst="rect">
              <a:avLst/>
            </a:prstGeom>
            <a:solidFill>
              <a:srgbClr val="63D297"/>
            </a:solidFill>
            <a:ln cap="flat" cmpd="sng" w="9525">
              <a:solidFill>
                <a:srgbClr val="4BA17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>
                  <a:latin typeface="Lato"/>
                  <a:ea typeface="Lato"/>
                  <a:cs typeface="Lato"/>
                  <a:sym typeface="Lato"/>
                </a:rPr>
                <a:t>Motor Driver Module</a:t>
              </a:r>
              <a:endParaRPr sz="2000"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98" name="Google Shape;98;p13"/>
            <p:cNvSpPr/>
            <p:nvPr/>
          </p:nvSpPr>
          <p:spPr>
            <a:xfrm>
              <a:off x="6338425" y="3397275"/>
              <a:ext cx="913500" cy="748500"/>
            </a:xfrm>
            <a:prstGeom prst="rect">
              <a:avLst/>
            </a:prstGeom>
            <a:solidFill>
              <a:srgbClr val="63D297"/>
            </a:solidFill>
            <a:ln cap="flat" cmpd="sng" w="9525">
              <a:solidFill>
                <a:srgbClr val="4BA17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>
                  <a:latin typeface="Lato"/>
                  <a:ea typeface="Lato"/>
                  <a:cs typeface="Lato"/>
                  <a:sym typeface="Lato"/>
                </a:rPr>
                <a:t>Vertical Actuator</a:t>
              </a:r>
              <a:endParaRPr sz="2000"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99" name="Google Shape;99;p13"/>
            <p:cNvSpPr/>
            <p:nvPr/>
          </p:nvSpPr>
          <p:spPr>
            <a:xfrm>
              <a:off x="4356775" y="3397275"/>
              <a:ext cx="913500" cy="748500"/>
            </a:xfrm>
            <a:prstGeom prst="rect">
              <a:avLst/>
            </a:prstGeom>
            <a:solidFill>
              <a:srgbClr val="63D297"/>
            </a:solidFill>
            <a:ln cap="flat" cmpd="sng" w="9525">
              <a:solidFill>
                <a:srgbClr val="4BA17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>
                  <a:latin typeface="Lato"/>
                  <a:ea typeface="Lato"/>
                  <a:cs typeface="Lato"/>
                  <a:sym typeface="Lato"/>
                </a:rPr>
                <a:t>Camera Pan Actuator</a:t>
              </a:r>
              <a:endParaRPr sz="2000">
                <a:latin typeface="Lato"/>
                <a:ea typeface="Lato"/>
                <a:cs typeface="Lato"/>
                <a:sym typeface="Lato"/>
              </a:endParaRPr>
            </a:p>
          </p:txBody>
        </p:sp>
      </p:grpSp>
      <p:grpSp>
        <p:nvGrpSpPr>
          <p:cNvPr id="100" name="Google Shape;100;p13"/>
          <p:cNvGrpSpPr/>
          <p:nvPr/>
        </p:nvGrpSpPr>
        <p:grpSpPr>
          <a:xfrm>
            <a:off x="1575924" y="12013508"/>
            <a:ext cx="6080103" cy="2225517"/>
            <a:chOff x="1505427" y="2111274"/>
            <a:chExt cx="2358000" cy="1271143"/>
          </a:xfrm>
        </p:grpSpPr>
        <p:grpSp>
          <p:nvGrpSpPr>
            <p:cNvPr id="101" name="Google Shape;101;p13"/>
            <p:cNvGrpSpPr/>
            <p:nvPr/>
          </p:nvGrpSpPr>
          <p:grpSpPr>
            <a:xfrm>
              <a:off x="1505427" y="2111274"/>
              <a:ext cx="1940363" cy="1271143"/>
              <a:chOff x="1314925" y="2172986"/>
              <a:chExt cx="2118300" cy="1390139"/>
            </a:xfrm>
          </p:grpSpPr>
          <p:sp>
            <p:nvSpPr>
              <p:cNvPr id="102" name="Google Shape;102;p13"/>
              <p:cNvSpPr/>
              <p:nvPr/>
            </p:nvSpPr>
            <p:spPr>
              <a:xfrm>
                <a:off x="1314925" y="2211625"/>
                <a:ext cx="2118300" cy="1351500"/>
              </a:xfrm>
              <a:prstGeom prst="rect">
                <a:avLst/>
              </a:prstGeom>
              <a:solidFill>
                <a:srgbClr val="FFF2CC"/>
              </a:solidFill>
              <a:ln cap="flat" cmpd="sng" w="9525">
                <a:solidFill>
                  <a:srgbClr val="4BA17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200"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03" name="Google Shape;103;p13"/>
              <p:cNvSpPr/>
              <p:nvPr/>
            </p:nvSpPr>
            <p:spPr>
              <a:xfrm>
                <a:off x="1408350" y="2615275"/>
                <a:ext cx="913500" cy="748500"/>
              </a:xfrm>
              <a:prstGeom prst="rect">
                <a:avLst/>
              </a:prstGeom>
              <a:solidFill>
                <a:srgbClr val="63D297"/>
              </a:solidFill>
              <a:ln cap="flat" cmpd="sng" w="9525">
                <a:solidFill>
                  <a:srgbClr val="4BA17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en-US" sz="2000">
                    <a:latin typeface="Lato"/>
                    <a:ea typeface="Lato"/>
                    <a:cs typeface="Lato"/>
                    <a:sym typeface="Lato"/>
                  </a:rPr>
                  <a:t>Webcams</a:t>
                </a:r>
                <a:endParaRPr sz="2000"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04" name="Google Shape;104;p13"/>
              <p:cNvSpPr txBox="1"/>
              <p:nvPr/>
            </p:nvSpPr>
            <p:spPr>
              <a:xfrm>
                <a:off x="1314925" y="2172986"/>
                <a:ext cx="1483200" cy="258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-US" sz="2400">
                    <a:solidFill>
                      <a:srgbClr val="353744"/>
                    </a:solidFill>
                    <a:latin typeface="Lato"/>
                    <a:ea typeface="Lato"/>
                    <a:cs typeface="Lato"/>
                    <a:sym typeface="Lato"/>
                  </a:rPr>
                  <a:t>Camera Modules</a:t>
                </a:r>
                <a:endParaRPr b="1" sz="2400">
                  <a:solidFill>
                    <a:srgbClr val="353744"/>
                  </a:solidFill>
                  <a:latin typeface="Lato"/>
                  <a:ea typeface="Lato"/>
                  <a:cs typeface="Lato"/>
                  <a:sym typeface="Lato"/>
                </a:endParaRPr>
              </a:p>
            </p:txBody>
          </p:sp>
          <p:sp>
            <p:nvSpPr>
              <p:cNvPr id="105" name="Google Shape;105;p13"/>
              <p:cNvSpPr/>
              <p:nvPr/>
            </p:nvSpPr>
            <p:spPr>
              <a:xfrm>
                <a:off x="2431625" y="2615275"/>
                <a:ext cx="913500" cy="748500"/>
              </a:xfrm>
              <a:prstGeom prst="rect">
                <a:avLst/>
              </a:prstGeom>
              <a:solidFill>
                <a:srgbClr val="63D297"/>
              </a:solidFill>
              <a:ln cap="flat" cmpd="sng" w="9525">
                <a:solidFill>
                  <a:srgbClr val="4BA173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latin typeface="Lato"/>
                  <a:ea typeface="Lato"/>
                  <a:cs typeface="Lato"/>
                  <a:sym typeface="Lato"/>
                </a:endParaRPr>
              </a:p>
            </p:txBody>
          </p:sp>
        </p:grpSp>
        <p:sp>
          <p:nvSpPr>
            <p:cNvPr id="106" name="Google Shape;106;p13"/>
            <p:cNvSpPr txBox="1"/>
            <p:nvPr/>
          </p:nvSpPr>
          <p:spPr>
            <a:xfrm>
              <a:off x="2504727" y="2484305"/>
              <a:ext cx="1358700" cy="236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>
                  <a:solidFill>
                    <a:srgbClr val="353744"/>
                  </a:solidFill>
                  <a:latin typeface="Lato"/>
                  <a:ea typeface="Lato"/>
                  <a:cs typeface="Lato"/>
                  <a:sym typeface="Lato"/>
                </a:rPr>
                <a:t>Realsense</a:t>
              </a:r>
              <a:endParaRPr sz="2000">
                <a:solidFill>
                  <a:srgbClr val="353744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07" name="Google Shape;107;p13"/>
            <p:cNvSpPr/>
            <p:nvPr/>
          </p:nvSpPr>
          <p:spPr>
            <a:xfrm>
              <a:off x="2563463" y="2992175"/>
              <a:ext cx="766500" cy="161700"/>
            </a:xfrm>
            <a:prstGeom prst="rect">
              <a:avLst/>
            </a:prstGeom>
            <a:solidFill>
              <a:srgbClr val="F1C232"/>
            </a:solidFill>
            <a:ln cap="flat" cmpd="sng" w="9525">
              <a:solidFill>
                <a:srgbClr val="4BA17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Lato"/>
                  <a:ea typeface="Lato"/>
                  <a:cs typeface="Lato"/>
                  <a:sym typeface="Lato"/>
                </a:rPr>
                <a:t>RGB Camera</a:t>
              </a:r>
              <a:endParaRPr sz="1800"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08" name="Google Shape;108;p13"/>
            <p:cNvSpPr/>
            <p:nvPr/>
          </p:nvSpPr>
          <p:spPr>
            <a:xfrm>
              <a:off x="2563463" y="2750675"/>
              <a:ext cx="766500" cy="161700"/>
            </a:xfrm>
            <a:prstGeom prst="rect">
              <a:avLst/>
            </a:prstGeom>
            <a:solidFill>
              <a:srgbClr val="F1C232"/>
            </a:solidFill>
            <a:ln cap="flat" cmpd="sng" w="9525">
              <a:solidFill>
                <a:srgbClr val="4BA17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Lato"/>
                  <a:ea typeface="Lato"/>
                  <a:cs typeface="Lato"/>
                  <a:sym typeface="Lato"/>
                </a:rPr>
                <a:t>Depth Camera</a:t>
              </a:r>
              <a:endParaRPr sz="1800">
                <a:latin typeface="Lato"/>
                <a:ea typeface="Lato"/>
                <a:cs typeface="Lato"/>
                <a:sym typeface="Lato"/>
              </a:endParaRPr>
            </a:p>
          </p:txBody>
        </p:sp>
      </p:grpSp>
      <p:grpSp>
        <p:nvGrpSpPr>
          <p:cNvPr id="109" name="Google Shape;109;p13"/>
          <p:cNvGrpSpPr/>
          <p:nvPr/>
        </p:nvGrpSpPr>
        <p:grpSpPr>
          <a:xfrm>
            <a:off x="10735881" y="11771927"/>
            <a:ext cx="2582661" cy="1312290"/>
            <a:chOff x="1314925" y="2134525"/>
            <a:chExt cx="2421623" cy="1265712"/>
          </a:xfrm>
        </p:grpSpPr>
        <p:sp>
          <p:nvSpPr>
            <p:cNvPr id="110" name="Google Shape;110;p13"/>
            <p:cNvSpPr/>
            <p:nvPr/>
          </p:nvSpPr>
          <p:spPr>
            <a:xfrm>
              <a:off x="1314948" y="2211637"/>
              <a:ext cx="2421600" cy="1188600"/>
            </a:xfrm>
            <a:prstGeom prst="rect">
              <a:avLst/>
            </a:prstGeom>
            <a:solidFill>
              <a:srgbClr val="EDA29B"/>
            </a:solidFill>
            <a:ln cap="flat" cmpd="sng" w="9525">
              <a:solidFill>
                <a:srgbClr val="4BA17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200"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11" name="Google Shape;111;p13"/>
            <p:cNvSpPr/>
            <p:nvPr/>
          </p:nvSpPr>
          <p:spPr>
            <a:xfrm>
              <a:off x="1682741" y="2575851"/>
              <a:ext cx="1770600" cy="748500"/>
            </a:xfrm>
            <a:prstGeom prst="rect">
              <a:avLst/>
            </a:prstGeom>
            <a:solidFill>
              <a:srgbClr val="63D297"/>
            </a:solidFill>
            <a:ln cap="flat" cmpd="sng" w="9525">
              <a:solidFill>
                <a:srgbClr val="4BA17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>
                  <a:latin typeface="Lato"/>
                  <a:ea typeface="Lato"/>
                  <a:cs typeface="Lato"/>
                  <a:sym typeface="Lato"/>
                </a:rPr>
                <a:t>Monitor</a:t>
              </a:r>
              <a:endParaRPr sz="2000">
                <a:latin typeface="Lato"/>
                <a:ea typeface="Lato"/>
                <a:cs typeface="Lato"/>
                <a:sym typeface="Lato"/>
              </a:endParaRPr>
            </a:p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>
                  <a:latin typeface="Lato"/>
                  <a:ea typeface="Lato"/>
                  <a:cs typeface="Lato"/>
                  <a:sym typeface="Lato"/>
                </a:rPr>
                <a:t>Display</a:t>
              </a:r>
              <a:endParaRPr sz="2000"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12" name="Google Shape;112;p13"/>
            <p:cNvSpPr txBox="1"/>
            <p:nvPr/>
          </p:nvSpPr>
          <p:spPr>
            <a:xfrm>
              <a:off x="1314925" y="2134525"/>
              <a:ext cx="1483200" cy="258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rgbClr val="353744"/>
                  </a:solidFill>
                  <a:latin typeface="Lato"/>
                  <a:ea typeface="Lato"/>
                  <a:cs typeface="Lato"/>
                  <a:sym typeface="Lato"/>
                </a:rPr>
                <a:t>Output</a:t>
              </a:r>
              <a:endParaRPr b="1" sz="2400">
                <a:solidFill>
                  <a:srgbClr val="353744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</p:grpSp>
      <p:grpSp>
        <p:nvGrpSpPr>
          <p:cNvPr id="113" name="Google Shape;113;p13"/>
          <p:cNvGrpSpPr/>
          <p:nvPr/>
        </p:nvGrpSpPr>
        <p:grpSpPr>
          <a:xfrm>
            <a:off x="7077631" y="13194775"/>
            <a:ext cx="6240376" cy="3580832"/>
            <a:chOff x="4213675" y="2132400"/>
            <a:chExt cx="2934300" cy="2637425"/>
          </a:xfrm>
        </p:grpSpPr>
        <p:sp>
          <p:nvSpPr>
            <p:cNvPr id="114" name="Google Shape;114;p13"/>
            <p:cNvSpPr/>
            <p:nvPr/>
          </p:nvSpPr>
          <p:spPr>
            <a:xfrm>
              <a:off x="4213675" y="2161025"/>
              <a:ext cx="2934300" cy="2608800"/>
            </a:xfrm>
            <a:prstGeom prst="rect">
              <a:avLst/>
            </a:prstGeom>
            <a:solidFill>
              <a:srgbClr val="D9EAD3"/>
            </a:solidFill>
            <a:ln cap="flat" cmpd="sng" w="9525">
              <a:solidFill>
                <a:srgbClr val="4BA17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15" name="Google Shape;115;p13"/>
            <p:cNvSpPr/>
            <p:nvPr/>
          </p:nvSpPr>
          <p:spPr>
            <a:xfrm>
              <a:off x="4329500" y="2507900"/>
              <a:ext cx="2741100" cy="2207400"/>
            </a:xfrm>
            <a:prstGeom prst="rect">
              <a:avLst/>
            </a:prstGeom>
            <a:solidFill>
              <a:srgbClr val="63D297"/>
            </a:solidFill>
            <a:ln cap="flat" cmpd="sng" w="9525">
              <a:solidFill>
                <a:srgbClr val="4BA17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300"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16" name="Google Shape;116;p13"/>
            <p:cNvSpPr txBox="1"/>
            <p:nvPr/>
          </p:nvSpPr>
          <p:spPr>
            <a:xfrm>
              <a:off x="4213675" y="2132400"/>
              <a:ext cx="2499300" cy="35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400">
                  <a:solidFill>
                    <a:srgbClr val="353744"/>
                  </a:solidFill>
                  <a:latin typeface="Lato"/>
                  <a:ea typeface="Lato"/>
                  <a:cs typeface="Lato"/>
                  <a:sym typeface="Lato"/>
                </a:rPr>
                <a:t>Central Controller</a:t>
              </a:r>
              <a:endParaRPr b="1" sz="2400">
                <a:solidFill>
                  <a:srgbClr val="353744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17" name="Google Shape;117;p13"/>
            <p:cNvSpPr txBox="1"/>
            <p:nvPr/>
          </p:nvSpPr>
          <p:spPr>
            <a:xfrm>
              <a:off x="4334941" y="2438159"/>
              <a:ext cx="2499300" cy="3516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-US" sz="2200">
                  <a:solidFill>
                    <a:srgbClr val="353744"/>
                  </a:solidFill>
                  <a:latin typeface="Lato"/>
                  <a:ea typeface="Lato"/>
                  <a:cs typeface="Lato"/>
                  <a:sym typeface="Lato"/>
                </a:rPr>
                <a:t>Laptop</a:t>
              </a:r>
              <a:endParaRPr b="1" sz="2200">
                <a:solidFill>
                  <a:srgbClr val="353744"/>
                </a:solidFill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18" name="Google Shape;118;p13"/>
            <p:cNvSpPr/>
            <p:nvPr/>
          </p:nvSpPr>
          <p:spPr>
            <a:xfrm>
              <a:off x="4389250" y="3771878"/>
              <a:ext cx="1498800" cy="861900"/>
            </a:xfrm>
            <a:prstGeom prst="rect">
              <a:avLst/>
            </a:prstGeom>
            <a:solidFill>
              <a:srgbClr val="249C91"/>
            </a:solidFill>
            <a:ln cap="flat" cmpd="sng" w="9525">
              <a:solidFill>
                <a:srgbClr val="4BA17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Lato"/>
                  <a:ea typeface="Lato"/>
                  <a:cs typeface="Lato"/>
                  <a:sym typeface="Lato"/>
                </a:rPr>
                <a:t>Gesture Recognition + Eye Tracking Module</a:t>
              </a:r>
              <a:endParaRPr sz="1800"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19" name="Google Shape;119;p13"/>
            <p:cNvSpPr/>
            <p:nvPr/>
          </p:nvSpPr>
          <p:spPr>
            <a:xfrm>
              <a:off x="4396913" y="2823922"/>
              <a:ext cx="1498800" cy="861900"/>
            </a:xfrm>
            <a:prstGeom prst="rect">
              <a:avLst/>
            </a:prstGeom>
            <a:solidFill>
              <a:srgbClr val="249C91"/>
            </a:solidFill>
            <a:ln cap="flat" cmpd="sng" w="9525">
              <a:solidFill>
                <a:srgbClr val="4BA17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Lato"/>
                  <a:ea typeface="Lato"/>
                  <a:cs typeface="Lato"/>
                  <a:sym typeface="Lato"/>
                </a:rPr>
                <a:t>3D Reconstruction + Rendering Module</a:t>
              </a:r>
              <a:endParaRPr sz="1800"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20" name="Google Shape;120;p13"/>
            <p:cNvSpPr/>
            <p:nvPr/>
          </p:nvSpPr>
          <p:spPr>
            <a:xfrm>
              <a:off x="6051543" y="3771878"/>
              <a:ext cx="902700" cy="861900"/>
            </a:xfrm>
            <a:prstGeom prst="rect">
              <a:avLst/>
            </a:prstGeom>
            <a:solidFill>
              <a:srgbClr val="249C91"/>
            </a:solidFill>
            <a:ln cap="flat" cmpd="sng" w="9525">
              <a:solidFill>
                <a:srgbClr val="4BA17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Lato"/>
                  <a:ea typeface="Lato"/>
                  <a:cs typeface="Lato"/>
                  <a:sym typeface="Lato"/>
                </a:rPr>
                <a:t>Local Storage Module</a:t>
              </a:r>
              <a:endParaRPr sz="1800">
                <a:latin typeface="Lato"/>
                <a:ea typeface="Lato"/>
                <a:cs typeface="Lato"/>
                <a:sym typeface="Lato"/>
              </a:endParaRPr>
            </a:p>
          </p:txBody>
        </p:sp>
        <p:sp>
          <p:nvSpPr>
            <p:cNvPr id="121" name="Google Shape;121;p13"/>
            <p:cNvSpPr/>
            <p:nvPr/>
          </p:nvSpPr>
          <p:spPr>
            <a:xfrm>
              <a:off x="6051543" y="2823922"/>
              <a:ext cx="902700" cy="861900"/>
            </a:xfrm>
            <a:prstGeom prst="rect">
              <a:avLst/>
            </a:prstGeom>
            <a:solidFill>
              <a:srgbClr val="249C91"/>
            </a:solidFill>
            <a:ln cap="flat" cmpd="sng" w="9525">
              <a:solidFill>
                <a:srgbClr val="4BA173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1800">
                  <a:latin typeface="Lato"/>
                  <a:ea typeface="Lato"/>
                  <a:cs typeface="Lato"/>
                  <a:sym typeface="Lato"/>
                </a:rPr>
                <a:t>User Interface</a:t>
              </a:r>
              <a:endParaRPr sz="1800">
                <a:latin typeface="Lato"/>
                <a:ea typeface="Lato"/>
                <a:cs typeface="Lato"/>
                <a:sym typeface="Lato"/>
              </a:endParaRPr>
            </a:p>
          </p:txBody>
        </p:sp>
      </p:grpSp>
      <p:cxnSp>
        <p:nvCxnSpPr>
          <p:cNvPr id="122" name="Google Shape;122;p13"/>
          <p:cNvCxnSpPr/>
          <p:nvPr/>
        </p:nvCxnSpPr>
        <p:spPr>
          <a:xfrm flipH="1" rot="10800000">
            <a:off x="3327646" y="13904943"/>
            <a:ext cx="21300" cy="605700"/>
          </a:xfrm>
          <a:prstGeom prst="straightConnector1">
            <a:avLst/>
          </a:prstGeom>
          <a:noFill/>
          <a:ln cap="flat" cmpd="sng" w="38100">
            <a:solidFill>
              <a:srgbClr val="4BA173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23" name="Google Shape;123;p13"/>
          <p:cNvCxnSpPr>
            <a:stCxn id="107" idx="3"/>
            <a:endCxn id="118" idx="1"/>
          </p:cNvCxnSpPr>
          <p:nvPr/>
        </p:nvCxnSpPr>
        <p:spPr>
          <a:xfrm>
            <a:off x="6280489" y="13697342"/>
            <a:ext cx="1170600" cy="2308500"/>
          </a:xfrm>
          <a:prstGeom prst="curvedConnector3">
            <a:avLst>
              <a:gd fmla="val 49994" name="adj1"/>
            </a:avLst>
          </a:prstGeom>
          <a:noFill/>
          <a:ln cap="flat" cmpd="sng" w="38100">
            <a:solidFill>
              <a:srgbClr val="4BA173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24" name="Google Shape;124;p13"/>
          <p:cNvCxnSpPr>
            <a:stCxn id="108" idx="3"/>
            <a:endCxn id="119" idx="1"/>
          </p:cNvCxnSpPr>
          <p:nvPr/>
        </p:nvCxnSpPr>
        <p:spPr>
          <a:xfrm>
            <a:off x="6280489" y="13274524"/>
            <a:ext cx="1186800" cy="1444200"/>
          </a:xfrm>
          <a:prstGeom prst="curvedConnector3">
            <a:avLst>
              <a:gd fmla="val 49997" name="adj1"/>
            </a:avLst>
          </a:prstGeom>
          <a:noFill/>
          <a:ln cap="flat" cmpd="sng" w="38100">
            <a:solidFill>
              <a:srgbClr val="4BA173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25" name="Google Shape;125;p13"/>
          <p:cNvSpPr/>
          <p:nvPr/>
        </p:nvSpPr>
        <p:spPr>
          <a:xfrm>
            <a:off x="7335654" y="14076029"/>
            <a:ext cx="5814300" cy="1268400"/>
          </a:xfrm>
          <a:prstGeom prst="rect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Lato"/>
              <a:ea typeface="Lato"/>
              <a:cs typeface="Lato"/>
              <a:sym typeface="Lato"/>
            </a:endParaRPr>
          </a:p>
        </p:txBody>
      </p:sp>
      <p:cxnSp>
        <p:nvCxnSpPr>
          <p:cNvPr id="126" name="Google Shape;126;p13"/>
          <p:cNvCxnSpPr>
            <a:stCxn id="111" idx="2"/>
          </p:cNvCxnSpPr>
          <p:nvPr/>
        </p:nvCxnSpPr>
        <p:spPr>
          <a:xfrm flipH="1">
            <a:off x="12054629" y="13005538"/>
            <a:ext cx="17700" cy="1070700"/>
          </a:xfrm>
          <a:prstGeom prst="straightConnector1">
            <a:avLst/>
          </a:prstGeom>
          <a:noFill/>
          <a:ln cap="flat" cmpd="sng" w="38100">
            <a:solidFill>
              <a:srgbClr val="FF0000"/>
            </a:solidFill>
            <a:prstDash val="solid"/>
            <a:round/>
            <a:headEnd len="med" w="med" type="triangle"/>
            <a:tailEnd len="med" w="med" type="none"/>
          </a:ln>
        </p:spPr>
      </p:cxnSp>
      <p:cxnSp>
        <p:nvCxnSpPr>
          <p:cNvPr id="127" name="Google Shape;127;p13"/>
          <p:cNvCxnSpPr/>
          <p:nvPr/>
        </p:nvCxnSpPr>
        <p:spPr>
          <a:xfrm>
            <a:off x="6753105" y="16181945"/>
            <a:ext cx="688500" cy="0"/>
          </a:xfrm>
          <a:prstGeom prst="straightConnector1">
            <a:avLst/>
          </a:pr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triangle"/>
            <a:tailEnd len="med" w="med" type="none"/>
          </a:ln>
        </p:spPr>
      </p:cxnSp>
      <p:cxnSp>
        <p:nvCxnSpPr>
          <p:cNvPr id="128" name="Google Shape;128;p13"/>
          <p:cNvCxnSpPr>
            <a:endCxn id="95" idx="3"/>
          </p:cNvCxnSpPr>
          <p:nvPr/>
        </p:nvCxnSpPr>
        <p:spPr>
          <a:xfrm flipH="1">
            <a:off x="6752938" y="15067491"/>
            <a:ext cx="4251000" cy="521700"/>
          </a:xfrm>
          <a:prstGeom prst="curvedConnector3">
            <a:avLst>
              <a:gd fmla="val 50000" name="adj1"/>
            </a:avLst>
          </a:prstGeom>
          <a:noFill/>
          <a:ln cap="flat" cmpd="sng" w="38100">
            <a:solidFill>
              <a:srgbClr val="0000FF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129" name="Google Shape;129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 rot="1618731">
            <a:off x="10245432" y="14919117"/>
            <a:ext cx="1044049" cy="939034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13"/>
          <p:cNvSpPr txBox="1"/>
          <p:nvPr/>
        </p:nvSpPr>
        <p:spPr>
          <a:xfrm>
            <a:off x="3244192" y="16811244"/>
            <a:ext cx="7243200" cy="10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000"/>
              <a:t>Figure 1: Overall System Architecture</a:t>
            </a:r>
            <a:endParaRPr b="1" sz="3000"/>
          </a:p>
        </p:txBody>
      </p:sp>
      <p:sp>
        <p:nvSpPr>
          <p:cNvPr id="131" name="Google Shape;131;p13"/>
          <p:cNvSpPr txBox="1"/>
          <p:nvPr/>
        </p:nvSpPr>
        <p:spPr>
          <a:xfrm>
            <a:off x="3541192" y="22502344"/>
            <a:ext cx="7243200" cy="10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000"/>
              <a:t>Figure 2: Gesture Recognition Pipeline</a:t>
            </a:r>
            <a:endParaRPr b="1" sz="3000"/>
          </a:p>
        </p:txBody>
      </p:sp>
      <p:sp>
        <p:nvSpPr>
          <p:cNvPr id="132" name="Google Shape;132;p13"/>
          <p:cNvSpPr txBox="1"/>
          <p:nvPr/>
        </p:nvSpPr>
        <p:spPr>
          <a:xfrm>
            <a:off x="3393167" y="28395906"/>
            <a:ext cx="7243200" cy="10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000"/>
              <a:t>Figure 3: AR Overlay Pipeline</a:t>
            </a:r>
            <a:endParaRPr b="1" sz="3000"/>
          </a:p>
        </p:txBody>
      </p:sp>
      <p:pic>
        <p:nvPicPr>
          <p:cNvPr id="133" name="Google Shape;133;p1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062325" y="25948846"/>
            <a:ext cx="1749175" cy="1241017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13"/>
          <p:cNvSpPr/>
          <p:nvPr/>
        </p:nvSpPr>
        <p:spPr>
          <a:xfrm>
            <a:off x="21947900" y="3158792"/>
            <a:ext cx="4619400" cy="843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>
                <a:solidFill>
                  <a:schemeClr val="dk1"/>
                </a:solidFill>
              </a:rPr>
              <a:t>https://course.ece.cmu.edu/~ece500/projects/s25-teama4/ </a:t>
            </a:r>
            <a:endParaRPr sz="2400"/>
          </a:p>
        </p:txBody>
      </p:sp>
      <p:pic>
        <p:nvPicPr>
          <p:cNvPr id="135" name="Google Shape;135;p13" title="adobe-express-qr-code.png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22966262" y="533400"/>
            <a:ext cx="2582675" cy="25826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6" name="Google Shape;136;p13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18213449" y="5348400"/>
            <a:ext cx="4812522" cy="5348823"/>
          </a:xfrm>
          <a:prstGeom prst="rect">
            <a:avLst/>
          </a:prstGeom>
          <a:noFill/>
          <a:ln>
            <a:noFill/>
          </a:ln>
        </p:spPr>
      </p:pic>
      <p:sp>
        <p:nvSpPr>
          <p:cNvPr id="137" name="Google Shape;137;p13"/>
          <p:cNvSpPr txBox="1"/>
          <p:nvPr/>
        </p:nvSpPr>
        <p:spPr>
          <a:xfrm>
            <a:off x="14171200" y="5580450"/>
            <a:ext cx="3133500" cy="1444200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/>
              <a:t>Stepper motor for linear motion</a:t>
            </a:r>
            <a:endParaRPr b="1" sz="2800"/>
          </a:p>
        </p:txBody>
      </p:sp>
      <p:sp>
        <p:nvSpPr>
          <p:cNvPr id="138" name="Google Shape;138;p13"/>
          <p:cNvSpPr txBox="1"/>
          <p:nvPr/>
        </p:nvSpPr>
        <p:spPr>
          <a:xfrm>
            <a:off x="23736600" y="5462450"/>
            <a:ext cx="3133500" cy="1444200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/>
              <a:t>Stepper motor for rotation</a:t>
            </a:r>
            <a:endParaRPr b="1" sz="2800"/>
          </a:p>
        </p:txBody>
      </p:sp>
      <p:sp>
        <p:nvSpPr>
          <p:cNvPr id="139" name="Google Shape;139;p13"/>
          <p:cNvSpPr txBox="1"/>
          <p:nvPr/>
        </p:nvSpPr>
        <p:spPr>
          <a:xfrm>
            <a:off x="23736600" y="8414825"/>
            <a:ext cx="3133500" cy="1444200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/>
              <a:t>Arduino &amp; user inputs for </a:t>
            </a:r>
            <a:r>
              <a:rPr b="1" lang="en-US" sz="2800"/>
              <a:t>camera control</a:t>
            </a:r>
            <a:endParaRPr b="1" sz="2800"/>
          </a:p>
        </p:txBody>
      </p:sp>
      <p:sp>
        <p:nvSpPr>
          <p:cNvPr id="140" name="Google Shape;140;p13"/>
          <p:cNvSpPr txBox="1"/>
          <p:nvPr/>
        </p:nvSpPr>
        <p:spPr>
          <a:xfrm>
            <a:off x="14171200" y="7410750"/>
            <a:ext cx="3133500" cy="1444200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/>
              <a:t>Built-in tilting feature from webcam</a:t>
            </a:r>
            <a:endParaRPr b="1" sz="2800"/>
          </a:p>
        </p:txBody>
      </p:sp>
      <p:cxnSp>
        <p:nvCxnSpPr>
          <p:cNvPr id="141" name="Google Shape;141;p13"/>
          <p:cNvCxnSpPr>
            <a:stCxn id="137" idx="3"/>
          </p:cNvCxnSpPr>
          <p:nvPr/>
        </p:nvCxnSpPr>
        <p:spPr>
          <a:xfrm>
            <a:off x="17304700" y="6302550"/>
            <a:ext cx="1964100" cy="167400"/>
          </a:xfrm>
          <a:prstGeom prst="straightConnector1">
            <a:avLst/>
          </a:prstGeom>
          <a:noFill/>
          <a:ln cap="flat" cmpd="sng" w="76200">
            <a:solidFill>
              <a:schemeClr val="accent4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42" name="Google Shape;142;p13"/>
          <p:cNvCxnSpPr>
            <a:stCxn id="138" idx="1"/>
          </p:cNvCxnSpPr>
          <p:nvPr/>
        </p:nvCxnSpPr>
        <p:spPr>
          <a:xfrm flipH="1">
            <a:off x="19953600" y="6184550"/>
            <a:ext cx="3783000" cy="1174200"/>
          </a:xfrm>
          <a:prstGeom prst="straightConnector1">
            <a:avLst/>
          </a:prstGeom>
          <a:noFill/>
          <a:ln cap="flat" cmpd="sng" w="76200">
            <a:solidFill>
              <a:schemeClr val="accent4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43" name="Google Shape;143;p13"/>
          <p:cNvCxnSpPr>
            <a:stCxn id="139" idx="1"/>
          </p:cNvCxnSpPr>
          <p:nvPr/>
        </p:nvCxnSpPr>
        <p:spPr>
          <a:xfrm flipH="1">
            <a:off x="22386600" y="9136925"/>
            <a:ext cx="1350000" cy="616800"/>
          </a:xfrm>
          <a:prstGeom prst="straightConnector1">
            <a:avLst/>
          </a:prstGeom>
          <a:noFill/>
          <a:ln cap="flat" cmpd="sng" w="76200">
            <a:solidFill>
              <a:schemeClr val="accent4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44" name="Google Shape;144;p13"/>
          <p:cNvCxnSpPr>
            <a:stCxn id="140" idx="3"/>
          </p:cNvCxnSpPr>
          <p:nvPr/>
        </p:nvCxnSpPr>
        <p:spPr>
          <a:xfrm flipH="1" rot="10800000">
            <a:off x="17304700" y="7316550"/>
            <a:ext cx="1646400" cy="816300"/>
          </a:xfrm>
          <a:prstGeom prst="straightConnector1">
            <a:avLst/>
          </a:prstGeom>
          <a:noFill/>
          <a:ln cap="flat" cmpd="sng" w="76200">
            <a:solidFill>
              <a:schemeClr val="accent4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45" name="Google Shape;145;p13"/>
          <p:cNvSpPr txBox="1"/>
          <p:nvPr/>
        </p:nvSpPr>
        <p:spPr>
          <a:xfrm>
            <a:off x="16891454" y="10674569"/>
            <a:ext cx="7243200" cy="10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000"/>
              <a:t>Figure 4: Camera Hardware Rig</a:t>
            </a:r>
            <a:endParaRPr b="1" sz="3000"/>
          </a:p>
        </p:txBody>
      </p:sp>
      <p:sp>
        <p:nvSpPr>
          <p:cNvPr id="146" name="Google Shape;146;p13"/>
          <p:cNvSpPr txBox="1"/>
          <p:nvPr/>
        </p:nvSpPr>
        <p:spPr>
          <a:xfrm>
            <a:off x="13997950" y="27232025"/>
            <a:ext cx="13030200" cy="677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1" lang="en-US" sz="3000">
                <a:solidFill>
                  <a:schemeClr val="dk1"/>
                </a:solidFill>
              </a:rPr>
              <a:t>Trade-offs:</a:t>
            </a:r>
            <a:endParaRPr b="1" sz="3000">
              <a:solidFill>
                <a:schemeClr val="dk1"/>
              </a:solidFill>
            </a:endParaRPr>
          </a:p>
          <a:p>
            <a:pPr indent="-406400" lvl="0" marL="457200" marR="0" rtl="0" algn="l"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●"/>
            </a:pPr>
            <a:r>
              <a:rPr lang="en-US" sz="2800">
                <a:solidFill>
                  <a:schemeClr val="dk1"/>
                </a:solidFill>
              </a:rPr>
              <a:t>Gesture algorithm:</a:t>
            </a:r>
            <a:endParaRPr sz="2800">
              <a:solidFill>
                <a:schemeClr val="dk1"/>
              </a:solidFill>
            </a:endParaRPr>
          </a:p>
          <a:p>
            <a:pPr indent="-4064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○"/>
            </a:pPr>
            <a:r>
              <a:rPr b="1" lang="en-US" sz="2800">
                <a:solidFill>
                  <a:schemeClr val="dk1"/>
                </a:solidFill>
              </a:rPr>
              <a:t>Position-based inputs </a:t>
            </a:r>
            <a:r>
              <a:rPr lang="en-US" sz="2800">
                <a:solidFill>
                  <a:schemeClr val="dk1"/>
                </a:solidFill>
              </a:rPr>
              <a:t>(hand location on screen) vs. </a:t>
            </a:r>
            <a:r>
              <a:rPr b="1" lang="en-US" sz="2800">
                <a:solidFill>
                  <a:schemeClr val="dk1"/>
                </a:solidFill>
              </a:rPr>
              <a:t>Velocity-based </a:t>
            </a:r>
            <a:r>
              <a:rPr lang="en-US" sz="2800">
                <a:solidFill>
                  <a:schemeClr val="dk1"/>
                </a:solidFill>
              </a:rPr>
              <a:t>inputs (velocity of hand).</a:t>
            </a:r>
            <a:endParaRPr sz="2800">
              <a:solidFill>
                <a:schemeClr val="dk1"/>
              </a:solidFill>
            </a:endParaRPr>
          </a:p>
          <a:p>
            <a:pPr indent="-4064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○"/>
            </a:pPr>
            <a:r>
              <a:rPr lang="en-US" sz="2800">
                <a:solidFill>
                  <a:schemeClr val="dk1"/>
                </a:solidFill>
              </a:rPr>
              <a:t>Chose </a:t>
            </a:r>
            <a:r>
              <a:rPr b="1" lang="en-US" sz="2800">
                <a:solidFill>
                  <a:schemeClr val="dk1"/>
                </a:solidFill>
              </a:rPr>
              <a:t>position-based inputs</a:t>
            </a:r>
            <a:r>
              <a:rPr lang="en-US" sz="2800">
                <a:solidFill>
                  <a:schemeClr val="dk1"/>
                </a:solidFill>
              </a:rPr>
              <a:t>, for </a:t>
            </a:r>
            <a:r>
              <a:rPr b="1" lang="en-US" sz="2800">
                <a:solidFill>
                  <a:schemeClr val="dk1"/>
                </a:solidFill>
              </a:rPr>
              <a:t>superior accuracy, robustness, and ease of use</a:t>
            </a:r>
            <a:r>
              <a:rPr lang="en-US" sz="2800">
                <a:solidFill>
                  <a:schemeClr val="dk1"/>
                </a:solidFill>
              </a:rPr>
              <a:t> in a UI.</a:t>
            </a:r>
            <a:endParaRPr sz="2800">
              <a:solidFill>
                <a:schemeClr val="dk1"/>
              </a:solidFill>
            </a:endParaRPr>
          </a:p>
          <a:p>
            <a:pPr indent="-4064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●"/>
            </a:pPr>
            <a:r>
              <a:rPr lang="en-US" sz="2800">
                <a:solidFill>
                  <a:schemeClr val="dk1"/>
                </a:solidFill>
              </a:rPr>
              <a:t>Camera control system:</a:t>
            </a:r>
            <a:endParaRPr sz="2800">
              <a:solidFill>
                <a:schemeClr val="dk1"/>
              </a:solidFill>
            </a:endParaRPr>
          </a:p>
          <a:p>
            <a:pPr indent="-4064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○"/>
            </a:pPr>
            <a:r>
              <a:rPr b="1" lang="en-US" sz="2800">
                <a:solidFill>
                  <a:schemeClr val="dk1"/>
                </a:solidFill>
              </a:rPr>
              <a:t>Speed</a:t>
            </a:r>
            <a:r>
              <a:rPr lang="en-US" sz="2800">
                <a:solidFill>
                  <a:schemeClr val="dk1"/>
                </a:solidFill>
              </a:rPr>
              <a:t> (faster motor) vs. </a:t>
            </a:r>
            <a:r>
              <a:rPr b="1" lang="en-US" sz="2800">
                <a:solidFill>
                  <a:schemeClr val="dk1"/>
                </a:solidFill>
              </a:rPr>
              <a:t>Precision </a:t>
            </a:r>
            <a:r>
              <a:rPr lang="en-US" sz="2800">
                <a:solidFill>
                  <a:schemeClr val="dk1"/>
                </a:solidFill>
              </a:rPr>
              <a:t>(better accuracy).</a:t>
            </a:r>
            <a:endParaRPr sz="2800">
              <a:solidFill>
                <a:schemeClr val="dk1"/>
              </a:solidFill>
            </a:endParaRPr>
          </a:p>
          <a:p>
            <a:pPr indent="-4064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○"/>
            </a:pPr>
            <a:r>
              <a:rPr lang="en-US" sz="2800">
                <a:solidFill>
                  <a:schemeClr val="dk1"/>
                </a:solidFill>
              </a:rPr>
              <a:t>Chose </a:t>
            </a:r>
            <a:r>
              <a:rPr b="1" lang="en-US" sz="2800">
                <a:solidFill>
                  <a:schemeClr val="dk1"/>
                </a:solidFill>
              </a:rPr>
              <a:t>precision,</a:t>
            </a:r>
            <a:r>
              <a:rPr lang="en-US" sz="2800">
                <a:solidFill>
                  <a:schemeClr val="dk1"/>
                </a:solidFill>
              </a:rPr>
              <a:t> for </a:t>
            </a:r>
            <a:r>
              <a:rPr b="1" lang="en-US" sz="2800">
                <a:solidFill>
                  <a:schemeClr val="dk1"/>
                </a:solidFill>
              </a:rPr>
              <a:t>superior accuracy, reliability of operation, lower power consumption.</a:t>
            </a:r>
            <a:endParaRPr sz="2800">
              <a:solidFill>
                <a:schemeClr val="dk1"/>
              </a:solidFill>
            </a:endParaRPr>
          </a:p>
          <a:p>
            <a:pPr indent="-4064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●"/>
            </a:pPr>
            <a:r>
              <a:rPr lang="en-US" sz="2800">
                <a:solidFill>
                  <a:schemeClr val="dk1"/>
                </a:solidFill>
              </a:rPr>
              <a:t>AR overlay detection backend:</a:t>
            </a:r>
            <a:endParaRPr sz="2800">
              <a:solidFill>
                <a:schemeClr val="dk1"/>
              </a:solidFill>
            </a:endParaRPr>
          </a:p>
          <a:p>
            <a:pPr indent="-4064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○"/>
            </a:pPr>
            <a:r>
              <a:rPr b="1" lang="en-US" sz="2800">
                <a:solidFill>
                  <a:schemeClr val="dk1"/>
                </a:solidFill>
              </a:rPr>
              <a:t>dlib </a:t>
            </a:r>
            <a:r>
              <a:rPr lang="en-US" sz="2800">
                <a:solidFill>
                  <a:schemeClr val="dk1"/>
                </a:solidFill>
              </a:rPr>
              <a:t>vs. </a:t>
            </a:r>
            <a:r>
              <a:rPr b="1" lang="en-US" sz="2800">
                <a:solidFill>
                  <a:schemeClr val="dk1"/>
                </a:solidFill>
              </a:rPr>
              <a:t>OpenCV DNN + LBF </a:t>
            </a:r>
            <a:r>
              <a:rPr lang="en-US" sz="2800">
                <a:solidFill>
                  <a:schemeClr val="dk1"/>
                </a:solidFill>
              </a:rPr>
              <a:t>vs. </a:t>
            </a:r>
            <a:r>
              <a:rPr b="1" lang="en-US" sz="2800">
                <a:solidFill>
                  <a:schemeClr val="dk1"/>
                </a:solidFill>
              </a:rPr>
              <a:t>MediaPipe Face Mesh</a:t>
            </a:r>
            <a:r>
              <a:rPr lang="en-US" sz="2800">
                <a:solidFill>
                  <a:schemeClr val="dk1"/>
                </a:solidFill>
              </a:rPr>
              <a:t>.</a:t>
            </a:r>
            <a:endParaRPr sz="2800">
              <a:solidFill>
                <a:schemeClr val="dk1"/>
              </a:solidFill>
            </a:endParaRPr>
          </a:p>
          <a:p>
            <a:pPr indent="-4064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○"/>
            </a:pPr>
            <a:r>
              <a:rPr lang="en-US" sz="2800">
                <a:solidFill>
                  <a:schemeClr val="dk1"/>
                </a:solidFill>
              </a:rPr>
              <a:t>Chose </a:t>
            </a:r>
            <a:r>
              <a:rPr b="1" lang="en-US" sz="2800">
                <a:solidFill>
                  <a:schemeClr val="dk1"/>
                </a:solidFill>
              </a:rPr>
              <a:t>OpenCV DNN</a:t>
            </a:r>
            <a:r>
              <a:rPr lang="en-US" sz="2800">
                <a:solidFill>
                  <a:schemeClr val="dk1"/>
                </a:solidFill>
              </a:rPr>
              <a:t> for balance of </a:t>
            </a:r>
            <a:r>
              <a:rPr b="1" lang="en-US" sz="2800">
                <a:solidFill>
                  <a:schemeClr val="dk1"/>
                </a:solidFill>
              </a:rPr>
              <a:t>ease of integration</a:t>
            </a:r>
            <a:r>
              <a:rPr lang="en-US" sz="2800">
                <a:solidFill>
                  <a:schemeClr val="dk1"/>
                </a:solidFill>
              </a:rPr>
              <a:t> and face model </a:t>
            </a:r>
            <a:r>
              <a:rPr b="1" lang="en-US" sz="2800">
                <a:solidFill>
                  <a:schemeClr val="dk1"/>
                </a:solidFill>
              </a:rPr>
              <a:t>latency/robustness.</a:t>
            </a:r>
            <a:endParaRPr b="1" sz="2800">
              <a:solidFill>
                <a:schemeClr val="dk1"/>
              </a:solidFill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1" sz="3000">
              <a:solidFill>
                <a:schemeClr val="dk1"/>
              </a:solidFill>
            </a:endParaRPr>
          </a:p>
        </p:txBody>
      </p:sp>
      <p:sp>
        <p:nvSpPr>
          <p:cNvPr id="147" name="Google Shape;147;p13"/>
          <p:cNvSpPr/>
          <p:nvPr/>
        </p:nvSpPr>
        <p:spPr>
          <a:xfrm>
            <a:off x="350700" y="30525128"/>
            <a:ext cx="13030200" cy="3786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45720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/>
              <a:t>Overall, the UsAR Mirror realized our vision of a cost-effective, multi-view AR system—achieving sub-second 3D reconstruction, smooth overlay rendering, and robust gesture control. Working as a team taught us to test all components together early, keep each part’s interfaces clear, and check performance across the whole setup. In the future, others could add smarter face-and-motion tracking, split heavy processing between device and cloud, support multiple users at once, and bake in on-device privacy safeguards to make this mirror even more useful for retail, video calls, or personal use.</a:t>
            </a:r>
            <a:endParaRPr sz="2800"/>
          </a:p>
        </p:txBody>
      </p:sp>
      <p:pic>
        <p:nvPicPr>
          <p:cNvPr id="148" name="Google Shape;148;p13" title="WhatsApp Image 2025-04-28 at 6.24.01 PM.jpeg"/>
          <p:cNvPicPr preferRelativeResize="0"/>
          <p:nvPr/>
        </p:nvPicPr>
        <p:blipFill rotWithShape="1">
          <a:blip r:embed="rId10">
            <a:alphaModFix/>
          </a:blip>
          <a:srcRect b="18000" l="14234" r="6198" t="18007"/>
          <a:stretch/>
        </p:blipFill>
        <p:spPr>
          <a:xfrm>
            <a:off x="15820774" y="11405012"/>
            <a:ext cx="9628348" cy="5808492"/>
          </a:xfrm>
          <a:prstGeom prst="rect">
            <a:avLst/>
          </a:prstGeom>
          <a:noFill/>
          <a:ln>
            <a:noFill/>
          </a:ln>
        </p:spPr>
      </p:pic>
      <p:sp>
        <p:nvSpPr>
          <p:cNvPr id="149" name="Google Shape;149;p13"/>
          <p:cNvSpPr txBox="1"/>
          <p:nvPr/>
        </p:nvSpPr>
        <p:spPr>
          <a:xfrm>
            <a:off x="16723550" y="17223288"/>
            <a:ext cx="7670400" cy="1070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3000"/>
              <a:t>Figure 5: Full Hardware + Software Setup</a:t>
            </a:r>
            <a:endParaRPr b="1" sz="3000"/>
          </a:p>
        </p:txBody>
      </p:sp>
      <p:sp>
        <p:nvSpPr>
          <p:cNvPr id="150" name="Google Shape;150;p13"/>
          <p:cNvSpPr txBox="1"/>
          <p:nvPr/>
        </p:nvSpPr>
        <p:spPr>
          <a:xfrm>
            <a:off x="23816800" y="16170075"/>
            <a:ext cx="2907900" cy="1127700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/>
              <a:t>Multi-viewpoint RGB Cameras</a:t>
            </a:r>
            <a:endParaRPr b="1" sz="2800"/>
          </a:p>
        </p:txBody>
      </p:sp>
      <p:cxnSp>
        <p:nvCxnSpPr>
          <p:cNvPr id="151" name="Google Shape;151;p13"/>
          <p:cNvCxnSpPr>
            <a:stCxn id="150" idx="1"/>
          </p:cNvCxnSpPr>
          <p:nvPr/>
        </p:nvCxnSpPr>
        <p:spPr>
          <a:xfrm rot="10800000">
            <a:off x="17365000" y="15728625"/>
            <a:ext cx="6451800" cy="1005300"/>
          </a:xfrm>
          <a:prstGeom prst="straightConnector1">
            <a:avLst/>
          </a:prstGeom>
          <a:noFill/>
          <a:ln cap="flat" cmpd="sng" w="76200">
            <a:solidFill>
              <a:schemeClr val="accent4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52" name="Google Shape;152;p13"/>
          <p:cNvCxnSpPr>
            <a:stCxn id="150" idx="0"/>
          </p:cNvCxnSpPr>
          <p:nvPr/>
        </p:nvCxnSpPr>
        <p:spPr>
          <a:xfrm rot="10800000">
            <a:off x="24787450" y="14997675"/>
            <a:ext cx="483300" cy="1172400"/>
          </a:xfrm>
          <a:prstGeom prst="straightConnector1">
            <a:avLst/>
          </a:prstGeom>
          <a:noFill/>
          <a:ln cap="flat" cmpd="sng" w="76200">
            <a:solidFill>
              <a:schemeClr val="accent4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53" name="Google Shape;153;p13"/>
          <p:cNvSpPr txBox="1"/>
          <p:nvPr/>
        </p:nvSpPr>
        <p:spPr>
          <a:xfrm>
            <a:off x="24241550" y="11149923"/>
            <a:ext cx="2582700" cy="1174200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/>
              <a:t>Depth + RGB Camera</a:t>
            </a:r>
            <a:endParaRPr b="1" sz="2800"/>
          </a:p>
        </p:txBody>
      </p:sp>
      <p:cxnSp>
        <p:nvCxnSpPr>
          <p:cNvPr id="154" name="Google Shape;154;p13"/>
          <p:cNvCxnSpPr>
            <a:stCxn id="153" idx="1"/>
          </p:cNvCxnSpPr>
          <p:nvPr/>
        </p:nvCxnSpPr>
        <p:spPr>
          <a:xfrm flipH="1">
            <a:off x="21111650" y="11737023"/>
            <a:ext cx="3129900" cy="213600"/>
          </a:xfrm>
          <a:prstGeom prst="straightConnector1">
            <a:avLst/>
          </a:prstGeom>
          <a:noFill/>
          <a:ln cap="flat" cmpd="sng" w="76200">
            <a:solidFill>
              <a:schemeClr val="accent4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55" name="Google Shape;155;p13"/>
          <p:cNvSpPr txBox="1"/>
          <p:nvPr/>
        </p:nvSpPr>
        <p:spPr>
          <a:xfrm>
            <a:off x="14049450" y="11052348"/>
            <a:ext cx="2582700" cy="1174200"/>
          </a:xfrm>
          <a:prstGeom prst="rect">
            <a:avLst/>
          </a:prstGeom>
          <a:solidFill>
            <a:schemeClr val="lt1"/>
          </a:solidFill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800"/>
              <a:t>UI + AR Overlay</a:t>
            </a:r>
            <a:endParaRPr b="1" sz="2800"/>
          </a:p>
        </p:txBody>
      </p:sp>
      <p:cxnSp>
        <p:nvCxnSpPr>
          <p:cNvPr id="156" name="Google Shape;156;p13"/>
          <p:cNvCxnSpPr>
            <a:stCxn id="155" idx="3"/>
          </p:cNvCxnSpPr>
          <p:nvPr/>
        </p:nvCxnSpPr>
        <p:spPr>
          <a:xfrm>
            <a:off x="16632150" y="11639448"/>
            <a:ext cx="2515200" cy="1204500"/>
          </a:xfrm>
          <a:prstGeom prst="straightConnector1">
            <a:avLst/>
          </a:prstGeom>
          <a:noFill/>
          <a:ln cap="flat" cmpd="sng" w="76200">
            <a:solidFill>
              <a:schemeClr val="accent4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157" name="Google Shape;157;p13" title="gesture222.drawio.png"/>
          <p:cNvPicPr preferRelativeResize="0"/>
          <p:nvPr/>
        </p:nvPicPr>
        <p:blipFill>
          <a:blip r:embed="rId11">
            <a:alphaModFix/>
          </a:blip>
          <a:stretch>
            <a:fillRect/>
          </a:stretch>
        </p:blipFill>
        <p:spPr>
          <a:xfrm>
            <a:off x="656457" y="17908982"/>
            <a:ext cx="12716650" cy="45513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yLab-PosterTemplate-v3">
  <a:themeElements>
    <a:clrScheme name="Custom 6">
      <a:dk1>
        <a:srgbClr val="000000"/>
      </a:dk1>
      <a:lt1>
        <a:srgbClr val="FFFFFF"/>
      </a:lt1>
      <a:dk2>
        <a:srgbClr val="263B86"/>
      </a:dk2>
      <a:lt2>
        <a:srgbClr val="6699CC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2D200"/>
      </a:hlink>
      <a:folHlink>
        <a:srgbClr val="D0B9F8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