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36576000" cx="27432000"/>
  <p:notesSz cx="32461200" cy="51206400"/>
  <p:embeddedFontLst>
    <p:embeddedFont>
      <p:font typeface="Helvetica Neue"/>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520" orient="horz"/>
        <p:guide pos="86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font" Target="fonts/HelveticaNeue-boldItalic.fntdata"/><Relationship Id="rId9"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HelveticaNeue-regular.fntdata"/><Relationship Id="rId8" Type="http://schemas.openxmlformats.org/officeDocument/2006/relationships/font" Target="fonts/HelveticaNeue-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3246100" y="24323025"/>
            <a:ext cx="25968950" cy="230428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3246100" y="24323025"/>
            <a:ext cx="25968950" cy="23042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notes"/>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2"/>
          <p:cNvSpPr txBox="1"/>
          <p:nvPr>
            <p:ph type="ctrTitle"/>
          </p:nvPr>
        </p:nvSpPr>
        <p:spPr>
          <a:xfrm>
            <a:off x="2056805" y="11361738"/>
            <a:ext cx="23318391" cy="7840663"/>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8" name="Google Shape;8;p2"/>
          <p:cNvSpPr txBox="1"/>
          <p:nvPr>
            <p:ph idx="1" type="subTitle"/>
          </p:nvPr>
        </p:nvSpPr>
        <p:spPr>
          <a:xfrm>
            <a:off x="4115098" y="20726400"/>
            <a:ext cx="19201805" cy="9347200"/>
          </a:xfrm>
          <a:prstGeom prst="rect">
            <a:avLst/>
          </a:prstGeom>
          <a:noFill/>
          <a:ln>
            <a:noFill/>
          </a:ln>
        </p:spPr>
        <p:txBody>
          <a:bodyPr anchorCtr="0" anchor="t" bIns="45700" lIns="91425" spcFirstLastPara="1" rIns="91425" wrap="square" tIns="45700">
            <a:noAutofit/>
          </a:bodyPr>
          <a:lstStyle>
            <a:lvl1pPr lvl="0" marR="0" rtl="0" algn="ctr">
              <a:spcBef>
                <a:spcPts val="1080"/>
              </a:spcBef>
              <a:spcAft>
                <a:spcPts val="0"/>
              </a:spcAft>
              <a:buClr>
                <a:schemeClr val="dk1"/>
              </a:buClr>
              <a:buSzPts val="5400"/>
              <a:buFont typeface="Times"/>
              <a:buNone/>
              <a:defRPr b="0" i="0" sz="5400" u="none" cap="none" strike="noStrike">
                <a:solidFill>
                  <a:schemeClr val="dk1"/>
                </a:solidFill>
                <a:latin typeface="Arial"/>
                <a:ea typeface="Arial"/>
                <a:cs typeface="Arial"/>
                <a:sym typeface="Arial"/>
              </a:defRPr>
            </a:lvl1pPr>
            <a:lvl2pPr lvl="1" marR="0" rtl="0" algn="ctr">
              <a:spcBef>
                <a:spcPts val="96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5pPr>
            <a:lvl6pPr lvl="5"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6pPr>
            <a:lvl7pPr lvl="6"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7pPr>
            <a:lvl8pPr lvl="7"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8pPr>
            <a:lvl9pPr lvl="8"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9pPr>
          </a:lstStyle>
          <a:p/>
        </p:txBody>
      </p:sp>
      <p:sp>
        <p:nvSpPr>
          <p:cNvPr id="9" name="Google Shape;9;p2"/>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0" name="Google Shape;10;p2"/>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1" name="Google Shape;11;p2"/>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74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74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74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74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74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74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74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74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11"/>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65" name="Google Shape;65;p11"/>
          <p:cNvSpPr txBox="1"/>
          <p:nvPr>
            <p:ph idx="1" type="body"/>
          </p:nvPr>
        </p:nvSpPr>
        <p:spPr>
          <a:xfrm rot="5400000">
            <a:off x="1647033" y="8259568"/>
            <a:ext cx="24137939" cy="2468760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66" name="Google Shape;66;p11"/>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7" name="Google Shape;67;p11"/>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8" name="Google Shape;68;p11"/>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12"/>
          <p:cNvSpPr txBox="1"/>
          <p:nvPr>
            <p:ph type="title"/>
          </p:nvPr>
        </p:nvSpPr>
        <p:spPr>
          <a:xfrm rot="5400000">
            <a:off x="7370319" y="13982852"/>
            <a:ext cx="31207075" cy="6171902"/>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71" name="Google Shape;71;p12"/>
          <p:cNvSpPr txBox="1"/>
          <p:nvPr>
            <p:ph idx="1" type="body"/>
          </p:nvPr>
        </p:nvSpPr>
        <p:spPr>
          <a:xfrm rot="5400000">
            <a:off x="-5044926" y="7882386"/>
            <a:ext cx="31207075" cy="18372833"/>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72" name="Google Shape;72;p12"/>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3" name="Google Shape;73;p12"/>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4" name="Google Shape;74;p12"/>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3"/>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14" name="Google Shape;14;p3"/>
          <p:cNvSpPr txBox="1"/>
          <p:nvPr>
            <p:ph idx="1" type="body"/>
          </p:nvPr>
        </p:nvSpPr>
        <p:spPr>
          <a:xfrm>
            <a:off x="1372198" y="8534403"/>
            <a:ext cx="24687609" cy="2413793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15" name="Google Shape;15;p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6" name="Google Shape;16;p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7" name="Google Shape;17;p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4"/>
          <p:cNvSpPr txBox="1"/>
          <p:nvPr>
            <p:ph type="title"/>
          </p:nvPr>
        </p:nvSpPr>
        <p:spPr>
          <a:xfrm>
            <a:off x="2166939" y="23502939"/>
            <a:ext cx="23316903" cy="7264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0" name="Google Shape;20;p4"/>
          <p:cNvSpPr txBox="1"/>
          <p:nvPr>
            <p:ph idx="1" type="body"/>
          </p:nvPr>
        </p:nvSpPr>
        <p:spPr>
          <a:xfrm>
            <a:off x="2166939" y="15501939"/>
            <a:ext cx="23316903" cy="80010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Times"/>
              <a:buNone/>
              <a:defRPr b="0"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9pPr>
          </a:lstStyle>
          <a:p/>
        </p:txBody>
      </p:sp>
      <p:sp>
        <p:nvSpPr>
          <p:cNvPr id="21" name="Google Shape;21;p4"/>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2" name="Google Shape;22;p4"/>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3" name="Google Shape;23;p4"/>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5"/>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6" name="Google Shape;26;p5"/>
          <p:cNvSpPr txBox="1"/>
          <p:nvPr>
            <p:ph idx="1" type="body"/>
          </p:nvPr>
        </p:nvSpPr>
        <p:spPr>
          <a:xfrm>
            <a:off x="1372197"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7" name="Google Shape;27;p5"/>
          <p:cNvSpPr txBox="1"/>
          <p:nvPr>
            <p:ph idx="2" type="body"/>
          </p:nvPr>
        </p:nvSpPr>
        <p:spPr>
          <a:xfrm>
            <a:off x="13787439"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8" name="Google Shape;28;p5"/>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9" name="Google Shape;29;p5"/>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0" name="Google Shape;30;p5"/>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6"/>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33" name="Google Shape;33;p6"/>
          <p:cNvSpPr txBox="1"/>
          <p:nvPr>
            <p:ph idx="1" type="body"/>
          </p:nvPr>
        </p:nvSpPr>
        <p:spPr>
          <a:xfrm>
            <a:off x="1372195" y="8186740"/>
            <a:ext cx="12120563"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4" name="Google Shape;34;p6"/>
          <p:cNvSpPr txBox="1"/>
          <p:nvPr>
            <p:ph idx="2" type="body"/>
          </p:nvPr>
        </p:nvSpPr>
        <p:spPr>
          <a:xfrm>
            <a:off x="1372195" y="11599865"/>
            <a:ext cx="12120563"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5" name="Google Shape;35;p6"/>
          <p:cNvSpPr txBox="1"/>
          <p:nvPr>
            <p:ph idx="3" type="body"/>
          </p:nvPr>
        </p:nvSpPr>
        <p:spPr>
          <a:xfrm>
            <a:off x="13934781" y="8186740"/>
            <a:ext cx="12125027"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6" name="Google Shape;36;p6"/>
          <p:cNvSpPr txBox="1"/>
          <p:nvPr>
            <p:ph idx="4" type="body"/>
          </p:nvPr>
        </p:nvSpPr>
        <p:spPr>
          <a:xfrm>
            <a:off x="13934781" y="11599865"/>
            <a:ext cx="12125027"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7" name="Google Shape;37;p6"/>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8" name="Google Shape;38;p6"/>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9" name="Google Shape;39;p6"/>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7"/>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42" name="Google Shape;42;p7"/>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3" name="Google Shape;43;p7"/>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4" name="Google Shape;44;p7"/>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8"/>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7" name="Google Shape;47;p8"/>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8" name="Google Shape;48;p8"/>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9"/>
          <p:cNvSpPr txBox="1"/>
          <p:nvPr>
            <p:ph type="title"/>
          </p:nvPr>
        </p:nvSpPr>
        <p:spPr>
          <a:xfrm>
            <a:off x="1372195" y="1455739"/>
            <a:ext cx="9024938" cy="6197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1" name="Google Shape;51;p9"/>
          <p:cNvSpPr txBox="1"/>
          <p:nvPr>
            <p:ph idx="1" type="body"/>
          </p:nvPr>
        </p:nvSpPr>
        <p:spPr>
          <a:xfrm>
            <a:off x="10724555" y="1455739"/>
            <a:ext cx="15335250" cy="31216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2" name="Google Shape;52;p9"/>
          <p:cNvSpPr txBox="1"/>
          <p:nvPr>
            <p:ph idx="2" type="body"/>
          </p:nvPr>
        </p:nvSpPr>
        <p:spPr>
          <a:xfrm>
            <a:off x="1372195" y="7653339"/>
            <a:ext cx="9024938" cy="25019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53" name="Google Shape;53;p9"/>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4" name="Google Shape;54;p9"/>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5" name="Google Shape;55;p9"/>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0"/>
          <p:cNvSpPr txBox="1"/>
          <p:nvPr>
            <p:ph type="title"/>
          </p:nvPr>
        </p:nvSpPr>
        <p:spPr>
          <a:xfrm>
            <a:off x="5377163" y="25603200"/>
            <a:ext cx="16458902" cy="3022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8" name="Google Shape;58;p10"/>
          <p:cNvSpPr/>
          <p:nvPr>
            <p:ph idx="2" type="pic"/>
          </p:nvPr>
        </p:nvSpPr>
        <p:spPr>
          <a:xfrm>
            <a:off x="5377163" y="3268663"/>
            <a:ext cx="16458902" cy="21945600"/>
          </a:xfrm>
          <a:prstGeom prst="rect">
            <a:avLst/>
          </a:prstGeom>
          <a:noFill/>
          <a:ln>
            <a:noFill/>
          </a:ln>
        </p:spPr>
      </p:sp>
      <p:sp>
        <p:nvSpPr>
          <p:cNvPr id="59" name="Google Shape;59;p10"/>
          <p:cNvSpPr txBox="1"/>
          <p:nvPr>
            <p:ph idx="1" type="body"/>
          </p:nvPr>
        </p:nvSpPr>
        <p:spPr>
          <a:xfrm>
            <a:off x="5377163" y="28625800"/>
            <a:ext cx="16458902" cy="4292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60" name="Google Shape;60;p10"/>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1" name="Google Shape;61;p10"/>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2" name="Google Shape;62;p10"/>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3"/>
          <p:cNvSpPr txBox="1"/>
          <p:nvPr/>
        </p:nvSpPr>
        <p:spPr>
          <a:xfrm>
            <a:off x="-914400" y="-533400"/>
            <a:ext cx="36576000" cy="1231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7400" u="none" cap="none" strike="noStrike">
              <a:solidFill>
                <a:schemeClr val="dk1"/>
              </a:solidFill>
              <a:latin typeface="Arial"/>
              <a:ea typeface="Arial"/>
              <a:cs typeface="Arial"/>
              <a:sym typeface="Arial"/>
            </a:endParaRPr>
          </a:p>
        </p:txBody>
      </p:sp>
      <p:sp>
        <p:nvSpPr>
          <p:cNvPr id="80" name="Google Shape;80;p13"/>
          <p:cNvSpPr txBox="1"/>
          <p:nvPr/>
        </p:nvSpPr>
        <p:spPr>
          <a:xfrm>
            <a:off x="0" y="323850"/>
            <a:ext cx="27432000" cy="3832800"/>
          </a:xfrm>
          <a:prstGeom prst="rect">
            <a:avLst/>
          </a:prstGeom>
          <a:noFill/>
          <a:ln>
            <a:noFill/>
          </a:ln>
        </p:spPr>
        <p:txBody>
          <a:bodyPr anchorCtr="0" anchor="t" bIns="45700" lIns="91425" spcFirstLastPara="1" rIns="91425" wrap="square" tIns="45700">
            <a:spAutoFit/>
          </a:bodyPr>
          <a:lstStyle/>
          <a:p>
            <a:pPr indent="0" lvl="0" marL="0" rtl="0" algn="ctr">
              <a:lnSpc>
                <a:spcPct val="80000"/>
              </a:lnSpc>
              <a:spcBef>
                <a:spcPts val="4300"/>
              </a:spcBef>
              <a:spcAft>
                <a:spcPts val="0"/>
              </a:spcAft>
              <a:buSzPts val="1100"/>
              <a:buNone/>
            </a:pPr>
            <a:r>
              <a:rPr b="1" lang="en-US" sz="7200">
                <a:solidFill>
                  <a:srgbClr val="BE0204"/>
                </a:solidFill>
                <a:latin typeface="Helvetica Neue"/>
                <a:ea typeface="Helvetica Neue"/>
                <a:cs typeface="Helvetica Neue"/>
                <a:sym typeface="Helvetica Neue"/>
              </a:rPr>
              <a:t>Analog Sequential Linear Programming Solver</a:t>
            </a:r>
            <a:endParaRPr b="1" sz="7200">
              <a:solidFill>
                <a:srgbClr val="BE0204"/>
              </a:solidFill>
              <a:latin typeface="Helvetica Neue"/>
              <a:ea typeface="Helvetica Neue"/>
              <a:cs typeface="Helvetica Neue"/>
              <a:sym typeface="Helvetica Neue"/>
            </a:endParaRPr>
          </a:p>
          <a:p>
            <a:pPr indent="0" lvl="0" marL="0" rtl="0" algn="ctr">
              <a:lnSpc>
                <a:spcPct val="60000"/>
              </a:lnSpc>
              <a:spcBef>
                <a:spcPts val="0"/>
              </a:spcBef>
              <a:spcAft>
                <a:spcPts val="0"/>
              </a:spcAft>
              <a:buSzPts val="1100"/>
              <a:buNone/>
            </a:pPr>
            <a:r>
              <a:t/>
            </a:r>
            <a:endParaRPr b="1">
              <a:solidFill>
                <a:schemeClr val="dk1"/>
              </a:solidFill>
              <a:latin typeface="Helvetica Neue"/>
              <a:ea typeface="Helvetica Neue"/>
              <a:cs typeface="Helvetica Neue"/>
              <a:sym typeface="Helvetica Neue"/>
            </a:endParaRPr>
          </a:p>
          <a:p>
            <a:pPr indent="0" lvl="0" marL="0" rtl="0" algn="ctr">
              <a:lnSpc>
                <a:spcPct val="60000"/>
              </a:lnSpc>
              <a:spcBef>
                <a:spcPts val="0"/>
              </a:spcBef>
              <a:spcAft>
                <a:spcPts val="0"/>
              </a:spcAft>
              <a:buSzPts val="1100"/>
              <a:buNone/>
            </a:pPr>
            <a:r>
              <a:rPr b="1" lang="en-US" sz="4000">
                <a:solidFill>
                  <a:schemeClr val="dk1"/>
                </a:solidFill>
                <a:latin typeface="Helvetica Neue"/>
                <a:ea typeface="Helvetica Neue"/>
                <a:cs typeface="Helvetica Neue"/>
                <a:sym typeface="Helvetica Neue"/>
              </a:rPr>
              <a:t>D6: Andrew Chong*, Thomas Liao*, Alvin Zou*</a:t>
            </a:r>
            <a:endParaRPr b="1" sz="4000">
              <a:solidFill>
                <a:schemeClr val="dk1"/>
              </a:solidFill>
              <a:latin typeface="Helvetica Neue"/>
              <a:ea typeface="Helvetica Neue"/>
              <a:cs typeface="Helvetica Neue"/>
              <a:sym typeface="Helvetica Neue"/>
            </a:endParaRPr>
          </a:p>
          <a:p>
            <a:pPr indent="0" lvl="0" marL="0" marR="0" rtl="0" algn="ctr">
              <a:lnSpc>
                <a:spcPct val="60000"/>
              </a:lnSpc>
              <a:spcBef>
                <a:spcPts val="1800"/>
              </a:spcBef>
              <a:spcAft>
                <a:spcPts val="0"/>
              </a:spcAft>
              <a:buNone/>
            </a:pPr>
            <a:r>
              <a:rPr i="0" lang="en-US" sz="4000" u="none" cap="none" strike="noStrike">
                <a:solidFill>
                  <a:schemeClr val="dk1"/>
                </a:solidFill>
                <a:latin typeface="Helvetica Neue"/>
                <a:ea typeface="Helvetica Neue"/>
                <a:cs typeface="Helvetica Neue"/>
                <a:sym typeface="Helvetica Neue"/>
              </a:rPr>
              <a:t>18-500 Capstone Design, Spring 2024</a:t>
            </a:r>
            <a:endParaRPr sz="4000">
              <a:latin typeface="Helvetica Neue"/>
              <a:ea typeface="Helvetica Neue"/>
              <a:cs typeface="Helvetica Neue"/>
              <a:sym typeface="Helvetica Neue"/>
            </a:endParaRPr>
          </a:p>
          <a:p>
            <a:pPr indent="0" lvl="0" marL="0" marR="0" rtl="0" algn="ctr">
              <a:lnSpc>
                <a:spcPct val="60000"/>
              </a:lnSpc>
              <a:spcBef>
                <a:spcPts val="1800"/>
              </a:spcBef>
              <a:spcAft>
                <a:spcPts val="0"/>
              </a:spcAft>
              <a:buNone/>
            </a:pPr>
            <a:r>
              <a:rPr i="0" lang="en-US" sz="4000" u="none" cap="none" strike="noStrike">
                <a:solidFill>
                  <a:schemeClr val="dk1"/>
                </a:solidFill>
                <a:latin typeface="Helvetica Neue"/>
                <a:ea typeface="Helvetica Neue"/>
                <a:cs typeface="Helvetica Neue"/>
                <a:sym typeface="Helvetica Neue"/>
              </a:rPr>
              <a:t>Electrical and Computer Engineering Department</a:t>
            </a:r>
            <a:endParaRPr sz="4000">
              <a:latin typeface="Helvetica Neue"/>
              <a:ea typeface="Helvetica Neue"/>
              <a:cs typeface="Helvetica Neue"/>
              <a:sym typeface="Helvetica Neue"/>
            </a:endParaRPr>
          </a:p>
          <a:p>
            <a:pPr indent="0" lvl="0" marL="0" marR="0" rtl="0" algn="ctr">
              <a:lnSpc>
                <a:spcPct val="60000"/>
              </a:lnSpc>
              <a:spcBef>
                <a:spcPts val="1800"/>
              </a:spcBef>
              <a:spcAft>
                <a:spcPts val="0"/>
              </a:spcAft>
              <a:buNone/>
            </a:pPr>
            <a:r>
              <a:rPr i="0" lang="en-US" sz="4000" u="none" cap="none" strike="noStrike">
                <a:solidFill>
                  <a:schemeClr val="dk1"/>
                </a:solidFill>
                <a:latin typeface="Helvetica Neue"/>
                <a:ea typeface="Helvetica Neue"/>
                <a:cs typeface="Helvetica Neue"/>
                <a:sym typeface="Helvetica Neue"/>
              </a:rPr>
              <a:t>Carnegie Mellon University</a:t>
            </a:r>
            <a:endParaRPr sz="4000">
              <a:latin typeface="Helvetica Neue"/>
              <a:ea typeface="Helvetica Neue"/>
              <a:cs typeface="Helvetica Neue"/>
              <a:sym typeface="Helvetica Neue"/>
            </a:endParaRPr>
          </a:p>
        </p:txBody>
      </p:sp>
      <p:grpSp>
        <p:nvGrpSpPr>
          <p:cNvPr id="81" name="Google Shape;81;p13"/>
          <p:cNvGrpSpPr/>
          <p:nvPr/>
        </p:nvGrpSpPr>
        <p:grpSpPr>
          <a:xfrm>
            <a:off x="21353468" y="33828081"/>
            <a:ext cx="6078748" cy="2308826"/>
            <a:chOff x="20878800" y="33952297"/>
            <a:chExt cx="6553200" cy="2489032"/>
          </a:xfrm>
        </p:grpSpPr>
        <p:pic>
          <p:nvPicPr>
            <p:cNvPr id="82" name="Google Shape;82;p13"/>
            <p:cNvPicPr preferRelativeResize="0"/>
            <p:nvPr/>
          </p:nvPicPr>
          <p:blipFill rotWithShape="1">
            <a:blip r:embed="rId3">
              <a:alphaModFix/>
            </a:blip>
            <a:srcRect b="20751" l="0" r="0" t="20214"/>
            <a:stretch/>
          </p:blipFill>
          <p:spPr>
            <a:xfrm>
              <a:off x="20878800" y="33952297"/>
              <a:ext cx="6553200" cy="1397000"/>
            </a:xfrm>
            <a:prstGeom prst="rect">
              <a:avLst/>
            </a:prstGeom>
            <a:noFill/>
            <a:ln>
              <a:noFill/>
            </a:ln>
          </p:spPr>
        </p:pic>
        <p:pic>
          <p:nvPicPr>
            <p:cNvPr id="83" name="Google Shape;83;p13"/>
            <p:cNvPicPr preferRelativeResize="0"/>
            <p:nvPr/>
          </p:nvPicPr>
          <p:blipFill rotWithShape="1">
            <a:blip r:embed="rId4">
              <a:alphaModFix/>
            </a:blip>
            <a:srcRect b="24891" l="0" r="0" t="28530"/>
            <a:stretch/>
          </p:blipFill>
          <p:spPr>
            <a:xfrm>
              <a:off x="21253537" y="35463613"/>
              <a:ext cx="5812703" cy="977716"/>
            </a:xfrm>
            <a:prstGeom prst="rect">
              <a:avLst/>
            </a:prstGeom>
            <a:noFill/>
            <a:ln>
              <a:noFill/>
            </a:ln>
          </p:spPr>
        </p:pic>
      </p:grpSp>
      <p:sp>
        <p:nvSpPr>
          <p:cNvPr id="84" name="Google Shape;84;p13"/>
          <p:cNvSpPr/>
          <p:nvPr/>
        </p:nvSpPr>
        <p:spPr>
          <a:xfrm>
            <a:off x="289560" y="12543710"/>
            <a:ext cx="13197900" cy="8076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Arial"/>
                <a:ea typeface="Arial"/>
                <a:cs typeface="Arial"/>
                <a:sym typeface="Arial"/>
              </a:rPr>
              <a:t>System Architecture</a:t>
            </a:r>
            <a:endParaRPr/>
          </a:p>
        </p:txBody>
      </p:sp>
      <p:sp>
        <p:nvSpPr>
          <p:cNvPr id="85" name="Google Shape;85;p13"/>
          <p:cNvSpPr/>
          <p:nvPr/>
        </p:nvSpPr>
        <p:spPr>
          <a:xfrm>
            <a:off x="381000" y="45720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Arial"/>
                <a:ea typeface="Arial"/>
                <a:cs typeface="Arial"/>
                <a:sym typeface="Arial"/>
              </a:rPr>
              <a:t>Product Pitch</a:t>
            </a:r>
            <a:endParaRPr/>
          </a:p>
        </p:txBody>
      </p:sp>
      <p:sp>
        <p:nvSpPr>
          <p:cNvPr id="86" name="Google Shape;86;p13"/>
          <p:cNvSpPr/>
          <p:nvPr/>
        </p:nvSpPr>
        <p:spPr>
          <a:xfrm>
            <a:off x="304800" y="5709925"/>
            <a:ext cx="13030200" cy="6555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US" sz="3600">
                <a:solidFill>
                  <a:schemeClr val="dk1"/>
                </a:solidFill>
                <a:latin typeface="Helvetica Neue"/>
                <a:ea typeface="Helvetica Neue"/>
                <a:cs typeface="Helvetica Neue"/>
                <a:sym typeface="Helvetica Neue"/>
              </a:rPr>
              <a:t>Our design is an </a:t>
            </a:r>
            <a:r>
              <a:rPr b="1" lang="en-US" sz="3600">
                <a:solidFill>
                  <a:schemeClr val="dk1"/>
                </a:solidFill>
                <a:latin typeface="Helvetica Neue"/>
                <a:ea typeface="Helvetica Neue"/>
                <a:cs typeface="Helvetica Neue"/>
                <a:sym typeface="Helvetica Neue"/>
              </a:rPr>
              <a:t>analog computer </a:t>
            </a:r>
            <a:r>
              <a:rPr lang="en-US" sz="3600">
                <a:solidFill>
                  <a:schemeClr val="dk1"/>
                </a:solidFill>
                <a:latin typeface="Helvetica Neue"/>
                <a:ea typeface="Helvetica Neue"/>
                <a:cs typeface="Helvetica Neue"/>
                <a:sym typeface="Helvetica Neue"/>
              </a:rPr>
              <a:t>that </a:t>
            </a:r>
            <a:r>
              <a:rPr lang="en-US" sz="3600">
                <a:solidFill>
                  <a:schemeClr val="dk1"/>
                </a:solidFill>
                <a:latin typeface="Helvetica Neue"/>
                <a:ea typeface="Helvetica Neue"/>
                <a:cs typeface="Helvetica Neue"/>
                <a:sym typeface="Helvetica Neue"/>
              </a:rPr>
              <a:t>implements the </a:t>
            </a:r>
            <a:r>
              <a:rPr lang="en-US" sz="3600">
                <a:solidFill>
                  <a:srgbClr val="351C75"/>
                </a:solidFill>
                <a:latin typeface="Helvetica Neue"/>
                <a:ea typeface="Helvetica Neue"/>
                <a:cs typeface="Helvetica Neue"/>
                <a:sym typeface="Helvetica Neue"/>
              </a:rPr>
              <a:t>Sequential Linear Programming (SLP) </a:t>
            </a:r>
            <a:r>
              <a:rPr lang="en-US" sz="3600">
                <a:solidFill>
                  <a:schemeClr val="dk1"/>
                </a:solidFill>
                <a:latin typeface="Helvetica Neue"/>
                <a:ea typeface="Helvetica Neue"/>
                <a:cs typeface="Helvetica Neue"/>
                <a:sym typeface="Helvetica Neue"/>
              </a:rPr>
              <a:t>algorithm, which solves continuous </a:t>
            </a:r>
            <a:r>
              <a:rPr lang="en-US" sz="3600">
                <a:solidFill>
                  <a:srgbClr val="134F5C"/>
                </a:solidFill>
                <a:latin typeface="Helvetica Neue"/>
                <a:ea typeface="Helvetica Neue"/>
                <a:cs typeface="Helvetica Neue"/>
                <a:sym typeface="Helvetica Neue"/>
              </a:rPr>
              <a:t>Nonlinear Programming (NLP)</a:t>
            </a:r>
            <a:r>
              <a:rPr lang="en-US" sz="3600">
                <a:solidFill>
                  <a:srgbClr val="0B5394"/>
                </a:solidFill>
                <a:latin typeface="Helvetica Neue"/>
                <a:ea typeface="Helvetica Neue"/>
                <a:cs typeface="Helvetica Neue"/>
                <a:sym typeface="Helvetica Neue"/>
              </a:rPr>
              <a:t> </a:t>
            </a:r>
            <a:r>
              <a:rPr lang="en-US" sz="3600">
                <a:solidFill>
                  <a:schemeClr val="dk1"/>
                </a:solidFill>
                <a:latin typeface="Helvetica Neue"/>
                <a:ea typeface="Helvetica Neue"/>
                <a:cs typeface="Helvetica Neue"/>
                <a:sym typeface="Helvetica Neue"/>
              </a:rPr>
              <a:t>problems. We aim to solve these problems faster and more efficiently than current digital solutions.</a:t>
            </a:r>
            <a:endParaRPr sz="3600">
              <a:solidFill>
                <a:schemeClr val="dk1"/>
              </a:solidFill>
              <a:latin typeface="Helvetica Neue"/>
              <a:ea typeface="Helvetica Neue"/>
              <a:cs typeface="Helvetica Neue"/>
              <a:sym typeface="Helvetica Neue"/>
            </a:endParaRPr>
          </a:p>
          <a:p>
            <a:pPr indent="0" lvl="0" marL="0" rtl="0" algn="l">
              <a:lnSpc>
                <a:spcPct val="115000"/>
              </a:lnSpc>
              <a:spcBef>
                <a:spcPts val="1000"/>
              </a:spcBef>
              <a:spcAft>
                <a:spcPts val="1000"/>
              </a:spcAft>
              <a:buSzPts val="1100"/>
              <a:buNone/>
            </a:pPr>
            <a:r>
              <a:rPr lang="en-US" sz="3600">
                <a:solidFill>
                  <a:schemeClr val="dk1"/>
                </a:solidFill>
                <a:latin typeface="Helvetica Neue"/>
                <a:ea typeface="Helvetica Neue"/>
                <a:cs typeface="Helvetica Neue"/>
                <a:sym typeface="Helvetica Neue"/>
              </a:rPr>
              <a:t>We demonstrate that our design can solve </a:t>
            </a:r>
            <a:r>
              <a:rPr lang="en-US" sz="3600">
                <a:solidFill>
                  <a:srgbClr val="1155CC"/>
                </a:solidFill>
                <a:latin typeface="Helvetica Neue"/>
                <a:ea typeface="Helvetica Neue"/>
                <a:cs typeface="Helvetica Neue"/>
                <a:sym typeface="Helvetica Neue"/>
              </a:rPr>
              <a:t>Nonlinear Model Predictive Control (NMPC)</a:t>
            </a:r>
            <a:r>
              <a:rPr lang="en-US" sz="3600">
                <a:solidFill>
                  <a:schemeClr val="dk1"/>
                </a:solidFill>
                <a:latin typeface="Helvetica Neue"/>
                <a:ea typeface="Helvetica Neue"/>
                <a:cs typeface="Helvetica Neue"/>
                <a:sym typeface="Helvetica Neue"/>
              </a:rPr>
              <a:t> problems, </a:t>
            </a:r>
            <a:r>
              <a:rPr lang="en-US" sz="3600">
                <a:solidFill>
                  <a:schemeClr val="dk1"/>
                </a:solidFill>
                <a:latin typeface="Helvetica Neue"/>
                <a:ea typeface="Helvetica Neue"/>
                <a:cs typeface="Helvetica Neue"/>
                <a:sym typeface="Helvetica Neue"/>
              </a:rPr>
              <a:t>which</a:t>
            </a:r>
            <a:r>
              <a:rPr lang="en-US" sz="3600">
                <a:solidFill>
                  <a:schemeClr val="dk1"/>
                </a:solidFill>
                <a:latin typeface="Helvetica Neue"/>
                <a:ea typeface="Helvetica Neue"/>
                <a:cs typeface="Helvetica Neue"/>
                <a:sym typeface="Helvetica Neue"/>
              </a:rPr>
              <a:t> is a class of </a:t>
            </a:r>
            <a:r>
              <a:rPr lang="en-US" sz="3600">
                <a:solidFill>
                  <a:srgbClr val="134F5C"/>
                </a:solidFill>
                <a:latin typeface="Helvetica Neue"/>
                <a:ea typeface="Helvetica Neue"/>
                <a:cs typeface="Helvetica Neue"/>
                <a:sym typeface="Helvetica Neue"/>
              </a:rPr>
              <a:t>NLP </a:t>
            </a:r>
            <a:r>
              <a:rPr lang="en-US" sz="3600">
                <a:solidFill>
                  <a:schemeClr val="dk1"/>
                </a:solidFill>
                <a:latin typeface="Helvetica Neue"/>
                <a:ea typeface="Helvetica Neue"/>
                <a:cs typeface="Helvetica Neue"/>
                <a:sym typeface="Helvetica Neue"/>
              </a:rPr>
              <a:t>problems. In particular, our analog computer swings up a damped inverted pendulum with optimal cost by solving a sequence of </a:t>
            </a:r>
            <a:r>
              <a:rPr lang="en-US" sz="3600">
                <a:solidFill>
                  <a:srgbClr val="1155CC"/>
                </a:solidFill>
                <a:latin typeface="Helvetica Neue"/>
                <a:ea typeface="Helvetica Neue"/>
                <a:cs typeface="Helvetica Neue"/>
                <a:sym typeface="Helvetica Neue"/>
              </a:rPr>
              <a:t>NMPC </a:t>
            </a:r>
            <a:r>
              <a:rPr lang="en-US" sz="3600">
                <a:solidFill>
                  <a:schemeClr val="dk1"/>
                </a:solidFill>
                <a:latin typeface="Helvetica Neue"/>
                <a:ea typeface="Helvetica Neue"/>
                <a:cs typeface="Helvetica Neue"/>
                <a:sym typeface="Helvetica Neue"/>
              </a:rPr>
              <a:t>problems.</a:t>
            </a:r>
            <a:endParaRPr sz="3600">
              <a:solidFill>
                <a:schemeClr val="dk1"/>
              </a:solidFill>
              <a:latin typeface="Helvetica Neue"/>
              <a:ea typeface="Helvetica Neue"/>
              <a:cs typeface="Helvetica Neue"/>
              <a:sym typeface="Helvetica Neue"/>
            </a:endParaRPr>
          </a:p>
        </p:txBody>
      </p:sp>
      <p:sp>
        <p:nvSpPr>
          <p:cNvPr id="87" name="Google Shape;87;p13"/>
          <p:cNvSpPr/>
          <p:nvPr/>
        </p:nvSpPr>
        <p:spPr>
          <a:xfrm>
            <a:off x="14036050" y="5709928"/>
            <a:ext cx="13091100" cy="2743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3600">
                <a:solidFill>
                  <a:schemeClr val="dk1"/>
                </a:solidFill>
                <a:latin typeface="Helvetica Neue"/>
                <a:ea typeface="Helvetica Neue"/>
                <a:cs typeface="Helvetica Neue"/>
                <a:sym typeface="Helvetica Neue"/>
              </a:rPr>
              <a:t>Our analog computer solves </a:t>
            </a:r>
            <a:r>
              <a:rPr lang="en-US" sz="3600">
                <a:solidFill>
                  <a:srgbClr val="741B47"/>
                </a:solidFill>
                <a:latin typeface="Helvetica Neue"/>
                <a:ea typeface="Helvetica Neue"/>
                <a:cs typeface="Helvetica Neue"/>
                <a:sym typeface="Helvetica Neue"/>
              </a:rPr>
              <a:t>LP</a:t>
            </a:r>
            <a:r>
              <a:rPr lang="en-US" sz="3600">
                <a:solidFill>
                  <a:schemeClr val="dk1"/>
                </a:solidFill>
                <a:latin typeface="Helvetica Neue"/>
                <a:ea typeface="Helvetica Neue"/>
                <a:cs typeface="Helvetica Neue"/>
                <a:sym typeface="Helvetica Neue"/>
              </a:rPr>
              <a:t>s by acting as the </a:t>
            </a:r>
            <a:r>
              <a:rPr b="1" lang="en-US" sz="3600">
                <a:solidFill>
                  <a:schemeClr val="dk1"/>
                </a:solidFill>
                <a:latin typeface="Helvetica Neue"/>
                <a:ea typeface="Helvetica Neue"/>
                <a:cs typeface="Helvetica Neue"/>
                <a:sym typeface="Helvetica Neue"/>
              </a:rPr>
              <a:t>physical analogue of the mathematical problem</a:t>
            </a:r>
            <a:r>
              <a:rPr lang="en-US" sz="3600">
                <a:solidFill>
                  <a:schemeClr val="dk1"/>
                </a:solidFill>
                <a:latin typeface="Helvetica Neue"/>
                <a:ea typeface="Helvetica Neue"/>
                <a:cs typeface="Helvetica Neue"/>
                <a:sym typeface="Helvetica Neue"/>
              </a:rPr>
              <a:t>. </a:t>
            </a:r>
            <a:r>
              <a:rPr lang="en-US" sz="3600">
                <a:solidFill>
                  <a:schemeClr val="dk1"/>
                </a:solidFill>
                <a:latin typeface="Helvetica Neue"/>
                <a:ea typeface="Helvetica Neue"/>
                <a:cs typeface="Helvetica Neue"/>
                <a:sym typeface="Helvetica Neue"/>
              </a:rPr>
              <a:t>Instead</a:t>
            </a:r>
            <a:r>
              <a:rPr lang="en-US" sz="3600">
                <a:solidFill>
                  <a:schemeClr val="dk1"/>
                </a:solidFill>
                <a:latin typeface="Helvetica Neue"/>
                <a:ea typeface="Helvetica Neue"/>
                <a:cs typeface="Helvetica Neue"/>
                <a:sym typeface="Helvetica Neue"/>
              </a:rPr>
              <a:t> of solving the </a:t>
            </a:r>
            <a:r>
              <a:rPr lang="en-US" sz="3600">
                <a:solidFill>
                  <a:srgbClr val="741B47"/>
                </a:solidFill>
                <a:latin typeface="Helvetica Neue"/>
                <a:ea typeface="Helvetica Neue"/>
                <a:cs typeface="Helvetica Neue"/>
                <a:sym typeface="Helvetica Neue"/>
              </a:rPr>
              <a:t>LP</a:t>
            </a:r>
            <a:r>
              <a:rPr lang="en-US" sz="3600">
                <a:solidFill>
                  <a:schemeClr val="dk1"/>
                </a:solidFill>
                <a:latin typeface="Helvetica Neue"/>
                <a:ea typeface="Helvetica Neue"/>
                <a:cs typeface="Helvetica Neue"/>
                <a:sym typeface="Helvetica Neue"/>
              </a:rPr>
              <a:t> </a:t>
            </a:r>
            <a:r>
              <a:rPr lang="en-US" sz="3600">
                <a:solidFill>
                  <a:schemeClr val="dk1"/>
                </a:solidFill>
                <a:latin typeface="Helvetica Neue"/>
                <a:ea typeface="Helvetica Neue"/>
                <a:cs typeface="Helvetica Neue"/>
                <a:sym typeface="Helvetica Neue"/>
              </a:rPr>
              <a:t>arithmetically</a:t>
            </a:r>
            <a:r>
              <a:rPr lang="en-US" sz="3600">
                <a:solidFill>
                  <a:schemeClr val="dk1"/>
                </a:solidFill>
                <a:latin typeface="Helvetica Neue"/>
                <a:ea typeface="Helvetica Neue"/>
                <a:cs typeface="Helvetica Neue"/>
                <a:sym typeface="Helvetica Neue"/>
              </a:rPr>
              <a:t>, we configure the analog circuit such that its steady state corresponds to the </a:t>
            </a:r>
            <a:r>
              <a:rPr lang="en-US" sz="3600">
                <a:solidFill>
                  <a:srgbClr val="741B47"/>
                </a:solidFill>
                <a:latin typeface="Helvetica Neue"/>
                <a:ea typeface="Helvetica Neue"/>
                <a:cs typeface="Helvetica Neue"/>
                <a:sym typeface="Helvetica Neue"/>
              </a:rPr>
              <a:t>LP</a:t>
            </a:r>
            <a:r>
              <a:rPr lang="en-US" sz="3600">
                <a:solidFill>
                  <a:schemeClr val="dk1"/>
                </a:solidFill>
                <a:latin typeface="Helvetica Neue"/>
                <a:ea typeface="Helvetica Neue"/>
                <a:cs typeface="Helvetica Neue"/>
                <a:sym typeface="Helvetica Neue"/>
              </a:rPr>
              <a:t>’s solution.</a:t>
            </a:r>
            <a:endParaRPr>
              <a:latin typeface="Helvetica Neue"/>
              <a:ea typeface="Helvetica Neue"/>
              <a:cs typeface="Helvetica Neue"/>
              <a:sym typeface="Helvetica Neue"/>
            </a:endParaRPr>
          </a:p>
        </p:txBody>
      </p:sp>
      <p:sp>
        <p:nvSpPr>
          <p:cNvPr id="88" name="Google Shape;88;p13"/>
          <p:cNvSpPr/>
          <p:nvPr/>
        </p:nvSpPr>
        <p:spPr>
          <a:xfrm>
            <a:off x="14005560" y="4571997"/>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System Description</a:t>
            </a:r>
            <a:endParaRPr/>
          </a:p>
        </p:txBody>
      </p:sp>
      <p:sp>
        <p:nvSpPr>
          <p:cNvPr id="89" name="Google Shape;89;p13"/>
          <p:cNvSpPr/>
          <p:nvPr/>
        </p:nvSpPr>
        <p:spPr>
          <a:xfrm>
            <a:off x="13959840" y="25609295"/>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System Evaluation</a:t>
            </a:r>
            <a:endParaRPr/>
          </a:p>
        </p:txBody>
      </p:sp>
      <p:sp>
        <p:nvSpPr>
          <p:cNvPr id="90" name="Google Shape;90;p13"/>
          <p:cNvSpPr/>
          <p:nvPr/>
        </p:nvSpPr>
        <p:spPr>
          <a:xfrm>
            <a:off x="335280" y="287274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Conclusions &amp; Additional Information</a:t>
            </a:r>
            <a:endParaRPr/>
          </a:p>
        </p:txBody>
      </p:sp>
      <p:sp>
        <p:nvSpPr>
          <p:cNvPr id="91" name="Google Shape;91;p13"/>
          <p:cNvSpPr txBox="1"/>
          <p:nvPr/>
        </p:nvSpPr>
        <p:spPr>
          <a:xfrm>
            <a:off x="289575" y="13597650"/>
            <a:ext cx="13197900" cy="5107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US" sz="3600">
                <a:solidFill>
                  <a:schemeClr val="dk1"/>
                </a:solidFill>
                <a:latin typeface="Helvetica Neue"/>
                <a:ea typeface="Helvetica Neue"/>
                <a:cs typeface="Helvetica Neue"/>
                <a:sym typeface="Helvetica Neue"/>
              </a:rPr>
              <a:t>Our system features a </a:t>
            </a:r>
            <a:r>
              <a:rPr lang="en-US" sz="3600">
                <a:solidFill>
                  <a:schemeClr val="dk1"/>
                </a:solidFill>
                <a:latin typeface="Helvetica Neue"/>
                <a:ea typeface="Helvetica Neue"/>
                <a:cs typeface="Helvetica Neue"/>
                <a:sym typeface="Helvetica Neue"/>
              </a:rPr>
              <a:t>heterogeneous</a:t>
            </a:r>
            <a:r>
              <a:rPr lang="en-US" sz="3600">
                <a:solidFill>
                  <a:schemeClr val="dk1"/>
                </a:solidFill>
                <a:latin typeface="Helvetica Neue"/>
                <a:ea typeface="Helvetica Neue"/>
                <a:cs typeface="Helvetica Neue"/>
                <a:sym typeface="Helvetica Neue"/>
              </a:rPr>
              <a:t> </a:t>
            </a:r>
            <a:r>
              <a:rPr lang="en-US" sz="3600">
                <a:solidFill>
                  <a:schemeClr val="dk1"/>
                </a:solidFill>
                <a:latin typeface="Helvetica Neue"/>
                <a:ea typeface="Helvetica Neue"/>
                <a:cs typeface="Helvetica Neue"/>
                <a:sym typeface="Helvetica Neue"/>
              </a:rPr>
              <a:t>architecture</a:t>
            </a:r>
            <a:r>
              <a:rPr lang="en-US" sz="3600">
                <a:solidFill>
                  <a:schemeClr val="dk1"/>
                </a:solidFill>
                <a:latin typeface="Helvetica Neue"/>
                <a:ea typeface="Helvetica Neue"/>
                <a:cs typeface="Helvetica Neue"/>
                <a:sym typeface="Helvetica Neue"/>
              </a:rPr>
              <a:t> that consists of a digital computer and an analog computer. The </a:t>
            </a:r>
            <a:r>
              <a:rPr lang="en-US" sz="3600">
                <a:solidFill>
                  <a:srgbClr val="1155CC"/>
                </a:solidFill>
                <a:latin typeface="Helvetica Neue"/>
                <a:ea typeface="Helvetica Neue"/>
                <a:cs typeface="Helvetica Neue"/>
                <a:sym typeface="Helvetica Neue"/>
              </a:rPr>
              <a:t>NMPC</a:t>
            </a:r>
            <a:r>
              <a:rPr lang="en-US" sz="3600">
                <a:solidFill>
                  <a:schemeClr val="dk1"/>
                </a:solidFill>
                <a:latin typeface="Helvetica Neue"/>
                <a:ea typeface="Helvetica Neue"/>
                <a:cs typeface="Helvetica Neue"/>
                <a:sym typeface="Helvetica Neue"/>
              </a:rPr>
              <a:t> problem is first converted to a form solvable by </a:t>
            </a:r>
            <a:r>
              <a:rPr lang="en-US" sz="3600">
                <a:solidFill>
                  <a:srgbClr val="351C75"/>
                </a:solidFill>
                <a:latin typeface="Helvetica Neue"/>
                <a:ea typeface="Helvetica Neue"/>
                <a:cs typeface="Helvetica Neue"/>
                <a:sym typeface="Helvetica Neue"/>
              </a:rPr>
              <a:t>SLP</a:t>
            </a:r>
            <a:r>
              <a:rPr lang="en-US" sz="3600">
                <a:solidFill>
                  <a:schemeClr val="dk1"/>
                </a:solidFill>
                <a:latin typeface="Helvetica Neue"/>
                <a:ea typeface="Helvetica Neue"/>
                <a:cs typeface="Helvetica Neue"/>
                <a:sym typeface="Helvetica Neue"/>
              </a:rPr>
              <a:t> on the digital computer, which then invokes the analog computer to solve</a:t>
            </a:r>
            <a:r>
              <a:rPr lang="en-US" sz="3600">
                <a:solidFill>
                  <a:srgbClr val="741B47"/>
                </a:solidFill>
                <a:latin typeface="Helvetica Neue"/>
                <a:ea typeface="Helvetica Neue"/>
                <a:cs typeface="Helvetica Neue"/>
                <a:sym typeface="Helvetica Neue"/>
              </a:rPr>
              <a:t> Linear Programming (LP) </a:t>
            </a:r>
            <a:r>
              <a:rPr lang="en-US" sz="3600">
                <a:solidFill>
                  <a:schemeClr val="dk1"/>
                </a:solidFill>
                <a:latin typeface="Helvetica Neue"/>
                <a:ea typeface="Helvetica Neue"/>
                <a:cs typeface="Helvetica Neue"/>
                <a:sym typeface="Helvetica Neue"/>
              </a:rPr>
              <a:t>subproblems repeatedly. For each subproblem, the digital computer configures the analog computer accordingly and measures its state to recover the solution. This is repeated until </a:t>
            </a:r>
            <a:r>
              <a:rPr lang="en-US" sz="3600">
                <a:solidFill>
                  <a:schemeClr val="dk1"/>
                </a:solidFill>
                <a:latin typeface="Helvetica Neue"/>
                <a:ea typeface="Helvetica Neue"/>
                <a:cs typeface="Helvetica Neue"/>
                <a:sym typeface="Helvetica Neue"/>
              </a:rPr>
              <a:t>the </a:t>
            </a:r>
            <a:r>
              <a:rPr lang="en-US" sz="3600">
                <a:solidFill>
                  <a:srgbClr val="1155CC"/>
                </a:solidFill>
                <a:latin typeface="Helvetica Neue"/>
                <a:ea typeface="Helvetica Neue"/>
                <a:cs typeface="Helvetica Neue"/>
                <a:sym typeface="Helvetica Neue"/>
              </a:rPr>
              <a:t>NMPC</a:t>
            </a:r>
            <a:r>
              <a:rPr lang="en-US" sz="3600">
                <a:solidFill>
                  <a:schemeClr val="dk1"/>
                </a:solidFill>
                <a:latin typeface="Helvetica Neue"/>
                <a:ea typeface="Helvetica Neue"/>
                <a:cs typeface="Helvetica Neue"/>
                <a:sym typeface="Helvetica Neue"/>
              </a:rPr>
              <a:t> problem is solved</a:t>
            </a:r>
            <a:r>
              <a:rPr lang="en-US" sz="3600">
                <a:solidFill>
                  <a:schemeClr val="dk1"/>
                </a:solidFill>
                <a:latin typeface="Helvetica Neue"/>
                <a:ea typeface="Helvetica Neue"/>
                <a:cs typeface="Helvetica Neue"/>
                <a:sym typeface="Helvetica Neue"/>
              </a:rPr>
              <a:t>.</a:t>
            </a:r>
            <a:endParaRPr sz="9600">
              <a:solidFill>
                <a:schemeClr val="dk1"/>
              </a:solidFill>
              <a:latin typeface="Helvetica Neue"/>
              <a:ea typeface="Helvetica Neue"/>
              <a:cs typeface="Helvetica Neue"/>
              <a:sym typeface="Helvetica Neue"/>
            </a:endParaRPr>
          </a:p>
        </p:txBody>
      </p:sp>
      <p:sp>
        <p:nvSpPr>
          <p:cNvPr id="92" name="Google Shape;92;p13"/>
          <p:cNvSpPr txBox="1"/>
          <p:nvPr/>
        </p:nvSpPr>
        <p:spPr>
          <a:xfrm>
            <a:off x="380994" y="29920632"/>
            <a:ext cx="13106400" cy="5602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Our results demonstrate that an analog </a:t>
            </a:r>
            <a:r>
              <a:rPr lang="en-US" sz="3600">
                <a:solidFill>
                  <a:srgbClr val="351C75"/>
                </a:solidFill>
                <a:latin typeface="Helvetica Neue"/>
                <a:ea typeface="Helvetica Neue"/>
                <a:cs typeface="Helvetica Neue"/>
                <a:sym typeface="Helvetica Neue"/>
              </a:rPr>
              <a:t>SLP</a:t>
            </a:r>
            <a:r>
              <a:rPr lang="en-US" sz="3600">
                <a:solidFill>
                  <a:schemeClr val="dk1"/>
                </a:solidFill>
                <a:latin typeface="Helvetica Neue"/>
                <a:ea typeface="Helvetica Neue"/>
                <a:cs typeface="Helvetica Neue"/>
                <a:sym typeface="Helvetica Neue"/>
              </a:rPr>
              <a:t> solver can outperform its digital counterpart, highlighting the potential of analog computers in mathematical optimization. This design can be extended to implement Sequential Quadratic Programming (SQP) for better convergence and robustness.</a:t>
            </a:r>
            <a:endParaRPr sz="36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20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Lessons Learned:</a:t>
            </a:r>
            <a:endParaRPr sz="3600">
              <a:solidFill>
                <a:schemeClr val="dk1"/>
              </a:solidFill>
              <a:latin typeface="Helvetica Neue"/>
              <a:ea typeface="Helvetica Neue"/>
              <a:cs typeface="Helvetica Neue"/>
              <a:sym typeface="Helvetica Neue"/>
            </a:endParaRPr>
          </a:p>
          <a:p>
            <a:pPr indent="-457200" lvl="0" marL="457200" marR="0" rtl="0" algn="l">
              <a:spcBef>
                <a:spcPts val="0"/>
              </a:spcBef>
              <a:spcAft>
                <a:spcPts val="0"/>
              </a:spcAft>
              <a:buClr>
                <a:schemeClr val="dk1"/>
              </a:buClr>
              <a:buSzPts val="3600"/>
              <a:buFont typeface="Helvetica Neue"/>
              <a:buChar char="-"/>
            </a:pPr>
            <a:r>
              <a:rPr lang="en-US" sz="3600">
                <a:solidFill>
                  <a:schemeClr val="dk1"/>
                </a:solidFill>
                <a:latin typeface="Helvetica Neue"/>
                <a:ea typeface="Helvetica Neue"/>
                <a:cs typeface="Helvetica Neue"/>
                <a:sym typeface="Helvetica Neue"/>
              </a:rPr>
              <a:t>Verify previous work done by others before expanding it.</a:t>
            </a:r>
            <a:endParaRPr sz="3600">
              <a:solidFill>
                <a:schemeClr val="dk1"/>
              </a:solidFill>
              <a:latin typeface="Helvetica Neue"/>
              <a:ea typeface="Helvetica Neue"/>
              <a:cs typeface="Helvetica Neue"/>
              <a:sym typeface="Helvetica Neue"/>
            </a:endParaRPr>
          </a:p>
          <a:p>
            <a:pPr indent="-457200" lvl="0" marL="457200" marR="0" rtl="0" algn="l">
              <a:spcBef>
                <a:spcPts val="0"/>
              </a:spcBef>
              <a:spcAft>
                <a:spcPts val="0"/>
              </a:spcAft>
              <a:buClr>
                <a:schemeClr val="dk1"/>
              </a:buClr>
              <a:buSzPts val="3600"/>
              <a:buFont typeface="Helvetica Neue"/>
              <a:buChar char="-"/>
            </a:pPr>
            <a:r>
              <a:rPr lang="en-US" sz="3600">
                <a:solidFill>
                  <a:schemeClr val="dk1"/>
                </a:solidFill>
                <a:latin typeface="Helvetica Neue"/>
                <a:ea typeface="Helvetica Neue"/>
                <a:cs typeface="Helvetica Neue"/>
                <a:sym typeface="Helvetica Neue"/>
              </a:rPr>
              <a:t>Decouple the project and perform risk management.</a:t>
            </a:r>
            <a:endParaRPr sz="3600">
              <a:solidFill>
                <a:schemeClr val="dk1"/>
              </a:solidFill>
              <a:latin typeface="Helvetica Neue"/>
              <a:ea typeface="Helvetica Neue"/>
              <a:cs typeface="Helvetica Neue"/>
              <a:sym typeface="Helvetica Neue"/>
            </a:endParaRPr>
          </a:p>
          <a:p>
            <a:pPr indent="-457200" lvl="0" marL="457200" marR="0" rtl="0" algn="l">
              <a:spcBef>
                <a:spcPts val="0"/>
              </a:spcBef>
              <a:spcAft>
                <a:spcPts val="0"/>
              </a:spcAft>
              <a:buClr>
                <a:schemeClr val="dk1"/>
              </a:buClr>
              <a:buSzPts val="3600"/>
              <a:buFont typeface="Helvetica Neue"/>
              <a:buChar char="-"/>
            </a:pPr>
            <a:r>
              <a:rPr lang="en-US" sz="3600">
                <a:solidFill>
                  <a:schemeClr val="dk1"/>
                </a:solidFill>
                <a:latin typeface="Helvetica Neue"/>
                <a:ea typeface="Helvetica Neue"/>
                <a:cs typeface="Helvetica Neue"/>
                <a:sym typeface="Helvetica Neue"/>
              </a:rPr>
              <a:t>Share responsibilities and work at a maintainable pace.</a:t>
            </a:r>
            <a:endParaRPr sz="36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a:latin typeface="Helvetica Neue"/>
              <a:ea typeface="Helvetica Neue"/>
              <a:cs typeface="Helvetica Neue"/>
              <a:sym typeface="Helvetica Neue"/>
            </a:endParaRPr>
          </a:p>
        </p:txBody>
      </p:sp>
      <p:pic>
        <p:nvPicPr>
          <p:cNvPr id="93" name="Google Shape;93;p13"/>
          <p:cNvPicPr preferRelativeResize="0"/>
          <p:nvPr/>
        </p:nvPicPr>
        <p:blipFill>
          <a:blip r:embed="rId5">
            <a:alphaModFix/>
          </a:blip>
          <a:stretch>
            <a:fillRect/>
          </a:stretch>
        </p:blipFill>
        <p:spPr>
          <a:xfrm>
            <a:off x="14543575" y="14586375"/>
            <a:ext cx="11761226" cy="10216038"/>
          </a:xfrm>
          <a:prstGeom prst="rect">
            <a:avLst/>
          </a:prstGeom>
          <a:noFill/>
          <a:ln>
            <a:noFill/>
          </a:ln>
        </p:spPr>
      </p:pic>
      <p:sp>
        <p:nvSpPr>
          <p:cNvPr id="94" name="Google Shape;94;p13"/>
          <p:cNvSpPr/>
          <p:nvPr/>
        </p:nvSpPr>
        <p:spPr>
          <a:xfrm>
            <a:off x="23319572" y="14747378"/>
            <a:ext cx="2851500" cy="9789600"/>
          </a:xfrm>
          <a:prstGeom prst="rect">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 name="Google Shape;95;p13"/>
          <p:cNvSpPr/>
          <p:nvPr/>
        </p:nvSpPr>
        <p:spPr>
          <a:xfrm>
            <a:off x="14692526" y="14747374"/>
            <a:ext cx="8436000" cy="2833500"/>
          </a:xfrm>
          <a:prstGeom prst="rect">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 name="Google Shape;96;p13"/>
          <p:cNvSpPr/>
          <p:nvPr/>
        </p:nvSpPr>
        <p:spPr>
          <a:xfrm>
            <a:off x="20863446" y="17800917"/>
            <a:ext cx="2265300" cy="6735900"/>
          </a:xfrm>
          <a:prstGeom prst="rect">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7" name="Google Shape;97;p13"/>
          <p:cNvSpPr/>
          <p:nvPr/>
        </p:nvSpPr>
        <p:spPr>
          <a:xfrm rot="10800000">
            <a:off x="16328388" y="17813997"/>
            <a:ext cx="4331700" cy="4200900"/>
          </a:xfrm>
          <a:prstGeom prst="corner">
            <a:avLst>
              <a:gd fmla="val 50930" name="adj1"/>
              <a:gd fmla="val 91660" name="adj2"/>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 name="Google Shape;98;p13"/>
          <p:cNvSpPr/>
          <p:nvPr/>
        </p:nvSpPr>
        <p:spPr>
          <a:xfrm>
            <a:off x="14692525" y="19284050"/>
            <a:ext cx="1986600" cy="5253000"/>
          </a:xfrm>
          <a:prstGeom prst="corner">
            <a:avLst>
              <a:gd fmla="val 224421" name="adj1"/>
              <a:gd fmla="val 76464" name="adj2"/>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 name="Google Shape;99;p13"/>
          <p:cNvSpPr txBox="1"/>
          <p:nvPr/>
        </p:nvSpPr>
        <p:spPr>
          <a:xfrm>
            <a:off x="21800941" y="17297070"/>
            <a:ext cx="564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0" name="Google Shape;100;p13"/>
          <p:cNvSpPr txBox="1"/>
          <p:nvPr/>
        </p:nvSpPr>
        <p:spPr>
          <a:xfrm>
            <a:off x="14693051" y="14699105"/>
            <a:ext cx="11137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rPr>
              <a:t>Equality Constraint</a:t>
            </a:r>
            <a:endParaRPr b="1" sz="2400">
              <a:solidFill>
                <a:schemeClr val="lt1"/>
              </a:solidFill>
            </a:endParaRPr>
          </a:p>
        </p:txBody>
      </p:sp>
      <p:sp>
        <p:nvSpPr>
          <p:cNvPr id="101" name="Google Shape;101;p13"/>
          <p:cNvSpPr txBox="1"/>
          <p:nvPr/>
        </p:nvSpPr>
        <p:spPr>
          <a:xfrm>
            <a:off x="23358245" y="23620498"/>
            <a:ext cx="2946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rPr>
              <a:t>Ine</a:t>
            </a:r>
            <a:r>
              <a:rPr b="1" lang="en-US" sz="2400">
                <a:solidFill>
                  <a:schemeClr val="lt1"/>
                </a:solidFill>
              </a:rPr>
              <a:t>quality</a:t>
            </a:r>
            <a:endParaRPr b="1" sz="2400">
              <a:solidFill>
                <a:schemeClr val="lt1"/>
              </a:solidFill>
            </a:endParaRPr>
          </a:p>
          <a:p>
            <a:pPr indent="0" lvl="0" marL="0" rtl="0" algn="l">
              <a:spcBef>
                <a:spcPts val="0"/>
              </a:spcBef>
              <a:spcAft>
                <a:spcPts val="0"/>
              </a:spcAft>
              <a:buNone/>
            </a:pPr>
            <a:r>
              <a:rPr b="1" lang="en-US" sz="2400">
                <a:solidFill>
                  <a:schemeClr val="lt1"/>
                </a:solidFill>
              </a:rPr>
              <a:t>Constraint</a:t>
            </a:r>
            <a:endParaRPr b="1" sz="2400">
              <a:solidFill>
                <a:schemeClr val="lt1"/>
              </a:solidFill>
            </a:endParaRPr>
          </a:p>
        </p:txBody>
      </p:sp>
      <p:sp>
        <p:nvSpPr>
          <p:cNvPr id="102" name="Google Shape;102;p13"/>
          <p:cNvSpPr txBox="1"/>
          <p:nvPr/>
        </p:nvSpPr>
        <p:spPr>
          <a:xfrm>
            <a:off x="20883163" y="23989797"/>
            <a:ext cx="2265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rPr>
              <a:t>Calibration</a:t>
            </a:r>
            <a:endParaRPr b="1" sz="2400">
              <a:solidFill>
                <a:schemeClr val="lt1"/>
              </a:solidFill>
            </a:endParaRPr>
          </a:p>
        </p:txBody>
      </p:sp>
      <p:sp>
        <p:nvSpPr>
          <p:cNvPr id="103" name="Google Shape;103;p13"/>
          <p:cNvSpPr txBox="1"/>
          <p:nvPr/>
        </p:nvSpPr>
        <p:spPr>
          <a:xfrm>
            <a:off x="19091327" y="20698725"/>
            <a:ext cx="1558800" cy="1293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2400">
                <a:solidFill>
                  <a:schemeClr val="lt1"/>
                </a:solidFill>
              </a:rPr>
              <a:t>Cost &amp;</a:t>
            </a:r>
            <a:endParaRPr b="1" sz="2400">
              <a:solidFill>
                <a:schemeClr val="lt1"/>
              </a:solidFill>
            </a:endParaRPr>
          </a:p>
          <a:p>
            <a:pPr indent="0" lvl="0" marL="0" rtl="0" algn="r">
              <a:spcBef>
                <a:spcPts val="0"/>
              </a:spcBef>
              <a:spcAft>
                <a:spcPts val="0"/>
              </a:spcAft>
              <a:buNone/>
            </a:pPr>
            <a:r>
              <a:rPr b="1" lang="en-US" sz="2400">
                <a:solidFill>
                  <a:schemeClr val="lt1"/>
                </a:solidFill>
              </a:rPr>
              <a:t>Solution</a:t>
            </a:r>
            <a:endParaRPr b="1" sz="2400">
              <a:solidFill>
                <a:schemeClr val="lt1"/>
              </a:solidFill>
            </a:endParaRPr>
          </a:p>
          <a:p>
            <a:pPr indent="0" lvl="0" marL="0" rtl="0" algn="r">
              <a:spcBef>
                <a:spcPts val="0"/>
              </a:spcBef>
              <a:spcAft>
                <a:spcPts val="0"/>
              </a:spcAft>
              <a:buNone/>
            </a:pPr>
            <a:r>
              <a:rPr b="1" lang="en-US" sz="2400">
                <a:solidFill>
                  <a:schemeClr val="lt1"/>
                </a:solidFill>
              </a:rPr>
              <a:t>Recovery</a:t>
            </a:r>
            <a:endParaRPr b="1" sz="2400">
              <a:solidFill>
                <a:schemeClr val="lt1"/>
              </a:solidFill>
            </a:endParaRPr>
          </a:p>
        </p:txBody>
      </p:sp>
      <p:sp>
        <p:nvSpPr>
          <p:cNvPr id="104" name="Google Shape;104;p13"/>
          <p:cNvSpPr txBox="1"/>
          <p:nvPr/>
        </p:nvSpPr>
        <p:spPr>
          <a:xfrm>
            <a:off x="14693051" y="19226908"/>
            <a:ext cx="11137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lt1"/>
                </a:solidFill>
              </a:rPr>
              <a:t>Power</a:t>
            </a:r>
            <a:endParaRPr b="1" sz="2400">
              <a:solidFill>
                <a:schemeClr val="lt1"/>
              </a:solidFill>
            </a:endParaRPr>
          </a:p>
        </p:txBody>
      </p:sp>
      <p:pic>
        <p:nvPicPr>
          <p:cNvPr id="105" name="Google Shape;105;p13"/>
          <p:cNvPicPr preferRelativeResize="0"/>
          <p:nvPr/>
        </p:nvPicPr>
        <p:blipFill rotWithShape="1">
          <a:blip r:embed="rId6">
            <a:alphaModFix/>
          </a:blip>
          <a:srcRect b="3883" l="0" r="0" t="0"/>
          <a:stretch/>
        </p:blipFill>
        <p:spPr>
          <a:xfrm>
            <a:off x="13985700" y="28646144"/>
            <a:ext cx="13030176" cy="3684900"/>
          </a:xfrm>
          <a:prstGeom prst="rect">
            <a:avLst/>
          </a:prstGeom>
          <a:noFill/>
          <a:ln>
            <a:noFill/>
          </a:ln>
        </p:spPr>
      </p:pic>
      <p:pic>
        <p:nvPicPr>
          <p:cNvPr id="106" name="Google Shape;106;p13"/>
          <p:cNvPicPr preferRelativeResize="0"/>
          <p:nvPr/>
        </p:nvPicPr>
        <p:blipFill>
          <a:blip r:embed="rId7">
            <a:alphaModFix/>
          </a:blip>
          <a:stretch>
            <a:fillRect/>
          </a:stretch>
        </p:blipFill>
        <p:spPr>
          <a:xfrm>
            <a:off x="15983308" y="8324891"/>
            <a:ext cx="8286393" cy="5680375"/>
          </a:xfrm>
          <a:prstGeom prst="rect">
            <a:avLst/>
          </a:prstGeom>
          <a:noFill/>
          <a:ln>
            <a:noFill/>
          </a:ln>
        </p:spPr>
      </p:pic>
      <p:sp>
        <p:nvSpPr>
          <p:cNvPr id="107" name="Google Shape;107;p13"/>
          <p:cNvSpPr txBox="1"/>
          <p:nvPr/>
        </p:nvSpPr>
        <p:spPr>
          <a:xfrm>
            <a:off x="13985688" y="26821875"/>
            <a:ext cx="130302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For our analog circuit, we verified that the results produced by the simulation matched the results produced by the digital solver. We also verified that it could solve </a:t>
            </a:r>
            <a:r>
              <a:rPr lang="en-US" sz="3600">
                <a:solidFill>
                  <a:srgbClr val="741B47"/>
                </a:solidFill>
                <a:latin typeface="Helvetica Neue"/>
                <a:ea typeface="Helvetica Neue"/>
                <a:cs typeface="Helvetica Neue"/>
                <a:sym typeface="Helvetica Neue"/>
              </a:rPr>
              <a:t>LP</a:t>
            </a:r>
            <a:r>
              <a:rPr lang="en-US" sz="3600">
                <a:solidFill>
                  <a:schemeClr val="dk1"/>
                </a:solidFill>
                <a:latin typeface="Helvetica Neue"/>
                <a:ea typeface="Helvetica Neue"/>
                <a:cs typeface="Helvetica Neue"/>
                <a:sym typeface="Helvetica Neue"/>
              </a:rPr>
              <a:t>s </a:t>
            </a:r>
            <a:r>
              <a:rPr b="1" lang="en-US" sz="3600">
                <a:solidFill>
                  <a:schemeClr val="dk1"/>
                </a:solidFill>
                <a:latin typeface="Helvetica Neue"/>
                <a:ea typeface="Helvetica Neue"/>
                <a:cs typeface="Helvetica Neue"/>
                <a:sym typeface="Helvetica Neue"/>
              </a:rPr>
              <a:t>47.02% faster</a:t>
            </a:r>
            <a:r>
              <a:rPr lang="en-US" sz="3600">
                <a:solidFill>
                  <a:schemeClr val="dk1"/>
                </a:solidFill>
                <a:latin typeface="Helvetica Neue"/>
                <a:ea typeface="Helvetica Neue"/>
                <a:cs typeface="Helvetica Neue"/>
                <a:sym typeface="Helvetica Neue"/>
              </a:rPr>
              <a:t>.</a:t>
            </a:r>
            <a:endParaRPr>
              <a:latin typeface="Helvetica Neue"/>
              <a:ea typeface="Helvetica Neue"/>
              <a:cs typeface="Helvetica Neue"/>
              <a:sym typeface="Helvetica Neue"/>
            </a:endParaRPr>
          </a:p>
        </p:txBody>
      </p:sp>
      <p:sp>
        <p:nvSpPr>
          <p:cNvPr id="108" name="Google Shape;108;p13"/>
          <p:cNvSpPr txBox="1"/>
          <p:nvPr/>
        </p:nvSpPr>
        <p:spPr>
          <a:xfrm>
            <a:off x="13997938" y="33001275"/>
            <a:ext cx="130302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With</a:t>
            </a:r>
            <a:r>
              <a:rPr lang="en-US" sz="3600">
                <a:solidFill>
                  <a:schemeClr val="dk1"/>
                </a:solidFill>
                <a:latin typeface="Helvetica Neue"/>
                <a:ea typeface="Helvetica Neue"/>
                <a:cs typeface="Helvetica Neue"/>
                <a:sym typeface="Helvetica Neue"/>
              </a:rPr>
              <a:t> our software,</a:t>
            </a:r>
            <a:r>
              <a:rPr lang="en-US" sz="3600">
                <a:solidFill>
                  <a:schemeClr val="dk1"/>
                </a:solidFill>
                <a:latin typeface="Helvetica Neue"/>
                <a:ea typeface="Helvetica Neue"/>
                <a:cs typeface="Helvetica Neue"/>
                <a:sym typeface="Helvetica Neue"/>
              </a:rPr>
              <a:t> we verified that the </a:t>
            </a:r>
            <a:r>
              <a:rPr lang="en-US" sz="3600">
                <a:solidFill>
                  <a:srgbClr val="351C75"/>
                </a:solidFill>
                <a:latin typeface="Helvetica Neue"/>
                <a:ea typeface="Helvetica Neue"/>
                <a:cs typeface="Helvetica Neue"/>
                <a:sym typeface="Helvetica Neue"/>
              </a:rPr>
              <a:t>SLP</a:t>
            </a:r>
            <a:r>
              <a:rPr lang="en-US" sz="3600">
                <a:solidFill>
                  <a:schemeClr val="dk1"/>
                </a:solidFill>
                <a:latin typeface="Helvetica Neue"/>
                <a:ea typeface="Helvetica Neue"/>
                <a:cs typeface="Helvetica Neue"/>
                <a:sym typeface="Helvetica Neue"/>
              </a:rPr>
              <a:t> solver can correctly solve the stated problem.</a:t>
            </a:r>
            <a:r>
              <a:rPr lang="en-US" sz="3600">
                <a:solidFill>
                  <a:schemeClr val="dk1"/>
                </a:solidFill>
                <a:latin typeface="Helvetica Neue"/>
                <a:ea typeface="Helvetica Neue"/>
                <a:cs typeface="Helvetica Neue"/>
                <a:sym typeface="Helvetica Neue"/>
              </a:rPr>
              <a:t> </a:t>
            </a:r>
            <a:r>
              <a:rPr lang="en-US" sz="3600">
                <a:solidFill>
                  <a:schemeClr val="dk1"/>
                </a:solidFill>
                <a:latin typeface="Helvetica Neue"/>
                <a:ea typeface="Helvetica Neue"/>
                <a:cs typeface="Helvetica Neue"/>
                <a:sym typeface="Helvetica Neue"/>
              </a:rPr>
              <a:t>We</a:t>
            </a:r>
            <a:r>
              <a:rPr lang="en-US" sz="3600">
                <a:solidFill>
                  <a:schemeClr val="dk1"/>
                </a:solidFill>
                <a:latin typeface="Helvetica Neue"/>
                <a:ea typeface="Helvetica Neue"/>
                <a:cs typeface="Helvetica Neue"/>
                <a:sym typeface="Helvetica Neue"/>
              </a:rPr>
              <a:t> </a:t>
            </a:r>
            <a:r>
              <a:rPr lang="en-US" sz="3600">
                <a:solidFill>
                  <a:schemeClr val="dk1"/>
                </a:solidFill>
                <a:latin typeface="Helvetica Neue"/>
                <a:ea typeface="Helvetica Neue"/>
                <a:cs typeface="Helvetica Neue"/>
                <a:sym typeface="Helvetica Neue"/>
              </a:rPr>
              <a:t>also</a:t>
            </a:r>
            <a:endParaRPr sz="36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verified</a:t>
            </a:r>
            <a:r>
              <a:rPr lang="en-US" sz="3600">
                <a:solidFill>
                  <a:schemeClr val="dk1"/>
                </a:solidFill>
                <a:latin typeface="Helvetica Neue"/>
                <a:ea typeface="Helvetica Neue"/>
                <a:cs typeface="Helvetica Neue"/>
                <a:sym typeface="Helvetica Neue"/>
              </a:rPr>
              <a:t> </a:t>
            </a:r>
            <a:r>
              <a:rPr lang="en-US" sz="3600">
                <a:solidFill>
                  <a:schemeClr val="dk1"/>
                </a:solidFill>
                <a:latin typeface="Helvetica Neue"/>
                <a:ea typeface="Helvetica Neue"/>
                <a:cs typeface="Helvetica Neue"/>
                <a:sym typeface="Helvetica Neue"/>
              </a:rPr>
              <a:t>its accuracy by</a:t>
            </a:r>
            <a:r>
              <a:rPr lang="en-US" sz="3600">
                <a:solidFill>
                  <a:schemeClr val="dk1"/>
                </a:solidFill>
                <a:latin typeface="Helvetica Neue"/>
                <a:ea typeface="Helvetica Neue"/>
                <a:cs typeface="Helvetica Neue"/>
                <a:sym typeface="Helvetica Neue"/>
              </a:rPr>
              <a:t> </a:t>
            </a:r>
            <a:r>
              <a:rPr lang="en-US" sz="3600">
                <a:solidFill>
                  <a:schemeClr val="dk1"/>
                </a:solidFill>
                <a:latin typeface="Helvetica Neue"/>
                <a:ea typeface="Helvetica Neue"/>
                <a:cs typeface="Helvetica Neue"/>
                <a:sym typeface="Helvetica Neue"/>
              </a:rPr>
              <a:t>comparing</a:t>
            </a:r>
            <a:endParaRPr sz="36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it against</a:t>
            </a:r>
            <a:r>
              <a:rPr lang="en-US" sz="3600">
                <a:solidFill>
                  <a:schemeClr val="dk1"/>
                </a:solidFill>
                <a:latin typeface="Helvetica Neue"/>
                <a:ea typeface="Helvetica Neue"/>
                <a:cs typeface="Helvetica Neue"/>
                <a:sym typeface="Helvetica Neue"/>
              </a:rPr>
              <a:t> </a:t>
            </a:r>
            <a:r>
              <a:rPr lang="en-US" sz="3600">
                <a:solidFill>
                  <a:schemeClr val="dk1"/>
                </a:solidFill>
                <a:latin typeface="Helvetica Neue"/>
                <a:ea typeface="Helvetica Neue"/>
                <a:cs typeface="Helvetica Neue"/>
                <a:sym typeface="Helvetica Neue"/>
              </a:rPr>
              <a:t>a reference</a:t>
            </a:r>
            <a:r>
              <a:rPr lang="en-US" sz="3600">
                <a:solidFill>
                  <a:schemeClr val="dk1"/>
                </a:solidFill>
                <a:latin typeface="Helvetica Neue"/>
                <a:ea typeface="Helvetica Neue"/>
                <a:cs typeface="Helvetica Neue"/>
                <a:sym typeface="Helvetica Neue"/>
              </a:rPr>
              <a:t> </a:t>
            </a:r>
            <a:r>
              <a:rPr lang="en-US" sz="3600">
                <a:solidFill>
                  <a:schemeClr val="dk1"/>
                </a:solidFill>
                <a:latin typeface="Helvetica Neue"/>
                <a:ea typeface="Helvetica Neue"/>
                <a:cs typeface="Helvetica Neue"/>
                <a:sym typeface="Helvetica Neue"/>
              </a:rPr>
              <a:t>solver.</a:t>
            </a:r>
            <a:endParaRPr>
              <a:latin typeface="Helvetica Neue"/>
              <a:ea typeface="Helvetica Neue"/>
              <a:cs typeface="Helvetica Neue"/>
              <a:sym typeface="Helvetica Neue"/>
            </a:endParaRPr>
          </a:p>
        </p:txBody>
      </p:sp>
      <p:sp>
        <p:nvSpPr>
          <p:cNvPr id="109" name="Google Shape;109;p13"/>
          <p:cNvSpPr/>
          <p:nvPr/>
        </p:nvSpPr>
        <p:spPr>
          <a:xfrm>
            <a:off x="13716400" y="13898024"/>
            <a:ext cx="13091100" cy="8076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2400">
                <a:solidFill>
                  <a:schemeClr val="dk1"/>
                </a:solidFill>
                <a:latin typeface="Helvetica Neue"/>
                <a:ea typeface="Helvetica Neue"/>
                <a:cs typeface="Helvetica Neue"/>
                <a:sym typeface="Helvetica Neue"/>
              </a:rPr>
              <a:t>Figure 2. Procedure of solving optimization problems with the analog computer</a:t>
            </a:r>
            <a:endParaRPr sz="2400">
              <a:latin typeface="Helvetica Neue"/>
              <a:ea typeface="Helvetica Neue"/>
              <a:cs typeface="Helvetica Neue"/>
              <a:sym typeface="Helvetica Neue"/>
            </a:endParaRPr>
          </a:p>
        </p:txBody>
      </p:sp>
      <p:sp>
        <p:nvSpPr>
          <p:cNvPr id="110" name="Google Shape;110;p13"/>
          <p:cNvSpPr/>
          <p:nvPr/>
        </p:nvSpPr>
        <p:spPr>
          <a:xfrm>
            <a:off x="14088388" y="32371049"/>
            <a:ext cx="13091100" cy="8076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2400">
                <a:solidFill>
                  <a:schemeClr val="dk1"/>
                </a:solidFill>
                <a:latin typeface="Helvetica Neue"/>
                <a:ea typeface="Helvetica Neue"/>
                <a:cs typeface="Helvetica Neue"/>
                <a:sym typeface="Helvetica Neue"/>
              </a:rPr>
              <a:t>Table 1. Accuracy of the solution produced by the simulated analog computer</a:t>
            </a:r>
            <a:endParaRPr sz="2400">
              <a:latin typeface="Helvetica Neue"/>
              <a:ea typeface="Helvetica Neue"/>
              <a:cs typeface="Helvetica Neue"/>
              <a:sym typeface="Helvetica Neue"/>
            </a:endParaRPr>
          </a:p>
        </p:txBody>
      </p:sp>
      <p:sp>
        <p:nvSpPr>
          <p:cNvPr id="111" name="Google Shape;111;p13"/>
          <p:cNvSpPr/>
          <p:nvPr/>
        </p:nvSpPr>
        <p:spPr>
          <a:xfrm>
            <a:off x="274338" y="27961674"/>
            <a:ext cx="13091100" cy="8076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2400">
                <a:solidFill>
                  <a:schemeClr val="dk1"/>
                </a:solidFill>
                <a:latin typeface="Helvetica Neue"/>
                <a:ea typeface="Helvetica Neue"/>
                <a:cs typeface="Helvetica Neue"/>
                <a:sym typeface="Helvetica Neue"/>
              </a:rPr>
              <a:t>Figure 1. High-level system architecture</a:t>
            </a:r>
            <a:endParaRPr sz="2400">
              <a:latin typeface="Helvetica Neue"/>
              <a:ea typeface="Helvetica Neue"/>
              <a:cs typeface="Helvetica Neue"/>
              <a:sym typeface="Helvetica Neue"/>
            </a:endParaRPr>
          </a:p>
        </p:txBody>
      </p:sp>
      <p:sp>
        <p:nvSpPr>
          <p:cNvPr id="112" name="Google Shape;112;p13"/>
          <p:cNvSpPr/>
          <p:nvPr/>
        </p:nvSpPr>
        <p:spPr>
          <a:xfrm>
            <a:off x="14088400" y="24824615"/>
            <a:ext cx="13091100" cy="8076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2400">
                <a:solidFill>
                  <a:schemeClr val="dk1"/>
                </a:solidFill>
                <a:latin typeface="Helvetica Neue"/>
                <a:ea typeface="Helvetica Neue"/>
                <a:cs typeface="Helvetica Neue"/>
                <a:sym typeface="Helvetica Neue"/>
              </a:rPr>
              <a:t>Figure 3. PCB layout of the analog computer</a:t>
            </a:r>
            <a:endParaRPr sz="2400">
              <a:latin typeface="Helvetica Neue"/>
              <a:ea typeface="Helvetica Neue"/>
              <a:cs typeface="Helvetica Neue"/>
              <a:sym typeface="Helvetica Neue"/>
            </a:endParaRPr>
          </a:p>
        </p:txBody>
      </p:sp>
      <p:pic>
        <p:nvPicPr>
          <p:cNvPr id="113" name="Google Shape;113;p13"/>
          <p:cNvPicPr preferRelativeResize="0"/>
          <p:nvPr/>
        </p:nvPicPr>
        <p:blipFill>
          <a:blip r:embed="rId8">
            <a:alphaModFix/>
          </a:blip>
          <a:stretch>
            <a:fillRect/>
          </a:stretch>
        </p:blipFill>
        <p:spPr>
          <a:xfrm>
            <a:off x="939287" y="18920125"/>
            <a:ext cx="11761225" cy="8989163"/>
          </a:xfrm>
          <a:prstGeom prst="rect">
            <a:avLst/>
          </a:prstGeom>
          <a:noFill/>
          <a:ln>
            <a:noFill/>
          </a:ln>
        </p:spPr>
      </p:pic>
      <p:sp>
        <p:nvSpPr>
          <p:cNvPr id="114" name="Google Shape;114;p13"/>
          <p:cNvSpPr/>
          <p:nvPr/>
        </p:nvSpPr>
        <p:spPr>
          <a:xfrm>
            <a:off x="388650" y="35574002"/>
            <a:ext cx="13091100" cy="807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400">
                <a:solidFill>
                  <a:schemeClr val="dk1"/>
                </a:solidFill>
                <a:latin typeface="Helvetica Neue"/>
                <a:ea typeface="Helvetica Neue"/>
                <a:cs typeface="Helvetica Neue"/>
                <a:sym typeface="Helvetica Neue"/>
              </a:rPr>
              <a:t>* </a:t>
            </a:r>
            <a:r>
              <a:rPr lang="en-US" sz="2400">
                <a:solidFill>
                  <a:schemeClr val="dk1"/>
                </a:solidFill>
                <a:latin typeface="Helvetica Neue"/>
                <a:ea typeface="Helvetica Neue"/>
                <a:cs typeface="Helvetica Neue"/>
                <a:sym typeface="Helvetica Neue"/>
              </a:rPr>
              <a:t>Equal contribution, listed in alphabetical order</a:t>
            </a:r>
            <a:endParaRPr sz="2400">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