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6576000" cx="27432000"/>
  <p:notesSz cx="32461200" cy="51206400"/>
  <p:embeddedFontLst>
    <p:embeddedFont>
      <p:font typeface="Work Sans Medium"/>
      <p:regular r:id="rId8"/>
      <p:bold r:id="rId9"/>
      <p:italic r:id="rId10"/>
      <p:boldItalic r:id="rId11"/>
    </p:embeddedFont>
    <p:embeddedFont>
      <p:font typeface="Work Sans"/>
      <p:regular r:id="rId12"/>
      <p:bold r:id="rId13"/>
      <p:italic r:id="rId14"/>
      <p:boldItalic r:id="rId15"/>
    </p:embeddedFont>
    <p:embeddedFont>
      <p:font typeface="Work Sans SemiBold"/>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GoogleSlidesCustomDataVersion2">
      <go:slidesCustomData xmlns:go="http://customooxmlschemas.google.com/" r:id="rId20" roundtripDataSignature="AMtx7mi3vBABIEVC2hkoHxIOiSkGpjrm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77EE46-32FE-4EAB-922F-6A4141EAE23A}">
  <a:tblStyle styleId="{3D77EE46-32FE-4EAB-922F-6A4141EAE23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font" Target="fonts/WorkSansMedium-boldItalic.fntdata"/><Relationship Id="rId10" Type="http://schemas.openxmlformats.org/officeDocument/2006/relationships/font" Target="fonts/WorkSansMedium-italic.fntdata"/><Relationship Id="rId13" Type="http://schemas.openxmlformats.org/officeDocument/2006/relationships/font" Target="fonts/WorkSans-bold.fntdata"/><Relationship Id="rId12" Type="http://schemas.openxmlformats.org/officeDocument/2006/relationships/font" Target="fonts/Work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WorkSansMedium-bold.fntdata"/><Relationship Id="rId15" Type="http://schemas.openxmlformats.org/officeDocument/2006/relationships/font" Target="fonts/WorkSans-boldItalic.fntdata"/><Relationship Id="rId14" Type="http://schemas.openxmlformats.org/officeDocument/2006/relationships/font" Target="fonts/WorkSans-italic.fntdata"/><Relationship Id="rId17" Type="http://schemas.openxmlformats.org/officeDocument/2006/relationships/font" Target="fonts/WorkSansSemiBold-bold.fntdata"/><Relationship Id="rId16" Type="http://schemas.openxmlformats.org/officeDocument/2006/relationships/font" Target="fonts/WorkSansSemiBold-regular.fntdata"/><Relationship Id="rId5" Type="http://schemas.openxmlformats.org/officeDocument/2006/relationships/slideMaster" Target="slideMasters/slideMaster1.xml"/><Relationship Id="rId19" Type="http://schemas.openxmlformats.org/officeDocument/2006/relationships/font" Target="fonts/WorkSansSemiBold-boldItalic.fntdata"/><Relationship Id="rId6" Type="http://schemas.openxmlformats.org/officeDocument/2006/relationships/notesMaster" Target="notesMasters/notesMaster1.xml"/><Relationship Id="rId18" Type="http://schemas.openxmlformats.org/officeDocument/2006/relationships/font" Target="fonts/WorkSansSemiBold-italic.fntdata"/><Relationship Id="rId7" Type="http://schemas.openxmlformats.org/officeDocument/2006/relationships/slide" Target="slides/slide1.xml"/><Relationship Id="rId8" Type="http://schemas.openxmlformats.org/officeDocument/2006/relationships/font" Target="fonts/WorkSans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000">
                <a:solidFill>
                  <a:schemeClr val="dk1"/>
                </a:solidFill>
              </a:rPr>
              <a:t>Product Pitch:</a:t>
            </a:r>
            <a:endParaRPr b="1"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This is a text-only section to summarize the application area, use case, most critical requirement(s), and your product developed this semester. It is important to include some highlight test results (especially in relation to the use-case requirements).</a:t>
            </a:r>
            <a:endParaRPr sz="1000">
              <a:solidFill>
                <a:schemeClr val="dk1"/>
              </a:solidFill>
            </a:endParaRPr>
          </a:p>
          <a:p>
            <a:pPr indent="0" lvl="0" marL="0" rtl="0" algn="l">
              <a:spcBef>
                <a:spcPts val="0"/>
              </a:spcBef>
              <a:spcAft>
                <a:spcPts val="0"/>
              </a:spcAft>
              <a:buClr>
                <a:schemeClr val="dk1"/>
              </a:buClr>
              <a:buFont typeface="Arial"/>
              <a:buNone/>
            </a:pPr>
            <a:r>
              <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This font is 36 point.</a:t>
            </a:r>
            <a:endParaRPr sz="100">
              <a:solidFill>
                <a:schemeClr val="dk1"/>
              </a:solidFill>
            </a:endParaRPr>
          </a:p>
          <a:p>
            <a:pPr indent="0" lvl="0" marL="0" rtl="0" algn="l">
              <a:spcBef>
                <a:spcPts val="0"/>
              </a:spcBef>
              <a:spcAft>
                <a:spcPts val="0"/>
              </a:spcAft>
              <a:buNone/>
            </a:pPr>
            <a:r>
              <a:rPr lang="en-US" sz="1000">
                <a:solidFill>
                  <a:schemeClr val="dk1"/>
                </a:solidFill>
              </a:rPr>
              <a:t>Use at least 24 point font, since it is relatively easy to read at a few feet from the poster. Smallest font is 18 point, which should be used sparingly since it will be quite difficult to read at a distance.</a:t>
            </a:r>
            <a:endParaRPr sz="1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US" sz="1000">
                <a:solidFill>
                  <a:schemeClr val="dk1"/>
                </a:solidFill>
              </a:rPr>
              <a:t>System Architecture </a:t>
            </a:r>
            <a:endParaRPr b="1" sz="1000">
              <a:solidFill>
                <a:schemeClr val="dk1"/>
              </a:solidFill>
            </a:endParaRPr>
          </a:p>
          <a:p>
            <a:pPr indent="0" lvl="0" marL="0" rtl="0" algn="l">
              <a:spcBef>
                <a:spcPts val="0"/>
              </a:spcBef>
              <a:spcAft>
                <a:spcPts val="0"/>
              </a:spcAft>
              <a:buNone/>
            </a:pPr>
            <a:r>
              <a:rPr lang="en-US" sz="1000">
                <a:solidFill>
                  <a:schemeClr val="dk1"/>
                </a:solidFill>
              </a:rPr>
              <a:t>Include figure(s) that convey your system architecture along with an explanatory description. Please make sure this is an updated architecture, e.g. you can have 2 block diagrams, one for HW and one for SW. (or a state or flow diagram for SW if that is more descriptive).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US" sz="1000">
                <a:solidFill>
                  <a:schemeClr val="dk1"/>
                </a:solidFill>
              </a:rPr>
              <a:t>System Description</a:t>
            </a:r>
            <a:endParaRPr b="1" sz="1000">
              <a:solidFill>
                <a:schemeClr val="dk1"/>
              </a:solidFill>
            </a:endParaRPr>
          </a:p>
          <a:p>
            <a:pPr indent="0" lvl="0" marL="0" rtl="0" algn="l">
              <a:spcBef>
                <a:spcPts val="0"/>
              </a:spcBef>
              <a:spcAft>
                <a:spcPts val="0"/>
              </a:spcAft>
              <a:buNone/>
            </a:pPr>
            <a:r>
              <a:rPr lang="en-US" sz="1000">
                <a:solidFill>
                  <a:schemeClr val="dk1"/>
                </a:solidFill>
              </a:rPr>
              <a:t>Describe the technical aspects of your system, including the software and hardware components (e.g. relevant electrical and mechanical aspects)</a:t>
            </a:r>
            <a:endParaRPr sz="1000">
              <a:solidFill>
                <a:schemeClr val="dk1"/>
              </a:solidFill>
            </a:endParaRPr>
          </a:p>
          <a:p>
            <a:pPr indent="0" lvl="0" marL="0" rtl="0" algn="l">
              <a:spcBef>
                <a:spcPts val="0"/>
              </a:spcBef>
              <a:spcAft>
                <a:spcPts val="0"/>
              </a:spcAft>
              <a:buNone/>
            </a:pPr>
            <a:r>
              <a:rPr lang="en-US" sz="1000">
                <a:solidFill>
                  <a:schemeClr val="dk1"/>
                </a:solidFill>
              </a:rPr>
              <a:t>In the pictures you include for your system, you MUST include labels that point to the critical subsystems.  </a:t>
            </a:r>
            <a:endParaRPr sz="1000">
              <a:solidFill>
                <a:schemeClr val="dk1"/>
              </a:solidFill>
            </a:endParaRPr>
          </a:p>
          <a:p>
            <a:pPr indent="0" lvl="0" marL="0" rtl="0" algn="l">
              <a:spcBef>
                <a:spcPts val="0"/>
              </a:spcBef>
              <a:spcAft>
                <a:spcPts val="0"/>
              </a:spcAft>
              <a:buNone/>
            </a:pPr>
            <a:r>
              <a:rPr lang="en-US" sz="1000">
                <a:solidFill>
                  <a:schemeClr val="dk1"/>
                </a:solidFill>
              </a:rPr>
              <a:t>(In general, it is highly recommended to include a picture of your product in this section!)</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US" sz="1000">
                <a:solidFill>
                  <a:schemeClr val="dk1"/>
                </a:solidFill>
              </a:rPr>
              <a:t>System Evaluation</a:t>
            </a:r>
            <a:endParaRPr b="1" sz="1000">
              <a:solidFill>
                <a:schemeClr val="dk1"/>
              </a:solidFill>
            </a:endParaRPr>
          </a:p>
          <a:p>
            <a:pPr indent="0" lvl="0" marL="0" rtl="0" algn="l">
              <a:spcBef>
                <a:spcPts val="0"/>
              </a:spcBef>
              <a:spcAft>
                <a:spcPts val="0"/>
              </a:spcAft>
              <a:buNone/>
            </a:pPr>
            <a:r>
              <a:rPr lang="en-US" sz="1000">
                <a:solidFill>
                  <a:schemeClr val="dk1"/>
                </a:solidFill>
              </a:rPr>
              <a:t>Describe the approach to testing the system. Include graphs, tables, images of test results showing that you met the use case requirements.</a:t>
            </a:r>
            <a:endParaRPr sz="1000">
              <a:solidFill>
                <a:schemeClr val="dk1"/>
              </a:solidFill>
            </a:endParaRPr>
          </a:p>
          <a:p>
            <a:pPr indent="0" lvl="0" marL="0" rtl="0" algn="l">
              <a:spcBef>
                <a:spcPts val="0"/>
              </a:spcBef>
              <a:spcAft>
                <a:spcPts val="0"/>
              </a:spcAft>
              <a:buNone/>
            </a:pPr>
            <a:r>
              <a:rPr lang="en-US" sz="1000">
                <a:solidFill>
                  <a:schemeClr val="dk1"/>
                </a:solidFill>
              </a:rPr>
              <a:t>Ideally show trade-offs that you reported in the Final Presentation.</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914400" y="0"/>
            <a:ext cx="365760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400" u="none" cap="none" strike="noStrike">
              <a:solidFill>
                <a:schemeClr val="dk1"/>
              </a:solidFill>
              <a:latin typeface="Arial"/>
              <a:ea typeface="Arial"/>
              <a:cs typeface="Arial"/>
              <a:sym typeface="Arial"/>
            </a:endParaRPr>
          </a:p>
        </p:txBody>
      </p:sp>
      <p:sp>
        <p:nvSpPr>
          <p:cNvPr id="80" name="Google Shape;80;p1"/>
          <p:cNvSpPr txBox="1"/>
          <p:nvPr/>
        </p:nvSpPr>
        <p:spPr>
          <a:xfrm>
            <a:off x="0" y="320976"/>
            <a:ext cx="27432000" cy="3823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12000">
                <a:solidFill>
                  <a:srgbClr val="A50021"/>
                </a:solidFill>
                <a:latin typeface="Work Sans"/>
                <a:ea typeface="Work Sans"/>
                <a:cs typeface="Work Sans"/>
                <a:sym typeface="Work Sans"/>
              </a:rPr>
              <a:t>SightMate</a:t>
            </a:r>
            <a:endParaRPr b="1" sz="12000">
              <a:solidFill>
                <a:srgbClr val="A50021"/>
              </a:solidFill>
              <a:latin typeface="Work Sans"/>
              <a:ea typeface="Work Sans"/>
              <a:cs typeface="Work Sans"/>
              <a:sym typeface="Work Sans"/>
            </a:endParaRPr>
          </a:p>
          <a:p>
            <a:pPr indent="0" lvl="0" marL="0" marR="0" rtl="0" algn="ctr">
              <a:lnSpc>
                <a:spcPct val="60000"/>
              </a:lnSpc>
              <a:spcBef>
                <a:spcPts val="1800"/>
              </a:spcBef>
              <a:spcAft>
                <a:spcPts val="0"/>
              </a:spcAft>
              <a:buNone/>
            </a:pPr>
            <a:r>
              <a:rPr lang="en-US" sz="3600">
                <a:solidFill>
                  <a:schemeClr val="dk1"/>
                </a:solidFill>
                <a:latin typeface="Work Sans"/>
                <a:ea typeface="Work Sans"/>
                <a:cs typeface="Work Sans"/>
                <a:sym typeface="Work Sans"/>
              </a:rPr>
              <a:t>D2</a:t>
            </a:r>
            <a:r>
              <a:rPr i="0" lang="en-US" sz="3600" u="none" cap="none" strike="noStrike">
                <a:solidFill>
                  <a:schemeClr val="dk1"/>
                </a:solidFill>
                <a:latin typeface="Work Sans"/>
                <a:ea typeface="Work Sans"/>
                <a:cs typeface="Work Sans"/>
                <a:sym typeface="Work Sans"/>
              </a:rPr>
              <a:t>:  Meera Pand</a:t>
            </a:r>
            <a:r>
              <a:rPr lang="en-US" sz="3600">
                <a:solidFill>
                  <a:schemeClr val="dk1"/>
                </a:solidFill>
                <a:latin typeface="Work Sans"/>
                <a:ea typeface="Work Sans"/>
                <a:cs typeface="Work Sans"/>
                <a:sym typeface="Work Sans"/>
              </a:rPr>
              <a:t>ya, Josh Joung, Shakthi Angou</a:t>
            </a:r>
            <a:endParaRPr sz="1000">
              <a:solidFill>
                <a:schemeClr val="dk1"/>
              </a:solidFill>
              <a:latin typeface="Work Sans"/>
              <a:ea typeface="Work Sans"/>
              <a:cs typeface="Work Sans"/>
              <a:sym typeface="Work Sans"/>
            </a:endParaRPr>
          </a:p>
          <a:p>
            <a:pPr indent="0" lvl="0" marL="0" marR="0" rtl="0" algn="ctr">
              <a:lnSpc>
                <a:spcPct val="60000"/>
              </a:lnSpc>
              <a:spcBef>
                <a:spcPts val="1800"/>
              </a:spcBef>
              <a:spcAft>
                <a:spcPts val="0"/>
              </a:spcAft>
              <a:buNone/>
            </a:pPr>
            <a:r>
              <a:rPr i="0" lang="en-US" sz="3600" u="none" cap="none" strike="noStrike">
                <a:solidFill>
                  <a:schemeClr val="dk1"/>
                </a:solidFill>
                <a:latin typeface="Work Sans SemiBold"/>
                <a:ea typeface="Work Sans SemiBold"/>
                <a:cs typeface="Work Sans SemiBold"/>
                <a:sym typeface="Work Sans SemiBold"/>
              </a:rPr>
              <a:t>18-500 Capstone Design, Spring 2024</a:t>
            </a:r>
            <a:endParaRPr sz="3600">
              <a:latin typeface="Work Sans SemiBold"/>
              <a:ea typeface="Work Sans SemiBold"/>
              <a:cs typeface="Work Sans SemiBold"/>
              <a:sym typeface="Work Sans SemiBold"/>
            </a:endParaRPr>
          </a:p>
          <a:p>
            <a:pPr indent="0" lvl="0" marL="0" marR="0" rtl="0" algn="ctr">
              <a:lnSpc>
                <a:spcPct val="60000"/>
              </a:lnSpc>
              <a:spcBef>
                <a:spcPts val="1800"/>
              </a:spcBef>
              <a:spcAft>
                <a:spcPts val="0"/>
              </a:spcAft>
              <a:buNone/>
            </a:pPr>
            <a:r>
              <a:rPr i="0" lang="en-US" sz="3600" u="none" cap="none" strike="noStrike">
                <a:solidFill>
                  <a:schemeClr val="dk1"/>
                </a:solidFill>
                <a:latin typeface="Work Sans SemiBold"/>
                <a:ea typeface="Work Sans SemiBold"/>
                <a:cs typeface="Work Sans SemiBold"/>
                <a:sym typeface="Work Sans SemiBold"/>
              </a:rPr>
              <a:t>Electrical and Computer Engineering Department</a:t>
            </a:r>
            <a:endParaRPr sz="3600">
              <a:latin typeface="Work Sans SemiBold"/>
              <a:ea typeface="Work Sans SemiBold"/>
              <a:cs typeface="Work Sans SemiBold"/>
              <a:sym typeface="Work Sans SemiBold"/>
            </a:endParaRPr>
          </a:p>
          <a:p>
            <a:pPr indent="0" lvl="0" marL="0" marR="0" rtl="0" algn="ctr">
              <a:lnSpc>
                <a:spcPct val="60000"/>
              </a:lnSpc>
              <a:spcBef>
                <a:spcPts val="1800"/>
              </a:spcBef>
              <a:spcAft>
                <a:spcPts val="0"/>
              </a:spcAft>
              <a:buNone/>
            </a:pPr>
            <a:r>
              <a:rPr i="0" lang="en-US" sz="3600" u="none" cap="none" strike="noStrike">
                <a:solidFill>
                  <a:schemeClr val="dk1"/>
                </a:solidFill>
                <a:latin typeface="Work Sans SemiBold"/>
                <a:ea typeface="Work Sans SemiBold"/>
                <a:cs typeface="Work Sans SemiBold"/>
                <a:sym typeface="Work Sans SemiBold"/>
              </a:rPr>
              <a:t>Carnegie Mellon University</a:t>
            </a:r>
            <a:endParaRPr sz="3600">
              <a:latin typeface="Work Sans SemiBold"/>
              <a:ea typeface="Work Sans SemiBold"/>
              <a:cs typeface="Work Sans SemiBold"/>
              <a:sym typeface="Work Sans SemiBold"/>
            </a:endParaRPr>
          </a:p>
        </p:txBody>
      </p:sp>
      <p:grpSp>
        <p:nvGrpSpPr>
          <p:cNvPr id="81" name="Google Shape;81;p1"/>
          <p:cNvGrpSpPr/>
          <p:nvPr/>
        </p:nvGrpSpPr>
        <p:grpSpPr>
          <a:xfrm>
            <a:off x="20878290" y="34107811"/>
            <a:ext cx="6141659" cy="2332721"/>
            <a:chOff x="20878800" y="33952297"/>
            <a:chExt cx="6553200" cy="2489032"/>
          </a:xfrm>
        </p:grpSpPr>
        <p:pic>
          <p:nvPicPr>
            <p:cNvPr id="82" name="Google Shape;82;p1"/>
            <p:cNvPicPr preferRelativeResize="0"/>
            <p:nvPr/>
          </p:nvPicPr>
          <p:blipFill rotWithShape="1">
            <a:blip r:embed="rId3">
              <a:alphaModFix/>
            </a:blip>
            <a:srcRect b="20751" l="0" r="0" t="20214"/>
            <a:stretch/>
          </p:blipFill>
          <p:spPr>
            <a:xfrm>
              <a:off x="20878800" y="33952297"/>
              <a:ext cx="6553200" cy="1397000"/>
            </a:xfrm>
            <a:prstGeom prst="rect">
              <a:avLst/>
            </a:prstGeom>
            <a:noFill/>
            <a:ln>
              <a:noFill/>
            </a:ln>
          </p:spPr>
        </p:pic>
        <p:pic>
          <p:nvPicPr>
            <p:cNvPr id="83" name="Google Shape;83;p1"/>
            <p:cNvPicPr preferRelativeResize="0"/>
            <p:nvPr/>
          </p:nvPicPr>
          <p:blipFill rotWithShape="1">
            <a:blip r:embed="rId4">
              <a:alphaModFix/>
            </a:blip>
            <a:srcRect b="24891" l="0" r="0" t="28530"/>
            <a:stretch/>
          </p:blipFill>
          <p:spPr>
            <a:xfrm>
              <a:off x="21253537" y="35463613"/>
              <a:ext cx="5812703" cy="977716"/>
            </a:xfrm>
            <a:prstGeom prst="rect">
              <a:avLst/>
            </a:prstGeom>
            <a:noFill/>
            <a:ln>
              <a:noFill/>
            </a:ln>
          </p:spPr>
        </p:pic>
      </p:grpSp>
      <p:sp>
        <p:nvSpPr>
          <p:cNvPr id="84" name="Google Shape;84;p1"/>
          <p:cNvSpPr/>
          <p:nvPr/>
        </p:nvSpPr>
        <p:spPr>
          <a:xfrm>
            <a:off x="289560" y="11705510"/>
            <a:ext cx="131979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Work Sans"/>
                <a:ea typeface="Work Sans"/>
                <a:cs typeface="Work Sans"/>
                <a:sym typeface="Work Sans"/>
              </a:rPr>
              <a:t>System Architecture</a:t>
            </a:r>
            <a:endParaRPr b="1">
              <a:latin typeface="Work Sans"/>
              <a:ea typeface="Work Sans"/>
              <a:cs typeface="Work Sans"/>
              <a:sym typeface="Work Sans"/>
            </a:endParaRPr>
          </a:p>
        </p:txBody>
      </p:sp>
      <p:sp>
        <p:nvSpPr>
          <p:cNvPr id="85" name="Google Shape;85;p1"/>
          <p:cNvSpPr/>
          <p:nvPr/>
        </p:nvSpPr>
        <p:spPr>
          <a:xfrm>
            <a:off x="381000" y="42672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Work Sans"/>
                <a:ea typeface="Work Sans"/>
                <a:cs typeface="Work Sans"/>
                <a:sym typeface="Work Sans"/>
              </a:rPr>
              <a:t>Product Pitch</a:t>
            </a:r>
            <a:endParaRPr b="1">
              <a:latin typeface="Work Sans"/>
              <a:ea typeface="Work Sans"/>
              <a:cs typeface="Work Sans"/>
              <a:sym typeface="Work Sans"/>
            </a:endParaRPr>
          </a:p>
        </p:txBody>
      </p:sp>
      <p:sp>
        <p:nvSpPr>
          <p:cNvPr id="86" name="Google Shape;86;p1"/>
          <p:cNvSpPr/>
          <p:nvPr/>
        </p:nvSpPr>
        <p:spPr>
          <a:xfrm>
            <a:off x="304800" y="5405125"/>
            <a:ext cx="13197900" cy="6628200"/>
          </a:xfrm>
          <a:prstGeom prst="rect">
            <a:avLst/>
          </a:prstGeom>
          <a:noFill/>
          <a:ln>
            <a:noFill/>
          </a:ln>
        </p:spPr>
        <p:txBody>
          <a:bodyPr anchorCtr="0" anchor="t" bIns="45700" lIns="91425" spcFirstLastPara="1" rIns="91425" wrap="square" tIns="45700">
            <a:spAutoFit/>
          </a:bodyPr>
          <a:lstStyle/>
          <a:p>
            <a:pPr indent="457200" lvl="0" marL="0" rtl="0" algn="just">
              <a:lnSpc>
                <a:spcPct val="105000"/>
              </a:lnSpc>
              <a:spcBef>
                <a:spcPts val="0"/>
              </a:spcBef>
              <a:spcAft>
                <a:spcPts val="0"/>
              </a:spcAft>
              <a:buSzPts val="1100"/>
              <a:buNone/>
            </a:pPr>
            <a:r>
              <a:rPr lang="en-US" sz="2900">
                <a:solidFill>
                  <a:schemeClr val="dk1"/>
                </a:solidFill>
                <a:latin typeface="Work Sans"/>
                <a:ea typeface="Work Sans"/>
                <a:cs typeface="Work Sans"/>
                <a:sym typeface="Work Sans"/>
              </a:rPr>
              <a:t>The goal is to provide users with an automated wearable navigation device that will alert the user of obstacles in their vicinity and identify obstacles. The detection will primarily focus on common indoor objects to provide visually impaired people the ability to explore unknown indoor spaces without the need of guide dogs. This device is aimed to be used alongside tactile aids such as walking canes. </a:t>
            </a:r>
            <a:endParaRPr sz="2900">
              <a:solidFill>
                <a:schemeClr val="dk1"/>
              </a:solidFill>
              <a:latin typeface="Work Sans"/>
              <a:ea typeface="Work Sans"/>
              <a:cs typeface="Work Sans"/>
              <a:sym typeface="Work Sans"/>
            </a:endParaRPr>
          </a:p>
          <a:p>
            <a:pPr indent="457200" lvl="0" marL="0" rtl="0" algn="just">
              <a:lnSpc>
                <a:spcPct val="105000"/>
              </a:lnSpc>
              <a:spcBef>
                <a:spcPts val="0"/>
              </a:spcBef>
              <a:spcAft>
                <a:spcPts val="0"/>
              </a:spcAft>
              <a:buSzPts val="1100"/>
              <a:buNone/>
            </a:pPr>
            <a:r>
              <a:t/>
            </a:r>
            <a:endParaRPr sz="1100">
              <a:solidFill>
                <a:schemeClr val="dk1"/>
              </a:solidFill>
              <a:latin typeface="Work Sans"/>
              <a:ea typeface="Work Sans"/>
              <a:cs typeface="Work Sans"/>
              <a:sym typeface="Work Sans"/>
            </a:endParaRPr>
          </a:p>
          <a:p>
            <a:pPr indent="457200" lvl="0" marL="0" rtl="0" algn="just">
              <a:lnSpc>
                <a:spcPct val="105000"/>
              </a:lnSpc>
              <a:spcBef>
                <a:spcPts val="0"/>
              </a:spcBef>
              <a:spcAft>
                <a:spcPts val="0"/>
              </a:spcAft>
              <a:buSzPts val="1100"/>
              <a:buNone/>
            </a:pPr>
            <a:r>
              <a:rPr lang="en-US" sz="2900">
                <a:solidFill>
                  <a:schemeClr val="dk1"/>
                </a:solidFill>
                <a:latin typeface="Work Sans"/>
                <a:ea typeface="Work Sans"/>
                <a:cs typeface="Work Sans"/>
                <a:sym typeface="Work Sans"/>
              </a:rPr>
              <a:t>Our use case requirements, derived from research and interviews with LAMP </a:t>
            </a:r>
            <a:r>
              <a:rPr lang="en-US" sz="2900">
                <a:solidFill>
                  <a:schemeClr val="dk1"/>
                </a:solidFill>
                <a:latin typeface="Work Sans"/>
                <a:ea typeface="Work Sans"/>
                <a:cs typeface="Work Sans"/>
                <a:sym typeface="Work Sans"/>
              </a:rPr>
              <a:t>volunteers</a:t>
            </a:r>
            <a:r>
              <a:rPr lang="en-US" sz="2900">
                <a:solidFill>
                  <a:schemeClr val="dk1"/>
                </a:solidFill>
                <a:latin typeface="Work Sans"/>
                <a:ea typeface="Work Sans"/>
                <a:cs typeface="Work Sans"/>
                <a:sym typeface="Work Sans"/>
              </a:rPr>
              <a:t>, include </a:t>
            </a:r>
            <a:r>
              <a:rPr lang="en-US" sz="2900" u="sng">
                <a:solidFill>
                  <a:schemeClr val="dk1"/>
                </a:solidFill>
                <a:latin typeface="Work Sans"/>
                <a:ea typeface="Work Sans"/>
                <a:cs typeface="Work Sans"/>
                <a:sym typeface="Work Sans"/>
              </a:rPr>
              <a:t>accuracy</a:t>
            </a:r>
            <a:r>
              <a:rPr lang="en-US" sz="2900">
                <a:solidFill>
                  <a:schemeClr val="dk1"/>
                </a:solidFill>
                <a:latin typeface="Work Sans"/>
                <a:ea typeface="Work Sans"/>
                <a:cs typeface="Work Sans"/>
                <a:sym typeface="Work Sans"/>
              </a:rPr>
              <a:t> (&gt;70%), </a:t>
            </a:r>
            <a:r>
              <a:rPr lang="en-US" sz="2900" u="sng">
                <a:solidFill>
                  <a:schemeClr val="dk1"/>
                </a:solidFill>
                <a:latin typeface="Work Sans"/>
                <a:ea typeface="Work Sans"/>
                <a:cs typeface="Work Sans"/>
                <a:sym typeface="Work Sans"/>
              </a:rPr>
              <a:t>weight</a:t>
            </a:r>
            <a:r>
              <a:rPr lang="en-US" sz="2900">
                <a:solidFill>
                  <a:schemeClr val="dk1"/>
                </a:solidFill>
                <a:latin typeface="Work Sans"/>
                <a:ea typeface="Work Sans"/>
                <a:cs typeface="Work Sans"/>
                <a:sym typeface="Work Sans"/>
              </a:rPr>
              <a:t> (&lt;450g), </a:t>
            </a:r>
            <a:r>
              <a:rPr lang="en-US" sz="2900" u="sng">
                <a:solidFill>
                  <a:schemeClr val="dk1"/>
                </a:solidFill>
                <a:latin typeface="Work Sans"/>
                <a:ea typeface="Work Sans"/>
                <a:cs typeface="Work Sans"/>
                <a:sym typeface="Work Sans"/>
              </a:rPr>
              <a:t>detection range</a:t>
            </a:r>
            <a:r>
              <a:rPr lang="en-US" sz="2900">
                <a:solidFill>
                  <a:schemeClr val="dk1"/>
                </a:solidFill>
                <a:latin typeface="Work Sans"/>
                <a:ea typeface="Work Sans"/>
                <a:cs typeface="Work Sans"/>
                <a:sym typeface="Work Sans"/>
              </a:rPr>
              <a:t> (&gt;2m), </a:t>
            </a:r>
            <a:r>
              <a:rPr lang="en-US" sz="2900" u="sng">
                <a:solidFill>
                  <a:schemeClr val="dk1"/>
                </a:solidFill>
                <a:latin typeface="Work Sans"/>
                <a:ea typeface="Work Sans"/>
                <a:cs typeface="Work Sans"/>
                <a:sym typeface="Work Sans"/>
              </a:rPr>
              <a:t>recognition dela</a:t>
            </a:r>
            <a:r>
              <a:rPr lang="en-US" sz="2900">
                <a:solidFill>
                  <a:schemeClr val="dk1"/>
                </a:solidFill>
                <a:latin typeface="Work Sans"/>
                <a:ea typeface="Work Sans"/>
                <a:cs typeface="Work Sans"/>
                <a:sym typeface="Work Sans"/>
              </a:rPr>
              <a:t>y (&lt;2.5s), and </a:t>
            </a:r>
            <a:r>
              <a:rPr lang="en-US" sz="2900" u="sng">
                <a:solidFill>
                  <a:schemeClr val="dk1"/>
                </a:solidFill>
                <a:latin typeface="Work Sans"/>
                <a:ea typeface="Work Sans"/>
                <a:cs typeface="Work Sans"/>
                <a:sym typeface="Work Sans"/>
              </a:rPr>
              <a:t>battery life</a:t>
            </a:r>
            <a:r>
              <a:rPr lang="en-US" sz="2900">
                <a:solidFill>
                  <a:schemeClr val="dk1"/>
                </a:solidFill>
                <a:latin typeface="Work Sans"/>
                <a:ea typeface="Work Sans"/>
                <a:cs typeface="Work Sans"/>
                <a:sym typeface="Work Sans"/>
              </a:rPr>
              <a:t> (&gt;4h). The device successfully meets all requirements with </a:t>
            </a:r>
            <a:r>
              <a:rPr b="1" lang="en-US" sz="2900">
                <a:solidFill>
                  <a:schemeClr val="dk1"/>
                </a:solidFill>
                <a:latin typeface="Work Sans"/>
                <a:ea typeface="Work Sans"/>
                <a:cs typeface="Work Sans"/>
                <a:sym typeface="Work Sans"/>
              </a:rPr>
              <a:t>95%</a:t>
            </a:r>
            <a:r>
              <a:rPr lang="en-US" sz="2900">
                <a:solidFill>
                  <a:schemeClr val="dk1"/>
                </a:solidFill>
                <a:latin typeface="Work Sans"/>
                <a:ea typeface="Work Sans"/>
                <a:cs typeface="Work Sans"/>
                <a:sym typeface="Work Sans"/>
              </a:rPr>
              <a:t> accuracy, </a:t>
            </a:r>
            <a:r>
              <a:rPr b="1" lang="en-US" sz="2900">
                <a:solidFill>
                  <a:schemeClr val="dk1"/>
                </a:solidFill>
                <a:latin typeface="Work Sans"/>
                <a:ea typeface="Work Sans"/>
                <a:cs typeface="Work Sans"/>
                <a:sym typeface="Work Sans"/>
              </a:rPr>
              <a:t>426g</a:t>
            </a:r>
            <a:r>
              <a:rPr lang="en-US" sz="2900">
                <a:solidFill>
                  <a:schemeClr val="dk1"/>
                </a:solidFill>
                <a:latin typeface="Work Sans"/>
                <a:ea typeface="Work Sans"/>
                <a:cs typeface="Work Sans"/>
                <a:sym typeface="Work Sans"/>
              </a:rPr>
              <a:t> of weight, </a:t>
            </a:r>
            <a:r>
              <a:rPr b="1" lang="en-US" sz="2900">
                <a:solidFill>
                  <a:schemeClr val="dk1"/>
                </a:solidFill>
                <a:latin typeface="Work Sans"/>
                <a:ea typeface="Work Sans"/>
                <a:cs typeface="Work Sans"/>
                <a:sym typeface="Work Sans"/>
              </a:rPr>
              <a:t>up to 4m</a:t>
            </a:r>
            <a:r>
              <a:rPr lang="en-US" sz="2900">
                <a:solidFill>
                  <a:schemeClr val="dk1"/>
                </a:solidFill>
                <a:latin typeface="Work Sans"/>
                <a:ea typeface="Work Sans"/>
                <a:cs typeface="Work Sans"/>
                <a:sym typeface="Work Sans"/>
              </a:rPr>
              <a:t> detection distance, </a:t>
            </a:r>
            <a:r>
              <a:rPr b="1" lang="en-US" sz="2900">
                <a:solidFill>
                  <a:schemeClr val="dk1"/>
                </a:solidFill>
                <a:latin typeface="Work Sans"/>
                <a:ea typeface="Work Sans"/>
                <a:cs typeface="Work Sans"/>
                <a:sym typeface="Work Sans"/>
              </a:rPr>
              <a:t>1.88s</a:t>
            </a:r>
            <a:r>
              <a:rPr lang="en-US" sz="2900">
                <a:solidFill>
                  <a:schemeClr val="dk1"/>
                </a:solidFill>
                <a:latin typeface="Work Sans"/>
                <a:ea typeface="Work Sans"/>
                <a:cs typeface="Work Sans"/>
                <a:sym typeface="Work Sans"/>
              </a:rPr>
              <a:t> recognition delay, </a:t>
            </a:r>
            <a:r>
              <a:rPr b="1" lang="en-US" sz="2900">
                <a:solidFill>
                  <a:schemeClr val="dk1"/>
                </a:solidFill>
                <a:latin typeface="Work Sans"/>
                <a:ea typeface="Work Sans"/>
                <a:cs typeface="Work Sans"/>
                <a:sym typeface="Work Sans"/>
              </a:rPr>
              <a:t>4.86</a:t>
            </a:r>
            <a:r>
              <a:rPr lang="en-US" sz="2900">
                <a:solidFill>
                  <a:schemeClr val="dk1"/>
                </a:solidFill>
                <a:latin typeface="Work Sans"/>
                <a:ea typeface="Work Sans"/>
                <a:cs typeface="Work Sans"/>
                <a:sym typeface="Work Sans"/>
              </a:rPr>
              <a:t> hours for 60% of battery life, and user-certified practicality in a noisy </a:t>
            </a:r>
            <a:r>
              <a:rPr lang="en-US" sz="2900">
                <a:solidFill>
                  <a:schemeClr val="dk1"/>
                </a:solidFill>
                <a:latin typeface="Work Sans"/>
                <a:ea typeface="Work Sans"/>
                <a:cs typeface="Work Sans"/>
                <a:sym typeface="Work Sans"/>
              </a:rPr>
              <a:t>environment</a:t>
            </a:r>
            <a:r>
              <a:rPr lang="en-US" sz="2900">
                <a:solidFill>
                  <a:schemeClr val="dk1"/>
                </a:solidFill>
                <a:latin typeface="Work Sans"/>
                <a:ea typeface="Work Sans"/>
                <a:cs typeface="Work Sans"/>
                <a:sym typeface="Work Sans"/>
              </a:rPr>
              <a:t>.</a:t>
            </a:r>
            <a:endParaRPr sz="2900">
              <a:solidFill>
                <a:schemeClr val="dk1"/>
              </a:solidFill>
              <a:latin typeface="Work Sans"/>
              <a:ea typeface="Work Sans"/>
              <a:cs typeface="Work Sans"/>
              <a:sym typeface="Work Sans"/>
            </a:endParaRPr>
          </a:p>
        </p:txBody>
      </p:sp>
      <p:sp>
        <p:nvSpPr>
          <p:cNvPr id="87" name="Google Shape;87;p1"/>
          <p:cNvSpPr/>
          <p:nvPr/>
        </p:nvSpPr>
        <p:spPr>
          <a:xfrm>
            <a:off x="14036050" y="5405150"/>
            <a:ext cx="13091100" cy="6954600"/>
          </a:xfrm>
          <a:prstGeom prst="rect">
            <a:avLst/>
          </a:prstGeom>
          <a:noFill/>
          <a:ln>
            <a:noFill/>
          </a:ln>
        </p:spPr>
        <p:txBody>
          <a:bodyPr anchorCtr="0" anchor="t" bIns="45700" lIns="91425" spcFirstLastPara="1" rIns="91425" wrap="square" tIns="45700">
            <a:spAutoFit/>
          </a:bodyPr>
          <a:lstStyle/>
          <a:p>
            <a:pPr indent="457200" lvl="0" marL="0" rtl="0" algn="just">
              <a:lnSpc>
                <a:spcPct val="105000"/>
              </a:lnSpc>
              <a:spcBef>
                <a:spcPts val="0"/>
              </a:spcBef>
              <a:spcAft>
                <a:spcPts val="0"/>
              </a:spcAft>
              <a:buClr>
                <a:schemeClr val="dk1"/>
              </a:buClr>
              <a:buSzPts val="1100"/>
              <a:buFont typeface="Arial"/>
              <a:buNone/>
            </a:pPr>
            <a:r>
              <a:rPr lang="en-US" sz="2900">
                <a:solidFill>
                  <a:schemeClr val="dk1"/>
                </a:solidFill>
                <a:latin typeface="Work Sans"/>
                <a:ea typeface="Work Sans"/>
                <a:cs typeface="Work Sans"/>
                <a:sym typeface="Work Sans"/>
              </a:rPr>
              <a:t>The system integrates object recognition (OR), speech, and proximity modules, utilizing the NVIDIA Jetson Nano as the CPU. Hardware components, including a camera and bone-conducting headphones, connect to the Jetson via custom PCBs and GPIO pins, facilitating efficient data exchange and voltage regulation. Concurrency is achieved through Python multithreading, allowing the OR model to run alongside an Arduino-based distance detection using an US. The DE module leverages Pandas to extract the box width of detected objects from the OR model. By comparing this data with pre-collected reference measurements, it estimates the distance of the objects and identifies the closest one. The speech module incorporates the pyttsx3 speech engine, providing versatile text-to-speech capabilities through bone-conducting headphones that allow the user to stay in tune with their surroundings. This setup minimizes data latency and enables real-time interaction by processing sensory inputs in parallel.</a:t>
            </a:r>
            <a:endParaRPr sz="2900">
              <a:latin typeface="Work Sans"/>
              <a:ea typeface="Work Sans"/>
              <a:cs typeface="Work Sans"/>
              <a:sym typeface="Work Sans"/>
            </a:endParaRPr>
          </a:p>
        </p:txBody>
      </p:sp>
      <p:sp>
        <p:nvSpPr>
          <p:cNvPr id="88" name="Google Shape;88;p1"/>
          <p:cNvSpPr/>
          <p:nvPr/>
        </p:nvSpPr>
        <p:spPr>
          <a:xfrm>
            <a:off x="14005560" y="42799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Work Sans"/>
                <a:ea typeface="Work Sans"/>
                <a:cs typeface="Work Sans"/>
                <a:sym typeface="Work Sans"/>
              </a:rPr>
              <a:t>System Description</a:t>
            </a:r>
            <a:endParaRPr b="1">
              <a:latin typeface="Work Sans"/>
              <a:ea typeface="Work Sans"/>
              <a:cs typeface="Work Sans"/>
              <a:sym typeface="Work Sans"/>
            </a:endParaRPr>
          </a:p>
        </p:txBody>
      </p:sp>
      <p:sp>
        <p:nvSpPr>
          <p:cNvPr id="89" name="Google Shape;89;p1"/>
          <p:cNvSpPr/>
          <p:nvPr/>
        </p:nvSpPr>
        <p:spPr>
          <a:xfrm>
            <a:off x="335275" y="26593800"/>
            <a:ext cx="102612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a:t>
            </a:r>
            <a:endParaRPr/>
          </a:p>
        </p:txBody>
      </p:sp>
      <p:sp>
        <p:nvSpPr>
          <p:cNvPr id="90" name="Google Shape;90;p1"/>
          <p:cNvSpPr txBox="1"/>
          <p:nvPr/>
        </p:nvSpPr>
        <p:spPr>
          <a:xfrm>
            <a:off x="381000" y="20140650"/>
            <a:ext cx="10215600" cy="6163200"/>
          </a:xfrm>
          <a:prstGeom prst="rect">
            <a:avLst/>
          </a:prstGeom>
          <a:noFill/>
          <a:ln>
            <a:noFill/>
          </a:ln>
        </p:spPr>
        <p:txBody>
          <a:bodyPr anchorCtr="0" anchor="t" bIns="45700" lIns="91425" spcFirstLastPara="1" rIns="91425" wrap="square" tIns="45700">
            <a:spAutoFit/>
          </a:bodyPr>
          <a:lstStyle/>
          <a:p>
            <a:pPr indent="457200" lvl="0" marL="0" rtl="0" algn="just">
              <a:lnSpc>
                <a:spcPct val="105000"/>
              </a:lnSpc>
              <a:spcBef>
                <a:spcPts val="0"/>
              </a:spcBef>
              <a:spcAft>
                <a:spcPts val="0"/>
              </a:spcAft>
              <a:buClr>
                <a:schemeClr val="dk1"/>
              </a:buClr>
              <a:buSzPts val="1100"/>
              <a:buFont typeface="Arial"/>
              <a:buNone/>
            </a:pPr>
            <a:r>
              <a:rPr lang="en-US" sz="2900">
                <a:solidFill>
                  <a:schemeClr val="dk1"/>
                </a:solidFill>
                <a:latin typeface="Work Sans"/>
                <a:ea typeface="Work Sans"/>
                <a:cs typeface="Work Sans"/>
                <a:sym typeface="Work Sans"/>
              </a:rPr>
              <a:t>The device is divided into three subsystems: the </a:t>
            </a:r>
            <a:r>
              <a:rPr b="1" lang="en-US" sz="2900">
                <a:solidFill>
                  <a:schemeClr val="dk1"/>
                </a:solidFill>
                <a:latin typeface="Work Sans"/>
                <a:ea typeface="Work Sans"/>
                <a:cs typeface="Work Sans"/>
                <a:sym typeface="Work Sans"/>
              </a:rPr>
              <a:t>proximity system</a:t>
            </a:r>
            <a:r>
              <a:rPr lang="en-US" sz="2900">
                <a:solidFill>
                  <a:schemeClr val="dk1"/>
                </a:solidFill>
                <a:latin typeface="Work Sans"/>
                <a:ea typeface="Work Sans"/>
                <a:cs typeface="Work Sans"/>
                <a:sym typeface="Work Sans"/>
              </a:rPr>
              <a:t>, the </a:t>
            </a:r>
            <a:r>
              <a:rPr b="1" lang="en-US" sz="2900">
                <a:solidFill>
                  <a:schemeClr val="dk1"/>
                </a:solidFill>
                <a:latin typeface="Work Sans"/>
                <a:ea typeface="Work Sans"/>
                <a:cs typeface="Work Sans"/>
                <a:sym typeface="Work Sans"/>
              </a:rPr>
              <a:t>recognition system,</a:t>
            </a:r>
            <a:r>
              <a:rPr lang="en-US" sz="2900">
                <a:solidFill>
                  <a:schemeClr val="dk1"/>
                </a:solidFill>
                <a:latin typeface="Work Sans"/>
                <a:ea typeface="Work Sans"/>
                <a:cs typeface="Work Sans"/>
                <a:sym typeface="Work Sans"/>
              </a:rPr>
              <a:t> and the </a:t>
            </a:r>
            <a:r>
              <a:rPr b="1" lang="en-US" sz="2900">
                <a:solidFill>
                  <a:schemeClr val="dk1"/>
                </a:solidFill>
                <a:latin typeface="Work Sans"/>
                <a:ea typeface="Work Sans"/>
                <a:cs typeface="Work Sans"/>
                <a:sym typeface="Work Sans"/>
              </a:rPr>
              <a:t>speech system</a:t>
            </a:r>
            <a:r>
              <a:rPr lang="en-US" sz="2900">
                <a:solidFill>
                  <a:schemeClr val="dk1"/>
                </a:solidFill>
                <a:latin typeface="Work Sans"/>
                <a:ea typeface="Work Sans"/>
                <a:cs typeface="Work Sans"/>
                <a:sym typeface="Work Sans"/>
              </a:rPr>
              <a:t>. The proximity system will detect obstacles in the user’s path using an ultrasonic sensor (US), and will notify the user using a vibration motor which will be toggled on and off using button A. The recognition system will use a camera module sending a frame to the OR model, which will identify the closest obstacle among all obstacles detected using the distance estimation (DE) module. Lastly, the speech system will take the OR model’s output and convert it into speech </a:t>
            </a:r>
            <a:r>
              <a:rPr lang="en-US" sz="2900">
                <a:solidFill>
                  <a:schemeClr val="dk1"/>
                </a:solidFill>
                <a:latin typeface="Work Sans"/>
                <a:ea typeface="Work Sans"/>
                <a:cs typeface="Work Sans"/>
                <a:sym typeface="Work Sans"/>
                <a:extLst>
                  <a:ext uri="http://customooxmlschemas.google.com/">
                    <go:slidesCustomData xmlns:go="http://customooxmlschemas.google.com/" textRoundtripDataId="0"/>
                  </a:ext>
                </a:extLst>
              </a:rPr>
              <a:t>output</a:t>
            </a:r>
            <a:r>
              <a:rPr lang="en-US" sz="2900">
                <a:solidFill>
                  <a:schemeClr val="dk1"/>
                </a:solidFill>
                <a:latin typeface="Work Sans"/>
                <a:ea typeface="Work Sans"/>
                <a:cs typeface="Work Sans"/>
                <a:sym typeface="Work Sans"/>
              </a:rPr>
              <a:t> if the user chooses to identify the object using control button B. </a:t>
            </a:r>
            <a:endParaRPr sz="2900">
              <a:solidFill>
                <a:schemeClr val="dk1"/>
              </a:solidFill>
              <a:latin typeface="Work Sans"/>
              <a:ea typeface="Work Sans"/>
              <a:cs typeface="Work Sans"/>
              <a:sym typeface="Work Sans"/>
            </a:endParaRPr>
          </a:p>
        </p:txBody>
      </p:sp>
      <p:sp>
        <p:nvSpPr>
          <p:cNvPr id="91" name="Google Shape;91;p1"/>
          <p:cNvSpPr txBox="1"/>
          <p:nvPr/>
        </p:nvSpPr>
        <p:spPr>
          <a:xfrm>
            <a:off x="16267025" y="20387675"/>
            <a:ext cx="107691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latin typeface="Work Sans SemiBold"/>
                <a:ea typeface="Work Sans SemiBold"/>
                <a:cs typeface="Work Sans SemiBold"/>
                <a:sym typeface="Work Sans SemiBold"/>
              </a:rPr>
              <a:t>Testing Metrics and Results</a:t>
            </a:r>
            <a:endParaRPr sz="2800">
              <a:latin typeface="Work Sans SemiBold"/>
              <a:ea typeface="Work Sans SemiBold"/>
              <a:cs typeface="Work Sans SemiBold"/>
              <a:sym typeface="Work Sans SemiBold"/>
            </a:endParaRPr>
          </a:p>
        </p:txBody>
      </p:sp>
      <p:sp>
        <p:nvSpPr>
          <p:cNvPr id="92" name="Google Shape;92;p1"/>
          <p:cNvSpPr txBox="1"/>
          <p:nvPr/>
        </p:nvSpPr>
        <p:spPr>
          <a:xfrm>
            <a:off x="11191875" y="20463875"/>
            <a:ext cx="4479900" cy="1474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Work Sans"/>
                <a:ea typeface="Work Sans"/>
                <a:cs typeface="Work Sans"/>
                <a:sym typeface="Work Sans"/>
              </a:rPr>
              <a:t>As the first step of the evaluation, the unit testing has been conducted for an individual module. After achieving respective success, the integrated modules on the Jetson Nano has been tested for the usability and </a:t>
            </a:r>
            <a:r>
              <a:rPr lang="en-US" sz="2800">
                <a:solidFill>
                  <a:schemeClr val="dk1"/>
                </a:solidFill>
                <a:latin typeface="Work Sans"/>
                <a:ea typeface="Work Sans"/>
                <a:cs typeface="Work Sans"/>
                <a:sym typeface="Work Sans"/>
              </a:rPr>
              <a:t>functionality. </a:t>
            </a:r>
            <a:endParaRPr sz="2800">
              <a:solidFill>
                <a:schemeClr val="dk1"/>
              </a:solidFill>
              <a:latin typeface="Work Sans"/>
              <a:ea typeface="Work Sans"/>
              <a:cs typeface="Work Sans"/>
              <a:sym typeface="Work Sans"/>
            </a:endParaRPr>
          </a:p>
          <a:p>
            <a:pPr indent="0" lvl="0" marL="0" marR="0" rtl="0" algn="l">
              <a:spcBef>
                <a:spcPts val="0"/>
              </a:spcBef>
              <a:spcAft>
                <a:spcPts val="0"/>
              </a:spcAft>
              <a:buNone/>
            </a:pPr>
            <a:r>
              <a:t/>
            </a:r>
            <a:endParaRPr sz="2800">
              <a:solidFill>
                <a:schemeClr val="dk1"/>
              </a:solidFill>
              <a:latin typeface="Work Sans"/>
              <a:ea typeface="Work Sans"/>
              <a:cs typeface="Work Sans"/>
              <a:sym typeface="Work Sans"/>
            </a:endParaRPr>
          </a:p>
          <a:p>
            <a:pPr indent="0" lvl="0" marL="0" marR="0" rtl="0" algn="l">
              <a:spcBef>
                <a:spcPts val="0"/>
              </a:spcBef>
              <a:spcAft>
                <a:spcPts val="0"/>
              </a:spcAft>
              <a:buNone/>
            </a:pPr>
            <a:r>
              <a:rPr lang="en-US" sz="2800">
                <a:solidFill>
                  <a:schemeClr val="dk1"/>
                </a:solidFill>
                <a:latin typeface="Work Sans"/>
                <a:ea typeface="Work Sans"/>
                <a:cs typeface="Work Sans"/>
                <a:sym typeface="Work Sans"/>
              </a:rPr>
              <a:t>A tradeoff of using a pre-trained model instead of a trained model with our own indoor object dataset is that although it has a limited number of indoor objects to detect, it has a much greater accuracy.</a:t>
            </a:r>
            <a:endParaRPr sz="2800">
              <a:solidFill>
                <a:schemeClr val="dk1"/>
              </a:solidFill>
              <a:latin typeface="Work Sans"/>
              <a:ea typeface="Work Sans"/>
              <a:cs typeface="Work Sans"/>
              <a:sym typeface="Work Sans"/>
            </a:endParaRPr>
          </a:p>
          <a:p>
            <a:pPr indent="0" lvl="0" marL="0" marR="0" rtl="0" algn="l">
              <a:spcBef>
                <a:spcPts val="0"/>
              </a:spcBef>
              <a:spcAft>
                <a:spcPts val="0"/>
              </a:spcAft>
              <a:buNone/>
            </a:pPr>
            <a:r>
              <a:t/>
            </a:r>
            <a:endParaRPr sz="2800">
              <a:solidFill>
                <a:schemeClr val="dk1"/>
              </a:solidFill>
              <a:latin typeface="Work Sans"/>
              <a:ea typeface="Work Sans"/>
              <a:cs typeface="Work Sans"/>
              <a:sym typeface="Work Sans"/>
            </a:endParaRPr>
          </a:p>
          <a:p>
            <a:pPr indent="0" lvl="0" marL="0" marR="0" rtl="0" algn="l">
              <a:spcBef>
                <a:spcPts val="0"/>
              </a:spcBef>
              <a:spcAft>
                <a:spcPts val="0"/>
              </a:spcAft>
              <a:buNone/>
            </a:pPr>
            <a:r>
              <a:rPr lang="en-US" sz="2800">
                <a:solidFill>
                  <a:schemeClr val="dk1"/>
                </a:solidFill>
                <a:latin typeface="Work Sans"/>
                <a:ea typeface="Work Sans"/>
                <a:cs typeface="Work Sans"/>
                <a:sym typeface="Work Sans"/>
              </a:rPr>
              <a:t>A tradeoff of using an arduino and US instead of the DE module is that although it adds 25g to the weight and increase the battery usage, it has far less uncertainty. Regardless, the weight and battery all meet the requirements.</a:t>
            </a:r>
            <a:endParaRPr sz="2800">
              <a:solidFill>
                <a:schemeClr val="dk1"/>
              </a:solidFill>
              <a:latin typeface="Work Sans"/>
              <a:ea typeface="Work Sans"/>
              <a:cs typeface="Work Sans"/>
              <a:sym typeface="Work Sans"/>
            </a:endParaRPr>
          </a:p>
        </p:txBody>
      </p:sp>
      <p:sp>
        <p:nvSpPr>
          <p:cNvPr id="93" name="Google Shape;93;p1"/>
          <p:cNvSpPr txBox="1"/>
          <p:nvPr/>
        </p:nvSpPr>
        <p:spPr>
          <a:xfrm>
            <a:off x="4672825" y="27798150"/>
            <a:ext cx="5923800" cy="678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900">
                <a:solidFill>
                  <a:schemeClr val="dk1"/>
                </a:solidFill>
                <a:latin typeface="Work Sans"/>
                <a:ea typeface="Work Sans"/>
                <a:cs typeface="Work Sans"/>
                <a:sym typeface="Work Sans"/>
              </a:rPr>
              <a:t>Senior Capstone is a </a:t>
            </a:r>
            <a:r>
              <a:rPr lang="en-US" sz="2900">
                <a:solidFill>
                  <a:schemeClr val="dk1"/>
                </a:solidFill>
                <a:latin typeface="Work Sans"/>
                <a:ea typeface="Work Sans"/>
                <a:cs typeface="Work Sans"/>
                <a:sym typeface="Work Sans"/>
              </a:rPr>
              <a:t>whole rounded</a:t>
            </a:r>
            <a:r>
              <a:rPr lang="en-US" sz="2900">
                <a:solidFill>
                  <a:schemeClr val="dk1"/>
                </a:solidFill>
                <a:latin typeface="Work Sans"/>
                <a:ea typeface="Work Sans"/>
                <a:cs typeface="Work Sans"/>
                <a:sym typeface="Work Sans"/>
              </a:rPr>
              <a:t> experience that allowed us to explore </a:t>
            </a:r>
            <a:r>
              <a:rPr lang="en-US" sz="2900">
                <a:solidFill>
                  <a:schemeClr val="dk1"/>
                </a:solidFill>
                <a:latin typeface="Work Sans"/>
                <a:ea typeface="Work Sans"/>
                <a:cs typeface="Work Sans"/>
                <a:sym typeface="Work Sans"/>
              </a:rPr>
              <a:t>multiple</a:t>
            </a:r>
            <a:r>
              <a:rPr lang="en-US" sz="2900">
                <a:solidFill>
                  <a:schemeClr val="dk1"/>
                </a:solidFill>
                <a:latin typeface="Work Sans"/>
                <a:ea typeface="Work Sans"/>
                <a:cs typeface="Work Sans"/>
                <a:sym typeface="Work Sans"/>
              </a:rPr>
              <a:t> fields in ECE and apply our </a:t>
            </a:r>
            <a:r>
              <a:rPr lang="en-US" sz="2900">
                <a:solidFill>
                  <a:schemeClr val="dk1"/>
                </a:solidFill>
                <a:latin typeface="Work Sans"/>
                <a:ea typeface="Work Sans"/>
                <a:cs typeface="Work Sans"/>
                <a:sym typeface="Work Sans"/>
              </a:rPr>
              <a:t>cumulative</a:t>
            </a:r>
            <a:r>
              <a:rPr lang="en-US" sz="2900">
                <a:solidFill>
                  <a:schemeClr val="dk1"/>
                </a:solidFill>
                <a:latin typeface="Work Sans"/>
                <a:ea typeface="Work Sans"/>
                <a:cs typeface="Work Sans"/>
                <a:sym typeface="Work Sans"/>
              </a:rPr>
              <a:t> knowledge from previous courses to a real life application. We also got to learn new skills such as programming the NVIDIA Jetson Nano to use ML effectively, considering the use case requirements, discussing the ethics, and creating a schedule for the entire semester.</a:t>
            </a:r>
            <a:endParaRPr sz="2900">
              <a:latin typeface="Work Sans"/>
              <a:ea typeface="Work Sans"/>
              <a:cs typeface="Work Sans"/>
              <a:sym typeface="Work Sans"/>
            </a:endParaRPr>
          </a:p>
        </p:txBody>
      </p:sp>
      <p:sp>
        <p:nvSpPr>
          <p:cNvPr id="94" name="Google Shape;94;p1"/>
          <p:cNvSpPr/>
          <p:nvPr/>
        </p:nvSpPr>
        <p:spPr>
          <a:xfrm>
            <a:off x="21680620" y="914400"/>
            <a:ext cx="4339967" cy="2743191"/>
          </a:xfrm>
          <a:custGeom>
            <a:rect b="b" l="l" r="r" t="t"/>
            <a:pathLst>
              <a:path extrusionOk="0" h="12505" w="19784">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pic>
        <p:nvPicPr>
          <p:cNvPr id="95" name="Google Shape;95;p1"/>
          <p:cNvPicPr preferRelativeResize="0"/>
          <p:nvPr/>
        </p:nvPicPr>
        <p:blipFill>
          <a:blip r:embed="rId5">
            <a:alphaModFix/>
          </a:blip>
          <a:stretch>
            <a:fillRect/>
          </a:stretch>
        </p:blipFill>
        <p:spPr>
          <a:xfrm>
            <a:off x="156300" y="12811500"/>
            <a:ext cx="13331102" cy="6954626"/>
          </a:xfrm>
          <a:prstGeom prst="rect">
            <a:avLst/>
          </a:prstGeom>
          <a:noFill/>
          <a:ln>
            <a:noFill/>
          </a:ln>
        </p:spPr>
      </p:pic>
      <p:sp>
        <p:nvSpPr>
          <p:cNvPr id="96" name="Google Shape;96;p1"/>
          <p:cNvSpPr/>
          <p:nvPr/>
        </p:nvSpPr>
        <p:spPr>
          <a:xfrm>
            <a:off x="22934299" y="1369808"/>
            <a:ext cx="1832596" cy="1832377"/>
          </a:xfrm>
          <a:custGeom>
            <a:rect b="b" l="l" r="r" t="t"/>
            <a:pathLst>
              <a:path extrusionOk="0" h="8353" w="8354">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nvGrpSpPr>
          <p:cNvPr id="97" name="Google Shape;97;p1"/>
          <p:cNvGrpSpPr/>
          <p:nvPr/>
        </p:nvGrpSpPr>
        <p:grpSpPr>
          <a:xfrm>
            <a:off x="14241150" y="12612899"/>
            <a:ext cx="12886001" cy="6452401"/>
            <a:chOff x="14180300" y="13373849"/>
            <a:chExt cx="12886001" cy="6452401"/>
          </a:xfrm>
        </p:grpSpPr>
        <p:pic>
          <p:nvPicPr>
            <p:cNvPr id="98" name="Google Shape;98;p1"/>
            <p:cNvPicPr preferRelativeResize="0"/>
            <p:nvPr/>
          </p:nvPicPr>
          <p:blipFill rotWithShape="1">
            <a:blip r:embed="rId6">
              <a:alphaModFix/>
            </a:blip>
            <a:srcRect b="18267" l="0" r="0" t="7294"/>
            <a:stretch/>
          </p:blipFill>
          <p:spPr>
            <a:xfrm rot="-5400000">
              <a:off x="17286850" y="12674599"/>
              <a:ext cx="6452401" cy="7850900"/>
            </a:xfrm>
            <a:prstGeom prst="rect">
              <a:avLst/>
            </a:prstGeom>
            <a:noFill/>
            <a:ln>
              <a:noFill/>
            </a:ln>
          </p:spPr>
        </p:pic>
        <p:sp>
          <p:nvSpPr>
            <p:cNvPr id="99" name="Google Shape;99;p1"/>
            <p:cNvSpPr txBox="1"/>
            <p:nvPr/>
          </p:nvSpPr>
          <p:spPr>
            <a:xfrm>
              <a:off x="14180300" y="17271600"/>
              <a:ext cx="1981200" cy="954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2500">
                  <a:latin typeface="Work Sans"/>
                  <a:ea typeface="Work Sans"/>
                  <a:cs typeface="Work Sans"/>
                  <a:sym typeface="Work Sans"/>
                </a:rPr>
                <a:t>Ultrasonic </a:t>
              </a:r>
              <a:endParaRPr sz="2500">
                <a:latin typeface="Work Sans"/>
                <a:ea typeface="Work Sans"/>
                <a:cs typeface="Work Sans"/>
                <a:sym typeface="Work Sans"/>
              </a:endParaRPr>
            </a:p>
            <a:p>
              <a:pPr indent="0" lvl="0" marL="0" rtl="0" algn="r">
                <a:spcBef>
                  <a:spcPts val="0"/>
                </a:spcBef>
                <a:spcAft>
                  <a:spcPts val="0"/>
                </a:spcAft>
                <a:buNone/>
              </a:pPr>
              <a:r>
                <a:rPr lang="en-US" sz="2500">
                  <a:latin typeface="Work Sans"/>
                  <a:ea typeface="Work Sans"/>
                  <a:cs typeface="Work Sans"/>
                  <a:sym typeface="Work Sans"/>
                </a:rPr>
                <a:t>Sensor</a:t>
              </a:r>
              <a:endParaRPr sz="2500">
                <a:latin typeface="Work Sans"/>
                <a:ea typeface="Work Sans"/>
                <a:cs typeface="Work Sans"/>
                <a:sym typeface="Work Sans"/>
              </a:endParaRPr>
            </a:p>
          </p:txBody>
        </p:sp>
        <p:sp>
          <p:nvSpPr>
            <p:cNvPr id="100" name="Google Shape;100;p1"/>
            <p:cNvSpPr txBox="1"/>
            <p:nvPr/>
          </p:nvSpPr>
          <p:spPr>
            <a:xfrm>
              <a:off x="14180300" y="15761900"/>
              <a:ext cx="1981200" cy="954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2500">
                  <a:latin typeface="Work Sans"/>
                  <a:ea typeface="Work Sans"/>
                  <a:cs typeface="Work Sans"/>
                  <a:sym typeface="Work Sans"/>
                </a:rPr>
                <a:t>Arduino Uno</a:t>
              </a:r>
              <a:endParaRPr sz="2500">
                <a:latin typeface="Work Sans"/>
                <a:ea typeface="Work Sans"/>
                <a:cs typeface="Work Sans"/>
                <a:sym typeface="Work Sans"/>
              </a:endParaRPr>
            </a:p>
          </p:txBody>
        </p:sp>
        <p:sp>
          <p:nvSpPr>
            <p:cNvPr id="101" name="Google Shape;101;p1"/>
            <p:cNvSpPr txBox="1"/>
            <p:nvPr/>
          </p:nvSpPr>
          <p:spPr>
            <a:xfrm>
              <a:off x="24864601" y="16673138"/>
              <a:ext cx="1555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Work Sans"/>
                  <a:ea typeface="Work Sans"/>
                  <a:cs typeface="Work Sans"/>
                  <a:sym typeface="Work Sans"/>
                </a:rPr>
                <a:t>Control Buttons</a:t>
              </a:r>
              <a:endParaRPr sz="2500">
                <a:latin typeface="Work Sans"/>
                <a:ea typeface="Work Sans"/>
                <a:cs typeface="Work Sans"/>
                <a:sym typeface="Work Sans"/>
              </a:endParaRPr>
            </a:p>
          </p:txBody>
        </p:sp>
        <p:sp>
          <p:nvSpPr>
            <p:cNvPr id="102" name="Google Shape;102;p1"/>
            <p:cNvSpPr txBox="1"/>
            <p:nvPr/>
          </p:nvSpPr>
          <p:spPr>
            <a:xfrm>
              <a:off x="24864601" y="17896325"/>
              <a:ext cx="1555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Work Sans"/>
                  <a:ea typeface="Work Sans"/>
                  <a:cs typeface="Work Sans"/>
                  <a:sym typeface="Work Sans"/>
                </a:rPr>
                <a:t>Jetson Nano</a:t>
              </a:r>
              <a:endParaRPr sz="2500">
                <a:latin typeface="Work Sans"/>
                <a:ea typeface="Work Sans"/>
                <a:cs typeface="Work Sans"/>
                <a:sym typeface="Work Sans"/>
              </a:endParaRPr>
            </a:p>
          </p:txBody>
        </p:sp>
        <p:sp>
          <p:nvSpPr>
            <p:cNvPr id="103" name="Google Shape;103;p1"/>
            <p:cNvSpPr txBox="1"/>
            <p:nvPr/>
          </p:nvSpPr>
          <p:spPr>
            <a:xfrm>
              <a:off x="24864601" y="19119500"/>
              <a:ext cx="1555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Work Sans"/>
                  <a:ea typeface="Work Sans"/>
                  <a:cs typeface="Work Sans"/>
                  <a:sym typeface="Work Sans"/>
                </a:rPr>
                <a:t>Camera</a:t>
              </a:r>
              <a:endParaRPr sz="2500">
                <a:latin typeface="Work Sans"/>
                <a:ea typeface="Work Sans"/>
                <a:cs typeface="Work Sans"/>
                <a:sym typeface="Work Sans"/>
              </a:endParaRPr>
            </a:p>
          </p:txBody>
        </p:sp>
        <p:sp>
          <p:nvSpPr>
            <p:cNvPr id="104" name="Google Shape;104;p1"/>
            <p:cNvSpPr txBox="1"/>
            <p:nvPr/>
          </p:nvSpPr>
          <p:spPr>
            <a:xfrm>
              <a:off x="14524700" y="14498075"/>
              <a:ext cx="16368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2500">
                  <a:latin typeface="Work Sans"/>
                  <a:ea typeface="Work Sans"/>
                  <a:cs typeface="Work Sans"/>
                  <a:sym typeface="Work Sans"/>
                </a:rPr>
                <a:t>Battery</a:t>
              </a:r>
              <a:endParaRPr sz="2500">
                <a:latin typeface="Work Sans"/>
                <a:ea typeface="Work Sans"/>
                <a:cs typeface="Work Sans"/>
                <a:sym typeface="Work Sans"/>
              </a:endParaRPr>
            </a:p>
          </p:txBody>
        </p:sp>
        <p:sp>
          <p:nvSpPr>
            <p:cNvPr id="105" name="Google Shape;105;p1"/>
            <p:cNvSpPr txBox="1"/>
            <p:nvPr/>
          </p:nvSpPr>
          <p:spPr>
            <a:xfrm>
              <a:off x="24864601" y="14907100"/>
              <a:ext cx="22017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Work Sans"/>
                  <a:ea typeface="Work Sans"/>
                  <a:cs typeface="Work Sans"/>
                  <a:sym typeface="Work Sans"/>
                </a:rPr>
                <a:t>Bone Conducting Headphones</a:t>
              </a:r>
              <a:endParaRPr sz="2500">
                <a:latin typeface="Work Sans"/>
                <a:ea typeface="Work Sans"/>
                <a:cs typeface="Work Sans"/>
                <a:sym typeface="Work Sans"/>
              </a:endParaRPr>
            </a:p>
          </p:txBody>
        </p:sp>
        <p:cxnSp>
          <p:nvCxnSpPr>
            <p:cNvPr id="106" name="Google Shape;106;p1"/>
            <p:cNvCxnSpPr>
              <a:stCxn id="104" idx="3"/>
            </p:cNvCxnSpPr>
            <p:nvPr/>
          </p:nvCxnSpPr>
          <p:spPr>
            <a:xfrm>
              <a:off x="16161500" y="14782775"/>
              <a:ext cx="2463600" cy="630900"/>
            </a:xfrm>
            <a:prstGeom prst="bentConnector3">
              <a:avLst>
                <a:gd fmla="val 50000" name="adj1"/>
              </a:avLst>
            </a:prstGeom>
            <a:noFill/>
            <a:ln cap="flat" cmpd="sng" w="28575">
              <a:solidFill>
                <a:srgbClr val="BE0204"/>
              </a:solidFill>
              <a:prstDash val="solid"/>
              <a:round/>
              <a:headEnd len="med" w="med" type="triangle"/>
              <a:tailEnd len="med" w="med" type="none"/>
            </a:ln>
          </p:spPr>
        </p:cxnSp>
        <p:cxnSp>
          <p:nvCxnSpPr>
            <p:cNvPr id="107" name="Google Shape;107;p1"/>
            <p:cNvCxnSpPr>
              <a:stCxn id="100" idx="3"/>
            </p:cNvCxnSpPr>
            <p:nvPr/>
          </p:nvCxnSpPr>
          <p:spPr>
            <a:xfrm>
              <a:off x="16161500" y="16239050"/>
              <a:ext cx="1726200" cy="680700"/>
            </a:xfrm>
            <a:prstGeom prst="bentConnector3">
              <a:avLst>
                <a:gd fmla="val 50000" name="adj1"/>
              </a:avLst>
            </a:prstGeom>
            <a:noFill/>
            <a:ln cap="flat" cmpd="sng" w="28575">
              <a:solidFill>
                <a:srgbClr val="BE0204"/>
              </a:solidFill>
              <a:prstDash val="solid"/>
              <a:round/>
              <a:headEnd len="med" w="med" type="triangle"/>
              <a:tailEnd len="med" w="med" type="none"/>
            </a:ln>
          </p:spPr>
        </p:cxnSp>
        <p:cxnSp>
          <p:nvCxnSpPr>
            <p:cNvPr id="108" name="Google Shape;108;p1"/>
            <p:cNvCxnSpPr>
              <a:stCxn id="99" idx="3"/>
            </p:cNvCxnSpPr>
            <p:nvPr/>
          </p:nvCxnSpPr>
          <p:spPr>
            <a:xfrm>
              <a:off x="16161500" y="17748750"/>
              <a:ext cx="1636800" cy="711300"/>
            </a:xfrm>
            <a:prstGeom prst="bentConnector3">
              <a:avLst>
                <a:gd fmla="val 50000" name="adj1"/>
              </a:avLst>
            </a:prstGeom>
            <a:noFill/>
            <a:ln cap="flat" cmpd="sng" w="28575">
              <a:solidFill>
                <a:srgbClr val="BE0204"/>
              </a:solidFill>
              <a:prstDash val="solid"/>
              <a:round/>
              <a:headEnd len="med" w="med" type="triangle"/>
              <a:tailEnd len="med" w="med" type="none"/>
            </a:ln>
          </p:spPr>
        </p:cxnSp>
        <p:cxnSp>
          <p:nvCxnSpPr>
            <p:cNvPr id="109" name="Google Shape;109;p1"/>
            <p:cNvCxnSpPr>
              <a:endCxn id="105" idx="1"/>
            </p:cNvCxnSpPr>
            <p:nvPr/>
          </p:nvCxnSpPr>
          <p:spPr>
            <a:xfrm>
              <a:off x="22035601" y="14320900"/>
              <a:ext cx="2829000" cy="1255800"/>
            </a:xfrm>
            <a:prstGeom prst="bentConnector3">
              <a:avLst>
                <a:gd fmla="val 88604" name="adj1"/>
              </a:avLst>
            </a:prstGeom>
            <a:noFill/>
            <a:ln cap="flat" cmpd="sng" w="28575">
              <a:solidFill>
                <a:srgbClr val="BE0204"/>
              </a:solidFill>
              <a:prstDash val="solid"/>
              <a:round/>
              <a:headEnd len="med" w="med" type="none"/>
              <a:tailEnd len="med" w="med" type="triangle"/>
            </a:ln>
          </p:spPr>
        </p:cxnSp>
        <p:cxnSp>
          <p:nvCxnSpPr>
            <p:cNvPr id="110" name="Google Shape;110;p1"/>
            <p:cNvCxnSpPr>
              <a:endCxn id="101" idx="1"/>
            </p:cNvCxnSpPr>
            <p:nvPr/>
          </p:nvCxnSpPr>
          <p:spPr>
            <a:xfrm flipH="1" rot="-5400000">
              <a:off x="23764951" y="16050638"/>
              <a:ext cx="1475700" cy="723600"/>
            </a:xfrm>
            <a:prstGeom prst="bentConnector2">
              <a:avLst/>
            </a:prstGeom>
            <a:noFill/>
            <a:ln cap="flat" cmpd="sng" w="28575">
              <a:solidFill>
                <a:srgbClr val="BE0204"/>
              </a:solidFill>
              <a:prstDash val="solid"/>
              <a:round/>
              <a:headEnd len="med" w="med" type="none"/>
              <a:tailEnd len="med" w="med" type="triangle"/>
            </a:ln>
          </p:spPr>
        </p:cxnSp>
        <p:cxnSp>
          <p:nvCxnSpPr>
            <p:cNvPr id="111" name="Google Shape;111;p1"/>
            <p:cNvCxnSpPr>
              <a:endCxn id="102" idx="1"/>
            </p:cNvCxnSpPr>
            <p:nvPr/>
          </p:nvCxnSpPr>
          <p:spPr>
            <a:xfrm>
              <a:off x="23489401" y="17495975"/>
              <a:ext cx="1375200" cy="877500"/>
            </a:xfrm>
            <a:prstGeom prst="bentConnector3">
              <a:avLst>
                <a:gd fmla="val 50000" name="adj1"/>
              </a:avLst>
            </a:prstGeom>
            <a:noFill/>
            <a:ln cap="flat" cmpd="sng" w="28575">
              <a:solidFill>
                <a:srgbClr val="BE0204"/>
              </a:solidFill>
              <a:prstDash val="solid"/>
              <a:round/>
              <a:headEnd len="med" w="med" type="none"/>
              <a:tailEnd len="med" w="med" type="triangle"/>
            </a:ln>
          </p:spPr>
        </p:cxnSp>
        <p:cxnSp>
          <p:nvCxnSpPr>
            <p:cNvPr id="112" name="Google Shape;112;p1"/>
            <p:cNvCxnSpPr>
              <a:endCxn id="103" idx="1"/>
            </p:cNvCxnSpPr>
            <p:nvPr/>
          </p:nvCxnSpPr>
          <p:spPr>
            <a:xfrm flipH="1" rot="-5400000">
              <a:off x="21495901" y="16035500"/>
              <a:ext cx="3494100" cy="3243300"/>
            </a:xfrm>
            <a:prstGeom prst="bentConnector2">
              <a:avLst/>
            </a:prstGeom>
            <a:noFill/>
            <a:ln cap="flat" cmpd="sng" w="28575">
              <a:solidFill>
                <a:srgbClr val="BE0204"/>
              </a:solidFill>
              <a:prstDash val="solid"/>
              <a:round/>
              <a:headEnd len="med" w="med" type="none"/>
              <a:tailEnd len="med" w="med" type="triangle"/>
            </a:ln>
          </p:spPr>
        </p:cxnSp>
      </p:grpSp>
      <p:pic>
        <p:nvPicPr>
          <p:cNvPr id="113" name="Google Shape;113;p1"/>
          <p:cNvPicPr preferRelativeResize="0"/>
          <p:nvPr/>
        </p:nvPicPr>
        <p:blipFill>
          <a:blip r:embed="rId7">
            <a:alphaModFix/>
          </a:blip>
          <a:stretch>
            <a:fillRect/>
          </a:stretch>
        </p:blipFill>
        <p:spPr>
          <a:xfrm>
            <a:off x="333000" y="27857500"/>
            <a:ext cx="4031575" cy="4031575"/>
          </a:xfrm>
          <a:prstGeom prst="rect">
            <a:avLst/>
          </a:prstGeom>
          <a:noFill/>
          <a:ln>
            <a:noFill/>
          </a:ln>
        </p:spPr>
      </p:pic>
      <p:sp>
        <p:nvSpPr>
          <p:cNvPr id="114" name="Google Shape;114;p1"/>
          <p:cNvSpPr/>
          <p:nvPr/>
        </p:nvSpPr>
        <p:spPr>
          <a:xfrm>
            <a:off x="345632" y="32046595"/>
            <a:ext cx="4327200" cy="234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Work Sans"/>
                <a:ea typeface="Work Sans"/>
                <a:cs typeface="Work Sans"/>
                <a:sym typeface="Work Sans"/>
              </a:rPr>
              <a:t>Learn more about our project and the progression from ideation, to design, </a:t>
            </a:r>
            <a:r>
              <a:rPr lang="en-US" sz="1800">
                <a:solidFill>
                  <a:schemeClr val="dk1"/>
                </a:solidFill>
                <a:latin typeface="Work Sans"/>
                <a:ea typeface="Work Sans"/>
                <a:cs typeface="Work Sans"/>
                <a:sym typeface="Work Sans"/>
              </a:rPr>
              <a:t>prototyping</a:t>
            </a:r>
            <a:r>
              <a:rPr lang="en-US" sz="1800">
                <a:solidFill>
                  <a:schemeClr val="dk1"/>
                </a:solidFill>
                <a:latin typeface="Work Sans"/>
                <a:ea typeface="Work Sans"/>
                <a:cs typeface="Work Sans"/>
                <a:sym typeface="Work Sans"/>
              </a:rPr>
              <a:t>, and finally testing.</a:t>
            </a:r>
            <a:endParaRPr sz="1800">
              <a:latin typeface="Work Sans"/>
              <a:ea typeface="Work Sans"/>
              <a:cs typeface="Work Sans"/>
              <a:sym typeface="Work Sans"/>
            </a:endParaRPr>
          </a:p>
        </p:txBody>
      </p:sp>
      <p:graphicFrame>
        <p:nvGraphicFramePr>
          <p:cNvPr id="115" name="Google Shape;115;p1"/>
          <p:cNvGraphicFramePr/>
          <p:nvPr/>
        </p:nvGraphicFramePr>
        <p:xfrm>
          <a:off x="16267013" y="20969250"/>
          <a:ext cx="3000000" cy="3000000"/>
        </p:xfrm>
        <a:graphic>
          <a:graphicData uri="http://schemas.openxmlformats.org/drawingml/2006/table">
            <a:tbl>
              <a:tblPr>
                <a:noFill/>
                <a:tableStyleId>{3D77EE46-32FE-4EAB-922F-6A4141EAE23A}</a:tableStyleId>
              </a:tblPr>
              <a:tblGrid>
                <a:gridCol w="2966375"/>
                <a:gridCol w="3322975"/>
                <a:gridCol w="4433675"/>
              </a:tblGrid>
              <a:tr h="381000">
                <a:tc>
                  <a:txBody>
                    <a:bodyPr/>
                    <a:lstStyle/>
                    <a:p>
                      <a:pPr indent="0" lvl="0" marL="0" rtl="0" algn="l">
                        <a:spcBef>
                          <a:spcPts val="0"/>
                        </a:spcBef>
                        <a:spcAft>
                          <a:spcPts val="0"/>
                        </a:spcAft>
                        <a:buNone/>
                      </a:pPr>
                      <a:r>
                        <a:rPr lang="en-US" sz="2500">
                          <a:solidFill>
                            <a:srgbClr val="FFFFFF"/>
                          </a:solidFill>
                          <a:latin typeface="Work Sans Medium"/>
                          <a:ea typeface="Work Sans Medium"/>
                          <a:cs typeface="Work Sans Medium"/>
                          <a:sym typeface="Work Sans Medium"/>
                        </a:rPr>
                        <a:t>Testing</a:t>
                      </a:r>
                      <a:endParaRPr sz="2500">
                        <a:solidFill>
                          <a:srgbClr val="FFFFFF"/>
                        </a:solidFill>
                        <a:latin typeface="Work Sans Medium"/>
                        <a:ea typeface="Work Sans Medium"/>
                        <a:cs typeface="Work Sans Medium"/>
                        <a:sym typeface="Work Sans Medium"/>
                      </a:endParaRPr>
                    </a:p>
                  </a:txBody>
                  <a:tcPr marT="91425" marB="91425" marR="91425" marL="91425">
                    <a:solidFill>
                      <a:srgbClr val="A50021"/>
                    </a:solidFill>
                  </a:tcPr>
                </a:tc>
                <a:tc>
                  <a:txBody>
                    <a:bodyPr/>
                    <a:lstStyle/>
                    <a:p>
                      <a:pPr indent="0" lvl="0" marL="0" rtl="0" algn="l">
                        <a:spcBef>
                          <a:spcPts val="0"/>
                        </a:spcBef>
                        <a:spcAft>
                          <a:spcPts val="0"/>
                        </a:spcAft>
                        <a:buNone/>
                      </a:pPr>
                      <a:r>
                        <a:rPr lang="en-US" sz="2500">
                          <a:solidFill>
                            <a:srgbClr val="FFFFFF"/>
                          </a:solidFill>
                          <a:latin typeface="Work Sans Medium"/>
                          <a:ea typeface="Work Sans Medium"/>
                          <a:cs typeface="Work Sans Medium"/>
                          <a:sym typeface="Work Sans Medium"/>
                        </a:rPr>
                        <a:t>Metrics</a:t>
                      </a:r>
                      <a:endParaRPr sz="2500">
                        <a:solidFill>
                          <a:srgbClr val="FFFFFF"/>
                        </a:solidFill>
                        <a:latin typeface="Work Sans Medium"/>
                        <a:ea typeface="Work Sans Medium"/>
                        <a:cs typeface="Work Sans Medium"/>
                        <a:sym typeface="Work Sans Medium"/>
                      </a:endParaRPr>
                    </a:p>
                  </a:txBody>
                  <a:tcPr marT="91425" marB="91425" marR="91425" marL="91425">
                    <a:solidFill>
                      <a:srgbClr val="A50021"/>
                    </a:solidFill>
                  </a:tcPr>
                </a:tc>
                <a:tc>
                  <a:txBody>
                    <a:bodyPr/>
                    <a:lstStyle/>
                    <a:p>
                      <a:pPr indent="0" lvl="0" marL="0" rtl="0" algn="l">
                        <a:spcBef>
                          <a:spcPts val="0"/>
                        </a:spcBef>
                        <a:spcAft>
                          <a:spcPts val="0"/>
                        </a:spcAft>
                        <a:buNone/>
                      </a:pPr>
                      <a:r>
                        <a:rPr lang="en-US" sz="2500">
                          <a:solidFill>
                            <a:srgbClr val="FFFFFF"/>
                          </a:solidFill>
                          <a:latin typeface="Work Sans Medium"/>
                          <a:ea typeface="Work Sans Medium"/>
                          <a:cs typeface="Work Sans Medium"/>
                          <a:sym typeface="Work Sans Medium"/>
                        </a:rPr>
                        <a:t>Result</a:t>
                      </a:r>
                      <a:endParaRPr sz="2500">
                        <a:solidFill>
                          <a:srgbClr val="FFFFFF"/>
                        </a:solidFill>
                        <a:latin typeface="Work Sans Medium"/>
                        <a:ea typeface="Work Sans Medium"/>
                        <a:cs typeface="Work Sans Medium"/>
                        <a:sym typeface="Work Sans Medium"/>
                      </a:endParaRPr>
                    </a:p>
                  </a:txBody>
                  <a:tcPr marT="91425" marB="91425" marR="91425" marL="91425">
                    <a:solidFill>
                      <a:srgbClr val="A50021"/>
                    </a:solidFill>
                  </a:tcPr>
                </a:tc>
              </a:tr>
              <a:tr h="381000">
                <a:tc>
                  <a:txBody>
                    <a:bodyPr/>
                    <a:lstStyle/>
                    <a:p>
                      <a:pPr indent="0" lvl="0" marL="0" rtl="0" algn="l">
                        <a:spcBef>
                          <a:spcPts val="0"/>
                        </a:spcBef>
                        <a:spcAft>
                          <a:spcPts val="0"/>
                        </a:spcAft>
                        <a:buNone/>
                      </a:pPr>
                      <a:r>
                        <a:rPr lang="en-US" sz="2500">
                          <a:latin typeface="Work Sans"/>
                          <a:ea typeface="Work Sans"/>
                          <a:cs typeface="Work Sans"/>
                          <a:sym typeface="Work Sans"/>
                        </a:rPr>
                        <a:t>OR Model</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lang="en-US" sz="2500">
                          <a:solidFill>
                            <a:srgbClr val="000000"/>
                          </a:solidFill>
                          <a:latin typeface="Work Sans"/>
                          <a:ea typeface="Work Sans"/>
                          <a:cs typeface="Work Sans"/>
                          <a:sym typeface="Work Sans"/>
                        </a:rPr>
                        <a:t>&gt; 70% on identifying the closest object </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None/>
                      </a:pPr>
                      <a:r>
                        <a:rPr b="1" lang="en-US" sz="2500">
                          <a:latin typeface="Work Sans"/>
                          <a:ea typeface="Work Sans"/>
                          <a:cs typeface="Work Sans"/>
                          <a:sym typeface="Work Sans"/>
                        </a:rPr>
                        <a:t>95%</a:t>
                      </a:r>
                      <a:r>
                        <a:rPr lang="en-US" sz="2500">
                          <a:latin typeface="Work Sans"/>
                          <a:ea typeface="Work Sans"/>
                          <a:cs typeface="Work Sans"/>
                          <a:sym typeface="Work Sans"/>
                        </a:rPr>
                        <a:t> (38/40 images, 5 objects)</a:t>
                      </a:r>
                      <a:endParaRPr sz="2500">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lang="en-US" sz="2500">
                          <a:latin typeface="Work Sans"/>
                          <a:ea typeface="Work Sans"/>
                          <a:cs typeface="Work Sans"/>
                          <a:sym typeface="Work Sans"/>
                        </a:rPr>
                        <a:t>Proximity Module (Arduino &amp; US)</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lang="en-US" sz="2500">
                          <a:solidFill>
                            <a:srgbClr val="000000"/>
                          </a:solidFill>
                          <a:latin typeface="Work Sans"/>
                          <a:ea typeface="Work Sans"/>
                          <a:cs typeface="Work Sans"/>
                          <a:sym typeface="Work Sans"/>
                        </a:rPr>
                        <a:t>accurately detect objects within 2m with </a:t>
                      </a:r>
                      <a:r>
                        <a:rPr lang="en-US" sz="2500">
                          <a:solidFill>
                            <a:schemeClr val="dk1"/>
                          </a:solidFill>
                          <a:latin typeface="Work Sans"/>
                          <a:ea typeface="Work Sans"/>
                          <a:cs typeface="Work Sans"/>
                          <a:sym typeface="Work Sans"/>
                        </a:rPr>
                        <a:t>± 30 cm uncertainty</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None/>
                      </a:pPr>
                      <a:r>
                        <a:rPr lang="en-US" sz="2500">
                          <a:latin typeface="Work Sans"/>
                          <a:ea typeface="Work Sans"/>
                          <a:cs typeface="Work Sans"/>
                          <a:sym typeface="Work Sans"/>
                        </a:rPr>
                        <a:t>Within </a:t>
                      </a:r>
                      <a:r>
                        <a:rPr b="1" lang="en-US" sz="2500">
                          <a:solidFill>
                            <a:srgbClr val="000000"/>
                          </a:solidFill>
                          <a:latin typeface="Work Sans"/>
                          <a:ea typeface="Work Sans"/>
                          <a:cs typeface="Work Sans"/>
                          <a:sym typeface="Work Sans"/>
                        </a:rPr>
                        <a:t>± 1 cm</a:t>
                      </a:r>
                      <a:r>
                        <a:rPr lang="en-US" sz="2500">
                          <a:solidFill>
                            <a:srgbClr val="000000"/>
                          </a:solidFill>
                          <a:latin typeface="Work Sans"/>
                          <a:ea typeface="Work Sans"/>
                          <a:cs typeface="Work Sans"/>
                          <a:sym typeface="Work Sans"/>
                        </a:rPr>
                        <a:t> of actual object distance</a:t>
                      </a:r>
                      <a:endParaRPr sz="2500">
                        <a:solidFill>
                          <a:srgbClr val="000000"/>
                        </a:solidFill>
                        <a:latin typeface="Work Sans"/>
                        <a:ea typeface="Work Sans"/>
                        <a:cs typeface="Work Sans"/>
                        <a:sym typeface="Work Sans"/>
                      </a:endParaRPr>
                    </a:p>
                    <a:p>
                      <a:pPr indent="0" lvl="0" marL="0" rtl="0" algn="l">
                        <a:spcBef>
                          <a:spcPts val="0"/>
                        </a:spcBef>
                        <a:spcAft>
                          <a:spcPts val="0"/>
                        </a:spcAft>
                        <a:buNone/>
                      </a:pPr>
                      <a:r>
                        <a:rPr lang="en-US" sz="2500">
                          <a:solidFill>
                            <a:srgbClr val="000000"/>
                          </a:solidFill>
                          <a:latin typeface="Work Sans"/>
                          <a:ea typeface="Work Sans"/>
                          <a:cs typeface="Work Sans"/>
                          <a:sym typeface="Work Sans"/>
                        </a:rPr>
                        <a:t>2 - 400 cm range </a:t>
                      </a:r>
                      <a:endParaRPr b="1" sz="2500">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lang="en-US" sz="2500">
                          <a:latin typeface="Work Sans"/>
                          <a:ea typeface="Work Sans"/>
                          <a:cs typeface="Work Sans"/>
                          <a:sym typeface="Work Sans"/>
                        </a:rPr>
                        <a:t>Speech Module</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lang="en-US" sz="2500">
                          <a:solidFill>
                            <a:srgbClr val="000000"/>
                          </a:solidFill>
                          <a:latin typeface="Work Sans"/>
                          <a:ea typeface="Work Sans"/>
                          <a:cs typeface="Work Sans"/>
                          <a:sym typeface="Work Sans"/>
                        </a:rPr>
                        <a:t>user</a:t>
                      </a:r>
                      <a:r>
                        <a:rPr lang="en-US" sz="2500">
                          <a:latin typeface="Work Sans"/>
                          <a:ea typeface="Work Sans"/>
                          <a:cs typeface="Work Sans"/>
                          <a:sym typeface="Work Sans"/>
                        </a:rPr>
                        <a:t> </a:t>
                      </a:r>
                      <a:r>
                        <a:rPr lang="en-US" sz="2500">
                          <a:solidFill>
                            <a:srgbClr val="000000"/>
                          </a:solidFill>
                          <a:latin typeface="Work Sans"/>
                          <a:ea typeface="Work Sans"/>
                          <a:cs typeface="Work Sans"/>
                          <a:sym typeface="Work Sans"/>
                        </a:rPr>
                        <a:t>testing for surrounding sounds</a:t>
                      </a:r>
                      <a:endParaRPr sz="2500">
                        <a:solidFill>
                          <a:srgbClr val="000000"/>
                        </a:solidFill>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None/>
                      </a:pPr>
                      <a:r>
                        <a:rPr b="1" lang="en-US" sz="2500">
                          <a:latin typeface="Work Sans"/>
                          <a:ea typeface="Work Sans"/>
                          <a:cs typeface="Work Sans"/>
                          <a:sym typeface="Work Sans"/>
                        </a:rPr>
                        <a:t>100%</a:t>
                      </a:r>
                      <a:r>
                        <a:rPr lang="en-US" sz="2500">
                          <a:latin typeface="Work Sans"/>
                          <a:ea typeface="Work Sans"/>
                          <a:cs typeface="Work Sans"/>
                          <a:sym typeface="Work Sans"/>
                        </a:rPr>
                        <a:t> (20 trials for person, couch, chair, cat, cellphone)</a:t>
                      </a:r>
                      <a:endParaRPr sz="2500">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lang="en-US" sz="2500">
                          <a:latin typeface="Work Sans"/>
                          <a:ea typeface="Work Sans"/>
                          <a:cs typeface="Work Sans"/>
                          <a:sym typeface="Work Sans"/>
                        </a:rPr>
                        <a:t>Vibration Module</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lang="en-US" sz="2500">
                          <a:solidFill>
                            <a:srgbClr val="000000"/>
                          </a:solidFill>
                          <a:latin typeface="Work Sans"/>
                          <a:ea typeface="Work Sans"/>
                          <a:cs typeface="Work Sans"/>
                          <a:sym typeface="Work Sans"/>
                        </a:rPr>
                        <a:t>&gt; 95% accuracy on vibration</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None/>
                      </a:pPr>
                      <a:r>
                        <a:rPr b="1" lang="en-US" sz="2500">
                          <a:latin typeface="Work Sans"/>
                          <a:ea typeface="Work Sans"/>
                          <a:cs typeface="Work Sans"/>
                          <a:sym typeface="Work Sans"/>
                        </a:rPr>
                        <a:t>100%</a:t>
                      </a:r>
                      <a:r>
                        <a:rPr lang="en-US" sz="2500">
                          <a:latin typeface="Work Sans"/>
                          <a:ea typeface="Work Sans"/>
                          <a:cs typeface="Work Sans"/>
                          <a:sym typeface="Work Sans"/>
                        </a:rPr>
                        <a:t> (20/20 on person, 20/20 on nothing)</a:t>
                      </a:r>
                      <a:endParaRPr sz="2500">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lang="en-US" sz="2500">
                          <a:latin typeface="Work Sans"/>
                          <a:ea typeface="Work Sans"/>
                          <a:cs typeface="Work Sans"/>
                          <a:sym typeface="Work Sans"/>
                        </a:rPr>
                        <a:t>Device Controls (buttons)</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lang="en-US" sz="2500">
                          <a:solidFill>
                            <a:srgbClr val="000000"/>
                          </a:solidFill>
                          <a:latin typeface="Work Sans"/>
                          <a:ea typeface="Work Sans"/>
                          <a:cs typeface="Work Sans"/>
                          <a:sym typeface="Work Sans"/>
                        </a:rPr>
                        <a:t>100% accuracy on controls</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None/>
                      </a:pPr>
                      <a:r>
                        <a:rPr b="1" lang="en-US" sz="2500">
                          <a:latin typeface="Work Sans"/>
                          <a:ea typeface="Work Sans"/>
                          <a:cs typeface="Work Sans"/>
                          <a:sym typeface="Work Sans"/>
                        </a:rPr>
                        <a:t>100%</a:t>
                      </a:r>
                      <a:r>
                        <a:rPr lang="en-US" sz="2500">
                          <a:latin typeface="Work Sans"/>
                          <a:ea typeface="Work Sans"/>
                          <a:cs typeface="Work Sans"/>
                          <a:sym typeface="Work Sans"/>
                        </a:rPr>
                        <a:t> (20/20 on button A, 20/20 on button B)</a:t>
                      </a:r>
                      <a:endParaRPr sz="2500">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lang="en-US" sz="2500">
                          <a:latin typeface="Work Sans"/>
                          <a:ea typeface="Work Sans"/>
                          <a:cs typeface="Work Sans"/>
                          <a:sym typeface="Work Sans"/>
                        </a:rPr>
                        <a:t>Module Integration (weight)</a:t>
                      </a:r>
                      <a:endParaRPr sz="2500">
                        <a:latin typeface="Work Sans"/>
                        <a:ea typeface="Work Sans"/>
                        <a:cs typeface="Work Sans"/>
                        <a:sym typeface="Work San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2500">
                          <a:solidFill>
                            <a:srgbClr val="000000"/>
                          </a:solidFill>
                          <a:latin typeface="Work Sans"/>
                          <a:ea typeface="Work Sans"/>
                          <a:cs typeface="Work Sans"/>
                          <a:sym typeface="Work Sans"/>
                        </a:rPr>
                        <a:t>&lt; 450g on the overall product weight</a:t>
                      </a:r>
                      <a:endParaRPr sz="2500">
                        <a:solidFill>
                          <a:srgbClr val="000000"/>
                        </a:solidFill>
                        <a:latin typeface="Work Sans"/>
                        <a:ea typeface="Work Sans"/>
                        <a:cs typeface="Work Sans"/>
                        <a:sym typeface="Work San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2500">
                          <a:latin typeface="Work Sans"/>
                          <a:ea typeface="Work Sans"/>
                          <a:cs typeface="Work Sans"/>
                          <a:sym typeface="Work Sans"/>
                        </a:rPr>
                        <a:t>217</a:t>
                      </a:r>
                      <a:r>
                        <a:rPr b="1" lang="en-US" sz="2500">
                          <a:latin typeface="Work Sans"/>
                          <a:ea typeface="Work Sans"/>
                          <a:cs typeface="Work Sans"/>
                          <a:sym typeface="Work Sans"/>
                        </a:rPr>
                        <a:t>g </a:t>
                      </a:r>
                      <a:r>
                        <a:rPr lang="en-US" sz="2500">
                          <a:latin typeface="Work Sans"/>
                          <a:ea typeface="Work Sans"/>
                          <a:cs typeface="Work Sans"/>
                          <a:sym typeface="Work Sans"/>
                        </a:rPr>
                        <a:t>(device)</a:t>
                      </a:r>
                      <a:r>
                        <a:rPr b="1" lang="en-US" sz="2500">
                          <a:latin typeface="Work Sans"/>
                          <a:ea typeface="Work Sans"/>
                          <a:cs typeface="Work Sans"/>
                          <a:sym typeface="Work Sans"/>
                        </a:rPr>
                        <a:t> + 209g </a:t>
                      </a:r>
                      <a:r>
                        <a:rPr lang="en-US" sz="2500">
                          <a:latin typeface="Work Sans"/>
                          <a:ea typeface="Work Sans"/>
                          <a:cs typeface="Work Sans"/>
                          <a:sym typeface="Work Sans"/>
                        </a:rPr>
                        <a:t>(battery) </a:t>
                      </a:r>
                      <a:r>
                        <a:rPr b="1" lang="en-US" sz="2500">
                          <a:latin typeface="Work Sans"/>
                          <a:ea typeface="Work Sans"/>
                          <a:cs typeface="Work Sans"/>
                          <a:sym typeface="Work Sans"/>
                        </a:rPr>
                        <a:t>= 426g</a:t>
                      </a:r>
                      <a:r>
                        <a:rPr lang="en-US" sz="2500">
                          <a:latin typeface="Work Sans"/>
                          <a:ea typeface="Work Sans"/>
                          <a:cs typeface="Work Sans"/>
                          <a:sym typeface="Work Sans"/>
                        </a:rPr>
                        <a:t> &lt; 450g</a:t>
                      </a:r>
                      <a:endParaRPr sz="2500">
                        <a:latin typeface="Work Sans"/>
                        <a:ea typeface="Work Sans"/>
                        <a:cs typeface="Work Sans"/>
                        <a:sym typeface="Work Sans"/>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2500">
                          <a:latin typeface="Work Sans"/>
                          <a:ea typeface="Work Sans"/>
                          <a:cs typeface="Work Sans"/>
                          <a:sym typeface="Work Sans"/>
                        </a:rPr>
                        <a:t>Battery Life</a:t>
                      </a:r>
                      <a:endParaRPr sz="2500">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2500">
                          <a:latin typeface="Work Sans"/>
                          <a:ea typeface="Work Sans"/>
                          <a:cs typeface="Work Sans"/>
                          <a:sym typeface="Work Sans"/>
                        </a:rPr>
                        <a:t>&gt; 4 hours of running</a:t>
                      </a:r>
                      <a:endParaRPr sz="2500">
                        <a:solidFill>
                          <a:srgbClr val="000000"/>
                        </a:solidFill>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2500">
                          <a:latin typeface="Work Sans"/>
                          <a:ea typeface="Work Sans"/>
                          <a:cs typeface="Work Sans"/>
                          <a:sym typeface="Work Sans"/>
                        </a:rPr>
                        <a:t>4.86</a:t>
                      </a:r>
                      <a:r>
                        <a:rPr b="1" lang="en-US" sz="2500">
                          <a:latin typeface="Work Sans"/>
                          <a:ea typeface="Work Sans"/>
                          <a:cs typeface="Work Sans"/>
                          <a:sym typeface="Work Sans"/>
                        </a:rPr>
                        <a:t> hours for 60% battery</a:t>
                      </a:r>
                      <a:r>
                        <a:rPr lang="en-US" sz="2500">
                          <a:latin typeface="Work Sans"/>
                          <a:ea typeface="Work Sans"/>
                          <a:cs typeface="Work Sans"/>
                          <a:sym typeface="Work Sans"/>
                        </a:rPr>
                        <a:t>, headless</a:t>
                      </a:r>
                      <a:endParaRPr b="1" sz="2500">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Clr>
                          <a:srgbClr val="000000"/>
                        </a:buClr>
                        <a:buSzPts val="1100"/>
                        <a:buFont typeface="Arial"/>
                        <a:buNone/>
                      </a:pPr>
                      <a:r>
                        <a:rPr lang="en-US" sz="2500">
                          <a:latin typeface="Work Sans"/>
                          <a:ea typeface="Work Sans"/>
                          <a:cs typeface="Work Sans"/>
                          <a:sym typeface="Work Sans"/>
                        </a:rPr>
                        <a:t>Recognition Delay</a:t>
                      </a:r>
                      <a:endParaRPr sz="2500">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2500">
                          <a:latin typeface="Work Sans"/>
                          <a:ea typeface="Work Sans"/>
                          <a:cs typeface="Work Sans"/>
                          <a:sym typeface="Work Sans"/>
                        </a:rPr>
                        <a:t>&lt; 2.5s recognition</a:t>
                      </a:r>
                      <a:endParaRPr sz="2500">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2500">
                          <a:latin typeface="Work Sans"/>
                          <a:ea typeface="Work Sans"/>
                          <a:cs typeface="Work Sans"/>
                          <a:sym typeface="Work Sans"/>
                        </a:rPr>
                        <a:t>1.88s on average</a:t>
                      </a:r>
                      <a:r>
                        <a:rPr lang="en-US" sz="2500">
                          <a:latin typeface="Work Sans"/>
                          <a:ea typeface="Work Sans"/>
                          <a:cs typeface="Work Sans"/>
                          <a:sym typeface="Work Sans"/>
                        </a:rPr>
                        <a:t> </a:t>
                      </a:r>
                      <a:r>
                        <a:rPr lang="en-US" sz="2500">
                          <a:latin typeface="Work Sans"/>
                          <a:ea typeface="Work Sans"/>
                          <a:cs typeface="Work Sans"/>
                          <a:sym typeface="Work Sans"/>
                        </a:rPr>
                        <a:t>to recognize the object</a:t>
                      </a:r>
                      <a:endParaRPr sz="2500">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116" name="Google Shape;116;p1"/>
          <p:cNvGraphicFramePr/>
          <p:nvPr/>
        </p:nvGraphicFramePr>
        <p:xfrm>
          <a:off x="16222313" y="31634813"/>
          <a:ext cx="3000000" cy="3000000"/>
        </p:xfrm>
        <a:graphic>
          <a:graphicData uri="http://schemas.openxmlformats.org/drawingml/2006/table">
            <a:tbl>
              <a:tblPr>
                <a:noFill/>
                <a:tableStyleId>{3D77EE46-32FE-4EAB-922F-6A4141EAE23A}</a:tableStyleId>
              </a:tblPr>
              <a:tblGrid>
                <a:gridCol w="2658075"/>
                <a:gridCol w="2599625"/>
              </a:tblGrid>
              <a:tr h="557550">
                <a:tc>
                  <a:txBody>
                    <a:bodyPr/>
                    <a:lstStyle/>
                    <a:p>
                      <a:pPr indent="0" lvl="0" marL="0" rtl="0" algn="l">
                        <a:spcBef>
                          <a:spcPts val="0"/>
                        </a:spcBef>
                        <a:spcAft>
                          <a:spcPts val="0"/>
                        </a:spcAft>
                        <a:buNone/>
                      </a:pPr>
                      <a:r>
                        <a:rPr lang="en-US" sz="2500">
                          <a:solidFill>
                            <a:srgbClr val="FFFFFF"/>
                          </a:solidFill>
                          <a:latin typeface="Work Sans"/>
                          <a:ea typeface="Work Sans"/>
                          <a:cs typeface="Work Sans"/>
                          <a:sym typeface="Work Sans"/>
                        </a:rPr>
                        <a:t>OR Model</a:t>
                      </a:r>
                      <a:endParaRPr sz="2500">
                        <a:solidFill>
                          <a:srgbClr val="FFFFFF"/>
                        </a:solidFill>
                        <a:latin typeface="Work Sans"/>
                        <a:ea typeface="Work Sans"/>
                        <a:cs typeface="Work Sans"/>
                        <a:sym typeface="Work Sans"/>
                      </a:endParaRPr>
                    </a:p>
                  </a:txBody>
                  <a:tcPr marT="91425" marB="91425" marR="91425" marL="91425">
                    <a:solidFill>
                      <a:srgbClr val="A50021"/>
                    </a:solidFill>
                  </a:tcPr>
                </a:tc>
                <a:tc>
                  <a:txBody>
                    <a:bodyPr/>
                    <a:lstStyle/>
                    <a:p>
                      <a:pPr indent="0" lvl="0" marL="0" rtl="0" algn="l">
                        <a:spcBef>
                          <a:spcPts val="0"/>
                        </a:spcBef>
                        <a:spcAft>
                          <a:spcPts val="0"/>
                        </a:spcAft>
                        <a:buNone/>
                      </a:pPr>
                      <a:r>
                        <a:rPr lang="en-US" sz="2500">
                          <a:solidFill>
                            <a:srgbClr val="FFFFFF"/>
                          </a:solidFill>
                          <a:latin typeface="Work Sans"/>
                          <a:ea typeface="Work Sans"/>
                          <a:cs typeface="Work Sans"/>
                          <a:sym typeface="Work Sans"/>
                        </a:rPr>
                        <a:t>Accuracy</a:t>
                      </a:r>
                      <a:r>
                        <a:rPr lang="en-US" sz="2500">
                          <a:solidFill>
                            <a:srgbClr val="FFFFFF"/>
                          </a:solidFill>
                          <a:latin typeface="Work Sans"/>
                          <a:ea typeface="Work Sans"/>
                          <a:cs typeface="Work Sans"/>
                          <a:sym typeface="Work Sans"/>
                        </a:rPr>
                        <a:t> (%)</a:t>
                      </a:r>
                      <a:endParaRPr sz="2500">
                        <a:solidFill>
                          <a:srgbClr val="FFFFFF"/>
                        </a:solidFill>
                        <a:latin typeface="Work Sans"/>
                        <a:ea typeface="Work Sans"/>
                        <a:cs typeface="Work Sans"/>
                        <a:sym typeface="Work Sans"/>
                      </a:endParaRPr>
                    </a:p>
                  </a:txBody>
                  <a:tcPr marT="91425" marB="91425" marR="91425" marL="91425">
                    <a:solidFill>
                      <a:srgbClr val="A50021"/>
                    </a:solidFill>
                  </a:tcPr>
                </a:tc>
              </a:tr>
              <a:tr h="934275">
                <a:tc>
                  <a:txBody>
                    <a:bodyPr/>
                    <a:lstStyle/>
                    <a:p>
                      <a:pPr indent="0" lvl="0" marL="0" rtl="0" algn="l">
                        <a:spcBef>
                          <a:spcPts val="0"/>
                        </a:spcBef>
                        <a:spcAft>
                          <a:spcPts val="0"/>
                        </a:spcAft>
                        <a:buNone/>
                      </a:pPr>
                      <a:r>
                        <a:rPr b="1" lang="en-US" sz="2500">
                          <a:latin typeface="Work Sans"/>
                          <a:ea typeface="Work Sans"/>
                          <a:cs typeface="Work Sans"/>
                          <a:sym typeface="Work Sans"/>
                        </a:rPr>
                        <a:t>Pre-trained model</a:t>
                      </a:r>
                      <a:endParaRPr b="1"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None/>
                      </a:pPr>
                      <a:r>
                        <a:rPr lang="en-US" sz="2500">
                          <a:latin typeface="Work Sans"/>
                          <a:ea typeface="Work Sans"/>
                          <a:cs typeface="Work Sans"/>
                          <a:sym typeface="Work Sans"/>
                        </a:rPr>
                        <a:t>84.4</a:t>
                      </a:r>
                      <a:endParaRPr sz="2500">
                        <a:latin typeface="Work Sans"/>
                        <a:ea typeface="Work Sans"/>
                        <a:cs typeface="Work Sans"/>
                        <a:sym typeface="Work Sans"/>
                      </a:endParaRPr>
                    </a:p>
                  </a:txBody>
                  <a:tcPr marT="91425" marB="91425" marR="91425" marL="91425"/>
                </a:tc>
              </a:tr>
              <a:tr h="871450">
                <a:tc>
                  <a:txBody>
                    <a:bodyPr/>
                    <a:lstStyle/>
                    <a:p>
                      <a:pPr indent="0" lvl="0" marL="0" rtl="0" algn="l">
                        <a:spcBef>
                          <a:spcPts val="0"/>
                        </a:spcBef>
                        <a:spcAft>
                          <a:spcPts val="0"/>
                        </a:spcAft>
                        <a:buNone/>
                      </a:pPr>
                      <a:r>
                        <a:rPr lang="en-US" sz="2500">
                          <a:latin typeface="Work Sans"/>
                          <a:ea typeface="Work Sans"/>
                          <a:cs typeface="Work Sans"/>
                          <a:sym typeface="Work Sans"/>
                        </a:rPr>
                        <a:t>Trained model</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None/>
                      </a:pPr>
                      <a:r>
                        <a:rPr lang="en-US" sz="2500">
                          <a:latin typeface="Work Sans"/>
                          <a:ea typeface="Work Sans"/>
                          <a:cs typeface="Work Sans"/>
                          <a:sym typeface="Work Sans"/>
                        </a:rPr>
                        <a:t>36.2</a:t>
                      </a:r>
                      <a:endParaRPr sz="2500">
                        <a:latin typeface="Work Sans"/>
                        <a:ea typeface="Work Sans"/>
                        <a:cs typeface="Work Sans"/>
                        <a:sym typeface="Work Sans"/>
                      </a:endParaRPr>
                    </a:p>
                  </a:txBody>
                  <a:tcPr marT="91425" marB="91425" marR="91425" marL="91425"/>
                </a:tc>
              </a:tr>
            </a:tbl>
          </a:graphicData>
        </a:graphic>
      </p:graphicFrame>
      <p:sp>
        <p:nvSpPr>
          <p:cNvPr id="117" name="Google Shape;117;p1"/>
          <p:cNvSpPr txBox="1"/>
          <p:nvPr/>
        </p:nvSpPr>
        <p:spPr>
          <a:xfrm>
            <a:off x="16266775" y="31094975"/>
            <a:ext cx="107691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latin typeface="Work Sans SemiBold"/>
                <a:ea typeface="Work Sans SemiBold"/>
                <a:cs typeface="Work Sans SemiBold"/>
                <a:sym typeface="Work Sans SemiBold"/>
              </a:rPr>
              <a:t>Trade-offs</a:t>
            </a:r>
            <a:endParaRPr sz="2800">
              <a:latin typeface="Work Sans SemiBold"/>
              <a:ea typeface="Work Sans SemiBold"/>
              <a:cs typeface="Work Sans SemiBold"/>
              <a:sym typeface="Work Sans SemiBold"/>
            </a:endParaRPr>
          </a:p>
        </p:txBody>
      </p:sp>
      <p:graphicFrame>
        <p:nvGraphicFramePr>
          <p:cNvPr id="118" name="Google Shape;118;p1"/>
          <p:cNvGraphicFramePr/>
          <p:nvPr/>
        </p:nvGraphicFramePr>
        <p:xfrm>
          <a:off x="21732338" y="31645625"/>
          <a:ext cx="3000000" cy="3000000"/>
        </p:xfrm>
        <a:graphic>
          <a:graphicData uri="http://schemas.openxmlformats.org/drawingml/2006/table">
            <a:tbl>
              <a:tblPr>
                <a:noFill/>
                <a:tableStyleId>{3D77EE46-32FE-4EAB-922F-6A4141EAE23A}</a:tableStyleId>
              </a:tblPr>
              <a:tblGrid>
                <a:gridCol w="2740675"/>
                <a:gridCol w="2517025"/>
              </a:tblGrid>
              <a:tr h="810725">
                <a:tc>
                  <a:txBody>
                    <a:bodyPr/>
                    <a:lstStyle/>
                    <a:p>
                      <a:pPr indent="0" lvl="0" marL="0" rtl="0" algn="l">
                        <a:spcBef>
                          <a:spcPts val="0"/>
                        </a:spcBef>
                        <a:spcAft>
                          <a:spcPts val="0"/>
                        </a:spcAft>
                        <a:buNone/>
                      </a:pPr>
                      <a:r>
                        <a:rPr lang="en-US" sz="2500">
                          <a:solidFill>
                            <a:srgbClr val="FFFFFF"/>
                          </a:solidFill>
                          <a:latin typeface="Work Sans"/>
                          <a:ea typeface="Work Sans"/>
                          <a:cs typeface="Work Sans"/>
                          <a:sym typeface="Work Sans"/>
                        </a:rPr>
                        <a:t>Distance Measurement</a:t>
                      </a:r>
                      <a:endParaRPr sz="2500">
                        <a:solidFill>
                          <a:srgbClr val="FFFFFF"/>
                        </a:solidFill>
                        <a:latin typeface="Work Sans"/>
                        <a:ea typeface="Work Sans"/>
                        <a:cs typeface="Work Sans"/>
                        <a:sym typeface="Work Sans"/>
                      </a:endParaRPr>
                    </a:p>
                  </a:txBody>
                  <a:tcPr marT="91425" marB="91425" marR="91425" marL="91425">
                    <a:solidFill>
                      <a:srgbClr val="A50021"/>
                    </a:solidFill>
                  </a:tcPr>
                </a:tc>
                <a:tc>
                  <a:txBody>
                    <a:bodyPr/>
                    <a:lstStyle/>
                    <a:p>
                      <a:pPr indent="0" lvl="0" marL="0" rtl="0" algn="l">
                        <a:spcBef>
                          <a:spcPts val="0"/>
                        </a:spcBef>
                        <a:spcAft>
                          <a:spcPts val="0"/>
                        </a:spcAft>
                        <a:buNone/>
                      </a:pPr>
                      <a:r>
                        <a:rPr lang="en-US" sz="2500">
                          <a:solidFill>
                            <a:srgbClr val="FFFFFF"/>
                          </a:solidFill>
                          <a:latin typeface="Work Sans"/>
                          <a:ea typeface="Work Sans"/>
                          <a:cs typeface="Work Sans"/>
                          <a:sym typeface="Work Sans"/>
                        </a:rPr>
                        <a:t>Uncertainty</a:t>
                      </a:r>
                      <a:r>
                        <a:rPr lang="en-US" sz="2500">
                          <a:solidFill>
                            <a:srgbClr val="FFFFFF"/>
                          </a:solidFill>
                          <a:latin typeface="Work Sans"/>
                          <a:ea typeface="Work Sans"/>
                          <a:cs typeface="Work Sans"/>
                          <a:sym typeface="Work Sans"/>
                        </a:rPr>
                        <a:t> (%)</a:t>
                      </a:r>
                      <a:endParaRPr sz="2500">
                        <a:solidFill>
                          <a:srgbClr val="FFFFFF"/>
                        </a:solidFill>
                        <a:latin typeface="Work Sans"/>
                        <a:ea typeface="Work Sans"/>
                        <a:cs typeface="Work Sans"/>
                        <a:sym typeface="Work Sans"/>
                      </a:endParaRPr>
                    </a:p>
                  </a:txBody>
                  <a:tcPr marT="91425" marB="91425" marR="91425" marL="91425">
                    <a:solidFill>
                      <a:srgbClr val="A50021"/>
                    </a:solidFill>
                  </a:tcPr>
                </a:tc>
              </a:tr>
              <a:tr h="804075">
                <a:tc>
                  <a:txBody>
                    <a:bodyPr/>
                    <a:lstStyle/>
                    <a:p>
                      <a:pPr indent="0" lvl="0" marL="0" rtl="0" algn="l">
                        <a:spcBef>
                          <a:spcPts val="0"/>
                        </a:spcBef>
                        <a:spcAft>
                          <a:spcPts val="0"/>
                        </a:spcAft>
                        <a:buNone/>
                      </a:pPr>
                      <a:r>
                        <a:rPr b="1" lang="en-US" sz="2500">
                          <a:latin typeface="Work Sans"/>
                          <a:ea typeface="Work Sans"/>
                          <a:cs typeface="Work Sans"/>
                          <a:sym typeface="Work Sans"/>
                        </a:rPr>
                        <a:t>Arduino &amp; US</a:t>
                      </a:r>
                      <a:endParaRPr b="1"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None/>
                      </a:pPr>
                      <a:r>
                        <a:rPr lang="en-US" sz="2500">
                          <a:latin typeface="Work Sans"/>
                          <a:ea typeface="Work Sans"/>
                          <a:cs typeface="Work Sans"/>
                          <a:sym typeface="Work Sans"/>
                        </a:rPr>
                        <a:t>0.06</a:t>
                      </a:r>
                      <a:endParaRPr sz="2500">
                        <a:latin typeface="Work Sans"/>
                        <a:ea typeface="Work Sans"/>
                        <a:cs typeface="Work Sans"/>
                        <a:sym typeface="Work Sans"/>
                      </a:endParaRPr>
                    </a:p>
                  </a:txBody>
                  <a:tcPr marT="91425" marB="91425" marR="91425" marL="91425"/>
                </a:tc>
              </a:tr>
              <a:tr h="614350">
                <a:tc>
                  <a:txBody>
                    <a:bodyPr/>
                    <a:lstStyle/>
                    <a:p>
                      <a:pPr indent="0" lvl="0" marL="0" rtl="0" algn="l">
                        <a:spcBef>
                          <a:spcPts val="0"/>
                        </a:spcBef>
                        <a:spcAft>
                          <a:spcPts val="0"/>
                        </a:spcAft>
                        <a:buNone/>
                      </a:pPr>
                      <a:r>
                        <a:rPr lang="en-US" sz="2500">
                          <a:latin typeface="Work Sans"/>
                          <a:ea typeface="Work Sans"/>
                          <a:cs typeface="Work Sans"/>
                          <a:sym typeface="Work Sans"/>
                        </a:rPr>
                        <a:t>DE Module</a:t>
                      </a:r>
                      <a:endParaRPr sz="2500">
                        <a:latin typeface="Work Sans"/>
                        <a:ea typeface="Work Sans"/>
                        <a:cs typeface="Work Sans"/>
                        <a:sym typeface="Work Sans"/>
                      </a:endParaRPr>
                    </a:p>
                  </a:txBody>
                  <a:tcPr marT="91425" marB="91425" marR="91425" marL="91425"/>
                </a:tc>
                <a:tc>
                  <a:txBody>
                    <a:bodyPr/>
                    <a:lstStyle/>
                    <a:p>
                      <a:pPr indent="0" lvl="0" marL="0" rtl="0" algn="l">
                        <a:spcBef>
                          <a:spcPts val="0"/>
                        </a:spcBef>
                        <a:spcAft>
                          <a:spcPts val="0"/>
                        </a:spcAft>
                        <a:buNone/>
                      </a:pPr>
                      <a:r>
                        <a:rPr lang="en-US" sz="2500">
                          <a:latin typeface="Work Sans"/>
                          <a:ea typeface="Work Sans"/>
                          <a:cs typeface="Work Sans"/>
                          <a:sym typeface="Work Sans"/>
                        </a:rPr>
                        <a:t>21.5</a:t>
                      </a:r>
                      <a:endParaRPr sz="2500">
                        <a:latin typeface="Work Sans"/>
                        <a:ea typeface="Work Sans"/>
                        <a:cs typeface="Work Sans"/>
                        <a:sym typeface="Work Sans"/>
                      </a:endParaRPr>
                    </a:p>
                  </a:txBody>
                  <a:tcPr marT="91425" marB="91425" marR="91425" marL="91425"/>
                </a:tc>
              </a:tr>
            </a:tbl>
          </a:graphicData>
        </a:graphic>
      </p:graphicFrame>
      <p:sp>
        <p:nvSpPr>
          <p:cNvPr id="119" name="Google Shape;119;p1"/>
          <p:cNvSpPr/>
          <p:nvPr/>
        </p:nvSpPr>
        <p:spPr>
          <a:xfrm>
            <a:off x="11191875" y="19379950"/>
            <a:ext cx="158745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Work Sans"/>
                <a:ea typeface="Work Sans"/>
                <a:cs typeface="Work Sans"/>
                <a:sym typeface="Work Sans"/>
              </a:rPr>
              <a:t>System Evaluation</a:t>
            </a:r>
            <a:endParaRPr b="1">
              <a:latin typeface="Work Sans"/>
              <a:ea typeface="Work Sans"/>
              <a:cs typeface="Work Sans"/>
              <a:sym typeface="Work Sans"/>
            </a:endParaRPr>
          </a:p>
        </p:txBody>
      </p:sp>
      <p:sp>
        <p:nvSpPr>
          <p:cNvPr id="120" name="Google Shape;120;p1"/>
          <p:cNvSpPr txBox="1"/>
          <p:nvPr/>
        </p:nvSpPr>
        <p:spPr>
          <a:xfrm>
            <a:off x="358200" y="34335875"/>
            <a:ext cx="10261200" cy="15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700">
                <a:solidFill>
                  <a:schemeClr val="dk1"/>
                </a:solidFill>
                <a:latin typeface="Work Sans"/>
                <a:ea typeface="Work Sans"/>
                <a:cs typeface="Work Sans"/>
                <a:sym typeface="Work Sans"/>
              </a:rPr>
              <a:t>Key Terms:</a:t>
            </a:r>
            <a:endParaRPr b="1" sz="2700">
              <a:solidFill>
                <a:schemeClr val="dk1"/>
              </a:solidFill>
              <a:latin typeface="Work Sans"/>
              <a:ea typeface="Work Sans"/>
              <a:cs typeface="Work Sans"/>
              <a:sym typeface="Work Sans"/>
            </a:endParaRPr>
          </a:p>
          <a:p>
            <a:pPr indent="0" lvl="0" marL="0" rtl="0" algn="l">
              <a:spcBef>
                <a:spcPts val="0"/>
              </a:spcBef>
              <a:spcAft>
                <a:spcPts val="0"/>
              </a:spcAft>
              <a:buNone/>
            </a:pPr>
            <a:r>
              <a:rPr lang="en-US" sz="2700">
                <a:solidFill>
                  <a:schemeClr val="dk1"/>
                </a:solidFill>
                <a:latin typeface="Work Sans"/>
                <a:ea typeface="Work Sans"/>
                <a:cs typeface="Work Sans"/>
                <a:sym typeface="Work Sans"/>
              </a:rPr>
              <a:t>OR: Object Recognition </a:t>
            </a:r>
            <a:endParaRPr sz="2700">
              <a:solidFill>
                <a:schemeClr val="dk1"/>
              </a:solidFill>
              <a:latin typeface="Work Sans"/>
              <a:ea typeface="Work Sans"/>
              <a:cs typeface="Work Sans"/>
              <a:sym typeface="Work Sans"/>
            </a:endParaRPr>
          </a:p>
          <a:p>
            <a:pPr indent="0" lvl="0" marL="0" rtl="0" algn="l">
              <a:spcBef>
                <a:spcPts val="0"/>
              </a:spcBef>
              <a:spcAft>
                <a:spcPts val="0"/>
              </a:spcAft>
              <a:buNone/>
            </a:pPr>
            <a:r>
              <a:rPr lang="en-US" sz="2700">
                <a:solidFill>
                  <a:schemeClr val="dk1"/>
                </a:solidFill>
                <a:latin typeface="Work Sans"/>
                <a:ea typeface="Work Sans"/>
                <a:cs typeface="Work Sans"/>
                <a:sym typeface="Work Sans"/>
              </a:rPr>
              <a:t>US: Ultrasonic Sensor </a:t>
            </a:r>
            <a:endParaRPr sz="2700">
              <a:solidFill>
                <a:schemeClr val="dk1"/>
              </a:solidFill>
              <a:latin typeface="Work Sans"/>
              <a:ea typeface="Work Sans"/>
              <a:cs typeface="Work Sans"/>
              <a:sym typeface="Work Sans"/>
            </a:endParaRPr>
          </a:p>
          <a:p>
            <a:pPr indent="0" lvl="0" marL="0" rtl="0" algn="l">
              <a:spcBef>
                <a:spcPts val="0"/>
              </a:spcBef>
              <a:spcAft>
                <a:spcPts val="0"/>
              </a:spcAft>
              <a:buNone/>
            </a:pPr>
            <a:r>
              <a:rPr lang="en-US" sz="2700">
                <a:solidFill>
                  <a:schemeClr val="dk1"/>
                </a:solidFill>
                <a:latin typeface="Work Sans"/>
                <a:ea typeface="Work Sans"/>
                <a:cs typeface="Work Sans"/>
                <a:sym typeface="Work Sans"/>
              </a:rPr>
              <a:t>DE: Distance Estimation</a:t>
            </a:r>
            <a:endParaRPr sz="3000"/>
          </a:p>
          <a:p>
            <a:pPr indent="0" lvl="0" marL="0" rtl="0" algn="l">
              <a:spcBef>
                <a:spcPts val="0"/>
              </a:spcBef>
              <a:spcAft>
                <a:spcPts val="0"/>
              </a:spcAft>
              <a:buNone/>
            </a:pPr>
            <a:r>
              <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