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5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29473" y="11146886"/>
            <a:ext cx="2667974" cy="20011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9473" y="7615266"/>
            <a:ext cx="2667974" cy="20011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4062" y="8002031"/>
            <a:ext cx="1026794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solidFill>
                  <a:srgbClr val="FF0000"/>
                </a:solidFill>
                <a:latin typeface="Arial"/>
                <a:cs typeface="Arial"/>
              </a:rPr>
              <a:t>Hall</a:t>
            </a:r>
            <a:r>
              <a:rPr sz="9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0000"/>
                </a:solidFill>
                <a:latin typeface="Arial"/>
                <a:cs typeface="Arial"/>
              </a:rPr>
              <a:t>Effect</a:t>
            </a:r>
            <a:r>
              <a:rPr sz="9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0000"/>
                </a:solidFill>
                <a:latin typeface="Arial"/>
                <a:cs typeface="Arial"/>
              </a:rPr>
              <a:t>Sensor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174744" y="8172174"/>
            <a:ext cx="360045" cy="236854"/>
            <a:chOff x="13174744" y="8172174"/>
            <a:chExt cx="360045" cy="236854"/>
          </a:xfrm>
        </p:grpSpPr>
        <p:sp>
          <p:nvSpPr>
            <p:cNvPr id="4" name="object 4"/>
            <p:cNvSpPr/>
            <p:nvPr/>
          </p:nvSpPr>
          <p:spPr>
            <a:xfrm>
              <a:off x="13178237" y="8175667"/>
              <a:ext cx="327025" cy="214629"/>
            </a:xfrm>
            <a:custGeom>
              <a:avLst/>
              <a:gdLst/>
              <a:ahLst/>
              <a:cxnLst/>
              <a:rect l="l" t="t" r="r" b="b"/>
              <a:pathLst>
                <a:path w="327025" h="214629">
                  <a:moveTo>
                    <a:pt x="0" y="0"/>
                  </a:moveTo>
                  <a:lnTo>
                    <a:pt x="326817" y="214199"/>
                  </a:lnTo>
                </a:path>
              </a:pathLst>
            </a:custGeom>
            <a:ln w="6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87734" y="8368526"/>
              <a:ext cx="46990" cy="40640"/>
            </a:xfrm>
            <a:custGeom>
              <a:avLst/>
              <a:gdLst/>
              <a:ahLst/>
              <a:cxnLst/>
              <a:rect l="l" t="t" r="r" b="b"/>
              <a:pathLst>
                <a:path w="46990" h="40640">
                  <a:moveTo>
                    <a:pt x="22959" y="0"/>
                  </a:moveTo>
                  <a:lnTo>
                    <a:pt x="0" y="35028"/>
                  </a:lnTo>
                  <a:lnTo>
                    <a:pt x="46504" y="40473"/>
                  </a:lnTo>
                  <a:lnTo>
                    <a:pt x="229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503806" y="9067834"/>
            <a:ext cx="10852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Embedded</a:t>
            </a:r>
            <a:r>
              <a:rPr sz="950" spc="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00"/>
                </a:solidFill>
                <a:latin typeface="Arial"/>
                <a:cs typeface="Arial"/>
              </a:rPr>
              <a:t>Magnet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01779" y="8765384"/>
            <a:ext cx="255270" cy="297180"/>
            <a:chOff x="13701779" y="8765384"/>
            <a:chExt cx="255270" cy="297180"/>
          </a:xfrm>
        </p:grpSpPr>
        <p:sp>
          <p:nvSpPr>
            <p:cNvPr id="8" name="object 8"/>
            <p:cNvSpPr/>
            <p:nvPr/>
          </p:nvSpPr>
          <p:spPr>
            <a:xfrm>
              <a:off x="13724489" y="8791891"/>
              <a:ext cx="228600" cy="267335"/>
            </a:xfrm>
            <a:custGeom>
              <a:avLst/>
              <a:gdLst/>
              <a:ahLst/>
              <a:cxnLst/>
              <a:rect l="l" t="t" r="r" b="b"/>
              <a:pathLst>
                <a:path w="228600" h="267334">
                  <a:moveTo>
                    <a:pt x="228593" y="266860"/>
                  </a:moveTo>
                  <a:lnTo>
                    <a:pt x="0" y="0"/>
                  </a:lnTo>
                </a:path>
              </a:pathLst>
            </a:custGeom>
            <a:ln w="698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01779" y="8765384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80" h="45720">
                  <a:moveTo>
                    <a:pt x="0" y="0"/>
                  </a:moveTo>
                  <a:lnTo>
                    <a:pt x="11343" y="45436"/>
                  </a:lnTo>
                  <a:lnTo>
                    <a:pt x="43154" y="18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98727" y="-53748"/>
            <a:ext cx="5680710" cy="20739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470660">
              <a:lnSpc>
                <a:spcPct val="100000"/>
              </a:lnSpc>
              <a:spcBef>
                <a:spcPts val="885"/>
              </a:spcBef>
            </a:pPr>
            <a:r>
              <a:rPr sz="3950" b="1" spc="-10" dirty="0">
                <a:solidFill>
                  <a:srgbClr val="BD0204"/>
                </a:solidFill>
                <a:latin typeface="Arial"/>
                <a:cs typeface="Arial"/>
              </a:rPr>
              <a:t>MaGomoku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950" b="1" dirty="0">
                <a:latin typeface="Arial"/>
                <a:cs typeface="Arial"/>
              </a:rPr>
              <a:t>Team</a:t>
            </a:r>
            <a:r>
              <a:rPr sz="1950" b="1" spc="1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C4: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Shuailin</a:t>
            </a:r>
            <a:r>
              <a:rPr sz="1950" b="1" spc="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Pan,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Sizhe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Chen,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Zipiao</a:t>
            </a:r>
            <a:r>
              <a:rPr sz="1950" b="1" spc="30" dirty="0">
                <a:latin typeface="Arial"/>
                <a:cs typeface="Arial"/>
              </a:rPr>
              <a:t> </a:t>
            </a:r>
            <a:r>
              <a:rPr sz="1950" b="1" spc="-25" dirty="0">
                <a:latin typeface="Arial"/>
                <a:cs typeface="Arial"/>
              </a:rPr>
              <a:t>Wan</a:t>
            </a:r>
            <a:endParaRPr sz="1950">
              <a:latin typeface="Arial"/>
              <a:cs typeface="Arial"/>
            </a:endParaRPr>
          </a:p>
          <a:p>
            <a:pPr marL="102870" marR="93980" indent="600075">
              <a:lnSpc>
                <a:spcPct val="111600"/>
              </a:lnSpc>
            </a:pPr>
            <a:r>
              <a:rPr sz="1950" dirty="0">
                <a:latin typeface="Arial"/>
                <a:cs typeface="Arial"/>
              </a:rPr>
              <a:t>18-500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Capstone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Design,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Spring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2024 </a:t>
            </a:r>
            <a:r>
              <a:rPr sz="1950" dirty="0">
                <a:latin typeface="Arial"/>
                <a:cs typeface="Arial"/>
              </a:rPr>
              <a:t>Electrical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Computer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Engineering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Department</a:t>
            </a:r>
            <a:endParaRPr sz="1950">
              <a:latin typeface="Arial"/>
              <a:cs typeface="Arial"/>
            </a:endParaRPr>
          </a:p>
          <a:p>
            <a:pPr marL="1338580">
              <a:lnSpc>
                <a:spcPct val="100000"/>
              </a:lnSpc>
              <a:spcBef>
                <a:spcPts val="270"/>
              </a:spcBef>
            </a:pPr>
            <a:r>
              <a:rPr sz="1950" dirty="0">
                <a:latin typeface="Arial"/>
                <a:cs typeface="Arial"/>
              </a:rPr>
              <a:t>Carnegie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Mellon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University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559" y="18754245"/>
            <a:ext cx="3153731" cy="6394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291" y="19524431"/>
            <a:ext cx="3123871" cy="5128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9157" y="7999756"/>
            <a:ext cx="7254240" cy="444500"/>
          </a:xfrm>
          <a:prstGeom prst="rect">
            <a:avLst/>
          </a:prstGeom>
          <a:solidFill>
            <a:srgbClr val="A40020"/>
          </a:solidFill>
        </p:spPr>
        <p:txBody>
          <a:bodyPr vert="horz" wrap="square" lIns="0" tIns="1651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3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Architecture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417" y="2303595"/>
            <a:ext cx="7204075" cy="502920"/>
          </a:xfrm>
          <a:prstGeom prst="rect">
            <a:avLst/>
          </a:prstGeom>
          <a:solidFill>
            <a:srgbClr val="A4002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26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Pitch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977" y="2934784"/>
            <a:ext cx="6995159" cy="2438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2284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latin typeface="Arial"/>
                <a:cs typeface="Arial"/>
              </a:rPr>
              <a:t>In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era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where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connectivity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defines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our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interactions, </a:t>
            </a:r>
            <a:r>
              <a:rPr sz="1950" b="1" u="sng" dirty="0">
                <a:latin typeface="Arial"/>
                <a:cs typeface="Arial"/>
              </a:rPr>
              <a:t>MaGomoku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revolutionizes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way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play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Gomoku</a:t>
            </a:r>
            <a:r>
              <a:rPr sz="1950" dirty="0">
                <a:latin typeface="Arial"/>
                <a:cs typeface="Arial"/>
              </a:rPr>
              <a:t>,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a</a:t>
            </a:r>
            <a:r>
              <a:rPr sz="1950" spc="50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strategy</a:t>
            </a:r>
            <a:r>
              <a:rPr sz="1950" spc="7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board</a:t>
            </a:r>
            <a:r>
              <a:rPr sz="1950" spc="7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game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cherished</a:t>
            </a:r>
            <a:r>
              <a:rPr sz="1950" spc="7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worldwide.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Addressing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need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for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more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connected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interactive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gameplay,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our </a:t>
            </a:r>
            <a:r>
              <a:rPr sz="1950" dirty="0">
                <a:latin typeface="Arial"/>
                <a:cs typeface="Arial"/>
              </a:rPr>
              <a:t>product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delivers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seamless,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automated</a:t>
            </a:r>
            <a:r>
              <a:rPr sz="1950" b="1" u="sng" spc="65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networked</a:t>
            </a:r>
            <a:r>
              <a:rPr sz="1950" b="1" u="sng" spc="6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experience </a:t>
            </a:r>
            <a:r>
              <a:rPr sz="1950" dirty="0">
                <a:latin typeface="Arial"/>
                <a:cs typeface="Arial"/>
              </a:rPr>
              <a:t>that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bridges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distances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by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enabling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enthusiasts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casual </a:t>
            </a:r>
            <a:r>
              <a:rPr sz="1950" dirty="0">
                <a:latin typeface="Arial"/>
                <a:cs typeface="Arial"/>
              </a:rPr>
              <a:t>players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alike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compete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on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physical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board,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regardless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of </a:t>
            </a:r>
            <a:r>
              <a:rPr sz="1950" dirty="0">
                <a:latin typeface="Arial"/>
                <a:cs typeface="Arial"/>
              </a:rPr>
              <a:t>their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location.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977" y="5648837"/>
            <a:ext cx="6944359" cy="2136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2284">
              <a:lnSpc>
                <a:spcPct val="101499"/>
              </a:lnSpc>
              <a:spcBef>
                <a:spcPts val="90"/>
              </a:spcBef>
            </a:pPr>
            <a:r>
              <a:rPr sz="1950" dirty="0">
                <a:latin typeface="Arial"/>
                <a:cs typeface="Arial"/>
              </a:rPr>
              <a:t>By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integrating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x-y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stepper</a:t>
            </a:r>
            <a:r>
              <a:rPr sz="1950" b="1" u="sng" spc="45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motor</a:t>
            </a:r>
            <a:r>
              <a:rPr sz="1950" b="1" u="sng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movement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b="1" u="sng" spc="-10" dirty="0">
                <a:latin typeface="Arial"/>
                <a:cs typeface="Arial"/>
              </a:rPr>
              <a:t>gantry</a:t>
            </a:r>
            <a:r>
              <a:rPr sz="1950" b="1" spc="50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with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magnets,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MaGomoku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picks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up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places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game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pieces, </a:t>
            </a:r>
            <a:r>
              <a:rPr sz="1950" dirty="0">
                <a:latin typeface="Arial"/>
                <a:cs typeface="Arial"/>
              </a:rPr>
              <a:t>mirroring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opponent's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moves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if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they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were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right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across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table.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This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real-time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simulation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of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moves,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combined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with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b="1" u="sng" spc="-20" dirty="0">
                <a:latin typeface="Arial"/>
                <a:cs typeface="Arial"/>
              </a:rPr>
              <a:t>hall </a:t>
            </a:r>
            <a:r>
              <a:rPr sz="1950" b="1" u="sng" dirty="0">
                <a:latin typeface="Arial"/>
                <a:cs typeface="Arial"/>
              </a:rPr>
              <a:t>effect</a:t>
            </a:r>
            <a:r>
              <a:rPr sz="1950" b="1" u="sng" spc="40" dirty="0">
                <a:latin typeface="Arial"/>
                <a:cs typeface="Arial"/>
              </a:rPr>
              <a:t> </a:t>
            </a:r>
            <a:r>
              <a:rPr sz="1950" b="1" u="sng" dirty="0">
                <a:latin typeface="Arial"/>
                <a:cs typeface="Arial"/>
              </a:rPr>
              <a:t>sensors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that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discern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between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different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game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pieces, </a:t>
            </a:r>
            <a:r>
              <a:rPr sz="1950" dirty="0">
                <a:latin typeface="Arial"/>
                <a:cs typeface="Arial"/>
              </a:rPr>
              <a:t>elevates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traditional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game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into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intuitive,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engaging,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and </a:t>
            </a:r>
            <a:r>
              <a:rPr sz="1950" dirty="0">
                <a:latin typeface="Arial"/>
                <a:cs typeface="Arial"/>
              </a:rPr>
              <a:t>dynamic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platform.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2592" y="2867826"/>
            <a:ext cx="5499735" cy="31750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1950" dirty="0">
                <a:latin typeface="Arial"/>
                <a:cs typeface="Arial"/>
              </a:rPr>
              <a:t>Our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system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consists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of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following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subsystems:</a:t>
            </a:r>
            <a:endParaRPr sz="1950" dirty="0">
              <a:latin typeface="Arial"/>
              <a:cs typeface="Arial"/>
            </a:endParaRPr>
          </a:p>
          <a:p>
            <a:pPr marL="67310" algn="just">
              <a:lnSpc>
                <a:spcPct val="100000"/>
              </a:lnSpc>
              <a:spcBef>
                <a:spcPts val="560"/>
              </a:spcBef>
            </a:pPr>
            <a:r>
              <a:rPr sz="1950" dirty="0">
                <a:latin typeface="Arial"/>
                <a:cs typeface="Arial"/>
              </a:rPr>
              <a:t>-</a:t>
            </a:r>
            <a:r>
              <a:rPr sz="1950" spc="360" dirty="0">
                <a:latin typeface="Arial"/>
                <a:cs typeface="Arial"/>
              </a:rPr>
              <a:t>  </a:t>
            </a:r>
            <a:r>
              <a:rPr sz="1950" b="1" u="sng" spc="-10" dirty="0">
                <a:latin typeface="Arial"/>
                <a:cs typeface="Arial"/>
              </a:rPr>
              <a:t>Movement</a:t>
            </a:r>
            <a:endParaRPr sz="1950" u="sng" dirty="0">
              <a:latin typeface="Arial"/>
              <a:cs typeface="Arial"/>
            </a:endParaRPr>
          </a:p>
          <a:p>
            <a:pPr marL="381000" marR="1381125" algn="just">
              <a:lnSpc>
                <a:spcPct val="101499"/>
              </a:lnSpc>
            </a:pPr>
            <a:r>
              <a:rPr sz="1950" dirty="0">
                <a:latin typeface="Arial"/>
                <a:cs typeface="Arial"/>
              </a:rPr>
              <a:t>The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movement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system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utilizes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an </a:t>
            </a:r>
            <a:r>
              <a:rPr sz="1950" dirty="0">
                <a:latin typeface="Arial"/>
                <a:cs typeface="Arial"/>
              </a:rPr>
              <a:t>electromagnet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attract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magnets </a:t>
            </a:r>
            <a:r>
              <a:rPr sz="1950" dirty="0">
                <a:latin typeface="Arial"/>
                <a:cs typeface="Arial"/>
              </a:rPr>
              <a:t>embedded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go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pieces.</a:t>
            </a:r>
            <a:endParaRPr sz="1950" dirty="0">
              <a:latin typeface="Arial"/>
              <a:cs typeface="Arial"/>
            </a:endParaRPr>
          </a:p>
          <a:p>
            <a:pPr marL="381000" marR="1269365">
              <a:lnSpc>
                <a:spcPct val="101499"/>
              </a:lnSpc>
            </a:pPr>
            <a:r>
              <a:rPr sz="1950" dirty="0">
                <a:latin typeface="Arial"/>
                <a:cs typeface="Arial"/>
              </a:rPr>
              <a:t>The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electromagnet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is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then </a:t>
            </a:r>
            <a:r>
              <a:rPr sz="1950" dirty="0">
                <a:latin typeface="Arial"/>
                <a:cs typeface="Arial"/>
              </a:rPr>
              <a:t>mounted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on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x-y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gantry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allow </a:t>
            </a:r>
            <a:r>
              <a:rPr sz="1950" dirty="0">
                <a:latin typeface="Arial"/>
                <a:cs typeface="Arial"/>
              </a:rPr>
              <a:t>for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precise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maneuvers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guiding </a:t>
            </a:r>
            <a:r>
              <a:rPr sz="1950" dirty="0">
                <a:latin typeface="Arial"/>
                <a:cs typeface="Arial"/>
              </a:rPr>
              <a:t>pieces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along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specific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paths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their destinations.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8194" y="2310296"/>
            <a:ext cx="7204075" cy="502920"/>
          </a:xfrm>
          <a:prstGeom prst="rect">
            <a:avLst/>
          </a:prstGeom>
          <a:solidFill>
            <a:srgbClr val="A4002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6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287" y="12523179"/>
            <a:ext cx="7204075" cy="502920"/>
          </a:xfrm>
          <a:prstGeom prst="rect">
            <a:avLst/>
          </a:prstGeom>
          <a:solidFill>
            <a:srgbClr val="A4002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60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6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75000" y="355172"/>
            <a:ext cx="1474300" cy="13838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6564" y="17951428"/>
            <a:ext cx="1967401" cy="19674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807232" y="6318919"/>
            <a:ext cx="4097020" cy="12087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25"/>
              </a:spcBef>
              <a:buFont typeface="Arial"/>
              <a:buChar char="-"/>
              <a:tabLst>
                <a:tab pos="326390" algn="l"/>
                <a:tab pos="327025" algn="l"/>
              </a:tabLst>
            </a:pPr>
            <a:r>
              <a:rPr sz="1950" b="1" u="sng" spc="-10" dirty="0">
                <a:latin typeface="Arial"/>
                <a:cs typeface="Arial"/>
              </a:rPr>
              <a:t>Detection</a:t>
            </a:r>
            <a:endParaRPr sz="1950" u="sng" dirty="0">
              <a:latin typeface="Arial"/>
              <a:cs typeface="Arial"/>
            </a:endParaRPr>
          </a:p>
          <a:p>
            <a:pPr marL="326390" marR="89535">
              <a:lnSpc>
                <a:spcPct val="101499"/>
              </a:lnSpc>
            </a:pPr>
            <a:r>
              <a:rPr sz="1950" dirty="0">
                <a:latin typeface="Arial"/>
                <a:cs typeface="Arial"/>
              </a:rPr>
              <a:t>The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detection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system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employs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3 </a:t>
            </a:r>
            <a:r>
              <a:rPr sz="1950" dirty="0">
                <a:latin typeface="Arial"/>
                <a:cs typeface="Arial"/>
              </a:rPr>
              <a:t>custom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PCBs,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each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consists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of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a </a:t>
            </a:r>
            <a:r>
              <a:rPr sz="1950" dirty="0">
                <a:latin typeface="Arial"/>
                <a:cs typeface="Arial"/>
              </a:rPr>
              <a:t>3x9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hall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effect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sensor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matrix </a:t>
            </a:r>
            <a:r>
              <a:rPr sz="1950" dirty="0">
                <a:latin typeface="Arial"/>
                <a:cs typeface="Arial"/>
              </a:rPr>
              <a:t>connecting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two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16-</a:t>
            </a:r>
            <a:r>
              <a:rPr sz="1950" spc="-10" dirty="0">
                <a:latin typeface="Arial"/>
                <a:cs typeface="Arial"/>
              </a:rPr>
              <a:t>channel </a:t>
            </a:r>
            <a:r>
              <a:rPr sz="1950" dirty="0">
                <a:latin typeface="Arial"/>
                <a:cs typeface="Arial"/>
              </a:rPr>
              <a:t>analog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multiplexer.</a:t>
            </a:r>
            <a:endParaRPr sz="1950" dirty="0">
              <a:latin typeface="Arial"/>
              <a:cs typeface="Arial"/>
            </a:endParaRPr>
          </a:p>
          <a:p>
            <a:pPr marL="326390" marR="5080">
              <a:lnSpc>
                <a:spcPct val="101499"/>
              </a:lnSpc>
            </a:pPr>
            <a:r>
              <a:rPr sz="1950" spc="-20" dirty="0">
                <a:latin typeface="Arial"/>
                <a:cs typeface="Arial"/>
              </a:rPr>
              <a:t>Together,</a:t>
            </a:r>
            <a:r>
              <a:rPr sz="1950" spc="1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3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PCBs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construct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a </a:t>
            </a:r>
            <a:r>
              <a:rPr sz="1950" dirty="0">
                <a:latin typeface="Arial"/>
                <a:cs typeface="Arial"/>
              </a:rPr>
              <a:t>9x9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hall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effect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sensor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matrix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that </a:t>
            </a:r>
            <a:r>
              <a:rPr sz="1950" dirty="0">
                <a:latin typeface="Arial"/>
                <a:cs typeface="Arial"/>
              </a:rPr>
              <a:t>scans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entire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board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read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strength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of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different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magnets </a:t>
            </a:r>
            <a:r>
              <a:rPr sz="1950" dirty="0">
                <a:latin typeface="Arial"/>
                <a:cs typeface="Arial"/>
              </a:rPr>
              <a:t>within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black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white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pieces, </a:t>
            </a:r>
            <a:r>
              <a:rPr sz="1950" dirty="0">
                <a:latin typeface="Arial"/>
                <a:cs typeface="Arial"/>
              </a:rPr>
              <a:t>thus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achieving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piece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detection.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326390" indent="-31432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326390" algn="l"/>
                <a:tab pos="327025" algn="l"/>
              </a:tabLst>
            </a:pPr>
            <a:r>
              <a:rPr sz="1950" b="1" u="sng" spc="-10" dirty="0">
                <a:latin typeface="Arial"/>
                <a:cs typeface="Arial"/>
              </a:rPr>
              <a:t>Locking</a:t>
            </a:r>
            <a:endParaRPr sz="1950" u="sng" dirty="0">
              <a:latin typeface="Arial"/>
              <a:cs typeface="Arial"/>
            </a:endParaRPr>
          </a:p>
          <a:p>
            <a:pPr marL="326390" marR="50165">
              <a:lnSpc>
                <a:spcPct val="101499"/>
              </a:lnSpc>
            </a:pPr>
            <a:r>
              <a:rPr sz="1950" spc="-60" dirty="0">
                <a:latin typeface="Arial"/>
                <a:cs typeface="Arial"/>
              </a:rPr>
              <a:t>To</a:t>
            </a:r>
            <a:r>
              <a:rPr sz="1950" spc="1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achieve</a:t>
            </a:r>
            <a:r>
              <a:rPr sz="1950" spc="1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more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accurate </a:t>
            </a:r>
            <a:r>
              <a:rPr sz="1950" dirty="0">
                <a:latin typeface="Arial"/>
                <a:cs typeface="Arial"/>
              </a:rPr>
              <a:t>detections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smoother </a:t>
            </a:r>
            <a:r>
              <a:rPr sz="1950" dirty="0">
                <a:latin typeface="Arial"/>
                <a:cs typeface="Arial"/>
              </a:rPr>
              <a:t>gameplay,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we</a:t>
            </a:r>
            <a:r>
              <a:rPr sz="1950" spc="1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put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one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permanent </a:t>
            </a:r>
            <a:r>
              <a:rPr sz="1950" dirty="0">
                <a:latin typeface="Arial"/>
                <a:cs typeface="Arial"/>
              </a:rPr>
              <a:t>magnet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below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each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hall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effect </a:t>
            </a:r>
            <a:r>
              <a:rPr sz="1950" dirty="0">
                <a:latin typeface="Arial"/>
                <a:cs typeface="Arial"/>
              </a:rPr>
              <a:t>sensor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attract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lock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go </a:t>
            </a:r>
            <a:r>
              <a:rPr sz="1950" dirty="0">
                <a:latin typeface="Arial"/>
                <a:cs typeface="Arial"/>
              </a:rPr>
              <a:t>pieces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consistent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location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on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Gomoku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board.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326390" indent="-314325">
              <a:lnSpc>
                <a:spcPct val="100000"/>
              </a:lnSpc>
              <a:buFont typeface="Arial"/>
              <a:buChar char="-"/>
              <a:tabLst>
                <a:tab pos="326390" algn="l"/>
                <a:tab pos="327025" algn="l"/>
              </a:tabLst>
            </a:pPr>
            <a:r>
              <a:rPr sz="1950" b="1" u="sng" spc="-10" dirty="0">
                <a:latin typeface="Arial"/>
                <a:cs typeface="Arial"/>
              </a:rPr>
              <a:t>Feeding</a:t>
            </a:r>
            <a:endParaRPr sz="1950" u="sng" dirty="0">
              <a:latin typeface="Arial"/>
              <a:cs typeface="Arial"/>
            </a:endParaRPr>
          </a:p>
          <a:p>
            <a:pPr marL="326390" marR="146050">
              <a:lnSpc>
                <a:spcPct val="101499"/>
              </a:lnSpc>
            </a:pPr>
            <a:r>
              <a:rPr sz="1950" dirty="0">
                <a:latin typeface="Arial"/>
                <a:cs typeface="Arial"/>
              </a:rPr>
              <a:t>The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feeding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system</a:t>
            </a:r>
            <a:r>
              <a:rPr sz="1950" spc="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comprises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50" dirty="0">
                <a:latin typeface="Arial"/>
                <a:cs typeface="Arial"/>
              </a:rPr>
              <a:t>a </a:t>
            </a:r>
            <a:r>
              <a:rPr sz="1950" dirty="0">
                <a:latin typeface="Arial"/>
                <a:cs typeface="Arial"/>
              </a:rPr>
              <a:t>vertical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magazine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for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holding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go </a:t>
            </a:r>
            <a:r>
              <a:rPr sz="1950" dirty="0">
                <a:latin typeface="Arial"/>
                <a:cs typeface="Arial"/>
              </a:rPr>
              <a:t>pieces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stepper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motor </a:t>
            </a:r>
            <a:r>
              <a:rPr sz="1950" dirty="0">
                <a:latin typeface="Arial"/>
                <a:cs typeface="Arial"/>
              </a:rPr>
              <a:t>responsible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for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pushing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out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pieces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be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retrieved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by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electromagnet</a:t>
            </a:r>
            <a:r>
              <a:rPr sz="1950" spc="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movement system.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326390" indent="-314325">
              <a:lnSpc>
                <a:spcPct val="100000"/>
              </a:lnSpc>
              <a:buFont typeface="Arial"/>
              <a:buChar char="-"/>
              <a:tabLst>
                <a:tab pos="326390" algn="l"/>
                <a:tab pos="327025" algn="l"/>
              </a:tabLst>
            </a:pPr>
            <a:r>
              <a:rPr sz="1950" b="1" u="sng" spc="-10" dirty="0">
                <a:latin typeface="Arial"/>
                <a:cs typeface="Arial"/>
              </a:rPr>
              <a:t>Software</a:t>
            </a:r>
            <a:endParaRPr sz="1950" u="sng" dirty="0">
              <a:latin typeface="Arial"/>
              <a:cs typeface="Arial"/>
            </a:endParaRPr>
          </a:p>
          <a:p>
            <a:pPr marL="326390" marR="102235">
              <a:lnSpc>
                <a:spcPct val="101499"/>
              </a:lnSpc>
            </a:pPr>
            <a:r>
              <a:rPr sz="1950" dirty="0">
                <a:latin typeface="Arial"/>
                <a:cs typeface="Arial"/>
              </a:rPr>
              <a:t>Our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software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uses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Django</a:t>
            </a:r>
            <a:r>
              <a:rPr sz="1950" spc="3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and </a:t>
            </a:r>
            <a:r>
              <a:rPr sz="1950" dirty="0">
                <a:latin typeface="Arial"/>
                <a:cs typeface="Arial"/>
              </a:rPr>
              <a:t>HTML/CSS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for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webapp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and </a:t>
            </a:r>
            <a:r>
              <a:rPr sz="1950" spc="-10" dirty="0">
                <a:latin typeface="Arial"/>
                <a:cs typeface="Arial"/>
              </a:rPr>
              <a:t>Telemetrix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parse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the</a:t>
            </a:r>
            <a:r>
              <a:rPr sz="1950" spc="1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hardware </a:t>
            </a:r>
            <a:r>
              <a:rPr sz="1950" dirty="0">
                <a:latin typeface="Arial"/>
                <a:cs typeface="Arial"/>
              </a:rPr>
              <a:t>data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from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Arduino.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Additionally, </a:t>
            </a:r>
            <a:r>
              <a:rPr sz="1950" dirty="0">
                <a:latin typeface="Arial"/>
                <a:cs typeface="Arial"/>
              </a:rPr>
              <a:t>Flask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is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employed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to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establish </a:t>
            </a:r>
            <a:r>
              <a:rPr sz="1950" dirty="0">
                <a:latin typeface="Arial"/>
                <a:cs typeface="Arial"/>
              </a:rPr>
              <a:t>local</a:t>
            </a:r>
            <a:r>
              <a:rPr sz="1950" spc="7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communication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and </a:t>
            </a:r>
            <a:r>
              <a:rPr sz="1950" dirty="0">
                <a:latin typeface="Arial"/>
                <a:cs typeface="Arial"/>
              </a:rPr>
              <a:t>exchange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data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between</a:t>
            </a:r>
            <a:r>
              <a:rPr sz="1950" spc="6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the </a:t>
            </a:r>
            <a:r>
              <a:rPr sz="1950" dirty="0">
                <a:latin typeface="Arial"/>
                <a:cs typeface="Arial"/>
              </a:rPr>
              <a:t>hardware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program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and</a:t>
            </a:r>
            <a:r>
              <a:rPr sz="1950" spc="7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webapp.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16915" y="4241966"/>
            <a:ext cx="2667974" cy="19986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2851500" y="6230028"/>
            <a:ext cx="12001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latin typeface="Arial"/>
                <a:cs typeface="Arial"/>
              </a:rPr>
              <a:t>Movement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320501" y="9622094"/>
            <a:ext cx="22606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latin typeface="Arial"/>
                <a:cs typeface="Arial"/>
              </a:rPr>
              <a:t>Detection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&amp;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Locking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41969" y="16680643"/>
            <a:ext cx="1017269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latin typeface="Arial"/>
                <a:cs typeface="Arial"/>
              </a:rPr>
              <a:t>Software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116908" y="14695259"/>
            <a:ext cx="2668270" cy="2000885"/>
            <a:chOff x="12116908" y="14695259"/>
            <a:chExt cx="2668270" cy="2000885"/>
          </a:xfrm>
        </p:grpSpPr>
        <p:sp>
          <p:nvSpPr>
            <p:cNvPr id="28" name="object 28"/>
            <p:cNvSpPr/>
            <p:nvPr/>
          </p:nvSpPr>
          <p:spPr>
            <a:xfrm>
              <a:off x="12116908" y="14695259"/>
              <a:ext cx="2668270" cy="2000885"/>
            </a:xfrm>
            <a:custGeom>
              <a:avLst/>
              <a:gdLst/>
              <a:ahLst/>
              <a:cxnLst/>
              <a:rect l="l" t="t" r="r" b="b"/>
              <a:pathLst>
                <a:path w="2668269" h="2000884">
                  <a:moveTo>
                    <a:pt x="2667981" y="0"/>
                  </a:moveTo>
                  <a:lnTo>
                    <a:pt x="0" y="0"/>
                  </a:lnTo>
                  <a:lnTo>
                    <a:pt x="0" y="2000357"/>
                  </a:lnTo>
                  <a:lnTo>
                    <a:pt x="2667981" y="2000357"/>
                  </a:lnTo>
                  <a:lnTo>
                    <a:pt x="266798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0244" y="14817559"/>
              <a:ext cx="1701309" cy="177754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3149163" y="17709706"/>
            <a:ext cx="10020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Project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Website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4309" y="13328167"/>
            <a:ext cx="6721724" cy="301736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405" y="16599264"/>
            <a:ext cx="6745029" cy="301230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8527489"/>
            <a:ext cx="7490452" cy="382815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2636014" y="11209767"/>
            <a:ext cx="5683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10" dirty="0">
                <a:solidFill>
                  <a:srgbClr val="FF0000"/>
                </a:solidFill>
                <a:latin typeface="Arial"/>
                <a:cs typeface="Arial"/>
              </a:rPr>
              <a:t>Magazine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983936" y="12801886"/>
            <a:ext cx="1758950" cy="660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5080" indent="-119380">
              <a:lnSpc>
                <a:spcPct val="104099"/>
              </a:lnSpc>
              <a:spcBef>
                <a:spcPts val="90"/>
              </a:spcBef>
            </a:pP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Stepper</a:t>
            </a:r>
            <a:r>
              <a:rPr sz="950" spc="1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Motor</a:t>
            </a:r>
            <a:r>
              <a:rPr sz="950" spc="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Rotates</a:t>
            </a:r>
            <a:r>
              <a:rPr sz="950" spc="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00"/>
                </a:solidFill>
                <a:latin typeface="Arial"/>
                <a:cs typeface="Arial"/>
              </a:rPr>
              <a:t>Flag </a:t>
            </a: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Pushing</a:t>
            </a:r>
            <a:r>
              <a:rPr sz="950" spc="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out</a:t>
            </a:r>
            <a:r>
              <a:rPr sz="950" spc="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00"/>
                </a:solidFill>
                <a:latin typeface="Arial"/>
                <a:cs typeface="Arial"/>
              </a:rPr>
              <a:t>GO</a:t>
            </a:r>
            <a:r>
              <a:rPr sz="950" spc="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00"/>
                </a:solidFill>
                <a:latin typeface="Arial"/>
                <a:cs typeface="Arial"/>
              </a:rPr>
              <a:t>Pieces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50" spc="-10" dirty="0">
                <a:latin typeface="Arial"/>
                <a:cs typeface="Arial"/>
              </a:rPr>
              <a:t>Feeding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406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ndwyer</dc:creator>
  <cp:lastModifiedBy>Glenelg Pan</cp:lastModifiedBy>
  <cp:revision>3</cp:revision>
  <dcterms:created xsi:type="dcterms:W3CDTF">2024-05-01T03:43:49Z</dcterms:created>
  <dcterms:modified xsi:type="dcterms:W3CDTF">2024-05-01T03:47:27Z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2024-05-01T00:00:00Z</vt:filetime>
  </property>
  <property fmtid="{D5CDD505-2E9C-101B-9397-08002B2CF9AE}" pid="5" name="Producer">
    <vt:lpwstr>Adobe PDF Library 22.3.86</vt:lpwstr>
  </property>
</Properties>
</file>