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7432000" cy="36576000"/>
  <p:notesSz cx="32461200" cy="51206400"/>
  <p:defaultTextStyle>
    <a:defPPr>
      <a:defRPr lang="en-US"/>
    </a:defPPr>
    <a:lvl1pPr algn="l" rtl="0" fontAlgn="base">
      <a:spcBef>
        <a:spcPct val="0"/>
      </a:spcBef>
      <a:spcAft>
        <a:spcPct val="0"/>
      </a:spcAft>
      <a:defRPr sz="7400" kern="1200">
        <a:solidFill>
          <a:schemeClr val="tx1"/>
        </a:solidFill>
        <a:latin typeface="Arial" charset="0"/>
        <a:ea typeface="ＭＳ Ｐゴシック" pitchFamily="-112" charset="-128"/>
        <a:cs typeface="+mn-cs"/>
      </a:defRPr>
    </a:lvl1pPr>
    <a:lvl2pPr marL="457200" algn="l" rtl="0" fontAlgn="base">
      <a:spcBef>
        <a:spcPct val="0"/>
      </a:spcBef>
      <a:spcAft>
        <a:spcPct val="0"/>
      </a:spcAft>
      <a:defRPr sz="7400" kern="1200">
        <a:solidFill>
          <a:schemeClr val="tx1"/>
        </a:solidFill>
        <a:latin typeface="Arial" charset="0"/>
        <a:ea typeface="ＭＳ Ｐゴシック" pitchFamily="-112" charset="-128"/>
        <a:cs typeface="+mn-cs"/>
      </a:defRPr>
    </a:lvl2pPr>
    <a:lvl3pPr marL="914400" algn="l" rtl="0" fontAlgn="base">
      <a:spcBef>
        <a:spcPct val="0"/>
      </a:spcBef>
      <a:spcAft>
        <a:spcPct val="0"/>
      </a:spcAft>
      <a:defRPr sz="7400" kern="1200">
        <a:solidFill>
          <a:schemeClr val="tx1"/>
        </a:solidFill>
        <a:latin typeface="Arial" charset="0"/>
        <a:ea typeface="ＭＳ Ｐゴシック" pitchFamily="-112" charset="-128"/>
        <a:cs typeface="+mn-cs"/>
      </a:defRPr>
    </a:lvl3pPr>
    <a:lvl4pPr marL="1371600" algn="l" rtl="0" fontAlgn="base">
      <a:spcBef>
        <a:spcPct val="0"/>
      </a:spcBef>
      <a:spcAft>
        <a:spcPct val="0"/>
      </a:spcAft>
      <a:defRPr sz="7400" kern="1200">
        <a:solidFill>
          <a:schemeClr val="tx1"/>
        </a:solidFill>
        <a:latin typeface="Arial" charset="0"/>
        <a:ea typeface="ＭＳ Ｐゴシック" pitchFamily="-112" charset="-128"/>
        <a:cs typeface="+mn-cs"/>
      </a:defRPr>
    </a:lvl4pPr>
    <a:lvl5pPr marL="1828800" algn="l" rtl="0" fontAlgn="base">
      <a:spcBef>
        <a:spcPct val="0"/>
      </a:spcBef>
      <a:spcAft>
        <a:spcPct val="0"/>
      </a:spcAft>
      <a:defRPr sz="7400" kern="1200">
        <a:solidFill>
          <a:schemeClr val="tx1"/>
        </a:solidFill>
        <a:latin typeface="Arial" charset="0"/>
        <a:ea typeface="ＭＳ Ｐゴシック" pitchFamily="-112" charset="-128"/>
        <a:cs typeface="+mn-cs"/>
      </a:defRPr>
    </a:lvl5pPr>
    <a:lvl6pPr marL="2286000" algn="l" defTabSz="914400" rtl="0" eaLnBrk="1" latinLnBrk="0" hangingPunct="1">
      <a:defRPr sz="7400" kern="1200">
        <a:solidFill>
          <a:schemeClr val="tx1"/>
        </a:solidFill>
        <a:latin typeface="Arial" charset="0"/>
        <a:ea typeface="ＭＳ Ｐゴシック" pitchFamily="-112" charset="-128"/>
        <a:cs typeface="+mn-cs"/>
      </a:defRPr>
    </a:lvl6pPr>
    <a:lvl7pPr marL="2743200" algn="l" defTabSz="914400" rtl="0" eaLnBrk="1" latinLnBrk="0" hangingPunct="1">
      <a:defRPr sz="7400" kern="1200">
        <a:solidFill>
          <a:schemeClr val="tx1"/>
        </a:solidFill>
        <a:latin typeface="Arial" charset="0"/>
        <a:ea typeface="ＭＳ Ｐゴシック" pitchFamily="-112" charset="-128"/>
        <a:cs typeface="+mn-cs"/>
      </a:defRPr>
    </a:lvl7pPr>
    <a:lvl8pPr marL="3200400" algn="l" defTabSz="914400" rtl="0" eaLnBrk="1" latinLnBrk="0" hangingPunct="1">
      <a:defRPr sz="7400" kern="1200">
        <a:solidFill>
          <a:schemeClr val="tx1"/>
        </a:solidFill>
        <a:latin typeface="Arial" charset="0"/>
        <a:ea typeface="ＭＳ Ｐゴシック" pitchFamily="-112" charset="-128"/>
        <a:cs typeface="+mn-cs"/>
      </a:defRPr>
    </a:lvl8pPr>
    <a:lvl9pPr marL="3657600" algn="l" defTabSz="914400" rtl="0" eaLnBrk="1" latinLnBrk="0" hangingPunct="1">
      <a:defRPr sz="7400" kern="1200">
        <a:solidFill>
          <a:schemeClr val="tx1"/>
        </a:solidFill>
        <a:latin typeface="Arial" charset="0"/>
        <a:ea typeface="ＭＳ Ｐゴシック" pitchFamily="-112" charset="-128"/>
        <a:cs typeface="+mn-cs"/>
      </a:defRPr>
    </a:lvl9pPr>
  </p:defaultTextStyle>
  <p:extLst>
    <p:ext uri="{EFAFB233-063F-42B5-8137-9DF3F51BA10A}">
      <p15:sldGuideLst xmlns:p15="http://schemas.microsoft.com/office/powerpoint/2012/main">
        <p15:guide id="1" orient="horz" pos="11520" userDrawn="1">
          <p15:clr>
            <a:srgbClr val="A4A3A4"/>
          </p15:clr>
        </p15:guide>
        <p15:guide id="2" pos="86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7E7"/>
    <a:srgbClr val="E8CBCB"/>
    <a:srgbClr val="E48D96"/>
    <a:srgbClr val="BE0011"/>
    <a:srgbClr val="A50021"/>
    <a:srgbClr val="630000"/>
    <a:srgbClr val="800000"/>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3"/>
    <p:restoredTop sz="95000" autoAdjust="0"/>
  </p:normalViewPr>
  <p:slideViewPr>
    <p:cSldViewPr>
      <p:cViewPr>
        <p:scale>
          <a:sx n="66" d="100"/>
          <a:sy n="66" d="100"/>
        </p:scale>
        <p:origin x="426" y="-3942"/>
      </p:cViewPr>
      <p:guideLst>
        <p:guide orient="horz" pos="11520"/>
        <p:guide pos="86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6805" y="11361738"/>
            <a:ext cx="23318391" cy="7840663"/>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4115098" y="20726400"/>
            <a:ext cx="19201805" cy="93472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1372197"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5" name="Rectangle 5"/>
          <p:cNvSpPr>
            <a:spLocks noGrp="1" noChangeArrowheads="1"/>
          </p:cNvSpPr>
          <p:nvPr>
            <p:ph type="ftr" sz="quarter" idx="11"/>
          </p:nvPr>
        </p:nvSpPr>
        <p:spPr>
          <a:xfrm>
            <a:off x="9373198" y="33307339"/>
            <a:ext cx="8685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6" name="Rectangle 6"/>
          <p:cNvSpPr>
            <a:spLocks noGrp="1" noChangeArrowheads="1"/>
          </p:cNvSpPr>
          <p:nvPr>
            <p:ph type="sldNum" sz="quarter" idx="12"/>
          </p:nvPr>
        </p:nvSpPr>
        <p:spPr>
          <a:xfrm>
            <a:off x="19660198"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1E08ECDC-7975-4BB1-AE49-2345F5BD9256}" type="slidenum">
              <a:rPr lang="en-US"/>
              <a:pPr>
                <a:defRPr/>
              </a:pPr>
              <a:t>‹#›</a:t>
            </a:fld>
            <a:endParaRPr lang="en-US"/>
          </a:p>
        </p:txBody>
      </p:sp>
    </p:spTree>
    <p:extLst>
      <p:ext uri="{BB962C8B-B14F-4D97-AF65-F5344CB8AC3E}">
        <p14:creationId xmlns:p14="http://schemas.microsoft.com/office/powerpoint/2010/main" val="3577119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2198" y="1465263"/>
            <a:ext cx="24687609" cy="6096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372198" y="8534403"/>
            <a:ext cx="24687609" cy="2413793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1372197"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5" name="Rectangle 5"/>
          <p:cNvSpPr>
            <a:spLocks noGrp="1" noChangeArrowheads="1"/>
          </p:cNvSpPr>
          <p:nvPr>
            <p:ph type="ftr" sz="quarter" idx="11"/>
          </p:nvPr>
        </p:nvSpPr>
        <p:spPr>
          <a:xfrm>
            <a:off x="9373198" y="33307339"/>
            <a:ext cx="8685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6" name="Rectangle 6"/>
          <p:cNvSpPr>
            <a:spLocks noGrp="1" noChangeArrowheads="1"/>
          </p:cNvSpPr>
          <p:nvPr>
            <p:ph type="sldNum" sz="quarter" idx="12"/>
          </p:nvPr>
        </p:nvSpPr>
        <p:spPr>
          <a:xfrm>
            <a:off x="19660198"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E944A2AE-0D4A-4451-8982-9EBB4E5C1846}" type="slidenum">
              <a:rPr lang="en-US"/>
              <a:pPr>
                <a:defRPr/>
              </a:pPr>
              <a:t>‹#›</a:t>
            </a:fld>
            <a:endParaRPr lang="en-US"/>
          </a:p>
        </p:txBody>
      </p:sp>
    </p:spTree>
    <p:extLst>
      <p:ext uri="{BB962C8B-B14F-4D97-AF65-F5344CB8AC3E}">
        <p14:creationId xmlns:p14="http://schemas.microsoft.com/office/powerpoint/2010/main" val="2403816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7906" y="1465265"/>
            <a:ext cx="6171902" cy="3120707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372195" y="1465265"/>
            <a:ext cx="18372833" cy="3120707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1372197"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5" name="Rectangle 5"/>
          <p:cNvSpPr>
            <a:spLocks noGrp="1" noChangeArrowheads="1"/>
          </p:cNvSpPr>
          <p:nvPr>
            <p:ph type="ftr" sz="quarter" idx="11"/>
          </p:nvPr>
        </p:nvSpPr>
        <p:spPr>
          <a:xfrm>
            <a:off x="9373198" y="33307339"/>
            <a:ext cx="8685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6" name="Rectangle 6"/>
          <p:cNvSpPr>
            <a:spLocks noGrp="1" noChangeArrowheads="1"/>
          </p:cNvSpPr>
          <p:nvPr>
            <p:ph type="sldNum" sz="quarter" idx="12"/>
          </p:nvPr>
        </p:nvSpPr>
        <p:spPr>
          <a:xfrm>
            <a:off x="19660198"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F6961B1A-AA47-452D-9BBE-9E21C2493F32}" type="slidenum">
              <a:rPr lang="en-US"/>
              <a:pPr>
                <a:defRPr/>
              </a:pPr>
              <a:t>‹#›</a:t>
            </a:fld>
            <a:endParaRPr lang="en-US"/>
          </a:p>
        </p:txBody>
      </p:sp>
    </p:spTree>
    <p:extLst>
      <p:ext uri="{BB962C8B-B14F-4D97-AF65-F5344CB8AC3E}">
        <p14:creationId xmlns:p14="http://schemas.microsoft.com/office/powerpoint/2010/main" val="3042509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2198" y="1465263"/>
            <a:ext cx="24687609" cy="6096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372198" y="8534403"/>
            <a:ext cx="24687609" cy="241379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xfrm>
            <a:off x="1372197"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5" name="Rectangle 5"/>
          <p:cNvSpPr>
            <a:spLocks noGrp="1" noChangeArrowheads="1"/>
          </p:cNvSpPr>
          <p:nvPr>
            <p:ph type="ftr" sz="quarter" idx="11"/>
          </p:nvPr>
        </p:nvSpPr>
        <p:spPr>
          <a:xfrm>
            <a:off x="9373198" y="33307339"/>
            <a:ext cx="8685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6" name="Rectangle 6"/>
          <p:cNvSpPr>
            <a:spLocks noGrp="1" noChangeArrowheads="1"/>
          </p:cNvSpPr>
          <p:nvPr>
            <p:ph type="sldNum" sz="quarter" idx="12"/>
          </p:nvPr>
        </p:nvSpPr>
        <p:spPr>
          <a:xfrm>
            <a:off x="19660198"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D494BB4F-286F-434F-B641-308747CD331A}" type="slidenum">
              <a:rPr lang="en-US"/>
              <a:pPr>
                <a:defRPr/>
              </a:pPr>
              <a:t>‹#›</a:t>
            </a:fld>
            <a:endParaRPr lang="en-US"/>
          </a:p>
        </p:txBody>
      </p:sp>
    </p:spTree>
    <p:extLst>
      <p:ext uri="{BB962C8B-B14F-4D97-AF65-F5344CB8AC3E}">
        <p14:creationId xmlns:p14="http://schemas.microsoft.com/office/powerpoint/2010/main" val="3154995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23502939"/>
            <a:ext cx="23316903" cy="7264400"/>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166939" y="15501939"/>
            <a:ext cx="23316903" cy="80010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1372197"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5" name="Rectangle 5"/>
          <p:cNvSpPr>
            <a:spLocks noGrp="1" noChangeArrowheads="1"/>
          </p:cNvSpPr>
          <p:nvPr>
            <p:ph type="ftr" sz="quarter" idx="11"/>
          </p:nvPr>
        </p:nvSpPr>
        <p:spPr>
          <a:xfrm>
            <a:off x="9373198" y="33307339"/>
            <a:ext cx="8685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6" name="Rectangle 6"/>
          <p:cNvSpPr>
            <a:spLocks noGrp="1" noChangeArrowheads="1"/>
          </p:cNvSpPr>
          <p:nvPr>
            <p:ph type="sldNum" sz="quarter" idx="12"/>
          </p:nvPr>
        </p:nvSpPr>
        <p:spPr>
          <a:xfrm>
            <a:off x="19660198"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43FC15A0-8257-40EF-8357-0172E684FEB9}" type="slidenum">
              <a:rPr lang="en-US"/>
              <a:pPr>
                <a:defRPr/>
              </a:pPr>
              <a:t>‹#›</a:t>
            </a:fld>
            <a:endParaRPr lang="en-US"/>
          </a:p>
        </p:txBody>
      </p:sp>
    </p:spTree>
    <p:extLst>
      <p:ext uri="{BB962C8B-B14F-4D97-AF65-F5344CB8AC3E}">
        <p14:creationId xmlns:p14="http://schemas.microsoft.com/office/powerpoint/2010/main" val="3945681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2198" y="1465263"/>
            <a:ext cx="24687609" cy="6096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372197" y="8534403"/>
            <a:ext cx="12272367" cy="24137939"/>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3787439" y="8534403"/>
            <a:ext cx="12272367" cy="24137939"/>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1372197"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6" name="Footer Placeholder 5"/>
          <p:cNvSpPr>
            <a:spLocks noGrp="1" noChangeArrowheads="1"/>
          </p:cNvSpPr>
          <p:nvPr>
            <p:ph type="ftr" sz="quarter" idx="11"/>
          </p:nvPr>
        </p:nvSpPr>
        <p:spPr>
          <a:xfrm>
            <a:off x="9373198" y="33307339"/>
            <a:ext cx="8685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7" name="Slide Number Placeholder 6"/>
          <p:cNvSpPr>
            <a:spLocks noGrp="1" noChangeArrowheads="1"/>
          </p:cNvSpPr>
          <p:nvPr>
            <p:ph type="sldNum" sz="quarter" idx="12"/>
          </p:nvPr>
        </p:nvSpPr>
        <p:spPr>
          <a:xfrm>
            <a:off x="19660198"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0E8B3C89-2AAD-49DE-A617-266642974606}" type="slidenum">
              <a:rPr lang="en-US"/>
              <a:pPr>
                <a:defRPr/>
              </a:pPr>
              <a:t>‹#›</a:t>
            </a:fld>
            <a:endParaRPr lang="en-US"/>
          </a:p>
        </p:txBody>
      </p:sp>
    </p:spTree>
    <p:extLst>
      <p:ext uri="{BB962C8B-B14F-4D97-AF65-F5344CB8AC3E}">
        <p14:creationId xmlns:p14="http://schemas.microsoft.com/office/powerpoint/2010/main" val="4026078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2198" y="1465263"/>
            <a:ext cx="24687609" cy="6096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2195" y="8186740"/>
            <a:ext cx="12120563" cy="3413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2195" y="11599865"/>
            <a:ext cx="12120563" cy="210724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4781" y="8186740"/>
            <a:ext cx="12125027" cy="34131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3934781" y="11599865"/>
            <a:ext cx="12125027" cy="210724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1372197"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8" name="Rectangle 5"/>
          <p:cNvSpPr>
            <a:spLocks noGrp="1" noChangeArrowheads="1"/>
          </p:cNvSpPr>
          <p:nvPr>
            <p:ph type="ftr" sz="quarter" idx="11"/>
          </p:nvPr>
        </p:nvSpPr>
        <p:spPr>
          <a:xfrm>
            <a:off x="9373198" y="33307339"/>
            <a:ext cx="8685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9" name="Rectangle 6"/>
          <p:cNvSpPr>
            <a:spLocks noGrp="1" noChangeArrowheads="1"/>
          </p:cNvSpPr>
          <p:nvPr>
            <p:ph type="sldNum" sz="quarter" idx="12"/>
          </p:nvPr>
        </p:nvSpPr>
        <p:spPr>
          <a:xfrm>
            <a:off x="19660198"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497A8F8B-2AF0-43A6-8DF5-9CEC14129F77}" type="slidenum">
              <a:rPr lang="en-US"/>
              <a:pPr>
                <a:defRPr/>
              </a:pPr>
              <a:t>‹#›</a:t>
            </a:fld>
            <a:endParaRPr lang="en-US"/>
          </a:p>
        </p:txBody>
      </p:sp>
    </p:spTree>
    <p:extLst>
      <p:ext uri="{BB962C8B-B14F-4D97-AF65-F5344CB8AC3E}">
        <p14:creationId xmlns:p14="http://schemas.microsoft.com/office/powerpoint/2010/main" val="480919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2198" y="1465263"/>
            <a:ext cx="24687609" cy="6096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xfrm>
            <a:off x="1372197"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4" name="Rectangle 5"/>
          <p:cNvSpPr>
            <a:spLocks noGrp="1" noChangeArrowheads="1"/>
          </p:cNvSpPr>
          <p:nvPr>
            <p:ph type="ftr" sz="quarter" idx="11"/>
          </p:nvPr>
        </p:nvSpPr>
        <p:spPr>
          <a:xfrm>
            <a:off x="9373198" y="33307339"/>
            <a:ext cx="8685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5" name="Rectangle 6"/>
          <p:cNvSpPr>
            <a:spLocks noGrp="1" noChangeArrowheads="1"/>
          </p:cNvSpPr>
          <p:nvPr>
            <p:ph type="sldNum" sz="quarter" idx="12"/>
          </p:nvPr>
        </p:nvSpPr>
        <p:spPr>
          <a:xfrm>
            <a:off x="19660198"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04A0AEC3-84AA-4BA5-9CB6-5B1BBAA7300F}" type="slidenum">
              <a:rPr lang="en-US"/>
              <a:pPr>
                <a:defRPr/>
              </a:pPr>
              <a:t>‹#›</a:t>
            </a:fld>
            <a:endParaRPr lang="en-US"/>
          </a:p>
        </p:txBody>
      </p:sp>
    </p:spTree>
    <p:extLst>
      <p:ext uri="{BB962C8B-B14F-4D97-AF65-F5344CB8AC3E}">
        <p14:creationId xmlns:p14="http://schemas.microsoft.com/office/powerpoint/2010/main" val="3164341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1372197"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3" name="Rectangle 5"/>
          <p:cNvSpPr>
            <a:spLocks noGrp="1" noChangeArrowheads="1"/>
          </p:cNvSpPr>
          <p:nvPr>
            <p:ph type="ftr" sz="quarter" idx="11"/>
          </p:nvPr>
        </p:nvSpPr>
        <p:spPr>
          <a:xfrm>
            <a:off x="9373198" y="33307339"/>
            <a:ext cx="8685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4" name="Rectangle 6"/>
          <p:cNvSpPr>
            <a:spLocks noGrp="1" noChangeArrowheads="1"/>
          </p:cNvSpPr>
          <p:nvPr>
            <p:ph type="sldNum" sz="quarter" idx="12"/>
          </p:nvPr>
        </p:nvSpPr>
        <p:spPr>
          <a:xfrm>
            <a:off x="19660198"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581FB83A-5ABC-4055-85B1-41573413F329}" type="slidenum">
              <a:rPr lang="en-US"/>
              <a:pPr>
                <a:defRPr/>
              </a:pPr>
              <a:t>‹#›</a:t>
            </a:fld>
            <a:endParaRPr lang="en-US"/>
          </a:p>
        </p:txBody>
      </p:sp>
    </p:spTree>
    <p:extLst>
      <p:ext uri="{BB962C8B-B14F-4D97-AF65-F5344CB8AC3E}">
        <p14:creationId xmlns:p14="http://schemas.microsoft.com/office/powerpoint/2010/main" val="4124717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2195" y="1455739"/>
            <a:ext cx="9024938" cy="619760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0724555" y="1455739"/>
            <a:ext cx="15335250" cy="312166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2195" y="7653339"/>
            <a:ext cx="9024938" cy="25019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1372197"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6" name="Footer Placeholder 5"/>
          <p:cNvSpPr>
            <a:spLocks noGrp="1" noChangeArrowheads="1"/>
          </p:cNvSpPr>
          <p:nvPr>
            <p:ph type="ftr" sz="quarter" idx="11"/>
          </p:nvPr>
        </p:nvSpPr>
        <p:spPr>
          <a:xfrm>
            <a:off x="9373198" y="33307339"/>
            <a:ext cx="8685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7" name="Slide Number Placeholder 6"/>
          <p:cNvSpPr>
            <a:spLocks noGrp="1" noChangeArrowheads="1"/>
          </p:cNvSpPr>
          <p:nvPr>
            <p:ph type="sldNum" sz="quarter" idx="12"/>
          </p:nvPr>
        </p:nvSpPr>
        <p:spPr>
          <a:xfrm>
            <a:off x="19660198"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0ED478D4-DBF3-423C-87B5-14C0A944C4AD}" type="slidenum">
              <a:rPr lang="en-US"/>
              <a:pPr>
                <a:defRPr/>
              </a:pPr>
              <a:t>‹#›</a:t>
            </a:fld>
            <a:endParaRPr lang="en-US"/>
          </a:p>
        </p:txBody>
      </p:sp>
    </p:spTree>
    <p:extLst>
      <p:ext uri="{BB962C8B-B14F-4D97-AF65-F5344CB8AC3E}">
        <p14:creationId xmlns:p14="http://schemas.microsoft.com/office/powerpoint/2010/main" val="2014746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7163" y="25603200"/>
            <a:ext cx="16458902" cy="3022600"/>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5377163" y="3268663"/>
            <a:ext cx="16458902" cy="21945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5377163" y="28625800"/>
            <a:ext cx="16458902" cy="4292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1372197"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6" name="Footer Placeholder 5"/>
          <p:cNvSpPr>
            <a:spLocks noGrp="1" noChangeArrowheads="1"/>
          </p:cNvSpPr>
          <p:nvPr>
            <p:ph type="ftr" sz="quarter" idx="11"/>
          </p:nvPr>
        </p:nvSpPr>
        <p:spPr>
          <a:xfrm>
            <a:off x="9373198" y="33307339"/>
            <a:ext cx="8685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endParaRPr lang="en-US"/>
          </a:p>
        </p:txBody>
      </p:sp>
      <p:sp>
        <p:nvSpPr>
          <p:cNvPr id="7" name="Slide Number Placeholder 6"/>
          <p:cNvSpPr>
            <a:spLocks noGrp="1" noChangeArrowheads="1"/>
          </p:cNvSpPr>
          <p:nvPr>
            <p:ph type="sldNum" sz="quarter" idx="12"/>
          </p:nvPr>
        </p:nvSpPr>
        <p:spPr>
          <a:xfrm>
            <a:off x="19660198" y="33307339"/>
            <a:ext cx="6399609" cy="2540000"/>
          </a:xfrm>
          <a:prstGeom prst="rect">
            <a:avLst/>
          </a:prstGeom>
        </p:spPr>
        <p:txBody>
          <a:bodyPr vert="horz" wrap="square" lIns="91440" tIns="45720" rIns="91440" bIns="45720" numCol="1" anchor="t" anchorCtr="0" compatLnSpc="1">
            <a:prstTxWarp prst="textNoShape">
              <a:avLst/>
            </a:prstTxWarp>
          </a:bodyPr>
          <a:lstStyle>
            <a:lvl1pPr>
              <a:defRPr smtClean="0"/>
            </a:lvl1pPr>
          </a:lstStyle>
          <a:p>
            <a:pPr>
              <a:defRPr/>
            </a:pPr>
            <a:fld id="{9BF2D51A-D49F-4C96-A0A3-78851C506539}" type="slidenum">
              <a:rPr lang="en-US"/>
              <a:pPr>
                <a:defRPr/>
              </a:pPr>
              <a:t>‹#›</a:t>
            </a:fld>
            <a:endParaRPr lang="en-US"/>
          </a:p>
        </p:txBody>
      </p:sp>
    </p:spTree>
    <p:extLst>
      <p:ext uri="{BB962C8B-B14F-4D97-AF65-F5344CB8AC3E}">
        <p14:creationId xmlns:p14="http://schemas.microsoft.com/office/powerpoint/2010/main" val="666366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defTabSz="3762375" rtl="0" eaLnBrk="1" fontAlgn="base" hangingPunct="1">
        <a:spcBef>
          <a:spcPct val="0"/>
        </a:spcBef>
        <a:spcAft>
          <a:spcPct val="0"/>
        </a:spcAft>
        <a:defRPr sz="18100">
          <a:solidFill>
            <a:schemeClr val="tx2"/>
          </a:solidFill>
          <a:latin typeface="+mj-lt"/>
          <a:ea typeface="ＭＳ Ｐゴシック" pitchFamily="-112" charset="-128"/>
          <a:cs typeface="ＭＳ Ｐゴシック" pitchFamily="-112" charset="-128"/>
        </a:defRPr>
      </a:lvl1pPr>
      <a:lvl2pPr algn="ctr" defTabSz="3762375" rtl="0" eaLnBrk="1" fontAlgn="base" hangingPunct="1">
        <a:spcBef>
          <a:spcPct val="0"/>
        </a:spcBef>
        <a:spcAft>
          <a:spcPct val="0"/>
        </a:spcAft>
        <a:defRPr sz="18100">
          <a:solidFill>
            <a:schemeClr val="tx2"/>
          </a:solidFill>
          <a:latin typeface="Arial" pitchFamily="-110" charset="0"/>
          <a:ea typeface="ＭＳ Ｐゴシック" pitchFamily="-112" charset="-128"/>
          <a:cs typeface="ＭＳ Ｐゴシック" pitchFamily="-112" charset="-128"/>
        </a:defRPr>
      </a:lvl2pPr>
      <a:lvl3pPr algn="ctr" defTabSz="3762375" rtl="0" eaLnBrk="1" fontAlgn="base" hangingPunct="1">
        <a:spcBef>
          <a:spcPct val="0"/>
        </a:spcBef>
        <a:spcAft>
          <a:spcPct val="0"/>
        </a:spcAft>
        <a:defRPr sz="18100">
          <a:solidFill>
            <a:schemeClr val="tx2"/>
          </a:solidFill>
          <a:latin typeface="Arial" pitchFamily="-110" charset="0"/>
          <a:ea typeface="ＭＳ Ｐゴシック" pitchFamily="-112" charset="-128"/>
          <a:cs typeface="ＭＳ Ｐゴシック" pitchFamily="-112" charset="-128"/>
        </a:defRPr>
      </a:lvl3pPr>
      <a:lvl4pPr algn="ctr" defTabSz="3762375" rtl="0" eaLnBrk="1" fontAlgn="base" hangingPunct="1">
        <a:spcBef>
          <a:spcPct val="0"/>
        </a:spcBef>
        <a:spcAft>
          <a:spcPct val="0"/>
        </a:spcAft>
        <a:defRPr sz="18100">
          <a:solidFill>
            <a:schemeClr val="tx2"/>
          </a:solidFill>
          <a:latin typeface="Arial" pitchFamily="-110" charset="0"/>
          <a:ea typeface="ＭＳ Ｐゴシック" pitchFamily="-112" charset="-128"/>
          <a:cs typeface="ＭＳ Ｐゴシック" pitchFamily="-112" charset="-128"/>
        </a:defRPr>
      </a:lvl4pPr>
      <a:lvl5pPr algn="ctr" defTabSz="3762375" rtl="0" eaLnBrk="1" fontAlgn="base" hangingPunct="1">
        <a:spcBef>
          <a:spcPct val="0"/>
        </a:spcBef>
        <a:spcAft>
          <a:spcPct val="0"/>
        </a:spcAft>
        <a:defRPr sz="18100">
          <a:solidFill>
            <a:schemeClr val="tx2"/>
          </a:solidFill>
          <a:latin typeface="Arial" pitchFamily="-110" charset="0"/>
          <a:ea typeface="ＭＳ Ｐゴシック" pitchFamily="-112" charset="-128"/>
          <a:cs typeface="ＭＳ Ｐゴシック" pitchFamily="-112" charset="-128"/>
        </a:defRPr>
      </a:lvl5pPr>
      <a:lvl6pPr marL="457200" algn="ctr" defTabSz="3762375" rtl="0" eaLnBrk="1" fontAlgn="base" hangingPunct="1">
        <a:spcBef>
          <a:spcPct val="0"/>
        </a:spcBef>
        <a:spcAft>
          <a:spcPct val="0"/>
        </a:spcAft>
        <a:defRPr sz="18100">
          <a:solidFill>
            <a:schemeClr val="tx2"/>
          </a:solidFill>
          <a:latin typeface="Arial" pitchFamily="-110" charset="0"/>
        </a:defRPr>
      </a:lvl6pPr>
      <a:lvl7pPr marL="914400" algn="ctr" defTabSz="3762375" rtl="0" eaLnBrk="1" fontAlgn="base" hangingPunct="1">
        <a:spcBef>
          <a:spcPct val="0"/>
        </a:spcBef>
        <a:spcAft>
          <a:spcPct val="0"/>
        </a:spcAft>
        <a:defRPr sz="18100">
          <a:solidFill>
            <a:schemeClr val="tx2"/>
          </a:solidFill>
          <a:latin typeface="Arial" pitchFamily="-110" charset="0"/>
        </a:defRPr>
      </a:lvl7pPr>
      <a:lvl8pPr marL="1371600" algn="ctr" defTabSz="3762375" rtl="0" eaLnBrk="1" fontAlgn="base" hangingPunct="1">
        <a:spcBef>
          <a:spcPct val="0"/>
        </a:spcBef>
        <a:spcAft>
          <a:spcPct val="0"/>
        </a:spcAft>
        <a:defRPr sz="18100">
          <a:solidFill>
            <a:schemeClr val="tx2"/>
          </a:solidFill>
          <a:latin typeface="Arial" pitchFamily="-110" charset="0"/>
        </a:defRPr>
      </a:lvl8pPr>
      <a:lvl9pPr marL="1828800" algn="ctr" defTabSz="3762375" rtl="0" eaLnBrk="1" fontAlgn="base" hangingPunct="1">
        <a:spcBef>
          <a:spcPct val="0"/>
        </a:spcBef>
        <a:spcAft>
          <a:spcPct val="0"/>
        </a:spcAft>
        <a:defRPr sz="18100">
          <a:solidFill>
            <a:schemeClr val="tx2"/>
          </a:solidFill>
          <a:latin typeface="Arial" pitchFamily="-110" charset="0"/>
        </a:defRPr>
      </a:lvl9pPr>
    </p:titleStyle>
    <p:bodyStyle>
      <a:lvl1pPr marL="685800" indent="-685800" algn="l" defTabSz="3762375" rtl="0" eaLnBrk="1" fontAlgn="base" hangingPunct="1">
        <a:spcBef>
          <a:spcPct val="20000"/>
        </a:spcBef>
        <a:spcAft>
          <a:spcPct val="0"/>
        </a:spcAft>
        <a:buFont typeface="Times" pitchFamily="-112" charset="0"/>
        <a:buChar char="•"/>
        <a:tabLst>
          <a:tab pos="2116138" algn="l"/>
        </a:tabLst>
        <a:defRPr sz="5400">
          <a:solidFill>
            <a:schemeClr val="tx1"/>
          </a:solidFill>
          <a:latin typeface="+mn-lt"/>
          <a:ea typeface="ＭＳ Ｐゴシック" pitchFamily="-112" charset="-128"/>
          <a:cs typeface="ＭＳ Ｐゴシック" pitchFamily="-112" charset="-128"/>
        </a:defRPr>
      </a:lvl1pPr>
      <a:lvl2pPr marL="1600200" indent="-685800" algn="l" defTabSz="3762375" rtl="0" eaLnBrk="1" fontAlgn="base" hangingPunct="1">
        <a:spcBef>
          <a:spcPct val="20000"/>
        </a:spcBef>
        <a:spcAft>
          <a:spcPct val="0"/>
        </a:spcAft>
        <a:buChar char="•"/>
        <a:tabLst>
          <a:tab pos="2116138" algn="l"/>
        </a:tabLst>
        <a:defRPr sz="4800">
          <a:solidFill>
            <a:schemeClr val="tx1"/>
          </a:solidFill>
          <a:latin typeface="+mn-lt"/>
          <a:ea typeface="ＭＳ Ｐゴシック" pitchFamily="-110" charset="-128"/>
        </a:defRPr>
      </a:lvl2pPr>
      <a:lvl3pPr marL="2514600" indent="-685800" algn="l" defTabSz="3762375" rtl="0" eaLnBrk="1" fontAlgn="base" hangingPunct="1">
        <a:spcBef>
          <a:spcPct val="20000"/>
        </a:spcBef>
        <a:spcAft>
          <a:spcPct val="0"/>
        </a:spcAft>
        <a:buChar char="•"/>
        <a:tabLst>
          <a:tab pos="2116138" algn="l"/>
        </a:tabLst>
        <a:defRPr sz="3600">
          <a:solidFill>
            <a:schemeClr val="tx1"/>
          </a:solidFill>
          <a:latin typeface="+mn-lt"/>
          <a:ea typeface="ＭＳ Ｐゴシック" pitchFamily="-110" charset="-128"/>
        </a:defRPr>
      </a:lvl3pPr>
      <a:lvl4pPr marL="3429000" indent="-685800" algn="l" defTabSz="3762375" rtl="0" eaLnBrk="1" fontAlgn="base" hangingPunct="1">
        <a:spcBef>
          <a:spcPct val="20000"/>
        </a:spcBef>
        <a:spcAft>
          <a:spcPct val="0"/>
        </a:spcAft>
        <a:buChar char="–"/>
        <a:tabLst>
          <a:tab pos="2116138" algn="l"/>
        </a:tabLst>
        <a:defRPr sz="3600">
          <a:solidFill>
            <a:schemeClr val="tx1"/>
          </a:solidFill>
          <a:latin typeface="+mn-lt"/>
          <a:ea typeface="ＭＳ Ｐゴシック" pitchFamily="-110" charset="-128"/>
        </a:defRPr>
      </a:lvl4pPr>
      <a:lvl5pPr marL="4343400" indent="-685800" algn="l" defTabSz="3762375" rtl="0" eaLnBrk="1" fontAlgn="base" hangingPunct="1">
        <a:spcBef>
          <a:spcPct val="20000"/>
        </a:spcBef>
        <a:spcAft>
          <a:spcPct val="0"/>
        </a:spcAft>
        <a:buFont typeface="Wingdings" pitchFamily="-112" charset="2"/>
        <a:buChar char="ü"/>
        <a:tabLst>
          <a:tab pos="2116138" algn="l"/>
        </a:tabLst>
        <a:defRPr sz="3600">
          <a:solidFill>
            <a:schemeClr val="tx1"/>
          </a:solidFill>
          <a:latin typeface="+mn-lt"/>
          <a:ea typeface="ＭＳ Ｐゴシック" pitchFamily="-110" charset="-128"/>
        </a:defRPr>
      </a:lvl5pPr>
      <a:lvl6pPr marL="4800600" indent="-685800" algn="l" defTabSz="3762375" rtl="0" eaLnBrk="1" fontAlgn="base" hangingPunct="1">
        <a:spcBef>
          <a:spcPct val="20000"/>
        </a:spcBef>
        <a:spcAft>
          <a:spcPct val="0"/>
        </a:spcAft>
        <a:buFont typeface="Wingdings" pitchFamily="-110" charset="2"/>
        <a:buChar char="ü"/>
        <a:tabLst>
          <a:tab pos="2116138" algn="l"/>
        </a:tabLst>
        <a:defRPr sz="3600">
          <a:solidFill>
            <a:schemeClr val="tx1"/>
          </a:solidFill>
          <a:latin typeface="+mn-lt"/>
          <a:ea typeface="ＭＳ Ｐゴシック" pitchFamily="-110" charset="-128"/>
        </a:defRPr>
      </a:lvl6pPr>
      <a:lvl7pPr marL="5257800" indent="-685800" algn="l" defTabSz="3762375" rtl="0" eaLnBrk="1" fontAlgn="base" hangingPunct="1">
        <a:spcBef>
          <a:spcPct val="20000"/>
        </a:spcBef>
        <a:spcAft>
          <a:spcPct val="0"/>
        </a:spcAft>
        <a:buFont typeface="Wingdings" pitchFamily="-110" charset="2"/>
        <a:buChar char="ü"/>
        <a:tabLst>
          <a:tab pos="2116138" algn="l"/>
        </a:tabLst>
        <a:defRPr sz="3600">
          <a:solidFill>
            <a:schemeClr val="tx1"/>
          </a:solidFill>
          <a:latin typeface="+mn-lt"/>
          <a:ea typeface="ＭＳ Ｐゴシック" pitchFamily="-110" charset="-128"/>
        </a:defRPr>
      </a:lvl7pPr>
      <a:lvl8pPr marL="5715000" indent="-685800" algn="l" defTabSz="3762375" rtl="0" eaLnBrk="1" fontAlgn="base" hangingPunct="1">
        <a:spcBef>
          <a:spcPct val="20000"/>
        </a:spcBef>
        <a:spcAft>
          <a:spcPct val="0"/>
        </a:spcAft>
        <a:buFont typeface="Wingdings" pitchFamily="-110" charset="2"/>
        <a:buChar char="ü"/>
        <a:tabLst>
          <a:tab pos="2116138" algn="l"/>
        </a:tabLst>
        <a:defRPr sz="3600">
          <a:solidFill>
            <a:schemeClr val="tx1"/>
          </a:solidFill>
          <a:latin typeface="+mn-lt"/>
          <a:ea typeface="ＭＳ Ｐゴシック" pitchFamily="-110" charset="-128"/>
        </a:defRPr>
      </a:lvl8pPr>
      <a:lvl9pPr marL="6172200" indent="-685800" algn="l" defTabSz="3762375" rtl="0" eaLnBrk="1" fontAlgn="base" hangingPunct="1">
        <a:spcBef>
          <a:spcPct val="20000"/>
        </a:spcBef>
        <a:spcAft>
          <a:spcPct val="0"/>
        </a:spcAft>
        <a:buFont typeface="Wingdings" pitchFamily="-110" charset="2"/>
        <a:buChar char="ü"/>
        <a:tabLst>
          <a:tab pos="2116138" algn="l"/>
        </a:tabLst>
        <a:defRPr sz="36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 name="Text Box 4"/>
          <p:cNvSpPr txBox="1">
            <a:spLocks noChangeArrowheads="1"/>
          </p:cNvSpPr>
          <p:nvPr/>
        </p:nvSpPr>
        <p:spPr bwMode="auto">
          <a:xfrm>
            <a:off x="-914400" y="0"/>
            <a:ext cx="36576000" cy="12311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defTabSz="3762375" eaLnBrk="0" hangingPunct="0">
              <a:defRPr sz="7400">
                <a:solidFill>
                  <a:schemeClr val="tx1"/>
                </a:solidFill>
                <a:latin typeface="Arial" charset="0"/>
                <a:ea typeface="ＭＳ Ｐゴシック" pitchFamily="-112" charset="-128"/>
              </a:defRPr>
            </a:lvl1pPr>
            <a:lvl2pPr marL="742950" indent="-285750" defTabSz="3762375" eaLnBrk="0" hangingPunct="0">
              <a:defRPr sz="7400">
                <a:solidFill>
                  <a:schemeClr val="tx1"/>
                </a:solidFill>
                <a:latin typeface="Arial" charset="0"/>
                <a:ea typeface="ＭＳ Ｐゴシック" pitchFamily="-112" charset="-128"/>
              </a:defRPr>
            </a:lvl2pPr>
            <a:lvl3pPr marL="1143000" indent="-228600" defTabSz="3762375" eaLnBrk="0" hangingPunct="0">
              <a:defRPr sz="7400">
                <a:solidFill>
                  <a:schemeClr val="tx1"/>
                </a:solidFill>
                <a:latin typeface="Arial" charset="0"/>
                <a:ea typeface="ＭＳ Ｐゴシック" pitchFamily="-112" charset="-128"/>
              </a:defRPr>
            </a:lvl3pPr>
            <a:lvl4pPr marL="1600200" indent="-228600" defTabSz="3762375" eaLnBrk="0" hangingPunct="0">
              <a:defRPr sz="7400">
                <a:solidFill>
                  <a:schemeClr val="tx1"/>
                </a:solidFill>
                <a:latin typeface="Arial" charset="0"/>
                <a:ea typeface="ＭＳ Ｐゴシック" pitchFamily="-112" charset="-128"/>
              </a:defRPr>
            </a:lvl4pPr>
            <a:lvl5pPr marL="2057400" indent="-228600" defTabSz="3762375" eaLnBrk="0" hangingPunct="0">
              <a:defRPr sz="7400">
                <a:solidFill>
                  <a:schemeClr val="tx1"/>
                </a:solidFill>
                <a:latin typeface="Arial" charset="0"/>
                <a:ea typeface="ＭＳ Ｐゴシック" pitchFamily="-112" charset="-128"/>
              </a:defRPr>
            </a:lvl5pPr>
            <a:lvl6pPr marL="25146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6pPr>
            <a:lvl7pPr marL="29718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7pPr>
            <a:lvl8pPr marL="34290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8pPr>
            <a:lvl9pPr marL="38862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9pPr>
          </a:lstStyle>
          <a:p>
            <a:pPr eaLnBrk="1" hangingPunct="1">
              <a:spcBef>
                <a:spcPct val="50000"/>
              </a:spcBef>
            </a:pPr>
            <a:endParaRPr lang="en-US"/>
          </a:p>
        </p:txBody>
      </p:sp>
      <p:sp>
        <p:nvSpPr>
          <p:cNvPr id="557" name="Text Box 5"/>
          <p:cNvSpPr txBox="1">
            <a:spLocks noChangeArrowheads="1"/>
          </p:cNvSpPr>
          <p:nvPr/>
        </p:nvSpPr>
        <p:spPr bwMode="auto">
          <a:xfrm>
            <a:off x="0" y="533401"/>
            <a:ext cx="27432000" cy="34383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defTabSz="3762375" eaLnBrk="0" hangingPunct="0">
              <a:defRPr sz="7400">
                <a:solidFill>
                  <a:schemeClr val="tx1"/>
                </a:solidFill>
                <a:latin typeface="Arial" charset="0"/>
                <a:ea typeface="ＭＳ Ｐゴシック" pitchFamily="-112" charset="-128"/>
              </a:defRPr>
            </a:lvl1pPr>
            <a:lvl2pPr marL="742950" indent="-285750" defTabSz="3762375" eaLnBrk="0" hangingPunct="0">
              <a:defRPr sz="7400">
                <a:solidFill>
                  <a:schemeClr val="tx1"/>
                </a:solidFill>
                <a:latin typeface="Arial" charset="0"/>
                <a:ea typeface="ＭＳ Ｐゴシック" pitchFamily="-112" charset="-128"/>
              </a:defRPr>
            </a:lvl2pPr>
            <a:lvl3pPr marL="1143000" indent="-228600" defTabSz="3762375" eaLnBrk="0" hangingPunct="0">
              <a:defRPr sz="7400">
                <a:solidFill>
                  <a:schemeClr val="tx1"/>
                </a:solidFill>
                <a:latin typeface="Arial" charset="0"/>
                <a:ea typeface="ＭＳ Ｐゴシック" pitchFamily="-112" charset="-128"/>
              </a:defRPr>
            </a:lvl3pPr>
            <a:lvl4pPr marL="1600200" indent="-228600" defTabSz="3762375" eaLnBrk="0" hangingPunct="0">
              <a:defRPr sz="7400">
                <a:solidFill>
                  <a:schemeClr val="tx1"/>
                </a:solidFill>
                <a:latin typeface="Arial" charset="0"/>
                <a:ea typeface="ＭＳ Ｐゴシック" pitchFamily="-112" charset="-128"/>
              </a:defRPr>
            </a:lvl4pPr>
            <a:lvl5pPr marL="2057400" indent="-228600" defTabSz="3762375" eaLnBrk="0" hangingPunct="0">
              <a:defRPr sz="7400">
                <a:solidFill>
                  <a:schemeClr val="tx1"/>
                </a:solidFill>
                <a:latin typeface="Arial" charset="0"/>
                <a:ea typeface="ＭＳ Ｐゴシック" pitchFamily="-112" charset="-128"/>
              </a:defRPr>
            </a:lvl5pPr>
            <a:lvl6pPr marL="25146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6pPr>
            <a:lvl7pPr marL="29718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7pPr>
            <a:lvl8pPr marL="34290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8pPr>
            <a:lvl9pPr marL="3886200" indent="-228600" defTabSz="3762375" eaLnBrk="0" fontAlgn="base" hangingPunct="0">
              <a:spcBef>
                <a:spcPct val="0"/>
              </a:spcBef>
              <a:spcAft>
                <a:spcPct val="0"/>
              </a:spcAft>
              <a:defRPr sz="7400">
                <a:solidFill>
                  <a:schemeClr val="tx1"/>
                </a:solidFill>
                <a:latin typeface="Arial" charset="0"/>
                <a:ea typeface="ＭＳ Ｐゴシック" pitchFamily="-112" charset="-128"/>
              </a:defRPr>
            </a:lvl9pPr>
          </a:lstStyle>
          <a:p>
            <a:pPr algn="ctr" eaLnBrk="1" hangingPunct="1">
              <a:lnSpc>
                <a:spcPct val="80000"/>
              </a:lnSpc>
              <a:spcBef>
                <a:spcPct val="50000"/>
              </a:spcBef>
            </a:pPr>
            <a:r>
              <a:rPr lang="en-US" sz="7200" b="1" dirty="0" err="1">
                <a:solidFill>
                  <a:srgbClr val="BE0204"/>
                </a:solidFill>
              </a:rPr>
              <a:t>EchoBudget</a:t>
            </a:r>
            <a:endParaRPr lang="en-US" sz="7200" b="1" dirty="0">
              <a:solidFill>
                <a:srgbClr val="BE0204"/>
              </a:solidFill>
            </a:endParaRPr>
          </a:p>
          <a:p>
            <a:pPr algn="ctr" eaLnBrk="1" hangingPunct="1">
              <a:lnSpc>
                <a:spcPct val="60000"/>
              </a:lnSpc>
              <a:spcBef>
                <a:spcPct val="50000"/>
              </a:spcBef>
            </a:pPr>
            <a:r>
              <a:rPr lang="en-US" sz="3600" b="1" dirty="0"/>
              <a:t>B0:  Lynn Sun, </a:t>
            </a:r>
            <a:r>
              <a:rPr lang="en-US" altLang="zh-CN" sz="3600" b="1" dirty="0"/>
              <a:t>Yuxuan Xiao, Yixin Yang</a:t>
            </a:r>
            <a:endParaRPr lang="en-US" sz="3600" b="1" dirty="0"/>
          </a:p>
          <a:p>
            <a:pPr algn="ctr" eaLnBrk="1" hangingPunct="1">
              <a:lnSpc>
                <a:spcPct val="60000"/>
              </a:lnSpc>
              <a:spcBef>
                <a:spcPct val="50000"/>
              </a:spcBef>
            </a:pPr>
            <a:r>
              <a:rPr lang="en-US" sz="3600" dirty="0"/>
              <a:t>18-500 Capstone Design, Spring 2024</a:t>
            </a:r>
          </a:p>
          <a:p>
            <a:pPr algn="ctr" eaLnBrk="1" hangingPunct="1">
              <a:lnSpc>
                <a:spcPct val="60000"/>
              </a:lnSpc>
              <a:spcBef>
                <a:spcPct val="50000"/>
              </a:spcBef>
            </a:pPr>
            <a:r>
              <a:rPr lang="en-US" sz="3600" dirty="0"/>
              <a:t>Electrical and Computer Engineering Department</a:t>
            </a:r>
          </a:p>
          <a:p>
            <a:pPr algn="ctr" eaLnBrk="1" hangingPunct="1">
              <a:lnSpc>
                <a:spcPct val="60000"/>
              </a:lnSpc>
              <a:spcBef>
                <a:spcPct val="50000"/>
              </a:spcBef>
            </a:pPr>
            <a:r>
              <a:rPr lang="en-US" sz="3600" dirty="0"/>
              <a:t>Carnegie Mellon University</a:t>
            </a:r>
          </a:p>
        </p:txBody>
      </p:sp>
      <p:sp>
        <p:nvSpPr>
          <p:cNvPr id="833" name="Rectangle 6"/>
          <p:cNvSpPr>
            <a:spLocks noChangeArrowheads="1"/>
          </p:cNvSpPr>
          <p:nvPr/>
        </p:nvSpPr>
        <p:spPr bwMode="auto">
          <a:xfrm>
            <a:off x="209550" y="9799844"/>
            <a:ext cx="13106400" cy="807658"/>
          </a:xfrm>
          <a:prstGeom prst="rect">
            <a:avLst/>
          </a:prstGeom>
          <a:solidFill>
            <a:srgbClr val="A5002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182880" rIns="182880" anchor="ctr"/>
          <a:lstStyle/>
          <a:p>
            <a:pPr defTabSz="3762375"/>
            <a:r>
              <a:rPr lang="en-US" sz="4800" b="1" dirty="0">
                <a:solidFill>
                  <a:schemeClr val="bg1"/>
                </a:solidFill>
              </a:rPr>
              <a:t>System Architecture</a:t>
            </a:r>
          </a:p>
        </p:txBody>
      </p:sp>
      <p:sp>
        <p:nvSpPr>
          <p:cNvPr id="834" name="Rectangle 6"/>
          <p:cNvSpPr>
            <a:spLocks noChangeArrowheads="1"/>
          </p:cNvSpPr>
          <p:nvPr/>
        </p:nvSpPr>
        <p:spPr bwMode="auto">
          <a:xfrm>
            <a:off x="209550" y="4047916"/>
            <a:ext cx="13106400" cy="914400"/>
          </a:xfrm>
          <a:prstGeom prst="rect">
            <a:avLst/>
          </a:prstGeom>
          <a:solidFill>
            <a:srgbClr val="A5002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182880" rIns="182880" anchor="ctr"/>
          <a:lstStyle/>
          <a:p>
            <a:pPr defTabSz="3762375"/>
            <a:r>
              <a:rPr lang="en-US" sz="4800" b="1" dirty="0">
                <a:solidFill>
                  <a:schemeClr val="bg1"/>
                </a:solidFill>
              </a:rPr>
              <a:t>Product Pitch</a:t>
            </a:r>
          </a:p>
        </p:txBody>
      </p:sp>
      <p:sp>
        <p:nvSpPr>
          <p:cNvPr id="11" name="Rectangle 10"/>
          <p:cNvSpPr/>
          <p:nvPr/>
        </p:nvSpPr>
        <p:spPr>
          <a:xfrm>
            <a:off x="209550" y="5173087"/>
            <a:ext cx="13106400" cy="4524315"/>
          </a:xfrm>
          <a:prstGeom prst="rect">
            <a:avLst/>
          </a:prstGeom>
        </p:spPr>
        <p:txBody>
          <a:bodyPr wrap="square">
            <a:spAutoFit/>
          </a:bodyPr>
          <a:lstStyle/>
          <a:p>
            <a:r>
              <a:rPr lang="en-US" sz="2400" dirty="0"/>
              <a:t>	</a:t>
            </a:r>
            <a:r>
              <a:rPr lang="en-US" sz="2400" dirty="0" err="1"/>
              <a:t>EchoBudget</a:t>
            </a:r>
            <a:r>
              <a:rPr lang="en-US" sz="2400" dirty="0"/>
              <a:t> is a web-based application that provides money-tracking functionalities with audio input. Traditional money-tracking apps are not accessible for visually impaired people and the elderly due to a lack of visual aids and complex user interfaces. To meet their needs for money tracking, we propose to implement an application that records, shows, and analyzes</a:t>
            </a:r>
          </a:p>
          <a:p>
            <a:r>
              <a:rPr lang="en-US" sz="2400" dirty="0"/>
              <a:t>spending solely with audio input and output.</a:t>
            </a:r>
          </a:p>
          <a:p>
            <a:r>
              <a:rPr lang="en-US" sz="2400" dirty="0"/>
              <a:t>	We successfully implemented full functionality for money tracker apps, allowing customers to use their voice to enter new entries and edit or remove existing entries. Our application could also display existing entries and generate reports of expenses for a given range depending on users’ audio requests. Our whole system weighs 500 grams, making it easy for customers to carry around. The overall accuracy of the system is about 95 percent and it would take less than 10 seconds for any command to be processed, giving user a smooth interaction with our system. </a:t>
            </a:r>
          </a:p>
        </p:txBody>
      </p:sp>
      <p:sp>
        <p:nvSpPr>
          <p:cNvPr id="18" name="Rectangle 6">
            <a:extLst>
              <a:ext uri="{FF2B5EF4-FFF2-40B4-BE49-F238E27FC236}">
                <a16:creationId xmlns:a16="http://schemas.microsoft.com/office/drawing/2014/main" id="{42511996-8D4B-4D47-B1D9-B17F44C107D6}"/>
              </a:ext>
            </a:extLst>
          </p:cNvPr>
          <p:cNvSpPr>
            <a:spLocks noChangeArrowheads="1"/>
          </p:cNvSpPr>
          <p:nvPr/>
        </p:nvSpPr>
        <p:spPr bwMode="auto">
          <a:xfrm>
            <a:off x="13996768" y="15014733"/>
            <a:ext cx="13106400" cy="914400"/>
          </a:xfrm>
          <a:prstGeom prst="rect">
            <a:avLst/>
          </a:prstGeom>
          <a:solidFill>
            <a:srgbClr val="A5002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182880" rIns="182880" anchor="ctr"/>
          <a:lstStyle/>
          <a:p>
            <a:pPr defTabSz="3762375"/>
            <a:r>
              <a:rPr lang="en-US" sz="4800" b="1" dirty="0">
                <a:solidFill>
                  <a:schemeClr val="bg1"/>
                </a:solidFill>
              </a:rPr>
              <a:t>System Description</a:t>
            </a:r>
          </a:p>
        </p:txBody>
      </p:sp>
      <p:sp>
        <p:nvSpPr>
          <p:cNvPr id="20" name="Rectangle 6">
            <a:extLst>
              <a:ext uri="{FF2B5EF4-FFF2-40B4-BE49-F238E27FC236}">
                <a16:creationId xmlns:a16="http://schemas.microsoft.com/office/drawing/2014/main" id="{1FC77964-14AE-A64B-AAA1-42E3761C91E5}"/>
              </a:ext>
            </a:extLst>
          </p:cNvPr>
          <p:cNvSpPr>
            <a:spLocks noChangeArrowheads="1"/>
          </p:cNvSpPr>
          <p:nvPr/>
        </p:nvSpPr>
        <p:spPr bwMode="auto">
          <a:xfrm>
            <a:off x="13959840" y="20475557"/>
            <a:ext cx="13106400" cy="914400"/>
          </a:xfrm>
          <a:prstGeom prst="rect">
            <a:avLst/>
          </a:prstGeom>
          <a:solidFill>
            <a:srgbClr val="A5002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182880" rIns="182880" anchor="ctr"/>
          <a:lstStyle/>
          <a:p>
            <a:pPr defTabSz="3762375"/>
            <a:r>
              <a:rPr lang="en-US" sz="4800" b="1" dirty="0">
                <a:solidFill>
                  <a:schemeClr val="bg1"/>
                </a:solidFill>
              </a:rPr>
              <a:t>System Evaluation</a:t>
            </a:r>
          </a:p>
        </p:txBody>
      </p:sp>
      <p:sp>
        <p:nvSpPr>
          <p:cNvPr id="21" name="Rectangle 6">
            <a:extLst>
              <a:ext uri="{FF2B5EF4-FFF2-40B4-BE49-F238E27FC236}">
                <a16:creationId xmlns:a16="http://schemas.microsoft.com/office/drawing/2014/main" id="{9140691E-4A44-194D-A892-AE575B111EEB}"/>
              </a:ext>
            </a:extLst>
          </p:cNvPr>
          <p:cNvSpPr>
            <a:spLocks noChangeArrowheads="1"/>
          </p:cNvSpPr>
          <p:nvPr/>
        </p:nvSpPr>
        <p:spPr bwMode="auto">
          <a:xfrm>
            <a:off x="13959840" y="33147000"/>
            <a:ext cx="13106400" cy="914400"/>
          </a:xfrm>
          <a:prstGeom prst="rect">
            <a:avLst/>
          </a:prstGeom>
          <a:solidFill>
            <a:srgbClr val="A5002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lIns="182880" rIns="182880" anchor="ctr"/>
          <a:lstStyle/>
          <a:p>
            <a:pPr defTabSz="3762375"/>
            <a:r>
              <a:rPr lang="en-US" sz="4800" b="1" dirty="0">
                <a:solidFill>
                  <a:schemeClr val="bg1"/>
                </a:solidFill>
              </a:rPr>
              <a:t>Conclusions &amp; Additional Information</a:t>
            </a:r>
          </a:p>
        </p:txBody>
      </p:sp>
      <p:sp>
        <p:nvSpPr>
          <p:cNvPr id="26" name="TextBox 25">
            <a:extLst>
              <a:ext uri="{FF2B5EF4-FFF2-40B4-BE49-F238E27FC236}">
                <a16:creationId xmlns:a16="http://schemas.microsoft.com/office/drawing/2014/main" id="{D32B7655-3BB5-1943-BCCD-75557DF99C33}"/>
              </a:ext>
            </a:extLst>
          </p:cNvPr>
          <p:cNvSpPr txBox="1"/>
          <p:nvPr/>
        </p:nvSpPr>
        <p:spPr>
          <a:xfrm>
            <a:off x="242431" y="10805229"/>
            <a:ext cx="13073519" cy="4524315"/>
          </a:xfrm>
          <a:prstGeom prst="rect">
            <a:avLst/>
          </a:prstGeom>
          <a:noFill/>
        </p:spPr>
        <p:txBody>
          <a:bodyPr wrap="square" rtlCol="0">
            <a:spAutoFit/>
          </a:bodyPr>
          <a:lstStyle/>
          <a:p>
            <a:r>
              <a:rPr lang="en-US" sz="2400" dirty="0"/>
              <a:t>	Our system performs all functionalities on a Raspberry Pi 4 with a touchscreen monitor and a USB microphone. Customers could interact with the system via finger tapping and audio inputting. After an initial tutorial that provides users with a basic introduction to the web application through the built-in speaker, the primary user interface would be displayed on the monitor screen.</a:t>
            </a:r>
          </a:p>
          <a:p>
            <a:r>
              <a:rPr lang="en-US" sz="2400" dirty="0"/>
              <a:t>	Customers then could start to deliver voice command inputs by clicking the big “Press to Speak” button on the screen. The audio signals would be transmitted to the speech recognition subsystem where the voice input would be transmitted to text strings. Our natural language processing (NLP) subsystem will then parse the text string,</a:t>
            </a:r>
            <a:r>
              <a:rPr lang="zh-CN" altLang="en-US" sz="2400" dirty="0"/>
              <a:t> </a:t>
            </a:r>
            <a:r>
              <a:rPr lang="en-US" sz="2400" dirty="0"/>
              <a:t>extract the necessary information for the web app, and assign categories to items if needed.</a:t>
            </a:r>
          </a:p>
          <a:p>
            <a:r>
              <a:rPr lang="en-US" sz="2400" dirty="0"/>
              <a:t>	Based on the received commands, different pages of the web application would be rendered. And the web app would complete the tasks assigned by the users. </a:t>
            </a:r>
          </a:p>
        </p:txBody>
      </p:sp>
      <p:sp>
        <p:nvSpPr>
          <p:cNvPr id="43" name="TextBox 42">
            <a:extLst>
              <a:ext uri="{FF2B5EF4-FFF2-40B4-BE49-F238E27FC236}">
                <a16:creationId xmlns:a16="http://schemas.microsoft.com/office/drawing/2014/main" id="{0480F005-D335-CC48-B7B4-223E851ECC73}"/>
              </a:ext>
            </a:extLst>
          </p:cNvPr>
          <p:cNvSpPr txBox="1"/>
          <p:nvPr/>
        </p:nvSpPr>
        <p:spPr>
          <a:xfrm>
            <a:off x="13959841" y="34061400"/>
            <a:ext cx="13106399" cy="2308324"/>
          </a:xfrm>
          <a:prstGeom prst="rect">
            <a:avLst/>
          </a:prstGeom>
          <a:noFill/>
        </p:spPr>
        <p:txBody>
          <a:bodyPr wrap="square" rtlCol="0">
            <a:spAutoFit/>
          </a:bodyPr>
          <a:lstStyle/>
          <a:p>
            <a:r>
              <a:rPr lang="en-US" sz="2400" dirty="0"/>
              <a:t>	Although our current system has good performance, we have some restrictions on user’s behaviors. For example, we want users to use imperative sentences in English as the commands. One potential improvement is to allow customers to create their customized categories. Another potential improvement would be to have a better NLP model. This would allow customers to use voice commands with any sentence structure they like. We may also consider supporting other languages in the future. </a:t>
            </a:r>
          </a:p>
        </p:txBody>
      </p:sp>
      <p:pic>
        <p:nvPicPr>
          <p:cNvPr id="1026" name="Picture 2">
            <a:extLst>
              <a:ext uri="{FF2B5EF4-FFF2-40B4-BE49-F238E27FC236}">
                <a16:creationId xmlns:a16="http://schemas.microsoft.com/office/drawing/2014/main" id="{95D44CA2-D65B-D839-E006-1330101D385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09550" y="15329544"/>
            <a:ext cx="13071400" cy="7352663"/>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p:cNvSpPr/>
          <p:nvPr/>
        </p:nvSpPr>
        <p:spPr>
          <a:xfrm>
            <a:off x="9569312" y="35311986"/>
            <a:ext cx="3200400" cy="584776"/>
          </a:xfrm>
          <a:prstGeom prst="rect">
            <a:avLst/>
          </a:prstGeom>
        </p:spPr>
        <p:txBody>
          <a:bodyPr wrap="square">
            <a:spAutoFit/>
          </a:bodyPr>
          <a:lstStyle/>
          <a:p>
            <a:pPr algn="ctr"/>
            <a:r>
              <a:rPr lang="en-US" sz="1600" dirty="0"/>
              <a:t>https://course.ece.cmu.edu/~ece500/projects/s24-teamb0/</a:t>
            </a:r>
          </a:p>
        </p:txBody>
      </p:sp>
      <p:pic>
        <p:nvPicPr>
          <p:cNvPr id="6" name="图片 5">
            <a:extLst>
              <a:ext uri="{FF2B5EF4-FFF2-40B4-BE49-F238E27FC236}">
                <a16:creationId xmlns:a16="http://schemas.microsoft.com/office/drawing/2014/main" id="{358A97FA-8EF5-061A-4D85-3472CA0245D2}"/>
              </a:ext>
            </a:extLst>
          </p:cNvPr>
          <p:cNvPicPr>
            <a:picLocks noChangeAspect="1"/>
          </p:cNvPicPr>
          <p:nvPr/>
        </p:nvPicPr>
        <p:blipFill>
          <a:blip r:embed="rId3"/>
          <a:stretch>
            <a:fillRect/>
          </a:stretch>
        </p:blipFill>
        <p:spPr>
          <a:xfrm>
            <a:off x="6795631" y="33436268"/>
            <a:ext cx="2743199" cy="2743199"/>
          </a:xfrm>
          <a:prstGeom prst="rect">
            <a:avLst/>
          </a:prstGeom>
        </p:spPr>
      </p:pic>
      <p:grpSp>
        <p:nvGrpSpPr>
          <p:cNvPr id="3" name="Group 2"/>
          <p:cNvGrpSpPr/>
          <p:nvPr/>
        </p:nvGrpSpPr>
        <p:grpSpPr>
          <a:xfrm>
            <a:off x="242431" y="33604200"/>
            <a:ext cx="6553200" cy="2489032"/>
            <a:chOff x="20878800" y="33952297"/>
            <a:chExt cx="6553200" cy="2489032"/>
          </a:xfrm>
        </p:grpSpPr>
        <p:pic>
          <p:nvPicPr>
            <p:cNvPr id="561" name="Picture 560"/>
            <p:cNvPicPr>
              <a:picLocks noChangeAspect="1"/>
            </p:cNvPicPr>
            <p:nvPr/>
          </p:nvPicPr>
          <p:blipFill rotWithShape="1">
            <a:blip r:embed="rId4"/>
            <a:srcRect t="20214" b="20751"/>
            <a:stretch/>
          </p:blipFill>
          <p:spPr>
            <a:xfrm>
              <a:off x="20878800" y="33952297"/>
              <a:ext cx="6553200" cy="1397000"/>
            </a:xfrm>
            <a:prstGeom prst="rect">
              <a:avLst/>
            </a:prstGeom>
          </p:spPr>
        </p:pic>
        <p:pic>
          <p:nvPicPr>
            <p:cNvPr id="562" name="Picture 561"/>
            <p:cNvPicPr>
              <a:picLocks noChangeAspect="1"/>
            </p:cNvPicPr>
            <p:nvPr/>
          </p:nvPicPr>
          <p:blipFill rotWithShape="1">
            <a:blip r:embed="rId5"/>
            <a:srcRect t="28530" b="24891"/>
            <a:stretch/>
          </p:blipFill>
          <p:spPr>
            <a:xfrm>
              <a:off x="21253537" y="35463613"/>
              <a:ext cx="5812703" cy="977716"/>
            </a:xfrm>
            <a:prstGeom prst="rect">
              <a:avLst/>
            </a:prstGeom>
          </p:spPr>
        </p:pic>
      </p:grpSp>
      <p:graphicFrame>
        <p:nvGraphicFramePr>
          <p:cNvPr id="10" name="表格 9">
            <a:extLst>
              <a:ext uri="{FF2B5EF4-FFF2-40B4-BE49-F238E27FC236}">
                <a16:creationId xmlns:a16="http://schemas.microsoft.com/office/drawing/2014/main" id="{7CDE4D8E-5AE8-5D7A-494C-49C2CDB580C9}"/>
              </a:ext>
            </a:extLst>
          </p:cNvPr>
          <p:cNvGraphicFramePr>
            <a:graphicFrameLocks noGrp="1"/>
          </p:cNvGraphicFramePr>
          <p:nvPr>
            <p:extLst>
              <p:ext uri="{D42A27DB-BD31-4B8C-83A1-F6EECF244321}">
                <p14:modId xmlns:p14="http://schemas.microsoft.com/office/powerpoint/2010/main" val="523754198"/>
              </p:ext>
            </p:extLst>
          </p:nvPr>
        </p:nvGraphicFramePr>
        <p:xfrm>
          <a:off x="13952466" y="21579849"/>
          <a:ext cx="13106400" cy="4846320"/>
        </p:xfrm>
        <a:graphic>
          <a:graphicData uri="http://schemas.openxmlformats.org/drawingml/2006/table">
            <a:tbl>
              <a:tblPr firstRow="1" bandRow="1">
                <a:tableStyleId>{C4B1156A-380E-4F78-BDF5-A606A8083BF9}</a:tableStyleId>
              </a:tblPr>
              <a:tblGrid>
                <a:gridCol w="3794760">
                  <a:extLst>
                    <a:ext uri="{9D8B030D-6E8A-4147-A177-3AD203B41FA5}">
                      <a16:colId xmlns:a16="http://schemas.microsoft.com/office/drawing/2014/main" val="2673892350"/>
                    </a:ext>
                  </a:extLst>
                </a:gridCol>
                <a:gridCol w="6400800">
                  <a:extLst>
                    <a:ext uri="{9D8B030D-6E8A-4147-A177-3AD203B41FA5}">
                      <a16:colId xmlns:a16="http://schemas.microsoft.com/office/drawing/2014/main" val="3434367890"/>
                    </a:ext>
                  </a:extLst>
                </a:gridCol>
                <a:gridCol w="2910840">
                  <a:extLst>
                    <a:ext uri="{9D8B030D-6E8A-4147-A177-3AD203B41FA5}">
                      <a16:colId xmlns:a16="http://schemas.microsoft.com/office/drawing/2014/main" val="1214068271"/>
                    </a:ext>
                  </a:extLst>
                </a:gridCol>
              </a:tblGrid>
              <a:tr h="370840">
                <a:tc>
                  <a:txBody>
                    <a:bodyPr/>
                    <a:lstStyle/>
                    <a:p>
                      <a:pPr algn="ctr"/>
                      <a:r>
                        <a:rPr lang="en-US" altLang="zh-CN" sz="2400" b="1" dirty="0"/>
                        <a:t>Test</a:t>
                      </a:r>
                    </a:p>
                  </a:txBody>
                  <a:tcPr/>
                </a:tc>
                <a:tc>
                  <a:txBody>
                    <a:bodyPr/>
                    <a:lstStyle/>
                    <a:p>
                      <a:pPr algn="ctr"/>
                      <a:r>
                        <a:rPr lang="en-US" altLang="zh-CN" sz="2400" b="1" dirty="0"/>
                        <a:t>Ideal</a:t>
                      </a:r>
                      <a:endParaRPr lang="zh-CN" altLang="en-US" sz="2400" b="1" dirty="0"/>
                    </a:p>
                  </a:txBody>
                  <a:tcPr/>
                </a:tc>
                <a:tc>
                  <a:txBody>
                    <a:bodyPr/>
                    <a:lstStyle/>
                    <a:p>
                      <a:pPr algn="ctr"/>
                      <a:r>
                        <a:rPr lang="en-US" altLang="zh-CN" sz="2400" b="1" dirty="0"/>
                        <a:t>Actual</a:t>
                      </a:r>
                      <a:endParaRPr lang="zh-CN" altLang="en-US" sz="2400" b="1" dirty="0"/>
                    </a:p>
                  </a:txBody>
                  <a:tcPr/>
                </a:tc>
                <a:extLst>
                  <a:ext uri="{0D108BD9-81ED-4DB2-BD59-A6C34878D82A}">
                    <a16:rowId xmlns:a16="http://schemas.microsoft.com/office/drawing/2014/main" val="2849427536"/>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2400" b="0" dirty="0"/>
                        <a:t>Latency (voice command)</a:t>
                      </a:r>
                    </a:p>
                  </a:txBody>
                  <a:tcPr/>
                </a:tc>
                <a:tc>
                  <a:txBody>
                    <a:bodyPr/>
                    <a:lstStyle/>
                    <a:p>
                      <a:r>
                        <a:rPr lang="en-US" altLang="zh-CN" sz="2400" b="0" dirty="0"/>
                        <a:t>4 seconds to render the page</a:t>
                      </a:r>
                      <a:endParaRPr lang="zh-CN" altLang="en-US" sz="2400" b="0" dirty="0"/>
                    </a:p>
                  </a:txBody>
                  <a:tcPr/>
                </a:tc>
                <a:tc>
                  <a:txBody>
                    <a:bodyPr/>
                    <a:lstStyle/>
                    <a:p>
                      <a:r>
                        <a:rPr lang="en-US" altLang="zh-CN" sz="2400" b="0" dirty="0"/>
                        <a:t>4.52 seconds</a:t>
                      </a:r>
                      <a:endParaRPr lang="zh-CN" altLang="en-US" sz="2400" b="0" dirty="0"/>
                    </a:p>
                  </a:txBody>
                  <a:tcPr/>
                </a:tc>
                <a:extLst>
                  <a:ext uri="{0D108BD9-81ED-4DB2-BD59-A6C34878D82A}">
                    <a16:rowId xmlns:a16="http://schemas.microsoft.com/office/drawing/2014/main" val="880200282"/>
                  </a:ext>
                </a:extLst>
              </a:tr>
              <a:tr h="370840">
                <a:tc>
                  <a:txBody>
                    <a:bodyPr/>
                    <a:lstStyle/>
                    <a:p>
                      <a:r>
                        <a:rPr lang="en-US" altLang="zh-CN" sz="2400" b="0" i="0" u="none" strike="noStrike" kern="1200" dirty="0">
                          <a:solidFill>
                            <a:schemeClr val="dk1"/>
                          </a:solidFill>
                          <a:effectLst/>
                          <a:latin typeface="+mn-lt"/>
                          <a:ea typeface="+mn-ea"/>
                          <a:cs typeface="+mn-cs"/>
                        </a:rPr>
                        <a:t>Battery life</a:t>
                      </a:r>
                      <a:endParaRPr lang="zh-CN" altLang="en-US" sz="2400" b="0" dirty="0"/>
                    </a:p>
                  </a:txBody>
                  <a:tcPr/>
                </a:tc>
                <a:tc>
                  <a:txBody>
                    <a:bodyPr/>
                    <a:lstStyle/>
                    <a:p>
                      <a:r>
                        <a:rPr lang="en-US" altLang="zh-CN" sz="2400" b="0" dirty="0"/>
                        <a:t>2 hours with monitor on</a:t>
                      </a:r>
                      <a:endParaRPr lang="zh-CN" altLang="en-US" sz="2400" b="0" dirty="0"/>
                    </a:p>
                  </a:txBody>
                  <a:tcPr/>
                </a:tc>
                <a:tc>
                  <a:txBody>
                    <a:bodyPr/>
                    <a:lstStyle/>
                    <a:p>
                      <a:r>
                        <a:rPr lang="en-US" altLang="zh-CN" sz="2400" b="0" dirty="0"/>
                        <a:t>4 hours</a:t>
                      </a:r>
                      <a:endParaRPr lang="zh-CN" altLang="en-US" sz="2400" b="0" dirty="0"/>
                    </a:p>
                  </a:txBody>
                  <a:tcPr/>
                </a:tc>
                <a:extLst>
                  <a:ext uri="{0D108BD9-81ED-4DB2-BD59-A6C34878D82A}">
                    <a16:rowId xmlns:a16="http://schemas.microsoft.com/office/drawing/2014/main" val="736847214"/>
                  </a:ext>
                </a:extLst>
              </a:tr>
              <a:tr h="370840">
                <a:tc>
                  <a:txBody>
                    <a:bodyPr/>
                    <a:lstStyle/>
                    <a:p>
                      <a:r>
                        <a:rPr lang="en-US" altLang="zh-CN" sz="2400" b="0" i="0" u="none" strike="noStrike" kern="1200" dirty="0">
                          <a:solidFill>
                            <a:schemeClr val="dk1"/>
                          </a:solidFill>
                          <a:effectLst/>
                          <a:latin typeface="+mn-lt"/>
                          <a:ea typeface="+mn-ea"/>
                          <a:cs typeface="+mn-cs"/>
                        </a:rPr>
                        <a:t>Portability</a:t>
                      </a:r>
                      <a:endParaRPr lang="zh-CN" altLang="en-US" sz="2400" b="0" dirty="0"/>
                    </a:p>
                  </a:txBody>
                  <a:tcPr/>
                </a:tc>
                <a:tc>
                  <a:txBody>
                    <a:bodyPr/>
                    <a:lstStyle/>
                    <a:p>
                      <a:r>
                        <a:rPr lang="en-US" altLang="zh-CN" sz="2400" b="0" dirty="0"/>
                        <a:t>500 grams</a:t>
                      </a:r>
                      <a:endParaRPr lang="zh-CN" altLang="en-US" sz="2400" b="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2400" b="0" dirty="0"/>
                        <a:t>500 grams</a:t>
                      </a:r>
                      <a:endParaRPr lang="zh-CN" altLang="en-US" sz="2400" b="0" dirty="0"/>
                    </a:p>
                  </a:txBody>
                  <a:tcPr/>
                </a:tc>
                <a:extLst>
                  <a:ext uri="{0D108BD9-81ED-4DB2-BD59-A6C34878D82A}">
                    <a16:rowId xmlns:a16="http://schemas.microsoft.com/office/drawing/2014/main" val="1123158981"/>
                  </a:ext>
                </a:extLst>
              </a:tr>
              <a:tr h="370840">
                <a:tc>
                  <a:txBody>
                    <a:bodyPr/>
                    <a:lstStyle/>
                    <a:p>
                      <a:pPr rtl="0"/>
                      <a:r>
                        <a:rPr lang="en-US" altLang="zh-CN" sz="2400" b="0" i="0" u="none" strike="noStrike" kern="1200" dirty="0">
                          <a:solidFill>
                            <a:schemeClr val="dk1"/>
                          </a:solidFill>
                          <a:effectLst/>
                          <a:latin typeface="+mn-lt"/>
                          <a:ea typeface="+mn-ea"/>
                          <a:cs typeface="+mn-cs"/>
                        </a:rPr>
                        <a:t>Noise reduction</a:t>
                      </a:r>
                      <a:endParaRPr lang="en-US" altLang="zh-CN" sz="2400" b="0" dirty="0">
                        <a:effectLst/>
                      </a:endParaRPr>
                    </a:p>
                  </a:txBody>
                  <a:tcPr/>
                </a:tc>
                <a:tc>
                  <a:txBody>
                    <a:bodyPr/>
                    <a:lstStyle/>
                    <a:p>
                      <a:r>
                        <a:rPr lang="en-US" altLang="zh-CN" sz="2400" b="0" dirty="0"/>
                        <a:t>90% accuracy of whole system under 70dB</a:t>
                      </a:r>
                      <a:endParaRPr lang="zh-CN" altLang="en-US" sz="2400" b="0" dirty="0"/>
                    </a:p>
                  </a:txBody>
                  <a:tcPr/>
                </a:tc>
                <a:tc>
                  <a:txBody>
                    <a:bodyPr/>
                    <a:lstStyle/>
                    <a:p>
                      <a:r>
                        <a:rPr lang="en-US" altLang="zh-CN" sz="2400" b="0" dirty="0"/>
                        <a:t>90%</a:t>
                      </a:r>
                      <a:endParaRPr lang="zh-CN" altLang="en-US" sz="2400" b="0" dirty="0"/>
                    </a:p>
                  </a:txBody>
                  <a:tcPr/>
                </a:tc>
                <a:extLst>
                  <a:ext uri="{0D108BD9-81ED-4DB2-BD59-A6C34878D82A}">
                    <a16:rowId xmlns:a16="http://schemas.microsoft.com/office/drawing/2014/main" val="4034380016"/>
                  </a:ext>
                </a:extLst>
              </a:tr>
              <a:tr h="370840">
                <a:tc>
                  <a:txBody>
                    <a:bodyPr/>
                    <a:lstStyle/>
                    <a:p>
                      <a:pPr rtl="0"/>
                      <a:r>
                        <a:rPr lang="en-US" altLang="zh-CN" sz="2400" b="0" i="0" u="none" strike="noStrike" kern="1200" dirty="0">
                          <a:solidFill>
                            <a:schemeClr val="dk1"/>
                          </a:solidFill>
                          <a:effectLst/>
                          <a:latin typeface="+mn-lt"/>
                          <a:ea typeface="+mn-ea"/>
                          <a:cs typeface="+mn-cs"/>
                        </a:rPr>
                        <a:t>Audio to text</a:t>
                      </a:r>
                      <a:endParaRPr lang="en-US" altLang="zh-CN" sz="2400" b="0" dirty="0">
                        <a:effectLst/>
                      </a:endParaRPr>
                    </a:p>
                  </a:txBody>
                  <a:tcPr/>
                </a:tc>
                <a:tc>
                  <a:txBody>
                    <a:bodyPr/>
                    <a:lstStyle/>
                    <a:p>
                      <a:r>
                        <a:rPr lang="en-US" altLang="zh-CN" sz="2400" b="0" i="0" u="none" strike="noStrike" kern="1200" dirty="0">
                          <a:solidFill>
                            <a:schemeClr val="dk1"/>
                          </a:solidFill>
                          <a:effectLst/>
                          <a:latin typeface="+mn-lt"/>
                          <a:ea typeface="+mn-ea"/>
                          <a:cs typeface="+mn-cs"/>
                        </a:rPr>
                        <a:t>Less than 20% of word error rate</a:t>
                      </a:r>
                      <a:endParaRPr lang="zh-CN" altLang="en-US" sz="2400" b="0" dirty="0"/>
                    </a:p>
                  </a:txBody>
                  <a:tcPr/>
                </a:tc>
                <a:tc>
                  <a:txBody>
                    <a:bodyPr/>
                    <a:lstStyle/>
                    <a:p>
                      <a:r>
                        <a:rPr lang="en-US" altLang="zh-CN" sz="2400" b="0" i="0" u="none" strike="noStrike" kern="1200" dirty="0">
                          <a:solidFill>
                            <a:schemeClr val="dk1"/>
                          </a:solidFill>
                          <a:effectLst/>
                          <a:latin typeface="+mn-lt"/>
                          <a:ea typeface="+mn-ea"/>
                          <a:cs typeface="+mn-cs"/>
                        </a:rPr>
                        <a:t>98.3%</a:t>
                      </a:r>
                      <a:endParaRPr lang="zh-CN" altLang="en-US" sz="2400" b="0" dirty="0"/>
                    </a:p>
                  </a:txBody>
                  <a:tcPr/>
                </a:tc>
                <a:extLst>
                  <a:ext uri="{0D108BD9-81ED-4DB2-BD59-A6C34878D82A}">
                    <a16:rowId xmlns:a16="http://schemas.microsoft.com/office/drawing/2014/main" val="4083126559"/>
                  </a:ext>
                </a:extLst>
              </a:tr>
              <a:tr h="370840">
                <a:tc>
                  <a:txBody>
                    <a:bodyPr/>
                    <a:lstStyle/>
                    <a:p>
                      <a:r>
                        <a:rPr lang="en-US" altLang="zh-CN" sz="2400" b="0" dirty="0"/>
                        <a:t>NLP parsing</a:t>
                      </a:r>
                      <a:endParaRPr lang="zh-CN" altLang="en-US" sz="2400" b="0" dirty="0"/>
                    </a:p>
                  </a:txBody>
                  <a:tcPr/>
                </a:tc>
                <a:tc>
                  <a:txBody>
                    <a:bodyPr/>
                    <a:lstStyle/>
                    <a:p>
                      <a:r>
                        <a:rPr lang="en-US" altLang="zh-CN" sz="2400" b="0" dirty="0"/>
                        <a:t>Accuracy larger than 95%</a:t>
                      </a:r>
                    </a:p>
                    <a:p>
                      <a:r>
                        <a:rPr lang="en-US" altLang="zh-CN" sz="2400" b="0" dirty="0"/>
                        <a:t>Takes less than 3 seconds</a:t>
                      </a:r>
                      <a:endParaRPr lang="zh-CN" altLang="en-US" sz="2400" b="0" dirty="0"/>
                    </a:p>
                  </a:txBody>
                  <a:tcPr/>
                </a:tc>
                <a:tc>
                  <a:txBody>
                    <a:bodyPr/>
                    <a:lstStyle/>
                    <a:p>
                      <a:r>
                        <a:rPr lang="en-US" altLang="zh-CN" sz="2400" b="0" dirty="0"/>
                        <a:t>96%</a:t>
                      </a:r>
                    </a:p>
                    <a:p>
                      <a:r>
                        <a:rPr lang="en-US" altLang="zh-CN" sz="2400" b="0" dirty="0"/>
                        <a:t>2.5 seconds</a:t>
                      </a:r>
                      <a:endParaRPr lang="zh-CN" altLang="en-US" sz="2400" b="0" dirty="0"/>
                    </a:p>
                  </a:txBody>
                  <a:tcPr/>
                </a:tc>
                <a:extLst>
                  <a:ext uri="{0D108BD9-81ED-4DB2-BD59-A6C34878D82A}">
                    <a16:rowId xmlns:a16="http://schemas.microsoft.com/office/drawing/2014/main" val="31840549"/>
                  </a:ext>
                </a:extLst>
              </a:tr>
              <a:tr h="370840">
                <a:tc>
                  <a:txBody>
                    <a:bodyPr/>
                    <a:lstStyle/>
                    <a:p>
                      <a:r>
                        <a:rPr lang="en-US" altLang="zh-CN" sz="2400" b="0" dirty="0"/>
                        <a:t>Item classification</a:t>
                      </a:r>
                      <a:endParaRPr lang="zh-CN" altLang="en-US" sz="2400" b="0" dirty="0"/>
                    </a:p>
                  </a:txBody>
                  <a:tcPr/>
                </a:tc>
                <a:tc>
                  <a:txBody>
                    <a:bodyPr/>
                    <a:lstStyle/>
                    <a:p>
                      <a:r>
                        <a:rPr lang="en-US" altLang="zh-CN" sz="2400" b="0" dirty="0"/>
                        <a:t>90% accuracy</a:t>
                      </a:r>
                      <a:endParaRPr lang="zh-CN" altLang="en-US" sz="2400" b="0" dirty="0"/>
                    </a:p>
                  </a:txBody>
                  <a:tcPr/>
                </a:tc>
                <a:tc>
                  <a:txBody>
                    <a:bodyPr/>
                    <a:lstStyle/>
                    <a:p>
                      <a:r>
                        <a:rPr lang="en-US" altLang="zh-CN" sz="2400" b="0" dirty="0"/>
                        <a:t>90%</a:t>
                      </a:r>
                      <a:endParaRPr lang="zh-CN" altLang="en-US" sz="2400" b="0" dirty="0"/>
                    </a:p>
                  </a:txBody>
                  <a:tcPr/>
                </a:tc>
                <a:extLst>
                  <a:ext uri="{0D108BD9-81ED-4DB2-BD59-A6C34878D82A}">
                    <a16:rowId xmlns:a16="http://schemas.microsoft.com/office/drawing/2014/main" val="3693760380"/>
                  </a:ext>
                </a:extLst>
              </a:tr>
              <a:tr h="370840">
                <a:tc>
                  <a:txBody>
                    <a:bodyPr/>
                    <a:lstStyle/>
                    <a:p>
                      <a:r>
                        <a:rPr lang="en-US" altLang="zh-CN" sz="2400" b="0" dirty="0"/>
                        <a:t>Voice response</a:t>
                      </a:r>
                      <a:endParaRPr lang="zh-CN" altLang="en-US" sz="2400" b="0" dirty="0"/>
                    </a:p>
                  </a:txBody>
                  <a:tcPr/>
                </a:tc>
                <a:tc>
                  <a:txBody>
                    <a:bodyPr/>
                    <a:lstStyle/>
                    <a:p>
                      <a:pPr rtl="0"/>
                      <a:r>
                        <a:rPr lang="en-US" altLang="zh-CN" sz="2400" b="0" i="0" u="none" strike="noStrike" kern="1200" dirty="0">
                          <a:solidFill>
                            <a:schemeClr val="dk1"/>
                          </a:solidFill>
                          <a:effectLst/>
                          <a:latin typeface="+mn-lt"/>
                          <a:ea typeface="+mn-ea"/>
                          <a:cs typeface="+mn-cs"/>
                        </a:rPr>
                        <a:t>All audio requests should be assisted with a voice response</a:t>
                      </a:r>
                      <a:endParaRPr lang="en-US" altLang="zh-CN" sz="2400" b="0" dirty="0">
                        <a:effectLst/>
                      </a:endParaRPr>
                    </a:p>
                  </a:txBody>
                  <a:tcPr/>
                </a:tc>
                <a:tc>
                  <a:txBody>
                    <a:bodyPr/>
                    <a:lstStyle/>
                    <a:p>
                      <a:r>
                        <a:rPr lang="en-US" altLang="zh-CN" sz="2400" b="0" dirty="0"/>
                        <a:t>All voice responses implemented</a:t>
                      </a:r>
                      <a:endParaRPr lang="zh-CN" altLang="en-US" sz="2400" b="0" dirty="0"/>
                    </a:p>
                  </a:txBody>
                  <a:tcPr/>
                </a:tc>
                <a:extLst>
                  <a:ext uri="{0D108BD9-81ED-4DB2-BD59-A6C34878D82A}">
                    <a16:rowId xmlns:a16="http://schemas.microsoft.com/office/drawing/2014/main" val="3244448525"/>
                  </a:ext>
                </a:extLst>
              </a:tr>
            </a:tbl>
          </a:graphicData>
        </a:graphic>
      </p:graphicFrame>
      <p:graphicFrame>
        <p:nvGraphicFramePr>
          <p:cNvPr id="13" name="表格 12">
            <a:extLst>
              <a:ext uri="{FF2B5EF4-FFF2-40B4-BE49-F238E27FC236}">
                <a16:creationId xmlns:a16="http://schemas.microsoft.com/office/drawing/2014/main" id="{F329C071-3FE3-3C41-4F0A-31467CD128E3}"/>
              </a:ext>
            </a:extLst>
          </p:cNvPr>
          <p:cNvGraphicFramePr>
            <a:graphicFrameLocks noGrp="1"/>
          </p:cNvGraphicFramePr>
          <p:nvPr>
            <p:extLst>
              <p:ext uri="{D42A27DB-BD31-4B8C-83A1-F6EECF244321}">
                <p14:modId xmlns:p14="http://schemas.microsoft.com/office/powerpoint/2010/main" val="2867824786"/>
              </p:ext>
            </p:extLst>
          </p:nvPr>
        </p:nvGraphicFramePr>
        <p:xfrm>
          <a:off x="13952466" y="26808906"/>
          <a:ext cx="13106400" cy="5982047"/>
        </p:xfrm>
        <a:graphic>
          <a:graphicData uri="http://schemas.openxmlformats.org/drawingml/2006/table">
            <a:tbl>
              <a:tblPr firstRow="1" bandRow="1">
                <a:tableStyleId>{C4B1156A-380E-4F78-BDF5-A606A8083BF9}</a:tableStyleId>
              </a:tblPr>
              <a:tblGrid>
                <a:gridCol w="6553200">
                  <a:extLst>
                    <a:ext uri="{9D8B030D-6E8A-4147-A177-3AD203B41FA5}">
                      <a16:colId xmlns:a16="http://schemas.microsoft.com/office/drawing/2014/main" val="1142530647"/>
                    </a:ext>
                  </a:extLst>
                </a:gridCol>
                <a:gridCol w="6553200">
                  <a:extLst>
                    <a:ext uri="{9D8B030D-6E8A-4147-A177-3AD203B41FA5}">
                      <a16:colId xmlns:a16="http://schemas.microsoft.com/office/drawing/2014/main" val="1986102693"/>
                    </a:ext>
                  </a:extLst>
                </a:gridCol>
              </a:tblGrid>
              <a:tr h="189441">
                <a:tc gridSpan="2">
                  <a:txBody>
                    <a:bodyPr/>
                    <a:lstStyle/>
                    <a:p>
                      <a:pPr algn="ctr" rtl="0"/>
                      <a:r>
                        <a:rPr lang="en-US" altLang="zh-CN" sz="2400" b="1" dirty="0">
                          <a:effectLst/>
                        </a:rPr>
                        <a:t>Design Tradeoffs</a:t>
                      </a:r>
                    </a:p>
                  </a:txBody>
                  <a:tcPr>
                    <a:solidFill>
                      <a:srgbClr val="E8CBCB"/>
                    </a:solidFill>
                  </a:tcPr>
                </a:tc>
                <a:tc hMerge="1">
                  <a:txBody>
                    <a:bodyPr/>
                    <a:lstStyle/>
                    <a:p>
                      <a:pPr algn="ctr" rtl="0"/>
                      <a:endParaRPr lang="en-US" altLang="zh-CN" sz="2400" b="0" dirty="0">
                        <a:effectLst/>
                      </a:endParaRPr>
                    </a:p>
                  </a:txBody>
                  <a:tcPr>
                    <a:solidFill>
                      <a:srgbClr val="E8CBCB"/>
                    </a:solidFill>
                  </a:tcPr>
                </a:tc>
                <a:extLst>
                  <a:ext uri="{0D108BD9-81ED-4DB2-BD59-A6C34878D82A}">
                    <a16:rowId xmlns:a16="http://schemas.microsoft.com/office/drawing/2014/main" val="171960959"/>
                  </a:ext>
                </a:extLst>
              </a:tr>
              <a:tr h="495647">
                <a:tc>
                  <a:txBody>
                    <a:bodyPr/>
                    <a:lstStyle/>
                    <a:p>
                      <a:pPr algn="ctr" rtl="0"/>
                      <a:r>
                        <a:rPr lang="en-US" altLang="zh-CN" sz="2400" b="0" i="0" u="none" strike="noStrike" kern="1200" dirty="0">
                          <a:solidFill>
                            <a:schemeClr val="dk1"/>
                          </a:solidFill>
                          <a:effectLst/>
                          <a:latin typeface="+mn-lt"/>
                          <a:ea typeface="+mn-ea"/>
                          <a:cs typeface="+mn-cs"/>
                        </a:rPr>
                        <a:t>Train one model for Spacy</a:t>
                      </a:r>
                      <a:endParaRPr lang="en-US" altLang="zh-CN" sz="2400" b="0" dirty="0">
                        <a:effectLst/>
                      </a:endParaRPr>
                    </a:p>
                  </a:txBody>
                  <a:tcPr>
                    <a:solidFill>
                      <a:srgbClr val="E8CBCB"/>
                    </a:solidFill>
                  </a:tcPr>
                </a:tc>
                <a:tc>
                  <a:txBody>
                    <a:bodyPr/>
                    <a:lstStyle/>
                    <a:p>
                      <a:pPr algn="ctr" rtl="0"/>
                      <a:r>
                        <a:rPr lang="en-US" altLang="zh-CN" sz="2400" b="1" i="0" u="none" strike="noStrike" kern="1200" dirty="0">
                          <a:solidFill>
                            <a:schemeClr val="dk1"/>
                          </a:solidFill>
                          <a:effectLst/>
                          <a:latin typeface="+mn-lt"/>
                          <a:ea typeface="+mn-ea"/>
                          <a:cs typeface="+mn-cs"/>
                        </a:rPr>
                        <a:t>Train two models for Spacy</a:t>
                      </a:r>
                      <a:endParaRPr lang="en-US" altLang="zh-CN" sz="2400" b="0" dirty="0">
                        <a:effectLst/>
                      </a:endParaRPr>
                    </a:p>
                  </a:txBody>
                  <a:tcPr>
                    <a:solidFill>
                      <a:srgbClr val="E8CBCB"/>
                    </a:solidFill>
                  </a:tcPr>
                </a:tc>
                <a:extLst>
                  <a:ext uri="{0D108BD9-81ED-4DB2-BD59-A6C34878D82A}">
                    <a16:rowId xmlns:a16="http://schemas.microsoft.com/office/drawing/2014/main" val="1161512325"/>
                  </a:ext>
                </a:extLst>
              </a:tr>
              <a:tr h="370840">
                <a:tc>
                  <a:txBody>
                    <a:bodyPr/>
                    <a:lstStyle/>
                    <a:p>
                      <a:pPr rtl="0"/>
                      <a:r>
                        <a:rPr lang="en-US" altLang="zh-CN" sz="2400" b="0" i="0" u="none" strike="noStrike" kern="1200" dirty="0">
                          <a:solidFill>
                            <a:schemeClr val="dk1"/>
                          </a:solidFill>
                          <a:effectLst/>
                          <a:latin typeface="+mn-lt"/>
                          <a:ea typeface="+mn-ea"/>
                          <a:cs typeface="+mn-cs"/>
                        </a:rPr>
                        <a:t>Require less storage</a:t>
                      </a:r>
                      <a:endParaRPr lang="en-US" altLang="zh-CN" sz="2400" b="0" dirty="0">
                        <a:effectLst/>
                      </a:endParaRPr>
                    </a:p>
                  </a:txBody>
                  <a:tcPr>
                    <a:solidFill>
                      <a:srgbClr val="F4E7E7"/>
                    </a:solidFill>
                  </a:tcPr>
                </a:tc>
                <a:tc>
                  <a:txBody>
                    <a:bodyPr/>
                    <a:lstStyle/>
                    <a:p>
                      <a:pPr rtl="0"/>
                      <a:r>
                        <a:rPr lang="en-US" altLang="zh-CN" sz="2400" b="0" i="0" u="none" strike="noStrike" kern="1200" dirty="0">
                          <a:solidFill>
                            <a:schemeClr val="dk1"/>
                          </a:solidFill>
                          <a:effectLst/>
                          <a:latin typeface="+mn-lt"/>
                          <a:ea typeface="+mn-ea"/>
                          <a:cs typeface="+mn-cs"/>
                        </a:rPr>
                        <a:t>Increase parsing accuracy</a:t>
                      </a:r>
                      <a:endParaRPr lang="en-US" altLang="zh-CN" sz="2400" b="0" dirty="0">
                        <a:effectLst/>
                      </a:endParaRPr>
                    </a:p>
                    <a:p>
                      <a:pPr rtl="0"/>
                      <a:r>
                        <a:rPr lang="en-US" altLang="zh-CN" sz="2400" b="0" i="0" u="none" strike="noStrike" kern="1200" dirty="0">
                          <a:solidFill>
                            <a:schemeClr val="dk1"/>
                          </a:solidFill>
                          <a:effectLst/>
                          <a:latin typeface="+mn-lt"/>
                          <a:ea typeface="+mn-ea"/>
                          <a:cs typeface="+mn-cs"/>
                        </a:rPr>
                        <a:t>Only lengthen the runtime by a little bit</a:t>
                      </a:r>
                      <a:endParaRPr lang="en-US" altLang="zh-CN" sz="2400" b="0" dirty="0">
                        <a:effectLst/>
                      </a:endParaRPr>
                    </a:p>
                  </a:txBody>
                  <a:tcPr>
                    <a:solidFill>
                      <a:srgbClr val="F4E7E7"/>
                    </a:solidFill>
                  </a:tcPr>
                </a:tc>
                <a:extLst>
                  <a:ext uri="{0D108BD9-81ED-4DB2-BD59-A6C34878D82A}">
                    <a16:rowId xmlns:a16="http://schemas.microsoft.com/office/drawing/2014/main" val="3738399262"/>
                  </a:ext>
                </a:extLst>
              </a:tr>
              <a:tr h="370840">
                <a:tc>
                  <a:txBody>
                    <a:bodyPr/>
                    <a:lstStyle/>
                    <a:p>
                      <a:pPr algn="ctr" rtl="0"/>
                      <a:r>
                        <a:rPr lang="en-US" altLang="zh-CN" sz="2400" b="0" i="0" u="none" strike="noStrike" kern="1200" dirty="0">
                          <a:solidFill>
                            <a:schemeClr val="dk1"/>
                          </a:solidFill>
                          <a:effectLst/>
                          <a:latin typeface="+mn-lt"/>
                          <a:ea typeface="+mn-ea"/>
                          <a:cs typeface="+mn-cs"/>
                        </a:rPr>
                        <a:t>Click button to stop</a:t>
                      </a:r>
                      <a:endParaRPr lang="en-US" altLang="zh-CN" sz="2400" b="0" dirty="0">
                        <a:effectLst/>
                      </a:endParaRPr>
                    </a:p>
                  </a:txBody>
                  <a:tcPr>
                    <a:solidFill>
                      <a:srgbClr val="E8CBCB"/>
                    </a:solidFill>
                  </a:tcPr>
                </a:tc>
                <a:tc>
                  <a:txBody>
                    <a:bodyPr/>
                    <a:lstStyle/>
                    <a:p>
                      <a:pPr algn="ctr"/>
                      <a:r>
                        <a:rPr lang="en-US" altLang="zh-CN" sz="2400" b="1" i="0" u="none" strike="noStrike" kern="1200" dirty="0">
                          <a:solidFill>
                            <a:schemeClr val="dk1"/>
                          </a:solidFill>
                          <a:effectLst/>
                          <a:latin typeface="+mn-lt"/>
                          <a:ea typeface="+mn-ea"/>
                          <a:cs typeface="+mn-cs"/>
                        </a:rPr>
                        <a:t>Automatic speech termination detection</a:t>
                      </a:r>
                      <a:endParaRPr lang="zh-CN" altLang="en-US" sz="2400" dirty="0"/>
                    </a:p>
                  </a:txBody>
                  <a:tcPr>
                    <a:solidFill>
                      <a:srgbClr val="E8CBCB"/>
                    </a:solidFill>
                  </a:tcPr>
                </a:tc>
                <a:extLst>
                  <a:ext uri="{0D108BD9-81ED-4DB2-BD59-A6C34878D82A}">
                    <a16:rowId xmlns:a16="http://schemas.microsoft.com/office/drawing/2014/main" val="1159399074"/>
                  </a:ext>
                </a:extLst>
              </a:tr>
              <a:tr h="370840">
                <a:tc>
                  <a:txBody>
                    <a:bodyPr/>
                    <a:lstStyle/>
                    <a:p>
                      <a:pPr rtl="0"/>
                      <a:r>
                        <a:rPr lang="en-US" altLang="zh-CN" sz="2400" b="0" i="0" u="none" strike="noStrike" kern="1200" dirty="0">
                          <a:solidFill>
                            <a:schemeClr val="dk1"/>
                          </a:solidFill>
                          <a:effectLst/>
                          <a:latin typeface="+mn-lt"/>
                          <a:ea typeface="+mn-ea"/>
                          <a:cs typeface="+mn-cs"/>
                        </a:rPr>
                        <a:t>More flexibility on voice input time</a:t>
                      </a:r>
                      <a:endParaRPr lang="en-US" altLang="zh-CN" sz="2400" b="0" dirty="0">
                        <a:effectLst/>
                      </a:endParaRPr>
                    </a:p>
                    <a:p>
                      <a:pPr rtl="0"/>
                      <a:r>
                        <a:rPr lang="en-US" altLang="zh-CN" sz="2400" b="0" i="0" u="none" strike="noStrike" kern="1200" dirty="0">
                          <a:solidFill>
                            <a:schemeClr val="dk1"/>
                          </a:solidFill>
                          <a:effectLst/>
                          <a:latin typeface="+mn-lt"/>
                          <a:ea typeface="+mn-ea"/>
                          <a:cs typeface="+mn-cs"/>
                        </a:rPr>
                        <a:t>May cause potential waste if forget to press twice</a:t>
                      </a:r>
                      <a:endParaRPr lang="en-US" altLang="zh-CN" sz="2400" b="0" dirty="0">
                        <a:effectLst/>
                      </a:endParaRPr>
                    </a:p>
                  </a:txBody>
                  <a:tcPr>
                    <a:solidFill>
                      <a:srgbClr val="F4E7E7"/>
                    </a:solidFill>
                  </a:tcPr>
                </a:tc>
                <a:tc>
                  <a:txBody>
                    <a:bodyPr/>
                    <a:lstStyle/>
                    <a:p>
                      <a:pPr rtl="0"/>
                      <a:r>
                        <a:rPr lang="en-US" altLang="zh-CN" sz="2400" b="0" i="0" u="none" strike="noStrike" kern="1200" dirty="0">
                          <a:solidFill>
                            <a:schemeClr val="dk1"/>
                          </a:solidFill>
                          <a:effectLst/>
                          <a:latin typeface="+mn-lt"/>
                          <a:ea typeface="+mn-ea"/>
                          <a:cs typeface="+mn-cs"/>
                        </a:rPr>
                        <a:t>User does not need to press again</a:t>
                      </a:r>
                      <a:endParaRPr lang="en-US" altLang="zh-CN" sz="2400" b="0" dirty="0">
                        <a:effectLst/>
                      </a:endParaRPr>
                    </a:p>
                    <a:p>
                      <a:pPr rtl="0"/>
                      <a:r>
                        <a:rPr lang="en-US" altLang="zh-CN" sz="2400" b="0" i="0" u="none" strike="noStrike" kern="1200" dirty="0">
                          <a:solidFill>
                            <a:schemeClr val="dk1"/>
                          </a:solidFill>
                          <a:effectLst/>
                          <a:latin typeface="+mn-lt"/>
                          <a:ea typeface="+mn-ea"/>
                          <a:cs typeface="+mn-cs"/>
                        </a:rPr>
                        <a:t>Fixed voice inputting time (8 seconds)</a:t>
                      </a:r>
                      <a:endParaRPr lang="en-US" altLang="zh-CN" sz="2400" b="0" dirty="0">
                        <a:effectLst/>
                      </a:endParaRPr>
                    </a:p>
                  </a:txBody>
                  <a:tcPr>
                    <a:solidFill>
                      <a:srgbClr val="F4E7E7"/>
                    </a:solidFill>
                  </a:tcPr>
                </a:tc>
                <a:extLst>
                  <a:ext uri="{0D108BD9-81ED-4DB2-BD59-A6C34878D82A}">
                    <a16:rowId xmlns:a16="http://schemas.microsoft.com/office/drawing/2014/main" val="3572446465"/>
                  </a:ext>
                </a:extLst>
              </a:tr>
              <a:tr h="370840">
                <a:tc>
                  <a:txBody>
                    <a:bodyPr/>
                    <a:lstStyle/>
                    <a:p>
                      <a:pPr algn="ctr" rtl="0"/>
                      <a:r>
                        <a:rPr lang="en-US" altLang="zh-CN" sz="2400" b="0" i="0" u="none" strike="noStrike" kern="1200" dirty="0">
                          <a:solidFill>
                            <a:schemeClr val="dk1"/>
                          </a:solidFill>
                          <a:effectLst/>
                          <a:latin typeface="+mn-lt"/>
                          <a:ea typeface="+mn-ea"/>
                          <a:cs typeface="+mn-cs"/>
                        </a:rPr>
                        <a:t>Allow users to give commands without restriction</a:t>
                      </a:r>
                      <a:endParaRPr lang="en-US" altLang="zh-CN" sz="2400" b="0" dirty="0">
                        <a:effectLst/>
                      </a:endParaRPr>
                    </a:p>
                  </a:txBody>
                  <a:tcPr>
                    <a:solidFill>
                      <a:srgbClr val="E8CBCB"/>
                    </a:solidFill>
                  </a:tcPr>
                </a:tc>
                <a:tc>
                  <a:txBody>
                    <a:bodyPr/>
                    <a:lstStyle/>
                    <a:p>
                      <a:pPr algn="ctr"/>
                      <a:r>
                        <a:rPr lang="en-US" altLang="zh-CN" sz="2400" b="1" i="0" u="none" strike="noStrike" kern="1200" dirty="0">
                          <a:solidFill>
                            <a:schemeClr val="dk1"/>
                          </a:solidFill>
                          <a:effectLst/>
                          <a:latin typeface="+mn-lt"/>
                          <a:ea typeface="+mn-ea"/>
                          <a:cs typeface="+mn-cs"/>
                        </a:rPr>
                        <a:t>Standardized voice input keywords</a:t>
                      </a:r>
                      <a:endParaRPr lang="zh-CN" altLang="en-US" sz="2400" dirty="0"/>
                    </a:p>
                  </a:txBody>
                  <a:tcPr>
                    <a:solidFill>
                      <a:srgbClr val="E8CBCB"/>
                    </a:solidFill>
                  </a:tcPr>
                </a:tc>
                <a:extLst>
                  <a:ext uri="{0D108BD9-81ED-4DB2-BD59-A6C34878D82A}">
                    <a16:rowId xmlns:a16="http://schemas.microsoft.com/office/drawing/2014/main" val="169325919"/>
                  </a:ext>
                </a:extLst>
              </a:tr>
              <a:tr h="370840">
                <a:tc>
                  <a:txBody>
                    <a:bodyPr/>
                    <a:lstStyle/>
                    <a:p>
                      <a:pPr rtl="0"/>
                      <a:r>
                        <a:rPr lang="en-US" altLang="zh-CN" sz="2400" b="0" i="0" u="none" strike="noStrike" kern="1200" dirty="0">
                          <a:solidFill>
                            <a:schemeClr val="dk1"/>
                          </a:solidFill>
                          <a:effectLst/>
                          <a:latin typeface="+mn-lt"/>
                          <a:ea typeface="+mn-ea"/>
                          <a:cs typeface="+mn-cs"/>
                        </a:rPr>
                        <a:t>More user-friendly, but hard to process</a:t>
                      </a:r>
                      <a:endParaRPr lang="en-US" altLang="zh-CN" sz="2400" b="0" dirty="0">
                        <a:effectLst/>
                      </a:endParaRPr>
                    </a:p>
                  </a:txBody>
                  <a:tcPr>
                    <a:solidFill>
                      <a:srgbClr val="F4E7E7"/>
                    </a:solidFill>
                  </a:tcPr>
                </a:tc>
                <a:tc>
                  <a:txBody>
                    <a:bodyPr/>
                    <a:lstStyle/>
                    <a:p>
                      <a:pPr rtl="0"/>
                      <a:r>
                        <a:rPr lang="en-US" altLang="zh-CN" sz="2400" b="0" i="0" u="none" strike="noStrike" kern="1200" dirty="0">
                          <a:solidFill>
                            <a:schemeClr val="dk1"/>
                          </a:solidFill>
                          <a:effectLst/>
                          <a:latin typeface="+mn-lt"/>
                          <a:ea typeface="+mn-ea"/>
                          <a:cs typeface="+mn-cs"/>
                        </a:rPr>
                        <a:t>Enhance action performance accuracy</a:t>
                      </a:r>
                      <a:endParaRPr lang="en-US" altLang="zh-CN" sz="2400" b="0" dirty="0">
                        <a:effectLst/>
                      </a:endParaRPr>
                    </a:p>
                  </a:txBody>
                  <a:tcPr>
                    <a:solidFill>
                      <a:srgbClr val="F4E7E7"/>
                    </a:solidFill>
                  </a:tcPr>
                </a:tc>
                <a:extLst>
                  <a:ext uri="{0D108BD9-81ED-4DB2-BD59-A6C34878D82A}">
                    <a16:rowId xmlns:a16="http://schemas.microsoft.com/office/drawing/2014/main" val="466511089"/>
                  </a:ext>
                </a:extLst>
              </a:tr>
              <a:tr h="370840">
                <a:tc>
                  <a:txBody>
                    <a:bodyPr/>
                    <a:lstStyle/>
                    <a:p>
                      <a:pPr algn="ctr" rtl="0"/>
                      <a:r>
                        <a:rPr lang="en-US" altLang="zh-CN" sz="2400" b="0" i="0" u="none" strike="noStrike" kern="1200" dirty="0">
                          <a:solidFill>
                            <a:schemeClr val="dk1"/>
                          </a:solidFill>
                          <a:effectLst/>
                          <a:latin typeface="+mn-lt"/>
                          <a:ea typeface="+mn-ea"/>
                          <a:cs typeface="+mn-cs"/>
                        </a:rPr>
                        <a:t>Add each item name to Glove model</a:t>
                      </a:r>
                      <a:endParaRPr lang="en-US" altLang="zh-CN" sz="2400" b="0" dirty="0">
                        <a:effectLst/>
                      </a:endParaRPr>
                    </a:p>
                  </a:txBody>
                  <a:tcPr>
                    <a:solidFill>
                      <a:srgbClr val="E8CBCB"/>
                    </a:solidFill>
                  </a:tcPr>
                </a:tc>
                <a:tc>
                  <a:txBody>
                    <a:bodyPr/>
                    <a:lstStyle/>
                    <a:p>
                      <a:pPr algn="ctr" rtl="0"/>
                      <a:r>
                        <a:rPr lang="en-US" altLang="zh-CN" sz="2400" b="1" i="0" u="none" strike="noStrike" kern="1200" dirty="0">
                          <a:solidFill>
                            <a:schemeClr val="dk1"/>
                          </a:solidFill>
                          <a:effectLst/>
                          <a:latin typeface="+mn-lt"/>
                          <a:ea typeface="+mn-ea"/>
                          <a:cs typeface="+mn-cs"/>
                        </a:rPr>
                        <a:t>Only add item name to model when entry is modified</a:t>
                      </a:r>
                      <a:endParaRPr lang="en-US" altLang="zh-CN" sz="2400" b="0" dirty="0">
                        <a:effectLst/>
                      </a:endParaRPr>
                    </a:p>
                  </a:txBody>
                  <a:tcPr>
                    <a:solidFill>
                      <a:srgbClr val="E8CBCB"/>
                    </a:solidFill>
                  </a:tcPr>
                </a:tc>
                <a:extLst>
                  <a:ext uri="{0D108BD9-81ED-4DB2-BD59-A6C34878D82A}">
                    <a16:rowId xmlns:a16="http://schemas.microsoft.com/office/drawing/2014/main" val="1369606630"/>
                  </a:ext>
                </a:extLst>
              </a:tr>
              <a:tr h="0">
                <a:tc>
                  <a:txBody>
                    <a:bodyPr/>
                    <a:lstStyle/>
                    <a:p>
                      <a:r>
                        <a:rPr lang="en-US" altLang="zh-CN" sz="2400" b="0" i="0" u="none" strike="noStrike" kern="1200" dirty="0">
                          <a:solidFill>
                            <a:schemeClr val="dk1"/>
                          </a:solidFill>
                          <a:effectLst/>
                          <a:latin typeface="+mn-lt"/>
                          <a:ea typeface="+mn-ea"/>
                          <a:cs typeface="+mn-cs"/>
                        </a:rPr>
                        <a:t>More accurate, but may overfit</a:t>
                      </a:r>
                      <a:endParaRPr lang="zh-CN" altLang="en-US" sz="2400" dirty="0"/>
                    </a:p>
                  </a:txBody>
                  <a:tcPr>
                    <a:solidFill>
                      <a:srgbClr val="F4E7E7"/>
                    </a:solidFill>
                  </a:tcPr>
                </a:tc>
                <a:tc>
                  <a:txBody>
                    <a:bodyPr/>
                    <a:lstStyle/>
                    <a:p>
                      <a:pPr rtl="0"/>
                      <a:r>
                        <a:rPr lang="en-US" altLang="zh-CN" sz="2400" b="0" i="0" u="none" strike="noStrike" kern="1200" dirty="0">
                          <a:solidFill>
                            <a:schemeClr val="dk1"/>
                          </a:solidFill>
                          <a:effectLst/>
                          <a:latin typeface="+mn-lt"/>
                          <a:ea typeface="+mn-ea"/>
                          <a:cs typeface="+mn-cs"/>
                        </a:rPr>
                        <a:t>Reduce wait time and storage</a:t>
                      </a:r>
                      <a:endParaRPr lang="en-US" altLang="zh-CN" sz="2400" b="0" dirty="0">
                        <a:effectLst/>
                      </a:endParaRPr>
                    </a:p>
                  </a:txBody>
                  <a:tcPr>
                    <a:solidFill>
                      <a:srgbClr val="F4E7E7"/>
                    </a:solidFill>
                  </a:tcPr>
                </a:tc>
                <a:extLst>
                  <a:ext uri="{0D108BD9-81ED-4DB2-BD59-A6C34878D82A}">
                    <a16:rowId xmlns:a16="http://schemas.microsoft.com/office/drawing/2014/main" val="4037603221"/>
                  </a:ext>
                </a:extLst>
              </a:tr>
            </a:tbl>
          </a:graphicData>
        </a:graphic>
      </p:graphicFrame>
      <p:pic>
        <p:nvPicPr>
          <p:cNvPr id="8" name="图片 7">
            <a:extLst>
              <a:ext uri="{FF2B5EF4-FFF2-40B4-BE49-F238E27FC236}">
                <a16:creationId xmlns:a16="http://schemas.microsoft.com/office/drawing/2014/main" id="{57636531-8ED3-40AD-17A1-DA908D421598}"/>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l="576" t="7399" r="742" b="1955"/>
          <a:stretch/>
        </p:blipFill>
        <p:spPr>
          <a:xfrm>
            <a:off x="156166" y="23949867"/>
            <a:ext cx="13106400" cy="5455511"/>
          </a:xfrm>
          <a:prstGeom prst="rect">
            <a:avLst/>
          </a:prstGeom>
        </p:spPr>
      </p:pic>
      <p:pic>
        <p:nvPicPr>
          <p:cNvPr id="12" name="图片 11">
            <a:extLst>
              <a:ext uri="{FF2B5EF4-FFF2-40B4-BE49-F238E27FC236}">
                <a16:creationId xmlns:a16="http://schemas.microsoft.com/office/drawing/2014/main" id="{C4821FD4-1069-2730-061B-ED2C9D60FE6A}"/>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l="3141" t="3233"/>
          <a:stretch/>
        </p:blipFill>
        <p:spPr>
          <a:xfrm>
            <a:off x="13959840" y="11003633"/>
            <a:ext cx="13271204" cy="3969032"/>
          </a:xfrm>
          <a:prstGeom prst="rect">
            <a:avLst/>
          </a:prstGeom>
        </p:spPr>
      </p:pic>
      <p:pic>
        <p:nvPicPr>
          <p:cNvPr id="15" name="图片 14">
            <a:extLst>
              <a:ext uri="{FF2B5EF4-FFF2-40B4-BE49-F238E27FC236}">
                <a16:creationId xmlns:a16="http://schemas.microsoft.com/office/drawing/2014/main" id="{4EC5722D-C642-4184-F351-5E4FAF792131}"/>
              </a:ext>
            </a:extLst>
          </p:cNvPr>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173666" y="30141798"/>
            <a:ext cx="13141715" cy="3024252"/>
          </a:xfrm>
          <a:prstGeom prst="rect">
            <a:avLst/>
          </a:prstGeom>
        </p:spPr>
      </p:pic>
      <p:sp>
        <p:nvSpPr>
          <p:cNvPr id="16" name="TextBox 25">
            <a:extLst>
              <a:ext uri="{FF2B5EF4-FFF2-40B4-BE49-F238E27FC236}">
                <a16:creationId xmlns:a16="http://schemas.microsoft.com/office/drawing/2014/main" id="{3032D4C2-FCF7-0C29-6F83-824E43ADD601}"/>
              </a:ext>
            </a:extLst>
          </p:cNvPr>
          <p:cNvSpPr txBox="1"/>
          <p:nvPr/>
        </p:nvSpPr>
        <p:spPr>
          <a:xfrm>
            <a:off x="189047" y="22609886"/>
            <a:ext cx="13073519" cy="1200329"/>
          </a:xfrm>
          <a:prstGeom prst="rect">
            <a:avLst/>
          </a:prstGeom>
          <a:noFill/>
        </p:spPr>
        <p:txBody>
          <a:bodyPr wrap="square" rtlCol="0">
            <a:spAutoFit/>
          </a:bodyPr>
          <a:lstStyle/>
          <a:p>
            <a:r>
              <a:rPr lang="en-US" sz="2400" dirty="0"/>
              <a:t>	The graph below shows how customers could interact with our application. The red boxes contain the commands given by the user and the blue boxes will be the audio feedback given by our system to the users.</a:t>
            </a:r>
          </a:p>
        </p:txBody>
      </p:sp>
      <p:pic>
        <p:nvPicPr>
          <p:cNvPr id="17" name="Picture 2">
            <a:extLst>
              <a:ext uri="{FF2B5EF4-FFF2-40B4-BE49-F238E27FC236}">
                <a16:creationId xmlns:a16="http://schemas.microsoft.com/office/drawing/2014/main" id="{8E588537-049C-8D40-6E6B-5260DCFA91BB}"/>
              </a:ext>
            </a:extLst>
          </p:cNvPr>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21572466" y="16109833"/>
            <a:ext cx="5486400" cy="4114800"/>
          </a:xfrm>
          <a:prstGeom prst="rect">
            <a:avLst/>
          </a:prstGeom>
          <a:noFill/>
          <a:extLst>
            <a:ext uri="{909E8E84-426E-40DD-AFC4-6F175D3DCCD1}">
              <a14:hiddenFill xmlns:a14="http://schemas.microsoft.com/office/drawing/2010/main">
                <a:solidFill>
                  <a:srgbClr val="FFFFFF"/>
                </a:solidFill>
              </a14:hiddenFill>
            </a:ext>
          </a:extLst>
        </p:spPr>
      </p:pic>
      <p:pic>
        <p:nvPicPr>
          <p:cNvPr id="23" name="图片 22">
            <a:extLst>
              <a:ext uri="{FF2B5EF4-FFF2-40B4-BE49-F238E27FC236}">
                <a16:creationId xmlns:a16="http://schemas.microsoft.com/office/drawing/2014/main" id="{CEB8D390-23B6-515D-868A-4204E9A2B175}"/>
              </a:ext>
            </a:extLst>
          </p:cNvPr>
          <p:cNvPicPr>
            <a:picLocks noChangeAspect="1"/>
          </p:cNvPicPr>
          <p:nvPr/>
        </p:nvPicPr>
        <p:blipFill rotWithShape="1">
          <a:blip r:embed="rId10" cstate="email">
            <a:extLst>
              <a:ext uri="{28A0092B-C50C-407E-A947-70E740481C1C}">
                <a14:useLocalDpi xmlns:a14="http://schemas.microsoft.com/office/drawing/2010/main"/>
              </a:ext>
            </a:extLst>
          </a:blip>
          <a:srcRect l="1666" t="2276"/>
          <a:stretch/>
        </p:blipFill>
        <p:spPr>
          <a:xfrm>
            <a:off x="13831964" y="4047916"/>
            <a:ext cx="13271204" cy="7235075"/>
          </a:xfrm>
          <a:prstGeom prst="rect">
            <a:avLst/>
          </a:prstGeom>
        </p:spPr>
      </p:pic>
      <p:sp>
        <p:nvSpPr>
          <p:cNvPr id="30" name="TextBox 29">
            <a:extLst>
              <a:ext uri="{FF2B5EF4-FFF2-40B4-BE49-F238E27FC236}">
                <a16:creationId xmlns:a16="http://schemas.microsoft.com/office/drawing/2014/main" id="{A2055139-25CB-5847-810B-FA89DA7A5FC2}"/>
              </a:ext>
            </a:extLst>
          </p:cNvPr>
          <p:cNvSpPr txBox="1"/>
          <p:nvPr/>
        </p:nvSpPr>
        <p:spPr>
          <a:xfrm>
            <a:off x="24077981" y="19661092"/>
            <a:ext cx="3025187" cy="461665"/>
          </a:xfrm>
          <a:prstGeom prst="rect">
            <a:avLst/>
          </a:prstGeom>
          <a:noFill/>
        </p:spPr>
        <p:txBody>
          <a:bodyPr wrap="none" rtlCol="0">
            <a:spAutoFit/>
          </a:bodyPr>
          <a:lstStyle/>
          <a:p>
            <a:r>
              <a:rPr lang="en-US" altLang="zh-CN" sz="2400" b="1" dirty="0">
                <a:solidFill>
                  <a:schemeClr val="bg1"/>
                </a:solidFill>
              </a:rPr>
              <a:t>Back of our system</a:t>
            </a:r>
            <a:endParaRPr lang="en-US" sz="2400" b="1" dirty="0">
              <a:solidFill>
                <a:schemeClr val="bg1"/>
              </a:solidFill>
            </a:endParaRPr>
          </a:p>
        </p:txBody>
      </p:sp>
      <p:pic>
        <p:nvPicPr>
          <p:cNvPr id="25" name="图片 24">
            <a:extLst>
              <a:ext uri="{FF2B5EF4-FFF2-40B4-BE49-F238E27FC236}">
                <a16:creationId xmlns:a16="http://schemas.microsoft.com/office/drawing/2014/main" id="{197DA7F3-BA32-860B-6F74-EA908BA2878B}"/>
              </a:ext>
            </a:extLst>
          </p:cNvPr>
          <p:cNvPicPr>
            <a:picLocks noChangeAspect="1"/>
          </p:cNvPicPr>
          <p:nvPr/>
        </p:nvPicPr>
        <p:blipFill rotWithShape="1">
          <a:blip r:embed="rId11" cstate="email">
            <a:extLst>
              <a:ext uri="{28A0092B-C50C-407E-A947-70E740481C1C}">
                <a14:useLocalDpi xmlns:a14="http://schemas.microsoft.com/office/drawing/2010/main"/>
              </a:ext>
            </a:extLst>
          </a:blip>
          <a:srcRect/>
          <a:stretch/>
        </p:blipFill>
        <p:spPr>
          <a:xfrm>
            <a:off x="14220861" y="16125357"/>
            <a:ext cx="7041891" cy="4099276"/>
          </a:xfrm>
          <a:prstGeom prst="rect">
            <a:avLst/>
          </a:prstGeom>
        </p:spPr>
      </p:pic>
      <p:sp>
        <p:nvSpPr>
          <p:cNvPr id="27" name="TextBox 29">
            <a:extLst>
              <a:ext uri="{FF2B5EF4-FFF2-40B4-BE49-F238E27FC236}">
                <a16:creationId xmlns:a16="http://schemas.microsoft.com/office/drawing/2014/main" id="{A2C47E31-8652-A3F0-53D7-797954856783}"/>
              </a:ext>
            </a:extLst>
          </p:cNvPr>
          <p:cNvSpPr txBox="1"/>
          <p:nvPr/>
        </p:nvSpPr>
        <p:spPr>
          <a:xfrm>
            <a:off x="19938892" y="17751734"/>
            <a:ext cx="1222152" cy="830997"/>
          </a:xfrm>
          <a:prstGeom prst="rect">
            <a:avLst/>
          </a:prstGeom>
          <a:noFill/>
        </p:spPr>
        <p:txBody>
          <a:bodyPr wrap="square" rtlCol="0">
            <a:spAutoFit/>
          </a:bodyPr>
          <a:lstStyle/>
          <a:p>
            <a:r>
              <a:rPr lang="en-US" altLang="zh-CN" sz="2400" b="1" dirty="0">
                <a:solidFill>
                  <a:schemeClr val="bg1"/>
                </a:solidFill>
              </a:rPr>
              <a:t>Power bank</a:t>
            </a:r>
            <a:endParaRPr lang="en-US" sz="2400" b="1" dirty="0">
              <a:solidFill>
                <a:schemeClr val="bg1"/>
              </a:solidFill>
            </a:endParaRPr>
          </a:p>
        </p:txBody>
      </p:sp>
      <p:sp>
        <p:nvSpPr>
          <p:cNvPr id="33" name="TextBox 29">
            <a:extLst>
              <a:ext uri="{FF2B5EF4-FFF2-40B4-BE49-F238E27FC236}">
                <a16:creationId xmlns:a16="http://schemas.microsoft.com/office/drawing/2014/main" id="{53F3CC26-3219-972E-A867-B529C1BF92F4}"/>
              </a:ext>
            </a:extLst>
          </p:cNvPr>
          <p:cNvSpPr txBox="1"/>
          <p:nvPr/>
        </p:nvSpPr>
        <p:spPr>
          <a:xfrm>
            <a:off x="17373600" y="16300983"/>
            <a:ext cx="2013044" cy="461665"/>
          </a:xfrm>
          <a:prstGeom prst="rect">
            <a:avLst/>
          </a:prstGeom>
          <a:noFill/>
        </p:spPr>
        <p:txBody>
          <a:bodyPr wrap="square" rtlCol="0">
            <a:spAutoFit/>
          </a:bodyPr>
          <a:lstStyle/>
          <a:p>
            <a:r>
              <a:rPr lang="en-US" sz="2400" b="1" dirty="0">
                <a:solidFill>
                  <a:schemeClr val="bg1"/>
                </a:solidFill>
              </a:rPr>
              <a:t>Microphone</a:t>
            </a:r>
          </a:p>
        </p:txBody>
      </p:sp>
      <p:sp>
        <p:nvSpPr>
          <p:cNvPr id="34" name="TextBox 29">
            <a:extLst>
              <a:ext uri="{FF2B5EF4-FFF2-40B4-BE49-F238E27FC236}">
                <a16:creationId xmlns:a16="http://schemas.microsoft.com/office/drawing/2014/main" id="{86BE5515-ED0C-608F-8CF8-A6320F907E9D}"/>
              </a:ext>
            </a:extLst>
          </p:cNvPr>
          <p:cNvSpPr txBox="1"/>
          <p:nvPr/>
        </p:nvSpPr>
        <p:spPr>
          <a:xfrm>
            <a:off x="17297400" y="18743445"/>
            <a:ext cx="2013044" cy="461665"/>
          </a:xfrm>
          <a:prstGeom prst="rect">
            <a:avLst/>
          </a:prstGeom>
          <a:noFill/>
        </p:spPr>
        <p:txBody>
          <a:bodyPr wrap="square" rtlCol="0">
            <a:spAutoFit/>
          </a:bodyPr>
          <a:lstStyle/>
          <a:p>
            <a:r>
              <a:rPr lang="en-US" sz="2400" b="1" dirty="0">
                <a:solidFill>
                  <a:schemeClr val="bg1"/>
                </a:solidFill>
              </a:rPr>
              <a:t>Monitor</a:t>
            </a:r>
          </a:p>
        </p:txBody>
      </p:sp>
    </p:spTree>
  </p:cSld>
  <p:clrMapOvr>
    <a:masterClrMapping/>
  </p:clrMapOvr>
</p:sld>
</file>

<file path=ppt/theme/theme1.xml><?xml version="1.0" encoding="utf-8"?>
<a:theme xmlns:a="http://schemas.openxmlformats.org/drawingml/2006/main" name="CyLab-PosterTemplate-v3">
  <a:themeElements>
    <a:clrScheme name="Custom 6">
      <a:dk1>
        <a:sysClr val="windowText" lastClr="000000"/>
      </a:dk1>
      <a:lt1>
        <a:sysClr val="window" lastClr="FFFFFF"/>
      </a:lt1>
      <a:dk2>
        <a:srgbClr val="263B86"/>
      </a:dk2>
      <a:lt2>
        <a:srgbClr val="6699CC"/>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a:ln>
              <a:noFill/>
            </a:ln>
            <a:solidFill>
              <a:schemeClr val="tx1"/>
            </a:solidFill>
            <a:effectLst/>
            <a:latin typeface="Arial"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a:ln>
              <a:noFill/>
            </a:ln>
            <a:solidFill>
              <a:schemeClr val="tx1"/>
            </a:solidFill>
            <a:effectLst/>
            <a:latin typeface="Arial" pitchFamily="-110"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CyLab-PosterTemplate-v3</Template>
  <TotalTime>3768</TotalTime>
  <Words>735</Words>
  <Application>Microsoft Office PowerPoint</Application>
  <PresentationFormat>自定义</PresentationFormat>
  <Paragraphs>72</Paragraphs>
  <Slides>1</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vt:i4>
      </vt:variant>
    </vt:vector>
  </HeadingPairs>
  <TitlesOfParts>
    <vt:vector size="5" baseType="lpstr">
      <vt:lpstr>Arial</vt:lpstr>
      <vt:lpstr>Times</vt:lpstr>
      <vt:lpstr>Wingdings</vt:lpstr>
      <vt:lpstr>CyLab-PosterTemplate-v3</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ndwyer</dc:creator>
  <cp:lastModifiedBy>Yixin Yang</cp:lastModifiedBy>
  <cp:revision>204</cp:revision>
  <cp:lastPrinted>2015-05-04T20:22:30Z</cp:lastPrinted>
  <dcterms:created xsi:type="dcterms:W3CDTF">2012-08-30T17:56:20Z</dcterms:created>
  <dcterms:modified xsi:type="dcterms:W3CDTF">2024-05-01T02:39:40Z</dcterms:modified>
</cp:coreProperties>
</file>