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9" roundtripDataSignature="AMtx7mgCsLSOmpqpU91TdS/hcMhh4yM6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16AC35-31F9-41ED-AD28-E40C182E9F7B}">
  <a:tblStyle styleId="{EB16AC35-31F9-41ED-AD28-E40C182E9F7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a576bd37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ba576bd37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a577395c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ba577395c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a576bd37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ba576bd37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a576bd37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2ba576bd37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a577395c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ba577395c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a577395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ba577395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a576bd37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ba576bd37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a576bd37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ba576bd37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a576bd37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ba576bd37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GnE9IsHZcrp2UBXNByGAcuobWC9E71zn/view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Team A5 – Chargin'</a:t>
            </a:r>
            <a:endParaRPr/>
          </a:p>
        </p:txBody>
      </p:sp>
      <p:sp>
        <p:nvSpPr>
          <p:cNvPr id="55" name="Google Shape;55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Callum Bagnall, Luca Garlati, Anirud Vineet Durani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225972" y="1651495"/>
            <a:ext cx="85608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your 12 slides after this slide… [remember, 12 min talk + 3 min Q/A]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about formatting or importing slides see: 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00" u="sng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https://gsuite.google.com/learning-center/products/slides/get-started/</a:t>
            </a:r>
            <a:endParaRPr b="0" i="0" sz="1400" u="sng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to cover 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(refer to the Proposal Presentation Guidance):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Case                                    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Who is your customer, what product do they want to buy?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Use-Case Requirements             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What do they expect your product to do? [Answer this Quantitatively]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Challenges                  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What do you need to technically achieve so your product can meet these requirements?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Approach                       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Show us step by step what your proposed solution path(s) looks like – incorporate flow diagrams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Testing, Verification and Metrics 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Detail your testing &amp; verification plan (and how you will measure &amp; verify the results) of your product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Tasks and Division of Labor        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Technical Task List to build your proposed system, WHO is going to do WHAT in your team?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                                     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Gantt Chart (task timeline, demo system/components, MVP, stretch goal, include slack time)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that this slide already works as a introduction slide so use your first slide wisely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6005321" y="4815678"/>
            <a:ext cx="3074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Remember – Relevant figures (and tables) can be worth </a:t>
            </a:r>
            <a:br>
              <a:rPr b="1" i="0" lang="en" sz="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“a thousand words”!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photo description available."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7627" y="-5255"/>
            <a:ext cx="3419470" cy="1932849"/>
          </a:xfrm>
          <a:prstGeom prst="rect">
            <a:avLst/>
          </a:prstGeom>
          <a:noFill/>
          <a:ln>
            <a:noFill/>
          </a:ln>
          <a:effectLst>
            <a:outerShdw blurRad="50800" sx="101000" rotWithShape="0" algn="ctr" dir="2040000" dist="50800" sy="101000">
              <a:srgbClr val="000000">
                <a:alpha val="77647"/>
              </a:srgbClr>
            </a:outerShdw>
          </a:effectLst>
        </p:spPr>
      </p:pic>
      <p:sp>
        <p:nvSpPr>
          <p:cNvPr id="59" name="Google Shape;59;p1"/>
          <p:cNvSpPr txBox="1"/>
          <p:nvPr/>
        </p:nvSpPr>
        <p:spPr>
          <a:xfrm>
            <a:off x="6297913" y="2180750"/>
            <a:ext cx="2488800" cy="1047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" sz="1150" u="none" cap="none" strike="noStrike">
                <a:solidFill>
                  <a:srgbClr val="1D1C1D"/>
                </a:solidFill>
                <a:highlight>
                  <a:srgbClr val="F8F8F8"/>
                </a:highlight>
                <a:latin typeface="Arial"/>
                <a:ea typeface="Arial"/>
                <a:cs typeface="Arial"/>
                <a:sym typeface="Arial"/>
              </a:rPr>
              <a:t>You can edit the first slide to your liking by deleting any of the guidance text and Heilmeier image; however you must keep your team name and teammate names.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a576bd372_0_35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ba576bd372_0_35"/>
          <p:cNvSpPr/>
          <p:nvPr/>
        </p:nvSpPr>
        <p:spPr>
          <a:xfrm>
            <a:off x="228600" y="232800"/>
            <a:ext cx="8686800" cy="914400"/>
          </a:xfrm>
          <a:prstGeom prst="roundRect">
            <a:avLst>
              <a:gd fmla="val 16667" name="adj"/>
            </a:avLst>
          </a:prstGeom>
          <a:solidFill>
            <a:srgbClr val="82C8F0"/>
          </a:solidFill>
          <a:ln cap="flat" cmpd="sng" w="9525">
            <a:solidFill>
              <a:srgbClr val="82C8F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ba576bd372_0_35"/>
          <p:cNvSpPr txBox="1"/>
          <p:nvPr>
            <p:ph type="title"/>
          </p:nvPr>
        </p:nvSpPr>
        <p:spPr>
          <a:xfrm>
            <a:off x="228600" y="2328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/>
              <a:t>Design Verification</a:t>
            </a:r>
            <a:endParaRPr b="1" sz="2620"/>
          </a:p>
        </p:txBody>
      </p:sp>
      <p:graphicFrame>
        <p:nvGraphicFramePr>
          <p:cNvPr id="145" name="Google Shape;145;g2ba576bd372_0_35"/>
          <p:cNvGraphicFramePr/>
          <p:nvPr/>
        </p:nvGraphicFramePr>
        <p:xfrm>
          <a:off x="228600" y="114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{EB16AC35-31F9-41ED-AD28-E40C182E9F7B}</a:tableStyleId>
              </a:tblPr>
              <a:tblGrid>
                <a:gridCol w="1694875"/>
                <a:gridCol w="4766775"/>
                <a:gridCol w="2225150"/>
              </a:tblGrid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Requirement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Test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If we fail…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solidFill>
                            <a:schemeClr val="lt1"/>
                          </a:solidFill>
                        </a:rPr>
                        <a:t>Detection Speed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Place a device on the table and log time between placement and gantry movement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Optimize detection code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solidFill>
                            <a:schemeClr val="lt1"/>
                          </a:solidFill>
                        </a:rPr>
                        <a:t>Accuracy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Place a device and measure offset between charging transmitting and device </a:t>
                      </a:r>
                      <a:r>
                        <a:rPr lang="en">
                          <a:solidFill>
                            <a:schemeClr val="lt1"/>
                          </a:solidFill>
                        </a:rPr>
                        <a:t>receiving</a:t>
                      </a:r>
                      <a:r>
                        <a:rPr lang="en">
                          <a:solidFill>
                            <a:schemeClr val="lt1"/>
                          </a:solidFill>
                        </a:rPr>
                        <a:t> coils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Add more sensors or interpolate with multiple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>
                          <a:solidFill>
                            <a:schemeClr val="lt1"/>
                          </a:solidFill>
                        </a:rPr>
                        <a:t>Translation Speed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Log the time it takes for the </a:t>
                      </a:r>
                      <a:r>
                        <a:rPr lang="en">
                          <a:solidFill>
                            <a:schemeClr val="lt1"/>
                          </a:solidFill>
                        </a:rPr>
                        <a:t>gantry to move from one corner of the table to the other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Increase motor speed and reduce belt friction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>
                          <a:solidFill>
                            <a:schemeClr val="lt1"/>
                          </a:solidFill>
                        </a:rPr>
                        <a:t>Temperature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Leave a phone to charge to full and then measure both the phone’s and table’s temperature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Lower </a:t>
                      </a:r>
                      <a:r>
                        <a:rPr lang="en">
                          <a:solidFill>
                            <a:schemeClr val="lt1"/>
                          </a:solidFill>
                        </a:rPr>
                        <a:t>transmission</a:t>
                      </a:r>
                      <a:r>
                        <a:rPr lang="en">
                          <a:solidFill>
                            <a:schemeClr val="lt1"/>
                          </a:solidFill>
                        </a:rPr>
                        <a:t> power and add heat sinks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chemeClr val="lt1"/>
                          </a:solidFill>
                        </a:rPr>
                        <a:t>Efficiency</a:t>
                      </a:r>
                      <a:endParaRPr i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Relate input energy with battery charge for multiple levels of device charge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Reduce coil distance and increase magnetic coupling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a577395c7_0_10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ba577395c7_0_10"/>
          <p:cNvSpPr/>
          <p:nvPr/>
        </p:nvSpPr>
        <p:spPr>
          <a:xfrm>
            <a:off x="228600" y="232800"/>
            <a:ext cx="8686800" cy="914400"/>
          </a:xfrm>
          <a:prstGeom prst="roundRect">
            <a:avLst>
              <a:gd fmla="val 16667" name="adj"/>
            </a:avLst>
          </a:prstGeom>
          <a:solidFill>
            <a:srgbClr val="82C8F0"/>
          </a:solidFill>
          <a:ln cap="flat" cmpd="sng" w="9525">
            <a:solidFill>
              <a:srgbClr val="82C8F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ba577395c7_0_10"/>
          <p:cNvSpPr txBox="1"/>
          <p:nvPr>
            <p:ph type="title"/>
          </p:nvPr>
        </p:nvSpPr>
        <p:spPr>
          <a:xfrm>
            <a:off x="228600" y="2328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600"/>
              <a:t>Management &amp; Current Tasks</a:t>
            </a:r>
            <a:endParaRPr b="1" sz="2600"/>
          </a:p>
        </p:txBody>
      </p:sp>
      <p:sp>
        <p:nvSpPr>
          <p:cNvPr id="153" name="Google Shape;153;g2ba577395c7_0_10"/>
          <p:cNvSpPr txBox="1"/>
          <p:nvPr>
            <p:ph idx="1" type="body"/>
          </p:nvPr>
        </p:nvSpPr>
        <p:spPr>
          <a:xfrm>
            <a:off x="228675" y="1152600"/>
            <a:ext cx="3151800" cy="3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Anirud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trike="sngStrike">
                <a:solidFill>
                  <a:schemeClr val="lt1"/>
                </a:solidFill>
              </a:rPr>
              <a:t>Sensor Testing</a:t>
            </a:r>
            <a:endParaRPr strike="sngStrike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Power Circuit Design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Matrix Testing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Callum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trike="sngStrike">
                <a:solidFill>
                  <a:schemeClr val="lt1"/>
                </a:solidFill>
              </a:rPr>
              <a:t>Sensor Matrix Design</a:t>
            </a:r>
            <a:endParaRPr strike="sngStrike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Matrix Assembly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Matrix Testing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Luca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trike="sngStrike">
                <a:solidFill>
                  <a:schemeClr val="lt1"/>
                </a:solidFill>
              </a:rPr>
              <a:t>Stage Design</a:t>
            </a:r>
            <a:endParaRPr strike="sngStrike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Stage Assembly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54" name="Google Shape;154;g2ba577395c7_0_10"/>
          <p:cNvGrpSpPr/>
          <p:nvPr/>
        </p:nvGrpSpPr>
        <p:grpSpPr>
          <a:xfrm>
            <a:off x="3176750" y="1415275"/>
            <a:ext cx="5535000" cy="3288600"/>
            <a:chOff x="3171250" y="1338200"/>
            <a:chExt cx="5535000" cy="3288600"/>
          </a:xfrm>
        </p:grpSpPr>
        <p:sp>
          <p:nvSpPr>
            <p:cNvPr id="155" name="Google Shape;155;g2ba577395c7_0_10"/>
            <p:cNvSpPr/>
            <p:nvPr/>
          </p:nvSpPr>
          <p:spPr>
            <a:xfrm>
              <a:off x="3171250" y="1338200"/>
              <a:ext cx="5535000" cy="3288600"/>
            </a:xfrm>
            <a:prstGeom prst="roundRect">
              <a:avLst>
                <a:gd fmla="val 3451" name="adj"/>
              </a:avLst>
            </a:prstGeom>
            <a:solidFill>
              <a:srgbClr val="0F6496"/>
            </a:solidFill>
            <a:ln cap="flat" cmpd="sng" w="9525">
              <a:solidFill>
                <a:srgbClr val="0F64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6" name="Google Shape;156;g2ba577395c7_0_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62463" y="1539850"/>
              <a:ext cx="5152576" cy="2885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228600" y="232800"/>
            <a:ext cx="8686800" cy="914400"/>
          </a:xfrm>
          <a:prstGeom prst="roundRect">
            <a:avLst>
              <a:gd fmla="val 16667" name="adj"/>
            </a:avLst>
          </a:prstGeom>
          <a:solidFill>
            <a:srgbClr val="82C8F0"/>
          </a:solidFill>
          <a:ln cap="flat" cmpd="sng" w="9525">
            <a:solidFill>
              <a:srgbClr val="82C8F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>
            <p:ph type="title"/>
          </p:nvPr>
        </p:nvSpPr>
        <p:spPr>
          <a:xfrm>
            <a:off x="228600" y="2328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600"/>
              <a:t>Scheduling Approach</a:t>
            </a:r>
            <a:endParaRPr b="1" sz="2600"/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3146" y="1210925"/>
            <a:ext cx="4737703" cy="37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2046825" y="1147200"/>
            <a:ext cx="1392900" cy="660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2046825" y="2125450"/>
            <a:ext cx="1392900" cy="660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2046825" y="3197300"/>
            <a:ext cx="1392900" cy="660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488300" y="732075"/>
            <a:ext cx="1878600" cy="3943800"/>
          </a:xfrm>
          <a:prstGeom prst="roundRect">
            <a:avLst>
              <a:gd fmla="val 6508" name="adj"/>
            </a:avLst>
          </a:prstGeom>
          <a:solidFill>
            <a:srgbClr val="0F6496"/>
          </a:solidFill>
          <a:ln cap="flat" cmpd="sng" w="9525">
            <a:solidFill>
              <a:srgbClr val="0F6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480500" y="476850"/>
            <a:ext cx="3046200" cy="1097700"/>
          </a:xfrm>
          <a:prstGeom prst="roundRect">
            <a:avLst>
              <a:gd fmla="val 16667" name="adj"/>
            </a:avLst>
          </a:prstGeom>
          <a:solidFill>
            <a:srgbClr val="82C8F0"/>
          </a:solidFill>
          <a:ln cap="flat" cmpd="sng" w="9525">
            <a:solidFill>
              <a:srgbClr val="82C8F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>
            <p:ph type="title"/>
          </p:nvPr>
        </p:nvSpPr>
        <p:spPr>
          <a:xfrm>
            <a:off x="488300" y="492525"/>
            <a:ext cx="3046200" cy="1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320"/>
              <a:t>C</a:t>
            </a:r>
            <a:r>
              <a:rPr b="1" lang="en" sz="4220"/>
              <a:t>HARGIN</a:t>
            </a:r>
            <a:r>
              <a:rPr b="1" lang="en" sz="5320"/>
              <a:t>’</a:t>
            </a:r>
            <a:endParaRPr b="1" sz="3320"/>
          </a:p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480500" y="1590225"/>
            <a:ext cx="1878600" cy="30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800">
                <a:solidFill>
                  <a:schemeClr val="lt1"/>
                </a:solidFill>
              </a:rPr>
              <a:t>T</a:t>
            </a:r>
            <a:r>
              <a:rPr lang="en" sz="2100">
                <a:solidFill>
                  <a:schemeClr val="lt1"/>
                </a:solidFill>
              </a:rPr>
              <a:t>EAM</a:t>
            </a:r>
            <a:r>
              <a:rPr lang="en" sz="2800">
                <a:solidFill>
                  <a:schemeClr val="lt1"/>
                </a:solidFill>
              </a:rPr>
              <a:t> A5: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Anirud Durani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Callum Bagnall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Luca Garlati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3833638" y="476850"/>
            <a:ext cx="4848900" cy="3675000"/>
          </a:xfrm>
          <a:prstGeom prst="roundRect">
            <a:avLst>
              <a:gd fmla="val 6508" name="adj"/>
            </a:avLst>
          </a:prstGeom>
          <a:solidFill>
            <a:srgbClr val="0F6496"/>
          </a:solidFill>
          <a:ln cap="flat" cmpd="sng" w="9525">
            <a:solidFill>
              <a:srgbClr val="0F6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9386" y="605063"/>
            <a:ext cx="4537500" cy="3418500"/>
          </a:xfrm>
          <a:prstGeom prst="roundRect">
            <a:avLst>
              <a:gd fmla="val 7639" name="adj"/>
            </a:avLst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4853975" y="3929600"/>
            <a:ext cx="367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https://www.diymachines.co.uk/kinetic-sand-art-coffee-table-self-drawing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a576bd372_0_11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ba576bd372_0_11"/>
          <p:cNvSpPr txBox="1"/>
          <p:nvPr>
            <p:ph idx="1" type="body"/>
          </p:nvPr>
        </p:nvSpPr>
        <p:spPr>
          <a:xfrm>
            <a:off x="228600" y="1152600"/>
            <a:ext cx="4730700" cy="3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Chargin’: A wireless charging table that tracks your devices and brings the charger directly to it.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</a:rPr>
              <a:t>Consumers want convenience over all else.</a:t>
            </a:r>
            <a:endParaRPr i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table that charges your phone no matter the placement is the near the pinnacle of convenience for charging devices.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8" name="Google Shape;78;g2ba576bd372_0_11"/>
          <p:cNvSpPr/>
          <p:nvPr/>
        </p:nvSpPr>
        <p:spPr>
          <a:xfrm>
            <a:off x="228600" y="232800"/>
            <a:ext cx="8686800" cy="914400"/>
          </a:xfrm>
          <a:prstGeom prst="roundRect">
            <a:avLst>
              <a:gd fmla="val 16667" name="adj"/>
            </a:avLst>
          </a:prstGeom>
          <a:solidFill>
            <a:srgbClr val="82C8F0"/>
          </a:solidFill>
          <a:ln cap="flat" cmpd="sng" w="9525">
            <a:solidFill>
              <a:srgbClr val="82C8F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ba576bd372_0_11"/>
          <p:cNvSpPr txBox="1"/>
          <p:nvPr>
            <p:ph type="title"/>
          </p:nvPr>
        </p:nvSpPr>
        <p:spPr>
          <a:xfrm>
            <a:off x="228600" y="2328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600"/>
              <a:t>Use Case</a:t>
            </a:r>
            <a:endParaRPr b="1" sz="2600"/>
          </a:p>
        </p:txBody>
      </p:sp>
      <p:sp>
        <p:nvSpPr>
          <p:cNvPr id="80" name="Google Shape;80;g2ba576bd372_0_11"/>
          <p:cNvSpPr/>
          <p:nvPr/>
        </p:nvSpPr>
        <p:spPr>
          <a:xfrm>
            <a:off x="6132075" y="232800"/>
            <a:ext cx="2783400" cy="2727600"/>
          </a:xfrm>
          <a:prstGeom prst="roundRect">
            <a:avLst>
              <a:gd fmla="val 5108" name="adj"/>
            </a:avLst>
          </a:prstGeom>
          <a:solidFill>
            <a:srgbClr val="0F6496"/>
          </a:solidFill>
          <a:ln cap="flat" cmpd="sng" w="9525">
            <a:solidFill>
              <a:srgbClr val="0F6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g2ba576bd372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9438" y="292289"/>
            <a:ext cx="2608634" cy="260859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ba576bd372_0_11"/>
          <p:cNvSpPr txBox="1"/>
          <p:nvPr/>
        </p:nvSpPr>
        <p:spPr>
          <a:xfrm>
            <a:off x="5522000" y="3358875"/>
            <a:ext cx="33309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What’s Changed: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Use of Hall-Effect Sensors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Translation Using a H-Gantry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a576bd372_0_20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2ba576bd372_0_20"/>
          <p:cNvSpPr/>
          <p:nvPr/>
        </p:nvSpPr>
        <p:spPr>
          <a:xfrm>
            <a:off x="228600" y="232800"/>
            <a:ext cx="8686800" cy="914400"/>
          </a:xfrm>
          <a:prstGeom prst="roundRect">
            <a:avLst>
              <a:gd fmla="val 16667" name="adj"/>
            </a:avLst>
          </a:prstGeom>
          <a:solidFill>
            <a:srgbClr val="82C8F0"/>
          </a:solidFill>
          <a:ln cap="flat" cmpd="sng" w="9525">
            <a:solidFill>
              <a:srgbClr val="82C8F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ba576bd372_0_20"/>
          <p:cNvSpPr txBox="1"/>
          <p:nvPr>
            <p:ph type="title"/>
          </p:nvPr>
        </p:nvSpPr>
        <p:spPr>
          <a:xfrm>
            <a:off x="228600" y="2328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/>
              <a:t>Use Case Requirements</a:t>
            </a:r>
            <a:endParaRPr b="1" sz="2620"/>
          </a:p>
        </p:txBody>
      </p:sp>
      <p:sp>
        <p:nvSpPr>
          <p:cNvPr id="90" name="Google Shape;90;g2ba576bd372_0_20"/>
          <p:cNvSpPr txBox="1"/>
          <p:nvPr>
            <p:ph idx="1" type="body"/>
          </p:nvPr>
        </p:nvSpPr>
        <p:spPr>
          <a:xfrm>
            <a:off x="228600" y="1152600"/>
            <a:ext cx="8520600" cy="3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Large Footprint:</a:t>
            </a:r>
            <a:endParaRPr b="1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Table size of 55x70cm gives plenty of space to charge and allows for multipurpose use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Rapid Execution: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	Fast detection and translation (2sec total) makes charging near seamless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Accurate Detection: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	Accuracy leads to an efficient charge (95% detection rate, 2mm accuracy)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Cool Temperature: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	A cool surface protects both users and devices from burns and damage (50°C max)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Small Frame: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	Keeping the table thin (~5cm) makes for a sleek look and allows for use of the table’s underside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a577395c7_0_23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ba577395c7_0_23"/>
          <p:cNvSpPr/>
          <p:nvPr/>
        </p:nvSpPr>
        <p:spPr>
          <a:xfrm>
            <a:off x="228600" y="232800"/>
            <a:ext cx="8686800" cy="914400"/>
          </a:xfrm>
          <a:prstGeom prst="roundRect">
            <a:avLst>
              <a:gd fmla="val 16667" name="adj"/>
            </a:avLst>
          </a:prstGeom>
          <a:solidFill>
            <a:srgbClr val="82C8F0"/>
          </a:solidFill>
          <a:ln cap="flat" cmpd="sng" w="9525">
            <a:solidFill>
              <a:srgbClr val="82C8F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ba577395c7_0_23"/>
          <p:cNvSpPr txBox="1"/>
          <p:nvPr>
            <p:ph type="title"/>
          </p:nvPr>
        </p:nvSpPr>
        <p:spPr>
          <a:xfrm>
            <a:off x="228600" y="2328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/>
              <a:t>Design Requirements</a:t>
            </a:r>
            <a:endParaRPr b="1" sz="2620"/>
          </a:p>
        </p:txBody>
      </p:sp>
      <p:graphicFrame>
        <p:nvGraphicFramePr>
          <p:cNvPr id="98" name="Google Shape;98;g2ba577395c7_0_23"/>
          <p:cNvGraphicFramePr/>
          <p:nvPr/>
        </p:nvGraphicFramePr>
        <p:xfrm>
          <a:off x="228600" y="114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{EB16AC35-31F9-41ED-AD28-E40C182E9F7B}</a:tableStyleId>
              </a:tblPr>
              <a:tblGrid>
                <a:gridCol w="1331800"/>
                <a:gridCol w="1361600"/>
                <a:gridCol w="1283950"/>
                <a:gridCol w="4709450"/>
              </a:tblGrid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Attribute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Target (SI)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Target (Imp.)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Notes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solidFill>
                            <a:schemeClr val="lt1"/>
                          </a:solidFill>
                        </a:rPr>
                        <a:t>Footprint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0cm x </a:t>
                      </a:r>
                      <a:r>
                        <a:rPr lang="en">
                          <a:solidFill>
                            <a:schemeClr val="lt1"/>
                          </a:solidFill>
                        </a:rPr>
                        <a:t>6</a:t>
                      </a: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0cm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15.8</a:t>
                      </a: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” x 2</a:t>
                      </a:r>
                      <a:r>
                        <a:rPr lang="en">
                          <a:solidFill>
                            <a:schemeClr val="lt1"/>
                          </a:solidFill>
                        </a:rPr>
                        <a:t>3.6</a:t>
                      </a: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”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Not useful if too small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solidFill>
                            <a:schemeClr val="lt1"/>
                          </a:solidFill>
                        </a:rPr>
                        <a:t>Thickness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5cm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2”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Cumbersome if too thick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solidFill>
                            <a:schemeClr val="lt1"/>
                          </a:solidFill>
                        </a:rPr>
                        <a:t>Weight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5 kg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11 lbs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Can’t be heavier than the table itself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solidFill>
                            <a:schemeClr val="lt1"/>
                          </a:solidFill>
                        </a:rPr>
                        <a:t>Detection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0.5 sec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0.5 sec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Very rapidly determine phone location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solidFill>
                            <a:schemeClr val="lt1"/>
                          </a:solidFill>
                        </a:rPr>
                        <a:t>Accuracy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95%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95%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Correctly identify phones reliably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solidFill>
                            <a:schemeClr val="lt1"/>
                          </a:solidFill>
                        </a:rPr>
                        <a:t>Movement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 m/s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2.2 mph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~1.5 seconds to traverse 50x50cm table diagonal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solidFill>
                            <a:schemeClr val="lt1"/>
                          </a:solidFill>
                        </a:rPr>
                        <a:t>Top Thickness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5 mm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0.2”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Can’t charge if phone is too far from coil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solidFill>
                            <a:schemeClr val="lt1"/>
                          </a:solidFill>
                        </a:rPr>
                        <a:t>Surface Temp</a:t>
                      </a:r>
                      <a:endParaRPr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50°C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122°F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Dangerous for phone and user if too hot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a577395c7_0_0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ba577395c7_0_0"/>
          <p:cNvSpPr/>
          <p:nvPr/>
        </p:nvSpPr>
        <p:spPr>
          <a:xfrm>
            <a:off x="228600" y="232800"/>
            <a:ext cx="8686800" cy="914400"/>
          </a:xfrm>
          <a:prstGeom prst="roundRect">
            <a:avLst>
              <a:gd fmla="val 16667" name="adj"/>
            </a:avLst>
          </a:prstGeom>
          <a:solidFill>
            <a:srgbClr val="82C8F0"/>
          </a:solidFill>
          <a:ln cap="flat" cmpd="sng" w="9525">
            <a:solidFill>
              <a:srgbClr val="82C8F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ba577395c7_0_0"/>
          <p:cNvSpPr txBox="1"/>
          <p:nvPr>
            <p:ph type="title"/>
          </p:nvPr>
        </p:nvSpPr>
        <p:spPr>
          <a:xfrm>
            <a:off x="228600" y="2328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600"/>
              <a:t>How Chargin’ Works</a:t>
            </a:r>
            <a:endParaRPr b="1" sz="2600"/>
          </a:p>
        </p:txBody>
      </p:sp>
      <p:pic>
        <p:nvPicPr>
          <p:cNvPr id="106" name="Google Shape;106;g2ba577395c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363" y="1836250"/>
            <a:ext cx="715327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a576bd372_0_72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ba576bd372_0_72"/>
          <p:cNvSpPr/>
          <p:nvPr/>
        </p:nvSpPr>
        <p:spPr>
          <a:xfrm>
            <a:off x="4959350" y="661025"/>
            <a:ext cx="3956400" cy="4249800"/>
          </a:xfrm>
          <a:prstGeom prst="roundRect">
            <a:avLst>
              <a:gd fmla="val 5108" name="adj"/>
            </a:avLst>
          </a:prstGeom>
          <a:solidFill>
            <a:srgbClr val="0F6496"/>
          </a:solidFill>
          <a:ln cap="flat" cmpd="sng" w="9525">
            <a:solidFill>
              <a:srgbClr val="0F6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2ba576bd372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941" y="1257385"/>
            <a:ext cx="1664322" cy="352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ba576bd372_0_72"/>
          <p:cNvSpPr/>
          <p:nvPr/>
        </p:nvSpPr>
        <p:spPr>
          <a:xfrm>
            <a:off x="228600" y="232800"/>
            <a:ext cx="8686800" cy="914400"/>
          </a:xfrm>
          <a:prstGeom prst="roundRect">
            <a:avLst>
              <a:gd fmla="val 16667" name="adj"/>
            </a:avLst>
          </a:prstGeom>
          <a:solidFill>
            <a:srgbClr val="82C8F0"/>
          </a:solidFill>
          <a:ln cap="flat" cmpd="sng" w="9525">
            <a:solidFill>
              <a:srgbClr val="82C8F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ba576bd372_0_72"/>
          <p:cNvSpPr txBox="1"/>
          <p:nvPr>
            <p:ph type="title"/>
          </p:nvPr>
        </p:nvSpPr>
        <p:spPr>
          <a:xfrm>
            <a:off x="228600" y="2328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600"/>
              <a:t>Solution Approach</a:t>
            </a:r>
            <a:endParaRPr b="1" sz="2600"/>
          </a:p>
        </p:txBody>
      </p:sp>
      <p:sp>
        <p:nvSpPr>
          <p:cNvPr id="116" name="Google Shape;116;g2ba576bd372_0_72"/>
          <p:cNvSpPr txBox="1"/>
          <p:nvPr>
            <p:ph idx="1" type="body"/>
          </p:nvPr>
        </p:nvSpPr>
        <p:spPr>
          <a:xfrm>
            <a:off x="228600" y="1152600"/>
            <a:ext cx="4620600" cy="3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>
                <a:solidFill>
                  <a:schemeClr val="lt1"/>
                </a:solidFill>
              </a:rPr>
              <a:t>Chargin’</a:t>
            </a:r>
            <a:r>
              <a:rPr b="1" lang="en">
                <a:solidFill>
                  <a:schemeClr val="lt1"/>
                </a:solidFill>
              </a:rPr>
              <a:t>: </a:t>
            </a:r>
            <a:r>
              <a:rPr lang="en">
                <a:solidFill>
                  <a:schemeClr val="lt1"/>
                </a:solidFill>
              </a:rPr>
              <a:t>A place-and-forget solution.</a:t>
            </a:r>
            <a:endParaRPr>
              <a:solidFill>
                <a:schemeClr val="lt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b="1" lang="en" sz="1500">
                <a:solidFill>
                  <a:schemeClr val="lt1"/>
                </a:solidFill>
              </a:rPr>
              <a:t>Public Welfare:</a:t>
            </a:r>
            <a:r>
              <a:rPr lang="en" sz="1500">
                <a:solidFill>
                  <a:schemeClr val="lt1"/>
                </a:solidFill>
              </a:rPr>
              <a:t> Aims to make the life of the user more convenient. The pad manages charging sequence, speed etc.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b="1" lang="en" sz="1500">
                <a:solidFill>
                  <a:schemeClr val="lt1"/>
                </a:solidFill>
              </a:rPr>
              <a:t>Public Safety:</a:t>
            </a:r>
            <a:r>
              <a:rPr lang="en" sz="1500">
                <a:solidFill>
                  <a:schemeClr val="lt1"/>
                </a:solidFill>
              </a:rPr>
              <a:t> Reduces the potential for naked cables and water damage.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b="1" lang="en" sz="1500">
                <a:solidFill>
                  <a:schemeClr val="lt1"/>
                </a:solidFill>
              </a:rPr>
              <a:t>Public Health:</a:t>
            </a:r>
            <a:r>
              <a:rPr lang="en" sz="1500">
                <a:solidFill>
                  <a:schemeClr val="lt1"/>
                </a:solidFill>
              </a:rPr>
              <a:t> Improves accessibility of chargers for visually impaired people.</a:t>
            </a:r>
            <a:endParaRPr b="1" sz="1500">
              <a:solidFill>
                <a:schemeClr val="lt1"/>
              </a:solidFill>
            </a:endParaRPr>
          </a:p>
        </p:txBody>
      </p:sp>
      <p:pic>
        <p:nvPicPr>
          <p:cNvPr id="117" name="Google Shape;117;g2ba576bd372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125" y="1382500"/>
            <a:ext cx="1910950" cy="32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a576bd372_0_44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g2ba576bd372_0_44"/>
          <p:cNvGrpSpPr/>
          <p:nvPr/>
        </p:nvGrpSpPr>
        <p:grpSpPr>
          <a:xfrm>
            <a:off x="1357461" y="443872"/>
            <a:ext cx="6429098" cy="4255754"/>
            <a:chOff x="1965825" y="1356375"/>
            <a:chExt cx="5212500" cy="3450425"/>
          </a:xfrm>
        </p:grpSpPr>
        <p:sp>
          <p:nvSpPr>
            <p:cNvPr id="124" name="Google Shape;124;g2ba576bd372_0_44"/>
            <p:cNvSpPr/>
            <p:nvPr/>
          </p:nvSpPr>
          <p:spPr>
            <a:xfrm>
              <a:off x="1965825" y="1356377"/>
              <a:ext cx="5212500" cy="3450300"/>
            </a:xfrm>
            <a:prstGeom prst="roundRect">
              <a:avLst>
                <a:gd fmla="val 5108" name="adj"/>
              </a:avLst>
            </a:prstGeom>
            <a:solidFill>
              <a:srgbClr val="0F6496"/>
            </a:solidFill>
            <a:ln cap="flat" cmpd="sng" w="9525">
              <a:solidFill>
                <a:srgbClr val="0F64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5" name="Google Shape;125;g2ba576bd372_0_44"/>
            <p:cNvPicPr preferRelativeResize="0"/>
            <p:nvPr/>
          </p:nvPicPr>
          <p:blipFill rotWithShape="1">
            <a:blip r:embed="rId3">
              <a:alphaModFix/>
            </a:blip>
            <a:srcRect b="0" l="49" r="59" t="0"/>
            <a:stretch/>
          </p:blipFill>
          <p:spPr>
            <a:xfrm>
              <a:off x="2054500" y="1356375"/>
              <a:ext cx="5035000" cy="3450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a576bd372_0_56"/>
          <p:cNvSpPr/>
          <p:nvPr/>
        </p:nvSpPr>
        <p:spPr>
          <a:xfrm>
            <a:off x="228600" y="232800"/>
            <a:ext cx="8686800" cy="4677900"/>
          </a:xfrm>
          <a:prstGeom prst="roundRect">
            <a:avLst>
              <a:gd fmla="val 6508" name="adj"/>
            </a:avLst>
          </a:prstGeom>
          <a:solidFill>
            <a:srgbClr val="148CC8"/>
          </a:solidFill>
          <a:ln cap="flat" cmpd="sng" w="9525">
            <a:solidFill>
              <a:srgbClr val="148C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ba576bd372_0_56"/>
          <p:cNvSpPr/>
          <p:nvPr/>
        </p:nvSpPr>
        <p:spPr>
          <a:xfrm>
            <a:off x="228600" y="232800"/>
            <a:ext cx="8686800" cy="914400"/>
          </a:xfrm>
          <a:prstGeom prst="roundRect">
            <a:avLst>
              <a:gd fmla="val 16667" name="adj"/>
            </a:avLst>
          </a:prstGeom>
          <a:solidFill>
            <a:srgbClr val="82C8F0"/>
          </a:solidFill>
          <a:ln cap="flat" cmpd="sng" w="9525">
            <a:solidFill>
              <a:srgbClr val="82C8F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ba576bd372_0_56"/>
          <p:cNvSpPr txBox="1"/>
          <p:nvPr>
            <p:ph type="title"/>
          </p:nvPr>
        </p:nvSpPr>
        <p:spPr>
          <a:xfrm>
            <a:off x="228600" y="2328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/>
              <a:t>Implementation Plan</a:t>
            </a:r>
            <a:endParaRPr b="1" sz="2620"/>
          </a:p>
        </p:txBody>
      </p:sp>
      <p:sp>
        <p:nvSpPr>
          <p:cNvPr id="133" name="Google Shape;133;g2ba576bd372_0_56"/>
          <p:cNvSpPr txBox="1"/>
          <p:nvPr>
            <p:ph idx="1" type="body"/>
          </p:nvPr>
        </p:nvSpPr>
        <p:spPr>
          <a:xfrm>
            <a:off x="228600" y="1152600"/>
            <a:ext cx="2695200" cy="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Design</a:t>
            </a:r>
            <a:endParaRPr b="1" sz="17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Gantry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Sensor Matrix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34" name="Google Shape;134;g2ba576bd372_0_56"/>
          <p:cNvSpPr txBox="1"/>
          <p:nvPr>
            <p:ph idx="1" type="body"/>
          </p:nvPr>
        </p:nvSpPr>
        <p:spPr>
          <a:xfrm>
            <a:off x="228600" y="3204575"/>
            <a:ext cx="32964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Acquisition</a:t>
            </a:r>
            <a:endParaRPr b="1" sz="17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Microcontroller/Arduino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4051 ICs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Hall Effect Sensors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Motors/Stage Parts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35" name="Google Shape;135;g2ba576bd372_0_56"/>
          <p:cNvSpPr txBox="1"/>
          <p:nvPr>
            <p:ph idx="1" type="body"/>
          </p:nvPr>
        </p:nvSpPr>
        <p:spPr>
          <a:xfrm>
            <a:off x="228600" y="1949800"/>
            <a:ext cx="2695200" cy="14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Develop</a:t>
            </a:r>
            <a:endParaRPr b="1" sz="17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Motor Driver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Coordinate Generator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Sensor Poll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User Interface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36" name="Google Shape;136;g2ba576bd372_0_56"/>
          <p:cNvSpPr/>
          <p:nvPr/>
        </p:nvSpPr>
        <p:spPr>
          <a:xfrm>
            <a:off x="4092875" y="1460675"/>
            <a:ext cx="4549800" cy="3198000"/>
          </a:xfrm>
          <a:prstGeom prst="roundRect">
            <a:avLst>
              <a:gd fmla="val 5108" name="adj"/>
            </a:avLst>
          </a:prstGeom>
          <a:solidFill>
            <a:srgbClr val="0F6496"/>
          </a:solidFill>
          <a:ln cap="flat" cmpd="sng" w="9525">
            <a:solidFill>
              <a:srgbClr val="0F6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2ba576bd372_0_56" title="20240217_17272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268" y="1600100"/>
            <a:ext cx="4327056" cy="291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