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27432000" cy="36576000"/>
  <p:notesSz cx="32461200"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A11B7-B398-4B92-A93A-466949ECDF52}">
  <a:tblStyle styleId="{6E2A11B7-B398-4B92-A93A-466949ECDF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2" d="100"/>
          <a:sy n="22" d="100"/>
        </p:scale>
        <p:origin x="3584" y="38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11275" y="3840475"/>
            <a:ext cx="21641875" cy="1920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246100" y="24323025"/>
            <a:ext cx="25968950" cy="23042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3246100" y="24323025"/>
            <a:ext cx="25968950" cy="23042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9031288" y="3840163"/>
            <a:ext cx="14401800" cy="1920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2056805" y="11361738"/>
            <a:ext cx="23318391" cy="78406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ubTitle" idx="1"/>
          </p:nvPr>
        </p:nvSpPr>
        <p:spPr>
          <a:xfrm>
            <a:off x="4115098" y="20726400"/>
            <a:ext cx="19201805" cy="9347200"/>
          </a:xfrm>
          <a:prstGeom prst="rect">
            <a:avLst/>
          </a:prstGeom>
          <a:noFill/>
          <a:ln>
            <a:noFill/>
          </a:ln>
        </p:spPr>
        <p:txBody>
          <a:bodyPr spcFirstLastPara="1" wrap="square" lIns="91425" tIns="45700" rIns="91425" bIns="45700" anchor="t" anchorCtr="0">
            <a:noAutofit/>
          </a:bodyPr>
          <a:lstStyle>
            <a:lvl1pPr marR="0" lvl="0" algn="ctr" rtl="0">
              <a:spcBef>
                <a:spcPts val="1080"/>
              </a:spcBef>
              <a:spcAft>
                <a:spcPts val="0"/>
              </a:spcAft>
              <a:buClr>
                <a:schemeClr val="dk1"/>
              </a:buClr>
              <a:buSzPts val="5400"/>
              <a:buFont typeface="Times"/>
              <a:buNone/>
              <a:defRPr sz="5400" b="0" i="0" u="none" strike="noStrike" cap="none">
                <a:solidFill>
                  <a:schemeClr val="dk1"/>
                </a:solidFill>
                <a:latin typeface="Arial"/>
                <a:ea typeface="Arial"/>
                <a:cs typeface="Arial"/>
                <a:sym typeface="Arial"/>
              </a:defRPr>
            </a:lvl1pPr>
            <a:lvl2pPr marR="0" lvl="1" algn="ctr"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5pPr>
            <a:lvl6pPr marR="0" lvl="5"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6pPr>
            <a:lvl7pPr marR="0" lvl="6"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7pPr>
            <a:lvl8pPr marR="0" lvl="7"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8pPr>
            <a:lvl9pPr marR="0" lvl="8"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65" name="Google Shape;65;p11"/>
          <p:cNvSpPr txBox="1">
            <a:spLocks noGrp="1"/>
          </p:cNvSpPr>
          <p:nvPr>
            <p:ph type="body" idx="1"/>
          </p:nvPr>
        </p:nvSpPr>
        <p:spPr>
          <a:xfrm rot="5400000">
            <a:off x="1647033" y="8259568"/>
            <a:ext cx="24137939" cy="2468760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66" name="Google Shape;66;p11"/>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7" name="Google Shape;67;p11"/>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rot="5400000">
            <a:off x="7370319" y="13982852"/>
            <a:ext cx="31207075" cy="617190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71" name="Google Shape;71;p12"/>
          <p:cNvSpPr txBox="1">
            <a:spLocks noGrp="1"/>
          </p:cNvSpPr>
          <p:nvPr>
            <p:ph type="body" idx="1"/>
          </p:nvPr>
        </p:nvSpPr>
        <p:spPr>
          <a:xfrm rot="5400000">
            <a:off x="-5044926" y="7882386"/>
            <a:ext cx="31207075" cy="18372833"/>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72" name="Google Shape;72;p1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3" name="Google Shape;73;p1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1372198" y="8534403"/>
            <a:ext cx="24687609" cy="2413793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166939" y="23502939"/>
            <a:ext cx="23316903" cy="726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0" name="Google Shape;20;p4"/>
          <p:cNvSpPr txBox="1">
            <a:spLocks noGrp="1"/>
          </p:cNvSpPr>
          <p:nvPr>
            <p:ph type="body" idx="1"/>
          </p:nvPr>
        </p:nvSpPr>
        <p:spPr>
          <a:xfrm>
            <a:off x="2166939" y="15501939"/>
            <a:ext cx="23316903" cy="800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6" name="Google Shape;26;p5"/>
          <p:cNvSpPr txBox="1">
            <a:spLocks noGrp="1"/>
          </p:cNvSpPr>
          <p:nvPr>
            <p:ph type="body" idx="1"/>
          </p:nvPr>
        </p:nvSpPr>
        <p:spPr>
          <a:xfrm>
            <a:off x="1372197"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5"/>
          <p:cNvSpPr txBox="1">
            <a:spLocks noGrp="1"/>
          </p:cNvSpPr>
          <p:nvPr>
            <p:ph type="body" idx="2"/>
          </p:nvPr>
        </p:nvSpPr>
        <p:spPr>
          <a:xfrm>
            <a:off x="13787439"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33" name="Google Shape;33;p6"/>
          <p:cNvSpPr txBox="1">
            <a:spLocks noGrp="1"/>
          </p:cNvSpPr>
          <p:nvPr>
            <p:ph type="body" idx="1"/>
          </p:nvPr>
        </p:nvSpPr>
        <p:spPr>
          <a:xfrm>
            <a:off x="1372195" y="8186740"/>
            <a:ext cx="12120563"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4" name="Google Shape;34;p6"/>
          <p:cNvSpPr txBox="1">
            <a:spLocks noGrp="1"/>
          </p:cNvSpPr>
          <p:nvPr>
            <p:ph type="body" idx="2"/>
          </p:nvPr>
        </p:nvSpPr>
        <p:spPr>
          <a:xfrm>
            <a:off x="1372195" y="11599865"/>
            <a:ext cx="12120563"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body" idx="3"/>
          </p:nvPr>
        </p:nvSpPr>
        <p:spPr>
          <a:xfrm>
            <a:off x="13934781" y="8186740"/>
            <a:ext cx="12125027"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4"/>
          </p:nvPr>
        </p:nvSpPr>
        <p:spPr>
          <a:xfrm>
            <a:off x="13934781" y="11599865"/>
            <a:ext cx="12125027"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42" name="Google Shape;42;p7"/>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372195" y="1455739"/>
            <a:ext cx="9024938" cy="6197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1" name="Google Shape;51;p9"/>
          <p:cNvSpPr txBox="1">
            <a:spLocks noGrp="1"/>
          </p:cNvSpPr>
          <p:nvPr>
            <p:ph type="body" idx="1"/>
          </p:nvPr>
        </p:nvSpPr>
        <p:spPr>
          <a:xfrm>
            <a:off x="10724555" y="1455739"/>
            <a:ext cx="15335250" cy="31216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2"/>
          </p:nvPr>
        </p:nvSpPr>
        <p:spPr>
          <a:xfrm>
            <a:off x="1372195" y="7653339"/>
            <a:ext cx="9024938" cy="25019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5377163" y="25603200"/>
            <a:ext cx="16458902" cy="3022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8" name="Google Shape;58;p10"/>
          <p:cNvSpPr>
            <a:spLocks noGrp="1"/>
          </p:cNvSpPr>
          <p:nvPr>
            <p:ph type="pic" idx="2"/>
          </p:nvPr>
        </p:nvSpPr>
        <p:spPr>
          <a:xfrm>
            <a:off x="5377163" y="3268663"/>
            <a:ext cx="16458902" cy="21945600"/>
          </a:xfrm>
          <a:prstGeom prst="rect">
            <a:avLst/>
          </a:prstGeom>
          <a:noFill/>
          <a:ln>
            <a:noFill/>
          </a:ln>
        </p:spPr>
      </p:sp>
      <p:sp>
        <p:nvSpPr>
          <p:cNvPr id="59" name="Google Shape;59;p10"/>
          <p:cNvSpPr txBox="1">
            <a:spLocks noGrp="1"/>
          </p:cNvSpPr>
          <p:nvPr>
            <p:ph type="body" idx="1"/>
          </p:nvPr>
        </p:nvSpPr>
        <p:spPr>
          <a:xfrm>
            <a:off x="5377163" y="28625800"/>
            <a:ext cx="164589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271000" y="15719925"/>
            <a:ext cx="8106696" cy="5176163"/>
          </a:xfrm>
          <a:prstGeom prst="rect">
            <a:avLst/>
          </a:prstGeom>
          <a:noFill/>
          <a:ln>
            <a:noFill/>
          </a:ln>
        </p:spPr>
      </p:pic>
      <p:sp>
        <p:nvSpPr>
          <p:cNvPr id="80" name="Google Shape;80;p13"/>
          <p:cNvSpPr txBox="1"/>
          <p:nvPr/>
        </p:nvSpPr>
        <p:spPr>
          <a:xfrm>
            <a:off x="-914400" y="0"/>
            <a:ext cx="365760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400" b="0" i="0" u="none" strike="noStrike" cap="none">
              <a:solidFill>
                <a:schemeClr val="dk1"/>
              </a:solidFill>
              <a:latin typeface="Arial"/>
              <a:ea typeface="Arial"/>
              <a:cs typeface="Arial"/>
              <a:sym typeface="Arial"/>
            </a:endParaRPr>
          </a:p>
        </p:txBody>
      </p:sp>
      <p:sp>
        <p:nvSpPr>
          <p:cNvPr id="81" name="Google Shape;81;p13"/>
          <p:cNvSpPr txBox="1"/>
          <p:nvPr/>
        </p:nvSpPr>
        <p:spPr>
          <a:xfrm>
            <a:off x="0" y="533401"/>
            <a:ext cx="27432000" cy="32325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a:solidFill>
                  <a:srgbClr val="BE0204"/>
                </a:solidFill>
              </a:rPr>
              <a:t>Bike Buddy</a:t>
            </a:r>
            <a:endParaRPr/>
          </a:p>
          <a:p>
            <a:pPr marL="0" marR="0" lvl="0" indent="0" algn="ctr" rtl="0">
              <a:lnSpc>
                <a:spcPct val="60000"/>
              </a:lnSpc>
              <a:spcBef>
                <a:spcPts val="1800"/>
              </a:spcBef>
              <a:spcAft>
                <a:spcPts val="0"/>
              </a:spcAft>
              <a:buNone/>
            </a:pPr>
            <a:r>
              <a:rPr lang="en-US" sz="3600" b="1">
                <a:solidFill>
                  <a:schemeClr val="dk1"/>
                </a:solidFill>
              </a:rPr>
              <a:t>A3</a:t>
            </a:r>
            <a:r>
              <a:rPr lang="en-US" sz="3600" b="1" i="0" u="none" strike="noStrike" cap="none">
                <a:solidFill>
                  <a:schemeClr val="dk1"/>
                </a:solidFill>
                <a:latin typeface="Arial"/>
                <a:ea typeface="Arial"/>
                <a:cs typeface="Arial"/>
                <a:sym typeface="Arial"/>
              </a:rPr>
              <a:t>: Jason Lu</a:t>
            </a:r>
            <a:r>
              <a:rPr lang="en-US" sz="3600" b="1">
                <a:solidFill>
                  <a:schemeClr val="dk1"/>
                </a:solidFill>
              </a:rPr>
              <a:t>, Johnny Tian, Jack Wang</a:t>
            </a:r>
            <a:endParaRPr sz="3600" b="1">
              <a:solidFill>
                <a:schemeClr val="dk1"/>
              </a:solidFill>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18-500 Capstone Design, Spring 2024</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Electrical and Computer Engineering Department</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Carnegie Mellon University</a:t>
            </a:r>
            <a:endParaRPr/>
          </a:p>
        </p:txBody>
      </p:sp>
      <p:grpSp>
        <p:nvGrpSpPr>
          <p:cNvPr id="82" name="Google Shape;82;p13"/>
          <p:cNvGrpSpPr/>
          <p:nvPr/>
        </p:nvGrpSpPr>
        <p:grpSpPr>
          <a:xfrm>
            <a:off x="20794438" y="34010972"/>
            <a:ext cx="6553200" cy="2489032"/>
            <a:chOff x="20878800" y="33952297"/>
            <a:chExt cx="6553200" cy="2489032"/>
          </a:xfrm>
        </p:grpSpPr>
        <p:pic>
          <p:nvPicPr>
            <p:cNvPr id="83" name="Google Shape;83;p1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0878800" y="33952297"/>
              <a:ext cx="6553200" cy="1397000"/>
            </a:xfrm>
            <a:prstGeom prst="rect">
              <a:avLst/>
            </a:prstGeom>
            <a:noFill/>
            <a:ln>
              <a:noFill/>
            </a:ln>
          </p:spPr>
        </p:pic>
        <p:pic>
          <p:nvPicPr>
            <p:cNvPr id="84" name="Google Shape;84;p13"/>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1253537" y="35463613"/>
              <a:ext cx="5812703" cy="977716"/>
            </a:xfrm>
            <a:prstGeom prst="rect">
              <a:avLst/>
            </a:prstGeom>
            <a:noFill/>
            <a:ln>
              <a:noFill/>
            </a:ln>
          </p:spPr>
        </p:pic>
      </p:grpSp>
      <p:sp>
        <p:nvSpPr>
          <p:cNvPr id="85" name="Google Shape;85;p13"/>
          <p:cNvSpPr/>
          <p:nvPr/>
        </p:nvSpPr>
        <p:spPr>
          <a:xfrm>
            <a:off x="335248" y="11820035"/>
            <a:ext cx="13197900" cy="8076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System Architecture</a:t>
            </a:r>
            <a:endParaRPr/>
          </a:p>
        </p:txBody>
      </p:sp>
      <p:sp>
        <p:nvSpPr>
          <p:cNvPr id="86" name="Google Shape;86;p13"/>
          <p:cNvSpPr/>
          <p:nvPr/>
        </p:nvSpPr>
        <p:spPr>
          <a:xfrm>
            <a:off x="381000" y="419100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Product Pitch</a:t>
            </a:r>
            <a:endParaRPr/>
          </a:p>
        </p:txBody>
      </p:sp>
      <p:sp>
        <p:nvSpPr>
          <p:cNvPr id="87" name="Google Shape;87;p13"/>
          <p:cNvSpPr/>
          <p:nvPr/>
        </p:nvSpPr>
        <p:spPr>
          <a:xfrm>
            <a:off x="489300" y="5328925"/>
            <a:ext cx="12845700" cy="618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rPr>
              <a:t>Bike Buddy is a system that is intended to improve safety for bicyclists by allowing them to have better situational awareness and giving other road users a better understanding of cyclists’ intentions. This is accomplished through a system incorporating microwave </a:t>
            </a:r>
            <a:r>
              <a:rPr lang="en-US" sz="3600" i="1">
                <a:solidFill>
                  <a:schemeClr val="dk1"/>
                </a:solidFill>
              </a:rPr>
              <a:t>radars</a:t>
            </a:r>
            <a:r>
              <a:rPr lang="en-US" sz="3600">
                <a:solidFill>
                  <a:schemeClr val="dk1"/>
                </a:solidFill>
              </a:rPr>
              <a:t> that detect vehicles located behind and in front of the bicycle, along with </a:t>
            </a:r>
            <a:r>
              <a:rPr lang="en-US" sz="3600" i="1">
                <a:solidFill>
                  <a:schemeClr val="dk1"/>
                </a:solidFill>
              </a:rPr>
              <a:t>turn signals</a:t>
            </a:r>
            <a:r>
              <a:rPr lang="en-US" sz="3600">
                <a:solidFill>
                  <a:schemeClr val="dk1"/>
                </a:solidFill>
              </a:rPr>
              <a:t> mounted on the rear and front of the bicycle. An embedded computer integrates information from the radars and provides </a:t>
            </a:r>
            <a:r>
              <a:rPr lang="en-US" sz="3600" i="1">
                <a:solidFill>
                  <a:schemeClr val="dk1"/>
                </a:solidFill>
              </a:rPr>
              <a:t>visual alerts</a:t>
            </a:r>
            <a:r>
              <a:rPr lang="en-US" sz="3600">
                <a:solidFill>
                  <a:schemeClr val="dk1"/>
                </a:solidFill>
              </a:rPr>
              <a:t> to the bicyclist on a centrally mounted display. The radar achieves </a:t>
            </a:r>
            <a:r>
              <a:rPr lang="en-US" sz="3600" b="1">
                <a:solidFill>
                  <a:schemeClr val="dk1"/>
                </a:solidFill>
              </a:rPr>
              <a:t>~95% distance detection accuracy</a:t>
            </a:r>
            <a:r>
              <a:rPr lang="en-US" sz="3600">
                <a:solidFill>
                  <a:schemeClr val="dk1"/>
                </a:solidFill>
              </a:rPr>
              <a:t> with a </a:t>
            </a:r>
            <a:r>
              <a:rPr lang="en-US" sz="3600" b="1">
                <a:solidFill>
                  <a:schemeClr val="dk1"/>
                </a:solidFill>
              </a:rPr>
              <a:t>max range of around 24 meters</a:t>
            </a:r>
            <a:r>
              <a:rPr lang="en-US" sz="3600">
                <a:solidFill>
                  <a:schemeClr val="dk1"/>
                </a:solidFill>
              </a:rPr>
              <a:t>.</a:t>
            </a:r>
            <a:endParaRPr/>
          </a:p>
        </p:txBody>
      </p:sp>
      <p:sp>
        <p:nvSpPr>
          <p:cNvPr id="88" name="Google Shape;88;p13"/>
          <p:cNvSpPr/>
          <p:nvPr/>
        </p:nvSpPr>
        <p:spPr>
          <a:xfrm>
            <a:off x="282775" y="33601208"/>
            <a:ext cx="3200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rPr>
              <a:t>https://course.ece.cmu.edu/~ece500/projects/s24-teama3/</a:t>
            </a:r>
            <a:endParaRPr sz="1800"/>
          </a:p>
        </p:txBody>
      </p:sp>
      <p:sp>
        <p:nvSpPr>
          <p:cNvPr id="89" name="Google Shape;89;p13"/>
          <p:cNvSpPr/>
          <p:nvPr/>
        </p:nvSpPr>
        <p:spPr>
          <a:xfrm>
            <a:off x="14005560" y="4203747"/>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Description</a:t>
            </a:r>
            <a:endParaRPr/>
          </a:p>
        </p:txBody>
      </p:sp>
      <p:sp>
        <p:nvSpPr>
          <p:cNvPr id="90" name="Google Shape;90;p13"/>
          <p:cNvSpPr/>
          <p:nvPr/>
        </p:nvSpPr>
        <p:spPr>
          <a:xfrm>
            <a:off x="14005540" y="21658395"/>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Evaluation</a:t>
            </a:r>
            <a:endParaRPr/>
          </a:p>
        </p:txBody>
      </p:sp>
      <p:sp>
        <p:nvSpPr>
          <p:cNvPr id="91" name="Google Shape;91;p13"/>
          <p:cNvSpPr/>
          <p:nvPr/>
        </p:nvSpPr>
        <p:spPr>
          <a:xfrm>
            <a:off x="320793" y="2689230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Conclusions &amp; Additional Information</a:t>
            </a:r>
            <a:endParaRPr/>
          </a:p>
        </p:txBody>
      </p:sp>
      <p:sp>
        <p:nvSpPr>
          <p:cNvPr id="92" name="Google Shape;92;p13"/>
          <p:cNvSpPr txBox="1"/>
          <p:nvPr/>
        </p:nvSpPr>
        <p:spPr>
          <a:xfrm>
            <a:off x="23042644" y="810400"/>
            <a:ext cx="3454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3" name="Google Shape;93;p13"/>
          <p:cNvSpPr txBox="1"/>
          <p:nvPr/>
        </p:nvSpPr>
        <p:spPr>
          <a:xfrm>
            <a:off x="511375" y="29313588"/>
            <a:ext cx="2743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rPr>
              <a:t>More Info?</a:t>
            </a:r>
            <a:endParaRPr sz="3600">
              <a:solidFill>
                <a:schemeClr val="dk1"/>
              </a:solidFill>
            </a:endParaRPr>
          </a:p>
          <a:p>
            <a:pPr marL="0" marR="0" lvl="0" indent="0" algn="ctr" rtl="0">
              <a:spcBef>
                <a:spcPts val="0"/>
              </a:spcBef>
              <a:spcAft>
                <a:spcPts val="0"/>
              </a:spcAft>
              <a:buNone/>
            </a:pPr>
            <a:r>
              <a:rPr lang="en-US" sz="3600">
                <a:solidFill>
                  <a:schemeClr val="dk1"/>
                </a:solidFill>
              </a:rPr>
              <a:t>Scan Me!</a:t>
            </a:r>
            <a:endParaRPr sz="3600">
              <a:solidFill>
                <a:schemeClr val="dk1"/>
              </a:solidFill>
            </a:endParaRPr>
          </a:p>
        </p:txBody>
      </p:sp>
      <p:sp>
        <p:nvSpPr>
          <p:cNvPr id="94" name="Google Shape;94;p13"/>
          <p:cNvSpPr txBox="1"/>
          <p:nvPr/>
        </p:nvSpPr>
        <p:spPr>
          <a:xfrm>
            <a:off x="14005550" y="9751600"/>
            <a:ext cx="12845700" cy="471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rPr>
              <a:t>Vehicle Sensing</a:t>
            </a:r>
            <a:endParaRPr sz="3000" b="1">
              <a:solidFill>
                <a:schemeClr val="dk1"/>
              </a:solidFill>
            </a:endParaRPr>
          </a:p>
          <a:p>
            <a:pPr marL="0" marR="0" lvl="0" indent="0" algn="l" rtl="0">
              <a:spcBef>
                <a:spcPts val="0"/>
              </a:spcBef>
              <a:spcAft>
                <a:spcPts val="0"/>
              </a:spcAft>
              <a:buNone/>
            </a:pPr>
            <a:r>
              <a:rPr lang="en-US" sz="3000">
                <a:solidFill>
                  <a:schemeClr val="dk1"/>
                </a:solidFill>
              </a:rPr>
              <a:t>2 microwave radars, one mounted in front and one in the back, perform detections for blind spot indication and forward/rear range detection.</a:t>
            </a:r>
            <a:endParaRPr sz="3000">
              <a:solidFill>
                <a:schemeClr val="dk1"/>
              </a:solidFill>
            </a:endParaRPr>
          </a:p>
          <a:p>
            <a:pPr marL="0" marR="0" lvl="0" indent="0" algn="l" rtl="0">
              <a:spcBef>
                <a:spcPts val="0"/>
              </a:spcBef>
              <a:spcAft>
                <a:spcPts val="0"/>
              </a:spcAft>
              <a:buNone/>
            </a:pPr>
            <a:endParaRPr sz="3000">
              <a:solidFill>
                <a:schemeClr val="dk1"/>
              </a:solidFill>
            </a:endParaRPr>
          </a:p>
          <a:p>
            <a:pPr marL="0" marR="0" lvl="0" indent="0" algn="l" rtl="0">
              <a:spcBef>
                <a:spcPts val="0"/>
              </a:spcBef>
              <a:spcAft>
                <a:spcPts val="0"/>
              </a:spcAft>
              <a:buNone/>
            </a:pPr>
            <a:r>
              <a:rPr lang="en-US" sz="3000" b="1">
                <a:solidFill>
                  <a:schemeClr val="dk1"/>
                </a:solidFill>
              </a:rPr>
              <a:t>Turn Signals</a:t>
            </a:r>
            <a:endParaRPr sz="3000" b="1">
              <a:solidFill>
                <a:schemeClr val="dk1"/>
              </a:solidFill>
            </a:endParaRPr>
          </a:p>
          <a:p>
            <a:pPr marL="0" marR="0" lvl="0" indent="0" algn="l" rtl="0">
              <a:spcBef>
                <a:spcPts val="0"/>
              </a:spcBef>
              <a:spcAft>
                <a:spcPts val="0"/>
              </a:spcAft>
              <a:buNone/>
            </a:pPr>
            <a:r>
              <a:rPr lang="en-US" sz="3000">
                <a:solidFill>
                  <a:schemeClr val="dk1"/>
                </a:solidFill>
              </a:rPr>
              <a:t>Turn signals are activated by pressing buttons mounted on the handlebar and will flash LEDs both in front and on the back of the bicycle. They can be deactivated by pressing the buttons again or turning the entire bicycle in either direction. Changes in the bicycle’s direction are picked up by the magnetometer, which functions as a compass.</a:t>
            </a:r>
            <a:endParaRPr sz="3000">
              <a:solidFill>
                <a:schemeClr val="dk1"/>
              </a:solidFill>
            </a:endParaRPr>
          </a:p>
        </p:txBody>
      </p:sp>
      <p:pic>
        <p:nvPicPr>
          <p:cNvPr id="95" name="Google Shape;9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11375" y="30686088"/>
            <a:ext cx="2743200" cy="2743200"/>
          </a:xfrm>
          <a:prstGeom prst="rect">
            <a:avLst/>
          </a:prstGeom>
          <a:noFill/>
          <a:ln>
            <a:noFill/>
          </a:ln>
        </p:spPr>
      </p:pic>
      <p:pic>
        <p:nvPicPr>
          <p:cNvPr id="96" name="Google Shape;96;p13"/>
          <p:cNvPicPr preferRelativeResize="0"/>
          <p:nvPr/>
        </p:nvPicPr>
        <p:blipFill rotWithShape="1">
          <a:blip r:embed="rId7">
            <a:alphaModFix/>
          </a:blip>
          <a:srcRect/>
          <a:stretch/>
        </p:blipFill>
        <p:spPr>
          <a:xfrm>
            <a:off x="511375" y="13300725"/>
            <a:ext cx="12845651" cy="9056549"/>
          </a:xfrm>
          <a:prstGeom prst="rect">
            <a:avLst/>
          </a:prstGeom>
          <a:noFill/>
          <a:ln>
            <a:noFill/>
          </a:ln>
        </p:spPr>
      </p:pic>
      <p:graphicFrame>
        <p:nvGraphicFramePr>
          <p:cNvPr id="97" name="Google Shape;97;p13"/>
          <p:cNvGraphicFramePr/>
          <p:nvPr/>
        </p:nvGraphicFramePr>
        <p:xfrm>
          <a:off x="14176825" y="27564713"/>
          <a:ext cx="12845650" cy="3840330"/>
        </p:xfrm>
        <a:graphic>
          <a:graphicData uri="http://schemas.openxmlformats.org/drawingml/2006/table">
            <a:tbl>
              <a:tblPr>
                <a:noFill/>
                <a:tableStyleId>{6E2A11B7-B398-4B92-A93A-466949ECDF52}</a:tableStyleId>
              </a:tblPr>
              <a:tblGrid>
                <a:gridCol w="4346800">
                  <a:extLst>
                    <a:ext uri="{9D8B030D-6E8A-4147-A177-3AD203B41FA5}">
                      <a16:colId xmlns:a16="http://schemas.microsoft.com/office/drawing/2014/main" val="20000"/>
                    </a:ext>
                  </a:extLst>
                </a:gridCol>
                <a:gridCol w="3798725">
                  <a:extLst>
                    <a:ext uri="{9D8B030D-6E8A-4147-A177-3AD203B41FA5}">
                      <a16:colId xmlns:a16="http://schemas.microsoft.com/office/drawing/2014/main" val="20001"/>
                    </a:ext>
                  </a:extLst>
                </a:gridCol>
                <a:gridCol w="47001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sz="3200" b="1">
                          <a:solidFill>
                            <a:schemeClr val="dk1"/>
                          </a:solidFill>
                        </a:rPr>
                        <a:t>Metric</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b="1">
                          <a:solidFill>
                            <a:schemeClr val="dk1"/>
                          </a:solidFill>
                        </a:rPr>
                        <a:t>Target</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b="1">
                          <a:solidFill>
                            <a:schemeClr val="dk1"/>
                          </a:solidFill>
                        </a:rPr>
                        <a:t>Actual</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3200">
                          <a:solidFill>
                            <a:schemeClr val="dk1"/>
                          </a:solidFill>
                        </a:rPr>
                        <a:t>Max Detection Range</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14m</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25.13 m (Rear)</a:t>
                      </a:r>
                      <a:br>
                        <a:rPr lang="en-US" sz="3200">
                          <a:solidFill>
                            <a:schemeClr val="dk1"/>
                          </a:solidFill>
                        </a:rPr>
                      </a:br>
                      <a:r>
                        <a:rPr lang="en-US" sz="3200">
                          <a:solidFill>
                            <a:schemeClr val="dk1"/>
                          </a:solidFill>
                        </a:rPr>
                        <a:t>11.84 m (Side)</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3200">
                          <a:solidFill>
                            <a:schemeClr val="dk1"/>
                          </a:solidFill>
                        </a:rPr>
                        <a:t>Distance Accuracy </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±10% deviation</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5.44%</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3200">
                          <a:solidFill>
                            <a:schemeClr val="dk1"/>
                          </a:solidFill>
                        </a:rPr>
                        <a:t>Velocity Accuracy</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±10% deviation</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7%</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3200">
                          <a:solidFill>
                            <a:schemeClr val="dk1"/>
                          </a:solidFill>
                        </a:rPr>
                        <a:t>Power Consumption</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13.4 A</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3200">
                          <a:solidFill>
                            <a:schemeClr val="dk1"/>
                          </a:solidFill>
                        </a:rPr>
                        <a:t>≤ 1.64 A</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98" name="Google Shape;98;p13"/>
          <p:cNvPicPr preferRelativeResize="0"/>
          <p:nvPr/>
        </p:nvPicPr>
        <p:blipFill rotWithShape="1">
          <a:blip r:embed="rId8">
            <a:alphaModFix/>
          </a:blip>
          <a:srcRect/>
          <a:stretch/>
        </p:blipFill>
        <p:spPr>
          <a:xfrm>
            <a:off x="511375" y="23130337"/>
            <a:ext cx="12845650" cy="3679350"/>
          </a:xfrm>
          <a:prstGeom prst="rect">
            <a:avLst/>
          </a:prstGeom>
          <a:noFill/>
          <a:ln>
            <a:noFill/>
          </a:ln>
        </p:spPr>
      </p:pic>
      <p:graphicFrame>
        <p:nvGraphicFramePr>
          <p:cNvPr id="99" name="Google Shape;99;p13"/>
          <p:cNvGraphicFramePr/>
          <p:nvPr/>
        </p:nvGraphicFramePr>
        <p:xfrm>
          <a:off x="14176825" y="23450425"/>
          <a:ext cx="12845650" cy="3169800"/>
        </p:xfrm>
        <a:graphic>
          <a:graphicData uri="http://schemas.openxmlformats.org/drawingml/2006/table">
            <a:tbl>
              <a:tblPr>
                <a:noFill/>
                <a:tableStyleId>{6E2A11B7-B398-4B92-A93A-466949ECDF52}</a:tableStyleId>
              </a:tblPr>
              <a:tblGrid>
                <a:gridCol w="4346800">
                  <a:extLst>
                    <a:ext uri="{9D8B030D-6E8A-4147-A177-3AD203B41FA5}">
                      <a16:colId xmlns:a16="http://schemas.microsoft.com/office/drawing/2014/main" val="20000"/>
                    </a:ext>
                  </a:extLst>
                </a:gridCol>
                <a:gridCol w="3798725">
                  <a:extLst>
                    <a:ext uri="{9D8B030D-6E8A-4147-A177-3AD203B41FA5}">
                      <a16:colId xmlns:a16="http://schemas.microsoft.com/office/drawing/2014/main" val="20001"/>
                    </a:ext>
                  </a:extLst>
                </a:gridCol>
                <a:gridCol w="47001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sz="3200" b="1">
                          <a:solidFill>
                            <a:schemeClr val="dk1"/>
                          </a:solidFill>
                        </a:rPr>
                        <a:t>Metric</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b="1">
                          <a:solidFill>
                            <a:schemeClr val="dk1"/>
                          </a:solidFill>
                        </a:rPr>
                        <a:t>Target</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b="1">
                          <a:solidFill>
                            <a:schemeClr val="dk1"/>
                          </a:solidFill>
                        </a:rPr>
                        <a:t>Actual</a:t>
                      </a:r>
                      <a:endParaRPr sz="3200" b="1">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3200">
                          <a:solidFill>
                            <a:schemeClr val="dk1"/>
                          </a:solidFill>
                        </a:rPr>
                        <a:t>Battery Life</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3200">
                          <a:solidFill>
                            <a:schemeClr val="dk1"/>
                          </a:solidFill>
                        </a:rPr>
                        <a:t>≥ 2 hours</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3200">
                          <a:solidFill>
                            <a:schemeClr val="dk1"/>
                          </a:solidFill>
                        </a:rPr>
                        <a:t>≥ 2 hours</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3200">
                          <a:solidFill>
                            <a:schemeClr val="dk1"/>
                          </a:solidFill>
                        </a:rPr>
                        <a:t>Detection Lead Time</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1.5 seconds</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Varied</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0050">
                <a:tc>
                  <a:txBody>
                    <a:bodyPr/>
                    <a:lstStyle/>
                    <a:p>
                      <a:pPr marL="0" lvl="0" indent="0" algn="l" rtl="0">
                        <a:spcBef>
                          <a:spcPts val="0"/>
                        </a:spcBef>
                        <a:spcAft>
                          <a:spcPts val="0"/>
                        </a:spcAft>
                        <a:buNone/>
                      </a:pPr>
                      <a:r>
                        <a:rPr lang="en-US" sz="3200">
                          <a:solidFill>
                            <a:schemeClr val="dk1"/>
                          </a:solidFill>
                        </a:rPr>
                        <a:t>Turn Signal Brightness (night/day)</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500 / 100 ft.</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3200">
                          <a:solidFill>
                            <a:schemeClr val="dk1"/>
                          </a:solidFill>
                        </a:rPr>
                        <a:t>–/ ≥ 104 ft</a:t>
                      </a:r>
                      <a:endParaRPr sz="3200">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00" name="Google Shape;100;p13"/>
          <p:cNvGrpSpPr/>
          <p:nvPr/>
        </p:nvGrpSpPr>
        <p:grpSpPr>
          <a:xfrm>
            <a:off x="22153138" y="17470480"/>
            <a:ext cx="4978165" cy="3757624"/>
            <a:chOff x="5429266" y="815561"/>
            <a:chExt cx="3360900" cy="2016001"/>
          </a:xfrm>
        </p:grpSpPr>
        <p:grpSp>
          <p:nvGrpSpPr>
            <p:cNvPr id="101" name="Google Shape;101;p13"/>
            <p:cNvGrpSpPr/>
            <p:nvPr/>
          </p:nvGrpSpPr>
          <p:grpSpPr>
            <a:xfrm>
              <a:off x="5429266" y="815561"/>
              <a:ext cx="3360900" cy="1042350"/>
              <a:chOff x="-1610309" y="695311"/>
              <a:chExt cx="3360900" cy="1042350"/>
            </a:xfrm>
          </p:grpSpPr>
          <p:sp>
            <p:nvSpPr>
              <p:cNvPr id="102" name="Google Shape;102;p13"/>
              <p:cNvSpPr txBox="1"/>
              <p:nvPr/>
            </p:nvSpPr>
            <p:spPr>
              <a:xfrm>
                <a:off x="16891" y="1041961"/>
                <a:ext cx="1733700" cy="695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000000"/>
                    </a:solidFill>
                  </a:rPr>
                  <a:t>Turn signals - 3 LEDs on each side</a:t>
                </a:r>
                <a:endParaRPr sz="2600">
                  <a:solidFill>
                    <a:srgbClr val="000000"/>
                  </a:solidFill>
                </a:endParaRPr>
              </a:p>
            </p:txBody>
          </p:sp>
          <p:cxnSp>
            <p:nvCxnSpPr>
              <p:cNvPr id="103" name="Google Shape;103;p13"/>
              <p:cNvCxnSpPr>
                <a:stCxn id="102" idx="1"/>
              </p:cNvCxnSpPr>
              <p:nvPr/>
            </p:nvCxnSpPr>
            <p:spPr>
              <a:xfrm rot="10800000">
                <a:off x="-1610309" y="695311"/>
                <a:ext cx="1627200" cy="694500"/>
              </a:xfrm>
              <a:prstGeom prst="straightConnector1">
                <a:avLst/>
              </a:prstGeom>
              <a:noFill/>
              <a:ln w="28575" cap="flat" cmpd="sng">
                <a:solidFill>
                  <a:srgbClr val="FF0000"/>
                </a:solidFill>
                <a:prstDash val="solid"/>
                <a:round/>
                <a:headEnd type="none" w="med" len="med"/>
                <a:tailEnd type="triangle" w="med" len="med"/>
              </a:ln>
            </p:spPr>
          </p:cxnSp>
        </p:grpSp>
        <p:pic>
          <p:nvPicPr>
            <p:cNvPr id="104" name="Google Shape;104;p1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061466" y="1857911"/>
              <a:ext cx="1725512" cy="973651"/>
            </a:xfrm>
            <a:prstGeom prst="rect">
              <a:avLst/>
            </a:prstGeom>
            <a:noFill/>
            <a:ln>
              <a:noFill/>
            </a:ln>
          </p:spPr>
        </p:pic>
      </p:grpSp>
      <p:grpSp>
        <p:nvGrpSpPr>
          <p:cNvPr id="105" name="Google Shape;105;p13"/>
          <p:cNvGrpSpPr/>
          <p:nvPr/>
        </p:nvGrpSpPr>
        <p:grpSpPr>
          <a:xfrm>
            <a:off x="21990430" y="14664003"/>
            <a:ext cx="5185933" cy="2514631"/>
            <a:chOff x="5276890" y="2223900"/>
            <a:chExt cx="3509700" cy="1882350"/>
          </a:xfrm>
        </p:grpSpPr>
        <p:grpSp>
          <p:nvGrpSpPr>
            <p:cNvPr id="106" name="Google Shape;106;p13"/>
            <p:cNvGrpSpPr/>
            <p:nvPr/>
          </p:nvGrpSpPr>
          <p:grpSpPr>
            <a:xfrm>
              <a:off x="5276890" y="2223900"/>
              <a:ext cx="3509700" cy="1882350"/>
              <a:chOff x="-544385" y="1201975"/>
              <a:chExt cx="3509700" cy="1882350"/>
            </a:xfrm>
          </p:grpSpPr>
          <p:sp>
            <p:nvSpPr>
              <p:cNvPr id="107" name="Google Shape;107;p13"/>
              <p:cNvSpPr txBox="1"/>
              <p:nvPr/>
            </p:nvSpPr>
            <p:spPr>
              <a:xfrm>
                <a:off x="1231615" y="1201975"/>
                <a:ext cx="1733700" cy="695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000000"/>
                    </a:solidFill>
                  </a:rPr>
                  <a:t>Rear radar</a:t>
                </a:r>
                <a:endParaRPr sz="2600">
                  <a:solidFill>
                    <a:srgbClr val="000000"/>
                  </a:solidFill>
                </a:endParaRPr>
              </a:p>
            </p:txBody>
          </p:sp>
          <p:cxnSp>
            <p:nvCxnSpPr>
              <p:cNvPr id="108" name="Google Shape;108;p13"/>
              <p:cNvCxnSpPr>
                <a:stCxn id="107" idx="1"/>
              </p:cNvCxnSpPr>
              <p:nvPr/>
            </p:nvCxnSpPr>
            <p:spPr>
              <a:xfrm flipH="1">
                <a:off x="-544385" y="1549825"/>
                <a:ext cx="1776000" cy="1534500"/>
              </a:xfrm>
              <a:prstGeom prst="straightConnector1">
                <a:avLst/>
              </a:prstGeom>
              <a:noFill/>
              <a:ln w="28575" cap="flat" cmpd="sng">
                <a:solidFill>
                  <a:srgbClr val="FF0000"/>
                </a:solidFill>
                <a:prstDash val="solid"/>
                <a:round/>
                <a:headEnd type="none" w="med" len="med"/>
                <a:tailEnd type="triangle" w="med" len="med"/>
              </a:ln>
            </p:spPr>
          </p:cxnSp>
        </p:grpSp>
        <p:pic>
          <p:nvPicPr>
            <p:cNvPr id="109" name="Google Shape;109;p1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279790" y="2919601"/>
              <a:ext cx="1310223" cy="1027277"/>
            </a:xfrm>
            <a:prstGeom prst="rect">
              <a:avLst/>
            </a:prstGeom>
            <a:noFill/>
            <a:ln>
              <a:noFill/>
            </a:ln>
          </p:spPr>
        </p:pic>
      </p:grpSp>
      <p:grpSp>
        <p:nvGrpSpPr>
          <p:cNvPr id="110" name="Google Shape;110;p13"/>
          <p:cNvGrpSpPr/>
          <p:nvPr/>
        </p:nvGrpSpPr>
        <p:grpSpPr>
          <a:xfrm>
            <a:off x="17321244" y="14685158"/>
            <a:ext cx="2647213" cy="2916691"/>
            <a:chOff x="957837" y="1011250"/>
            <a:chExt cx="1945050" cy="2055600"/>
          </a:xfrm>
        </p:grpSpPr>
        <p:sp>
          <p:nvSpPr>
            <p:cNvPr id="111" name="Google Shape;111;p13"/>
            <p:cNvSpPr txBox="1"/>
            <p:nvPr/>
          </p:nvSpPr>
          <p:spPr>
            <a:xfrm>
              <a:off x="957837" y="1011250"/>
              <a:ext cx="1733700" cy="695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000000"/>
                  </a:solidFill>
                </a:rPr>
                <a:t>Battery pack</a:t>
              </a:r>
              <a:endParaRPr sz="2600">
                <a:solidFill>
                  <a:srgbClr val="000000"/>
                </a:solidFill>
              </a:endParaRPr>
            </a:p>
          </p:txBody>
        </p:sp>
        <p:cxnSp>
          <p:nvCxnSpPr>
            <p:cNvPr id="112" name="Google Shape;112;p13"/>
            <p:cNvCxnSpPr>
              <a:stCxn id="111" idx="2"/>
            </p:cNvCxnSpPr>
            <p:nvPr/>
          </p:nvCxnSpPr>
          <p:spPr>
            <a:xfrm>
              <a:off x="1824687" y="1706950"/>
              <a:ext cx="1078200" cy="1359900"/>
            </a:xfrm>
            <a:prstGeom prst="straightConnector1">
              <a:avLst/>
            </a:prstGeom>
            <a:noFill/>
            <a:ln w="28575" cap="flat" cmpd="sng">
              <a:solidFill>
                <a:srgbClr val="FF0000"/>
              </a:solidFill>
              <a:prstDash val="solid"/>
              <a:round/>
              <a:headEnd type="none" w="med" len="med"/>
              <a:tailEnd type="triangle" w="med" len="med"/>
            </a:ln>
          </p:spPr>
        </p:cxnSp>
      </p:grpSp>
      <p:grpSp>
        <p:nvGrpSpPr>
          <p:cNvPr id="113" name="Google Shape;113;p13"/>
          <p:cNvGrpSpPr/>
          <p:nvPr/>
        </p:nvGrpSpPr>
        <p:grpSpPr>
          <a:xfrm>
            <a:off x="13680450" y="14634748"/>
            <a:ext cx="3775734" cy="2672598"/>
            <a:chOff x="139368" y="1526103"/>
            <a:chExt cx="2330700" cy="1523108"/>
          </a:xfrm>
        </p:grpSpPr>
        <p:grpSp>
          <p:nvGrpSpPr>
            <p:cNvPr id="114" name="Google Shape;114;p13"/>
            <p:cNvGrpSpPr/>
            <p:nvPr/>
          </p:nvGrpSpPr>
          <p:grpSpPr>
            <a:xfrm>
              <a:off x="139368" y="1526103"/>
              <a:ext cx="2330700" cy="1123950"/>
              <a:chOff x="-2319057" y="2579928"/>
              <a:chExt cx="2330700" cy="1123950"/>
            </a:xfrm>
          </p:grpSpPr>
          <p:sp>
            <p:nvSpPr>
              <p:cNvPr id="115" name="Google Shape;115;p13"/>
              <p:cNvSpPr txBox="1"/>
              <p:nvPr/>
            </p:nvSpPr>
            <p:spPr>
              <a:xfrm>
                <a:off x="-2319057" y="2579928"/>
                <a:ext cx="1733700" cy="543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000000"/>
                    </a:solidFill>
                  </a:rPr>
                  <a:t>Turn signal buttons</a:t>
                </a:r>
                <a:endParaRPr sz="2600">
                  <a:solidFill>
                    <a:srgbClr val="000000"/>
                  </a:solidFill>
                </a:endParaRPr>
              </a:p>
            </p:txBody>
          </p:sp>
          <p:cxnSp>
            <p:nvCxnSpPr>
              <p:cNvPr id="116" name="Google Shape;116;p13"/>
              <p:cNvCxnSpPr>
                <a:stCxn id="115" idx="3"/>
              </p:cNvCxnSpPr>
              <p:nvPr/>
            </p:nvCxnSpPr>
            <p:spPr>
              <a:xfrm>
                <a:off x="-585357" y="2851878"/>
                <a:ext cx="597000" cy="852000"/>
              </a:xfrm>
              <a:prstGeom prst="straightConnector1">
                <a:avLst/>
              </a:prstGeom>
              <a:noFill/>
              <a:ln w="28575" cap="flat" cmpd="sng">
                <a:solidFill>
                  <a:srgbClr val="FF0000"/>
                </a:solidFill>
                <a:prstDash val="solid"/>
                <a:round/>
                <a:headEnd type="none" w="med" len="med"/>
                <a:tailEnd type="triangle" w="med" len="med"/>
              </a:ln>
            </p:spPr>
          </p:cxnSp>
        </p:grpSp>
        <p:pic>
          <p:nvPicPr>
            <p:cNvPr id="117" name="Google Shape;117;p13"/>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00363" y="2099969"/>
              <a:ext cx="811722" cy="949243"/>
            </a:xfrm>
            <a:prstGeom prst="rect">
              <a:avLst/>
            </a:prstGeom>
            <a:noFill/>
            <a:ln>
              <a:noFill/>
            </a:ln>
          </p:spPr>
        </p:pic>
      </p:grpSp>
      <p:grpSp>
        <p:nvGrpSpPr>
          <p:cNvPr id="118" name="Google Shape;118;p13"/>
          <p:cNvGrpSpPr/>
          <p:nvPr/>
        </p:nvGrpSpPr>
        <p:grpSpPr>
          <a:xfrm>
            <a:off x="14088050" y="16719627"/>
            <a:ext cx="3883669" cy="4592891"/>
            <a:chOff x="702278" y="1045845"/>
            <a:chExt cx="3396300" cy="3562037"/>
          </a:xfrm>
        </p:grpSpPr>
        <p:grpSp>
          <p:nvGrpSpPr>
            <p:cNvPr id="119" name="Google Shape;119;p13"/>
            <p:cNvGrpSpPr/>
            <p:nvPr/>
          </p:nvGrpSpPr>
          <p:grpSpPr>
            <a:xfrm>
              <a:off x="702278" y="1045845"/>
              <a:ext cx="3396300" cy="1222350"/>
              <a:chOff x="-1756147" y="1119745"/>
              <a:chExt cx="3396300" cy="1222350"/>
            </a:xfrm>
          </p:grpSpPr>
          <p:sp>
            <p:nvSpPr>
              <p:cNvPr id="120" name="Google Shape;120;p13"/>
              <p:cNvSpPr txBox="1"/>
              <p:nvPr/>
            </p:nvSpPr>
            <p:spPr>
              <a:xfrm>
                <a:off x="-1756147" y="1840795"/>
                <a:ext cx="1733700" cy="501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t>5” </a:t>
                </a:r>
                <a:r>
                  <a:rPr lang="en-US" sz="2600">
                    <a:solidFill>
                      <a:srgbClr val="000000"/>
                    </a:solidFill>
                  </a:rPr>
                  <a:t>Screen</a:t>
                </a:r>
                <a:endParaRPr sz="2600">
                  <a:solidFill>
                    <a:srgbClr val="000000"/>
                  </a:solidFill>
                </a:endParaRPr>
              </a:p>
            </p:txBody>
          </p:sp>
          <p:cxnSp>
            <p:nvCxnSpPr>
              <p:cNvPr id="121" name="Google Shape;121;p13"/>
              <p:cNvCxnSpPr>
                <a:stCxn id="120" idx="3"/>
              </p:cNvCxnSpPr>
              <p:nvPr/>
            </p:nvCxnSpPr>
            <p:spPr>
              <a:xfrm rot="10800000" flipH="1">
                <a:off x="-22447" y="1119745"/>
                <a:ext cx="1662600" cy="971700"/>
              </a:xfrm>
              <a:prstGeom prst="straightConnector1">
                <a:avLst/>
              </a:prstGeom>
              <a:noFill/>
              <a:ln w="28575" cap="flat" cmpd="sng">
                <a:solidFill>
                  <a:srgbClr val="FF0000"/>
                </a:solidFill>
                <a:prstDash val="solid"/>
                <a:round/>
                <a:headEnd type="none" w="med" len="med"/>
                <a:tailEnd type="triangle" w="med" len="med"/>
              </a:ln>
            </p:spPr>
          </p:cxnSp>
        </p:grpSp>
        <p:pic>
          <p:nvPicPr>
            <p:cNvPr id="122" name="Google Shape;122;p13"/>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02282" y="2282987"/>
              <a:ext cx="1733691" cy="2324895"/>
            </a:xfrm>
            <a:prstGeom prst="rect">
              <a:avLst/>
            </a:prstGeom>
            <a:noFill/>
            <a:ln>
              <a:noFill/>
            </a:ln>
          </p:spPr>
        </p:pic>
      </p:grpSp>
      <p:sp>
        <p:nvSpPr>
          <p:cNvPr id="123" name="Google Shape;123;p13"/>
          <p:cNvSpPr txBox="1"/>
          <p:nvPr/>
        </p:nvSpPr>
        <p:spPr>
          <a:xfrm>
            <a:off x="14100625" y="32319075"/>
            <a:ext cx="5482800" cy="3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000000"/>
                </a:solidFill>
              </a:rPr>
              <a:t>Embedded System Tradeoff Factors:</a:t>
            </a:r>
            <a:endParaRPr sz="3000" b="1">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highlight>
                  <a:srgbClr val="DCE755"/>
                </a:highlight>
              </a:rPr>
              <a:t>Performance</a:t>
            </a:r>
            <a:endParaRPr sz="3000">
              <a:solidFill>
                <a:srgbClr val="000000"/>
              </a:solidFill>
              <a:highlight>
                <a:srgbClr val="DCE755"/>
              </a:highlight>
            </a:endParaRPr>
          </a:p>
          <a:p>
            <a:pPr marL="457200" lvl="0" indent="-419100" algn="l" rtl="0">
              <a:spcBef>
                <a:spcPts val="0"/>
              </a:spcBef>
              <a:spcAft>
                <a:spcPts val="0"/>
              </a:spcAft>
              <a:buClr>
                <a:srgbClr val="000000"/>
              </a:buClr>
              <a:buSzPts val="3000"/>
              <a:buChar char="●"/>
            </a:pPr>
            <a:r>
              <a:rPr lang="en-US" sz="3000">
                <a:solidFill>
                  <a:srgbClr val="000000"/>
                </a:solidFill>
                <a:highlight>
                  <a:srgbClr val="DCE755"/>
                </a:highlight>
              </a:rPr>
              <a:t>Power draw</a:t>
            </a:r>
            <a:endParaRPr sz="3000">
              <a:solidFill>
                <a:srgbClr val="000000"/>
              </a:solidFill>
              <a:highlight>
                <a:srgbClr val="DCE755"/>
              </a:highlight>
            </a:endParaRPr>
          </a:p>
          <a:p>
            <a:pPr marL="457200" lvl="0" indent="-419100" algn="l" rtl="0">
              <a:spcBef>
                <a:spcPts val="0"/>
              </a:spcBef>
              <a:spcAft>
                <a:spcPts val="0"/>
              </a:spcAft>
              <a:buClr>
                <a:srgbClr val="000000"/>
              </a:buClr>
              <a:buSzPts val="3000"/>
              <a:buChar char="●"/>
            </a:pPr>
            <a:r>
              <a:rPr lang="en-US" sz="3000">
                <a:solidFill>
                  <a:srgbClr val="000000"/>
                </a:solidFill>
              </a:rPr>
              <a:t>Heat</a:t>
            </a:r>
            <a:endParaRPr sz="3000">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rPr>
              <a:t>USB max current</a:t>
            </a:r>
            <a:endParaRPr sz="3000">
              <a:solidFill>
                <a:srgbClr val="000000"/>
              </a:solidFill>
            </a:endParaRPr>
          </a:p>
          <a:p>
            <a:pPr marL="0" lvl="0" indent="0" algn="l" rtl="0">
              <a:spcBef>
                <a:spcPts val="0"/>
              </a:spcBef>
              <a:spcAft>
                <a:spcPts val="0"/>
              </a:spcAft>
              <a:buNone/>
            </a:pPr>
            <a:endParaRPr sz="1900">
              <a:solidFill>
                <a:srgbClr val="000000"/>
              </a:solidFill>
            </a:endParaRPr>
          </a:p>
        </p:txBody>
      </p:sp>
      <p:pic>
        <p:nvPicPr>
          <p:cNvPr id="124" name="Google Shape;124;p13"/>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17943945" y="33641508"/>
            <a:ext cx="1754152" cy="1320917"/>
          </a:xfrm>
          <a:prstGeom prst="rect">
            <a:avLst/>
          </a:prstGeom>
          <a:noFill/>
          <a:ln>
            <a:noFill/>
          </a:ln>
        </p:spPr>
      </p:pic>
      <p:pic>
        <p:nvPicPr>
          <p:cNvPr id="125" name="Google Shape;125;p13"/>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19459858" y="32593283"/>
            <a:ext cx="1754152" cy="1320918"/>
          </a:xfrm>
          <a:prstGeom prst="rect">
            <a:avLst/>
          </a:prstGeom>
          <a:noFill/>
          <a:ln>
            <a:noFill/>
          </a:ln>
        </p:spPr>
      </p:pic>
      <p:sp>
        <p:nvSpPr>
          <p:cNvPr id="126" name="Google Shape;126;p13"/>
          <p:cNvSpPr txBox="1"/>
          <p:nvPr/>
        </p:nvSpPr>
        <p:spPr>
          <a:xfrm>
            <a:off x="3656400" y="27889325"/>
            <a:ext cx="9678600" cy="867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700" b="1" u="sng">
                <a:solidFill>
                  <a:schemeClr val="dk1"/>
                </a:solidFill>
              </a:rPr>
              <a:t>What Worked:</a:t>
            </a:r>
            <a:endParaRPr sz="2700" b="1" u="sng">
              <a:solidFill>
                <a:schemeClr val="dk1"/>
              </a:solidFill>
            </a:endParaRPr>
          </a:p>
          <a:p>
            <a:pPr marL="457200" lvl="0" indent="-400050" algn="l" rtl="0">
              <a:lnSpc>
                <a:spcPct val="115000"/>
              </a:lnSpc>
              <a:spcBef>
                <a:spcPts val="1200"/>
              </a:spcBef>
              <a:spcAft>
                <a:spcPts val="0"/>
              </a:spcAft>
              <a:buClr>
                <a:schemeClr val="dk1"/>
              </a:buClr>
              <a:buSzPts val="2700"/>
              <a:buChar char="●"/>
            </a:pPr>
            <a:r>
              <a:rPr lang="en-US" sz="2700">
                <a:solidFill>
                  <a:schemeClr val="dk1"/>
                </a:solidFill>
              </a:rPr>
              <a:t>A system that has blind spot detection, range display, and auto-deactivating turn signals was built</a:t>
            </a:r>
            <a:endParaRPr sz="27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700" b="1" u="sng">
                <a:solidFill>
                  <a:schemeClr val="dk1"/>
                </a:solidFill>
              </a:rPr>
              <a:t>Logistical</a:t>
            </a:r>
            <a:endParaRPr sz="2700" b="1" u="sng">
              <a:solidFill>
                <a:schemeClr val="dk1"/>
              </a:solidFill>
            </a:endParaRPr>
          </a:p>
          <a:p>
            <a:pPr marL="457200" lvl="0" indent="-400050" algn="l" rtl="0">
              <a:lnSpc>
                <a:spcPct val="115000"/>
              </a:lnSpc>
              <a:spcBef>
                <a:spcPts val="1200"/>
              </a:spcBef>
              <a:spcAft>
                <a:spcPts val="0"/>
              </a:spcAft>
              <a:buClr>
                <a:schemeClr val="dk1"/>
              </a:buClr>
              <a:buSzPts val="2700"/>
              <a:buFont typeface="Arial"/>
              <a:buChar char="●"/>
            </a:pPr>
            <a:r>
              <a:rPr lang="en-US" sz="2700">
                <a:solidFill>
                  <a:schemeClr val="dk1"/>
                </a:solidFill>
              </a:rPr>
              <a:t>Slack time &amp; parallelization are important</a:t>
            </a:r>
            <a:endParaRPr sz="27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700" b="1" u="sng">
                <a:solidFill>
                  <a:schemeClr val="dk1"/>
                </a:solidFill>
              </a:rPr>
              <a:t>Technical</a:t>
            </a:r>
            <a:endParaRPr sz="2700" b="1" u="sng">
              <a:solidFill>
                <a:schemeClr val="dk1"/>
              </a:solidFill>
            </a:endParaRPr>
          </a:p>
          <a:p>
            <a:pPr marL="457200" lvl="0" indent="-400050" algn="l" rtl="0">
              <a:lnSpc>
                <a:spcPct val="115000"/>
              </a:lnSpc>
              <a:spcBef>
                <a:spcPts val="1200"/>
              </a:spcBef>
              <a:spcAft>
                <a:spcPts val="0"/>
              </a:spcAft>
              <a:buClr>
                <a:schemeClr val="dk1"/>
              </a:buClr>
              <a:buSzPts val="2700"/>
              <a:buFont typeface="Arial"/>
              <a:buChar char="●"/>
            </a:pPr>
            <a:r>
              <a:rPr lang="en-US" sz="2700">
                <a:solidFill>
                  <a:schemeClr val="dk1"/>
                </a:solidFill>
              </a:rPr>
              <a:t>Using a magnetometer as a compass is not trivial - IMU would be a good alternative</a:t>
            </a:r>
            <a:endParaRPr sz="2700">
              <a:solidFill>
                <a:schemeClr val="dk1"/>
              </a:solidFill>
            </a:endParaRPr>
          </a:p>
          <a:p>
            <a:pPr marL="0" lvl="0" indent="0" algn="l" rtl="0">
              <a:lnSpc>
                <a:spcPct val="115000"/>
              </a:lnSpc>
              <a:spcBef>
                <a:spcPts val="1200"/>
              </a:spcBef>
              <a:spcAft>
                <a:spcPts val="0"/>
              </a:spcAft>
              <a:buNone/>
            </a:pPr>
            <a:r>
              <a:rPr lang="en-US" sz="2700" b="1" u="sng">
                <a:solidFill>
                  <a:schemeClr val="dk1"/>
                </a:solidFill>
              </a:rPr>
              <a:t>Potential Improvements:</a:t>
            </a:r>
            <a:endParaRPr sz="2700" b="1" u="sng">
              <a:solidFill>
                <a:schemeClr val="dk1"/>
              </a:solidFill>
            </a:endParaRPr>
          </a:p>
          <a:p>
            <a:pPr marL="457200" lvl="0" indent="-400050" algn="l" rtl="0">
              <a:lnSpc>
                <a:spcPct val="115000"/>
              </a:lnSpc>
              <a:spcBef>
                <a:spcPts val="1200"/>
              </a:spcBef>
              <a:spcAft>
                <a:spcPts val="0"/>
              </a:spcAft>
              <a:buClr>
                <a:schemeClr val="dk1"/>
              </a:buClr>
              <a:buSzPts val="2700"/>
              <a:buFont typeface="Arial"/>
              <a:buChar char="●"/>
            </a:pPr>
            <a:r>
              <a:rPr lang="en-US" sz="2700">
                <a:solidFill>
                  <a:schemeClr val="dk1"/>
                </a:solidFill>
              </a:rPr>
              <a:t>Incorporate GPS map data into detection, so the system knows the road</a:t>
            </a:r>
            <a:endParaRPr sz="2700">
              <a:solidFill>
                <a:schemeClr val="dk1"/>
              </a:solidFill>
            </a:endParaRPr>
          </a:p>
          <a:p>
            <a:pPr marL="0" lvl="0" indent="0" algn="l" rtl="0">
              <a:lnSpc>
                <a:spcPct val="115000"/>
              </a:lnSpc>
              <a:spcBef>
                <a:spcPts val="1200"/>
              </a:spcBef>
              <a:spcAft>
                <a:spcPts val="0"/>
              </a:spcAft>
              <a:buNone/>
            </a:pPr>
            <a:r>
              <a:rPr lang="en-US" sz="2700" b="1" u="sng">
                <a:solidFill>
                  <a:schemeClr val="dk1"/>
                </a:solidFill>
              </a:rPr>
              <a:t>Compromise:</a:t>
            </a:r>
            <a:endParaRPr sz="2700" b="1" u="sng">
              <a:solidFill>
                <a:schemeClr val="dk1"/>
              </a:solidFill>
            </a:endParaRPr>
          </a:p>
          <a:p>
            <a:pPr marL="457200" lvl="0" indent="-400050" algn="l" rtl="0">
              <a:lnSpc>
                <a:spcPct val="115000"/>
              </a:lnSpc>
              <a:spcBef>
                <a:spcPts val="1200"/>
              </a:spcBef>
              <a:spcAft>
                <a:spcPts val="0"/>
              </a:spcAft>
              <a:buClr>
                <a:schemeClr val="dk1"/>
              </a:buClr>
              <a:buSzPts val="2700"/>
              <a:buFont typeface="Arial"/>
              <a:buChar char="●"/>
            </a:pPr>
            <a:r>
              <a:rPr lang="en-US" sz="2700">
                <a:solidFill>
                  <a:schemeClr val="dk1"/>
                </a:solidFill>
              </a:rPr>
              <a:t>The system that alerts the rider when at risk of colliding with a vehicle based on the distance and velocity were unable to work reliably enough, so it was disabled</a:t>
            </a:r>
            <a:endParaRPr sz="2700" b="1" u="sng">
              <a:solidFill>
                <a:schemeClr val="dk1"/>
              </a:solidFill>
            </a:endParaRPr>
          </a:p>
        </p:txBody>
      </p:sp>
      <p:sp>
        <p:nvSpPr>
          <p:cNvPr id="127" name="Google Shape;127;p13"/>
          <p:cNvSpPr txBox="1"/>
          <p:nvPr/>
        </p:nvSpPr>
        <p:spPr>
          <a:xfrm>
            <a:off x="14100625" y="26962075"/>
            <a:ext cx="6990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t>Design Requirements:</a:t>
            </a:r>
            <a:endParaRPr sz="3200" b="1"/>
          </a:p>
        </p:txBody>
      </p:sp>
      <p:sp>
        <p:nvSpPr>
          <p:cNvPr id="128" name="Google Shape;128;p13"/>
          <p:cNvSpPr txBox="1"/>
          <p:nvPr/>
        </p:nvSpPr>
        <p:spPr>
          <a:xfrm>
            <a:off x="14100625" y="22722275"/>
            <a:ext cx="5999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t>Use-Case Requirements:</a:t>
            </a:r>
            <a:endParaRPr sz="3200" b="1"/>
          </a:p>
        </p:txBody>
      </p:sp>
      <p:grpSp>
        <p:nvGrpSpPr>
          <p:cNvPr id="129" name="Google Shape;129;p13"/>
          <p:cNvGrpSpPr/>
          <p:nvPr/>
        </p:nvGrpSpPr>
        <p:grpSpPr>
          <a:xfrm>
            <a:off x="20549725" y="14678100"/>
            <a:ext cx="3122100" cy="2470500"/>
            <a:chOff x="20562300" y="13311150"/>
            <a:chExt cx="3122100" cy="2470500"/>
          </a:xfrm>
        </p:grpSpPr>
        <p:sp>
          <p:nvSpPr>
            <p:cNvPr id="130" name="Google Shape;130;p13"/>
            <p:cNvSpPr txBox="1"/>
            <p:nvPr/>
          </p:nvSpPr>
          <p:spPr>
            <a:xfrm>
              <a:off x="21037200" y="13311150"/>
              <a:ext cx="2647200" cy="954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t>Raspberry Pi + Magnetometer</a:t>
              </a:r>
              <a:endParaRPr sz="2600">
                <a:solidFill>
                  <a:srgbClr val="000000"/>
                </a:solidFill>
              </a:endParaRPr>
            </a:p>
          </p:txBody>
        </p:sp>
        <p:cxnSp>
          <p:nvCxnSpPr>
            <p:cNvPr id="131" name="Google Shape;131;p13"/>
            <p:cNvCxnSpPr>
              <a:stCxn id="130" idx="2"/>
            </p:cNvCxnSpPr>
            <p:nvPr/>
          </p:nvCxnSpPr>
          <p:spPr>
            <a:xfrm flipH="1">
              <a:off x="20562300" y="14265450"/>
              <a:ext cx="1798500" cy="1516200"/>
            </a:xfrm>
            <a:prstGeom prst="straightConnector1">
              <a:avLst/>
            </a:prstGeom>
            <a:noFill/>
            <a:ln w="28575" cap="flat" cmpd="sng">
              <a:solidFill>
                <a:srgbClr val="FF0000"/>
              </a:solidFill>
              <a:prstDash val="solid"/>
              <a:round/>
              <a:headEnd type="none" w="med" len="med"/>
              <a:tailEnd type="triangle" w="med" len="med"/>
            </a:ln>
          </p:spPr>
        </p:cxnSp>
      </p:grpSp>
      <p:sp>
        <p:nvSpPr>
          <p:cNvPr id="132" name="Google Shape;132;p13"/>
          <p:cNvSpPr/>
          <p:nvPr/>
        </p:nvSpPr>
        <p:spPr>
          <a:xfrm>
            <a:off x="543450" y="12671725"/>
            <a:ext cx="12845700" cy="64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rPr>
              <a:t>Overall System Block Diagram</a:t>
            </a:r>
            <a:endParaRPr b="1"/>
          </a:p>
        </p:txBody>
      </p:sp>
      <p:sp>
        <p:nvSpPr>
          <p:cNvPr id="133" name="Google Shape;133;p13"/>
          <p:cNvSpPr/>
          <p:nvPr/>
        </p:nvSpPr>
        <p:spPr>
          <a:xfrm>
            <a:off x="695875" y="22420550"/>
            <a:ext cx="12845700" cy="64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rPr>
              <a:t>Software Block Diagram</a:t>
            </a:r>
            <a:endParaRPr b="1"/>
          </a:p>
        </p:txBody>
      </p:sp>
      <p:grpSp>
        <p:nvGrpSpPr>
          <p:cNvPr id="134" name="Google Shape;134;p13"/>
          <p:cNvGrpSpPr/>
          <p:nvPr/>
        </p:nvGrpSpPr>
        <p:grpSpPr>
          <a:xfrm>
            <a:off x="18983664" y="5348464"/>
            <a:ext cx="8106597" cy="3067151"/>
            <a:chOff x="1626988" y="1253631"/>
            <a:chExt cx="4690775" cy="1774766"/>
          </a:xfrm>
        </p:grpSpPr>
        <p:pic>
          <p:nvPicPr>
            <p:cNvPr id="135" name="Google Shape;135;p13"/>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1626988" y="1253632"/>
              <a:ext cx="1093027" cy="1774748"/>
            </a:xfrm>
            <a:prstGeom prst="rect">
              <a:avLst/>
            </a:prstGeom>
            <a:noFill/>
            <a:ln w="9525" cap="flat" cmpd="sng">
              <a:solidFill>
                <a:srgbClr val="000000"/>
              </a:solidFill>
              <a:prstDash val="solid"/>
              <a:round/>
              <a:headEnd type="none" w="sm" len="sm"/>
              <a:tailEnd type="none" w="sm" len="sm"/>
            </a:ln>
          </p:spPr>
        </p:pic>
        <p:pic>
          <p:nvPicPr>
            <p:cNvPr id="136" name="Google Shape;136;p13"/>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2826235" y="1253632"/>
              <a:ext cx="1093027" cy="1774766"/>
            </a:xfrm>
            <a:prstGeom prst="rect">
              <a:avLst/>
            </a:prstGeom>
            <a:noFill/>
            <a:ln w="9525" cap="flat" cmpd="sng">
              <a:solidFill>
                <a:srgbClr val="000000"/>
              </a:solidFill>
              <a:prstDash val="solid"/>
              <a:round/>
              <a:headEnd type="none" w="sm" len="sm"/>
              <a:tailEnd type="none" w="sm" len="sm"/>
            </a:ln>
          </p:spPr>
        </p:pic>
        <p:pic>
          <p:nvPicPr>
            <p:cNvPr id="137" name="Google Shape;137;p13"/>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4025488" y="1253631"/>
              <a:ext cx="1093027" cy="1774748"/>
            </a:xfrm>
            <a:prstGeom prst="rect">
              <a:avLst/>
            </a:prstGeom>
            <a:noFill/>
            <a:ln w="9525" cap="flat" cmpd="sng">
              <a:solidFill>
                <a:srgbClr val="000000"/>
              </a:solidFill>
              <a:prstDash val="solid"/>
              <a:round/>
              <a:headEnd type="none" w="sm" len="sm"/>
              <a:tailEnd type="none" w="sm" len="sm"/>
            </a:ln>
          </p:spPr>
        </p:pic>
        <p:pic>
          <p:nvPicPr>
            <p:cNvPr id="138" name="Google Shape;138;p13"/>
            <p:cNvPicPr preferRelativeResize="0"/>
            <p:nvPr/>
          </p:nvPicPr>
          <p:blipFill>
            <a:blip r:embed="rId18" cstate="screen">
              <a:alphaModFix/>
              <a:extLst>
                <a:ext uri="{28A0092B-C50C-407E-A947-70E740481C1C}">
                  <a14:useLocalDpi xmlns:a14="http://schemas.microsoft.com/office/drawing/2010/main"/>
                </a:ext>
              </a:extLst>
            </a:blip>
            <a:stretch>
              <a:fillRect/>
            </a:stretch>
          </p:blipFill>
          <p:spPr>
            <a:xfrm>
              <a:off x="5224735" y="1253632"/>
              <a:ext cx="1093027" cy="1774748"/>
            </a:xfrm>
            <a:prstGeom prst="rect">
              <a:avLst/>
            </a:prstGeom>
            <a:noFill/>
            <a:ln w="9525" cap="flat" cmpd="sng">
              <a:solidFill>
                <a:srgbClr val="000000"/>
              </a:solidFill>
              <a:prstDash val="solid"/>
              <a:round/>
              <a:headEnd type="none" w="sm" len="sm"/>
              <a:tailEnd type="none" w="sm" len="sm"/>
            </a:ln>
          </p:spPr>
        </p:pic>
      </p:grpSp>
      <p:sp>
        <p:nvSpPr>
          <p:cNvPr id="139" name="Google Shape;139;p13"/>
          <p:cNvSpPr txBox="1"/>
          <p:nvPr/>
        </p:nvSpPr>
        <p:spPr>
          <a:xfrm>
            <a:off x="14005550" y="5179150"/>
            <a:ext cx="49782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rPr>
              <a:t>User Interface</a:t>
            </a:r>
            <a:endParaRPr sz="3000" b="1">
              <a:solidFill>
                <a:schemeClr val="dk1"/>
              </a:solidFill>
            </a:endParaRPr>
          </a:p>
          <a:p>
            <a:pPr marL="0" marR="0" lvl="0" indent="0" algn="l" rtl="0">
              <a:spcBef>
                <a:spcPts val="0"/>
              </a:spcBef>
              <a:spcAft>
                <a:spcPts val="0"/>
              </a:spcAft>
              <a:buNone/>
            </a:pPr>
            <a:r>
              <a:rPr lang="en-US" sz="3000">
                <a:solidFill>
                  <a:schemeClr val="dk1"/>
                </a:solidFill>
              </a:rPr>
              <a:t>The screen displays the distance to vehicles in front and behind you, along with orange bars to indicate a vehicle on your side. Internally, the UI is built using the same tech that websites are built in!</a:t>
            </a:r>
            <a:endParaRPr sz="3000" b="1">
              <a:solidFill>
                <a:schemeClr val="dk1"/>
              </a:solidFill>
            </a:endParaRPr>
          </a:p>
        </p:txBody>
      </p:sp>
      <p:sp>
        <p:nvSpPr>
          <p:cNvPr id="140" name="Google Shape;140;p13"/>
          <p:cNvSpPr txBox="1"/>
          <p:nvPr/>
        </p:nvSpPr>
        <p:spPr>
          <a:xfrm>
            <a:off x="18983675" y="8470275"/>
            <a:ext cx="81066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rPr>
              <a:t>UI screenshots</a:t>
            </a:r>
            <a:r>
              <a:rPr lang="en-US" sz="2200">
                <a:solidFill>
                  <a:schemeClr val="dk1"/>
                </a:solidFill>
              </a:rPr>
              <a:t>: from left to right, it shows a car in front at (1) far distance (2) medium distance (3) close distance (4) a car on the left side behind</a:t>
            </a:r>
            <a:endParaRPr sz="2200">
              <a:solidFill>
                <a:schemeClr val="dk1"/>
              </a:solidFill>
            </a:endParaRPr>
          </a:p>
        </p:txBody>
      </p:sp>
      <p:sp>
        <p:nvSpPr>
          <p:cNvPr id="141" name="Google Shape;141;p13"/>
          <p:cNvSpPr txBox="1"/>
          <p:nvPr/>
        </p:nvSpPr>
        <p:spPr>
          <a:xfrm>
            <a:off x="14176825" y="31473575"/>
            <a:ext cx="1192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t>** Test results continue to be updated. Please see our website for the most recent results.</a:t>
            </a:r>
            <a:endParaRPr sz="1800"/>
          </a:p>
        </p:txBody>
      </p:sp>
    </p:spTree>
  </p:cSld>
  <p:clrMapOvr>
    <a:masterClrMapping/>
  </p:clrMapOvr>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584</Words>
  <Application>Microsoft Macintosh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Noto Sans Symbols</vt:lpstr>
      <vt:lpstr>Times</vt:lpstr>
      <vt:lpstr>Arial</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Jason Xu Lu</cp:lastModifiedBy>
  <cp:revision>2</cp:revision>
  <dcterms:modified xsi:type="dcterms:W3CDTF">2024-05-01T03:48:45Z</dcterms:modified>
</cp:coreProperties>
</file>