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36576000" cx="27432000"/>
  <p:notesSz cx="32461200" cy="5120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http://customooxmlschemas.google.com/">
      <go:slidesCustomData xmlns:go="http://customooxmlschemas.google.com/" r:id="rId8" roundtripDataSignature="AMtx7mir0zOsEZ7gG94UhnJcRpAkUonI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DBC868-0B87-48E7-AED5-BEC583230479}">
  <a:tblStyle styleId="{4ADBC868-0B87-48E7-AED5-BEC58323047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7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7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7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7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7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7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7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7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10" Type="http://schemas.openxmlformats.org/officeDocument/2006/relationships/image" Target="../media/image3.png"/><Relationship Id="rId9" Type="http://schemas.openxmlformats.org/officeDocument/2006/relationships/image" Target="../media/image8.jp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nvSpPr>
        <p:spPr>
          <a:xfrm>
            <a:off x="-914400" y="0"/>
            <a:ext cx="36576000"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7400" u="none" cap="none" strike="noStrike">
              <a:solidFill>
                <a:schemeClr val="dk1"/>
              </a:solidFill>
              <a:latin typeface="Arial"/>
              <a:ea typeface="Arial"/>
              <a:cs typeface="Arial"/>
              <a:sym typeface="Arial"/>
            </a:endParaRPr>
          </a:p>
        </p:txBody>
      </p:sp>
      <p:sp>
        <p:nvSpPr>
          <p:cNvPr id="80" name="Google Shape;80;p1"/>
          <p:cNvSpPr txBox="1"/>
          <p:nvPr/>
        </p:nvSpPr>
        <p:spPr>
          <a:xfrm>
            <a:off x="0" y="533401"/>
            <a:ext cx="27432000" cy="3232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7200">
                <a:solidFill>
                  <a:srgbClr val="BE0204"/>
                </a:solidFill>
                <a:latin typeface="Times"/>
                <a:ea typeface="Times"/>
                <a:cs typeface="Times"/>
                <a:sym typeface="Times"/>
              </a:rPr>
              <a:t>The accompanyBot</a:t>
            </a:r>
            <a:endParaRPr>
              <a:latin typeface="Times"/>
              <a:ea typeface="Times"/>
              <a:cs typeface="Times"/>
              <a:sym typeface="Times"/>
            </a:endParaRPr>
          </a:p>
          <a:p>
            <a:pPr indent="0" lvl="0" marL="0" marR="0" rtl="0" algn="ctr">
              <a:lnSpc>
                <a:spcPct val="60000"/>
              </a:lnSpc>
              <a:spcBef>
                <a:spcPts val="1800"/>
              </a:spcBef>
              <a:spcAft>
                <a:spcPts val="0"/>
              </a:spcAft>
              <a:buNone/>
            </a:pPr>
            <a:r>
              <a:rPr b="1" lang="en-US" sz="3600">
                <a:solidFill>
                  <a:schemeClr val="dk1"/>
                </a:solidFill>
                <a:latin typeface="Times"/>
                <a:ea typeface="Times"/>
                <a:cs typeface="Times"/>
                <a:sym typeface="Times"/>
              </a:rPr>
              <a:t>Team D7</a:t>
            </a:r>
            <a:r>
              <a:rPr b="1" i="0" lang="en-US" sz="3600" u="none" cap="none" strike="noStrike">
                <a:solidFill>
                  <a:schemeClr val="dk1"/>
                </a:solidFill>
                <a:latin typeface="Times"/>
                <a:ea typeface="Times"/>
                <a:cs typeface="Times"/>
                <a:sym typeface="Times"/>
              </a:rPr>
              <a:t>:  </a:t>
            </a:r>
            <a:r>
              <a:rPr b="1" lang="en-US" sz="3600">
                <a:solidFill>
                  <a:schemeClr val="dk1"/>
                </a:solidFill>
                <a:latin typeface="Times"/>
                <a:ea typeface="Times"/>
                <a:cs typeface="Times"/>
                <a:sym typeface="Times"/>
              </a:rPr>
              <a:t>Aden Fiol</a:t>
            </a:r>
            <a:r>
              <a:rPr b="1" i="0" lang="en-US" sz="3600" u="none" cap="none" strike="noStrike">
                <a:solidFill>
                  <a:schemeClr val="dk1"/>
                </a:solidFill>
                <a:latin typeface="Times"/>
                <a:ea typeface="Times"/>
                <a:cs typeface="Times"/>
                <a:sym typeface="Times"/>
              </a:rPr>
              <a:t>, </a:t>
            </a:r>
            <a:r>
              <a:rPr b="1" lang="en-US" sz="3600">
                <a:solidFill>
                  <a:schemeClr val="dk1"/>
                </a:solidFill>
                <a:latin typeface="Times"/>
                <a:ea typeface="Times"/>
                <a:cs typeface="Times"/>
                <a:sym typeface="Times"/>
              </a:rPr>
              <a:t>Rahul Khandelwal, Nora Wan</a:t>
            </a:r>
            <a:endParaRPr>
              <a:latin typeface="Times"/>
              <a:ea typeface="Times"/>
              <a:cs typeface="Times"/>
              <a:sym typeface="Times"/>
            </a:endParaRPr>
          </a:p>
          <a:p>
            <a:pPr indent="0" lvl="0" marL="0" marR="0" rtl="0" algn="ctr">
              <a:lnSpc>
                <a:spcPct val="60000"/>
              </a:lnSpc>
              <a:spcBef>
                <a:spcPts val="1800"/>
              </a:spcBef>
              <a:spcAft>
                <a:spcPts val="0"/>
              </a:spcAft>
              <a:buNone/>
            </a:pPr>
            <a:r>
              <a:rPr i="0" lang="en-US" sz="3600" u="none" cap="none" strike="noStrike">
                <a:solidFill>
                  <a:schemeClr val="dk1"/>
                </a:solidFill>
                <a:latin typeface="Times"/>
                <a:ea typeface="Times"/>
                <a:cs typeface="Times"/>
                <a:sym typeface="Times"/>
              </a:rPr>
              <a:t>18-500 Capstone Design, Spring 2023</a:t>
            </a:r>
            <a:endParaRPr i="0" sz="3600" u="none" cap="none" strike="noStrike">
              <a:solidFill>
                <a:schemeClr val="dk1"/>
              </a:solidFill>
              <a:latin typeface="Times"/>
              <a:ea typeface="Times"/>
              <a:cs typeface="Times"/>
              <a:sym typeface="Times"/>
            </a:endParaRPr>
          </a:p>
          <a:p>
            <a:pPr indent="0" lvl="0" marL="0" marR="0" rtl="0" algn="ctr">
              <a:lnSpc>
                <a:spcPct val="60000"/>
              </a:lnSpc>
              <a:spcBef>
                <a:spcPts val="1800"/>
              </a:spcBef>
              <a:spcAft>
                <a:spcPts val="0"/>
              </a:spcAft>
              <a:buNone/>
            </a:pPr>
            <a:r>
              <a:rPr i="0" lang="en-US" sz="3600" u="none" cap="none" strike="noStrike">
                <a:solidFill>
                  <a:schemeClr val="dk1"/>
                </a:solidFill>
                <a:latin typeface="Times"/>
                <a:ea typeface="Times"/>
                <a:cs typeface="Times"/>
                <a:sym typeface="Times"/>
              </a:rPr>
              <a:t>Electrical and Computer Engineering Department</a:t>
            </a:r>
            <a:endParaRPr>
              <a:latin typeface="Times"/>
              <a:ea typeface="Times"/>
              <a:cs typeface="Times"/>
              <a:sym typeface="Times"/>
            </a:endParaRPr>
          </a:p>
          <a:p>
            <a:pPr indent="0" lvl="0" marL="0" marR="0" rtl="0" algn="ctr">
              <a:lnSpc>
                <a:spcPct val="60000"/>
              </a:lnSpc>
              <a:spcBef>
                <a:spcPts val="1800"/>
              </a:spcBef>
              <a:spcAft>
                <a:spcPts val="0"/>
              </a:spcAft>
              <a:buNone/>
            </a:pPr>
            <a:r>
              <a:rPr i="0" lang="en-US" sz="3600" u="none" cap="none" strike="noStrike">
                <a:solidFill>
                  <a:schemeClr val="dk1"/>
                </a:solidFill>
                <a:latin typeface="Times"/>
                <a:ea typeface="Times"/>
                <a:cs typeface="Times"/>
                <a:sym typeface="Times"/>
              </a:rPr>
              <a:t>Carnegie Mellon Universit</a:t>
            </a:r>
            <a:r>
              <a:rPr lang="en-US" sz="3600">
                <a:solidFill>
                  <a:schemeClr val="dk1"/>
                </a:solidFill>
                <a:latin typeface="Times"/>
                <a:ea typeface="Times"/>
                <a:cs typeface="Times"/>
                <a:sym typeface="Times"/>
              </a:rPr>
              <a:t>y</a:t>
            </a:r>
            <a:endParaRPr>
              <a:latin typeface="Times"/>
              <a:ea typeface="Times"/>
              <a:cs typeface="Times"/>
              <a:sym typeface="Times"/>
            </a:endParaRPr>
          </a:p>
        </p:txBody>
      </p:sp>
      <p:grpSp>
        <p:nvGrpSpPr>
          <p:cNvPr id="81" name="Google Shape;81;p1"/>
          <p:cNvGrpSpPr/>
          <p:nvPr/>
        </p:nvGrpSpPr>
        <p:grpSpPr>
          <a:xfrm>
            <a:off x="22440334" y="34659884"/>
            <a:ext cx="4991572" cy="1895896"/>
            <a:chOff x="20878800" y="33952297"/>
            <a:chExt cx="6553200" cy="2489032"/>
          </a:xfrm>
        </p:grpSpPr>
        <p:pic>
          <p:nvPicPr>
            <p:cNvPr id="82" name="Google Shape;82;p1"/>
            <p:cNvPicPr preferRelativeResize="0"/>
            <p:nvPr/>
          </p:nvPicPr>
          <p:blipFill rotWithShape="1">
            <a:blip r:embed="rId3">
              <a:alphaModFix/>
            </a:blip>
            <a:srcRect b="20751" l="0" r="0" t="20214"/>
            <a:stretch/>
          </p:blipFill>
          <p:spPr>
            <a:xfrm>
              <a:off x="20878800" y="33952297"/>
              <a:ext cx="6553200" cy="1397000"/>
            </a:xfrm>
            <a:prstGeom prst="rect">
              <a:avLst/>
            </a:prstGeom>
            <a:noFill/>
            <a:ln>
              <a:noFill/>
            </a:ln>
          </p:spPr>
        </p:pic>
        <p:pic>
          <p:nvPicPr>
            <p:cNvPr id="83" name="Google Shape;83;p1"/>
            <p:cNvPicPr preferRelativeResize="0"/>
            <p:nvPr/>
          </p:nvPicPr>
          <p:blipFill rotWithShape="1">
            <a:blip r:embed="rId4">
              <a:alphaModFix/>
            </a:blip>
            <a:srcRect b="24891" l="0" r="0" t="28530"/>
            <a:stretch/>
          </p:blipFill>
          <p:spPr>
            <a:xfrm>
              <a:off x="21253537" y="35463613"/>
              <a:ext cx="5812703" cy="977716"/>
            </a:xfrm>
            <a:prstGeom prst="rect">
              <a:avLst/>
            </a:prstGeom>
            <a:noFill/>
            <a:ln>
              <a:noFill/>
            </a:ln>
          </p:spPr>
        </p:pic>
      </p:grpSp>
      <p:sp>
        <p:nvSpPr>
          <p:cNvPr id="84" name="Google Shape;84;p1"/>
          <p:cNvSpPr/>
          <p:nvPr/>
        </p:nvSpPr>
        <p:spPr>
          <a:xfrm>
            <a:off x="381000" y="12222375"/>
            <a:ext cx="131064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System Architecture</a:t>
            </a:r>
            <a:endParaRPr/>
          </a:p>
        </p:txBody>
      </p:sp>
      <p:sp>
        <p:nvSpPr>
          <p:cNvPr id="85" name="Google Shape;85;p1"/>
          <p:cNvSpPr/>
          <p:nvPr/>
        </p:nvSpPr>
        <p:spPr>
          <a:xfrm>
            <a:off x="381000" y="45720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Times"/>
                <a:ea typeface="Times"/>
                <a:cs typeface="Times"/>
                <a:sym typeface="Times"/>
              </a:rPr>
              <a:t>Product Pitch</a:t>
            </a:r>
            <a:endParaRPr>
              <a:latin typeface="Times"/>
              <a:ea typeface="Times"/>
              <a:cs typeface="Times"/>
              <a:sym typeface="Times"/>
            </a:endParaRPr>
          </a:p>
        </p:txBody>
      </p:sp>
      <p:sp>
        <p:nvSpPr>
          <p:cNvPr id="86" name="Google Shape;86;p1"/>
          <p:cNvSpPr/>
          <p:nvPr/>
        </p:nvSpPr>
        <p:spPr>
          <a:xfrm>
            <a:off x="381000" y="5709900"/>
            <a:ext cx="13106400" cy="618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The accompanyBot is a piano playing robot that aims to enhance the playing experience for musicians in need of piano accompaniment for practicing and performing. From a streamlined GUI on a local application, users can upload their sheet music and control piano player actions with </a:t>
            </a:r>
            <a:r>
              <a:rPr b="1" lang="en-US" sz="3600">
                <a:solidFill>
                  <a:schemeClr val="dk1"/>
                </a:solidFill>
                <a:latin typeface="Times New Roman"/>
                <a:ea typeface="Times New Roman"/>
                <a:cs typeface="Times New Roman"/>
                <a:sym typeface="Times New Roman"/>
              </a:rPr>
              <a:t>low latency</a:t>
            </a:r>
            <a:r>
              <a:rPr lang="en-US" sz="3600">
                <a:solidFill>
                  <a:schemeClr val="dk1"/>
                </a:solidFill>
                <a:latin typeface="Times New Roman"/>
                <a:ea typeface="Times New Roman"/>
                <a:cs typeface="Times New Roman"/>
                <a:sym typeface="Times New Roman"/>
              </a:rPr>
              <a:t>. Our design ensures that notes are </a:t>
            </a:r>
            <a:r>
              <a:rPr lang="en-US" sz="3600">
                <a:solidFill>
                  <a:schemeClr val="dk1"/>
                </a:solidFill>
                <a:latin typeface="Times New Roman"/>
                <a:ea typeface="Times New Roman"/>
                <a:cs typeface="Times New Roman"/>
                <a:sym typeface="Times New Roman"/>
              </a:rPr>
              <a:t>played </a:t>
            </a:r>
            <a:r>
              <a:rPr b="1" lang="en-US" sz="3600">
                <a:solidFill>
                  <a:schemeClr val="dk1"/>
                </a:solidFill>
                <a:latin typeface="Times New Roman"/>
                <a:ea typeface="Times New Roman"/>
                <a:cs typeface="Times New Roman"/>
                <a:sym typeface="Times New Roman"/>
              </a:rPr>
              <a:t>accurately</a:t>
            </a:r>
            <a:r>
              <a:rPr lang="en-US" sz="3600">
                <a:solidFill>
                  <a:schemeClr val="dk1"/>
                </a:solidFill>
                <a:latin typeface="Times New Roman"/>
                <a:ea typeface="Times New Roman"/>
                <a:cs typeface="Times New Roman"/>
                <a:sym typeface="Times New Roman"/>
              </a:rPr>
              <a:t> and at the </a:t>
            </a:r>
            <a:r>
              <a:rPr b="1" lang="en-US" sz="3600">
                <a:solidFill>
                  <a:schemeClr val="dk1"/>
                </a:solidFill>
                <a:latin typeface="Times New Roman"/>
                <a:ea typeface="Times New Roman"/>
                <a:cs typeface="Times New Roman"/>
                <a:sym typeface="Times New Roman"/>
              </a:rPr>
              <a:t>correct tempo</a:t>
            </a:r>
            <a:r>
              <a:rPr lang="en-US" sz="3600">
                <a:solidFill>
                  <a:schemeClr val="dk1"/>
                </a:solidFill>
                <a:latin typeface="Times New Roman"/>
                <a:ea typeface="Times New Roman"/>
                <a:cs typeface="Times New Roman"/>
                <a:sym typeface="Times New Roman"/>
              </a:rPr>
              <a:t> while also offering users the freedom of </a:t>
            </a:r>
            <a:r>
              <a:rPr b="1" lang="en-US" sz="3600">
                <a:solidFill>
                  <a:schemeClr val="dk1"/>
                </a:solidFill>
                <a:latin typeface="Times New Roman"/>
                <a:ea typeface="Times New Roman"/>
                <a:cs typeface="Times New Roman"/>
                <a:sym typeface="Times New Roman"/>
              </a:rPr>
              <a:t>tempo variability.</a:t>
            </a:r>
            <a:endParaRPr b="1"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Our product provides t</a:t>
            </a:r>
            <a:r>
              <a:rPr lang="en-US" sz="3600">
                <a:solidFill>
                  <a:schemeClr val="dk1"/>
                </a:solidFill>
                <a:latin typeface="Times New Roman"/>
                <a:ea typeface="Times New Roman"/>
                <a:cs typeface="Times New Roman"/>
                <a:sym typeface="Times New Roman"/>
              </a:rPr>
              <a:t>he appeal of live acoustics compared to MIDI recordings while offering a cheaper alternative to hiring professional accompanists or purchasing high-end player pianos on the market today.</a:t>
            </a:r>
            <a:endParaRPr sz="3600">
              <a:latin typeface="Times New Roman"/>
              <a:ea typeface="Times New Roman"/>
              <a:cs typeface="Times New Roman"/>
              <a:sym typeface="Times New Roman"/>
            </a:endParaRPr>
          </a:p>
        </p:txBody>
      </p:sp>
      <p:sp>
        <p:nvSpPr>
          <p:cNvPr id="87" name="Google Shape;87;p1"/>
          <p:cNvSpPr/>
          <p:nvPr/>
        </p:nvSpPr>
        <p:spPr>
          <a:xfrm>
            <a:off x="14036050" y="5709900"/>
            <a:ext cx="5791200" cy="769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200">
                <a:solidFill>
                  <a:schemeClr val="dk2"/>
                </a:solidFill>
                <a:latin typeface="Times New Roman"/>
                <a:ea typeface="Times New Roman"/>
                <a:cs typeface="Times New Roman"/>
                <a:sym typeface="Times New Roman"/>
              </a:rPr>
              <a:t>Software:</a:t>
            </a:r>
            <a:endParaRPr b="1" sz="5200">
              <a:solidFill>
                <a:schemeClr val="dk2"/>
              </a:solidFill>
              <a:latin typeface="Times New Roman"/>
              <a:ea typeface="Times New Roman"/>
              <a:cs typeface="Times New Roman"/>
              <a:sym typeface="Times New Roman"/>
            </a:endParaRPr>
          </a:p>
          <a:p>
            <a:pPr indent="-469900" lvl="0" marL="457200" marR="0" rtl="0" algn="l">
              <a:spcBef>
                <a:spcPts val="0"/>
              </a:spcBef>
              <a:spcAft>
                <a:spcPts val="0"/>
              </a:spcAft>
              <a:buClr>
                <a:schemeClr val="dk1"/>
              </a:buClr>
              <a:buSzPts val="3800"/>
              <a:buFont typeface="Times New Roman"/>
              <a:buChar char="➢"/>
            </a:pPr>
            <a:r>
              <a:rPr b="1" lang="en-US" sz="3800">
                <a:solidFill>
                  <a:schemeClr val="dk1"/>
                </a:solidFill>
                <a:latin typeface="Times New Roman"/>
                <a:ea typeface="Times New Roman"/>
                <a:cs typeface="Times New Roman"/>
                <a:sym typeface="Times New Roman"/>
              </a:rPr>
              <a:t>pyGame Application</a:t>
            </a:r>
            <a:endParaRPr b="1" sz="3800">
              <a:solidFill>
                <a:schemeClr val="dk1"/>
              </a:solidFill>
              <a:latin typeface="Times New Roman"/>
              <a:ea typeface="Times New Roman"/>
              <a:cs typeface="Times New Roman"/>
              <a:sym typeface="Times New Roman"/>
            </a:endParaRPr>
          </a:p>
          <a:p>
            <a:pPr indent="-469900" lvl="1" marL="914400" rtl="0" algn="l">
              <a:spcBef>
                <a:spcPts val="0"/>
              </a:spcBef>
              <a:spcAft>
                <a:spcPts val="0"/>
              </a:spcAft>
              <a:buClr>
                <a:schemeClr val="dk1"/>
              </a:buClr>
              <a:buSzPts val="3800"/>
              <a:buFont typeface="Times New Roman"/>
              <a:buChar char="○"/>
            </a:pPr>
            <a:r>
              <a:rPr lang="en-US" sz="3800">
                <a:solidFill>
                  <a:schemeClr val="dk1"/>
                </a:solidFill>
                <a:latin typeface="Times New Roman"/>
                <a:ea typeface="Times New Roman"/>
                <a:cs typeface="Times New Roman"/>
                <a:sym typeface="Times New Roman"/>
              </a:rPr>
              <a:t>Dynamically handles user inputs and actions</a:t>
            </a:r>
            <a:endParaRPr sz="3800">
              <a:solidFill>
                <a:schemeClr val="dk1"/>
              </a:solidFill>
              <a:latin typeface="Times New Roman"/>
              <a:ea typeface="Times New Roman"/>
              <a:cs typeface="Times New Roman"/>
              <a:sym typeface="Times New Roman"/>
            </a:endParaRPr>
          </a:p>
          <a:p>
            <a:pPr indent="-469900" lvl="1" marL="914400" rtl="0" algn="l">
              <a:spcBef>
                <a:spcPts val="0"/>
              </a:spcBef>
              <a:spcAft>
                <a:spcPts val="0"/>
              </a:spcAft>
              <a:buClr>
                <a:schemeClr val="dk1"/>
              </a:buClr>
              <a:buSzPts val="3800"/>
              <a:buFont typeface="Times New Roman"/>
              <a:buChar char="○"/>
            </a:pPr>
            <a:r>
              <a:rPr lang="en-US" sz="3800">
                <a:solidFill>
                  <a:schemeClr val="dk1"/>
                </a:solidFill>
                <a:latin typeface="Times New Roman"/>
                <a:ea typeface="Times New Roman"/>
                <a:cs typeface="Times New Roman"/>
                <a:sym typeface="Times New Roman"/>
              </a:rPr>
              <a:t>Interfaces with note scheduling and OMR process</a:t>
            </a:r>
            <a:endParaRPr b="1" sz="3800">
              <a:solidFill>
                <a:schemeClr val="dk1"/>
              </a:solidFill>
              <a:latin typeface="Times New Roman"/>
              <a:ea typeface="Times New Roman"/>
              <a:cs typeface="Times New Roman"/>
              <a:sym typeface="Times New Roman"/>
            </a:endParaRPr>
          </a:p>
          <a:p>
            <a:pPr indent="-469900" lvl="0" marL="457200" marR="0" rtl="0" algn="l">
              <a:spcBef>
                <a:spcPts val="0"/>
              </a:spcBef>
              <a:spcAft>
                <a:spcPts val="0"/>
              </a:spcAft>
              <a:buClr>
                <a:schemeClr val="dk1"/>
              </a:buClr>
              <a:buSzPts val="3800"/>
              <a:buFont typeface="Times New Roman"/>
              <a:buChar char="➢"/>
            </a:pPr>
            <a:r>
              <a:rPr b="1" lang="en-US" sz="3800">
                <a:solidFill>
                  <a:schemeClr val="dk1"/>
                </a:solidFill>
                <a:latin typeface="Times New Roman"/>
                <a:ea typeface="Times New Roman"/>
                <a:cs typeface="Times New Roman"/>
                <a:sym typeface="Times New Roman"/>
              </a:rPr>
              <a:t>Audiveris Optical Music Recognition (OMR)</a:t>
            </a:r>
            <a:endParaRPr b="1" sz="3800">
              <a:solidFill>
                <a:schemeClr val="dk1"/>
              </a:solidFill>
              <a:latin typeface="Times New Roman"/>
              <a:ea typeface="Times New Roman"/>
              <a:cs typeface="Times New Roman"/>
              <a:sym typeface="Times New Roman"/>
            </a:endParaRPr>
          </a:p>
          <a:p>
            <a:pPr indent="-469900" lvl="1" marL="914400" rtl="0" algn="l">
              <a:spcBef>
                <a:spcPts val="0"/>
              </a:spcBef>
              <a:spcAft>
                <a:spcPts val="0"/>
              </a:spcAft>
              <a:buClr>
                <a:schemeClr val="dk1"/>
              </a:buClr>
              <a:buSzPts val="3800"/>
              <a:buFont typeface="Times New Roman"/>
              <a:buChar char="○"/>
            </a:pPr>
            <a:r>
              <a:rPr lang="en-US" sz="3800">
                <a:solidFill>
                  <a:schemeClr val="dk1"/>
                </a:solidFill>
                <a:latin typeface="Times New Roman"/>
                <a:ea typeface="Times New Roman"/>
                <a:cs typeface="Times New Roman"/>
                <a:sym typeface="Times New Roman"/>
              </a:rPr>
              <a:t>Converts notated sheet music into organized, descriptive, text logs, readable by the notes scheduler</a:t>
            </a:r>
            <a:endParaRPr b="1" sz="3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800">
              <a:latin typeface="Times New Roman"/>
              <a:ea typeface="Times New Roman"/>
              <a:cs typeface="Times New Roman"/>
              <a:sym typeface="Times New Roman"/>
            </a:endParaRPr>
          </a:p>
        </p:txBody>
      </p:sp>
      <p:sp>
        <p:nvSpPr>
          <p:cNvPr id="88" name="Google Shape;88;p1"/>
          <p:cNvSpPr/>
          <p:nvPr/>
        </p:nvSpPr>
        <p:spPr>
          <a:xfrm>
            <a:off x="14005560" y="4584747"/>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Times"/>
                <a:ea typeface="Times"/>
                <a:cs typeface="Times"/>
                <a:sym typeface="Times"/>
              </a:rPr>
              <a:t>System Description</a:t>
            </a:r>
            <a:endParaRPr>
              <a:latin typeface="Times"/>
              <a:ea typeface="Times"/>
              <a:cs typeface="Times"/>
              <a:sym typeface="Times"/>
            </a:endParaRPr>
          </a:p>
        </p:txBody>
      </p:sp>
      <p:sp>
        <p:nvSpPr>
          <p:cNvPr id="89" name="Google Shape;89;p1"/>
          <p:cNvSpPr/>
          <p:nvPr/>
        </p:nvSpPr>
        <p:spPr>
          <a:xfrm>
            <a:off x="14420850" y="25622275"/>
            <a:ext cx="125859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Evaluation</a:t>
            </a:r>
            <a:endParaRPr/>
          </a:p>
        </p:txBody>
      </p:sp>
      <p:sp>
        <p:nvSpPr>
          <p:cNvPr id="90" name="Google Shape;90;p1"/>
          <p:cNvSpPr/>
          <p:nvPr/>
        </p:nvSpPr>
        <p:spPr>
          <a:xfrm>
            <a:off x="381030" y="305001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Conclusions &amp; Additional Information</a:t>
            </a:r>
            <a:endParaRPr/>
          </a:p>
        </p:txBody>
      </p:sp>
      <p:sp>
        <p:nvSpPr>
          <p:cNvPr id="91" name="Google Shape;91;p1"/>
          <p:cNvSpPr txBox="1"/>
          <p:nvPr/>
        </p:nvSpPr>
        <p:spPr>
          <a:xfrm>
            <a:off x="521850" y="31759461"/>
            <a:ext cx="3688200" cy="1108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300">
                <a:solidFill>
                  <a:schemeClr val="dk1"/>
                </a:solidFill>
                <a:latin typeface="Times"/>
                <a:ea typeface="Times"/>
                <a:cs typeface="Times"/>
                <a:sym typeface="Times"/>
              </a:rPr>
              <a:t>Scan the QR code to check out our blog!</a:t>
            </a:r>
            <a:endParaRPr sz="1100">
              <a:latin typeface="Times"/>
              <a:ea typeface="Times"/>
              <a:cs typeface="Times"/>
              <a:sym typeface="Times"/>
            </a:endParaRPr>
          </a:p>
        </p:txBody>
      </p:sp>
      <p:sp>
        <p:nvSpPr>
          <p:cNvPr id="92" name="Google Shape;92;p1"/>
          <p:cNvSpPr txBox="1"/>
          <p:nvPr/>
        </p:nvSpPr>
        <p:spPr>
          <a:xfrm>
            <a:off x="381025" y="13352025"/>
            <a:ext cx="13106400" cy="1006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Times New Roman"/>
                <a:ea typeface="Times New Roman"/>
                <a:cs typeface="Times New Roman"/>
                <a:sym typeface="Times New Roman"/>
              </a:rPr>
              <a:t>The Local Application</a:t>
            </a:r>
            <a:r>
              <a:rPr lang="en-US" sz="3600">
                <a:solidFill>
                  <a:schemeClr val="dk1"/>
                </a:solidFill>
                <a:latin typeface="Times New Roman"/>
                <a:ea typeface="Times New Roman"/>
                <a:cs typeface="Times New Roman"/>
                <a:sym typeface="Times New Roman"/>
              </a:rPr>
              <a:t> provides an interface that allows users to upload their sheet music. The sheet music is then parsed with Optical Music Recognition software into an XML file that is sent to the Raspberry Pi using SCP. Additional user features such as pausing, playing, changing the tempo, jumping measures etc. are sent to the </a:t>
            </a:r>
            <a:r>
              <a:rPr lang="en-US" sz="3600">
                <a:solidFill>
                  <a:schemeClr val="dk1"/>
                </a:solidFill>
                <a:latin typeface="Times New Roman"/>
                <a:ea typeface="Times New Roman"/>
                <a:cs typeface="Times New Roman"/>
                <a:sym typeface="Times New Roman"/>
              </a:rPr>
              <a:t>Raspberry</a:t>
            </a:r>
            <a:r>
              <a:rPr lang="en-US" sz="3600">
                <a:solidFill>
                  <a:schemeClr val="dk1"/>
                </a:solidFill>
                <a:latin typeface="Times New Roman"/>
                <a:ea typeface="Times New Roman"/>
                <a:cs typeface="Times New Roman"/>
                <a:sym typeface="Times New Roman"/>
              </a:rPr>
              <a:t> Pi serially </a:t>
            </a:r>
            <a:r>
              <a:rPr lang="en-US" sz="3600">
                <a:solidFill>
                  <a:schemeClr val="dk1"/>
                </a:solidFill>
                <a:latin typeface="Times New Roman"/>
                <a:ea typeface="Times New Roman"/>
                <a:cs typeface="Times New Roman"/>
                <a:sym typeface="Times New Roman"/>
              </a:rPr>
              <a:t>through</a:t>
            </a:r>
            <a:r>
              <a:rPr lang="en-US" sz="3600">
                <a:solidFill>
                  <a:schemeClr val="dk1"/>
                </a:solidFill>
                <a:latin typeface="Times New Roman"/>
                <a:ea typeface="Times New Roman"/>
                <a:cs typeface="Times New Roman"/>
                <a:sym typeface="Times New Roman"/>
              </a:rPr>
              <a:t> an Arduino Uno.</a:t>
            </a:r>
            <a:endParaRPr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3600">
                <a:solidFill>
                  <a:schemeClr val="dk1"/>
                </a:solidFill>
                <a:latin typeface="Times New Roman"/>
                <a:ea typeface="Times New Roman"/>
                <a:cs typeface="Times New Roman"/>
                <a:sym typeface="Times New Roman"/>
              </a:rPr>
              <a:t>The </a:t>
            </a:r>
            <a:r>
              <a:rPr b="1" lang="en-US" sz="3600">
                <a:solidFill>
                  <a:schemeClr val="dk1"/>
                </a:solidFill>
                <a:latin typeface="Times New Roman"/>
                <a:ea typeface="Times New Roman"/>
                <a:cs typeface="Times New Roman"/>
                <a:sym typeface="Times New Roman"/>
              </a:rPr>
              <a:t>Raspberry Pi 4</a:t>
            </a:r>
            <a:r>
              <a:rPr lang="en-US" sz="3600">
                <a:solidFill>
                  <a:schemeClr val="dk1"/>
                </a:solidFill>
                <a:latin typeface="Times New Roman"/>
                <a:ea typeface="Times New Roman"/>
                <a:cs typeface="Times New Roman"/>
                <a:sym typeface="Times New Roman"/>
              </a:rPr>
              <a:t> takes the XML file and parses it with the help of the music21 Python library. The main control function then converts the parsed music into scheduled GPIO signals that play at specific time instances. It also takes in byte commands sent via </a:t>
            </a:r>
            <a:r>
              <a:rPr b="1" lang="en-US" sz="3600">
                <a:solidFill>
                  <a:schemeClr val="dk1"/>
                </a:solidFill>
                <a:latin typeface="Times New Roman"/>
                <a:ea typeface="Times New Roman"/>
                <a:cs typeface="Times New Roman"/>
                <a:sym typeface="Times New Roman"/>
              </a:rPr>
              <a:t>The Arduino Uno</a:t>
            </a:r>
            <a:r>
              <a:rPr lang="en-US" sz="3600">
                <a:solidFill>
                  <a:schemeClr val="dk1"/>
                </a:solidFill>
                <a:latin typeface="Times New Roman"/>
                <a:ea typeface="Times New Roman"/>
                <a:cs typeface="Times New Roman"/>
                <a:sym typeface="Times New Roman"/>
              </a:rPr>
              <a:t> acting as a USB-to-UART serial converter.</a:t>
            </a:r>
            <a:endParaRPr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3600">
                <a:solidFill>
                  <a:schemeClr val="dk1"/>
                </a:solidFill>
                <a:latin typeface="Times New Roman"/>
                <a:ea typeface="Times New Roman"/>
                <a:cs typeface="Times New Roman"/>
                <a:sym typeface="Times New Roman"/>
              </a:rPr>
              <a:t>The Physical Interface</a:t>
            </a:r>
            <a:r>
              <a:rPr lang="en-US" sz="3600">
                <a:solidFill>
                  <a:schemeClr val="dk1"/>
                </a:solidFill>
                <a:latin typeface="Times New Roman"/>
                <a:ea typeface="Times New Roman"/>
                <a:cs typeface="Times New Roman"/>
                <a:sym typeface="Times New Roman"/>
              </a:rPr>
              <a:t> consists of 12 solenoids, a chassis to suspend the solenoids over the keyboard, and a circuit that controls the solenoids. The circuit is made of switching transistors that are </a:t>
            </a:r>
            <a:r>
              <a:rPr lang="en-US" sz="3600">
                <a:solidFill>
                  <a:schemeClr val="dk1"/>
                </a:solidFill>
                <a:latin typeface="Times New Roman"/>
                <a:ea typeface="Times New Roman"/>
                <a:cs typeface="Times New Roman"/>
                <a:sym typeface="Times New Roman"/>
              </a:rPr>
              <a:t>turned</a:t>
            </a:r>
            <a:r>
              <a:rPr lang="en-US" sz="3600">
                <a:solidFill>
                  <a:schemeClr val="dk1"/>
                </a:solidFill>
                <a:latin typeface="Times New Roman"/>
                <a:ea typeface="Times New Roman"/>
                <a:cs typeface="Times New Roman"/>
                <a:sym typeface="Times New Roman"/>
              </a:rPr>
              <a:t> on and off by the Raspberry Pi and diodes used to prevent voltage flyback caused by the solenoids from damaging our other systems.</a:t>
            </a:r>
            <a:endParaRPr sz="3600">
              <a:solidFill>
                <a:schemeClr val="dk1"/>
              </a:solidFill>
              <a:latin typeface="Times New Roman"/>
              <a:ea typeface="Times New Roman"/>
              <a:cs typeface="Times New Roman"/>
              <a:sym typeface="Times New Roman"/>
            </a:endParaRPr>
          </a:p>
        </p:txBody>
      </p:sp>
      <p:sp>
        <p:nvSpPr>
          <p:cNvPr id="93" name="Google Shape;93;p1"/>
          <p:cNvSpPr txBox="1"/>
          <p:nvPr/>
        </p:nvSpPr>
        <p:spPr>
          <a:xfrm>
            <a:off x="22126071" y="10993900"/>
            <a:ext cx="3290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Fig. 1. GUI application</a:t>
            </a:r>
            <a:endParaRPr b="1" sz="2400">
              <a:solidFill>
                <a:schemeClr val="dk1"/>
              </a:solidFill>
              <a:latin typeface="Times New Roman"/>
              <a:ea typeface="Times New Roman"/>
              <a:cs typeface="Times New Roman"/>
              <a:sym typeface="Times New Roman"/>
            </a:endParaRPr>
          </a:p>
        </p:txBody>
      </p:sp>
      <p:sp>
        <p:nvSpPr>
          <p:cNvPr id="94" name="Google Shape;94;p1"/>
          <p:cNvSpPr txBox="1"/>
          <p:nvPr/>
        </p:nvSpPr>
        <p:spPr>
          <a:xfrm>
            <a:off x="17074050" y="34135750"/>
            <a:ext cx="7279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Times"/>
                <a:ea typeface="Times"/>
                <a:cs typeface="Times"/>
                <a:sym typeface="Times"/>
              </a:rPr>
              <a:t>Table 1: Quantitative Testing Results</a:t>
            </a:r>
            <a:endParaRPr>
              <a:latin typeface="Times"/>
              <a:ea typeface="Times"/>
              <a:cs typeface="Times"/>
              <a:sym typeface="Times"/>
            </a:endParaRPr>
          </a:p>
        </p:txBody>
      </p:sp>
      <p:graphicFrame>
        <p:nvGraphicFramePr>
          <p:cNvPr id="95" name="Google Shape;95;p1"/>
          <p:cNvGraphicFramePr/>
          <p:nvPr/>
        </p:nvGraphicFramePr>
        <p:xfrm>
          <a:off x="14420913" y="30154758"/>
          <a:ext cx="3000000" cy="3000000"/>
        </p:xfrm>
        <a:graphic>
          <a:graphicData uri="http://schemas.openxmlformats.org/drawingml/2006/table">
            <a:tbl>
              <a:tblPr>
                <a:noFill/>
                <a:tableStyleId>{4ADBC868-0B87-48E7-AED5-BEC583230479}</a:tableStyleId>
              </a:tblPr>
              <a:tblGrid>
                <a:gridCol w="6305475"/>
                <a:gridCol w="6280300"/>
              </a:tblGrid>
              <a:tr h="564800">
                <a:tc>
                  <a:txBody>
                    <a:bodyPr/>
                    <a:lstStyle/>
                    <a:p>
                      <a:pPr indent="0" lvl="0" marL="0" rtl="0" algn="l">
                        <a:spcBef>
                          <a:spcPts val="0"/>
                        </a:spcBef>
                        <a:spcAft>
                          <a:spcPts val="0"/>
                        </a:spcAft>
                        <a:buNone/>
                      </a:pPr>
                      <a:r>
                        <a:rPr b="1" lang="en-US" sz="2800">
                          <a:solidFill>
                            <a:schemeClr val="dk1"/>
                          </a:solidFill>
                          <a:latin typeface="Times"/>
                          <a:ea typeface="Times"/>
                          <a:cs typeface="Times"/>
                          <a:sym typeface="Times"/>
                        </a:rPr>
                        <a:t>Design Requirement Metric</a:t>
                      </a:r>
                      <a:endParaRPr b="1" sz="2800">
                        <a:solidFill>
                          <a:schemeClr val="dk1"/>
                        </a:solidFill>
                        <a:latin typeface="Times"/>
                        <a:ea typeface="Times"/>
                        <a:cs typeface="Times"/>
                        <a:sym typeface="Time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sz="2800">
                          <a:solidFill>
                            <a:schemeClr val="dk1"/>
                          </a:solidFill>
                          <a:latin typeface="Times"/>
                          <a:ea typeface="Times"/>
                          <a:cs typeface="Times"/>
                          <a:sym typeface="Times"/>
                        </a:rPr>
                        <a:t>System Performance</a:t>
                      </a:r>
                      <a:endParaRPr b="1" sz="2800">
                        <a:solidFill>
                          <a:schemeClr val="dk1"/>
                        </a:solidFill>
                        <a:latin typeface="Times"/>
                        <a:ea typeface="Times"/>
                        <a:cs typeface="Times"/>
                        <a:sym typeface="Time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17850">
                <a:tc>
                  <a:txBody>
                    <a:bodyPr/>
                    <a:lstStyle/>
                    <a:p>
                      <a:pPr indent="0" lvl="0" marL="0" rtl="0" algn="l">
                        <a:spcBef>
                          <a:spcPts val="0"/>
                        </a:spcBef>
                        <a:spcAft>
                          <a:spcPts val="0"/>
                        </a:spcAft>
                        <a:buNone/>
                      </a:pPr>
                      <a:r>
                        <a:rPr b="1" lang="en-US" sz="2800">
                          <a:solidFill>
                            <a:schemeClr val="dk1"/>
                          </a:solidFill>
                          <a:latin typeface="Times"/>
                          <a:ea typeface="Times"/>
                          <a:cs typeface="Times"/>
                          <a:sym typeface="Times"/>
                        </a:rPr>
                        <a:t>&gt; 95% OMR</a:t>
                      </a:r>
                      <a:r>
                        <a:rPr lang="en-US" sz="2800">
                          <a:solidFill>
                            <a:schemeClr val="dk1"/>
                          </a:solidFill>
                          <a:latin typeface="Times"/>
                          <a:ea typeface="Times"/>
                          <a:cs typeface="Times"/>
                          <a:sym typeface="Times"/>
                        </a:rPr>
                        <a:t> accuracy of note pitches and note values for 400+ DPI music scores</a:t>
                      </a:r>
                      <a:endParaRPr sz="2800">
                        <a:solidFill>
                          <a:schemeClr val="dk1"/>
                        </a:solidFill>
                        <a:latin typeface="Times"/>
                        <a:ea typeface="Times"/>
                        <a:cs typeface="Times"/>
                        <a:sym typeface="Time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800">
                          <a:solidFill>
                            <a:schemeClr val="dk1"/>
                          </a:solidFill>
                          <a:latin typeface="Times"/>
                          <a:ea typeface="Times"/>
                          <a:cs typeface="Times"/>
                          <a:sym typeface="Times"/>
                        </a:rPr>
                        <a:t>~99% accuracy for easy to moderate playing difficulty</a:t>
                      </a:r>
                      <a:r>
                        <a:rPr lang="en-US" sz="2800">
                          <a:solidFill>
                            <a:schemeClr val="dk1"/>
                          </a:solidFill>
                          <a:latin typeface="Times"/>
                          <a:ea typeface="Times"/>
                          <a:cs typeface="Times"/>
                          <a:sym typeface="Times"/>
                        </a:rPr>
                        <a:t> </a:t>
                      </a:r>
                      <a:r>
                        <a:rPr lang="en-US" sz="2800">
                          <a:solidFill>
                            <a:schemeClr val="dk1"/>
                          </a:solidFill>
                          <a:latin typeface="Times"/>
                          <a:ea typeface="Times"/>
                          <a:cs typeface="Times"/>
                          <a:sym typeface="Times"/>
                        </a:rPr>
                        <a:t>scores of 240 DPI</a:t>
                      </a:r>
                      <a:endParaRPr sz="2800">
                        <a:solidFill>
                          <a:schemeClr val="dk1"/>
                        </a:solidFill>
                        <a:latin typeface="Times"/>
                        <a:ea typeface="Times"/>
                        <a:cs typeface="Times"/>
                        <a:sym typeface="Time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55600">
                <a:tc>
                  <a:txBody>
                    <a:bodyPr/>
                    <a:lstStyle/>
                    <a:p>
                      <a:pPr indent="0" lvl="0" marL="0" rtl="0" algn="l">
                        <a:spcBef>
                          <a:spcPts val="0"/>
                        </a:spcBef>
                        <a:spcAft>
                          <a:spcPts val="0"/>
                        </a:spcAft>
                        <a:buNone/>
                      </a:pPr>
                      <a:r>
                        <a:rPr b="1" lang="en-US" sz="2800">
                          <a:solidFill>
                            <a:schemeClr val="dk1"/>
                          </a:solidFill>
                          <a:latin typeface="Times"/>
                          <a:ea typeface="Times"/>
                          <a:cs typeface="Times"/>
                          <a:sym typeface="Times"/>
                        </a:rPr>
                        <a:t>100%</a:t>
                      </a:r>
                      <a:r>
                        <a:rPr lang="en-US" sz="2800">
                          <a:solidFill>
                            <a:schemeClr val="dk1"/>
                          </a:solidFill>
                          <a:latin typeface="Times"/>
                          <a:ea typeface="Times"/>
                          <a:cs typeface="Times"/>
                          <a:sym typeface="Times"/>
                        </a:rPr>
                        <a:t> tempo accuracy</a:t>
                      </a:r>
                      <a:endParaRPr sz="2800">
                        <a:solidFill>
                          <a:schemeClr val="dk1"/>
                        </a:solidFill>
                        <a:latin typeface="Times"/>
                        <a:ea typeface="Times"/>
                        <a:cs typeface="Times"/>
                        <a:sym typeface="Time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800">
                          <a:solidFill>
                            <a:schemeClr val="dk1"/>
                          </a:solidFill>
                          <a:latin typeface="Times"/>
                          <a:ea typeface="Times"/>
                          <a:cs typeface="Times"/>
                          <a:sym typeface="Times"/>
                        </a:rPr>
                        <a:t>100% accurate between 30BPM-150BPM</a:t>
                      </a:r>
                      <a:endParaRPr sz="2800">
                        <a:solidFill>
                          <a:schemeClr val="dk1"/>
                        </a:solidFill>
                        <a:latin typeface="Times"/>
                        <a:ea typeface="Times"/>
                        <a:cs typeface="Times"/>
                        <a:sym typeface="Time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55950">
                <a:tc>
                  <a:txBody>
                    <a:bodyPr/>
                    <a:lstStyle/>
                    <a:p>
                      <a:pPr indent="0" lvl="0" marL="0" rtl="0" algn="l">
                        <a:spcBef>
                          <a:spcPts val="0"/>
                        </a:spcBef>
                        <a:spcAft>
                          <a:spcPts val="0"/>
                        </a:spcAft>
                        <a:buNone/>
                      </a:pPr>
                      <a:r>
                        <a:rPr b="1" lang="en-US" sz="2800">
                          <a:solidFill>
                            <a:schemeClr val="dk1"/>
                          </a:solidFill>
                          <a:latin typeface="Times"/>
                          <a:ea typeface="Times"/>
                          <a:cs typeface="Times"/>
                          <a:sym typeface="Times"/>
                        </a:rPr>
                        <a:t>&lt; 150 ms </a:t>
                      </a:r>
                      <a:r>
                        <a:rPr lang="en-US" sz="2800">
                          <a:solidFill>
                            <a:schemeClr val="dk1"/>
                          </a:solidFill>
                          <a:latin typeface="Times"/>
                          <a:ea typeface="Times"/>
                          <a:cs typeface="Times"/>
                          <a:sym typeface="Times"/>
                        </a:rPr>
                        <a:t>latency between pressing the start/stop button and hearing a </a:t>
                      </a:r>
                      <a:endParaRPr sz="2800">
                        <a:solidFill>
                          <a:schemeClr val="dk1"/>
                        </a:solidFill>
                        <a:latin typeface="Times"/>
                        <a:ea typeface="Times"/>
                        <a:cs typeface="Times"/>
                        <a:sym typeface="Time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800">
                          <a:solidFill>
                            <a:schemeClr val="dk1"/>
                          </a:solidFill>
                          <a:latin typeface="Times"/>
                          <a:ea typeface="Times"/>
                          <a:cs typeface="Times"/>
                          <a:sym typeface="Times"/>
                        </a:rPr>
                        <a:t>Round trip communication latency of ~70ms</a:t>
                      </a:r>
                      <a:endParaRPr sz="2800">
                        <a:solidFill>
                          <a:schemeClr val="dk1"/>
                        </a:solidFill>
                        <a:latin typeface="Times"/>
                        <a:ea typeface="Times"/>
                        <a:cs typeface="Times"/>
                        <a:sym typeface="Time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64800">
                <a:tc>
                  <a:txBody>
                    <a:bodyPr/>
                    <a:lstStyle/>
                    <a:p>
                      <a:pPr indent="0" lvl="0" marL="0" rtl="0" algn="l">
                        <a:spcBef>
                          <a:spcPts val="0"/>
                        </a:spcBef>
                        <a:spcAft>
                          <a:spcPts val="0"/>
                        </a:spcAft>
                        <a:buClr>
                          <a:srgbClr val="000000"/>
                        </a:buClr>
                        <a:buSzPts val="1100"/>
                        <a:buFont typeface="Arial"/>
                        <a:buNone/>
                      </a:pPr>
                      <a:r>
                        <a:rPr b="1" lang="en-US" sz="2800">
                          <a:solidFill>
                            <a:schemeClr val="dk1"/>
                          </a:solidFill>
                          <a:latin typeface="Times"/>
                          <a:ea typeface="Times"/>
                          <a:cs typeface="Times"/>
                          <a:sym typeface="Times"/>
                        </a:rPr>
                        <a:t>&lt; 60W</a:t>
                      </a:r>
                      <a:r>
                        <a:rPr lang="en-US" sz="2800">
                          <a:solidFill>
                            <a:schemeClr val="dk1"/>
                          </a:solidFill>
                          <a:latin typeface="Times"/>
                          <a:ea typeface="Times"/>
                          <a:cs typeface="Times"/>
                          <a:sym typeface="Times"/>
                        </a:rPr>
                        <a:t> average power consumption</a:t>
                      </a:r>
                      <a:endParaRPr sz="2800">
                        <a:solidFill>
                          <a:schemeClr val="dk1"/>
                        </a:solidFill>
                        <a:latin typeface="Times"/>
                        <a:ea typeface="Times"/>
                        <a:cs typeface="Times"/>
                        <a:sym typeface="Time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800">
                          <a:solidFill>
                            <a:schemeClr val="dk1"/>
                          </a:solidFill>
                          <a:latin typeface="Times"/>
                          <a:ea typeface="Times"/>
                          <a:cs typeface="Times"/>
                          <a:sym typeface="Times"/>
                        </a:rPr>
                        <a:t>Max power of 46.8W</a:t>
                      </a:r>
                      <a:endParaRPr sz="2800">
                        <a:solidFill>
                          <a:schemeClr val="dk1"/>
                        </a:solidFill>
                        <a:latin typeface="Times"/>
                        <a:ea typeface="Times"/>
                        <a:cs typeface="Times"/>
                        <a:sym typeface="Time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96" name="Google Shape;96;p1"/>
          <p:cNvSpPr txBox="1"/>
          <p:nvPr/>
        </p:nvSpPr>
        <p:spPr>
          <a:xfrm>
            <a:off x="14420850" y="26531750"/>
            <a:ext cx="12585900" cy="3386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00">
              <a:solidFill>
                <a:schemeClr val="dk1"/>
              </a:solidFill>
              <a:latin typeface="Times"/>
              <a:ea typeface="Times"/>
              <a:cs typeface="Times"/>
              <a:sym typeface="Times"/>
            </a:endParaRPr>
          </a:p>
          <a:p>
            <a:pPr indent="-444500" lvl="0" marL="457200" marR="0" rtl="0" algn="l">
              <a:spcBef>
                <a:spcPts val="0"/>
              </a:spcBef>
              <a:spcAft>
                <a:spcPts val="0"/>
              </a:spcAft>
              <a:buClr>
                <a:schemeClr val="dk1"/>
              </a:buClr>
              <a:buSzPts val="3400"/>
              <a:buFont typeface="Times"/>
              <a:buChar char="➢"/>
            </a:pPr>
            <a:r>
              <a:rPr b="1" lang="en-US" sz="3400">
                <a:solidFill>
                  <a:schemeClr val="dk1"/>
                </a:solidFill>
                <a:latin typeface="Times"/>
                <a:ea typeface="Times"/>
                <a:cs typeface="Times"/>
                <a:sym typeface="Times"/>
              </a:rPr>
              <a:t>OMR Accuracy - </a:t>
            </a:r>
            <a:r>
              <a:rPr lang="en-US" sz="3400">
                <a:latin typeface="Times"/>
                <a:ea typeface="Times"/>
                <a:cs typeface="Times"/>
                <a:sym typeface="Times"/>
              </a:rPr>
              <a:t>Reconverted XML file back to pdf and visually compared output to the original</a:t>
            </a:r>
            <a:endParaRPr sz="3400">
              <a:latin typeface="Times"/>
              <a:ea typeface="Times"/>
              <a:cs typeface="Times"/>
              <a:sym typeface="Times"/>
            </a:endParaRPr>
          </a:p>
          <a:p>
            <a:pPr indent="-444500" lvl="0" marL="457200" marR="0" rtl="0" algn="l">
              <a:spcBef>
                <a:spcPts val="0"/>
              </a:spcBef>
              <a:spcAft>
                <a:spcPts val="0"/>
              </a:spcAft>
              <a:buSzPts val="3400"/>
              <a:buFont typeface="Times"/>
              <a:buChar char="➢"/>
            </a:pPr>
            <a:r>
              <a:rPr b="1" lang="en-US" sz="3400">
                <a:latin typeface="Times"/>
                <a:ea typeface="Times"/>
                <a:cs typeface="Times"/>
                <a:sym typeface="Times"/>
              </a:rPr>
              <a:t>Tempo Accuracy - </a:t>
            </a:r>
            <a:r>
              <a:rPr lang="en-US" sz="3400">
                <a:latin typeface="Times"/>
                <a:ea typeface="Times"/>
                <a:cs typeface="Times"/>
                <a:sym typeface="Times"/>
              </a:rPr>
              <a:t>Measured tempo with a metronome</a:t>
            </a:r>
            <a:endParaRPr sz="3400">
              <a:latin typeface="Times"/>
              <a:ea typeface="Times"/>
              <a:cs typeface="Times"/>
              <a:sym typeface="Times"/>
            </a:endParaRPr>
          </a:p>
          <a:p>
            <a:pPr indent="-444500" lvl="0" marL="457200" marR="0" rtl="0" algn="l">
              <a:spcBef>
                <a:spcPts val="0"/>
              </a:spcBef>
              <a:spcAft>
                <a:spcPts val="0"/>
              </a:spcAft>
              <a:buSzPts val="3400"/>
              <a:buChar char="➢"/>
            </a:pPr>
            <a:r>
              <a:rPr b="1" lang="en-US" sz="3400">
                <a:latin typeface="Times"/>
                <a:ea typeface="Times"/>
                <a:cs typeface="Times"/>
                <a:sym typeface="Times"/>
              </a:rPr>
              <a:t>Computer/RPi Latency</a:t>
            </a:r>
            <a:r>
              <a:rPr lang="en-US" sz="3400">
                <a:latin typeface="Times"/>
                <a:ea typeface="Times"/>
                <a:cs typeface="Times"/>
                <a:sym typeface="Times"/>
              </a:rPr>
              <a:t> </a:t>
            </a:r>
            <a:r>
              <a:rPr b="1" lang="en-US" sz="3400">
                <a:latin typeface="Times"/>
                <a:ea typeface="Times"/>
                <a:cs typeface="Times"/>
                <a:sym typeface="Times"/>
              </a:rPr>
              <a:t>- </a:t>
            </a:r>
            <a:r>
              <a:rPr lang="en-US" sz="3400">
                <a:latin typeface="Times"/>
                <a:ea typeface="Times"/>
                <a:cs typeface="Times"/>
                <a:sym typeface="Times"/>
              </a:rPr>
              <a:t>Recorded system times when start/stop signals are sent and received and computed the difference</a:t>
            </a:r>
            <a:endParaRPr sz="3400">
              <a:latin typeface="Times"/>
              <a:ea typeface="Times"/>
              <a:cs typeface="Times"/>
              <a:sym typeface="Times"/>
            </a:endParaRPr>
          </a:p>
          <a:p>
            <a:pPr indent="-444500" lvl="0" marL="457200" marR="0" rtl="0" algn="l">
              <a:spcBef>
                <a:spcPts val="0"/>
              </a:spcBef>
              <a:spcAft>
                <a:spcPts val="0"/>
              </a:spcAft>
              <a:buSzPts val="3400"/>
              <a:buFont typeface="Times"/>
              <a:buChar char="➢"/>
            </a:pPr>
            <a:r>
              <a:rPr b="1" lang="en-US" sz="3400">
                <a:latin typeface="Times"/>
                <a:ea typeface="Times"/>
                <a:cs typeface="Times"/>
                <a:sym typeface="Times"/>
              </a:rPr>
              <a:t>Power - </a:t>
            </a:r>
            <a:r>
              <a:rPr lang="en-US" sz="3400">
                <a:latin typeface="Times"/>
                <a:ea typeface="Times"/>
                <a:cs typeface="Times"/>
                <a:sym typeface="Times"/>
              </a:rPr>
              <a:t>Inspected power and current readings on DC power supply</a:t>
            </a:r>
            <a:endParaRPr sz="3400">
              <a:latin typeface="Times"/>
              <a:ea typeface="Times"/>
              <a:cs typeface="Times"/>
              <a:sym typeface="Times"/>
            </a:endParaRPr>
          </a:p>
        </p:txBody>
      </p:sp>
      <p:sp>
        <p:nvSpPr>
          <p:cNvPr id="97" name="Google Shape;97;p1"/>
          <p:cNvSpPr txBox="1"/>
          <p:nvPr/>
        </p:nvSpPr>
        <p:spPr>
          <a:xfrm>
            <a:off x="4267200" y="31175150"/>
            <a:ext cx="9243900" cy="517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000">
                <a:solidFill>
                  <a:schemeClr val="dk1"/>
                </a:solidFill>
                <a:latin typeface="Times New Roman"/>
                <a:ea typeface="Times New Roman"/>
                <a:cs typeface="Times New Roman"/>
                <a:sym typeface="Times New Roman"/>
              </a:rPr>
              <a:t>While our product cannot outperform a virtuoso pianist, the </a:t>
            </a:r>
            <a:r>
              <a:rPr lang="en-US" sz="3000">
                <a:solidFill>
                  <a:schemeClr val="dk1"/>
                </a:solidFill>
                <a:latin typeface="Times New Roman"/>
                <a:ea typeface="Times New Roman"/>
                <a:cs typeface="Times New Roman"/>
                <a:sym typeface="Times New Roman"/>
              </a:rPr>
              <a:t>accompanyBot is capable of performing simple pieces for accompaniment</a:t>
            </a:r>
            <a:r>
              <a:rPr lang="en-US" sz="3000">
                <a:solidFill>
                  <a:schemeClr val="dk1"/>
                </a:solidFill>
                <a:latin typeface="Times New Roman"/>
                <a:ea typeface="Times New Roman"/>
                <a:cs typeface="Times New Roman"/>
                <a:sym typeface="Times New Roman"/>
              </a:rPr>
              <a:t>. Through the process, we discovered reading music is a hard task and a complete automated solution is yet to exist. Another challenge we faced was underestimating the time for integration and prototyping.</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000">
                <a:solidFill>
                  <a:schemeClr val="dk1"/>
                </a:solidFill>
                <a:latin typeface="Times New Roman"/>
                <a:ea typeface="Times New Roman"/>
                <a:cs typeface="Times New Roman"/>
                <a:sym typeface="Times New Roman"/>
              </a:rPr>
              <a:t>Our system is a solid proof of concept for playing one octave and has the potential to be expanded to play the entire range of keys on a piano, with cost being the limiting factor.</a:t>
            </a:r>
            <a:endParaRPr sz="3000">
              <a:solidFill>
                <a:schemeClr val="dk1"/>
              </a:solidFill>
              <a:latin typeface="Times New Roman"/>
              <a:ea typeface="Times New Roman"/>
              <a:cs typeface="Times New Roman"/>
              <a:sym typeface="Times New Roman"/>
            </a:endParaRPr>
          </a:p>
        </p:txBody>
      </p:sp>
      <p:pic>
        <p:nvPicPr>
          <p:cNvPr id="98" name="Google Shape;98;p1"/>
          <p:cNvPicPr preferRelativeResize="0"/>
          <p:nvPr/>
        </p:nvPicPr>
        <p:blipFill>
          <a:blip r:embed="rId5">
            <a:alphaModFix/>
          </a:blip>
          <a:stretch>
            <a:fillRect/>
          </a:stretch>
        </p:blipFill>
        <p:spPr>
          <a:xfrm>
            <a:off x="22226999" y="257013"/>
            <a:ext cx="3688076" cy="3688076"/>
          </a:xfrm>
          <a:prstGeom prst="rect">
            <a:avLst/>
          </a:prstGeom>
          <a:noFill/>
          <a:ln>
            <a:noFill/>
          </a:ln>
        </p:spPr>
      </p:pic>
      <p:sp>
        <p:nvSpPr>
          <p:cNvPr id="99" name="Google Shape;99;p1"/>
          <p:cNvSpPr txBox="1"/>
          <p:nvPr/>
        </p:nvSpPr>
        <p:spPr>
          <a:xfrm>
            <a:off x="18273350" y="3845850"/>
            <a:ext cx="8838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Piano icon created by Freepik = Flaticon at https://www.flaticon.com/free-icons/piano</a:t>
            </a:r>
            <a:endParaRPr sz="1800">
              <a:solidFill>
                <a:schemeClr val="dk1"/>
              </a:solidFill>
            </a:endParaRPr>
          </a:p>
          <a:p>
            <a:pPr indent="0" lvl="0" marL="0" rtl="0" algn="l">
              <a:spcBef>
                <a:spcPts val="0"/>
              </a:spcBef>
              <a:spcAft>
                <a:spcPts val="0"/>
              </a:spcAft>
              <a:buNone/>
            </a:pPr>
            <a:r>
              <a:t/>
            </a:r>
            <a:endParaRPr sz="1800"/>
          </a:p>
        </p:txBody>
      </p:sp>
      <p:grpSp>
        <p:nvGrpSpPr>
          <p:cNvPr id="100" name="Google Shape;100;p1"/>
          <p:cNvGrpSpPr/>
          <p:nvPr/>
        </p:nvGrpSpPr>
        <p:grpSpPr>
          <a:xfrm>
            <a:off x="464700" y="32960050"/>
            <a:ext cx="3802500" cy="3327900"/>
            <a:chOff x="464825" y="31683700"/>
            <a:chExt cx="3802500" cy="3327900"/>
          </a:xfrm>
        </p:grpSpPr>
        <p:sp>
          <p:nvSpPr>
            <p:cNvPr id="101" name="Google Shape;101;p1"/>
            <p:cNvSpPr/>
            <p:nvPr/>
          </p:nvSpPr>
          <p:spPr>
            <a:xfrm>
              <a:off x="464825" y="34426900"/>
              <a:ext cx="38025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Times"/>
                  <a:ea typeface="Times"/>
                  <a:cs typeface="Times"/>
                  <a:sym typeface="Times"/>
                </a:rPr>
                <a:t>http://</a:t>
              </a:r>
              <a:r>
                <a:rPr lang="en-US" sz="2000">
                  <a:solidFill>
                    <a:schemeClr val="dk1"/>
                  </a:solidFill>
                  <a:latin typeface="Times"/>
                  <a:ea typeface="Times"/>
                  <a:cs typeface="Times"/>
                  <a:sym typeface="Times"/>
                </a:rPr>
                <a:t>course.ece.cmu.edu/~ece500/projects/s23-teamd7/</a:t>
              </a:r>
              <a:endParaRPr sz="2000">
                <a:latin typeface="Times"/>
                <a:ea typeface="Times"/>
                <a:cs typeface="Times"/>
                <a:sym typeface="Times"/>
              </a:endParaRPr>
            </a:p>
          </p:txBody>
        </p:sp>
        <p:pic>
          <p:nvPicPr>
            <p:cNvPr id="102" name="Google Shape;102;p1"/>
            <p:cNvPicPr preferRelativeResize="0"/>
            <p:nvPr/>
          </p:nvPicPr>
          <p:blipFill>
            <a:blip r:embed="rId6">
              <a:alphaModFix/>
            </a:blip>
            <a:stretch>
              <a:fillRect/>
            </a:stretch>
          </p:blipFill>
          <p:spPr>
            <a:xfrm>
              <a:off x="994475" y="31683700"/>
              <a:ext cx="2743199" cy="2743199"/>
            </a:xfrm>
            <a:prstGeom prst="rect">
              <a:avLst/>
            </a:prstGeom>
            <a:noFill/>
            <a:ln>
              <a:noFill/>
            </a:ln>
          </p:spPr>
        </p:pic>
      </p:grpSp>
      <p:pic>
        <p:nvPicPr>
          <p:cNvPr id="103" name="Google Shape;103;p1"/>
          <p:cNvPicPr preferRelativeResize="0"/>
          <p:nvPr/>
        </p:nvPicPr>
        <p:blipFill>
          <a:blip r:embed="rId7">
            <a:alphaModFix/>
          </a:blip>
          <a:stretch>
            <a:fillRect/>
          </a:stretch>
        </p:blipFill>
        <p:spPr>
          <a:xfrm>
            <a:off x="20146750" y="5847987"/>
            <a:ext cx="6931200" cy="5215303"/>
          </a:xfrm>
          <a:prstGeom prst="rect">
            <a:avLst/>
          </a:prstGeom>
          <a:noFill/>
          <a:ln>
            <a:noFill/>
          </a:ln>
        </p:spPr>
      </p:pic>
      <p:sp>
        <p:nvSpPr>
          <p:cNvPr id="104" name="Google Shape;104;p1"/>
          <p:cNvSpPr txBox="1"/>
          <p:nvPr/>
        </p:nvSpPr>
        <p:spPr>
          <a:xfrm>
            <a:off x="21825694" y="20828863"/>
            <a:ext cx="44907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00">
                <a:solidFill>
                  <a:schemeClr val="dk1"/>
                </a:solidFill>
                <a:latin typeface="Times New Roman"/>
                <a:ea typeface="Times New Roman"/>
                <a:cs typeface="Times New Roman"/>
                <a:sym typeface="Times New Roman"/>
              </a:rPr>
              <a:t>MOSFETs</a:t>
            </a:r>
            <a:endParaRPr sz="3800">
              <a:solidFill>
                <a:schemeClr val="dk1"/>
              </a:solidFill>
              <a:latin typeface="Times New Roman"/>
              <a:ea typeface="Times New Roman"/>
              <a:cs typeface="Times New Roman"/>
              <a:sym typeface="Times New Roman"/>
            </a:endParaRPr>
          </a:p>
        </p:txBody>
      </p:sp>
      <p:pic>
        <p:nvPicPr>
          <p:cNvPr id="105" name="Google Shape;105;p1"/>
          <p:cNvPicPr preferRelativeResize="0"/>
          <p:nvPr/>
        </p:nvPicPr>
        <p:blipFill rotWithShape="1">
          <a:blip r:embed="rId8">
            <a:alphaModFix/>
          </a:blip>
          <a:srcRect b="0" l="12292" r="12705" t="35517"/>
          <a:stretch/>
        </p:blipFill>
        <p:spPr>
          <a:xfrm>
            <a:off x="20042213" y="20245376"/>
            <a:ext cx="6931323" cy="4469599"/>
          </a:xfrm>
          <a:prstGeom prst="rect">
            <a:avLst/>
          </a:prstGeom>
          <a:noFill/>
          <a:ln>
            <a:noFill/>
          </a:ln>
        </p:spPr>
      </p:pic>
      <p:sp>
        <p:nvSpPr>
          <p:cNvPr id="106" name="Google Shape;106;p1"/>
          <p:cNvSpPr txBox="1"/>
          <p:nvPr/>
        </p:nvSpPr>
        <p:spPr>
          <a:xfrm>
            <a:off x="14036050" y="14117450"/>
            <a:ext cx="6931200" cy="741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5200">
                <a:solidFill>
                  <a:schemeClr val="dk2"/>
                </a:solidFill>
                <a:latin typeface="Times New Roman"/>
                <a:ea typeface="Times New Roman"/>
                <a:cs typeface="Times New Roman"/>
                <a:sym typeface="Times New Roman"/>
              </a:rPr>
              <a:t>Hardware:</a:t>
            </a:r>
            <a:endParaRPr b="1" sz="5200">
              <a:solidFill>
                <a:schemeClr val="dk2"/>
              </a:solidFill>
              <a:latin typeface="Times New Roman"/>
              <a:ea typeface="Times New Roman"/>
              <a:cs typeface="Times New Roman"/>
              <a:sym typeface="Times New Roman"/>
            </a:endParaRPr>
          </a:p>
          <a:p>
            <a:pPr indent="-469900" lvl="0" marL="457200" rtl="0" algn="l">
              <a:spcBef>
                <a:spcPts val="0"/>
              </a:spcBef>
              <a:spcAft>
                <a:spcPts val="0"/>
              </a:spcAft>
              <a:buClr>
                <a:schemeClr val="dk1"/>
              </a:buClr>
              <a:buSzPts val="3800"/>
              <a:buFont typeface="Times New Roman"/>
              <a:buChar char="➢"/>
            </a:pPr>
            <a:r>
              <a:rPr b="1" lang="en-US" sz="3800">
                <a:solidFill>
                  <a:schemeClr val="dk1"/>
                </a:solidFill>
                <a:latin typeface="Times New Roman"/>
                <a:ea typeface="Times New Roman"/>
                <a:cs typeface="Times New Roman"/>
                <a:sym typeface="Times New Roman"/>
              </a:rPr>
              <a:t>Arduino Uno</a:t>
            </a:r>
            <a:endParaRPr b="1" sz="3800">
              <a:solidFill>
                <a:schemeClr val="dk1"/>
              </a:solidFill>
              <a:latin typeface="Times New Roman"/>
              <a:ea typeface="Times New Roman"/>
              <a:cs typeface="Times New Roman"/>
              <a:sym typeface="Times New Roman"/>
            </a:endParaRPr>
          </a:p>
          <a:p>
            <a:pPr indent="-469900" lvl="1" marL="914400" rtl="0" algn="l">
              <a:spcBef>
                <a:spcPts val="0"/>
              </a:spcBef>
              <a:spcAft>
                <a:spcPts val="0"/>
              </a:spcAft>
              <a:buClr>
                <a:schemeClr val="dk1"/>
              </a:buClr>
              <a:buSzPts val="3800"/>
              <a:buFont typeface="Times New Roman"/>
              <a:buChar char="○"/>
            </a:pPr>
            <a:r>
              <a:rPr lang="en-US" sz="3800">
                <a:solidFill>
                  <a:schemeClr val="dk1"/>
                </a:solidFill>
                <a:latin typeface="Times New Roman"/>
                <a:ea typeface="Times New Roman"/>
                <a:cs typeface="Times New Roman"/>
                <a:sym typeface="Times New Roman"/>
              </a:rPr>
              <a:t>Serves as a p</a:t>
            </a:r>
            <a:r>
              <a:rPr lang="en-US" sz="3800">
                <a:solidFill>
                  <a:schemeClr val="dk1"/>
                </a:solidFill>
                <a:latin typeface="Times New Roman"/>
                <a:ea typeface="Times New Roman"/>
                <a:cs typeface="Times New Roman"/>
                <a:sym typeface="Times New Roman"/>
              </a:rPr>
              <a:t>roxy between GUI and Raspberry Pi</a:t>
            </a:r>
            <a:endParaRPr sz="3800">
              <a:solidFill>
                <a:schemeClr val="dk1"/>
              </a:solidFill>
              <a:latin typeface="Times New Roman"/>
              <a:ea typeface="Times New Roman"/>
              <a:cs typeface="Times New Roman"/>
              <a:sym typeface="Times New Roman"/>
            </a:endParaRPr>
          </a:p>
          <a:p>
            <a:pPr indent="-469900" lvl="0" marL="457200" rtl="0" algn="l">
              <a:spcBef>
                <a:spcPts val="0"/>
              </a:spcBef>
              <a:spcAft>
                <a:spcPts val="0"/>
              </a:spcAft>
              <a:buClr>
                <a:schemeClr val="dk1"/>
              </a:buClr>
              <a:buSzPts val="3800"/>
              <a:buFont typeface="Times New Roman"/>
              <a:buChar char="➢"/>
            </a:pPr>
            <a:r>
              <a:rPr b="1" lang="en-US" sz="3800">
                <a:solidFill>
                  <a:schemeClr val="dk1"/>
                </a:solidFill>
                <a:latin typeface="Times New Roman"/>
                <a:ea typeface="Times New Roman"/>
                <a:cs typeface="Times New Roman"/>
                <a:sym typeface="Times New Roman"/>
              </a:rPr>
              <a:t>Raspberry Pi4</a:t>
            </a:r>
            <a:endParaRPr b="1" sz="3800">
              <a:solidFill>
                <a:schemeClr val="dk1"/>
              </a:solidFill>
              <a:latin typeface="Times New Roman"/>
              <a:ea typeface="Times New Roman"/>
              <a:cs typeface="Times New Roman"/>
              <a:sym typeface="Times New Roman"/>
            </a:endParaRPr>
          </a:p>
          <a:p>
            <a:pPr indent="-469900" lvl="1" marL="914400" rtl="0" algn="l">
              <a:spcBef>
                <a:spcPts val="0"/>
              </a:spcBef>
              <a:spcAft>
                <a:spcPts val="0"/>
              </a:spcAft>
              <a:buClr>
                <a:schemeClr val="dk1"/>
              </a:buClr>
              <a:buSzPts val="3800"/>
              <a:buFont typeface="Times New Roman"/>
              <a:buChar char="○"/>
            </a:pPr>
            <a:r>
              <a:rPr lang="en-US" sz="3800">
                <a:solidFill>
                  <a:schemeClr val="dk1"/>
                </a:solidFill>
                <a:latin typeface="Times New Roman"/>
                <a:ea typeface="Times New Roman"/>
                <a:cs typeface="Times New Roman"/>
                <a:sym typeface="Times New Roman"/>
              </a:rPr>
              <a:t>Hosts notes scheduling algorithm</a:t>
            </a:r>
            <a:endParaRPr sz="3800">
              <a:solidFill>
                <a:schemeClr val="dk1"/>
              </a:solidFill>
              <a:latin typeface="Times New Roman"/>
              <a:ea typeface="Times New Roman"/>
              <a:cs typeface="Times New Roman"/>
              <a:sym typeface="Times New Roman"/>
            </a:endParaRPr>
          </a:p>
          <a:p>
            <a:pPr indent="-469900" lvl="1" marL="914400" rtl="0" algn="l">
              <a:spcBef>
                <a:spcPts val="0"/>
              </a:spcBef>
              <a:spcAft>
                <a:spcPts val="0"/>
              </a:spcAft>
              <a:buClr>
                <a:schemeClr val="dk1"/>
              </a:buClr>
              <a:buSzPts val="3800"/>
              <a:buFont typeface="Times New Roman"/>
              <a:buChar char="○"/>
            </a:pPr>
            <a:r>
              <a:rPr lang="en-US" sz="3800">
                <a:solidFill>
                  <a:schemeClr val="dk1"/>
                </a:solidFill>
                <a:latin typeface="Times New Roman"/>
                <a:ea typeface="Times New Roman"/>
                <a:cs typeface="Times New Roman"/>
                <a:sym typeface="Times New Roman"/>
              </a:rPr>
              <a:t>Communicates metrics for software application</a:t>
            </a:r>
            <a:endParaRPr sz="3800">
              <a:solidFill>
                <a:schemeClr val="dk1"/>
              </a:solidFill>
              <a:latin typeface="Times New Roman"/>
              <a:ea typeface="Times New Roman"/>
              <a:cs typeface="Times New Roman"/>
              <a:sym typeface="Times New Roman"/>
            </a:endParaRPr>
          </a:p>
          <a:p>
            <a:pPr indent="-469900" lvl="1" marL="914400" rtl="0" algn="l">
              <a:spcBef>
                <a:spcPts val="0"/>
              </a:spcBef>
              <a:spcAft>
                <a:spcPts val="0"/>
              </a:spcAft>
              <a:buClr>
                <a:schemeClr val="dk1"/>
              </a:buClr>
              <a:buSzPts val="3800"/>
              <a:buFont typeface="Times New Roman"/>
              <a:buChar char="○"/>
            </a:pPr>
            <a:r>
              <a:rPr lang="en-US" sz="3800">
                <a:solidFill>
                  <a:schemeClr val="dk1"/>
                </a:solidFill>
                <a:latin typeface="Times New Roman"/>
                <a:ea typeface="Times New Roman"/>
                <a:cs typeface="Times New Roman"/>
                <a:sym typeface="Times New Roman"/>
              </a:rPr>
              <a:t>Sends digital signals to switching MOSFETS </a:t>
            </a:r>
            <a:endParaRPr b="1" sz="3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3800">
              <a:solidFill>
                <a:schemeClr val="dk1"/>
              </a:solidFill>
              <a:latin typeface="Times New Roman"/>
              <a:ea typeface="Times New Roman"/>
              <a:cs typeface="Times New Roman"/>
              <a:sym typeface="Times New Roman"/>
            </a:endParaRPr>
          </a:p>
        </p:txBody>
      </p:sp>
      <p:pic>
        <p:nvPicPr>
          <p:cNvPr id="107" name="Google Shape;107;p1"/>
          <p:cNvPicPr preferRelativeResize="0"/>
          <p:nvPr/>
        </p:nvPicPr>
        <p:blipFill>
          <a:blip r:embed="rId9">
            <a:alphaModFix/>
          </a:blip>
          <a:stretch>
            <a:fillRect/>
          </a:stretch>
        </p:blipFill>
        <p:spPr>
          <a:xfrm rot="-5400000">
            <a:off x="20420100" y="12811590"/>
            <a:ext cx="7458826" cy="5594124"/>
          </a:xfrm>
          <a:prstGeom prst="rect">
            <a:avLst/>
          </a:prstGeom>
          <a:noFill/>
          <a:ln>
            <a:noFill/>
          </a:ln>
        </p:spPr>
      </p:pic>
      <p:sp>
        <p:nvSpPr>
          <p:cNvPr id="108" name="Google Shape;108;p1"/>
          <p:cNvSpPr txBox="1"/>
          <p:nvPr/>
        </p:nvSpPr>
        <p:spPr>
          <a:xfrm>
            <a:off x="14005550" y="20923975"/>
            <a:ext cx="5791200" cy="4279200"/>
          </a:xfrm>
          <a:prstGeom prst="rect">
            <a:avLst/>
          </a:prstGeom>
          <a:noFill/>
          <a:ln>
            <a:noFill/>
          </a:ln>
        </p:spPr>
        <p:txBody>
          <a:bodyPr anchorCtr="0" anchor="t" bIns="91425" lIns="91425" spcFirstLastPara="1" rIns="91425" wrap="square" tIns="91425">
            <a:spAutoFit/>
          </a:bodyPr>
          <a:lstStyle/>
          <a:p>
            <a:pPr indent="-469900" lvl="0" marL="457200" rtl="0" algn="l">
              <a:spcBef>
                <a:spcPts val="0"/>
              </a:spcBef>
              <a:spcAft>
                <a:spcPts val="0"/>
              </a:spcAft>
              <a:buClr>
                <a:schemeClr val="dk1"/>
              </a:buClr>
              <a:buSzPts val="3800"/>
              <a:buFont typeface="Times New Roman"/>
              <a:buChar char="➢"/>
            </a:pPr>
            <a:r>
              <a:rPr b="1" lang="en-US" sz="3800">
                <a:solidFill>
                  <a:schemeClr val="dk1"/>
                </a:solidFill>
                <a:latin typeface="Times New Roman"/>
                <a:ea typeface="Times New Roman"/>
                <a:cs typeface="Times New Roman"/>
                <a:sym typeface="Times New Roman"/>
              </a:rPr>
              <a:t>Robotic “Hand”</a:t>
            </a:r>
            <a:endParaRPr b="1" sz="3800">
              <a:solidFill>
                <a:schemeClr val="dk1"/>
              </a:solidFill>
              <a:latin typeface="Times New Roman"/>
              <a:ea typeface="Times New Roman"/>
              <a:cs typeface="Times New Roman"/>
              <a:sym typeface="Times New Roman"/>
            </a:endParaRPr>
          </a:p>
          <a:p>
            <a:pPr indent="-469900" lvl="1" marL="914400" rtl="0" algn="l">
              <a:spcBef>
                <a:spcPts val="0"/>
              </a:spcBef>
              <a:spcAft>
                <a:spcPts val="0"/>
              </a:spcAft>
              <a:buClr>
                <a:schemeClr val="dk1"/>
              </a:buClr>
              <a:buSzPts val="3800"/>
              <a:buFont typeface="Times New Roman"/>
              <a:buChar char="○"/>
            </a:pPr>
            <a:r>
              <a:rPr lang="en-US" sz="3800">
                <a:solidFill>
                  <a:schemeClr val="dk1"/>
                </a:solidFill>
                <a:latin typeface="Times New Roman"/>
                <a:ea typeface="Times New Roman"/>
                <a:cs typeface="Times New Roman"/>
                <a:sym typeface="Times New Roman"/>
              </a:rPr>
              <a:t>Adafruit 25N Push/Pull Solenoids to press on piano keys</a:t>
            </a:r>
            <a:endParaRPr sz="3800">
              <a:solidFill>
                <a:schemeClr val="dk1"/>
              </a:solidFill>
              <a:latin typeface="Times New Roman"/>
              <a:ea typeface="Times New Roman"/>
              <a:cs typeface="Times New Roman"/>
              <a:sym typeface="Times New Roman"/>
            </a:endParaRPr>
          </a:p>
          <a:p>
            <a:pPr indent="-469900" lvl="1" marL="914400" rtl="0" algn="l">
              <a:spcBef>
                <a:spcPts val="0"/>
              </a:spcBef>
              <a:spcAft>
                <a:spcPts val="0"/>
              </a:spcAft>
              <a:buClr>
                <a:schemeClr val="dk1"/>
              </a:buClr>
              <a:buSzPts val="3800"/>
              <a:buFont typeface="Times New Roman"/>
              <a:buChar char="○"/>
            </a:pPr>
            <a:r>
              <a:rPr lang="en-US" sz="3800">
                <a:solidFill>
                  <a:schemeClr val="dk1"/>
                </a:solidFill>
                <a:latin typeface="Times New Roman"/>
                <a:ea typeface="Times New Roman"/>
                <a:cs typeface="Times New Roman"/>
                <a:sym typeface="Times New Roman"/>
              </a:rPr>
              <a:t>Adafruit N-channel MOSFET switches for solenoid “fingers”</a:t>
            </a:r>
            <a:endParaRPr sz="3800">
              <a:solidFill>
                <a:schemeClr val="dk1"/>
              </a:solidFill>
              <a:latin typeface="Times New Roman"/>
              <a:ea typeface="Times New Roman"/>
              <a:cs typeface="Times New Roman"/>
              <a:sym typeface="Times New Roman"/>
            </a:endParaRPr>
          </a:p>
        </p:txBody>
      </p:sp>
      <p:sp>
        <p:nvSpPr>
          <p:cNvPr id="109" name="Google Shape;109;p1"/>
          <p:cNvSpPr txBox="1"/>
          <p:nvPr/>
        </p:nvSpPr>
        <p:spPr>
          <a:xfrm>
            <a:off x="22404874" y="19366050"/>
            <a:ext cx="3489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Fig. 2. Arduino and RPi</a:t>
            </a:r>
            <a:endParaRPr b="1" sz="2400">
              <a:solidFill>
                <a:schemeClr val="dk1"/>
              </a:solidFill>
              <a:latin typeface="Times New Roman"/>
              <a:ea typeface="Times New Roman"/>
              <a:cs typeface="Times New Roman"/>
              <a:sym typeface="Times New Roman"/>
            </a:endParaRPr>
          </a:p>
        </p:txBody>
      </p:sp>
      <p:sp>
        <p:nvSpPr>
          <p:cNvPr id="110" name="Google Shape;110;p1"/>
          <p:cNvSpPr txBox="1"/>
          <p:nvPr/>
        </p:nvSpPr>
        <p:spPr>
          <a:xfrm>
            <a:off x="22404875" y="12067725"/>
            <a:ext cx="2571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highlight>
                  <a:schemeClr val="lt1"/>
                </a:highlight>
                <a:latin typeface="Times New Roman"/>
                <a:ea typeface="Times New Roman"/>
                <a:cs typeface="Times New Roman"/>
                <a:sym typeface="Times New Roman"/>
              </a:rPr>
              <a:t>RPi Power Cord</a:t>
            </a:r>
            <a:endParaRPr b="1" sz="2400">
              <a:solidFill>
                <a:schemeClr val="dk1"/>
              </a:solidFill>
              <a:highlight>
                <a:schemeClr val="lt1"/>
              </a:highlight>
              <a:latin typeface="Times New Roman"/>
              <a:ea typeface="Times New Roman"/>
              <a:cs typeface="Times New Roman"/>
              <a:sym typeface="Times New Roman"/>
            </a:endParaRPr>
          </a:p>
        </p:txBody>
      </p:sp>
      <p:sp>
        <p:nvSpPr>
          <p:cNvPr id="111" name="Google Shape;111;p1"/>
          <p:cNvSpPr txBox="1"/>
          <p:nvPr/>
        </p:nvSpPr>
        <p:spPr>
          <a:xfrm>
            <a:off x="24360925" y="13305825"/>
            <a:ext cx="25719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highlight>
                  <a:schemeClr val="lt1"/>
                </a:highlight>
                <a:latin typeface="Times New Roman"/>
                <a:ea typeface="Times New Roman"/>
                <a:cs typeface="Times New Roman"/>
                <a:sym typeface="Times New Roman"/>
              </a:rPr>
              <a:t>USB cable to connect to laptop</a:t>
            </a:r>
            <a:endParaRPr b="1" sz="2400">
              <a:solidFill>
                <a:schemeClr val="dk1"/>
              </a:solidFill>
              <a:highlight>
                <a:schemeClr val="lt1"/>
              </a:highlight>
              <a:latin typeface="Times New Roman"/>
              <a:ea typeface="Times New Roman"/>
              <a:cs typeface="Times New Roman"/>
              <a:sym typeface="Times New Roman"/>
            </a:endParaRPr>
          </a:p>
        </p:txBody>
      </p:sp>
      <p:sp>
        <p:nvSpPr>
          <p:cNvPr id="112" name="Google Shape;112;p1"/>
          <p:cNvSpPr txBox="1"/>
          <p:nvPr/>
        </p:nvSpPr>
        <p:spPr>
          <a:xfrm>
            <a:off x="23858400" y="16117425"/>
            <a:ext cx="21351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highlight>
                  <a:schemeClr val="lt1"/>
                </a:highlight>
                <a:latin typeface="Times New Roman"/>
                <a:ea typeface="Times New Roman"/>
                <a:cs typeface="Times New Roman"/>
                <a:sym typeface="Times New Roman"/>
              </a:rPr>
              <a:t>UART Wires</a:t>
            </a:r>
            <a:endParaRPr b="1" sz="2400">
              <a:solidFill>
                <a:schemeClr val="dk1"/>
              </a:solidFill>
              <a:highlight>
                <a:schemeClr val="lt1"/>
              </a:highlight>
              <a:latin typeface="Times New Roman"/>
              <a:ea typeface="Times New Roman"/>
              <a:cs typeface="Times New Roman"/>
              <a:sym typeface="Times New Roman"/>
            </a:endParaRPr>
          </a:p>
        </p:txBody>
      </p:sp>
      <p:sp>
        <p:nvSpPr>
          <p:cNvPr id="113" name="Google Shape;113;p1"/>
          <p:cNvSpPr txBox="1"/>
          <p:nvPr/>
        </p:nvSpPr>
        <p:spPr>
          <a:xfrm>
            <a:off x="19973325" y="17571888"/>
            <a:ext cx="30633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highlight>
                  <a:schemeClr val="lt1"/>
                </a:highlight>
                <a:latin typeface="Times New Roman"/>
                <a:ea typeface="Times New Roman"/>
                <a:cs typeface="Times New Roman"/>
                <a:sym typeface="Times New Roman"/>
              </a:rPr>
              <a:t>GPIO Pins to connect to MOSFETS</a:t>
            </a:r>
            <a:endParaRPr b="1" sz="2400">
              <a:solidFill>
                <a:schemeClr val="dk1"/>
              </a:solidFill>
              <a:highlight>
                <a:schemeClr val="lt1"/>
              </a:highlight>
              <a:latin typeface="Times New Roman"/>
              <a:ea typeface="Times New Roman"/>
              <a:cs typeface="Times New Roman"/>
              <a:sym typeface="Times New Roman"/>
            </a:endParaRPr>
          </a:p>
        </p:txBody>
      </p:sp>
      <p:sp>
        <p:nvSpPr>
          <p:cNvPr id="114" name="Google Shape;114;p1"/>
          <p:cNvSpPr txBox="1"/>
          <p:nvPr/>
        </p:nvSpPr>
        <p:spPr>
          <a:xfrm>
            <a:off x="21327263" y="24896525"/>
            <a:ext cx="4066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Fig. 3. Chassis and Solenoid</a:t>
            </a:r>
            <a:endParaRPr b="1" sz="2400">
              <a:solidFill>
                <a:schemeClr val="dk1"/>
              </a:solidFill>
              <a:latin typeface="Times New Roman"/>
              <a:ea typeface="Times New Roman"/>
              <a:cs typeface="Times New Roman"/>
              <a:sym typeface="Times New Roman"/>
            </a:endParaRPr>
          </a:p>
        </p:txBody>
      </p:sp>
      <p:sp>
        <p:nvSpPr>
          <p:cNvPr id="115" name="Google Shape;115;p1"/>
          <p:cNvSpPr txBox="1"/>
          <p:nvPr/>
        </p:nvSpPr>
        <p:spPr>
          <a:xfrm>
            <a:off x="19894850" y="21165900"/>
            <a:ext cx="21351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highlight>
                  <a:schemeClr val="lt1"/>
                </a:highlight>
                <a:latin typeface="Times New Roman"/>
                <a:ea typeface="Times New Roman"/>
                <a:cs typeface="Times New Roman"/>
                <a:sym typeface="Times New Roman"/>
              </a:rPr>
              <a:t>Chassis</a:t>
            </a:r>
            <a:endParaRPr b="1" sz="2400">
              <a:solidFill>
                <a:schemeClr val="dk1"/>
              </a:solidFill>
              <a:highlight>
                <a:schemeClr val="lt1"/>
              </a:highlight>
              <a:latin typeface="Times New Roman"/>
              <a:ea typeface="Times New Roman"/>
              <a:cs typeface="Times New Roman"/>
              <a:sym typeface="Times New Roman"/>
            </a:endParaRPr>
          </a:p>
        </p:txBody>
      </p:sp>
      <p:sp>
        <p:nvSpPr>
          <p:cNvPr id="116" name="Google Shape;116;p1"/>
          <p:cNvSpPr txBox="1"/>
          <p:nvPr/>
        </p:nvSpPr>
        <p:spPr>
          <a:xfrm>
            <a:off x="23185125" y="22169100"/>
            <a:ext cx="21351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highlight>
                  <a:schemeClr val="lt1"/>
                </a:highlight>
                <a:latin typeface="Times New Roman"/>
                <a:ea typeface="Times New Roman"/>
                <a:cs typeface="Times New Roman"/>
                <a:sym typeface="Times New Roman"/>
              </a:rPr>
              <a:t>Solenoids</a:t>
            </a:r>
            <a:endParaRPr b="1" sz="2400">
              <a:solidFill>
                <a:schemeClr val="dk1"/>
              </a:solidFill>
              <a:highlight>
                <a:schemeClr val="lt1"/>
              </a:highlight>
              <a:latin typeface="Times New Roman"/>
              <a:ea typeface="Times New Roman"/>
              <a:cs typeface="Times New Roman"/>
              <a:sym typeface="Times New Roman"/>
            </a:endParaRPr>
          </a:p>
        </p:txBody>
      </p:sp>
      <p:sp>
        <p:nvSpPr>
          <p:cNvPr id="117" name="Google Shape;117;p1"/>
          <p:cNvSpPr txBox="1"/>
          <p:nvPr/>
        </p:nvSpPr>
        <p:spPr>
          <a:xfrm>
            <a:off x="22440325" y="20099000"/>
            <a:ext cx="21351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highlight>
                  <a:schemeClr val="lt1"/>
                </a:highlight>
                <a:latin typeface="Times New Roman"/>
                <a:ea typeface="Times New Roman"/>
                <a:cs typeface="Times New Roman"/>
                <a:sym typeface="Times New Roman"/>
              </a:rPr>
              <a:t>Controlling Circuit</a:t>
            </a:r>
            <a:endParaRPr b="1" sz="2400">
              <a:solidFill>
                <a:schemeClr val="dk1"/>
              </a:solidFill>
              <a:highlight>
                <a:schemeClr val="lt1"/>
              </a:highlight>
              <a:latin typeface="Times New Roman"/>
              <a:ea typeface="Times New Roman"/>
              <a:cs typeface="Times New Roman"/>
              <a:sym typeface="Times New Roman"/>
            </a:endParaRPr>
          </a:p>
        </p:txBody>
      </p:sp>
      <p:pic>
        <p:nvPicPr>
          <p:cNvPr id="118" name="Google Shape;118;p1"/>
          <p:cNvPicPr preferRelativeResize="0"/>
          <p:nvPr/>
        </p:nvPicPr>
        <p:blipFill>
          <a:blip r:embed="rId10">
            <a:alphaModFix/>
          </a:blip>
          <a:stretch>
            <a:fillRect/>
          </a:stretch>
        </p:blipFill>
        <p:spPr>
          <a:xfrm>
            <a:off x="407138" y="23719417"/>
            <a:ext cx="13054126" cy="5928109"/>
          </a:xfrm>
          <a:prstGeom prst="rect">
            <a:avLst/>
          </a:prstGeom>
          <a:noFill/>
          <a:ln>
            <a:noFill/>
          </a:ln>
        </p:spPr>
      </p:pic>
      <p:sp>
        <p:nvSpPr>
          <p:cNvPr id="119" name="Google Shape;119;p1"/>
          <p:cNvSpPr txBox="1"/>
          <p:nvPr/>
        </p:nvSpPr>
        <p:spPr>
          <a:xfrm>
            <a:off x="4900938" y="29693050"/>
            <a:ext cx="4066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Fig. 4. System Block Diagram</a:t>
            </a:r>
            <a:endParaRPr b="1" sz="24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