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0524CF-1143-4A44-AE0C-DA17AB35EB4E}">
  <a:tblStyle styleId="{280524CF-1143-4A44-AE0C-DA17AB35EB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5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4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upport.biamp.com/Tesira/Video/Video_and_network_latency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ypi.org/project/DmxPy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dc0e7a1d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dc0e7a1d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groups : </a:t>
            </a:r>
            <a:r>
              <a:rPr lang="en"/>
              <a:t>watching</a:t>
            </a:r>
            <a:r>
              <a:rPr lang="en"/>
              <a:t> lights, no sounds (detecting if genre is switching up well), rate the entire experience overall, test with the performers themselves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53949107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053949107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dc0e7a1d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dc0e7a1d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Updated architecture to better utilize OOP and integrate all subsystems</a:t>
            </a:r>
            <a:endParaRPr sz="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Finalized and tested communication protocol between software and lights</a:t>
            </a:r>
            <a:endParaRPr sz="9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44478f78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44478f78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https://support.biamp.com/Tesira/Video/Video_and_network_latency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 light show programming for musical performers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Reduce lighting preparation time for performers</a:t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 light shows that reflect nuances of the music better than current systems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e8733d3b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e8733d3b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e3f240aa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e3f240a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646"/>
                </a:solidFill>
                <a:highlight>
                  <a:srgbClr val="FDFDFD"/>
                </a:highlight>
              </a:rPr>
              <a:t>controlling any USB-DMX device that is compatible with Enttec's USB DMX Pro</a:t>
            </a:r>
            <a:endParaRPr sz="1200">
              <a:solidFill>
                <a:srgbClr val="464646"/>
              </a:solidFill>
              <a:highlight>
                <a:srgbClr val="FDFDF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DFDFD"/>
                </a:highlight>
                <a:hlinkClick r:id="rId2"/>
              </a:rPr>
              <a:t>https://pypi.org/project/DmxPy/</a:t>
            </a:r>
            <a:r>
              <a:rPr lang="en" sz="1200">
                <a:solidFill>
                  <a:srgbClr val="464646"/>
                </a:solidFill>
                <a:highlight>
                  <a:srgbClr val="FDFDFD"/>
                </a:highlight>
              </a:rPr>
              <a:t> </a:t>
            </a:r>
            <a:endParaRPr sz="1200">
              <a:solidFill>
                <a:srgbClr val="464646"/>
              </a:solidFill>
              <a:highlight>
                <a:srgbClr val="FDFDF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64646"/>
              </a:solidFill>
              <a:highlight>
                <a:srgbClr val="FDFDF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64646"/>
                </a:solidFill>
                <a:highlight>
                  <a:srgbClr val="FDFDFD"/>
                </a:highlight>
              </a:rPr>
              <a:t>Light Set (Daisy Chain) (Multiple groups of lights together) -&gt; </a:t>
            </a:r>
            <a:endParaRPr sz="1200">
              <a:solidFill>
                <a:srgbClr val="464646"/>
              </a:solidFill>
              <a:highlight>
                <a:srgbClr val="FDFDFD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e8733d3b6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e8733d3b6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e3f240aa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e3f240aa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 crossing rate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Normalize </a:t>
            </a:r>
            <a:r>
              <a:rPr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the audio to remove background noise, and frequencies</a:t>
            </a:r>
            <a:endParaRPr sz="1629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630"/>
              <a:buFont typeface="Proxima Nova"/>
              <a:buChar char="●"/>
            </a:pPr>
            <a:r>
              <a:rPr b="1"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Segment </a:t>
            </a:r>
            <a:r>
              <a:rPr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the audio into separate windows</a:t>
            </a:r>
            <a:r>
              <a:rPr b="1"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" sz="1629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chunk and compare previous window to current window to evaluate current state</a:t>
            </a:r>
            <a:endParaRPr sz="1629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Timbral features are generally characterized by the properties related to instrumentations or sound sources such as music, speech, or environment signals. The features used to represent the timbral texture of a music track include zero crossing, spectral centroid, spectral flux, spectral rolloff, Mel-frequency cepstral coefficients (MFCC), Daubechies wavelet coefficients histograms (DWCH), and octave-based spectral contrast (OSC), etc.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Rhythmic features provide the main beat and its strength of a music track. Several beat-tracking algorithms have been proposed to estimate the main beat and the corresponding strength. Pitch features, mainly derived from the pitch histogram, describe the melody of the music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Amplitude: Root Mean Square (RMS) </a:t>
            </a: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method</a:t>
            </a: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 Min, max, mean, SD</a:t>
            </a:r>
            <a:endParaRPr sz="129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Harmonics</a:t>
            </a:r>
            <a:endParaRPr sz="129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Envelope: identify inflections in amplitude</a:t>
            </a:r>
            <a:endParaRPr sz="129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Spectral content:  Distribution of energy across the frequency spectrum of a sound.</a:t>
            </a:r>
            <a:endParaRPr sz="129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Phase/Timbre</a:t>
            </a:r>
            <a:endParaRPr sz="129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051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90"/>
              <a:buFont typeface="Proxima Nova"/>
              <a:buChar char="○"/>
            </a:pPr>
            <a:r>
              <a:rPr lang="en" sz="129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BPM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29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29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e3f240aa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e3f240a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e3f240aa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e3f240aa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e3f240aa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e3f240aa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rgbClr val="A61C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A61C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mZLzeK7y6zr4Z3o2eDmXsnbw8cZjb6rl/view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1C0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4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D4 - Synesthesia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6"/>
            <a:ext cx="85206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Abhishek Agarwal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Parth Maheshwari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Rachana Murali Narayanan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682100" y="2078875"/>
            <a:ext cx="577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Design Review Presentation</a:t>
            </a:r>
            <a:endParaRPr sz="28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116450" y="2650425"/>
            <a:ext cx="944100" cy="331200"/>
          </a:xfrm>
          <a:prstGeom prst="rect">
            <a:avLst/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r>
              <a:rPr lang="en"/>
              <a:t> and </a:t>
            </a:r>
            <a:r>
              <a:rPr lang="en"/>
              <a:t>Verification</a:t>
            </a:r>
            <a:endParaRPr/>
          </a:p>
        </p:txBody>
      </p:sp>
      <p:graphicFrame>
        <p:nvGraphicFramePr>
          <p:cNvPr id="212" name="Google Shape;212;p22"/>
          <p:cNvGraphicFramePr/>
          <p:nvPr/>
        </p:nvGraphicFramePr>
        <p:xfrm>
          <a:off x="284638" y="117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{280524CF-1143-4A44-AE0C-DA17AB35EB4E}</a:tableStyleId>
              </a:tblPr>
              <a:tblGrid>
                <a:gridCol w="2091400"/>
                <a:gridCol w="3241650"/>
                <a:gridCol w="3241650"/>
              </a:tblGrid>
              <a:tr h="483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Test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Target Metric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Testing Process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</a:tr>
              <a:tr h="81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Latency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Lighting output in &lt; 100 ms of audio input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Record the difference in timestamps as audio enters signal processor and as light </a:t>
                      </a:r>
                      <a:r>
                        <a:rPr lang="en" sz="1300"/>
                        <a:t>functions</a:t>
                      </a:r>
                      <a:r>
                        <a:rPr lang="en" sz="1300"/>
                        <a:t> are executed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9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Setup time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&lt; 5 mins of 1 hr performer setup time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Use a focus group of 5 people to estimate setup time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Signal Processing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Extract </a:t>
                      </a:r>
                      <a:r>
                        <a:rPr lang="en" sz="1300"/>
                        <a:t>&gt; 90% of the auditory features of hand labeled audio file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Hand label 3 different audio files and then </a:t>
                      </a:r>
                      <a:r>
                        <a:rPr lang="en" sz="1300"/>
                        <a:t>determine</a:t>
                      </a:r>
                      <a:r>
                        <a:rPr lang="en" sz="1300"/>
                        <a:t> what percentage of those the </a:t>
                      </a:r>
                      <a:r>
                        <a:rPr lang="en" sz="1300"/>
                        <a:t>processor</a:t>
                      </a:r>
                      <a:r>
                        <a:rPr lang="en" sz="1300"/>
                        <a:t> picks up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Manual adjustments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&lt; 3 adjustments per minute per song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Test on a sample audio with different genres and determine how many adjustments are needed</a:t>
                      </a:r>
                      <a:endParaRPr sz="13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311700" y="30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000" y="843025"/>
            <a:ext cx="6588476" cy="420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1C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24"/>
          <p:cNvSpPr txBox="1"/>
          <p:nvPr>
            <p:ph idx="1" type="body"/>
          </p:nvPr>
        </p:nvSpPr>
        <p:spPr>
          <a:xfrm>
            <a:off x="311700" y="1334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Subsystems for </a:t>
            </a:r>
            <a:r>
              <a:rPr b="1" lang="en" sz="2300">
                <a:solidFill>
                  <a:schemeClr val="lt1"/>
                </a:solidFill>
              </a:rPr>
              <a:t>signal processing, lighting engine, and audio detection 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 system to </a:t>
            </a:r>
            <a:r>
              <a:rPr b="1" lang="en" sz="2300">
                <a:solidFill>
                  <a:schemeClr val="lt1"/>
                </a:solidFill>
              </a:rPr>
              <a:t>control </a:t>
            </a:r>
            <a:r>
              <a:rPr b="1" lang="en" sz="2300">
                <a:solidFill>
                  <a:schemeClr val="lt1"/>
                </a:solidFill>
              </a:rPr>
              <a:t>lights</a:t>
            </a:r>
            <a:r>
              <a:rPr lang="en" sz="2300">
                <a:solidFill>
                  <a:schemeClr val="lt1"/>
                </a:solidFill>
              </a:rPr>
              <a:t> to match</a:t>
            </a:r>
            <a:r>
              <a:rPr b="1" lang="en" sz="2300">
                <a:solidFill>
                  <a:schemeClr val="lt1"/>
                </a:solidFill>
              </a:rPr>
              <a:t> audio inputs in real time</a:t>
            </a:r>
            <a:endParaRPr b="1"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A </a:t>
            </a:r>
            <a:r>
              <a:rPr b="1" lang="en" sz="2300">
                <a:solidFill>
                  <a:schemeClr val="lt1"/>
                </a:solidFill>
              </a:rPr>
              <a:t>proof of concept </a:t>
            </a:r>
            <a:r>
              <a:rPr lang="en" sz="2300">
                <a:solidFill>
                  <a:schemeClr val="lt1"/>
                </a:solidFill>
              </a:rPr>
              <a:t>to c</a:t>
            </a:r>
            <a:r>
              <a:rPr lang="en" sz="2300">
                <a:solidFill>
                  <a:schemeClr val="lt1"/>
                </a:solidFill>
              </a:rPr>
              <a:t>ontrol</a:t>
            </a:r>
            <a:r>
              <a:rPr b="1" lang="en" sz="2300">
                <a:solidFill>
                  <a:schemeClr val="lt1"/>
                </a:solidFill>
              </a:rPr>
              <a:t> multiple lights </a:t>
            </a:r>
            <a:r>
              <a:rPr lang="en" sz="2300">
                <a:solidFill>
                  <a:schemeClr val="lt1"/>
                </a:solidFill>
              </a:rPr>
              <a:t>independently and in unison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95850" y="423225"/>
            <a:ext cx="55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 &amp; Requirements</a:t>
            </a:r>
            <a:endParaRPr>
              <a:solidFill>
                <a:srgbClr val="A61C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95850" y="1101500"/>
            <a:ext cx="397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Automating light shows for performers using minimal equipment and real-time signal processing</a:t>
            </a:r>
            <a:endParaRPr sz="9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38" y="1893600"/>
            <a:ext cx="2754425" cy="2714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" name="Google Shape;67;p14"/>
          <p:cNvGraphicFramePr/>
          <p:nvPr/>
        </p:nvGraphicFramePr>
        <p:xfrm>
          <a:off x="4375163" y="146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{280524CF-1143-4A44-AE0C-DA17AB35EB4E}</a:tableStyleId>
              </a:tblPr>
              <a:tblGrid>
                <a:gridCol w="1674400"/>
                <a:gridCol w="2595325"/>
              </a:tblGrid>
              <a:tr h="367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Requirement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Target Metric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</a:tr>
              <a:tr h="582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Latency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Lighting output in &lt; 100 ms of audio input</a:t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Setup time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&lt; 5 mins of 1 hr performer setup time</a:t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Signal Processing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Extract &gt; 90% of the auditory features of hand labeled audio file</a:t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8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</a:rPr>
                        <a:t>Manual adjustments</a:t>
                      </a:r>
                      <a:endParaRPr b="1" sz="1300">
                        <a:solidFill>
                          <a:srgbClr val="99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&lt; 3 adjustments per minute per song</a:t>
                      </a:r>
                      <a:endParaRPr sz="13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14"/>
          <p:cNvSpPr txBox="1"/>
          <p:nvPr/>
        </p:nvSpPr>
        <p:spPr>
          <a:xfrm>
            <a:off x="1622941" y="4569125"/>
            <a:ext cx="106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Our sandbox visualization</a:t>
            </a:r>
            <a:endParaRPr sz="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5"/>
          <p:cNvGrpSpPr/>
          <p:nvPr/>
        </p:nvGrpSpPr>
        <p:grpSpPr>
          <a:xfrm>
            <a:off x="886677" y="1123904"/>
            <a:ext cx="1549136" cy="2225422"/>
            <a:chOff x="329594" y="1111020"/>
            <a:chExt cx="2099100" cy="2600400"/>
          </a:xfrm>
        </p:grpSpPr>
        <p:sp>
          <p:nvSpPr>
            <p:cNvPr id="74" name="Google Shape;74;p15"/>
            <p:cNvSpPr/>
            <p:nvPr/>
          </p:nvSpPr>
          <p:spPr>
            <a:xfrm>
              <a:off x="329594" y="1111020"/>
              <a:ext cx="2099100" cy="26004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Genre Classifier</a:t>
              </a:r>
              <a:endParaRPr sz="1200"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84579" y="1869725"/>
              <a:ext cx="1434900" cy="6978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Shazam Recognition API</a:t>
              </a:r>
              <a:endParaRPr sz="1200"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89288" y="2728007"/>
              <a:ext cx="1434900" cy="6978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Spotify Features API</a:t>
              </a:r>
              <a:endParaRPr sz="1200"/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6748426" y="2717500"/>
            <a:ext cx="1549200" cy="2018400"/>
            <a:chOff x="5900451" y="3076900"/>
            <a:chExt cx="1549200" cy="2018400"/>
          </a:xfrm>
        </p:grpSpPr>
        <p:sp>
          <p:nvSpPr>
            <p:cNvPr id="78" name="Google Shape;78;p15"/>
            <p:cNvSpPr/>
            <p:nvPr/>
          </p:nvSpPr>
          <p:spPr>
            <a:xfrm>
              <a:off x="5900451" y="3076900"/>
              <a:ext cx="1549200" cy="20184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Lighting Engine</a:t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41850" y="3904726"/>
              <a:ext cx="1125600" cy="433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Lighting</a:t>
              </a:r>
              <a:r>
                <a:rPr lang="en"/>
                <a:t> Logic</a:t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41950" y="4494675"/>
              <a:ext cx="1125600" cy="4647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Execution Queue</a:t>
              </a:r>
              <a:endParaRPr sz="1100"/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3600455" y="1313968"/>
            <a:ext cx="1943100" cy="2418600"/>
            <a:chOff x="3600455" y="1313968"/>
            <a:chExt cx="1943100" cy="2418600"/>
          </a:xfrm>
        </p:grpSpPr>
        <p:sp>
          <p:nvSpPr>
            <p:cNvPr id="82" name="Google Shape;82;p15"/>
            <p:cNvSpPr/>
            <p:nvPr/>
          </p:nvSpPr>
          <p:spPr>
            <a:xfrm>
              <a:off x="3600455" y="1313968"/>
              <a:ext cx="1943100" cy="24186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Show</a:t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873606" y="2473228"/>
              <a:ext cx="1396800" cy="5673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Global </a:t>
              </a:r>
              <a:r>
                <a:rPr lang="en" sz="1300"/>
                <a:t>Musical</a:t>
              </a:r>
              <a:r>
                <a:rPr lang="en" sz="1300"/>
                <a:t> Parameters</a:t>
              </a:r>
              <a:endParaRPr sz="13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3873600" y="2039550"/>
              <a:ext cx="1396800" cy="3684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Audio</a:t>
              </a:r>
              <a:r>
                <a:rPr lang="en"/>
                <a:t> Stream</a:t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873600" y="3146425"/>
              <a:ext cx="1396800" cy="3684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 Set</a:t>
              </a:r>
              <a:endParaRPr/>
            </a:p>
          </p:txBody>
        </p:sp>
      </p:grpSp>
      <p:cxnSp>
        <p:nvCxnSpPr>
          <p:cNvPr id="86" name="Google Shape;86;p15"/>
          <p:cNvCxnSpPr>
            <a:stCxn id="84" idx="1"/>
            <a:endCxn id="75" idx="3"/>
          </p:cNvCxnSpPr>
          <p:nvPr/>
        </p:nvCxnSpPr>
        <p:spPr>
          <a:xfrm rot="10800000">
            <a:off x="2207700" y="2071650"/>
            <a:ext cx="1665900" cy="1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5"/>
          <p:cNvCxnSpPr>
            <a:stCxn id="75" idx="2"/>
            <a:endCxn id="76" idx="0"/>
          </p:cNvCxnSpPr>
          <p:nvPr/>
        </p:nvCxnSpPr>
        <p:spPr>
          <a:xfrm>
            <a:off x="1678133" y="2370381"/>
            <a:ext cx="3600" cy="13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>
            <a:stCxn id="76" idx="3"/>
            <a:endCxn id="83" idx="1"/>
          </p:cNvCxnSpPr>
          <p:nvPr/>
        </p:nvCxnSpPr>
        <p:spPr>
          <a:xfrm flipH="1" rot="10800000">
            <a:off x="2211087" y="2756810"/>
            <a:ext cx="1662600" cy="4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>
            <a:stCxn id="83" idx="3"/>
            <a:endCxn id="79" idx="1"/>
          </p:cNvCxnSpPr>
          <p:nvPr/>
        </p:nvCxnSpPr>
        <p:spPr>
          <a:xfrm>
            <a:off x="5270406" y="2756878"/>
            <a:ext cx="1719300" cy="100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>
            <a:stCxn id="84" idx="3"/>
            <a:endCxn id="91" idx="1"/>
          </p:cNvCxnSpPr>
          <p:nvPr/>
        </p:nvCxnSpPr>
        <p:spPr>
          <a:xfrm flipH="1" rot="10800000">
            <a:off x="5270400" y="1542450"/>
            <a:ext cx="13947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5"/>
          <p:cNvCxnSpPr>
            <a:stCxn id="80" idx="1"/>
            <a:endCxn id="85" idx="3"/>
          </p:cNvCxnSpPr>
          <p:nvPr/>
        </p:nvCxnSpPr>
        <p:spPr>
          <a:xfrm rot="10800000">
            <a:off x="5270325" y="3330525"/>
            <a:ext cx="1719600" cy="10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5"/>
          <p:cNvCxnSpPr>
            <a:stCxn id="85" idx="3"/>
            <a:endCxn id="79" idx="1"/>
          </p:cNvCxnSpPr>
          <p:nvPr/>
        </p:nvCxnSpPr>
        <p:spPr>
          <a:xfrm>
            <a:off x="5270400" y="3330625"/>
            <a:ext cx="17193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5"/>
          <p:cNvCxnSpPr>
            <a:stCxn id="91" idx="2"/>
            <a:endCxn id="78" idx="0"/>
          </p:cNvCxnSpPr>
          <p:nvPr/>
        </p:nvCxnSpPr>
        <p:spPr>
          <a:xfrm>
            <a:off x="7523030" y="2370384"/>
            <a:ext cx="0" cy="34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5"/>
          <p:cNvSpPr/>
          <p:nvPr/>
        </p:nvSpPr>
        <p:spPr>
          <a:xfrm>
            <a:off x="848625" y="3863675"/>
            <a:ext cx="1662600" cy="874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&amp; Manual Overrides</a:t>
            </a:r>
            <a:endParaRPr/>
          </a:p>
        </p:txBody>
      </p:sp>
      <p:cxnSp>
        <p:nvCxnSpPr>
          <p:cNvPr id="96" name="Google Shape;96;p15"/>
          <p:cNvCxnSpPr>
            <a:stCxn id="95" idx="3"/>
            <a:endCxn id="83" idx="1"/>
          </p:cNvCxnSpPr>
          <p:nvPr/>
        </p:nvCxnSpPr>
        <p:spPr>
          <a:xfrm flipH="1" rot="10800000">
            <a:off x="2511225" y="2756975"/>
            <a:ext cx="1362300" cy="154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7" name="Google Shape;97;p15"/>
          <p:cNvGrpSpPr/>
          <p:nvPr/>
        </p:nvGrpSpPr>
        <p:grpSpPr>
          <a:xfrm>
            <a:off x="6665022" y="714356"/>
            <a:ext cx="1716014" cy="1656027"/>
            <a:chOff x="5828739" y="345114"/>
            <a:chExt cx="2099100" cy="2055900"/>
          </a:xfrm>
        </p:grpSpPr>
        <p:sp>
          <p:nvSpPr>
            <p:cNvPr id="91" name="Google Shape;91;p15"/>
            <p:cNvSpPr/>
            <p:nvPr/>
          </p:nvSpPr>
          <p:spPr>
            <a:xfrm>
              <a:off x="5828739" y="345114"/>
              <a:ext cx="2099100" cy="20559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Signal Processing</a:t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221550" y="1181430"/>
              <a:ext cx="1396800" cy="4647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Sampling &amp; windowing</a:t>
              </a:r>
              <a:endParaRPr sz="1300"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221550" y="1770875"/>
              <a:ext cx="1396800" cy="4647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Feature extraction</a:t>
              </a:r>
              <a:endParaRPr sz="1300"/>
            </a:p>
          </p:txBody>
        </p:sp>
      </p:grp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232" y="5770573"/>
            <a:ext cx="2779252" cy="8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3088700" y="3961025"/>
            <a:ext cx="3120900" cy="113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2" name="Google Shape;102;p15"/>
          <p:cNvSpPr/>
          <p:nvPr/>
        </p:nvSpPr>
        <p:spPr>
          <a:xfrm>
            <a:off x="3314604" y="4035591"/>
            <a:ext cx="838800" cy="284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Software</a:t>
            </a:r>
            <a:endParaRPr sz="1100"/>
          </a:p>
        </p:txBody>
      </p:sp>
      <p:sp>
        <p:nvSpPr>
          <p:cNvPr id="103" name="Google Shape;103;p15"/>
          <p:cNvSpPr/>
          <p:nvPr/>
        </p:nvSpPr>
        <p:spPr>
          <a:xfrm>
            <a:off x="3314604" y="4385744"/>
            <a:ext cx="838800" cy="284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Hardware</a:t>
            </a:r>
            <a:endParaRPr sz="1100"/>
          </a:p>
        </p:txBody>
      </p:sp>
      <p:sp>
        <p:nvSpPr>
          <p:cNvPr id="104" name="Google Shape;104;p15"/>
          <p:cNvSpPr/>
          <p:nvPr/>
        </p:nvSpPr>
        <p:spPr>
          <a:xfrm>
            <a:off x="3314604" y="4735896"/>
            <a:ext cx="838800" cy="284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Signals</a:t>
            </a:r>
            <a:endParaRPr sz="1100"/>
          </a:p>
        </p:txBody>
      </p:sp>
      <p:sp>
        <p:nvSpPr>
          <p:cNvPr id="105" name="Google Shape;105;p15"/>
          <p:cNvSpPr/>
          <p:nvPr/>
        </p:nvSpPr>
        <p:spPr>
          <a:xfrm>
            <a:off x="4309203" y="4330320"/>
            <a:ext cx="838800" cy="7002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API/Off The Shelf</a:t>
            </a:r>
            <a:endParaRPr sz="1100"/>
          </a:p>
        </p:txBody>
      </p:sp>
      <p:sp>
        <p:nvSpPr>
          <p:cNvPr id="106" name="Google Shape;106;p15"/>
          <p:cNvSpPr/>
          <p:nvPr/>
        </p:nvSpPr>
        <p:spPr>
          <a:xfrm>
            <a:off x="5179275" y="4330325"/>
            <a:ext cx="891600" cy="7002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Newly Designed</a:t>
            </a:r>
            <a:endParaRPr sz="1100"/>
          </a:p>
        </p:txBody>
      </p:sp>
      <p:sp>
        <p:nvSpPr>
          <p:cNvPr id="107" name="Google Shape;107;p15"/>
          <p:cNvSpPr txBox="1"/>
          <p:nvPr/>
        </p:nvSpPr>
        <p:spPr>
          <a:xfrm>
            <a:off x="4377350" y="3900325"/>
            <a:ext cx="54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Key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" name="Google Shape;108;p15"/>
          <p:cNvCxnSpPr>
            <a:stCxn id="95" idx="3"/>
            <a:endCxn id="84" idx="1"/>
          </p:cNvCxnSpPr>
          <p:nvPr/>
        </p:nvCxnSpPr>
        <p:spPr>
          <a:xfrm flipH="1" rot="10800000">
            <a:off x="2511225" y="2223875"/>
            <a:ext cx="1362300" cy="207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Show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311700" y="1176250"/>
            <a:ext cx="62928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Audio stream</a:t>
            </a:r>
            <a:r>
              <a:rPr lang="en"/>
              <a:t>: wav/mp3 or mic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Musical Parameters</a:t>
            </a:r>
            <a:r>
              <a:rPr lang="en"/>
              <a:t>: Spotify audio features, and filtered 6 features with maximum variability among genres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Light Set: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Controller :</a:t>
            </a:r>
            <a:r>
              <a:rPr lang="en"/>
              <a:t> DmxPy </a:t>
            </a:r>
            <a:r>
              <a:rPr lang="en"/>
              <a:t>API calls to </a:t>
            </a:r>
            <a:r>
              <a:rPr lang="en"/>
              <a:t>control</a:t>
            </a:r>
            <a:r>
              <a:rPr lang="en"/>
              <a:t> the lights compatible with USB DMX Pro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Light Modules:</a:t>
            </a:r>
            <a:r>
              <a:rPr lang="en"/>
              <a:t> </a:t>
            </a:r>
            <a:r>
              <a:rPr i="1" lang="en"/>
              <a:t>{fade, flash, blackout, setColor, hold, etc} </a:t>
            </a:r>
            <a:r>
              <a:rPr lang="en"/>
              <a:t>functionality for different types of lights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Strobe </a:t>
            </a:r>
            <a:endParaRPr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Par</a:t>
            </a:r>
            <a:endParaRPr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Derby</a:t>
            </a:r>
            <a:endParaRPr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Laser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Modularity allows us the ability to </a:t>
            </a:r>
            <a:r>
              <a:rPr lang="en"/>
              <a:t>daisy</a:t>
            </a:r>
            <a:r>
              <a:rPr lang="en"/>
              <a:t>-chain light sets together</a:t>
            </a:r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6924497" y="2979764"/>
            <a:ext cx="1943017" cy="2083678"/>
            <a:chOff x="6898575" y="3004200"/>
            <a:chExt cx="1824600" cy="2139300"/>
          </a:xfrm>
        </p:grpSpPr>
        <p:sp>
          <p:nvSpPr>
            <p:cNvPr id="116" name="Google Shape;116;p16"/>
            <p:cNvSpPr/>
            <p:nvPr/>
          </p:nvSpPr>
          <p:spPr>
            <a:xfrm>
              <a:off x="6898575" y="3004200"/>
              <a:ext cx="1824600" cy="21393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 Output</a:t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112475" y="3494273"/>
              <a:ext cx="1396800" cy="421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 Controller</a:t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112476" y="4010850"/>
              <a:ext cx="722100" cy="464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Par</a:t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834575" y="4010850"/>
              <a:ext cx="722100" cy="464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Strobe</a:t>
              </a:r>
              <a:endParaRPr sz="1300"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112476" y="4475550"/>
              <a:ext cx="722100" cy="464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Laser</a:t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834576" y="4475550"/>
              <a:ext cx="722100" cy="464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Derby</a:t>
              </a:r>
              <a:endParaRPr/>
            </a:p>
          </p:txBody>
        </p:sp>
      </p:grpSp>
      <p:grpSp>
        <p:nvGrpSpPr>
          <p:cNvPr id="122" name="Google Shape;122;p16"/>
          <p:cNvGrpSpPr/>
          <p:nvPr/>
        </p:nvGrpSpPr>
        <p:grpSpPr>
          <a:xfrm>
            <a:off x="6924455" y="445018"/>
            <a:ext cx="1943100" cy="2418600"/>
            <a:chOff x="3600455" y="1313968"/>
            <a:chExt cx="1943100" cy="2418600"/>
          </a:xfrm>
        </p:grpSpPr>
        <p:sp>
          <p:nvSpPr>
            <p:cNvPr id="123" name="Google Shape;123;p16"/>
            <p:cNvSpPr/>
            <p:nvPr/>
          </p:nvSpPr>
          <p:spPr>
            <a:xfrm>
              <a:off x="3600455" y="1313968"/>
              <a:ext cx="1943100" cy="24186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Show</a:t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873606" y="2473228"/>
              <a:ext cx="1396800" cy="5673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Global Musical Parameters</a:t>
              </a:r>
              <a:endParaRPr sz="1300"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873600" y="2039550"/>
              <a:ext cx="1396800" cy="3684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Audio Stream</a:t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873600" y="3146425"/>
              <a:ext cx="1396800" cy="3684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 Set</a:t>
              </a:r>
              <a:endParaRPr/>
            </a:p>
          </p:txBody>
        </p:sp>
      </p:grp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875" y="3542625"/>
            <a:ext cx="1674125" cy="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</a:t>
            </a:r>
            <a:r>
              <a:rPr lang="en"/>
              <a:t>Lighting</a:t>
            </a:r>
            <a:r>
              <a:rPr lang="en"/>
              <a:t> Engine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311700" y="1152475"/>
            <a:ext cx="6607200" cy="35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Logic:</a:t>
            </a:r>
            <a:r>
              <a:rPr lang="en"/>
              <a:t> Used to trigger function commands for lights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Use current state, features to </a:t>
            </a:r>
            <a:r>
              <a:rPr b="1" lang="en"/>
              <a:t>filter function calls, parameters, and timings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Randomization of output</a:t>
            </a:r>
            <a:r>
              <a:rPr lang="en"/>
              <a:t> to make lighting more interesting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Queue</a:t>
            </a:r>
            <a:r>
              <a:rPr lang="en"/>
              <a:t>: Interface directly with Light Set and execute light function commands to maintain order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0832" lvl="1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Implementation: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Keep an </a:t>
            </a:r>
            <a:r>
              <a:rPr b="1" lang="en"/>
              <a:t>ordered queue</a:t>
            </a:r>
            <a:r>
              <a:rPr lang="en"/>
              <a:t> of requests (FIFO)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"/>
              <a:t>Route request</a:t>
            </a:r>
            <a:r>
              <a:rPr lang="en"/>
              <a:t> to specific light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"/>
              <a:t>Execute requests</a:t>
            </a:r>
            <a:r>
              <a:rPr lang="en"/>
              <a:t> on multiple lights at once</a:t>
            </a:r>
            <a:endParaRPr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7071963" y="1851734"/>
            <a:ext cx="1872053" cy="2642489"/>
            <a:chOff x="6402728" y="2145661"/>
            <a:chExt cx="1549200" cy="2018400"/>
          </a:xfrm>
        </p:grpSpPr>
        <p:sp>
          <p:nvSpPr>
            <p:cNvPr id="135" name="Google Shape;135;p17"/>
            <p:cNvSpPr/>
            <p:nvPr/>
          </p:nvSpPr>
          <p:spPr>
            <a:xfrm>
              <a:off x="6402728" y="2145661"/>
              <a:ext cx="1549200" cy="20184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Lighting Engine</a:t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614537" y="2695635"/>
              <a:ext cx="1125600" cy="4338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Lighting Logic</a:t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6614548" y="3351010"/>
              <a:ext cx="1125600" cy="464700"/>
            </a:xfrm>
            <a:prstGeom prst="roundRect">
              <a:avLst>
                <a:gd fmla="val 16667" name="adj"/>
              </a:avLst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Execution Queue</a:t>
              </a:r>
              <a:endParaRPr sz="1100"/>
            </a:p>
          </p:txBody>
        </p:sp>
      </p:grpSp>
      <p:sp>
        <p:nvSpPr>
          <p:cNvPr id="138" name="Google Shape;138;p17"/>
          <p:cNvSpPr/>
          <p:nvPr/>
        </p:nvSpPr>
        <p:spPr>
          <a:xfrm>
            <a:off x="3200450" y="1977749"/>
            <a:ext cx="1335900" cy="674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Lighting Logic</a:t>
            </a:r>
            <a:endParaRPr/>
          </a:p>
        </p:txBody>
      </p:sp>
      <p:cxnSp>
        <p:nvCxnSpPr>
          <p:cNvPr id="139" name="Google Shape;139;p17"/>
          <p:cNvCxnSpPr>
            <a:endCxn id="138" idx="1"/>
          </p:cNvCxnSpPr>
          <p:nvPr/>
        </p:nvCxnSpPr>
        <p:spPr>
          <a:xfrm>
            <a:off x="2310350" y="2314199"/>
            <a:ext cx="890100" cy="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7"/>
          <p:cNvSpPr txBox="1"/>
          <p:nvPr/>
        </p:nvSpPr>
        <p:spPr>
          <a:xfrm>
            <a:off x="1374525" y="1991250"/>
            <a:ext cx="117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Current state,    global params, audio features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17"/>
          <p:cNvCxnSpPr/>
          <p:nvPr/>
        </p:nvCxnSpPr>
        <p:spPr>
          <a:xfrm>
            <a:off x="4589975" y="2314799"/>
            <a:ext cx="912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7"/>
          <p:cNvSpPr txBox="1"/>
          <p:nvPr/>
        </p:nvSpPr>
        <p:spPr>
          <a:xfrm>
            <a:off x="5449200" y="1991550"/>
            <a:ext cx="84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Lighting calls to queue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3175375" y="3327525"/>
            <a:ext cx="1335900" cy="572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Execution Queue</a:t>
            </a:r>
            <a:endParaRPr sz="1100"/>
          </a:p>
        </p:txBody>
      </p:sp>
      <p:cxnSp>
        <p:nvCxnSpPr>
          <p:cNvPr id="144" name="Google Shape;144;p17"/>
          <p:cNvCxnSpPr/>
          <p:nvPr/>
        </p:nvCxnSpPr>
        <p:spPr>
          <a:xfrm>
            <a:off x="2285275" y="3570674"/>
            <a:ext cx="890100" cy="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17"/>
          <p:cNvSpPr txBox="1"/>
          <p:nvPr/>
        </p:nvSpPr>
        <p:spPr>
          <a:xfrm>
            <a:off x="1519125" y="3303475"/>
            <a:ext cx="89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Function calls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4601375" y="3570524"/>
            <a:ext cx="890100" cy="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17"/>
          <p:cNvSpPr txBox="1"/>
          <p:nvPr/>
        </p:nvSpPr>
        <p:spPr>
          <a:xfrm>
            <a:off x="5491475" y="3247875"/>
            <a:ext cx="84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Updated pin values in light set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Signal Processing </a:t>
            </a:r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387575" y="1209725"/>
            <a:ext cx="6499500" cy="23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b="1" lang="en" sz="1729"/>
              <a:t>Audio stream</a:t>
            </a:r>
            <a:r>
              <a:rPr lang="en" sz="1729"/>
              <a:t>: .wav file/mp3 or select any other audio source</a:t>
            </a:r>
            <a:endParaRPr sz="1729"/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b="1" lang="en" sz="1729"/>
              <a:t>Sampling and windowing</a:t>
            </a:r>
            <a:r>
              <a:rPr b="1" lang="en" sz="1729"/>
              <a:t> </a:t>
            </a:r>
            <a:r>
              <a:rPr b="1" lang="en" sz="1729"/>
              <a:t>:</a:t>
            </a:r>
            <a:r>
              <a:rPr lang="en" sz="1729"/>
              <a:t> Normalize, segmentation</a:t>
            </a:r>
            <a:endParaRPr sz="1729"/>
          </a:p>
          <a:p>
            <a:pPr indent="-3384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b="1" lang="en" sz="1729"/>
              <a:t>Features extraction</a:t>
            </a:r>
            <a:endParaRPr b="1" sz="1729"/>
          </a:p>
          <a:p>
            <a:pPr indent="-3168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Timbral Features (instrumentations, sound sources such as speech, environmental signals)</a:t>
            </a:r>
            <a:endParaRPr sz="1390"/>
          </a:p>
          <a:p>
            <a:pPr indent="-3168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Rhythmic Features (main beat, strength of the track)</a:t>
            </a:r>
            <a:endParaRPr sz="1390"/>
          </a:p>
          <a:p>
            <a:pPr indent="-3168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90"/>
              <a:buChar char="○"/>
            </a:pPr>
            <a:r>
              <a:rPr lang="en" sz="1390"/>
              <a:t>Pitch features (melody of the music)</a:t>
            </a:r>
            <a:endParaRPr sz="1390"/>
          </a:p>
        </p:txBody>
      </p:sp>
      <p:grpSp>
        <p:nvGrpSpPr>
          <p:cNvPr id="154" name="Google Shape;154;p18"/>
          <p:cNvGrpSpPr/>
          <p:nvPr/>
        </p:nvGrpSpPr>
        <p:grpSpPr>
          <a:xfrm>
            <a:off x="7055422" y="1698406"/>
            <a:ext cx="1716014" cy="1656027"/>
            <a:chOff x="5828739" y="345114"/>
            <a:chExt cx="2099100" cy="2055900"/>
          </a:xfrm>
        </p:grpSpPr>
        <p:sp>
          <p:nvSpPr>
            <p:cNvPr id="155" name="Google Shape;155;p18"/>
            <p:cNvSpPr/>
            <p:nvPr/>
          </p:nvSpPr>
          <p:spPr>
            <a:xfrm>
              <a:off x="5828739" y="345114"/>
              <a:ext cx="2099100" cy="20559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Signal Processing</a:t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6221550" y="1181430"/>
              <a:ext cx="1396800" cy="4647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Sampling &amp; windowing</a:t>
              </a:r>
              <a:endParaRPr sz="130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6221550" y="1770875"/>
              <a:ext cx="1396800" cy="4647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Feature extraction</a:t>
              </a:r>
              <a:endParaRPr sz="1300"/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1037725" y="3874075"/>
            <a:ext cx="1127100" cy="8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Normalize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2669860" y="3874075"/>
            <a:ext cx="1127100" cy="8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 into chunks </a:t>
            </a: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272" y="1017718"/>
            <a:ext cx="1038300" cy="375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8"/>
          <p:cNvCxnSpPr>
            <a:stCxn id="158" idx="3"/>
          </p:cNvCxnSpPr>
          <p:nvPr/>
        </p:nvCxnSpPr>
        <p:spPr>
          <a:xfrm>
            <a:off x="2164825" y="4295725"/>
            <a:ext cx="5253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18"/>
          <p:cNvSpPr/>
          <p:nvPr/>
        </p:nvSpPr>
        <p:spPr>
          <a:xfrm>
            <a:off x="4159732" y="3874075"/>
            <a:ext cx="1127100" cy="8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extraction</a:t>
            </a:r>
            <a:endParaRPr/>
          </a:p>
        </p:txBody>
      </p:sp>
      <p:cxnSp>
        <p:nvCxnSpPr>
          <p:cNvPr id="163" name="Google Shape;163;p18"/>
          <p:cNvCxnSpPr/>
          <p:nvPr/>
        </p:nvCxnSpPr>
        <p:spPr>
          <a:xfrm>
            <a:off x="3780450" y="4295687"/>
            <a:ext cx="37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18"/>
          <p:cNvCxnSpPr>
            <a:stCxn id="162" idx="3"/>
          </p:cNvCxnSpPr>
          <p:nvPr/>
        </p:nvCxnSpPr>
        <p:spPr>
          <a:xfrm>
            <a:off x="5286832" y="4295725"/>
            <a:ext cx="4002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18"/>
          <p:cNvSpPr/>
          <p:nvPr/>
        </p:nvSpPr>
        <p:spPr>
          <a:xfrm>
            <a:off x="5687013" y="3874075"/>
            <a:ext cx="1307100" cy="8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coefficient dataframe for each </a:t>
            </a:r>
            <a:r>
              <a:rPr lang="en"/>
              <a:t>chunk</a:t>
            </a:r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6994066" y="4295687"/>
            <a:ext cx="4002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18"/>
          <p:cNvSpPr/>
          <p:nvPr/>
        </p:nvSpPr>
        <p:spPr>
          <a:xfrm>
            <a:off x="7394332" y="3874025"/>
            <a:ext cx="1127100" cy="84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iterate</a:t>
            </a:r>
            <a:endParaRPr/>
          </a:p>
        </p:txBody>
      </p:sp>
      <p:cxnSp>
        <p:nvCxnSpPr>
          <p:cNvPr id="168" name="Google Shape;168;p18"/>
          <p:cNvCxnSpPr>
            <a:stCxn id="167" idx="3"/>
            <a:endCxn id="162" idx="0"/>
          </p:cNvCxnSpPr>
          <p:nvPr/>
        </p:nvCxnSpPr>
        <p:spPr>
          <a:xfrm rot="10800000">
            <a:off x="4723132" y="3874175"/>
            <a:ext cx="3798300" cy="421500"/>
          </a:xfrm>
          <a:prstGeom prst="curvedConnector4">
            <a:avLst>
              <a:gd fmla="val -6422" name="adj1"/>
              <a:gd fmla="val 15653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9" name="Google Shape;169;p18"/>
          <p:cNvCxnSpPr/>
          <p:nvPr/>
        </p:nvCxnSpPr>
        <p:spPr>
          <a:xfrm>
            <a:off x="697425" y="4303425"/>
            <a:ext cx="34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18"/>
          <p:cNvSpPr txBox="1"/>
          <p:nvPr/>
        </p:nvSpPr>
        <p:spPr>
          <a:xfrm>
            <a:off x="60675" y="3987875"/>
            <a:ext cx="71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Audio input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- Genre Classifier</a:t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311700" y="1152475"/>
            <a:ext cx="6576600" cy="3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 song through Shazam’s song detection API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song title and poll Spotify through API calls and extract features: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</a:t>
            </a:r>
            <a:r>
              <a:rPr lang="en"/>
              <a:t>musical</a:t>
            </a:r>
            <a:r>
              <a:rPr lang="en"/>
              <a:t> parameters to relevant engines for further processing and analysis</a:t>
            </a:r>
            <a:endParaRPr/>
          </a:p>
        </p:txBody>
      </p:sp>
      <p:grpSp>
        <p:nvGrpSpPr>
          <p:cNvPr id="177" name="Google Shape;177;p19"/>
          <p:cNvGrpSpPr/>
          <p:nvPr/>
        </p:nvGrpSpPr>
        <p:grpSpPr>
          <a:xfrm>
            <a:off x="6905116" y="2042800"/>
            <a:ext cx="2112744" cy="2714818"/>
            <a:chOff x="329594" y="1111020"/>
            <a:chExt cx="2099100" cy="2600400"/>
          </a:xfrm>
        </p:grpSpPr>
        <p:sp>
          <p:nvSpPr>
            <p:cNvPr id="178" name="Google Shape;178;p19"/>
            <p:cNvSpPr/>
            <p:nvPr/>
          </p:nvSpPr>
          <p:spPr>
            <a:xfrm>
              <a:off x="329594" y="1111020"/>
              <a:ext cx="2099100" cy="26004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Genre Classifier</a:t>
              </a:r>
              <a:endParaRPr sz="1200"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684579" y="1869725"/>
              <a:ext cx="1434900" cy="6978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Shazam Recognition API</a:t>
              </a:r>
              <a:endParaRPr sz="1200"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689288" y="2728007"/>
              <a:ext cx="1434900" cy="6978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Spotify Features API</a:t>
              </a:r>
              <a:endParaRPr sz="1200"/>
            </a:p>
          </p:txBody>
        </p:sp>
      </p:grp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750" y="2448199"/>
            <a:ext cx="1302475" cy="4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b="25054" l="27368" r="27026" t="23479"/>
          <a:stretch/>
        </p:blipFill>
        <p:spPr>
          <a:xfrm>
            <a:off x="5913325" y="1152469"/>
            <a:ext cx="1059574" cy="6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1056300" y="3028950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Danceability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2977950" y="3028950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Valence</a:t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4726794" y="3028950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1056300" y="3611100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</a:t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2977936" y="3609725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Loudness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4726808" y="3627888"/>
            <a:ext cx="1244100" cy="49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Liveness</a:t>
            </a:r>
            <a:endParaRPr/>
          </a:p>
        </p:txBody>
      </p:sp>
      <p:cxnSp>
        <p:nvCxnSpPr>
          <p:cNvPr id="189" name="Google Shape;189;p19"/>
          <p:cNvCxnSpPr/>
          <p:nvPr/>
        </p:nvCxnSpPr>
        <p:spPr>
          <a:xfrm flipH="1" rot="10800000">
            <a:off x="1069763" y="2948350"/>
            <a:ext cx="49011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 &amp; Manual Overrides</a:t>
            </a:r>
            <a:endParaRPr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383025" y="1310563"/>
            <a:ext cx="3690600" cy="3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Django-based UI with 1 second </a:t>
            </a:r>
            <a:r>
              <a:rPr b="1" lang="en"/>
              <a:t>AJAX </a:t>
            </a:r>
            <a:r>
              <a:rPr lang="en"/>
              <a:t>calls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Audio Input </a:t>
            </a:r>
            <a:r>
              <a:rPr lang="en"/>
              <a:t>from Local System or Microphone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Calls the Genre Classifier</a:t>
            </a:r>
            <a:r>
              <a:rPr lang="en"/>
              <a:t> to output </a:t>
            </a:r>
            <a:r>
              <a:rPr b="1" lang="en"/>
              <a:t>6 meta-characteristics</a:t>
            </a:r>
            <a:r>
              <a:rPr lang="en"/>
              <a:t> 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User modifications to</a:t>
            </a:r>
            <a:r>
              <a:rPr b="1" lang="en"/>
              <a:t> change the feel </a:t>
            </a:r>
            <a:r>
              <a:rPr lang="en"/>
              <a:t>of the lights</a:t>
            </a:r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4302482" y="1634239"/>
            <a:ext cx="4413979" cy="3003630"/>
            <a:chOff x="5793350" y="978100"/>
            <a:chExt cx="3232500" cy="2100000"/>
          </a:xfrm>
        </p:grpSpPr>
        <p:sp>
          <p:nvSpPr>
            <p:cNvPr id="197" name="Google Shape;197;p20"/>
            <p:cNvSpPr/>
            <p:nvPr/>
          </p:nvSpPr>
          <p:spPr>
            <a:xfrm>
              <a:off x="5793350" y="978100"/>
              <a:ext cx="3232500" cy="21000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UI &amp; Manual Overrides</a:t>
              </a:r>
              <a:endParaRPr/>
            </a:p>
          </p:txBody>
        </p:sp>
        <p:pic>
          <p:nvPicPr>
            <p:cNvPr id="198" name="Google Shape;198;p20"/>
            <p:cNvPicPr preferRelativeResize="0"/>
            <p:nvPr/>
          </p:nvPicPr>
          <p:blipFill rotWithShape="1">
            <a:blip r:embed="rId3">
              <a:alphaModFix/>
            </a:blip>
            <a:srcRect b="10304" l="8614" r="9652" t="7519"/>
            <a:stretch/>
          </p:blipFill>
          <p:spPr>
            <a:xfrm>
              <a:off x="6244588" y="1402800"/>
              <a:ext cx="2330024" cy="1608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045" y="1017729"/>
            <a:ext cx="970828" cy="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311700" y="465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Tests &amp; Proof of Concept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11">
                <a:solidFill>
                  <a:schemeClr val="dk2"/>
                </a:solidFill>
              </a:rPr>
              <a:t>       Test : Simple Fade			    Test : Signal Decomposition </a:t>
            </a:r>
            <a:endParaRPr sz="2111">
              <a:solidFill>
                <a:schemeClr val="dk2"/>
              </a:solidFill>
            </a:endParaRPr>
          </a:p>
        </p:txBody>
      </p:sp>
      <p:pic>
        <p:nvPicPr>
          <p:cNvPr id="205" name="Google Shape;205;p21" title="IMG_929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488" y="1428963"/>
            <a:ext cx="22166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682" y="1343300"/>
            <a:ext cx="5115625" cy="36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