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36576000" cx="27432000"/>
  <p:notesSz cx="32461200" cy="51206400"/>
  <p:embeddedFontLst>
    <p:embeddedFont>
      <p:font typeface="Roboto"/>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http://customooxmlschemas.google.com/">
      <go:slidesCustomData xmlns:go="http://customooxmlschemas.google.com/" r:id="rId12" roundtripDataSignature="AMtx7mjsTrRM9dUhBcPkIYzybMpx9s59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511052-F546-4656-AEEA-C6B9AE4B6D45}">
  <a:tblStyle styleId="{52511052-F546-4656-AEEA-C6B9AE4B6D4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1" Type="http://schemas.openxmlformats.org/officeDocument/2006/relationships/font" Target="fonts/Roboto-boldItalic.fntdata"/><Relationship Id="rId10" Type="http://schemas.openxmlformats.org/officeDocument/2006/relationships/font" Target="fonts/Roboto-italic.fntdata"/><Relationship Id="rId12" Type="http://customschemas.google.com/relationships/presentationmetadata" Target="metadata"/><Relationship Id="rId9"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10"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8.jp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nvSpPr>
        <p:spPr>
          <a:xfrm>
            <a:off x="-914400" y="0"/>
            <a:ext cx="36576000"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400" u="none" cap="none" strike="noStrike">
              <a:solidFill>
                <a:schemeClr val="dk1"/>
              </a:solidFill>
              <a:latin typeface="Arial"/>
              <a:ea typeface="Arial"/>
              <a:cs typeface="Arial"/>
              <a:sym typeface="Arial"/>
            </a:endParaRPr>
          </a:p>
        </p:txBody>
      </p:sp>
      <p:sp>
        <p:nvSpPr>
          <p:cNvPr id="80" name="Google Shape;80;p1"/>
          <p:cNvSpPr txBox="1"/>
          <p:nvPr/>
        </p:nvSpPr>
        <p:spPr>
          <a:xfrm>
            <a:off x="0" y="533400"/>
            <a:ext cx="27432000" cy="33708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7200">
                <a:solidFill>
                  <a:srgbClr val="BE0204"/>
                </a:solidFill>
              </a:rPr>
              <a:t>Meal By Words</a:t>
            </a:r>
            <a:endParaRPr/>
          </a:p>
          <a:p>
            <a:pPr indent="0" lvl="0" marL="0" marR="0" rtl="0" algn="ctr">
              <a:lnSpc>
                <a:spcPct val="60000"/>
              </a:lnSpc>
              <a:spcBef>
                <a:spcPts val="1800"/>
              </a:spcBef>
              <a:spcAft>
                <a:spcPts val="0"/>
              </a:spcAft>
              <a:buNone/>
            </a:pPr>
            <a:r>
              <a:rPr b="1" lang="en-US" sz="3600">
                <a:solidFill>
                  <a:schemeClr val="dk1"/>
                </a:solidFill>
              </a:rPr>
              <a:t>D3</a:t>
            </a:r>
            <a:r>
              <a:rPr b="1" i="0" lang="en-US" sz="3600" u="none" cap="none" strike="noStrike">
                <a:solidFill>
                  <a:schemeClr val="dk1"/>
                </a:solidFill>
                <a:latin typeface="Arial"/>
                <a:ea typeface="Arial"/>
                <a:cs typeface="Arial"/>
                <a:sym typeface="Arial"/>
              </a:rPr>
              <a:t>: </a:t>
            </a:r>
            <a:r>
              <a:rPr b="1" lang="en-US" sz="3600">
                <a:solidFill>
                  <a:schemeClr val="dk1"/>
                </a:solidFill>
              </a:rPr>
              <a:t>Nina Duan, Lisa Xiong, Shiyi Zhang</a:t>
            </a:r>
            <a:endParaRPr/>
          </a:p>
          <a:p>
            <a:pPr indent="0" lvl="0" marL="0" marR="0" rtl="0" algn="ctr">
              <a:lnSpc>
                <a:spcPct val="60000"/>
              </a:lnSpc>
              <a:spcBef>
                <a:spcPts val="1800"/>
              </a:spcBef>
              <a:spcAft>
                <a:spcPts val="0"/>
              </a:spcAft>
              <a:buNone/>
            </a:pPr>
            <a:r>
              <a:rPr b="0" i="0" lang="en-US" sz="2800" u="none" cap="none" strike="noStrike">
                <a:solidFill>
                  <a:schemeClr val="dk1"/>
                </a:solidFill>
                <a:latin typeface="Arial"/>
                <a:ea typeface="Arial"/>
                <a:cs typeface="Arial"/>
                <a:sym typeface="Arial"/>
              </a:rPr>
              <a:t>18-500 Capstone Design, Spring 2023</a:t>
            </a:r>
            <a:endParaRPr b="0" i="0" sz="2800" u="none" cap="none" strike="noStrike">
              <a:solidFill>
                <a:schemeClr val="dk1"/>
              </a:solidFill>
              <a:latin typeface="Arial"/>
              <a:ea typeface="Arial"/>
              <a:cs typeface="Arial"/>
              <a:sym typeface="Arial"/>
            </a:endParaRPr>
          </a:p>
          <a:p>
            <a:pPr indent="0" lvl="0" marL="0" marR="0" rtl="0" algn="ctr">
              <a:lnSpc>
                <a:spcPct val="60000"/>
              </a:lnSpc>
              <a:spcBef>
                <a:spcPts val="1800"/>
              </a:spcBef>
              <a:spcAft>
                <a:spcPts val="0"/>
              </a:spcAft>
              <a:buNone/>
            </a:pPr>
            <a:r>
              <a:rPr b="0" i="0" lang="en-US" sz="2800" u="none" cap="none" strike="noStrike">
                <a:solidFill>
                  <a:schemeClr val="dk1"/>
                </a:solidFill>
                <a:latin typeface="Arial"/>
                <a:ea typeface="Arial"/>
                <a:cs typeface="Arial"/>
                <a:sym typeface="Arial"/>
              </a:rPr>
              <a:t>Electrical and Computer Engineering Department</a:t>
            </a:r>
            <a:endParaRPr sz="2800"/>
          </a:p>
          <a:p>
            <a:pPr indent="0" lvl="0" marL="0" marR="0" rtl="0" algn="ctr">
              <a:lnSpc>
                <a:spcPct val="60000"/>
              </a:lnSpc>
              <a:spcBef>
                <a:spcPts val="1800"/>
              </a:spcBef>
              <a:spcAft>
                <a:spcPts val="0"/>
              </a:spcAft>
              <a:buNone/>
            </a:pPr>
            <a:r>
              <a:rPr b="0" i="0" lang="en-US" sz="2800" u="none" cap="none" strike="noStrike">
                <a:solidFill>
                  <a:schemeClr val="dk1"/>
                </a:solidFill>
                <a:latin typeface="Arial"/>
                <a:ea typeface="Arial"/>
                <a:cs typeface="Arial"/>
                <a:sym typeface="Arial"/>
              </a:rPr>
              <a:t>Carnegie Mellon University</a:t>
            </a:r>
            <a:endParaRPr sz="2800"/>
          </a:p>
          <a:p>
            <a:pPr indent="0" lvl="0" marL="0" marR="0" rtl="0" algn="l">
              <a:lnSpc>
                <a:spcPct val="60000"/>
              </a:lnSpc>
              <a:spcBef>
                <a:spcPts val="1800"/>
              </a:spcBef>
              <a:spcAft>
                <a:spcPts val="0"/>
              </a:spcAft>
              <a:buNone/>
            </a:pPr>
            <a:r>
              <a:t/>
            </a:r>
            <a:endParaRPr/>
          </a:p>
        </p:txBody>
      </p:sp>
      <p:grpSp>
        <p:nvGrpSpPr>
          <p:cNvPr id="81" name="Google Shape;81;p1"/>
          <p:cNvGrpSpPr/>
          <p:nvPr/>
        </p:nvGrpSpPr>
        <p:grpSpPr>
          <a:xfrm>
            <a:off x="0" y="33799785"/>
            <a:ext cx="6553199" cy="2489032"/>
            <a:chOff x="0" y="34223110"/>
            <a:chExt cx="6553199" cy="2489032"/>
          </a:xfrm>
        </p:grpSpPr>
        <p:pic>
          <p:nvPicPr>
            <p:cNvPr id="82" name="Google Shape;82;p1"/>
            <p:cNvPicPr preferRelativeResize="0"/>
            <p:nvPr/>
          </p:nvPicPr>
          <p:blipFill rotWithShape="1">
            <a:blip r:embed="rId3">
              <a:alphaModFix/>
            </a:blip>
            <a:srcRect b="20751" l="0" r="0" t="20214"/>
            <a:stretch/>
          </p:blipFill>
          <p:spPr>
            <a:xfrm>
              <a:off x="0" y="34223110"/>
              <a:ext cx="6553199" cy="1397000"/>
            </a:xfrm>
            <a:prstGeom prst="rect">
              <a:avLst/>
            </a:prstGeom>
            <a:noFill/>
            <a:ln>
              <a:noFill/>
            </a:ln>
          </p:spPr>
        </p:pic>
        <p:pic>
          <p:nvPicPr>
            <p:cNvPr id="83" name="Google Shape;83;p1"/>
            <p:cNvPicPr preferRelativeResize="0"/>
            <p:nvPr/>
          </p:nvPicPr>
          <p:blipFill rotWithShape="1">
            <a:blip r:embed="rId4">
              <a:alphaModFix/>
            </a:blip>
            <a:srcRect b="24891" l="0" r="0" t="28530"/>
            <a:stretch/>
          </p:blipFill>
          <p:spPr>
            <a:xfrm>
              <a:off x="374737" y="35734426"/>
              <a:ext cx="5812704" cy="977716"/>
            </a:xfrm>
            <a:prstGeom prst="rect">
              <a:avLst/>
            </a:prstGeom>
            <a:noFill/>
            <a:ln>
              <a:noFill/>
            </a:ln>
          </p:spPr>
        </p:pic>
      </p:grpSp>
      <p:sp>
        <p:nvSpPr>
          <p:cNvPr id="84" name="Google Shape;84;p1"/>
          <p:cNvSpPr/>
          <p:nvPr/>
        </p:nvSpPr>
        <p:spPr>
          <a:xfrm>
            <a:off x="289525" y="11290437"/>
            <a:ext cx="131979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ctr">
              <a:spcBef>
                <a:spcPts val="0"/>
              </a:spcBef>
              <a:spcAft>
                <a:spcPts val="0"/>
              </a:spcAft>
              <a:buNone/>
            </a:pPr>
            <a:r>
              <a:rPr b="1" i="0" lang="en-US" sz="4400" u="none" cap="none" strike="noStrike">
                <a:solidFill>
                  <a:schemeClr val="lt1"/>
                </a:solidFill>
                <a:latin typeface="Arial"/>
                <a:ea typeface="Arial"/>
                <a:cs typeface="Arial"/>
                <a:sym typeface="Arial"/>
              </a:rPr>
              <a:t>System Architecture</a:t>
            </a:r>
            <a:endParaRPr sz="4400"/>
          </a:p>
        </p:txBody>
      </p:sp>
      <p:sp>
        <p:nvSpPr>
          <p:cNvPr id="85" name="Google Shape;85;p1"/>
          <p:cNvSpPr/>
          <p:nvPr/>
        </p:nvSpPr>
        <p:spPr>
          <a:xfrm>
            <a:off x="335275" y="3904200"/>
            <a:ext cx="130302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ctr">
              <a:spcBef>
                <a:spcPts val="0"/>
              </a:spcBef>
              <a:spcAft>
                <a:spcPts val="0"/>
              </a:spcAft>
              <a:buNone/>
            </a:pPr>
            <a:r>
              <a:rPr b="1" i="0" lang="en-US" sz="4400" u="none" cap="none" strike="noStrike">
                <a:solidFill>
                  <a:schemeClr val="lt1"/>
                </a:solidFill>
                <a:latin typeface="Arial"/>
                <a:ea typeface="Arial"/>
                <a:cs typeface="Arial"/>
                <a:sym typeface="Arial"/>
              </a:rPr>
              <a:t>Product Pitch</a:t>
            </a:r>
            <a:endParaRPr sz="4400"/>
          </a:p>
        </p:txBody>
      </p:sp>
      <p:sp>
        <p:nvSpPr>
          <p:cNvPr id="86" name="Google Shape;86;p1"/>
          <p:cNvSpPr/>
          <p:nvPr/>
        </p:nvSpPr>
        <p:spPr>
          <a:xfrm>
            <a:off x="373375" y="4908575"/>
            <a:ext cx="13030200" cy="6001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00"/>
              </a:spcBef>
              <a:spcAft>
                <a:spcPts val="0"/>
              </a:spcAft>
              <a:buClr>
                <a:schemeClr val="dk1"/>
              </a:buClr>
              <a:buSzPts val="1100"/>
              <a:buFont typeface="Arial"/>
              <a:buNone/>
            </a:pPr>
            <a:r>
              <a:rPr lang="en-US" sz="2400">
                <a:solidFill>
                  <a:schemeClr val="dk1"/>
                </a:solidFill>
              </a:rPr>
              <a:t>Meal By Words is a system that </a:t>
            </a:r>
            <a:r>
              <a:rPr lang="en-US" sz="2400">
                <a:solidFill>
                  <a:schemeClr val="dk1"/>
                </a:solidFill>
                <a:latin typeface="Roboto"/>
                <a:ea typeface="Roboto"/>
                <a:cs typeface="Roboto"/>
                <a:sym typeface="Roboto"/>
              </a:rPr>
              <a:t>allows customers to verbally place an order at a restaurant. </a:t>
            </a:r>
            <a:r>
              <a:rPr lang="en-US" sz="2400">
                <a:solidFill>
                  <a:schemeClr val="dk1"/>
                </a:solidFill>
              </a:rPr>
              <a:t>Inaccurate orders and long wait times are critical problems that discourage customers from ordering at quick-service restaurants. </a:t>
            </a:r>
            <a:r>
              <a:rPr lang="en-US" sz="2400">
                <a:solidFill>
                  <a:schemeClr val="dk1"/>
                </a:solidFill>
                <a:latin typeface="Roboto"/>
                <a:ea typeface="Roboto"/>
                <a:cs typeface="Roboto"/>
                <a:sym typeface="Roboto"/>
              </a:rPr>
              <a:t>With the traditional ordering method, customers frequently have to raise their voices or even shout to ensure that the person taking their order can hear and understand it accurately. </a:t>
            </a:r>
            <a:r>
              <a:rPr lang="en-US" sz="2400">
                <a:solidFill>
                  <a:schemeClr val="dk1"/>
                </a:solidFill>
              </a:rPr>
              <a:t>Some restaurants provide touch screens as an alternative which has the potential of spreading harmful bacteria and diseases. To tackle these problems, we propose the development of a food ordering system that employs speech processing technology to </a:t>
            </a:r>
            <a:r>
              <a:rPr lang="en-US" sz="2400">
                <a:solidFill>
                  <a:schemeClr val="dk1"/>
                </a:solidFill>
                <a:latin typeface="Roboto"/>
                <a:ea typeface="Roboto"/>
                <a:cs typeface="Roboto"/>
                <a:sym typeface="Roboto"/>
              </a:rPr>
              <a:t>facilitate the process of placing orders at restaurants</a:t>
            </a:r>
            <a:r>
              <a:rPr lang="en-US" sz="2400">
                <a:solidFill>
                  <a:schemeClr val="dk1"/>
                </a:solidFill>
              </a:rPr>
              <a:t>.</a:t>
            </a:r>
            <a:endParaRPr sz="2400">
              <a:solidFill>
                <a:schemeClr val="dk1"/>
              </a:solidFill>
            </a:endParaRPr>
          </a:p>
          <a:p>
            <a:pPr indent="0" lvl="0" marL="0" rtl="0" algn="l">
              <a:lnSpc>
                <a:spcPct val="115000"/>
              </a:lnSpc>
              <a:spcBef>
                <a:spcPts val="100"/>
              </a:spcBef>
              <a:spcAft>
                <a:spcPts val="0"/>
              </a:spcAft>
              <a:buClr>
                <a:schemeClr val="dk1"/>
              </a:buClr>
              <a:buSzPts val="1100"/>
              <a:buFont typeface="Arial"/>
              <a:buNone/>
            </a:pPr>
            <a:r>
              <a:rPr b="1" lang="en-US" sz="2400">
                <a:solidFill>
                  <a:schemeClr val="dk1"/>
                </a:solidFill>
              </a:rPr>
              <a:t>We successfully </a:t>
            </a:r>
            <a:r>
              <a:rPr b="1" lang="en-US" sz="2400">
                <a:solidFill>
                  <a:schemeClr val="dk1"/>
                </a:solidFill>
              </a:rPr>
              <a:t>implemented full functionality for ordering, allowing customers to add and delete any item entry. The speech recognition and parsing subsystems are able to recognize all menu items and quantities in the user’s speech input, regardless of sentence structure. </a:t>
            </a:r>
            <a:r>
              <a:rPr b="1" lang="en-US" sz="2400">
                <a:solidFill>
                  <a:schemeClr val="dk1"/>
                </a:solidFill>
              </a:rPr>
              <a:t>For customer-side and staff-side interaction, we barely missed our latency requirement of 1s but were able to </a:t>
            </a:r>
            <a:r>
              <a:rPr b="1" lang="en-US" sz="2400">
                <a:solidFill>
                  <a:schemeClr val="dk1"/>
                </a:solidFill>
              </a:rPr>
              <a:t>guarantee</a:t>
            </a:r>
            <a:r>
              <a:rPr b="1" lang="en-US" sz="2400">
                <a:solidFill>
                  <a:schemeClr val="dk1"/>
                </a:solidFill>
              </a:rPr>
              <a:t> that 100% of the orders are successfully delivered.</a:t>
            </a:r>
            <a:endParaRPr b="1" sz="2400">
              <a:solidFill>
                <a:schemeClr val="dk1"/>
              </a:solidFill>
            </a:endParaRPr>
          </a:p>
        </p:txBody>
      </p:sp>
      <p:sp>
        <p:nvSpPr>
          <p:cNvPr id="87" name="Google Shape;87;p1"/>
          <p:cNvSpPr/>
          <p:nvPr/>
        </p:nvSpPr>
        <p:spPr>
          <a:xfrm>
            <a:off x="14028400" y="3904200"/>
            <a:ext cx="131064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ctr">
              <a:spcBef>
                <a:spcPts val="0"/>
              </a:spcBef>
              <a:spcAft>
                <a:spcPts val="0"/>
              </a:spcAft>
              <a:buNone/>
            </a:pPr>
            <a:r>
              <a:rPr b="1" lang="en-US" sz="4400">
                <a:solidFill>
                  <a:schemeClr val="lt1"/>
                </a:solidFill>
                <a:latin typeface="Arial"/>
                <a:ea typeface="Arial"/>
                <a:cs typeface="Arial"/>
                <a:sym typeface="Arial"/>
              </a:rPr>
              <a:t>System </a:t>
            </a:r>
            <a:r>
              <a:rPr b="1" lang="en-US" sz="4400">
                <a:solidFill>
                  <a:schemeClr val="lt1"/>
                </a:solidFill>
              </a:rPr>
              <a:t>Diagrams</a:t>
            </a:r>
            <a:endParaRPr sz="4400"/>
          </a:p>
        </p:txBody>
      </p:sp>
      <p:sp>
        <p:nvSpPr>
          <p:cNvPr id="88" name="Google Shape;88;p1"/>
          <p:cNvSpPr/>
          <p:nvPr/>
        </p:nvSpPr>
        <p:spPr>
          <a:xfrm>
            <a:off x="13959850" y="17966950"/>
            <a:ext cx="131064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ctr">
              <a:spcBef>
                <a:spcPts val="0"/>
              </a:spcBef>
              <a:spcAft>
                <a:spcPts val="0"/>
              </a:spcAft>
              <a:buNone/>
            </a:pPr>
            <a:r>
              <a:rPr b="1" lang="en-US" sz="4000">
                <a:solidFill>
                  <a:schemeClr val="lt1"/>
                </a:solidFill>
                <a:latin typeface="Arial"/>
                <a:ea typeface="Arial"/>
                <a:cs typeface="Arial"/>
                <a:sym typeface="Arial"/>
              </a:rPr>
              <a:t>System </a:t>
            </a:r>
            <a:r>
              <a:rPr b="1" lang="en-US" sz="4400">
                <a:solidFill>
                  <a:schemeClr val="lt1"/>
                </a:solidFill>
                <a:latin typeface="Arial"/>
                <a:ea typeface="Arial"/>
                <a:cs typeface="Arial"/>
                <a:sym typeface="Arial"/>
              </a:rPr>
              <a:t>Evaluation</a:t>
            </a:r>
            <a:endParaRPr sz="4400"/>
          </a:p>
        </p:txBody>
      </p:sp>
      <p:sp>
        <p:nvSpPr>
          <p:cNvPr id="89" name="Google Shape;89;p1"/>
          <p:cNvSpPr/>
          <p:nvPr/>
        </p:nvSpPr>
        <p:spPr>
          <a:xfrm>
            <a:off x="13959850" y="31446100"/>
            <a:ext cx="131064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ctr">
              <a:spcBef>
                <a:spcPts val="0"/>
              </a:spcBef>
              <a:spcAft>
                <a:spcPts val="0"/>
              </a:spcAft>
              <a:buNone/>
            </a:pPr>
            <a:r>
              <a:rPr b="1" lang="en-US" sz="4400">
                <a:solidFill>
                  <a:schemeClr val="lt1"/>
                </a:solidFill>
                <a:latin typeface="Arial"/>
                <a:ea typeface="Arial"/>
                <a:cs typeface="Arial"/>
                <a:sym typeface="Arial"/>
              </a:rPr>
              <a:t>Conclusions &amp; Additional Information</a:t>
            </a:r>
            <a:endParaRPr sz="4400"/>
          </a:p>
        </p:txBody>
      </p:sp>
      <p:sp>
        <p:nvSpPr>
          <p:cNvPr id="90" name="Google Shape;90;p1"/>
          <p:cNvSpPr txBox="1"/>
          <p:nvPr/>
        </p:nvSpPr>
        <p:spPr>
          <a:xfrm>
            <a:off x="451113" y="12315137"/>
            <a:ext cx="12874800" cy="6834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US" sz="2400">
                <a:solidFill>
                  <a:schemeClr val="dk1"/>
                </a:solidFill>
              </a:rPr>
              <a:t>In absence of a customer, the system will be in SLEEP mode. An ultrasonic distance sensor, driven by an Arduino Uno, wakes up our system when a customer sits down on the chair placed in front of the kiosk. At the same time, the monitor screen will display the customer-side UI. A directional microphone will receive speech inputs from the customer. Our natural language processing algorithm parses the text string and extracts necessary order information.To check out, our system will instruct the customer to review their order. The customer can confirm the order by saying “yes”, “correct”, or “confirmed”.</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rPr>
              <a:t>After the customer checks out, the entire order, previously stored as a local object, will be uploaded to the Redis cloud database. Information in this database is accessible to the staff-side UI. The database notifies the staff-side UI of the new order by publishing a notification message. After 10 seconds, the customer-side UI will go into SLEEP mode, waiting for the next customer.</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rPr>
              <a:t>The staff-side UI, used by the restaurant’s kitchen staff, queries the database for new order information. Staff can remove items from an order after they’re done with preparation. When an item entry has been removed, it disappears from the screen and gets deleted from the database.</a:t>
            </a:r>
            <a:endParaRPr sz="3600">
              <a:solidFill>
                <a:schemeClr val="dk1"/>
              </a:solidFill>
            </a:endParaRPr>
          </a:p>
        </p:txBody>
      </p:sp>
      <p:sp>
        <p:nvSpPr>
          <p:cNvPr id="91" name="Google Shape;91;p1"/>
          <p:cNvSpPr txBox="1"/>
          <p:nvPr/>
        </p:nvSpPr>
        <p:spPr>
          <a:xfrm>
            <a:off x="13997950" y="32428425"/>
            <a:ext cx="13030200" cy="3860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US" sz="2400">
                <a:solidFill>
                  <a:schemeClr val="dk1"/>
                </a:solidFill>
              </a:rPr>
              <a:t>With our speech-ordering kiosk, the fast food restaurant staff can now shift their primary focus to food preparation, without worrying about serving the customers coming in to order at any moment. The customers wi</a:t>
            </a:r>
            <a:r>
              <a:rPr lang="en-US" sz="2400">
                <a:solidFill>
                  <a:schemeClr val="dk1"/>
                </a:solidFill>
              </a:rPr>
              <a:t>ll no longer be concerned about t</a:t>
            </a:r>
            <a:r>
              <a:rPr lang="en-US" sz="2400">
                <a:solidFill>
                  <a:schemeClr val="dk1"/>
                </a:solidFill>
              </a:rPr>
              <a:t>ouching a kiosk with potentially harmful bacteria attached to it. One improvement we could make is, instead of relying on the speech</a:t>
            </a:r>
            <a:r>
              <a:rPr lang="en-US" sz="2400">
                <a:solidFill>
                  <a:schemeClr val="dk1"/>
                </a:solidFill>
              </a:rPr>
              <a:t> recognition libraries to determine the end of a speech, writing our own script for that purpose using a language that runs faster than Python, such as C. </a:t>
            </a:r>
            <a:r>
              <a:rPr lang="en-US" sz="2400">
                <a:solidFill>
                  <a:schemeClr val="dk1"/>
                </a:solidFill>
              </a:rPr>
              <a:t>Another potential improvement of our system is allowing menu customization. When the staff updates the menu, the system should automatically </a:t>
            </a:r>
            <a:r>
              <a:rPr lang="en-US" sz="2400">
                <a:solidFill>
                  <a:schemeClr val="dk1"/>
                </a:solidFill>
              </a:rPr>
              <a:t>accommodate </a:t>
            </a:r>
            <a:r>
              <a:rPr lang="en-US" sz="2400">
                <a:solidFill>
                  <a:schemeClr val="dk1"/>
                </a:solidFill>
              </a:rPr>
              <a:t>for the changes without requiring software engineers to manually modify the code for speech processing, the database, and the UIs.</a:t>
            </a:r>
            <a:endParaRPr sz="2400"/>
          </a:p>
        </p:txBody>
      </p:sp>
      <p:pic>
        <p:nvPicPr>
          <p:cNvPr id="92" name="Google Shape;92;p1"/>
          <p:cNvPicPr preferRelativeResize="0"/>
          <p:nvPr/>
        </p:nvPicPr>
        <p:blipFill rotWithShape="1">
          <a:blip r:embed="rId5">
            <a:alphaModFix/>
          </a:blip>
          <a:srcRect b="1100" l="2353" r="1603" t="2374"/>
          <a:stretch/>
        </p:blipFill>
        <p:spPr>
          <a:xfrm>
            <a:off x="704143" y="19149425"/>
            <a:ext cx="12036533" cy="14611450"/>
          </a:xfrm>
          <a:prstGeom prst="rect">
            <a:avLst/>
          </a:prstGeom>
          <a:noFill/>
          <a:ln>
            <a:noFill/>
          </a:ln>
        </p:spPr>
      </p:pic>
      <p:grpSp>
        <p:nvGrpSpPr>
          <p:cNvPr id="93" name="Google Shape;93;p1"/>
          <p:cNvGrpSpPr/>
          <p:nvPr/>
        </p:nvGrpSpPr>
        <p:grpSpPr>
          <a:xfrm>
            <a:off x="10268925" y="32888936"/>
            <a:ext cx="2865000" cy="2939377"/>
            <a:chOff x="10460900" y="33349448"/>
            <a:chExt cx="2865000" cy="2939377"/>
          </a:xfrm>
        </p:grpSpPr>
        <p:sp>
          <p:nvSpPr>
            <p:cNvPr id="94" name="Google Shape;94;p1"/>
            <p:cNvSpPr/>
            <p:nvPr/>
          </p:nvSpPr>
          <p:spPr>
            <a:xfrm>
              <a:off x="10460900" y="35704125"/>
              <a:ext cx="28650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rPr>
                <a:t>http://course.ece.cmu.edu/~ece500/projects/s23-teamd3/</a:t>
              </a:r>
              <a:endParaRPr/>
            </a:p>
          </p:txBody>
        </p:sp>
        <p:pic>
          <p:nvPicPr>
            <p:cNvPr id="95" name="Google Shape;95;p1"/>
            <p:cNvPicPr preferRelativeResize="0"/>
            <p:nvPr/>
          </p:nvPicPr>
          <p:blipFill>
            <a:blip r:embed="rId6">
              <a:alphaModFix/>
            </a:blip>
            <a:stretch>
              <a:fillRect/>
            </a:stretch>
          </p:blipFill>
          <p:spPr>
            <a:xfrm>
              <a:off x="10678350" y="33349448"/>
              <a:ext cx="2430075" cy="2354675"/>
            </a:xfrm>
            <a:prstGeom prst="rect">
              <a:avLst/>
            </a:prstGeom>
            <a:noFill/>
            <a:ln>
              <a:noFill/>
            </a:ln>
          </p:spPr>
        </p:pic>
      </p:grpSp>
      <p:graphicFrame>
        <p:nvGraphicFramePr>
          <p:cNvPr id="96" name="Google Shape;96;p1"/>
          <p:cNvGraphicFramePr/>
          <p:nvPr/>
        </p:nvGraphicFramePr>
        <p:xfrm>
          <a:off x="14075650" y="25583858"/>
          <a:ext cx="3000000" cy="3000000"/>
        </p:xfrm>
        <a:graphic>
          <a:graphicData uri="http://schemas.openxmlformats.org/drawingml/2006/table">
            <a:tbl>
              <a:tblPr>
                <a:noFill/>
                <a:tableStyleId>{52511052-F546-4656-AEEA-C6B9AE4B6D45}</a:tableStyleId>
              </a:tblPr>
              <a:tblGrid>
                <a:gridCol w="2449700"/>
                <a:gridCol w="3593925"/>
                <a:gridCol w="3211375"/>
                <a:gridCol w="3619800"/>
              </a:tblGrid>
              <a:tr h="100000">
                <a:tc gridSpan="4">
                  <a:txBody>
                    <a:bodyPr/>
                    <a:lstStyle/>
                    <a:p>
                      <a:pPr indent="0" lvl="0" marL="0" rtl="0" algn="ctr">
                        <a:lnSpc>
                          <a:spcPct val="100000"/>
                        </a:lnSpc>
                        <a:spcBef>
                          <a:spcPts val="0"/>
                        </a:spcBef>
                        <a:spcAft>
                          <a:spcPts val="0"/>
                        </a:spcAft>
                        <a:buNone/>
                      </a:pPr>
                      <a:r>
                        <a:rPr b="1" lang="en-US" sz="2400">
                          <a:solidFill>
                            <a:schemeClr val="dk1"/>
                          </a:solidFill>
                        </a:rPr>
                        <a:t>Design Trade-offs</a:t>
                      </a:r>
                      <a:endParaRPr b="1" sz="2400">
                        <a:solidFill>
                          <a:schemeClr val="dk1"/>
                        </a:solidFill>
                      </a:endParaRPr>
                    </a:p>
                  </a:txBody>
                  <a:tcPr marT="91425" marB="91425" marR="91425" marL="91425"/>
                </a:tc>
                <a:tc hMerge="1"/>
                <a:tc hMerge="1"/>
                <a:tc hMerge="1"/>
              </a:tr>
              <a:tr h="100000">
                <a:tc gridSpan="2">
                  <a:txBody>
                    <a:bodyPr/>
                    <a:lstStyle/>
                    <a:p>
                      <a:pPr indent="0" lvl="0" marL="0" rtl="0" algn="ctr">
                        <a:lnSpc>
                          <a:spcPct val="100000"/>
                        </a:lnSpc>
                        <a:spcBef>
                          <a:spcPts val="0"/>
                        </a:spcBef>
                        <a:spcAft>
                          <a:spcPts val="0"/>
                        </a:spcAft>
                        <a:buNone/>
                      </a:pPr>
                      <a:r>
                        <a:rPr b="1" lang="en-US" sz="2400">
                          <a:solidFill>
                            <a:schemeClr val="dk1"/>
                          </a:solidFill>
                        </a:rPr>
                        <a:t>Say all items in one go</a:t>
                      </a:r>
                      <a:endParaRPr b="1" sz="2400">
                        <a:solidFill>
                          <a:schemeClr val="dk1"/>
                        </a:solidFill>
                      </a:endParaRPr>
                    </a:p>
                  </a:txBody>
                  <a:tcPr marT="91425" marB="91425" marR="91425" marL="91425"/>
                </a:tc>
                <a:tc hMerge="1"/>
                <a:tc gridSpan="2">
                  <a:txBody>
                    <a:bodyPr/>
                    <a:lstStyle/>
                    <a:p>
                      <a:pPr indent="0" lvl="0" marL="0" rtl="0" algn="ctr">
                        <a:lnSpc>
                          <a:spcPct val="100000"/>
                        </a:lnSpc>
                        <a:spcBef>
                          <a:spcPts val="0"/>
                        </a:spcBef>
                        <a:spcAft>
                          <a:spcPts val="0"/>
                        </a:spcAft>
                        <a:buNone/>
                      </a:pPr>
                      <a:r>
                        <a:rPr b="1" lang="en-US" sz="2400">
                          <a:solidFill>
                            <a:schemeClr val="dk1"/>
                          </a:solidFill>
                        </a:rPr>
                        <a:t>Say items one by one</a:t>
                      </a:r>
                      <a:endParaRPr b="1" sz="2400">
                        <a:solidFill>
                          <a:schemeClr val="dk1"/>
                        </a:solidFill>
                      </a:endParaRPr>
                    </a:p>
                  </a:txBody>
                  <a:tcPr marT="91425" marB="91425" marR="91425" marL="91425">
                    <a:solidFill>
                      <a:srgbClr val="FFF2CC"/>
                    </a:solidFill>
                  </a:tcPr>
                </a:tc>
                <a:tc hMerge="1"/>
              </a:tr>
              <a:tr h="897175">
                <a:tc>
                  <a:txBody>
                    <a:bodyPr/>
                    <a:lstStyle/>
                    <a:p>
                      <a:pPr indent="0" lvl="0" marL="0" rtl="0" algn="l">
                        <a:lnSpc>
                          <a:spcPct val="100000"/>
                        </a:lnSpc>
                        <a:spcBef>
                          <a:spcPts val="0"/>
                        </a:spcBef>
                        <a:spcAft>
                          <a:spcPts val="0"/>
                        </a:spcAft>
                        <a:buNone/>
                      </a:pPr>
                      <a:r>
                        <a:rPr lang="en-US" sz="2400">
                          <a:solidFill>
                            <a:schemeClr val="dk1"/>
                          </a:solidFill>
                        </a:rPr>
                        <a:t>Feels natural to customers</a:t>
                      </a:r>
                      <a:endParaRPr sz="2400">
                        <a:solidFill>
                          <a:schemeClr val="dk1"/>
                        </a:solidFil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2400">
                          <a:solidFill>
                            <a:schemeClr val="dk1"/>
                          </a:solidFill>
                        </a:rPr>
                        <a:t>Hard to determine end of speech</a:t>
                      </a:r>
                      <a:endParaRPr sz="2400">
                        <a:solidFill>
                          <a:schemeClr val="dk1"/>
                        </a:solidFil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2400">
                          <a:solidFill>
                            <a:schemeClr val="dk1"/>
                          </a:solidFill>
                        </a:rPr>
                        <a:t>Increases speech detection accuracy</a:t>
                      </a:r>
                      <a:endParaRPr sz="2400">
                        <a:solidFill>
                          <a:schemeClr val="dk1"/>
                        </a:solidFill>
                      </a:endParaRPr>
                    </a:p>
                  </a:txBody>
                  <a:tcPr marT="91425" marB="91425" marR="91425" marL="91425">
                    <a:lnB cap="flat" cmpd="sng" w="9525">
                      <a:solidFill>
                        <a:srgbClr val="9E9E9E"/>
                      </a:solidFill>
                      <a:prstDash val="solid"/>
                      <a:round/>
                      <a:headEnd len="sm" w="sm" type="none"/>
                      <a:tailEnd len="sm" w="sm" type="none"/>
                    </a:lnB>
                    <a:solidFill>
                      <a:srgbClr val="FFF2CC"/>
                    </a:solidFill>
                  </a:tcPr>
                </a:tc>
                <a:tc>
                  <a:txBody>
                    <a:bodyPr/>
                    <a:lstStyle/>
                    <a:p>
                      <a:pPr indent="0" lvl="0" marL="0" rtl="0" algn="l">
                        <a:lnSpc>
                          <a:spcPct val="100000"/>
                        </a:lnSpc>
                        <a:spcBef>
                          <a:spcPts val="0"/>
                        </a:spcBef>
                        <a:spcAft>
                          <a:spcPts val="0"/>
                        </a:spcAft>
                        <a:buNone/>
                      </a:pPr>
                      <a:r>
                        <a:rPr lang="en-US" sz="2400">
                          <a:solidFill>
                            <a:schemeClr val="dk1"/>
                          </a:solidFill>
                        </a:rPr>
                        <a:t>Longer service time per customer</a:t>
                      </a:r>
                      <a:endParaRPr sz="2400">
                        <a:solidFill>
                          <a:schemeClr val="dk1"/>
                        </a:solidFill>
                      </a:endParaRPr>
                    </a:p>
                  </a:txBody>
                  <a:tcPr marT="91425" marB="91425" marR="91425" marL="91425">
                    <a:lnB cap="flat" cmpd="sng" w="9525">
                      <a:solidFill>
                        <a:srgbClr val="9E9E9E"/>
                      </a:solidFill>
                      <a:prstDash val="solid"/>
                      <a:round/>
                      <a:headEnd len="sm" w="sm" type="none"/>
                      <a:tailEnd len="sm" w="sm" type="none"/>
                    </a:lnB>
                    <a:solidFill>
                      <a:srgbClr val="FFF2CC"/>
                    </a:solidFill>
                  </a:tcPr>
                </a:tc>
              </a:tr>
              <a:tr h="531900">
                <a:tc gridSpan="2">
                  <a:txBody>
                    <a:bodyPr/>
                    <a:lstStyle/>
                    <a:p>
                      <a:pPr indent="0" lvl="0" marL="0" rtl="0" algn="ctr">
                        <a:lnSpc>
                          <a:spcPct val="100000"/>
                        </a:lnSpc>
                        <a:spcBef>
                          <a:spcPts val="0"/>
                        </a:spcBef>
                        <a:spcAft>
                          <a:spcPts val="0"/>
                        </a:spcAft>
                        <a:buNone/>
                      </a:pPr>
                      <a:r>
                        <a:t/>
                      </a:r>
                      <a:endParaRPr b="1" sz="2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hMerge="1"/>
                <a:tc gridSpan="2">
                  <a:txBody>
                    <a:bodyPr/>
                    <a:lstStyle/>
                    <a:p>
                      <a:pPr indent="0" lvl="0" marL="0" rtl="0" algn="ctr">
                        <a:lnSpc>
                          <a:spcPct val="100000"/>
                        </a:lnSpc>
                        <a:spcBef>
                          <a:spcPts val="0"/>
                        </a:spcBef>
                        <a:spcAft>
                          <a:spcPts val="0"/>
                        </a:spcAft>
                        <a:buNone/>
                      </a:pPr>
                      <a:r>
                        <a:t/>
                      </a:r>
                      <a:endParaRPr b="1" sz="2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531900">
                <a:tc gridSpan="2">
                  <a:txBody>
                    <a:bodyPr/>
                    <a:lstStyle/>
                    <a:p>
                      <a:pPr indent="0" lvl="0" marL="0" rtl="0" algn="ctr">
                        <a:lnSpc>
                          <a:spcPct val="100000"/>
                        </a:lnSpc>
                        <a:spcBef>
                          <a:spcPts val="0"/>
                        </a:spcBef>
                        <a:spcAft>
                          <a:spcPts val="0"/>
                        </a:spcAft>
                        <a:buNone/>
                      </a:pPr>
                      <a:r>
                        <a:rPr b="1" lang="en-US" sz="2400">
                          <a:solidFill>
                            <a:schemeClr val="dk1"/>
                          </a:solidFill>
                        </a:rPr>
                        <a:t>Upload entire order at checkout</a:t>
                      </a:r>
                      <a:endParaRPr b="1" sz="2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hMerge="1"/>
                <a:tc gridSpan="2">
                  <a:txBody>
                    <a:bodyPr/>
                    <a:lstStyle/>
                    <a:p>
                      <a:pPr indent="0" lvl="0" marL="0" rtl="0" algn="ctr">
                        <a:lnSpc>
                          <a:spcPct val="100000"/>
                        </a:lnSpc>
                        <a:spcBef>
                          <a:spcPts val="0"/>
                        </a:spcBef>
                        <a:spcAft>
                          <a:spcPts val="0"/>
                        </a:spcAft>
                        <a:buNone/>
                      </a:pPr>
                      <a:r>
                        <a:rPr b="1" lang="en-US" sz="2400">
                          <a:solidFill>
                            <a:schemeClr val="dk1"/>
                          </a:solidFill>
                        </a:rPr>
                        <a:t>Upload item to database when detected</a:t>
                      </a:r>
                      <a:endParaRPr b="1" sz="2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923650">
                <a:tc>
                  <a:txBody>
                    <a:bodyPr/>
                    <a:lstStyle/>
                    <a:p>
                      <a:pPr indent="0" lvl="0" marL="0" rtl="0" algn="l">
                        <a:lnSpc>
                          <a:spcPct val="100000"/>
                        </a:lnSpc>
                        <a:spcBef>
                          <a:spcPts val="0"/>
                        </a:spcBef>
                        <a:spcAft>
                          <a:spcPts val="0"/>
                        </a:spcAft>
                        <a:buNone/>
                      </a:pPr>
                      <a:r>
                        <a:rPr lang="en-US" sz="2400">
                          <a:solidFill>
                            <a:schemeClr val="dk1"/>
                          </a:solidFill>
                        </a:rPr>
                        <a:t>Less database accesses</a:t>
                      </a:r>
                      <a:endParaRPr sz="2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rtl="0" algn="l">
                        <a:lnSpc>
                          <a:spcPct val="100000"/>
                        </a:lnSpc>
                        <a:spcBef>
                          <a:spcPts val="0"/>
                        </a:spcBef>
                        <a:spcAft>
                          <a:spcPts val="0"/>
                        </a:spcAft>
                        <a:buNone/>
                      </a:pPr>
                      <a:r>
                        <a:rPr lang="en-US" sz="2400">
                          <a:solidFill>
                            <a:schemeClr val="dk1"/>
                          </a:solidFill>
                        </a:rPr>
                        <a:t>Risk of losing an entire order</a:t>
                      </a:r>
                      <a:endParaRPr sz="2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rtl="0" algn="l">
                        <a:lnSpc>
                          <a:spcPct val="100000"/>
                        </a:lnSpc>
                        <a:spcBef>
                          <a:spcPts val="0"/>
                        </a:spcBef>
                        <a:spcAft>
                          <a:spcPts val="0"/>
                        </a:spcAft>
                        <a:buNone/>
                      </a:pPr>
                      <a:r>
                        <a:rPr lang="en-US" sz="2400">
                          <a:solidFill>
                            <a:schemeClr val="dk1"/>
                          </a:solidFill>
                        </a:rPr>
                        <a:t>All order data saved ASAP</a:t>
                      </a:r>
                      <a:endParaRPr sz="2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2400">
                          <a:solidFill>
                            <a:schemeClr val="dk1"/>
                          </a:solidFill>
                        </a:rPr>
                        <a:t>Repeated DB accesses increases latency</a:t>
                      </a:r>
                      <a:endParaRPr sz="2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31900">
                <a:tc gridSpan="2">
                  <a:txBody>
                    <a:bodyPr/>
                    <a:lstStyle/>
                    <a:p>
                      <a:pPr indent="0" lvl="0" marL="0" rtl="0" algn="ctr">
                        <a:lnSpc>
                          <a:spcPct val="100000"/>
                        </a:lnSpc>
                        <a:spcBef>
                          <a:spcPts val="0"/>
                        </a:spcBef>
                        <a:spcAft>
                          <a:spcPts val="0"/>
                        </a:spcAft>
                        <a:buNone/>
                      </a:pPr>
                      <a:r>
                        <a:rPr b="1" lang="en-US" sz="2400">
                          <a:solidFill>
                            <a:schemeClr val="dk1"/>
                          </a:solidFill>
                        </a:rPr>
                        <a:t>Busy waiting loop</a:t>
                      </a:r>
                      <a:endParaRPr b="1" sz="2400">
                        <a:solidFill>
                          <a:schemeClr val="dk1"/>
                        </a:solidFil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gridSpan="2">
                  <a:txBody>
                    <a:bodyPr/>
                    <a:lstStyle/>
                    <a:p>
                      <a:pPr indent="0" lvl="0" marL="0" rtl="0" algn="ctr">
                        <a:lnSpc>
                          <a:spcPct val="100000"/>
                        </a:lnSpc>
                        <a:spcBef>
                          <a:spcPts val="0"/>
                        </a:spcBef>
                        <a:spcAft>
                          <a:spcPts val="0"/>
                        </a:spcAft>
                        <a:buNone/>
                      </a:pPr>
                      <a:r>
                        <a:rPr b="1" lang="en-US" sz="2400">
                          <a:solidFill>
                            <a:schemeClr val="dk1"/>
                          </a:solidFill>
                        </a:rPr>
                        <a:t>React to trigger events</a:t>
                      </a:r>
                      <a:endParaRPr b="1" sz="2400">
                        <a:solidFill>
                          <a:schemeClr val="dk1"/>
                        </a:solidFill>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hMerge="1"/>
              </a:tr>
              <a:tr h="999650">
                <a:tc>
                  <a:txBody>
                    <a:bodyPr/>
                    <a:lstStyle/>
                    <a:p>
                      <a:pPr indent="0" lvl="0" marL="0" rtl="0" algn="l">
                        <a:lnSpc>
                          <a:spcPct val="100000"/>
                        </a:lnSpc>
                        <a:spcBef>
                          <a:spcPts val="0"/>
                        </a:spcBef>
                        <a:spcAft>
                          <a:spcPts val="0"/>
                        </a:spcAft>
                        <a:buNone/>
                      </a:pPr>
                      <a:r>
                        <a:rPr lang="en-US" sz="2400">
                          <a:solidFill>
                            <a:schemeClr val="dk1"/>
                          </a:solidFill>
                        </a:rPr>
                        <a:t>Intuitive</a:t>
                      </a:r>
                      <a:endParaRPr sz="2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2400">
                          <a:solidFill>
                            <a:schemeClr val="dk1"/>
                          </a:solidFill>
                        </a:rPr>
                        <a:t>Waste of resources</a:t>
                      </a:r>
                      <a:endParaRPr sz="2400">
                        <a:solidFill>
                          <a:schemeClr val="dk1"/>
                        </a:solidFill>
                      </a:endParaRPr>
                    </a:p>
                    <a:p>
                      <a:pPr indent="0" lvl="0" marL="0" rtl="0" algn="l">
                        <a:lnSpc>
                          <a:spcPct val="100000"/>
                        </a:lnSpc>
                        <a:spcBef>
                          <a:spcPts val="0"/>
                        </a:spcBef>
                        <a:spcAft>
                          <a:spcPts val="0"/>
                        </a:spcAft>
                        <a:buNone/>
                      </a:pPr>
                      <a:r>
                        <a:rPr lang="en-US" sz="2400">
                          <a:solidFill>
                            <a:schemeClr val="dk1"/>
                          </a:solidFill>
                        </a:rPr>
                        <a:t>Fixed sleep time interval</a:t>
                      </a:r>
                      <a:endParaRPr sz="2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2400">
                          <a:solidFill>
                            <a:schemeClr val="dk1"/>
                          </a:solidFill>
                        </a:rPr>
                        <a:t>Saves CPU power</a:t>
                      </a:r>
                      <a:endParaRPr sz="2400">
                        <a:solidFill>
                          <a:schemeClr val="dk1"/>
                        </a:solidFill>
                      </a:endParaRPr>
                    </a:p>
                    <a:p>
                      <a:pPr indent="0" lvl="0" marL="0" rtl="0" algn="l">
                        <a:lnSpc>
                          <a:spcPct val="100000"/>
                        </a:lnSpc>
                        <a:spcBef>
                          <a:spcPts val="0"/>
                        </a:spcBef>
                        <a:spcAft>
                          <a:spcPts val="0"/>
                        </a:spcAft>
                        <a:buNone/>
                      </a:pPr>
                      <a:r>
                        <a:rPr lang="en-US" sz="2400">
                          <a:solidFill>
                            <a:schemeClr val="dk1"/>
                          </a:solidFill>
                        </a:rPr>
                        <a:t>Dynamic wake-ups</a:t>
                      </a:r>
                      <a:endParaRPr sz="2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c>
                  <a:txBody>
                    <a:bodyPr/>
                    <a:lstStyle/>
                    <a:p>
                      <a:pPr indent="0" lvl="0" marL="0" rtl="0" algn="l">
                        <a:lnSpc>
                          <a:spcPct val="100000"/>
                        </a:lnSpc>
                        <a:spcBef>
                          <a:spcPts val="0"/>
                        </a:spcBef>
                        <a:spcAft>
                          <a:spcPts val="0"/>
                        </a:spcAft>
                        <a:buNone/>
                      </a:pPr>
                      <a:r>
                        <a:rPr lang="en-US" sz="2400">
                          <a:solidFill>
                            <a:schemeClr val="dk1"/>
                          </a:solidFill>
                        </a:rPr>
                        <a:t>Hard to terminate background events</a:t>
                      </a:r>
                      <a:endParaRPr sz="24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2CC"/>
                    </a:solidFill>
                  </a:tcPr>
                </a:tc>
              </a:tr>
            </a:tbl>
          </a:graphicData>
        </a:graphic>
      </p:graphicFrame>
      <p:graphicFrame>
        <p:nvGraphicFramePr>
          <p:cNvPr id="97" name="Google Shape;97;p1"/>
          <p:cNvGraphicFramePr/>
          <p:nvPr/>
        </p:nvGraphicFramePr>
        <p:xfrm>
          <a:off x="14075575" y="19023425"/>
          <a:ext cx="3000000" cy="3000000"/>
        </p:xfrm>
        <a:graphic>
          <a:graphicData uri="http://schemas.openxmlformats.org/drawingml/2006/table">
            <a:tbl>
              <a:tblPr>
                <a:noFill/>
                <a:tableStyleId>{52511052-F546-4656-AEEA-C6B9AE4B6D45}</a:tableStyleId>
              </a:tblPr>
              <a:tblGrid>
                <a:gridCol w="3545475"/>
                <a:gridCol w="7088700"/>
                <a:gridCol w="1048200"/>
                <a:gridCol w="1192450"/>
              </a:tblGrid>
              <a:tr h="524575">
                <a:tc gridSpan="4">
                  <a:txBody>
                    <a:bodyPr/>
                    <a:lstStyle/>
                    <a:p>
                      <a:pPr indent="0" lvl="0" marL="0" rtl="0" algn="ctr">
                        <a:spcBef>
                          <a:spcPts val="0"/>
                        </a:spcBef>
                        <a:spcAft>
                          <a:spcPts val="0"/>
                        </a:spcAft>
                        <a:buNone/>
                      </a:pPr>
                      <a:r>
                        <a:rPr b="1" lang="en-US" sz="2400"/>
                        <a:t>System Tests</a:t>
                      </a:r>
                      <a:endParaRPr b="1" sz="2400"/>
                    </a:p>
                  </a:txBody>
                  <a:tcPr marT="91425" marB="91425" marR="91425" marL="91425"/>
                </a:tc>
                <a:tc hMerge="1"/>
                <a:tc hMerge="1"/>
                <a:tc hMerge="1"/>
              </a:tr>
              <a:tr h="524575">
                <a:tc>
                  <a:txBody>
                    <a:bodyPr/>
                    <a:lstStyle/>
                    <a:p>
                      <a:pPr indent="0" lvl="0" marL="0" rtl="0" algn="l">
                        <a:spcBef>
                          <a:spcPts val="0"/>
                        </a:spcBef>
                        <a:spcAft>
                          <a:spcPts val="0"/>
                        </a:spcAft>
                        <a:buNone/>
                      </a:pPr>
                      <a:r>
                        <a:rPr b="1" lang="en-US" sz="2400"/>
                        <a:t>Test Name</a:t>
                      </a:r>
                      <a:endParaRPr b="1" sz="2400"/>
                    </a:p>
                  </a:txBody>
                  <a:tcPr marT="91425" marB="91425" marR="91425" marL="91425"/>
                </a:tc>
                <a:tc>
                  <a:txBody>
                    <a:bodyPr/>
                    <a:lstStyle/>
                    <a:p>
                      <a:pPr indent="0" lvl="0" marL="0" rtl="0" algn="l">
                        <a:spcBef>
                          <a:spcPts val="0"/>
                        </a:spcBef>
                        <a:spcAft>
                          <a:spcPts val="0"/>
                        </a:spcAft>
                        <a:buNone/>
                      </a:pPr>
                      <a:r>
                        <a:rPr b="1" lang="en-US" sz="2400"/>
                        <a:t>Test Description</a:t>
                      </a:r>
                      <a:endParaRPr b="1" sz="2400"/>
                    </a:p>
                  </a:txBody>
                  <a:tcPr marT="91425" marB="91425" marR="91425" marL="91425"/>
                </a:tc>
                <a:tc>
                  <a:txBody>
                    <a:bodyPr/>
                    <a:lstStyle/>
                    <a:p>
                      <a:pPr indent="0" lvl="0" marL="0" rtl="0" algn="l">
                        <a:spcBef>
                          <a:spcPts val="0"/>
                        </a:spcBef>
                        <a:spcAft>
                          <a:spcPts val="0"/>
                        </a:spcAft>
                        <a:buNone/>
                      </a:pPr>
                      <a:r>
                        <a:rPr b="1" lang="en-US" sz="2400"/>
                        <a:t>Ideal</a:t>
                      </a:r>
                      <a:endParaRPr b="1" sz="2400"/>
                    </a:p>
                  </a:txBody>
                  <a:tcPr marT="91425" marB="91425" marR="91425" marL="91425"/>
                </a:tc>
                <a:tc>
                  <a:txBody>
                    <a:bodyPr/>
                    <a:lstStyle/>
                    <a:p>
                      <a:pPr indent="0" lvl="0" marL="0" rtl="0" algn="l">
                        <a:spcBef>
                          <a:spcPts val="0"/>
                        </a:spcBef>
                        <a:spcAft>
                          <a:spcPts val="0"/>
                        </a:spcAft>
                        <a:buNone/>
                      </a:pPr>
                      <a:r>
                        <a:rPr b="1" lang="en-US" sz="2400"/>
                        <a:t>Actual</a:t>
                      </a:r>
                      <a:endParaRPr b="1" sz="2400"/>
                    </a:p>
                  </a:txBody>
                  <a:tcPr marT="91425" marB="91425" marR="91425" marL="91425"/>
                </a:tc>
              </a:tr>
              <a:tr h="933000">
                <a:tc>
                  <a:txBody>
                    <a:bodyPr/>
                    <a:lstStyle/>
                    <a:p>
                      <a:pPr indent="0" lvl="0" marL="0" rtl="0" algn="l">
                        <a:spcBef>
                          <a:spcPts val="0"/>
                        </a:spcBef>
                        <a:spcAft>
                          <a:spcPts val="0"/>
                        </a:spcAft>
                        <a:buNone/>
                      </a:pPr>
                      <a:r>
                        <a:rPr lang="en-US" sz="2400"/>
                        <a:t>Audio-to-Text Accuracy</a:t>
                      </a:r>
                      <a:endParaRPr sz="2400"/>
                    </a:p>
                  </a:txBody>
                  <a:tcPr marT="91425" marB="91425" marR="91425" marL="91425"/>
                </a:tc>
                <a:tc>
                  <a:txBody>
                    <a:bodyPr/>
                    <a:lstStyle/>
                    <a:p>
                      <a:pPr indent="0" lvl="0" marL="0" rtl="0" algn="l">
                        <a:spcBef>
                          <a:spcPts val="0"/>
                        </a:spcBef>
                        <a:spcAft>
                          <a:spcPts val="0"/>
                        </a:spcAft>
                        <a:buNone/>
                      </a:pPr>
                      <a:r>
                        <a:rPr lang="en-US" sz="2400"/>
                        <a:t>Tests the speech recognitions subsystem’s ability to correctly recognize common phrases.</a:t>
                      </a:r>
                      <a:endParaRPr sz="2400"/>
                    </a:p>
                  </a:txBody>
                  <a:tcPr marT="91425" marB="91425" marR="91425" marL="91425"/>
                </a:tc>
                <a:tc>
                  <a:txBody>
                    <a:bodyPr/>
                    <a:lstStyle/>
                    <a:p>
                      <a:pPr indent="0" lvl="0" marL="0" rtl="0" algn="l">
                        <a:spcBef>
                          <a:spcPts val="0"/>
                        </a:spcBef>
                        <a:spcAft>
                          <a:spcPts val="0"/>
                        </a:spcAft>
                        <a:buNone/>
                      </a:pPr>
                      <a:r>
                        <a:rPr lang="en-US" sz="2400"/>
                        <a:t>85%</a:t>
                      </a:r>
                      <a:endParaRPr sz="2400"/>
                    </a:p>
                  </a:txBody>
                  <a:tcPr marT="91425" marB="91425" marR="91425" marL="91425"/>
                </a:tc>
                <a:tc>
                  <a:txBody>
                    <a:bodyPr/>
                    <a:lstStyle/>
                    <a:p>
                      <a:pPr indent="0" lvl="0" marL="0" rtl="0" algn="l">
                        <a:spcBef>
                          <a:spcPts val="0"/>
                        </a:spcBef>
                        <a:spcAft>
                          <a:spcPts val="0"/>
                        </a:spcAft>
                        <a:buNone/>
                      </a:pPr>
                      <a:r>
                        <a:rPr lang="en-US" sz="2400"/>
                        <a:t>87.9%</a:t>
                      </a:r>
                      <a:endParaRPr sz="2400"/>
                    </a:p>
                  </a:txBody>
                  <a:tcPr marT="91425" marB="91425" marR="91425" marL="91425"/>
                </a:tc>
              </a:tr>
              <a:tr h="874300">
                <a:tc>
                  <a:txBody>
                    <a:bodyPr/>
                    <a:lstStyle/>
                    <a:p>
                      <a:pPr indent="0" lvl="0" marL="0" rtl="0" algn="l">
                        <a:spcBef>
                          <a:spcPts val="0"/>
                        </a:spcBef>
                        <a:spcAft>
                          <a:spcPts val="0"/>
                        </a:spcAft>
                        <a:buNone/>
                      </a:pPr>
                      <a:r>
                        <a:rPr lang="en-US" sz="2400"/>
                        <a:t>Text-to-Command Accuracy</a:t>
                      </a:r>
                      <a:endParaRPr sz="2400"/>
                    </a:p>
                  </a:txBody>
                  <a:tcPr marT="91425" marB="91425" marR="91425" marL="91425"/>
                </a:tc>
                <a:tc>
                  <a:txBody>
                    <a:bodyPr/>
                    <a:lstStyle/>
                    <a:p>
                      <a:pPr indent="0" lvl="0" marL="0" rtl="0" algn="l">
                        <a:spcBef>
                          <a:spcPts val="0"/>
                        </a:spcBef>
                        <a:spcAft>
                          <a:spcPts val="0"/>
                        </a:spcAft>
                        <a:buNone/>
                      </a:pPr>
                      <a:r>
                        <a:rPr lang="en-US" sz="2400"/>
                        <a:t>Tests the </a:t>
                      </a:r>
                      <a:r>
                        <a:rPr lang="en-US" sz="2400"/>
                        <a:t>natural</a:t>
                      </a:r>
                      <a:r>
                        <a:rPr lang="en-US" sz="2400"/>
                        <a:t> language processing subsystem’s ability to parse a string into actionable commands.</a:t>
                      </a:r>
                      <a:endParaRPr sz="2400"/>
                    </a:p>
                  </a:txBody>
                  <a:tcPr marT="91425" marB="91425" marR="91425" marL="91425"/>
                </a:tc>
                <a:tc>
                  <a:txBody>
                    <a:bodyPr/>
                    <a:lstStyle/>
                    <a:p>
                      <a:pPr indent="0" lvl="0" marL="0" rtl="0" algn="l">
                        <a:spcBef>
                          <a:spcPts val="0"/>
                        </a:spcBef>
                        <a:spcAft>
                          <a:spcPts val="0"/>
                        </a:spcAft>
                        <a:buNone/>
                      </a:pPr>
                      <a:r>
                        <a:rPr lang="en-US" sz="2400"/>
                        <a:t>95%</a:t>
                      </a:r>
                      <a:endParaRPr sz="2400"/>
                    </a:p>
                  </a:txBody>
                  <a:tcPr marT="91425" marB="91425" marR="91425" marL="91425"/>
                </a:tc>
                <a:tc>
                  <a:txBody>
                    <a:bodyPr/>
                    <a:lstStyle/>
                    <a:p>
                      <a:pPr indent="0" lvl="0" marL="0" rtl="0" algn="l">
                        <a:spcBef>
                          <a:spcPts val="0"/>
                        </a:spcBef>
                        <a:spcAft>
                          <a:spcPts val="0"/>
                        </a:spcAft>
                        <a:buNone/>
                      </a:pPr>
                      <a:r>
                        <a:rPr lang="en-US" sz="2400"/>
                        <a:t>96%</a:t>
                      </a:r>
                      <a:endParaRPr sz="2400"/>
                    </a:p>
                  </a:txBody>
                  <a:tcPr marT="91425" marB="91425" marR="91425" marL="91425"/>
                </a:tc>
              </a:tr>
              <a:tr h="874300">
                <a:tc>
                  <a:txBody>
                    <a:bodyPr/>
                    <a:lstStyle/>
                    <a:p>
                      <a:pPr indent="0" lvl="0" marL="0" rtl="0" algn="l">
                        <a:spcBef>
                          <a:spcPts val="0"/>
                        </a:spcBef>
                        <a:spcAft>
                          <a:spcPts val="0"/>
                        </a:spcAft>
                        <a:buNone/>
                      </a:pPr>
                      <a:r>
                        <a:rPr lang="en-US" sz="2400"/>
                        <a:t>Order Upload Latency</a:t>
                      </a:r>
                      <a:endParaRPr sz="2400"/>
                    </a:p>
                  </a:txBody>
                  <a:tcPr marT="91425" marB="91425" marR="91425" marL="91425"/>
                </a:tc>
                <a:tc>
                  <a:txBody>
                    <a:bodyPr/>
                    <a:lstStyle/>
                    <a:p>
                      <a:pPr indent="0" lvl="0" marL="0" rtl="0" algn="l">
                        <a:spcBef>
                          <a:spcPts val="0"/>
                        </a:spcBef>
                        <a:spcAft>
                          <a:spcPts val="0"/>
                        </a:spcAft>
                        <a:buNone/>
                      </a:pPr>
                      <a:r>
                        <a:rPr lang="en-US" sz="2400"/>
                        <a:t>The time between checkout and when the order appears on staff UI</a:t>
                      </a:r>
                      <a:endParaRPr sz="2400"/>
                    </a:p>
                  </a:txBody>
                  <a:tcPr marT="91425" marB="91425" marR="91425" marL="91425"/>
                </a:tc>
                <a:tc>
                  <a:txBody>
                    <a:bodyPr/>
                    <a:lstStyle/>
                    <a:p>
                      <a:pPr indent="0" lvl="0" marL="0" rtl="0" algn="l">
                        <a:spcBef>
                          <a:spcPts val="0"/>
                        </a:spcBef>
                        <a:spcAft>
                          <a:spcPts val="0"/>
                        </a:spcAft>
                        <a:buNone/>
                      </a:pPr>
                      <a:r>
                        <a:rPr lang="en-US" sz="2400"/>
                        <a:t>1s</a:t>
                      </a:r>
                      <a:endParaRPr sz="2400"/>
                    </a:p>
                  </a:txBody>
                  <a:tcPr marT="91425" marB="91425" marR="91425" marL="91425"/>
                </a:tc>
                <a:tc>
                  <a:txBody>
                    <a:bodyPr/>
                    <a:lstStyle/>
                    <a:p>
                      <a:pPr indent="0" lvl="0" marL="0" rtl="0" algn="l">
                        <a:spcBef>
                          <a:spcPts val="0"/>
                        </a:spcBef>
                        <a:spcAft>
                          <a:spcPts val="0"/>
                        </a:spcAft>
                        <a:buNone/>
                      </a:pPr>
                      <a:r>
                        <a:rPr lang="en-US" sz="2400"/>
                        <a:t>1.021s</a:t>
                      </a:r>
                      <a:endParaRPr sz="2400"/>
                    </a:p>
                  </a:txBody>
                  <a:tcPr marT="91425" marB="91425" marR="91425" marL="91425"/>
                </a:tc>
              </a:tr>
              <a:tr h="524575">
                <a:tc>
                  <a:txBody>
                    <a:bodyPr/>
                    <a:lstStyle/>
                    <a:p>
                      <a:pPr indent="0" lvl="0" marL="0" rtl="0" algn="l">
                        <a:spcBef>
                          <a:spcPts val="0"/>
                        </a:spcBef>
                        <a:spcAft>
                          <a:spcPts val="0"/>
                        </a:spcAft>
                        <a:buNone/>
                      </a:pPr>
                      <a:r>
                        <a:rPr lang="en-US" sz="2400"/>
                        <a:t>Order Upload Accuracy</a:t>
                      </a:r>
                      <a:endParaRPr sz="2400"/>
                    </a:p>
                  </a:txBody>
                  <a:tcPr marT="91425" marB="91425" marR="91425" marL="91425"/>
                </a:tc>
                <a:tc>
                  <a:txBody>
                    <a:bodyPr/>
                    <a:lstStyle/>
                    <a:p>
                      <a:pPr indent="0" lvl="0" marL="0" rtl="0" algn="l">
                        <a:spcBef>
                          <a:spcPts val="0"/>
                        </a:spcBef>
                        <a:spcAft>
                          <a:spcPts val="0"/>
                        </a:spcAft>
                        <a:buNone/>
                      </a:pPr>
                      <a:r>
                        <a:rPr lang="en-US" sz="2400"/>
                        <a:t>Tests that the connection between customer-side and staff-side is sound.</a:t>
                      </a:r>
                      <a:endParaRPr sz="2400"/>
                    </a:p>
                  </a:txBody>
                  <a:tcPr marT="91425" marB="91425" marR="91425" marL="91425"/>
                </a:tc>
                <a:tc>
                  <a:txBody>
                    <a:bodyPr/>
                    <a:lstStyle/>
                    <a:p>
                      <a:pPr indent="0" lvl="0" marL="0" rtl="0" algn="l">
                        <a:spcBef>
                          <a:spcPts val="0"/>
                        </a:spcBef>
                        <a:spcAft>
                          <a:spcPts val="0"/>
                        </a:spcAft>
                        <a:buNone/>
                      </a:pPr>
                      <a:r>
                        <a:rPr lang="en-US" sz="2400"/>
                        <a:t>100%</a:t>
                      </a:r>
                      <a:endParaRPr sz="2400"/>
                    </a:p>
                  </a:txBody>
                  <a:tcPr marT="91425" marB="91425" marR="91425" marL="91425"/>
                </a:tc>
                <a:tc>
                  <a:txBody>
                    <a:bodyPr/>
                    <a:lstStyle/>
                    <a:p>
                      <a:pPr indent="0" lvl="0" marL="0" rtl="0" algn="l">
                        <a:spcBef>
                          <a:spcPts val="0"/>
                        </a:spcBef>
                        <a:spcAft>
                          <a:spcPts val="0"/>
                        </a:spcAft>
                        <a:buNone/>
                      </a:pPr>
                      <a:r>
                        <a:rPr lang="en-US" sz="2400"/>
                        <a:t>100%</a:t>
                      </a:r>
                      <a:endParaRPr sz="2400"/>
                    </a:p>
                  </a:txBody>
                  <a:tcPr marT="91425" marB="91425" marR="91425" marL="91425"/>
                </a:tc>
              </a:tr>
              <a:tr h="575900">
                <a:tc>
                  <a:txBody>
                    <a:bodyPr/>
                    <a:lstStyle/>
                    <a:p>
                      <a:pPr indent="0" lvl="0" marL="0" rtl="0" algn="l">
                        <a:spcBef>
                          <a:spcPts val="0"/>
                        </a:spcBef>
                        <a:spcAft>
                          <a:spcPts val="0"/>
                        </a:spcAft>
                        <a:buNone/>
                      </a:pPr>
                      <a:r>
                        <a:rPr lang="en-US" sz="2400"/>
                        <a:t>Kiosk Activation Latency</a:t>
                      </a:r>
                      <a:endParaRPr sz="2400"/>
                    </a:p>
                  </a:txBody>
                  <a:tcPr marT="91425" marB="91425" marR="91425" marL="91425"/>
                </a:tc>
                <a:tc>
                  <a:txBody>
                    <a:bodyPr/>
                    <a:lstStyle/>
                    <a:p>
                      <a:pPr indent="0" lvl="0" marL="0" rtl="0" algn="l">
                        <a:spcBef>
                          <a:spcPts val="0"/>
                        </a:spcBef>
                        <a:spcAft>
                          <a:spcPts val="0"/>
                        </a:spcAft>
                        <a:buNone/>
                      </a:pPr>
                      <a:r>
                        <a:rPr lang="en-US" sz="2400"/>
                        <a:t>Kiosk</a:t>
                      </a:r>
                      <a:r>
                        <a:rPr lang="en-US" sz="2400"/>
                        <a:t> wake-up time (SLEEP → ACTIVE)</a:t>
                      </a:r>
                      <a:endParaRPr sz="2400"/>
                    </a:p>
                  </a:txBody>
                  <a:tcPr marT="91425" marB="91425" marR="91425" marL="91425"/>
                </a:tc>
                <a:tc>
                  <a:txBody>
                    <a:bodyPr/>
                    <a:lstStyle/>
                    <a:p>
                      <a:pPr indent="0" lvl="0" marL="0" rtl="0" algn="l">
                        <a:spcBef>
                          <a:spcPts val="0"/>
                        </a:spcBef>
                        <a:spcAft>
                          <a:spcPts val="0"/>
                        </a:spcAft>
                        <a:buNone/>
                      </a:pPr>
                      <a:r>
                        <a:rPr lang="en-US" sz="2400"/>
                        <a:t>2s</a:t>
                      </a:r>
                      <a:endParaRPr sz="2400"/>
                    </a:p>
                  </a:txBody>
                  <a:tcPr marT="91425" marB="91425" marR="91425" marL="91425"/>
                </a:tc>
                <a:tc>
                  <a:txBody>
                    <a:bodyPr/>
                    <a:lstStyle/>
                    <a:p>
                      <a:pPr indent="0" lvl="0" marL="0" rtl="0" algn="l">
                        <a:spcBef>
                          <a:spcPts val="0"/>
                        </a:spcBef>
                        <a:spcAft>
                          <a:spcPts val="0"/>
                        </a:spcAft>
                        <a:buNone/>
                      </a:pPr>
                      <a:r>
                        <a:rPr lang="en-US" sz="2400"/>
                        <a:t>1.42s</a:t>
                      </a:r>
                      <a:endParaRPr sz="2400"/>
                    </a:p>
                  </a:txBody>
                  <a:tcPr marT="91425" marB="91425" marR="91425" marL="91425"/>
                </a:tc>
              </a:tr>
              <a:tr h="1069125">
                <a:tc>
                  <a:txBody>
                    <a:bodyPr/>
                    <a:lstStyle/>
                    <a:p>
                      <a:pPr indent="0" lvl="0" marL="0" rtl="0" algn="l">
                        <a:spcBef>
                          <a:spcPts val="0"/>
                        </a:spcBef>
                        <a:spcAft>
                          <a:spcPts val="0"/>
                        </a:spcAft>
                        <a:buNone/>
                      </a:pPr>
                      <a:r>
                        <a:rPr lang="en-US" sz="2400"/>
                        <a:t>Customer Detection Accuracy</a:t>
                      </a:r>
                      <a:endParaRPr sz="2400"/>
                    </a:p>
                  </a:txBody>
                  <a:tcPr marT="91425" marB="91425" marR="91425" marL="91425"/>
                </a:tc>
                <a:tc>
                  <a:txBody>
                    <a:bodyPr/>
                    <a:lstStyle/>
                    <a:p>
                      <a:pPr indent="0" lvl="0" marL="0" rtl="0" algn="l">
                        <a:spcBef>
                          <a:spcPts val="0"/>
                        </a:spcBef>
                        <a:spcAft>
                          <a:spcPts val="0"/>
                        </a:spcAft>
                        <a:buNone/>
                      </a:pPr>
                      <a:r>
                        <a:rPr lang="en-US" sz="2400"/>
                        <a:t>Tests the ability to recognize the presence/absence of a customer</a:t>
                      </a:r>
                      <a:endParaRPr sz="2400"/>
                    </a:p>
                  </a:txBody>
                  <a:tcPr marT="91425" marB="91425" marR="91425" marL="91425"/>
                </a:tc>
                <a:tc>
                  <a:txBody>
                    <a:bodyPr/>
                    <a:lstStyle/>
                    <a:p>
                      <a:pPr indent="0" lvl="0" marL="0" rtl="0" algn="l">
                        <a:spcBef>
                          <a:spcPts val="0"/>
                        </a:spcBef>
                        <a:spcAft>
                          <a:spcPts val="0"/>
                        </a:spcAft>
                        <a:buNone/>
                      </a:pPr>
                      <a:r>
                        <a:rPr lang="en-US" sz="2400"/>
                        <a:t>100%</a:t>
                      </a:r>
                      <a:endParaRPr sz="2400"/>
                    </a:p>
                  </a:txBody>
                  <a:tcPr marT="91425" marB="91425" marR="91425" marL="91425"/>
                </a:tc>
                <a:tc>
                  <a:txBody>
                    <a:bodyPr/>
                    <a:lstStyle/>
                    <a:p>
                      <a:pPr indent="0" lvl="0" marL="0" rtl="0" algn="l">
                        <a:spcBef>
                          <a:spcPts val="0"/>
                        </a:spcBef>
                        <a:spcAft>
                          <a:spcPts val="0"/>
                        </a:spcAft>
                        <a:buNone/>
                      </a:pPr>
                      <a:r>
                        <a:rPr lang="en-US" sz="2400"/>
                        <a:t>100%</a:t>
                      </a:r>
                      <a:endParaRPr sz="2400"/>
                    </a:p>
                  </a:txBody>
                  <a:tcPr marT="91425" marB="91425" marR="91425" marL="91425"/>
                </a:tc>
              </a:tr>
            </a:tbl>
          </a:graphicData>
        </a:graphic>
      </p:graphicFrame>
      <p:pic>
        <p:nvPicPr>
          <p:cNvPr id="98" name="Google Shape;98;p1"/>
          <p:cNvPicPr preferRelativeResize="0"/>
          <p:nvPr/>
        </p:nvPicPr>
        <p:blipFill>
          <a:blip r:embed="rId7">
            <a:alphaModFix/>
          </a:blip>
          <a:stretch>
            <a:fillRect/>
          </a:stretch>
        </p:blipFill>
        <p:spPr>
          <a:xfrm>
            <a:off x="17375900" y="4890850"/>
            <a:ext cx="9758899" cy="8453274"/>
          </a:xfrm>
          <a:prstGeom prst="rect">
            <a:avLst/>
          </a:prstGeom>
          <a:noFill/>
          <a:ln>
            <a:noFill/>
          </a:ln>
        </p:spPr>
      </p:pic>
      <p:pic>
        <p:nvPicPr>
          <p:cNvPr id="99" name="Google Shape;99;p1"/>
          <p:cNvPicPr preferRelativeResize="0"/>
          <p:nvPr/>
        </p:nvPicPr>
        <p:blipFill>
          <a:blip r:embed="rId8">
            <a:alphaModFix/>
          </a:blip>
          <a:stretch>
            <a:fillRect/>
          </a:stretch>
        </p:blipFill>
        <p:spPr>
          <a:xfrm>
            <a:off x="14075638" y="15486425"/>
            <a:ext cx="12874824" cy="2118553"/>
          </a:xfrm>
          <a:prstGeom prst="rect">
            <a:avLst/>
          </a:prstGeom>
          <a:noFill/>
          <a:ln>
            <a:noFill/>
          </a:ln>
        </p:spPr>
      </p:pic>
      <p:pic>
        <p:nvPicPr>
          <p:cNvPr id="100" name="Google Shape;100;p1"/>
          <p:cNvPicPr preferRelativeResize="0"/>
          <p:nvPr/>
        </p:nvPicPr>
        <p:blipFill>
          <a:blip r:embed="rId9">
            <a:alphaModFix/>
          </a:blip>
          <a:stretch>
            <a:fillRect/>
          </a:stretch>
        </p:blipFill>
        <p:spPr>
          <a:xfrm>
            <a:off x="14090337" y="11477275"/>
            <a:ext cx="6566523" cy="3860400"/>
          </a:xfrm>
          <a:prstGeom prst="rect">
            <a:avLst/>
          </a:prstGeom>
          <a:noFill/>
          <a:ln cap="flat" cmpd="sng" w="76200">
            <a:solidFill>
              <a:srgbClr val="FFFFFF"/>
            </a:solidFill>
            <a:prstDash val="solid"/>
            <a:round/>
            <a:headEnd len="sm" w="sm" type="none"/>
            <a:tailEnd len="sm" w="sm" type="none"/>
          </a:ln>
        </p:spPr>
      </p:pic>
      <p:cxnSp>
        <p:nvCxnSpPr>
          <p:cNvPr id="101" name="Google Shape;101;p1"/>
          <p:cNvCxnSpPr/>
          <p:nvPr/>
        </p:nvCxnSpPr>
        <p:spPr>
          <a:xfrm flipH="1">
            <a:off x="15470950" y="7416850"/>
            <a:ext cx="1789500" cy="2842500"/>
          </a:xfrm>
          <a:prstGeom prst="straightConnector1">
            <a:avLst/>
          </a:prstGeom>
          <a:noFill/>
          <a:ln cap="flat" cmpd="sng" w="38100">
            <a:solidFill>
              <a:schemeClr val="dk1"/>
            </a:solidFill>
            <a:prstDash val="solid"/>
            <a:round/>
            <a:headEnd len="med" w="med" type="none"/>
            <a:tailEnd len="med" w="med" type="triangle"/>
          </a:ln>
        </p:spPr>
      </p:cxnSp>
      <p:sp>
        <p:nvSpPr>
          <p:cNvPr id="102" name="Google Shape;102;p1"/>
          <p:cNvSpPr txBox="1"/>
          <p:nvPr/>
        </p:nvSpPr>
        <p:spPr>
          <a:xfrm>
            <a:off x="14689250" y="6816088"/>
            <a:ext cx="21990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t>Checked out orders are uploaded to cloud database.</a:t>
            </a:r>
            <a:endParaRPr sz="2400"/>
          </a:p>
        </p:txBody>
      </p:sp>
      <p:pic>
        <p:nvPicPr>
          <p:cNvPr id="103" name="Google Shape;103;p1"/>
          <p:cNvPicPr preferRelativeResize="0"/>
          <p:nvPr/>
        </p:nvPicPr>
        <p:blipFill>
          <a:blip r:embed="rId10">
            <a:alphaModFix/>
          </a:blip>
          <a:stretch>
            <a:fillRect/>
          </a:stretch>
        </p:blipFill>
        <p:spPr>
          <a:xfrm>
            <a:off x="14028400" y="10259339"/>
            <a:ext cx="3232050" cy="1080035"/>
          </a:xfrm>
          <a:prstGeom prst="rect">
            <a:avLst/>
          </a:prstGeom>
          <a:noFill/>
          <a:ln>
            <a:noFill/>
          </a:ln>
        </p:spPr>
      </p:pic>
      <p:cxnSp>
        <p:nvCxnSpPr>
          <p:cNvPr id="104" name="Google Shape;104;p1"/>
          <p:cNvCxnSpPr/>
          <p:nvPr/>
        </p:nvCxnSpPr>
        <p:spPr>
          <a:xfrm>
            <a:off x="20818925" y="14508625"/>
            <a:ext cx="1608000" cy="875700"/>
          </a:xfrm>
          <a:prstGeom prst="straightConnector1">
            <a:avLst/>
          </a:prstGeom>
          <a:noFill/>
          <a:ln cap="flat" cmpd="sng" w="38100">
            <a:solidFill>
              <a:schemeClr val="dk1"/>
            </a:solidFill>
            <a:prstDash val="solid"/>
            <a:round/>
            <a:headEnd len="med" w="med" type="none"/>
            <a:tailEnd len="med" w="med" type="triangle"/>
          </a:ln>
        </p:spPr>
      </p:cxnSp>
      <p:sp>
        <p:nvSpPr>
          <p:cNvPr id="105" name="Google Shape;105;p1"/>
          <p:cNvSpPr txBox="1"/>
          <p:nvPr/>
        </p:nvSpPr>
        <p:spPr>
          <a:xfrm>
            <a:off x="22105225" y="13653300"/>
            <a:ext cx="3322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t>Staff-side UI queries the database for order information.</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