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Lst>
  <p:sldSz cy="36576000" cx="27432000"/>
  <p:notesSz cx="32461200" cy="5120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8640">
          <p15:clr>
            <a:srgbClr val="A4A3A4"/>
          </p15:clr>
        </p15:guide>
      </p15:sldGuideLst>
    </p:ext>
    <p:ext uri="GoogleSlidesCustomDataVersion2">
      <go:slidesCustomData xmlns:go="http://customooxmlschemas.google.com/" r:id="rId8" roundtripDataSignature="AMtx7mhsSVVCS3614MzQHAgeLaTEGlXN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4D50D2-B61A-459E-8E1D-A767625C4189}">
  <a:tblStyle styleId="{F34D50D2-B61A-459E-8E1D-A767625C418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86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3246100" y="24323025"/>
            <a:ext cx="25968950" cy="23042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notes"/>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3"/>
          <p:cNvSpPr txBox="1"/>
          <p:nvPr>
            <p:ph type="ctrTitle"/>
          </p:nvPr>
        </p:nvSpPr>
        <p:spPr>
          <a:xfrm>
            <a:off x="2056805" y="11361738"/>
            <a:ext cx="23318391" cy="7840663"/>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8" name="Google Shape;8;p3"/>
          <p:cNvSpPr txBox="1"/>
          <p:nvPr>
            <p:ph idx="1" type="subTitle"/>
          </p:nvPr>
        </p:nvSpPr>
        <p:spPr>
          <a:xfrm>
            <a:off x="4115098" y="20726400"/>
            <a:ext cx="19201805" cy="9347200"/>
          </a:xfrm>
          <a:prstGeom prst="rect">
            <a:avLst/>
          </a:prstGeom>
          <a:noFill/>
          <a:ln>
            <a:noFill/>
          </a:ln>
        </p:spPr>
        <p:txBody>
          <a:bodyPr anchorCtr="0" anchor="t" bIns="45700" lIns="91425" spcFirstLastPara="1" rIns="91425" wrap="square" tIns="45700">
            <a:noAutofit/>
          </a:bodyPr>
          <a:lstStyle>
            <a:lvl1pPr lvl="0" marR="0" rtl="0" algn="ctr">
              <a:spcBef>
                <a:spcPts val="1080"/>
              </a:spcBef>
              <a:spcAft>
                <a:spcPts val="0"/>
              </a:spcAft>
              <a:buClr>
                <a:schemeClr val="dk1"/>
              </a:buClr>
              <a:buSzPts val="5400"/>
              <a:buFont typeface="Times"/>
              <a:buNone/>
              <a:defRPr b="0" i="0" sz="5400" u="none" cap="none" strike="noStrike">
                <a:solidFill>
                  <a:schemeClr val="dk1"/>
                </a:solidFill>
                <a:latin typeface="Arial"/>
                <a:ea typeface="Arial"/>
                <a:cs typeface="Arial"/>
                <a:sym typeface="Arial"/>
              </a:defRPr>
            </a:lvl1pPr>
            <a:lvl2pPr lvl="1" marR="0" rtl="0" algn="ctr">
              <a:spcBef>
                <a:spcPts val="96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5pPr>
            <a:lvl6pPr lvl="5"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6pPr>
            <a:lvl7pPr lvl="6"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7pPr>
            <a:lvl8pPr lvl="7"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8pPr>
            <a:lvl9pPr lvl="8"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9pPr>
          </a:lstStyle>
          <a:p/>
        </p:txBody>
      </p:sp>
      <p:sp>
        <p:nvSpPr>
          <p:cNvPr id="9" name="Google Shape;9;p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0" name="Google Shape;10;p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1" name="Google Shape;11;p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7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7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7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7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74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74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74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74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2"/>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65" name="Google Shape;65;p12"/>
          <p:cNvSpPr txBox="1"/>
          <p:nvPr>
            <p:ph idx="1" type="body"/>
          </p:nvPr>
        </p:nvSpPr>
        <p:spPr>
          <a:xfrm rot="5400000">
            <a:off x="1647033" y="8259568"/>
            <a:ext cx="24137939" cy="2468760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66" name="Google Shape;66;p12"/>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7" name="Google Shape;67;p12"/>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8" name="Google Shape;68;p12"/>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3"/>
          <p:cNvSpPr txBox="1"/>
          <p:nvPr>
            <p:ph type="title"/>
          </p:nvPr>
        </p:nvSpPr>
        <p:spPr>
          <a:xfrm rot="5400000">
            <a:off x="7370319" y="13982852"/>
            <a:ext cx="31207075" cy="617190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71" name="Google Shape;71;p13"/>
          <p:cNvSpPr txBox="1"/>
          <p:nvPr>
            <p:ph idx="1" type="body"/>
          </p:nvPr>
        </p:nvSpPr>
        <p:spPr>
          <a:xfrm rot="5400000">
            <a:off x="-5044926" y="7882386"/>
            <a:ext cx="31207075" cy="18372833"/>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72" name="Google Shape;72;p1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3" name="Google Shape;73;p1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4" name="Google Shape;74;p1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4"/>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14" name="Google Shape;14;p4"/>
          <p:cNvSpPr txBox="1"/>
          <p:nvPr>
            <p:ph idx="1" type="body"/>
          </p:nvPr>
        </p:nvSpPr>
        <p:spPr>
          <a:xfrm>
            <a:off x="1372198" y="8534403"/>
            <a:ext cx="24687609" cy="2413793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15" name="Google Shape;15;p4"/>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6" name="Google Shape;16;p4"/>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7" name="Google Shape;17;p4"/>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
          <p:cNvSpPr txBox="1"/>
          <p:nvPr>
            <p:ph type="title"/>
          </p:nvPr>
        </p:nvSpPr>
        <p:spPr>
          <a:xfrm>
            <a:off x="2166939" y="23502939"/>
            <a:ext cx="23316903" cy="726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0" name="Google Shape;20;p5"/>
          <p:cNvSpPr txBox="1"/>
          <p:nvPr>
            <p:ph idx="1" type="body"/>
          </p:nvPr>
        </p:nvSpPr>
        <p:spPr>
          <a:xfrm>
            <a:off x="2166939" y="15501939"/>
            <a:ext cx="23316903" cy="80010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9pPr>
          </a:lstStyle>
          <a:p/>
        </p:txBody>
      </p:sp>
      <p:sp>
        <p:nvSpPr>
          <p:cNvPr id="21" name="Google Shape;21;p5"/>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2" name="Google Shape;22;p5"/>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3" name="Google Shape;23;p5"/>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6" name="Google Shape;26;p6"/>
          <p:cNvSpPr txBox="1"/>
          <p:nvPr>
            <p:ph idx="1" type="body"/>
          </p:nvPr>
        </p:nvSpPr>
        <p:spPr>
          <a:xfrm>
            <a:off x="1372197"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7" name="Google Shape;27;p6"/>
          <p:cNvSpPr txBox="1"/>
          <p:nvPr>
            <p:ph idx="2" type="body"/>
          </p:nvPr>
        </p:nvSpPr>
        <p:spPr>
          <a:xfrm>
            <a:off x="13787439"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8" name="Google Shape;28;p6"/>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9" name="Google Shape;29;p6"/>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0" name="Google Shape;30;p6"/>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7"/>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33" name="Google Shape;33;p7"/>
          <p:cNvSpPr txBox="1"/>
          <p:nvPr>
            <p:ph idx="1" type="body"/>
          </p:nvPr>
        </p:nvSpPr>
        <p:spPr>
          <a:xfrm>
            <a:off x="1372195" y="8186740"/>
            <a:ext cx="12120563"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4" name="Google Shape;34;p7"/>
          <p:cNvSpPr txBox="1"/>
          <p:nvPr>
            <p:ph idx="2" type="body"/>
          </p:nvPr>
        </p:nvSpPr>
        <p:spPr>
          <a:xfrm>
            <a:off x="1372195" y="11599865"/>
            <a:ext cx="12120563"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5" name="Google Shape;35;p7"/>
          <p:cNvSpPr txBox="1"/>
          <p:nvPr>
            <p:ph idx="3" type="body"/>
          </p:nvPr>
        </p:nvSpPr>
        <p:spPr>
          <a:xfrm>
            <a:off x="13934781" y="8186740"/>
            <a:ext cx="12125027"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6" name="Google Shape;36;p7"/>
          <p:cNvSpPr txBox="1"/>
          <p:nvPr>
            <p:ph idx="4" type="body"/>
          </p:nvPr>
        </p:nvSpPr>
        <p:spPr>
          <a:xfrm>
            <a:off x="13934781" y="11599865"/>
            <a:ext cx="12125027"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7" name="Google Shape;37;p7"/>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8" name="Google Shape;38;p7"/>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9" name="Google Shape;39;p7"/>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42" name="Google Shape;42;p8"/>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3" name="Google Shape;43;p8"/>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4" name="Google Shape;44;p8"/>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9"/>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7" name="Google Shape;47;p9"/>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8" name="Google Shape;48;p9"/>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0"/>
          <p:cNvSpPr txBox="1"/>
          <p:nvPr>
            <p:ph type="title"/>
          </p:nvPr>
        </p:nvSpPr>
        <p:spPr>
          <a:xfrm>
            <a:off x="1372195" y="1455739"/>
            <a:ext cx="9024938" cy="6197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1" name="Google Shape;51;p10"/>
          <p:cNvSpPr txBox="1"/>
          <p:nvPr>
            <p:ph idx="1" type="body"/>
          </p:nvPr>
        </p:nvSpPr>
        <p:spPr>
          <a:xfrm>
            <a:off x="10724555" y="1455739"/>
            <a:ext cx="15335250" cy="31216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2" name="Google Shape;52;p10"/>
          <p:cNvSpPr txBox="1"/>
          <p:nvPr>
            <p:ph idx="2" type="body"/>
          </p:nvPr>
        </p:nvSpPr>
        <p:spPr>
          <a:xfrm>
            <a:off x="1372195" y="7653339"/>
            <a:ext cx="9024938" cy="25019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53" name="Google Shape;53;p10"/>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4" name="Google Shape;54;p10"/>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5" name="Google Shape;55;p10"/>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5377163" y="25603200"/>
            <a:ext cx="16458902" cy="3022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8" name="Google Shape;58;p11"/>
          <p:cNvSpPr/>
          <p:nvPr>
            <p:ph idx="2" type="pic"/>
          </p:nvPr>
        </p:nvSpPr>
        <p:spPr>
          <a:xfrm>
            <a:off x="5377163" y="3268663"/>
            <a:ext cx="16458902" cy="21945600"/>
          </a:xfrm>
          <a:prstGeom prst="rect">
            <a:avLst/>
          </a:prstGeom>
          <a:noFill/>
          <a:ln>
            <a:noFill/>
          </a:ln>
        </p:spPr>
      </p:sp>
      <p:sp>
        <p:nvSpPr>
          <p:cNvPr id="59" name="Google Shape;59;p11"/>
          <p:cNvSpPr txBox="1"/>
          <p:nvPr>
            <p:ph idx="1" type="body"/>
          </p:nvPr>
        </p:nvSpPr>
        <p:spPr>
          <a:xfrm>
            <a:off x="5377163" y="28625800"/>
            <a:ext cx="16458902" cy="4292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60" name="Google Shape;60;p11"/>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1" name="Google Shape;61;p11"/>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2" name="Google Shape;62;p11"/>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10" Type="http://schemas.openxmlformats.org/officeDocument/2006/relationships/image" Target="../media/image4.png"/><Relationship Id="rId9" Type="http://schemas.openxmlformats.org/officeDocument/2006/relationships/image" Target="../media/image7.jp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nvSpPr>
        <p:spPr>
          <a:xfrm>
            <a:off x="-914400" y="0"/>
            <a:ext cx="36576000"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7400" u="none" cap="none" strike="noStrike">
              <a:solidFill>
                <a:schemeClr val="dk1"/>
              </a:solidFill>
              <a:latin typeface="Arial"/>
              <a:ea typeface="Arial"/>
              <a:cs typeface="Arial"/>
              <a:sym typeface="Arial"/>
            </a:endParaRPr>
          </a:p>
        </p:txBody>
      </p:sp>
      <p:sp>
        <p:nvSpPr>
          <p:cNvPr id="80" name="Google Shape;80;p1"/>
          <p:cNvSpPr txBox="1"/>
          <p:nvPr/>
        </p:nvSpPr>
        <p:spPr>
          <a:xfrm>
            <a:off x="0" y="533401"/>
            <a:ext cx="27432000" cy="35925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7200" u="sng">
                <a:solidFill>
                  <a:srgbClr val="BE0204"/>
                </a:solidFill>
              </a:rPr>
              <a:t>T</a:t>
            </a:r>
            <a:r>
              <a:rPr b="1" lang="en-US" sz="7200">
                <a:solidFill>
                  <a:srgbClr val="BE0204"/>
                </a:solidFill>
              </a:rPr>
              <a:t>he </a:t>
            </a:r>
            <a:r>
              <a:rPr b="1" lang="en-US" sz="7200" u="sng">
                <a:solidFill>
                  <a:srgbClr val="BE0204"/>
                </a:solidFill>
              </a:rPr>
              <a:t>E</a:t>
            </a:r>
            <a:r>
              <a:rPr b="1" lang="en-US" sz="7200">
                <a:solidFill>
                  <a:srgbClr val="BE0204"/>
                </a:solidFill>
              </a:rPr>
              <a:t>mperor's</a:t>
            </a:r>
            <a:r>
              <a:rPr b="1" lang="en-US" sz="7200">
                <a:solidFill>
                  <a:srgbClr val="BE0204"/>
                </a:solidFill>
              </a:rPr>
              <a:t> </a:t>
            </a:r>
            <a:r>
              <a:rPr b="1" lang="en-US" sz="7200" u="sng">
                <a:solidFill>
                  <a:srgbClr val="BE0204"/>
                </a:solidFill>
              </a:rPr>
              <a:t>N</a:t>
            </a:r>
            <a:r>
              <a:rPr b="1" lang="en-US" sz="7200">
                <a:solidFill>
                  <a:srgbClr val="BE0204"/>
                </a:solidFill>
              </a:rPr>
              <a:t>ew </a:t>
            </a:r>
            <a:r>
              <a:rPr b="1" lang="en-US" sz="7200" u="sng">
                <a:solidFill>
                  <a:srgbClr val="BE0204"/>
                </a:solidFill>
              </a:rPr>
              <a:t>I</a:t>
            </a:r>
            <a:r>
              <a:rPr b="1" lang="en-US" sz="7200">
                <a:solidFill>
                  <a:srgbClr val="BE0204"/>
                </a:solidFill>
              </a:rPr>
              <a:t>nstrument</a:t>
            </a:r>
            <a:endParaRPr/>
          </a:p>
          <a:p>
            <a:pPr indent="0" lvl="0" marL="0" marR="0" rtl="0" algn="ctr">
              <a:lnSpc>
                <a:spcPct val="60000"/>
              </a:lnSpc>
              <a:spcBef>
                <a:spcPts val="1800"/>
              </a:spcBef>
              <a:spcAft>
                <a:spcPts val="0"/>
              </a:spcAft>
              <a:buNone/>
            </a:pPr>
            <a:r>
              <a:rPr b="1" lang="en-US" sz="3600">
                <a:solidFill>
                  <a:schemeClr val="dk1"/>
                </a:solidFill>
              </a:rPr>
              <a:t>Team D1</a:t>
            </a:r>
            <a:r>
              <a:rPr b="1" i="0" lang="en-US" sz="3600" u="none" cap="none" strike="noStrike">
                <a:solidFill>
                  <a:schemeClr val="dk1"/>
                </a:solidFill>
                <a:latin typeface="Arial"/>
                <a:ea typeface="Arial"/>
                <a:cs typeface="Arial"/>
                <a:sym typeface="Arial"/>
              </a:rPr>
              <a:t>:  </a:t>
            </a:r>
            <a:r>
              <a:rPr b="1" lang="en-US" sz="3600">
                <a:solidFill>
                  <a:schemeClr val="dk1"/>
                </a:solidFill>
              </a:rPr>
              <a:t>Oscar Chen</a:t>
            </a:r>
            <a:r>
              <a:rPr b="1" i="0" lang="en-US" sz="3600" u="none" cap="none" strike="noStrike">
                <a:solidFill>
                  <a:schemeClr val="dk1"/>
                </a:solidFill>
                <a:latin typeface="Arial"/>
                <a:ea typeface="Arial"/>
                <a:cs typeface="Arial"/>
                <a:sym typeface="Arial"/>
              </a:rPr>
              <a:t>, </a:t>
            </a:r>
            <a:r>
              <a:rPr b="1" lang="en-US" sz="3600">
                <a:solidFill>
                  <a:schemeClr val="dk1"/>
                </a:solidFill>
              </a:rPr>
              <a:t>Yuqi Gong</a:t>
            </a:r>
            <a:r>
              <a:rPr b="1" i="0" lang="en-US" sz="3600" u="none" cap="none" strike="noStrike">
                <a:solidFill>
                  <a:schemeClr val="dk1"/>
                </a:solidFill>
                <a:latin typeface="Arial"/>
                <a:ea typeface="Arial"/>
                <a:cs typeface="Arial"/>
                <a:sym typeface="Arial"/>
              </a:rPr>
              <a:t>, </a:t>
            </a:r>
            <a:r>
              <a:rPr b="1" lang="en-US" sz="3600">
                <a:solidFill>
                  <a:schemeClr val="dk1"/>
                </a:solidFill>
              </a:rPr>
              <a:t>Karen Song</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18-500 Capstone Design, Spring 2023</a:t>
            </a:r>
            <a:endParaRPr b="0" i="0" sz="3600" u="none" cap="none" strike="noStrike">
              <a:solidFill>
                <a:schemeClr val="dk1"/>
              </a:solidFill>
              <a:latin typeface="Arial"/>
              <a:ea typeface="Arial"/>
              <a:cs typeface="Arial"/>
              <a:sym typeface="Arial"/>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Electrical and Computer Engineering Department</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Carnegie Mellon University</a:t>
            </a:r>
            <a:endParaRPr/>
          </a:p>
          <a:p>
            <a:pPr indent="0" lvl="0" marL="0" marR="0" rtl="0" algn="ctr">
              <a:lnSpc>
                <a:spcPct val="60000"/>
              </a:lnSpc>
              <a:spcBef>
                <a:spcPts val="1800"/>
              </a:spcBef>
              <a:spcAft>
                <a:spcPts val="0"/>
              </a:spcAft>
              <a:buNone/>
            </a:pPr>
            <a:r>
              <a:t/>
            </a:r>
            <a:endParaRPr/>
          </a:p>
        </p:txBody>
      </p:sp>
      <p:grpSp>
        <p:nvGrpSpPr>
          <p:cNvPr id="81" name="Google Shape;81;p1"/>
          <p:cNvGrpSpPr/>
          <p:nvPr/>
        </p:nvGrpSpPr>
        <p:grpSpPr>
          <a:xfrm>
            <a:off x="20846100" y="33783147"/>
            <a:ext cx="6553200" cy="2489032"/>
            <a:chOff x="20878800" y="33952297"/>
            <a:chExt cx="6553200" cy="2489032"/>
          </a:xfrm>
        </p:grpSpPr>
        <p:pic>
          <p:nvPicPr>
            <p:cNvPr id="82" name="Google Shape;82;p1"/>
            <p:cNvPicPr preferRelativeResize="0"/>
            <p:nvPr/>
          </p:nvPicPr>
          <p:blipFill rotWithShape="1">
            <a:blip r:embed="rId3">
              <a:alphaModFix/>
            </a:blip>
            <a:srcRect b="20751" l="0" r="0" t="20214"/>
            <a:stretch/>
          </p:blipFill>
          <p:spPr>
            <a:xfrm>
              <a:off x="20878800" y="33952297"/>
              <a:ext cx="6553200" cy="1397000"/>
            </a:xfrm>
            <a:prstGeom prst="rect">
              <a:avLst/>
            </a:prstGeom>
            <a:noFill/>
            <a:ln>
              <a:noFill/>
            </a:ln>
          </p:spPr>
        </p:pic>
        <p:pic>
          <p:nvPicPr>
            <p:cNvPr id="83" name="Google Shape;83;p1"/>
            <p:cNvPicPr preferRelativeResize="0"/>
            <p:nvPr/>
          </p:nvPicPr>
          <p:blipFill rotWithShape="1">
            <a:blip r:embed="rId4">
              <a:alphaModFix/>
            </a:blip>
            <a:srcRect b="24891" l="0" r="0" t="28530"/>
            <a:stretch/>
          </p:blipFill>
          <p:spPr>
            <a:xfrm>
              <a:off x="21253537" y="35463613"/>
              <a:ext cx="5812703" cy="977716"/>
            </a:xfrm>
            <a:prstGeom prst="rect">
              <a:avLst/>
            </a:prstGeom>
            <a:noFill/>
            <a:ln>
              <a:noFill/>
            </a:ln>
          </p:spPr>
        </p:pic>
      </p:grpSp>
      <p:sp>
        <p:nvSpPr>
          <p:cNvPr id="84" name="Google Shape;84;p1"/>
          <p:cNvSpPr/>
          <p:nvPr/>
        </p:nvSpPr>
        <p:spPr>
          <a:xfrm>
            <a:off x="289560" y="10943510"/>
            <a:ext cx="13197900" cy="8076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System Architecture</a:t>
            </a:r>
            <a:endParaRPr/>
          </a:p>
        </p:txBody>
      </p:sp>
      <p:sp>
        <p:nvSpPr>
          <p:cNvPr id="85" name="Google Shape;85;p1"/>
          <p:cNvSpPr/>
          <p:nvPr/>
        </p:nvSpPr>
        <p:spPr>
          <a:xfrm>
            <a:off x="381000" y="41148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Product Pitch</a:t>
            </a:r>
            <a:endParaRPr/>
          </a:p>
        </p:txBody>
      </p:sp>
      <p:sp>
        <p:nvSpPr>
          <p:cNvPr id="86" name="Google Shape;86;p1"/>
          <p:cNvSpPr/>
          <p:nvPr/>
        </p:nvSpPr>
        <p:spPr>
          <a:xfrm>
            <a:off x="457250" y="5197994"/>
            <a:ext cx="13030200" cy="618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3200">
                <a:solidFill>
                  <a:schemeClr val="dk1"/>
                </a:solidFill>
              </a:rPr>
              <a:t>Our product is a real-time music synthesizing system that responds to hand movements and gestures. Using computer vision, the system maps gestures and hand positions to predefined oscillators and frequencies. It also employs wireless gloves to translate hand rotations into volume and pitch bending, and a software synthesizer to produce music on the laptop speaker. The system satisfies the user requirements of immediate feedback with a latency of 8.33ms, accurate sound production with a volume offset of ±0.1db, and long battery life of approximately 21+ hours after one full charge. This project allows people to play music with great freedom in musical expressions and at an affordable price.</a:t>
            </a:r>
            <a:endParaRPr sz="3200">
              <a:solidFill>
                <a:schemeClr val="dk1"/>
              </a:solidFill>
            </a:endParaRPr>
          </a:p>
        </p:txBody>
      </p:sp>
      <p:sp>
        <p:nvSpPr>
          <p:cNvPr id="87" name="Google Shape;87;p1"/>
          <p:cNvSpPr/>
          <p:nvPr/>
        </p:nvSpPr>
        <p:spPr>
          <a:xfrm>
            <a:off x="14112250" y="5176542"/>
            <a:ext cx="13091100" cy="67404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0"/>
              </a:spcBef>
              <a:spcAft>
                <a:spcPts val="0"/>
              </a:spcAft>
              <a:buClr>
                <a:schemeClr val="dk1"/>
              </a:buClr>
              <a:buSzPts val="3200"/>
              <a:buAutoNum type="alphaUcPeriod"/>
            </a:pPr>
            <a:r>
              <a:rPr lang="en-US" sz="3200" u="sng">
                <a:solidFill>
                  <a:schemeClr val="dk1"/>
                </a:solidFill>
              </a:rPr>
              <a:t>Wearable Circuit Glove:</a:t>
            </a:r>
            <a:r>
              <a:rPr lang="en-US" sz="3200">
                <a:solidFill>
                  <a:schemeClr val="dk1"/>
                </a:solidFill>
              </a:rPr>
              <a:t> Each hand glove consists of two LiPO batteries in series, an arduino nano, a gyroscope (MPU6050) and a radio transmitter (NRF24L01+). </a:t>
            </a:r>
            <a:endParaRPr sz="3200">
              <a:solidFill>
                <a:schemeClr val="dk1"/>
              </a:solidFill>
            </a:endParaRPr>
          </a:p>
          <a:p>
            <a:pPr indent="-431800" lvl="0" marL="457200" marR="0" rtl="0" algn="l">
              <a:lnSpc>
                <a:spcPct val="100000"/>
              </a:lnSpc>
              <a:spcBef>
                <a:spcPts val="0"/>
              </a:spcBef>
              <a:spcAft>
                <a:spcPts val="0"/>
              </a:spcAft>
              <a:buClr>
                <a:schemeClr val="dk1"/>
              </a:buClr>
              <a:buSzPts val="3200"/>
              <a:buAutoNum type="alphaUcPeriod"/>
            </a:pPr>
            <a:r>
              <a:rPr lang="en-US" sz="3200" u="sng">
                <a:solidFill>
                  <a:schemeClr val="dk1"/>
                </a:solidFill>
              </a:rPr>
              <a:t>Receiver Module</a:t>
            </a:r>
            <a:r>
              <a:rPr lang="en-US" sz="3200">
                <a:solidFill>
                  <a:schemeClr val="dk1"/>
                </a:solidFill>
              </a:rPr>
              <a:t>: Consists of a NRF24L01+ radio receiver, which can listen to up to 5 different NRF24L01+ radio transmitters. It collects data from the gloves, and send them to the  synthesizer program using the Arduino Uno via USB.</a:t>
            </a:r>
            <a:endParaRPr sz="3200">
              <a:solidFill>
                <a:schemeClr val="dk1"/>
              </a:solidFill>
            </a:endParaRPr>
          </a:p>
          <a:p>
            <a:pPr indent="-431800" lvl="0" marL="457200" marR="0" rtl="0" algn="l">
              <a:lnSpc>
                <a:spcPct val="100000"/>
              </a:lnSpc>
              <a:spcBef>
                <a:spcPts val="0"/>
              </a:spcBef>
              <a:spcAft>
                <a:spcPts val="0"/>
              </a:spcAft>
              <a:buClr>
                <a:schemeClr val="dk1"/>
              </a:buClr>
              <a:buSzPts val="3200"/>
              <a:buAutoNum type="alphaUcPeriod"/>
            </a:pPr>
            <a:r>
              <a:rPr lang="en-US" sz="3200" u="sng">
                <a:solidFill>
                  <a:schemeClr val="dk1"/>
                </a:solidFill>
              </a:rPr>
              <a:t>Software Module:</a:t>
            </a:r>
            <a:r>
              <a:rPr lang="en-US" sz="3200">
                <a:solidFill>
                  <a:schemeClr val="dk1"/>
                </a:solidFill>
              </a:rPr>
              <a:t> Consists of mainly three parts, the color tracking model (for position </a:t>
            </a:r>
            <a:r>
              <a:rPr lang="en-US" sz="3200">
                <a:solidFill>
                  <a:schemeClr val="dk1"/>
                </a:solidFill>
              </a:rPr>
              <a:t>tracking</a:t>
            </a:r>
            <a:r>
              <a:rPr lang="en-US" sz="3200">
                <a:solidFill>
                  <a:schemeClr val="dk1"/>
                </a:solidFill>
              </a:rPr>
              <a:t>), the gesture recognition model , and the synthesizer.</a:t>
            </a:r>
            <a:endParaRPr sz="3200">
              <a:solidFill>
                <a:schemeClr val="dk1"/>
              </a:solidFill>
            </a:endParaRPr>
          </a:p>
        </p:txBody>
      </p:sp>
      <p:sp>
        <p:nvSpPr>
          <p:cNvPr id="88" name="Google Shape;88;p1"/>
          <p:cNvSpPr/>
          <p:nvPr/>
        </p:nvSpPr>
        <p:spPr>
          <a:xfrm>
            <a:off x="607200" y="33983600"/>
            <a:ext cx="42114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rPr>
              <a:t>http://course.ece.cmu.edu/~ece500/projects/s23-teamd1/</a:t>
            </a:r>
            <a:endParaRPr sz="2200"/>
          </a:p>
        </p:txBody>
      </p:sp>
      <p:sp>
        <p:nvSpPr>
          <p:cNvPr id="89" name="Google Shape;89;p1"/>
          <p:cNvSpPr/>
          <p:nvPr/>
        </p:nvSpPr>
        <p:spPr>
          <a:xfrm>
            <a:off x="14005560" y="4127547"/>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Description</a:t>
            </a:r>
            <a:endParaRPr/>
          </a:p>
        </p:txBody>
      </p:sp>
      <p:sp>
        <p:nvSpPr>
          <p:cNvPr id="90" name="Google Shape;90;p1"/>
          <p:cNvSpPr/>
          <p:nvPr/>
        </p:nvSpPr>
        <p:spPr>
          <a:xfrm>
            <a:off x="13959840" y="19151345"/>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Evaluation</a:t>
            </a:r>
            <a:endParaRPr/>
          </a:p>
        </p:txBody>
      </p:sp>
      <p:sp>
        <p:nvSpPr>
          <p:cNvPr id="91" name="Google Shape;91;p1"/>
          <p:cNvSpPr/>
          <p:nvPr/>
        </p:nvSpPr>
        <p:spPr>
          <a:xfrm>
            <a:off x="295155" y="2807845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Conclusions &amp; Additional Information</a:t>
            </a:r>
            <a:endParaRPr/>
          </a:p>
        </p:txBody>
      </p:sp>
      <p:sp>
        <p:nvSpPr>
          <p:cNvPr id="92" name="Google Shape;92;p1"/>
          <p:cNvSpPr txBox="1"/>
          <p:nvPr/>
        </p:nvSpPr>
        <p:spPr>
          <a:xfrm>
            <a:off x="410950" y="12008073"/>
            <a:ext cx="12874800" cy="8465700"/>
          </a:xfrm>
          <a:prstGeom prst="rect">
            <a:avLst/>
          </a:prstGeom>
          <a:noFill/>
          <a:ln>
            <a:noFill/>
          </a:ln>
        </p:spPr>
        <p:txBody>
          <a:bodyPr anchorCtr="0" anchor="t" bIns="45700" lIns="91425" spcFirstLastPara="1" rIns="91425" wrap="square" tIns="45700">
            <a:spAutoFit/>
          </a:bodyPr>
          <a:lstStyle/>
          <a:p>
            <a:pPr indent="-431800" lvl="0" marL="457200" marR="0" rtl="0" algn="l">
              <a:spcBef>
                <a:spcPts val="0"/>
              </a:spcBef>
              <a:spcAft>
                <a:spcPts val="0"/>
              </a:spcAft>
              <a:buClr>
                <a:schemeClr val="dk1"/>
              </a:buClr>
              <a:buSzPts val="3200"/>
              <a:buChar char="●"/>
            </a:pPr>
            <a:r>
              <a:rPr lang="en-US" sz="3200">
                <a:solidFill>
                  <a:schemeClr val="dk1"/>
                </a:solidFill>
              </a:rPr>
              <a:t>"Our system consists of three major subsystems: a pair of wearable gloves, a receiving module, and software that runs on a laptop. Each wearable glove is equipped with a mounted circuit that contains a 3-axis gyroscope IC, an Arduino Nano, a radio transmitter, and two LiPo batteries. The circuit detects the rotation angles of both hands and sends them to the receiving module via 2.4GHz radio.</a:t>
            </a:r>
            <a:endParaRPr sz="3200">
              <a:solidFill>
                <a:schemeClr val="dk1"/>
              </a:solidFill>
            </a:endParaRPr>
          </a:p>
          <a:p>
            <a:pPr indent="-431800" lvl="0" marL="457200" marR="0" rtl="0" algn="l">
              <a:spcBef>
                <a:spcPts val="0"/>
              </a:spcBef>
              <a:spcAft>
                <a:spcPts val="0"/>
              </a:spcAft>
              <a:buClr>
                <a:schemeClr val="dk1"/>
              </a:buClr>
              <a:buSzPts val="3200"/>
              <a:buChar char="●"/>
            </a:pPr>
            <a:r>
              <a:rPr lang="en-US" sz="3200">
                <a:solidFill>
                  <a:schemeClr val="dk1"/>
                </a:solidFill>
              </a:rPr>
              <a:t>The receiving module comprises a radio receiver and an Arduino Uno. It collects the angle information via radio and forwards it to the laptop via USB. The software system synthesizes sounds based on the video feed and the information sent by the receiving module. </a:t>
            </a:r>
            <a:endParaRPr sz="3200">
              <a:solidFill>
                <a:schemeClr val="dk1"/>
              </a:solidFill>
            </a:endParaRPr>
          </a:p>
          <a:p>
            <a:pPr indent="-431800" lvl="0" marL="457200" marR="0" rtl="0" algn="l">
              <a:spcBef>
                <a:spcPts val="0"/>
              </a:spcBef>
              <a:spcAft>
                <a:spcPts val="0"/>
              </a:spcAft>
              <a:buClr>
                <a:schemeClr val="dk1"/>
              </a:buClr>
              <a:buSzPts val="3200"/>
              <a:buChar char="●"/>
            </a:pPr>
            <a:r>
              <a:rPr lang="en-US" sz="3200">
                <a:solidFill>
                  <a:schemeClr val="dk1"/>
                </a:solidFill>
              </a:rPr>
              <a:t>The software system contains four parts, a demux, a gesture recognition program, a hand tracking program, and a synthesizer. It also collects video feed from an external camera and writes audio streams </a:t>
            </a:r>
            <a:r>
              <a:rPr lang="en-US" sz="3200">
                <a:solidFill>
                  <a:schemeClr val="dk1"/>
                </a:solidFill>
              </a:rPr>
              <a:t>to the laptop’s speaker.</a:t>
            </a:r>
            <a:endParaRPr sz="3200">
              <a:solidFill>
                <a:schemeClr val="dk1"/>
              </a:solidFill>
            </a:endParaRPr>
          </a:p>
          <a:p>
            <a:pPr indent="0" lvl="0" marL="0" marR="0" rtl="0" algn="l">
              <a:spcBef>
                <a:spcPts val="0"/>
              </a:spcBef>
              <a:spcAft>
                <a:spcPts val="0"/>
              </a:spcAft>
              <a:buNone/>
            </a:pPr>
            <a:r>
              <a:t/>
            </a:r>
            <a:endParaRPr sz="3200">
              <a:solidFill>
                <a:schemeClr val="dk1"/>
              </a:solidFill>
            </a:endParaRPr>
          </a:p>
        </p:txBody>
      </p:sp>
      <p:sp>
        <p:nvSpPr>
          <p:cNvPr id="93" name="Google Shape;93;p1"/>
          <p:cNvSpPr txBox="1"/>
          <p:nvPr/>
        </p:nvSpPr>
        <p:spPr>
          <a:xfrm>
            <a:off x="14059000" y="20326800"/>
            <a:ext cx="13197900" cy="5017800"/>
          </a:xfrm>
          <a:prstGeom prst="rect">
            <a:avLst/>
          </a:prstGeom>
          <a:noFill/>
          <a:ln>
            <a:noFill/>
          </a:ln>
        </p:spPr>
        <p:txBody>
          <a:bodyPr anchorCtr="0" anchor="t" bIns="45700" lIns="91425" spcFirstLastPara="1" rIns="91425" wrap="square" tIns="45700">
            <a:spAutoFit/>
          </a:bodyPr>
          <a:lstStyle/>
          <a:p>
            <a:pPr indent="-431800" lvl="0" marL="457200" marR="0" rtl="0" algn="l">
              <a:spcBef>
                <a:spcPts val="0"/>
              </a:spcBef>
              <a:spcAft>
                <a:spcPts val="0"/>
              </a:spcAft>
              <a:buClr>
                <a:schemeClr val="dk1"/>
              </a:buClr>
              <a:buSzPts val="3200"/>
              <a:buChar char="●"/>
            </a:pPr>
            <a:r>
              <a:rPr lang="en-US" sz="3200">
                <a:solidFill>
                  <a:schemeClr val="dk1"/>
                </a:solidFill>
              </a:rPr>
              <a:t>We calculated battery life by measuring voltage and current..</a:t>
            </a:r>
            <a:endParaRPr sz="3200">
              <a:solidFill>
                <a:schemeClr val="dk1"/>
              </a:solidFill>
            </a:endParaRPr>
          </a:p>
          <a:p>
            <a:pPr indent="-431800" lvl="0" marL="457200" marR="0" rtl="0" algn="l">
              <a:spcBef>
                <a:spcPts val="0"/>
              </a:spcBef>
              <a:spcAft>
                <a:spcPts val="0"/>
              </a:spcAft>
              <a:buClr>
                <a:schemeClr val="dk1"/>
              </a:buClr>
              <a:buSzPts val="3200"/>
              <a:buChar char="●"/>
            </a:pPr>
            <a:r>
              <a:rPr lang="en-US" sz="3200">
                <a:solidFill>
                  <a:schemeClr val="dk1"/>
                </a:solidFill>
              </a:rPr>
              <a:t>Latency is measured as the time between hand angle change and music effect playback.</a:t>
            </a:r>
            <a:endParaRPr sz="3200">
              <a:solidFill>
                <a:schemeClr val="dk1"/>
              </a:solidFill>
            </a:endParaRPr>
          </a:p>
          <a:p>
            <a:pPr indent="-431800" lvl="0" marL="457200" marR="0" rtl="0" algn="l">
              <a:spcBef>
                <a:spcPts val="0"/>
              </a:spcBef>
              <a:spcAft>
                <a:spcPts val="0"/>
              </a:spcAft>
              <a:buClr>
                <a:schemeClr val="dk1"/>
              </a:buClr>
              <a:buSzPts val="3200"/>
              <a:buChar char="●"/>
            </a:pPr>
            <a:r>
              <a:rPr lang="en-US" sz="3200">
                <a:solidFill>
                  <a:schemeClr val="dk1"/>
                </a:solidFill>
              </a:rPr>
              <a:t>The volume is tested by comparing the decibel readings of full volume and half volume.</a:t>
            </a:r>
            <a:endParaRPr sz="3200">
              <a:solidFill>
                <a:schemeClr val="dk1"/>
              </a:solidFill>
            </a:endParaRPr>
          </a:p>
          <a:p>
            <a:pPr indent="-431800" lvl="0" marL="457200" marR="0" rtl="0" algn="l">
              <a:spcBef>
                <a:spcPts val="0"/>
              </a:spcBef>
              <a:spcAft>
                <a:spcPts val="0"/>
              </a:spcAft>
              <a:buClr>
                <a:schemeClr val="dk1"/>
              </a:buClr>
              <a:buSzPts val="3200"/>
              <a:buChar char="●"/>
            </a:pPr>
            <a:r>
              <a:rPr lang="en-US" sz="3200">
                <a:solidFill>
                  <a:schemeClr val="dk1"/>
                </a:solidFill>
              </a:rPr>
              <a:t>We measured the weight of all components in our system, excluding the laptop.</a:t>
            </a:r>
            <a:endParaRPr sz="3200">
              <a:solidFill>
                <a:schemeClr val="dk1"/>
              </a:solidFill>
            </a:endParaRPr>
          </a:p>
          <a:p>
            <a:pPr indent="-431800" lvl="0" marL="457200" marR="0" rtl="0" algn="l">
              <a:spcBef>
                <a:spcPts val="0"/>
              </a:spcBef>
              <a:spcAft>
                <a:spcPts val="0"/>
              </a:spcAft>
              <a:buClr>
                <a:schemeClr val="dk1"/>
              </a:buClr>
              <a:buSzPts val="3200"/>
              <a:buChar char="●"/>
            </a:pPr>
            <a:r>
              <a:rPr lang="en-US" sz="3200">
                <a:solidFill>
                  <a:schemeClr val="dk1"/>
                </a:solidFill>
              </a:rPr>
              <a:t>For plug and playability, we successfully set up our system on three MacBooks and two Windows laptops. The success rate was 100%.</a:t>
            </a:r>
            <a:endParaRPr sz="3200">
              <a:solidFill>
                <a:schemeClr val="dk1"/>
              </a:solidFill>
            </a:endParaRPr>
          </a:p>
          <a:p>
            <a:pPr indent="0" lvl="0" marL="0" marR="0" rtl="0" algn="l">
              <a:spcBef>
                <a:spcPts val="0"/>
              </a:spcBef>
              <a:spcAft>
                <a:spcPts val="0"/>
              </a:spcAft>
              <a:buNone/>
            </a:pPr>
            <a:r>
              <a:t/>
            </a:r>
            <a:endParaRPr sz="3200">
              <a:solidFill>
                <a:schemeClr val="dk2"/>
              </a:solidFill>
            </a:endParaRPr>
          </a:p>
        </p:txBody>
      </p:sp>
      <p:sp>
        <p:nvSpPr>
          <p:cNvPr id="94" name="Google Shape;94;p1"/>
          <p:cNvSpPr txBox="1"/>
          <p:nvPr/>
        </p:nvSpPr>
        <p:spPr>
          <a:xfrm>
            <a:off x="5238750" y="29423475"/>
            <a:ext cx="8431500" cy="557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rPr>
              <a:t>Our system has performed in accordance with our intended specifications, as indicated by the test results. One thing we learned from this project is that initial design plans are not always foolproof, and there should always be extra time allocated for risk mitigation. If we decide to scale up the project, we might add even more instruments, while enabling real-time transitions between these instruments using gestures</a:t>
            </a:r>
            <a:r>
              <a:rPr lang="en-US" sz="3600">
                <a:solidFill>
                  <a:schemeClr val="dk1"/>
                </a:solidFill>
              </a:rPr>
              <a:t>. </a:t>
            </a:r>
            <a:endParaRPr/>
          </a:p>
        </p:txBody>
      </p:sp>
      <p:pic>
        <p:nvPicPr>
          <p:cNvPr id="95" name="Google Shape;95;p1"/>
          <p:cNvPicPr preferRelativeResize="0"/>
          <p:nvPr/>
        </p:nvPicPr>
        <p:blipFill>
          <a:blip r:embed="rId5">
            <a:alphaModFix/>
          </a:blip>
          <a:stretch>
            <a:fillRect/>
          </a:stretch>
        </p:blipFill>
        <p:spPr>
          <a:xfrm>
            <a:off x="82231" y="19939488"/>
            <a:ext cx="13532242" cy="7611900"/>
          </a:xfrm>
          <a:prstGeom prst="rect">
            <a:avLst/>
          </a:prstGeom>
          <a:noFill/>
          <a:ln>
            <a:noFill/>
          </a:ln>
        </p:spPr>
      </p:pic>
      <p:pic>
        <p:nvPicPr>
          <p:cNvPr id="96" name="Google Shape;96;p1"/>
          <p:cNvPicPr preferRelativeResize="0"/>
          <p:nvPr/>
        </p:nvPicPr>
        <p:blipFill>
          <a:blip r:embed="rId6">
            <a:alphaModFix/>
          </a:blip>
          <a:stretch>
            <a:fillRect/>
          </a:stretch>
        </p:blipFill>
        <p:spPr>
          <a:xfrm>
            <a:off x="22594200" y="583550"/>
            <a:ext cx="3673925" cy="3209649"/>
          </a:xfrm>
          <a:prstGeom prst="rect">
            <a:avLst/>
          </a:prstGeom>
          <a:noFill/>
          <a:ln>
            <a:noFill/>
          </a:ln>
        </p:spPr>
      </p:pic>
      <p:pic>
        <p:nvPicPr>
          <p:cNvPr id="97" name="Google Shape;97;p1"/>
          <p:cNvPicPr preferRelativeResize="0"/>
          <p:nvPr/>
        </p:nvPicPr>
        <p:blipFill>
          <a:blip r:embed="rId7">
            <a:alphaModFix/>
          </a:blip>
          <a:stretch>
            <a:fillRect/>
          </a:stretch>
        </p:blipFill>
        <p:spPr>
          <a:xfrm>
            <a:off x="449023" y="29519900"/>
            <a:ext cx="4463699" cy="4463699"/>
          </a:xfrm>
          <a:prstGeom prst="rect">
            <a:avLst/>
          </a:prstGeom>
          <a:noFill/>
          <a:ln>
            <a:noFill/>
          </a:ln>
        </p:spPr>
      </p:pic>
      <p:pic>
        <p:nvPicPr>
          <p:cNvPr id="98" name="Google Shape;98;p1"/>
          <p:cNvPicPr preferRelativeResize="0"/>
          <p:nvPr/>
        </p:nvPicPr>
        <p:blipFill rotWithShape="1">
          <a:blip r:embed="rId8">
            <a:alphaModFix/>
          </a:blip>
          <a:srcRect b="0" l="0" r="53940" t="49882"/>
          <a:stretch/>
        </p:blipFill>
        <p:spPr>
          <a:xfrm>
            <a:off x="14384599" y="15090950"/>
            <a:ext cx="3376461" cy="3673923"/>
          </a:xfrm>
          <a:prstGeom prst="rect">
            <a:avLst/>
          </a:prstGeom>
          <a:noFill/>
          <a:ln>
            <a:noFill/>
          </a:ln>
        </p:spPr>
      </p:pic>
      <p:pic>
        <p:nvPicPr>
          <p:cNvPr id="99" name="Google Shape;99;p1"/>
          <p:cNvPicPr preferRelativeResize="0"/>
          <p:nvPr/>
        </p:nvPicPr>
        <p:blipFill rotWithShape="1">
          <a:blip r:embed="rId8">
            <a:alphaModFix/>
          </a:blip>
          <a:srcRect b="50458" l="0" r="54497" t="0"/>
          <a:stretch/>
        </p:blipFill>
        <p:spPr>
          <a:xfrm>
            <a:off x="14613200" y="10907350"/>
            <a:ext cx="3200399" cy="3484595"/>
          </a:xfrm>
          <a:prstGeom prst="rect">
            <a:avLst/>
          </a:prstGeom>
          <a:noFill/>
          <a:ln>
            <a:noFill/>
          </a:ln>
        </p:spPr>
      </p:pic>
      <p:pic>
        <p:nvPicPr>
          <p:cNvPr id="100" name="Google Shape;100;p1"/>
          <p:cNvPicPr preferRelativeResize="0"/>
          <p:nvPr/>
        </p:nvPicPr>
        <p:blipFill rotWithShape="1">
          <a:blip r:embed="rId8">
            <a:alphaModFix/>
          </a:blip>
          <a:srcRect b="50458" l="54497" r="0" t="0"/>
          <a:stretch/>
        </p:blipFill>
        <p:spPr>
          <a:xfrm>
            <a:off x="17645701" y="10907383"/>
            <a:ext cx="3200399" cy="3484570"/>
          </a:xfrm>
          <a:prstGeom prst="rect">
            <a:avLst/>
          </a:prstGeom>
          <a:noFill/>
          <a:ln>
            <a:noFill/>
          </a:ln>
        </p:spPr>
      </p:pic>
      <p:pic>
        <p:nvPicPr>
          <p:cNvPr id="101" name="Google Shape;101;p1"/>
          <p:cNvPicPr preferRelativeResize="0"/>
          <p:nvPr/>
        </p:nvPicPr>
        <p:blipFill rotWithShape="1">
          <a:blip r:embed="rId8">
            <a:alphaModFix/>
          </a:blip>
          <a:srcRect b="0" l="58296" r="0" t="49882"/>
          <a:stretch/>
        </p:blipFill>
        <p:spPr>
          <a:xfrm>
            <a:off x="17889800" y="15013450"/>
            <a:ext cx="3200399" cy="3846006"/>
          </a:xfrm>
          <a:prstGeom prst="rect">
            <a:avLst/>
          </a:prstGeom>
          <a:noFill/>
          <a:ln>
            <a:noFill/>
          </a:ln>
        </p:spPr>
      </p:pic>
      <p:pic>
        <p:nvPicPr>
          <p:cNvPr id="102" name="Google Shape;102;p1"/>
          <p:cNvPicPr preferRelativeResize="0"/>
          <p:nvPr/>
        </p:nvPicPr>
        <p:blipFill>
          <a:blip r:embed="rId9">
            <a:alphaModFix/>
          </a:blip>
          <a:stretch>
            <a:fillRect/>
          </a:stretch>
        </p:blipFill>
        <p:spPr>
          <a:xfrm>
            <a:off x="22654648" y="10673950"/>
            <a:ext cx="3948890" cy="4525199"/>
          </a:xfrm>
          <a:prstGeom prst="rect">
            <a:avLst/>
          </a:prstGeom>
          <a:noFill/>
          <a:ln>
            <a:noFill/>
          </a:ln>
        </p:spPr>
      </p:pic>
      <p:sp>
        <p:nvSpPr>
          <p:cNvPr id="103" name="Google Shape;103;p1"/>
          <p:cNvSpPr txBox="1"/>
          <p:nvPr/>
        </p:nvSpPr>
        <p:spPr>
          <a:xfrm>
            <a:off x="20251975" y="17757500"/>
            <a:ext cx="2517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t>Batteries</a:t>
            </a:r>
            <a:endParaRPr sz="2400"/>
          </a:p>
        </p:txBody>
      </p:sp>
      <p:cxnSp>
        <p:nvCxnSpPr>
          <p:cNvPr id="104" name="Google Shape;104;p1"/>
          <p:cNvCxnSpPr>
            <a:stCxn id="103" idx="1"/>
          </p:cNvCxnSpPr>
          <p:nvPr/>
        </p:nvCxnSpPr>
        <p:spPr>
          <a:xfrm rot="10800000">
            <a:off x="16328575" y="17008850"/>
            <a:ext cx="3923400" cy="1025700"/>
          </a:xfrm>
          <a:prstGeom prst="straightConnector1">
            <a:avLst/>
          </a:prstGeom>
          <a:noFill/>
          <a:ln cap="flat" cmpd="sng" w="76200">
            <a:solidFill>
              <a:schemeClr val="accent1"/>
            </a:solidFill>
            <a:prstDash val="solid"/>
            <a:round/>
            <a:headEnd len="med" w="med" type="none"/>
            <a:tailEnd len="med" w="med" type="triangle"/>
          </a:ln>
        </p:spPr>
      </p:cxnSp>
      <p:cxnSp>
        <p:nvCxnSpPr>
          <p:cNvPr id="105" name="Google Shape;105;p1"/>
          <p:cNvCxnSpPr>
            <a:stCxn id="103" idx="1"/>
          </p:cNvCxnSpPr>
          <p:nvPr/>
        </p:nvCxnSpPr>
        <p:spPr>
          <a:xfrm rot="10800000">
            <a:off x="19004575" y="17099750"/>
            <a:ext cx="1247400" cy="934800"/>
          </a:xfrm>
          <a:prstGeom prst="straightConnector1">
            <a:avLst/>
          </a:prstGeom>
          <a:noFill/>
          <a:ln cap="flat" cmpd="sng" w="76200">
            <a:solidFill>
              <a:schemeClr val="accent1"/>
            </a:solidFill>
            <a:prstDash val="solid"/>
            <a:round/>
            <a:headEnd len="med" w="med" type="none"/>
            <a:tailEnd len="med" w="med" type="triangle"/>
          </a:ln>
        </p:spPr>
      </p:cxnSp>
      <p:sp>
        <p:nvSpPr>
          <p:cNvPr id="106" name="Google Shape;106;p1"/>
          <p:cNvSpPr txBox="1"/>
          <p:nvPr/>
        </p:nvSpPr>
        <p:spPr>
          <a:xfrm>
            <a:off x="13716000" y="14735963"/>
            <a:ext cx="2517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t>Arduino Nano</a:t>
            </a:r>
            <a:endParaRPr sz="2400"/>
          </a:p>
        </p:txBody>
      </p:sp>
      <p:cxnSp>
        <p:nvCxnSpPr>
          <p:cNvPr id="107" name="Google Shape;107;p1"/>
          <p:cNvCxnSpPr>
            <a:stCxn id="106" idx="0"/>
          </p:cNvCxnSpPr>
          <p:nvPr/>
        </p:nvCxnSpPr>
        <p:spPr>
          <a:xfrm flipH="1" rot="10800000">
            <a:off x="14974650" y="13108163"/>
            <a:ext cx="1059000" cy="1627800"/>
          </a:xfrm>
          <a:prstGeom prst="straightConnector1">
            <a:avLst/>
          </a:prstGeom>
          <a:noFill/>
          <a:ln cap="flat" cmpd="sng" w="76200">
            <a:solidFill>
              <a:schemeClr val="accent6"/>
            </a:solidFill>
            <a:prstDash val="solid"/>
            <a:round/>
            <a:headEnd len="med" w="med" type="none"/>
            <a:tailEnd len="med" w="med" type="triangle"/>
          </a:ln>
        </p:spPr>
      </p:cxnSp>
      <p:cxnSp>
        <p:nvCxnSpPr>
          <p:cNvPr id="108" name="Google Shape;108;p1"/>
          <p:cNvCxnSpPr>
            <a:stCxn id="106" idx="0"/>
          </p:cNvCxnSpPr>
          <p:nvPr/>
        </p:nvCxnSpPr>
        <p:spPr>
          <a:xfrm flipH="1" rot="10800000">
            <a:off x="14974650" y="13336763"/>
            <a:ext cx="4211400" cy="1399200"/>
          </a:xfrm>
          <a:prstGeom prst="straightConnector1">
            <a:avLst/>
          </a:prstGeom>
          <a:noFill/>
          <a:ln cap="flat" cmpd="sng" w="76200">
            <a:solidFill>
              <a:schemeClr val="accent6"/>
            </a:solidFill>
            <a:prstDash val="solid"/>
            <a:round/>
            <a:headEnd len="med" w="med" type="none"/>
            <a:tailEnd len="med" w="med" type="triangle"/>
          </a:ln>
        </p:spPr>
      </p:cxnSp>
      <p:sp>
        <p:nvSpPr>
          <p:cNvPr id="109" name="Google Shape;109;p1"/>
          <p:cNvSpPr txBox="1"/>
          <p:nvPr/>
        </p:nvSpPr>
        <p:spPr>
          <a:xfrm>
            <a:off x="20546775" y="11276700"/>
            <a:ext cx="1927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t>Radio Transmitter</a:t>
            </a:r>
            <a:endParaRPr sz="2400"/>
          </a:p>
        </p:txBody>
      </p:sp>
      <p:cxnSp>
        <p:nvCxnSpPr>
          <p:cNvPr id="110" name="Google Shape;110;p1"/>
          <p:cNvCxnSpPr>
            <a:stCxn id="109" idx="1"/>
          </p:cNvCxnSpPr>
          <p:nvPr/>
        </p:nvCxnSpPr>
        <p:spPr>
          <a:xfrm flipH="1">
            <a:off x="18936675" y="11738400"/>
            <a:ext cx="1610100" cy="507900"/>
          </a:xfrm>
          <a:prstGeom prst="straightConnector1">
            <a:avLst/>
          </a:prstGeom>
          <a:noFill/>
          <a:ln cap="flat" cmpd="sng" w="76200">
            <a:solidFill>
              <a:schemeClr val="accent4"/>
            </a:solidFill>
            <a:prstDash val="solid"/>
            <a:round/>
            <a:headEnd len="med" w="med" type="none"/>
            <a:tailEnd len="med" w="med" type="triangle"/>
          </a:ln>
        </p:spPr>
      </p:cxnSp>
      <p:cxnSp>
        <p:nvCxnSpPr>
          <p:cNvPr id="111" name="Google Shape;111;p1"/>
          <p:cNvCxnSpPr>
            <a:stCxn id="109" idx="1"/>
          </p:cNvCxnSpPr>
          <p:nvPr/>
        </p:nvCxnSpPr>
        <p:spPr>
          <a:xfrm flipH="1">
            <a:off x="16578075" y="11738400"/>
            <a:ext cx="3968700" cy="507900"/>
          </a:xfrm>
          <a:prstGeom prst="straightConnector1">
            <a:avLst/>
          </a:prstGeom>
          <a:noFill/>
          <a:ln cap="flat" cmpd="sng" w="76200">
            <a:solidFill>
              <a:schemeClr val="accent4"/>
            </a:solidFill>
            <a:prstDash val="solid"/>
            <a:round/>
            <a:headEnd len="med" w="med" type="none"/>
            <a:tailEnd len="med" w="med" type="triangle"/>
          </a:ln>
        </p:spPr>
      </p:cxnSp>
      <p:sp>
        <p:nvSpPr>
          <p:cNvPr id="112" name="Google Shape;112;p1"/>
          <p:cNvSpPr txBox="1"/>
          <p:nvPr/>
        </p:nvSpPr>
        <p:spPr>
          <a:xfrm>
            <a:off x="20546775" y="12161600"/>
            <a:ext cx="3061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t>Gyroscope</a:t>
            </a:r>
            <a:endParaRPr sz="2400"/>
          </a:p>
        </p:txBody>
      </p:sp>
      <p:cxnSp>
        <p:nvCxnSpPr>
          <p:cNvPr id="113" name="Google Shape;113;p1"/>
          <p:cNvCxnSpPr>
            <a:stCxn id="112" idx="1"/>
          </p:cNvCxnSpPr>
          <p:nvPr/>
        </p:nvCxnSpPr>
        <p:spPr>
          <a:xfrm rot="10800000">
            <a:off x="19571475" y="12291650"/>
            <a:ext cx="975300" cy="147000"/>
          </a:xfrm>
          <a:prstGeom prst="straightConnector1">
            <a:avLst/>
          </a:prstGeom>
          <a:noFill/>
          <a:ln cap="flat" cmpd="sng" w="76200">
            <a:solidFill>
              <a:schemeClr val="lt2"/>
            </a:solidFill>
            <a:prstDash val="solid"/>
            <a:round/>
            <a:headEnd len="med" w="med" type="none"/>
            <a:tailEnd len="med" w="med" type="triangle"/>
          </a:ln>
        </p:spPr>
      </p:cxnSp>
      <p:cxnSp>
        <p:nvCxnSpPr>
          <p:cNvPr id="114" name="Google Shape;114;p1"/>
          <p:cNvCxnSpPr>
            <a:stCxn id="112" idx="1"/>
          </p:cNvCxnSpPr>
          <p:nvPr/>
        </p:nvCxnSpPr>
        <p:spPr>
          <a:xfrm rot="10800000">
            <a:off x="15920475" y="12178250"/>
            <a:ext cx="4626300" cy="260400"/>
          </a:xfrm>
          <a:prstGeom prst="straightConnector1">
            <a:avLst/>
          </a:prstGeom>
          <a:noFill/>
          <a:ln cap="flat" cmpd="sng" w="76200">
            <a:solidFill>
              <a:schemeClr val="lt2"/>
            </a:solidFill>
            <a:prstDash val="solid"/>
            <a:round/>
            <a:headEnd len="med" w="med" type="none"/>
            <a:tailEnd len="med" w="med" type="triangle"/>
          </a:ln>
        </p:spPr>
      </p:cxnSp>
      <p:sp>
        <p:nvSpPr>
          <p:cNvPr id="115" name="Google Shape;115;p1"/>
          <p:cNvSpPr txBox="1"/>
          <p:nvPr/>
        </p:nvSpPr>
        <p:spPr>
          <a:xfrm>
            <a:off x="19979875" y="14091250"/>
            <a:ext cx="3061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t>Colored Tape</a:t>
            </a:r>
            <a:endParaRPr sz="2400"/>
          </a:p>
        </p:txBody>
      </p:sp>
      <p:cxnSp>
        <p:nvCxnSpPr>
          <p:cNvPr id="116" name="Google Shape;116;p1"/>
          <p:cNvCxnSpPr>
            <a:stCxn id="115" idx="0"/>
          </p:cNvCxnSpPr>
          <p:nvPr/>
        </p:nvCxnSpPr>
        <p:spPr>
          <a:xfrm rot="10800000">
            <a:off x="19186225" y="11477050"/>
            <a:ext cx="2324400" cy="2614200"/>
          </a:xfrm>
          <a:prstGeom prst="straightConnector1">
            <a:avLst/>
          </a:prstGeom>
          <a:noFill/>
          <a:ln cap="flat" cmpd="sng" w="76200">
            <a:solidFill>
              <a:schemeClr val="accent2"/>
            </a:solidFill>
            <a:prstDash val="solid"/>
            <a:round/>
            <a:headEnd len="med" w="med" type="none"/>
            <a:tailEnd len="med" w="med" type="triangle"/>
          </a:ln>
        </p:spPr>
      </p:cxnSp>
      <p:cxnSp>
        <p:nvCxnSpPr>
          <p:cNvPr id="117" name="Google Shape;117;p1"/>
          <p:cNvCxnSpPr>
            <a:stCxn id="115" idx="2"/>
          </p:cNvCxnSpPr>
          <p:nvPr/>
        </p:nvCxnSpPr>
        <p:spPr>
          <a:xfrm flipH="1">
            <a:off x="19390225" y="14645350"/>
            <a:ext cx="2120400" cy="886800"/>
          </a:xfrm>
          <a:prstGeom prst="straightConnector1">
            <a:avLst/>
          </a:prstGeom>
          <a:noFill/>
          <a:ln cap="flat" cmpd="sng" w="76200">
            <a:solidFill>
              <a:schemeClr val="accent2"/>
            </a:solidFill>
            <a:prstDash val="solid"/>
            <a:round/>
            <a:headEnd len="med" w="med" type="none"/>
            <a:tailEnd len="med" w="med" type="triangle"/>
          </a:ln>
        </p:spPr>
      </p:cxnSp>
      <p:sp>
        <p:nvSpPr>
          <p:cNvPr id="118" name="Google Shape;118;p1"/>
          <p:cNvSpPr txBox="1"/>
          <p:nvPr/>
        </p:nvSpPr>
        <p:spPr>
          <a:xfrm>
            <a:off x="16385675" y="14291500"/>
            <a:ext cx="2517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3600">
                <a:solidFill>
                  <a:srgbClr val="999999"/>
                </a:solidFill>
              </a:rPr>
              <a:t>Palm</a:t>
            </a:r>
            <a:endParaRPr i="1" sz="3600">
              <a:solidFill>
                <a:srgbClr val="999999"/>
              </a:solidFill>
            </a:endParaRPr>
          </a:p>
        </p:txBody>
      </p:sp>
      <p:sp>
        <p:nvSpPr>
          <p:cNvPr id="119" name="Google Shape;119;p1"/>
          <p:cNvSpPr txBox="1"/>
          <p:nvPr/>
        </p:nvSpPr>
        <p:spPr>
          <a:xfrm>
            <a:off x="16385675" y="10635700"/>
            <a:ext cx="2517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3600">
                <a:solidFill>
                  <a:srgbClr val="999999"/>
                </a:solidFill>
              </a:rPr>
              <a:t>Back</a:t>
            </a:r>
            <a:endParaRPr i="1" sz="3600">
              <a:solidFill>
                <a:srgbClr val="999999"/>
              </a:solidFill>
            </a:endParaRPr>
          </a:p>
        </p:txBody>
      </p:sp>
      <p:graphicFrame>
        <p:nvGraphicFramePr>
          <p:cNvPr id="120" name="Google Shape;120;p1"/>
          <p:cNvGraphicFramePr/>
          <p:nvPr/>
        </p:nvGraphicFramePr>
        <p:xfrm>
          <a:off x="14514288" y="25011585"/>
          <a:ext cx="3000000" cy="3000000"/>
        </p:xfrm>
        <a:graphic>
          <a:graphicData uri="http://schemas.openxmlformats.org/drawingml/2006/table">
            <a:tbl>
              <a:tblPr>
                <a:noFill/>
                <a:tableStyleId>{F34D50D2-B61A-459E-8E1D-A767625C4189}</a:tableStyleId>
              </a:tblPr>
              <a:tblGrid>
                <a:gridCol w="1947750"/>
                <a:gridCol w="2198175"/>
                <a:gridCol w="1868675"/>
                <a:gridCol w="2332125"/>
                <a:gridCol w="1970300"/>
                <a:gridCol w="1970300"/>
              </a:tblGrid>
              <a:tr h="1326050">
                <a:tc>
                  <a:txBody>
                    <a:bodyPr/>
                    <a:lstStyle/>
                    <a:p>
                      <a:pPr indent="0" lvl="0" marL="0" marR="0" rtl="0" algn="ctr">
                        <a:lnSpc>
                          <a:spcPct val="100000"/>
                        </a:lnSpc>
                        <a:spcBef>
                          <a:spcPts val="0"/>
                        </a:spcBef>
                        <a:spcAft>
                          <a:spcPts val="0"/>
                        </a:spcAft>
                        <a:buNone/>
                      </a:pPr>
                      <a:r>
                        <a:rPr lang="en-US" sz="2400">
                          <a:solidFill>
                            <a:schemeClr val="dk1"/>
                          </a:solidFill>
                        </a:rPr>
                        <a:t>Criteria /</a:t>
                      </a:r>
                      <a:endParaRPr sz="2400">
                        <a:solidFill>
                          <a:schemeClr val="dk1"/>
                        </a:solidFill>
                      </a:endParaRPr>
                    </a:p>
                    <a:p>
                      <a:pPr indent="0" lvl="0" marL="0" marR="0" rtl="0" algn="ctr">
                        <a:lnSpc>
                          <a:spcPct val="100000"/>
                        </a:lnSpc>
                        <a:spcBef>
                          <a:spcPts val="0"/>
                        </a:spcBef>
                        <a:spcAft>
                          <a:spcPts val="0"/>
                        </a:spcAft>
                        <a:buNone/>
                      </a:pPr>
                      <a:r>
                        <a:rPr lang="en-US" sz="2400">
                          <a:solidFill>
                            <a:schemeClr val="dk1"/>
                          </a:solidFill>
                        </a:rPr>
                        <a:t>Metric</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D1D5DB"/>
                    </a:solidFill>
                  </a:tcPr>
                </a:tc>
                <a:tc>
                  <a:txBody>
                    <a:bodyPr/>
                    <a:lstStyle/>
                    <a:p>
                      <a:pPr indent="0" lvl="0" marL="0" marR="0" rtl="0" algn="ctr">
                        <a:lnSpc>
                          <a:spcPct val="100000"/>
                        </a:lnSpc>
                        <a:spcBef>
                          <a:spcPts val="0"/>
                        </a:spcBef>
                        <a:spcAft>
                          <a:spcPts val="0"/>
                        </a:spcAft>
                        <a:buNone/>
                      </a:pPr>
                      <a:r>
                        <a:rPr lang="en-US" sz="2400">
                          <a:solidFill>
                            <a:schemeClr val="dk1"/>
                          </a:solidFill>
                        </a:rPr>
                        <a:t>Latency</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D1D5DB"/>
                    </a:solidFill>
                  </a:tcPr>
                </a:tc>
                <a:tc>
                  <a:txBody>
                    <a:bodyPr/>
                    <a:lstStyle/>
                    <a:p>
                      <a:pPr indent="0" lvl="0" marL="0" rtl="0" algn="ctr">
                        <a:spcBef>
                          <a:spcPts val="0"/>
                        </a:spcBef>
                        <a:spcAft>
                          <a:spcPts val="0"/>
                        </a:spcAft>
                        <a:buNone/>
                      </a:pPr>
                      <a:r>
                        <a:rPr lang="en-US" sz="2400">
                          <a:solidFill>
                            <a:schemeClr val="dk1"/>
                          </a:solidFill>
                        </a:rPr>
                        <a:t>Portability</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D1D5DB"/>
                    </a:solidFill>
                  </a:tcPr>
                </a:tc>
                <a:tc>
                  <a:txBody>
                    <a:bodyPr/>
                    <a:lstStyle/>
                    <a:p>
                      <a:pPr indent="0" lvl="0" marL="0" marR="0" rtl="0" algn="ctr">
                        <a:lnSpc>
                          <a:spcPct val="100000"/>
                        </a:lnSpc>
                        <a:spcBef>
                          <a:spcPts val="0"/>
                        </a:spcBef>
                        <a:spcAft>
                          <a:spcPts val="0"/>
                        </a:spcAft>
                        <a:buNone/>
                      </a:pPr>
                      <a:r>
                        <a:rPr lang="en-US" sz="2400">
                          <a:solidFill>
                            <a:schemeClr val="dk1"/>
                          </a:solidFill>
                        </a:rPr>
                        <a:t>High Sound Production Accuracy</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D1D5DB"/>
                    </a:solidFill>
                  </a:tcPr>
                </a:tc>
                <a:tc>
                  <a:txBody>
                    <a:bodyPr/>
                    <a:lstStyle/>
                    <a:p>
                      <a:pPr indent="0" lvl="0" marL="0" rtl="0" algn="ctr">
                        <a:lnSpc>
                          <a:spcPct val="115000"/>
                        </a:lnSpc>
                        <a:spcBef>
                          <a:spcPts val="1000"/>
                        </a:spcBef>
                        <a:spcAft>
                          <a:spcPts val="0"/>
                        </a:spcAft>
                        <a:buNone/>
                      </a:pPr>
                      <a:r>
                        <a:rPr lang="en-US" sz="2400">
                          <a:solidFill>
                            <a:schemeClr val="dk1"/>
                          </a:solidFill>
                        </a:rPr>
                        <a:t>Battery Life</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D1D5DB"/>
                    </a:solidFill>
                  </a:tcPr>
                </a:tc>
                <a:tc>
                  <a:txBody>
                    <a:bodyPr/>
                    <a:lstStyle/>
                    <a:p>
                      <a:pPr indent="0" lvl="0" marL="0" rtl="0" algn="ctr">
                        <a:lnSpc>
                          <a:spcPct val="115000"/>
                        </a:lnSpc>
                        <a:spcBef>
                          <a:spcPts val="1000"/>
                        </a:spcBef>
                        <a:spcAft>
                          <a:spcPts val="0"/>
                        </a:spcAft>
                        <a:buNone/>
                      </a:pPr>
                      <a:r>
                        <a:rPr lang="en-US" sz="2400">
                          <a:solidFill>
                            <a:schemeClr val="dk1"/>
                          </a:solidFill>
                        </a:rPr>
                        <a:t>Plug-and- Playability</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D1D5DB"/>
                    </a:solidFill>
                  </a:tcPr>
                </a:tc>
              </a:tr>
              <a:tr h="947175">
                <a:tc>
                  <a:txBody>
                    <a:bodyPr/>
                    <a:lstStyle/>
                    <a:p>
                      <a:pPr indent="0" lvl="0" marL="0" rtl="0" algn="ctr">
                        <a:spcBef>
                          <a:spcPts val="0"/>
                        </a:spcBef>
                        <a:spcAft>
                          <a:spcPts val="0"/>
                        </a:spcAft>
                        <a:buNone/>
                      </a:pPr>
                      <a:r>
                        <a:rPr lang="en-US" sz="2400">
                          <a:solidFill>
                            <a:schemeClr val="dk1"/>
                          </a:solidFill>
                        </a:rPr>
                        <a:t>Requirement</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D1D5DB"/>
                    </a:solidFill>
                  </a:tcPr>
                </a:tc>
                <a:tc>
                  <a:txBody>
                    <a:bodyPr/>
                    <a:lstStyle/>
                    <a:p>
                      <a:pPr indent="0" lvl="0" marL="0" marR="0" rtl="0" algn="ctr">
                        <a:lnSpc>
                          <a:spcPct val="100000"/>
                        </a:lnSpc>
                        <a:spcBef>
                          <a:spcPts val="0"/>
                        </a:spcBef>
                        <a:spcAft>
                          <a:spcPts val="0"/>
                        </a:spcAft>
                        <a:buNone/>
                      </a:pPr>
                      <a:r>
                        <a:rPr lang="en-US" sz="2400">
                          <a:solidFill>
                            <a:schemeClr val="dk1"/>
                          </a:solidFill>
                        </a:rPr>
                        <a:t>≤ 10 ms</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400">
                          <a:solidFill>
                            <a:schemeClr val="dk1"/>
                          </a:solidFill>
                        </a:rPr>
                        <a:t>≤ 4.8 pounds</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400">
                          <a:solidFill>
                            <a:schemeClr val="dk1"/>
                          </a:solidFill>
                        </a:rPr>
                        <a:t>± 0.5dB Error</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400">
                          <a:solidFill>
                            <a:schemeClr val="dk1"/>
                          </a:solidFill>
                        </a:rPr>
                        <a:t>≥ 5 hours</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400">
                          <a:solidFill>
                            <a:schemeClr val="dk1"/>
                          </a:solidFill>
                        </a:rPr>
                        <a:t>≥ 90%</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1057250">
                <a:tc>
                  <a:txBody>
                    <a:bodyPr/>
                    <a:lstStyle/>
                    <a:p>
                      <a:pPr indent="0" lvl="0" marL="0" rtl="0" algn="ctr">
                        <a:spcBef>
                          <a:spcPts val="0"/>
                        </a:spcBef>
                        <a:spcAft>
                          <a:spcPts val="0"/>
                        </a:spcAft>
                        <a:buNone/>
                      </a:pPr>
                      <a:r>
                        <a:rPr lang="en-US" sz="2400">
                          <a:solidFill>
                            <a:schemeClr val="dk1"/>
                          </a:solidFill>
                        </a:rPr>
                        <a:t>Test Results</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D1D5DB"/>
                    </a:solidFill>
                  </a:tcPr>
                </a:tc>
                <a:tc>
                  <a:txBody>
                    <a:bodyPr/>
                    <a:lstStyle/>
                    <a:p>
                      <a:pPr indent="0" lvl="0" marL="0" marR="0" rtl="0" algn="ctr">
                        <a:lnSpc>
                          <a:spcPct val="100000"/>
                        </a:lnSpc>
                        <a:spcBef>
                          <a:spcPts val="0"/>
                        </a:spcBef>
                        <a:spcAft>
                          <a:spcPts val="0"/>
                        </a:spcAft>
                        <a:buNone/>
                      </a:pPr>
                      <a:r>
                        <a:rPr lang="en-US" sz="2400">
                          <a:solidFill>
                            <a:schemeClr val="dk1"/>
                          </a:solidFill>
                        </a:rPr>
                        <a:t>8.33ms</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400">
                          <a:solidFill>
                            <a:schemeClr val="dk1"/>
                          </a:solidFill>
                        </a:rPr>
                        <a:t>0.485 </a:t>
                      </a:r>
                      <a:endParaRPr sz="2400">
                        <a:solidFill>
                          <a:schemeClr val="dk1"/>
                        </a:solidFill>
                      </a:endParaRPr>
                    </a:p>
                    <a:p>
                      <a:pPr indent="0" lvl="0" marL="0" rtl="0" algn="ctr">
                        <a:spcBef>
                          <a:spcPts val="0"/>
                        </a:spcBef>
                        <a:spcAft>
                          <a:spcPts val="0"/>
                        </a:spcAft>
                        <a:buNone/>
                      </a:pPr>
                      <a:r>
                        <a:rPr lang="en-US" sz="2400">
                          <a:solidFill>
                            <a:schemeClr val="dk1"/>
                          </a:solidFill>
                        </a:rPr>
                        <a:t>pounds</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400">
                          <a:solidFill>
                            <a:schemeClr val="dk1"/>
                          </a:solidFill>
                        </a:rPr>
                        <a:t>0.1dB</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400">
                          <a:solidFill>
                            <a:schemeClr val="dk1"/>
                          </a:solidFill>
                        </a:rPr>
                        <a:t>≈ 21.6 hours</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400">
                          <a:solidFill>
                            <a:schemeClr val="dk1"/>
                          </a:solidFill>
                        </a:rPr>
                        <a:t>100%</a:t>
                      </a:r>
                      <a:endParaRPr sz="2400">
                        <a:solidFill>
                          <a:schemeClr val="dk1"/>
                        </a:solidFill>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
        <p:nvSpPr>
          <p:cNvPr id="121" name="Google Shape;121;p1"/>
          <p:cNvSpPr txBox="1"/>
          <p:nvPr/>
        </p:nvSpPr>
        <p:spPr>
          <a:xfrm>
            <a:off x="13736225" y="11269175"/>
            <a:ext cx="628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600">
                <a:solidFill>
                  <a:schemeClr val="accent4"/>
                </a:solidFill>
              </a:rPr>
              <a:t>A</a:t>
            </a:r>
            <a:endParaRPr sz="3600">
              <a:solidFill>
                <a:schemeClr val="accent4"/>
              </a:solidFill>
            </a:endParaRPr>
          </a:p>
        </p:txBody>
      </p:sp>
      <p:sp>
        <p:nvSpPr>
          <p:cNvPr id="122" name="Google Shape;122;p1"/>
          <p:cNvSpPr txBox="1"/>
          <p:nvPr/>
        </p:nvSpPr>
        <p:spPr>
          <a:xfrm>
            <a:off x="24740500" y="14576875"/>
            <a:ext cx="1927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rPr>
              <a:t>Arduino Uno</a:t>
            </a:r>
            <a:endParaRPr sz="2400">
              <a:solidFill>
                <a:schemeClr val="lt1"/>
              </a:solidFill>
            </a:endParaRPr>
          </a:p>
        </p:txBody>
      </p:sp>
      <p:cxnSp>
        <p:nvCxnSpPr>
          <p:cNvPr id="123" name="Google Shape;123;p1"/>
          <p:cNvCxnSpPr>
            <a:stCxn id="122" idx="0"/>
          </p:cNvCxnSpPr>
          <p:nvPr/>
        </p:nvCxnSpPr>
        <p:spPr>
          <a:xfrm rot="10800000">
            <a:off x="24785800" y="13828375"/>
            <a:ext cx="918600" cy="748500"/>
          </a:xfrm>
          <a:prstGeom prst="straightConnector1">
            <a:avLst/>
          </a:prstGeom>
          <a:noFill/>
          <a:ln cap="flat" cmpd="sng" w="38100">
            <a:solidFill>
              <a:schemeClr val="accent1"/>
            </a:solidFill>
            <a:prstDash val="solid"/>
            <a:round/>
            <a:headEnd len="med" w="med" type="none"/>
            <a:tailEnd len="med" w="med" type="triangle"/>
          </a:ln>
        </p:spPr>
      </p:cxnSp>
      <p:sp>
        <p:nvSpPr>
          <p:cNvPr id="124" name="Google Shape;124;p1"/>
          <p:cNvSpPr txBox="1"/>
          <p:nvPr/>
        </p:nvSpPr>
        <p:spPr>
          <a:xfrm>
            <a:off x="23039625" y="11586925"/>
            <a:ext cx="1451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rPr>
              <a:t>Radio </a:t>
            </a:r>
            <a:endParaRPr sz="2400">
              <a:solidFill>
                <a:schemeClr val="lt1"/>
              </a:solidFill>
            </a:endParaRPr>
          </a:p>
          <a:p>
            <a:pPr indent="0" lvl="0" marL="0" rtl="0" algn="l">
              <a:spcBef>
                <a:spcPts val="0"/>
              </a:spcBef>
              <a:spcAft>
                <a:spcPts val="0"/>
              </a:spcAft>
              <a:buNone/>
            </a:pPr>
            <a:r>
              <a:rPr lang="en-US" sz="2400">
                <a:solidFill>
                  <a:schemeClr val="lt1"/>
                </a:solidFill>
              </a:rPr>
              <a:t>Receiver</a:t>
            </a:r>
            <a:endParaRPr sz="2400">
              <a:solidFill>
                <a:schemeClr val="lt1"/>
              </a:solidFill>
            </a:endParaRPr>
          </a:p>
        </p:txBody>
      </p:sp>
      <p:cxnSp>
        <p:nvCxnSpPr>
          <p:cNvPr id="125" name="Google Shape;125;p1"/>
          <p:cNvCxnSpPr>
            <a:stCxn id="124" idx="3"/>
          </p:cNvCxnSpPr>
          <p:nvPr/>
        </p:nvCxnSpPr>
        <p:spPr>
          <a:xfrm flipH="1" rot="10800000">
            <a:off x="24491325" y="11972425"/>
            <a:ext cx="770700" cy="76200"/>
          </a:xfrm>
          <a:prstGeom prst="straightConnector1">
            <a:avLst/>
          </a:prstGeom>
          <a:noFill/>
          <a:ln cap="flat" cmpd="sng" w="38100">
            <a:solidFill>
              <a:schemeClr val="accent4"/>
            </a:solidFill>
            <a:prstDash val="solid"/>
            <a:round/>
            <a:headEnd len="med" w="med" type="none"/>
            <a:tailEnd len="med" w="med" type="triangle"/>
          </a:ln>
        </p:spPr>
      </p:cxnSp>
      <p:sp>
        <p:nvSpPr>
          <p:cNvPr id="126" name="Google Shape;126;p1"/>
          <p:cNvSpPr txBox="1"/>
          <p:nvPr/>
        </p:nvSpPr>
        <p:spPr>
          <a:xfrm>
            <a:off x="26585050" y="11178050"/>
            <a:ext cx="770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600">
                <a:solidFill>
                  <a:srgbClr val="4A86E8"/>
                </a:solidFill>
              </a:rPr>
              <a:t>B</a:t>
            </a:r>
            <a:endParaRPr sz="3600">
              <a:solidFill>
                <a:srgbClr val="4A86E8"/>
              </a:solidFill>
            </a:endParaRPr>
          </a:p>
        </p:txBody>
      </p:sp>
      <p:sp>
        <p:nvSpPr>
          <p:cNvPr id="127" name="Google Shape;127;p1"/>
          <p:cNvSpPr/>
          <p:nvPr/>
        </p:nvSpPr>
        <p:spPr>
          <a:xfrm>
            <a:off x="22452950" y="10673950"/>
            <a:ext cx="4912200" cy="47853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
          <p:cNvSpPr txBox="1"/>
          <p:nvPr/>
        </p:nvSpPr>
        <p:spPr>
          <a:xfrm>
            <a:off x="14336500" y="28476750"/>
            <a:ext cx="13197900" cy="517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600" u="sng">
                <a:solidFill>
                  <a:schemeClr val="dk1"/>
                </a:solidFill>
              </a:rPr>
              <a:t>Design</a:t>
            </a:r>
            <a:r>
              <a:rPr lang="en-US" sz="3600" u="sng">
                <a:solidFill>
                  <a:schemeClr val="dk1"/>
                </a:solidFill>
              </a:rPr>
              <a:t> Trade-Offs:</a:t>
            </a:r>
            <a:endParaRPr sz="3600" u="sng">
              <a:solidFill>
                <a:schemeClr val="dk1"/>
              </a:solidFill>
            </a:endParaRPr>
          </a:p>
          <a:p>
            <a:pPr indent="-431800" lvl="0" marL="457200" rtl="0" algn="l">
              <a:spcBef>
                <a:spcPts val="0"/>
              </a:spcBef>
              <a:spcAft>
                <a:spcPts val="0"/>
              </a:spcAft>
              <a:buClr>
                <a:schemeClr val="dk1"/>
              </a:buClr>
              <a:buSzPts val="3200"/>
              <a:buChar char="●"/>
            </a:pPr>
            <a:r>
              <a:rPr lang="en-US" sz="3200">
                <a:solidFill>
                  <a:schemeClr val="dk1"/>
                </a:solidFill>
              </a:rPr>
              <a:t>Camera module</a:t>
            </a:r>
            <a:endParaRPr sz="3200">
              <a:solidFill>
                <a:schemeClr val="dk1"/>
              </a:solidFill>
            </a:endParaRPr>
          </a:p>
          <a:p>
            <a:pPr indent="-431800" lvl="1" marL="914400" rtl="0" algn="l">
              <a:spcBef>
                <a:spcPts val="0"/>
              </a:spcBef>
              <a:spcAft>
                <a:spcPts val="0"/>
              </a:spcAft>
              <a:buClr>
                <a:schemeClr val="dk1"/>
              </a:buClr>
              <a:buSzPts val="3200"/>
              <a:buChar char="○"/>
            </a:pPr>
            <a:r>
              <a:rPr lang="en-US" sz="3200">
                <a:solidFill>
                  <a:schemeClr val="dk1"/>
                </a:solidFill>
              </a:rPr>
              <a:t>Laptop camera: Variable resolution, no low-light color correction</a:t>
            </a:r>
            <a:endParaRPr sz="3200">
              <a:solidFill>
                <a:schemeClr val="dk1"/>
              </a:solidFill>
            </a:endParaRPr>
          </a:p>
          <a:p>
            <a:pPr indent="-431800" lvl="1" marL="914400" rtl="0" algn="l">
              <a:spcBef>
                <a:spcPts val="0"/>
              </a:spcBef>
              <a:spcAft>
                <a:spcPts val="0"/>
              </a:spcAft>
              <a:buClr>
                <a:schemeClr val="dk1"/>
              </a:buClr>
              <a:buSzPts val="3200"/>
              <a:buChar char="○"/>
            </a:pPr>
            <a:r>
              <a:rPr lang="en-US" sz="3200">
                <a:solidFill>
                  <a:schemeClr val="dk1"/>
                </a:solidFill>
              </a:rPr>
              <a:t>External webcam: Fixed resolution, adjustable fill light</a:t>
            </a:r>
            <a:endParaRPr sz="3200">
              <a:solidFill>
                <a:schemeClr val="dk1"/>
              </a:solidFill>
            </a:endParaRPr>
          </a:p>
          <a:p>
            <a:pPr indent="-431800" lvl="0" marL="457200" rtl="0" algn="l">
              <a:spcBef>
                <a:spcPts val="0"/>
              </a:spcBef>
              <a:spcAft>
                <a:spcPts val="0"/>
              </a:spcAft>
              <a:buClr>
                <a:schemeClr val="dk1"/>
              </a:buClr>
              <a:buSzPts val="3200"/>
              <a:buChar char="●"/>
            </a:pPr>
            <a:r>
              <a:rPr lang="en-US" sz="3200">
                <a:solidFill>
                  <a:schemeClr val="dk1"/>
                </a:solidFill>
              </a:rPr>
              <a:t>Battery</a:t>
            </a:r>
            <a:endParaRPr sz="3200">
              <a:solidFill>
                <a:schemeClr val="dk1"/>
              </a:solidFill>
            </a:endParaRPr>
          </a:p>
          <a:p>
            <a:pPr indent="-431800" lvl="1" marL="914400" rtl="0" algn="l">
              <a:spcBef>
                <a:spcPts val="0"/>
              </a:spcBef>
              <a:spcAft>
                <a:spcPts val="0"/>
              </a:spcAft>
              <a:buClr>
                <a:schemeClr val="dk1"/>
              </a:buClr>
              <a:buSzPts val="3200"/>
              <a:buChar char="○"/>
            </a:pPr>
            <a:r>
              <a:rPr lang="en-US" sz="3200">
                <a:solidFill>
                  <a:schemeClr val="dk1"/>
                </a:solidFill>
              </a:rPr>
              <a:t>9V alkaline battery: 7hr battery life, non-rechargeable</a:t>
            </a:r>
            <a:endParaRPr sz="3200">
              <a:solidFill>
                <a:schemeClr val="dk1"/>
              </a:solidFill>
            </a:endParaRPr>
          </a:p>
          <a:p>
            <a:pPr indent="-431800" lvl="1" marL="914400" rtl="0" algn="l">
              <a:spcBef>
                <a:spcPts val="0"/>
              </a:spcBef>
              <a:spcAft>
                <a:spcPts val="0"/>
              </a:spcAft>
              <a:buClr>
                <a:schemeClr val="dk1"/>
              </a:buClr>
              <a:buSzPts val="3200"/>
              <a:buChar char="○"/>
            </a:pPr>
            <a:r>
              <a:rPr lang="en-US" sz="3200">
                <a:solidFill>
                  <a:schemeClr val="dk1"/>
                </a:solidFill>
              </a:rPr>
              <a:t>Two 3.7V LiPo batteries: &gt;20hr battery life, rechargeable</a:t>
            </a:r>
            <a:endParaRPr sz="3200">
              <a:solidFill>
                <a:schemeClr val="dk1"/>
              </a:solidFill>
            </a:endParaRPr>
          </a:p>
          <a:p>
            <a:pPr indent="-431800" lvl="0" marL="457200" rtl="0" algn="l">
              <a:spcBef>
                <a:spcPts val="0"/>
              </a:spcBef>
              <a:spcAft>
                <a:spcPts val="0"/>
              </a:spcAft>
              <a:buClr>
                <a:schemeClr val="dk1"/>
              </a:buClr>
              <a:buSzPts val="3200"/>
              <a:buChar char="●"/>
            </a:pPr>
            <a:r>
              <a:rPr lang="en-US" sz="3200">
                <a:solidFill>
                  <a:schemeClr val="dk1"/>
                </a:solidFill>
              </a:rPr>
              <a:t>Tracking</a:t>
            </a:r>
            <a:endParaRPr sz="3200">
              <a:solidFill>
                <a:schemeClr val="dk1"/>
              </a:solidFill>
            </a:endParaRPr>
          </a:p>
          <a:p>
            <a:pPr indent="-431800" lvl="1" marL="914400" rtl="0" algn="l">
              <a:spcBef>
                <a:spcPts val="0"/>
              </a:spcBef>
              <a:spcAft>
                <a:spcPts val="0"/>
              </a:spcAft>
              <a:buClr>
                <a:schemeClr val="dk1"/>
              </a:buClr>
              <a:buSzPts val="3200"/>
              <a:buChar char="○"/>
            </a:pPr>
            <a:r>
              <a:rPr lang="en-US" sz="3200">
                <a:solidFill>
                  <a:schemeClr val="dk1"/>
                </a:solidFill>
              </a:rPr>
              <a:t>Hand tracking: &gt;8ms to just track a frame (without rendering)</a:t>
            </a:r>
            <a:endParaRPr sz="3200">
              <a:solidFill>
                <a:schemeClr val="dk1"/>
              </a:solidFill>
            </a:endParaRPr>
          </a:p>
          <a:p>
            <a:pPr indent="-431800" lvl="1" marL="914400" rtl="0" algn="l">
              <a:spcBef>
                <a:spcPts val="0"/>
              </a:spcBef>
              <a:spcAft>
                <a:spcPts val="0"/>
              </a:spcAft>
              <a:buClr>
                <a:schemeClr val="dk1"/>
              </a:buClr>
              <a:buSzPts val="3200"/>
              <a:buChar char="○"/>
            </a:pPr>
            <a:r>
              <a:rPr lang="en-US" sz="3200">
                <a:solidFill>
                  <a:schemeClr val="dk1"/>
                </a:solidFill>
              </a:rPr>
              <a:t>Color tracking: &lt;2.5ms to both track and render a frame</a:t>
            </a:r>
            <a:endParaRPr sz="3200">
              <a:solidFill>
                <a:schemeClr val="dk1"/>
              </a:solidFill>
            </a:endParaRPr>
          </a:p>
        </p:txBody>
      </p:sp>
      <p:pic>
        <p:nvPicPr>
          <p:cNvPr id="129" name="Google Shape;129;p1"/>
          <p:cNvPicPr preferRelativeResize="0"/>
          <p:nvPr/>
        </p:nvPicPr>
        <p:blipFill rotWithShape="1">
          <a:blip r:embed="rId10">
            <a:alphaModFix/>
          </a:blip>
          <a:srcRect b="10888" l="23181" r="34730" t="44742"/>
          <a:stretch/>
        </p:blipFill>
        <p:spPr>
          <a:xfrm>
            <a:off x="22654650" y="15709724"/>
            <a:ext cx="3948902" cy="2347676"/>
          </a:xfrm>
          <a:prstGeom prst="rect">
            <a:avLst/>
          </a:prstGeom>
          <a:noFill/>
          <a:ln>
            <a:noFill/>
          </a:ln>
        </p:spPr>
      </p:pic>
      <p:sp>
        <p:nvSpPr>
          <p:cNvPr id="130" name="Google Shape;130;p1"/>
          <p:cNvSpPr txBox="1"/>
          <p:nvPr/>
        </p:nvSpPr>
        <p:spPr>
          <a:xfrm>
            <a:off x="26649125" y="17523575"/>
            <a:ext cx="975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600">
                <a:solidFill>
                  <a:schemeClr val="accent1"/>
                </a:solidFill>
              </a:rPr>
              <a:t>C</a:t>
            </a:r>
            <a:endParaRPr sz="3600">
              <a:solidFill>
                <a:schemeClr val="accent1"/>
              </a:solidFill>
            </a:endParaRPr>
          </a:p>
        </p:txBody>
      </p:sp>
      <p:sp>
        <p:nvSpPr>
          <p:cNvPr id="131" name="Google Shape;131;p1"/>
          <p:cNvSpPr txBox="1"/>
          <p:nvPr/>
        </p:nvSpPr>
        <p:spPr>
          <a:xfrm>
            <a:off x="22589675" y="18068400"/>
            <a:ext cx="4912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rPr>
              <a:t>The above image is a screensh</a:t>
            </a:r>
            <a:r>
              <a:rPr lang="en-US" sz="2400"/>
              <a:t>ot of our color detection module</a:t>
            </a:r>
            <a:endParaRPr sz="2400"/>
          </a:p>
        </p:txBody>
      </p:sp>
      <p:sp>
        <p:nvSpPr>
          <p:cNvPr id="132" name="Google Shape;132;p1"/>
          <p:cNvSpPr/>
          <p:nvPr/>
        </p:nvSpPr>
        <p:spPr>
          <a:xfrm>
            <a:off x="22420575" y="15597575"/>
            <a:ext cx="4912200" cy="3330600"/>
          </a:xfrm>
          <a:prstGeom prst="rect">
            <a:avLst/>
          </a:prstGeom>
          <a:noFill/>
          <a:ln cap="flat" cmpd="sng" w="9525">
            <a:solidFill>
              <a:srgbClr val="E2A3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
          <p:cNvSpPr/>
          <p:nvPr/>
        </p:nvSpPr>
        <p:spPr>
          <a:xfrm>
            <a:off x="13670150" y="10677025"/>
            <a:ext cx="8600100" cy="8142000"/>
          </a:xfrm>
          <a:prstGeom prst="rect">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2012-08-30T17:56:20Z</dcterms:created>
  <dc:creator>ndwyer</dc:creator>
</cp:coreProperties>
</file>