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32461200"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qaYFSiN+i6tgCUVxHJGIjguik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FEE3D1-9A27-4ED3-9DC2-BBC4AFC13A49}">
  <a:tblStyle styleId="{DDFEE3D1-9A27-4ED3-9DC2-BBC4AFC13A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2994"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11275" y="3840475"/>
            <a:ext cx="21641875" cy="1920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246100" y="24323025"/>
            <a:ext cx="25968950" cy="23042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3246100" y="24323025"/>
            <a:ext cx="25968950" cy="23042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9031288" y="3840163"/>
            <a:ext cx="14401800" cy="1920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3"/>
          <p:cNvSpPr txBox="1">
            <a:spLocks noGrp="1"/>
          </p:cNvSpPr>
          <p:nvPr>
            <p:ph type="ctrTitle"/>
          </p:nvPr>
        </p:nvSpPr>
        <p:spPr>
          <a:xfrm>
            <a:off x="2056805" y="11361738"/>
            <a:ext cx="23318391" cy="78406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ubTitle" idx="1"/>
          </p:nvPr>
        </p:nvSpPr>
        <p:spPr>
          <a:xfrm>
            <a:off x="4115098" y="20726400"/>
            <a:ext cx="19201805" cy="9347200"/>
          </a:xfrm>
          <a:prstGeom prst="rect">
            <a:avLst/>
          </a:prstGeom>
          <a:noFill/>
          <a:ln>
            <a:noFill/>
          </a:ln>
        </p:spPr>
        <p:txBody>
          <a:bodyPr spcFirstLastPara="1" wrap="square" lIns="91425" tIns="45700" rIns="91425" bIns="45700" anchor="t" anchorCtr="0">
            <a:noAutofit/>
          </a:bodyPr>
          <a:lstStyle>
            <a:lvl1pPr marR="0" lvl="0" algn="ctr" rtl="0">
              <a:spcBef>
                <a:spcPts val="1080"/>
              </a:spcBef>
              <a:spcAft>
                <a:spcPts val="0"/>
              </a:spcAft>
              <a:buClr>
                <a:schemeClr val="dk1"/>
              </a:buClr>
              <a:buSzPts val="5400"/>
              <a:buFont typeface="Times"/>
              <a:buNone/>
              <a:defRPr sz="5400" b="0" i="0" u="none" strike="noStrike" cap="none">
                <a:solidFill>
                  <a:schemeClr val="dk1"/>
                </a:solidFill>
                <a:latin typeface="Arial"/>
                <a:ea typeface="Arial"/>
                <a:cs typeface="Arial"/>
                <a:sym typeface="Arial"/>
              </a:defRPr>
            </a:lvl1pPr>
            <a:lvl2pPr marR="0" lvl="1" algn="ctr"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5pPr>
            <a:lvl6pPr marR="0" lvl="5"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6pPr>
            <a:lvl7pPr marR="0" lvl="6"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7pPr>
            <a:lvl8pPr marR="0" lvl="7"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8pPr>
            <a:lvl9pPr marR="0" lvl="8"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9pPr>
          </a:lstStyle>
          <a:p>
            <a:endParaRPr/>
          </a:p>
        </p:txBody>
      </p:sp>
      <p:sp>
        <p:nvSpPr>
          <p:cNvPr id="9" name="Google Shape;9;p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65" name="Google Shape;65;p12"/>
          <p:cNvSpPr txBox="1">
            <a:spLocks noGrp="1"/>
          </p:cNvSpPr>
          <p:nvPr>
            <p:ph type="body" idx="1"/>
          </p:nvPr>
        </p:nvSpPr>
        <p:spPr>
          <a:xfrm rot="5400000">
            <a:off x="1647033" y="8259568"/>
            <a:ext cx="24137939" cy="2468760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66" name="Google Shape;66;p1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rot="5400000">
            <a:off x="7370319" y="13982852"/>
            <a:ext cx="31207075" cy="617190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rot="5400000">
            <a:off x="-5044926" y="7882386"/>
            <a:ext cx="31207075" cy="18372833"/>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1372198" y="8534403"/>
            <a:ext cx="24687609" cy="2413793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15" name="Google Shape;15;p4"/>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2166939" y="23502939"/>
            <a:ext cx="23316903" cy="726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2166939" y="15501939"/>
            <a:ext cx="23316903" cy="800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1" name="Google Shape;21;p5"/>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1372197"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body" idx="2"/>
          </p:nvPr>
        </p:nvSpPr>
        <p:spPr>
          <a:xfrm>
            <a:off x="13787439"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1372195" y="8186740"/>
            <a:ext cx="12120563"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4" name="Google Shape;34;p7"/>
          <p:cNvSpPr txBox="1">
            <a:spLocks noGrp="1"/>
          </p:cNvSpPr>
          <p:nvPr>
            <p:ph type="body" idx="2"/>
          </p:nvPr>
        </p:nvSpPr>
        <p:spPr>
          <a:xfrm>
            <a:off x="1372195" y="11599865"/>
            <a:ext cx="12120563"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3"/>
          </p:nvPr>
        </p:nvSpPr>
        <p:spPr>
          <a:xfrm>
            <a:off x="13934781" y="8186740"/>
            <a:ext cx="12125027"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4"/>
          </p:nvPr>
        </p:nvSpPr>
        <p:spPr>
          <a:xfrm>
            <a:off x="13934781" y="11599865"/>
            <a:ext cx="12125027"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42" name="Google Shape;42;p8"/>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372195" y="1455739"/>
            <a:ext cx="9024938" cy="6197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10724555" y="1455739"/>
            <a:ext cx="15335250" cy="31216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1372195" y="7653339"/>
            <a:ext cx="9024938" cy="25019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5377163" y="25603200"/>
            <a:ext cx="16458902" cy="3022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5377163" y="3268663"/>
            <a:ext cx="16458902" cy="21945600"/>
          </a:xfrm>
          <a:prstGeom prst="rect">
            <a:avLst/>
          </a:prstGeom>
          <a:noFill/>
          <a:ln>
            <a:noFill/>
          </a:ln>
        </p:spPr>
      </p:sp>
      <p:sp>
        <p:nvSpPr>
          <p:cNvPr id="59" name="Google Shape;59;p11"/>
          <p:cNvSpPr txBox="1">
            <a:spLocks noGrp="1"/>
          </p:cNvSpPr>
          <p:nvPr>
            <p:ph type="body" idx="1"/>
          </p:nvPr>
        </p:nvSpPr>
        <p:spPr>
          <a:xfrm>
            <a:off x="5377163" y="28625800"/>
            <a:ext cx="164589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400" b="0" i="0" u="none" strike="noStrike" cap="none">
              <a:solidFill>
                <a:schemeClr val="dk1"/>
              </a:solidFill>
              <a:latin typeface="Arial"/>
              <a:ea typeface="Arial"/>
              <a:cs typeface="Arial"/>
              <a:sym typeface="Arial"/>
            </a:endParaRPr>
          </a:p>
        </p:txBody>
      </p:sp>
      <p:sp>
        <p:nvSpPr>
          <p:cNvPr id="80" name="Google Shape;80;p1"/>
          <p:cNvSpPr txBox="1"/>
          <p:nvPr/>
        </p:nvSpPr>
        <p:spPr>
          <a:xfrm>
            <a:off x="0" y="533401"/>
            <a:ext cx="27432000" cy="3675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a:solidFill>
                  <a:schemeClr val="dk2"/>
                </a:solidFill>
              </a:rPr>
              <a:t>8-Ball Lifeguard</a:t>
            </a:r>
            <a:endParaRPr sz="7200" b="1">
              <a:solidFill>
                <a:schemeClr val="dk2"/>
              </a:solidFill>
            </a:endParaRPr>
          </a:p>
          <a:p>
            <a:pPr marL="0" marR="0" lvl="0" indent="0" algn="ctr" rtl="0">
              <a:lnSpc>
                <a:spcPct val="80000"/>
              </a:lnSpc>
              <a:spcBef>
                <a:spcPts val="0"/>
              </a:spcBef>
              <a:spcAft>
                <a:spcPts val="0"/>
              </a:spcAft>
              <a:buNone/>
            </a:pPr>
            <a:r>
              <a:rPr lang="en-US" sz="3600" b="1">
                <a:solidFill>
                  <a:schemeClr val="dk2"/>
                </a:solidFill>
              </a:rPr>
              <a:t>So you don’t drown at the pool table</a:t>
            </a:r>
            <a:endParaRPr sz="3600" b="1">
              <a:solidFill>
                <a:schemeClr val="dk2"/>
              </a:solidFill>
            </a:endParaRPr>
          </a:p>
          <a:p>
            <a:pPr marL="0" marR="0" lvl="0" indent="0" algn="ctr" rtl="0">
              <a:lnSpc>
                <a:spcPct val="60000"/>
              </a:lnSpc>
              <a:spcBef>
                <a:spcPts val="1800"/>
              </a:spcBef>
              <a:spcAft>
                <a:spcPts val="0"/>
              </a:spcAft>
              <a:buNone/>
            </a:pPr>
            <a:r>
              <a:rPr lang="en-US" sz="3600" b="1">
                <a:solidFill>
                  <a:schemeClr val="dk1"/>
                </a:solidFill>
              </a:rPr>
              <a:t>Team C7</a:t>
            </a:r>
            <a:r>
              <a:rPr lang="en-US" sz="3600" b="1" i="0" u="none" strike="noStrike" cap="none">
                <a:solidFill>
                  <a:schemeClr val="dk1"/>
                </a:solidFill>
                <a:latin typeface="Arial"/>
                <a:ea typeface="Arial"/>
                <a:cs typeface="Arial"/>
                <a:sym typeface="Arial"/>
              </a:rPr>
              <a:t>:  </a:t>
            </a:r>
            <a:r>
              <a:rPr lang="en-US" sz="3600" b="1">
                <a:solidFill>
                  <a:schemeClr val="dk1"/>
                </a:solidFill>
              </a:rPr>
              <a:t>Devank Agarwal, Jimmy Ray, Justin Rager</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18-500 Capstone Design, Spring 2023</a:t>
            </a:r>
            <a:endParaRPr sz="3600" b="0" i="0" u="none" strike="noStrike" cap="none">
              <a:solidFill>
                <a:schemeClr val="dk1"/>
              </a:solidFill>
              <a:latin typeface="Arial"/>
              <a:ea typeface="Arial"/>
              <a:cs typeface="Arial"/>
              <a:sym typeface="Arial"/>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Electrical and Computer Engineering Department</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Carnegie Mellon University</a:t>
            </a:r>
            <a:endParaRPr/>
          </a:p>
        </p:txBody>
      </p:sp>
      <p:grpSp>
        <p:nvGrpSpPr>
          <p:cNvPr id="81" name="Google Shape;81;p1"/>
          <p:cNvGrpSpPr/>
          <p:nvPr/>
        </p:nvGrpSpPr>
        <p:grpSpPr>
          <a:xfrm>
            <a:off x="20878800" y="33952297"/>
            <a:ext cx="6553199" cy="2489032"/>
            <a:chOff x="20878800" y="33952297"/>
            <a:chExt cx="6553199" cy="2489032"/>
          </a:xfrm>
        </p:grpSpPr>
        <p:pic>
          <p:nvPicPr>
            <p:cNvPr id="82" name="Google Shape;82;p1"/>
            <p:cNvPicPr preferRelativeResize="0"/>
            <p:nvPr/>
          </p:nvPicPr>
          <p:blipFill rotWithShape="1">
            <a:blip r:embed="rId3">
              <a:alphaModFix/>
            </a:blip>
            <a:srcRect t="20214" b="20751"/>
            <a:stretch/>
          </p:blipFill>
          <p:spPr>
            <a:xfrm>
              <a:off x="20878800" y="33952297"/>
              <a:ext cx="6553199" cy="1397000"/>
            </a:xfrm>
            <a:prstGeom prst="rect">
              <a:avLst/>
            </a:prstGeom>
            <a:noFill/>
            <a:ln>
              <a:noFill/>
            </a:ln>
          </p:spPr>
        </p:pic>
        <p:pic>
          <p:nvPicPr>
            <p:cNvPr id="83" name="Google Shape;83;p1"/>
            <p:cNvPicPr preferRelativeResize="0"/>
            <p:nvPr/>
          </p:nvPicPr>
          <p:blipFill rotWithShape="1">
            <a:blip r:embed="rId4">
              <a:alphaModFix/>
            </a:blip>
            <a:srcRect t="28530" b="24891"/>
            <a:stretch/>
          </p:blipFill>
          <p:spPr>
            <a:xfrm>
              <a:off x="21253537" y="35463613"/>
              <a:ext cx="5812704" cy="977716"/>
            </a:xfrm>
            <a:prstGeom prst="rect">
              <a:avLst/>
            </a:prstGeom>
            <a:noFill/>
            <a:ln>
              <a:noFill/>
            </a:ln>
          </p:spPr>
        </p:pic>
      </p:grpSp>
      <p:sp>
        <p:nvSpPr>
          <p:cNvPr id="84" name="Google Shape;84;p1"/>
          <p:cNvSpPr/>
          <p:nvPr/>
        </p:nvSpPr>
        <p:spPr>
          <a:xfrm>
            <a:off x="289560" y="13077110"/>
            <a:ext cx="13197840" cy="807658"/>
          </a:xfrm>
          <a:prstGeom prst="rect">
            <a:avLst/>
          </a:prstGeom>
          <a:solidFill>
            <a:schemeClr val="dk2"/>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System Architecture</a:t>
            </a:r>
            <a:endParaRPr/>
          </a:p>
        </p:txBody>
      </p:sp>
      <p:sp>
        <p:nvSpPr>
          <p:cNvPr id="85" name="Google Shape;85;p1"/>
          <p:cNvSpPr/>
          <p:nvPr/>
        </p:nvSpPr>
        <p:spPr>
          <a:xfrm>
            <a:off x="335275" y="4977500"/>
            <a:ext cx="13106400" cy="914400"/>
          </a:xfrm>
          <a:prstGeom prst="rect">
            <a:avLst/>
          </a:prstGeom>
          <a:solidFill>
            <a:schemeClr val="dk2"/>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Product Pitch</a:t>
            </a:r>
            <a:endParaRPr/>
          </a:p>
        </p:txBody>
      </p:sp>
      <p:sp>
        <p:nvSpPr>
          <p:cNvPr id="86" name="Google Shape;86;p1"/>
          <p:cNvSpPr/>
          <p:nvPr/>
        </p:nvSpPr>
        <p:spPr>
          <a:xfrm>
            <a:off x="304800" y="5891894"/>
            <a:ext cx="13030200" cy="6186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t>Our project serves as a way for beginners to practice and learn 8-ball pool. We project a shot for them to make, and provide feedback once they have made their shot. We want to give a </a:t>
            </a:r>
            <a:r>
              <a:rPr lang="en-US" sz="3600" b="1"/>
              <a:t>correct shot (&lt;2° margin of error)</a:t>
            </a:r>
            <a:r>
              <a:rPr lang="en-US" sz="3600"/>
              <a:t> in an </a:t>
            </a:r>
            <a:r>
              <a:rPr lang="en-US" sz="3600" b="1"/>
              <a:t>efficient manner (&lt;3 seconds)</a:t>
            </a:r>
            <a:r>
              <a:rPr lang="en-US" sz="3600"/>
              <a:t> with </a:t>
            </a:r>
            <a:r>
              <a:rPr lang="en-US" sz="3600" b="1"/>
              <a:t>accurate feedback (&lt;0.5 m/s</a:t>
            </a:r>
            <a:r>
              <a:rPr lang="en-US" sz="3600" b="1" baseline="30000"/>
              <a:t>2</a:t>
            </a:r>
            <a:r>
              <a:rPr lang="en-US" sz="3600" b="1"/>
              <a:t>)</a:t>
            </a:r>
            <a:r>
              <a:rPr lang="en-US" sz="3600"/>
              <a:t>.</a:t>
            </a:r>
            <a:endParaRPr sz="3600"/>
          </a:p>
          <a:p>
            <a:pPr marL="0" marR="0" lvl="0" indent="0" algn="just" rtl="0">
              <a:spcBef>
                <a:spcPts val="0"/>
              </a:spcBef>
              <a:spcAft>
                <a:spcPts val="0"/>
              </a:spcAft>
              <a:buNone/>
            </a:pPr>
            <a:endParaRPr sz="3600" b="1"/>
          </a:p>
          <a:p>
            <a:pPr marL="0" marR="0" lvl="0" indent="0" algn="just" rtl="0">
              <a:spcBef>
                <a:spcPts val="0"/>
              </a:spcBef>
              <a:spcAft>
                <a:spcPts val="0"/>
              </a:spcAft>
              <a:buNone/>
            </a:pPr>
            <a:r>
              <a:rPr lang="en-US" sz="3000"/>
              <a:t>8-Ball pool is a hard game to learn. Additionally, in most places, coaching is expensive and inaccessible. The idea behind our project is to show people </a:t>
            </a:r>
            <a:r>
              <a:rPr lang="en-US" sz="3000" b="1"/>
              <a:t>what the best shot</a:t>
            </a:r>
            <a:r>
              <a:rPr lang="en-US" sz="3000"/>
              <a:t> for either a solid or a stripe is at any given game state,</a:t>
            </a:r>
            <a:r>
              <a:rPr lang="en-US" sz="3000" b="1"/>
              <a:t> help them make this shot</a:t>
            </a:r>
            <a:r>
              <a:rPr lang="en-US" sz="3000"/>
              <a:t>, and </a:t>
            </a:r>
            <a:r>
              <a:rPr lang="en-US" sz="3000" b="1"/>
              <a:t>give feedback</a:t>
            </a:r>
            <a:r>
              <a:rPr lang="en-US" sz="3000"/>
              <a:t> about their shot. Our best shot algorithm calculates the simplest shots to make and projects one onto the table. We do this to make it as simple as possible for users to pocket a ball, no matter what the game state is. We then take our collected data and project it onto the table as feedback for the user.</a:t>
            </a:r>
            <a:endParaRPr sz="3000"/>
          </a:p>
        </p:txBody>
      </p:sp>
      <p:sp>
        <p:nvSpPr>
          <p:cNvPr id="87" name="Google Shape;87;p1"/>
          <p:cNvSpPr/>
          <p:nvPr/>
        </p:nvSpPr>
        <p:spPr>
          <a:xfrm>
            <a:off x="14166850" y="6172133"/>
            <a:ext cx="13091100" cy="11167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3000">
                <a:solidFill>
                  <a:schemeClr val="dk1"/>
                </a:solidFill>
              </a:rPr>
              <a:t>Our system has 5 main Systems:</a:t>
            </a:r>
            <a:endParaRPr sz="3000">
              <a:solidFill>
                <a:schemeClr val="dk1"/>
              </a:solidFill>
            </a:endParaRPr>
          </a:p>
          <a:p>
            <a:pPr marL="457200" lvl="0" indent="-419100" algn="just" rtl="0">
              <a:spcBef>
                <a:spcPts val="0"/>
              </a:spcBef>
              <a:spcAft>
                <a:spcPts val="0"/>
              </a:spcAft>
              <a:buClr>
                <a:schemeClr val="dk1"/>
              </a:buClr>
              <a:buSzPts val="3000"/>
              <a:buChar char="●"/>
            </a:pPr>
            <a:r>
              <a:rPr lang="en-US" sz="3000">
                <a:solidFill>
                  <a:schemeClr val="dk1"/>
                </a:solidFill>
              </a:rPr>
              <a:t>Computer Vision System</a:t>
            </a:r>
            <a:endParaRPr sz="3000">
              <a:solidFill>
                <a:schemeClr val="dk1"/>
              </a:solidFill>
            </a:endParaRPr>
          </a:p>
          <a:p>
            <a:pPr marL="914400" lvl="1" indent="-419100" algn="just" rtl="0">
              <a:spcBef>
                <a:spcPts val="0"/>
              </a:spcBef>
              <a:spcAft>
                <a:spcPts val="0"/>
              </a:spcAft>
              <a:buClr>
                <a:schemeClr val="dk1"/>
              </a:buClr>
              <a:buSzPts val="3000"/>
              <a:buChar char="○"/>
            </a:pPr>
            <a:r>
              <a:rPr lang="en-US" sz="3000">
                <a:solidFill>
                  <a:schemeClr val="dk1"/>
                </a:solidFill>
              </a:rPr>
              <a:t>This will take a picture of a the pool table after the user presses a button to signal Solids or Stripes. It will then find the balls by looking for circular objects and calculate which balls are solids or stripes. </a:t>
            </a:r>
            <a:endParaRPr sz="3000">
              <a:solidFill>
                <a:schemeClr val="dk1"/>
              </a:solidFill>
            </a:endParaRPr>
          </a:p>
          <a:p>
            <a:pPr marL="457200" lvl="0" indent="-419100" algn="just" rtl="0">
              <a:spcBef>
                <a:spcPts val="0"/>
              </a:spcBef>
              <a:spcAft>
                <a:spcPts val="0"/>
              </a:spcAft>
              <a:buClr>
                <a:schemeClr val="dk1"/>
              </a:buClr>
              <a:buSzPts val="3000"/>
              <a:buChar char="●"/>
            </a:pPr>
            <a:r>
              <a:rPr lang="en-US" sz="3000">
                <a:solidFill>
                  <a:schemeClr val="dk1"/>
                </a:solidFill>
              </a:rPr>
              <a:t>Backend Shot Calculation</a:t>
            </a:r>
            <a:endParaRPr sz="3000">
              <a:solidFill>
                <a:schemeClr val="dk1"/>
              </a:solidFill>
            </a:endParaRPr>
          </a:p>
          <a:p>
            <a:pPr marL="914400" lvl="1" indent="-419100" algn="just" rtl="0">
              <a:spcBef>
                <a:spcPts val="0"/>
              </a:spcBef>
              <a:spcAft>
                <a:spcPts val="0"/>
              </a:spcAft>
              <a:buClr>
                <a:schemeClr val="dk1"/>
              </a:buClr>
              <a:buSzPts val="3000"/>
              <a:buChar char="○"/>
            </a:pPr>
            <a:r>
              <a:rPr lang="en-US" sz="3000">
                <a:solidFill>
                  <a:schemeClr val="dk1"/>
                </a:solidFill>
              </a:rPr>
              <a:t>It will take in the positions of all of the balls and the target (Solids or Stripes) and calculate all possible shots. It then will calculate the easiest shot from the possible shots and send that shot to the projector system.</a:t>
            </a:r>
            <a:endParaRPr sz="3000">
              <a:solidFill>
                <a:schemeClr val="dk1"/>
              </a:solidFill>
            </a:endParaRPr>
          </a:p>
          <a:p>
            <a:pPr marL="457200" lvl="0" indent="-419100" algn="just" rtl="0">
              <a:spcBef>
                <a:spcPts val="0"/>
              </a:spcBef>
              <a:spcAft>
                <a:spcPts val="0"/>
              </a:spcAft>
              <a:buClr>
                <a:schemeClr val="dk1"/>
              </a:buClr>
              <a:buSzPts val="3000"/>
              <a:buChar char="●"/>
            </a:pPr>
            <a:r>
              <a:rPr lang="en-US" sz="3000">
                <a:solidFill>
                  <a:schemeClr val="dk1"/>
                </a:solidFill>
              </a:rPr>
              <a:t>Projector System</a:t>
            </a:r>
            <a:endParaRPr sz="3000">
              <a:solidFill>
                <a:schemeClr val="dk1"/>
              </a:solidFill>
            </a:endParaRPr>
          </a:p>
          <a:p>
            <a:pPr marL="914400" lvl="1" indent="-419100" algn="just" rtl="0">
              <a:spcBef>
                <a:spcPts val="0"/>
              </a:spcBef>
              <a:spcAft>
                <a:spcPts val="0"/>
              </a:spcAft>
              <a:buClr>
                <a:schemeClr val="dk1"/>
              </a:buClr>
              <a:buSzPts val="3000"/>
              <a:buChar char="○"/>
            </a:pPr>
            <a:r>
              <a:rPr lang="en-US" sz="3000">
                <a:solidFill>
                  <a:schemeClr val="dk1"/>
                </a:solidFill>
              </a:rPr>
              <a:t>This will take in the best possible shot, create an image of all of the balls on the table, and then draw lines of the best possible shot so the user can follow the lines for their shot. It also will take in feedback for the user from the Pool Table System and project it onto the table.</a:t>
            </a:r>
            <a:endParaRPr sz="3000">
              <a:solidFill>
                <a:schemeClr val="dk1"/>
              </a:solidFill>
            </a:endParaRPr>
          </a:p>
          <a:p>
            <a:pPr marL="457200" lvl="0" indent="-419100" algn="just" rtl="0">
              <a:spcBef>
                <a:spcPts val="0"/>
              </a:spcBef>
              <a:spcAft>
                <a:spcPts val="0"/>
              </a:spcAft>
              <a:buClr>
                <a:schemeClr val="dk1"/>
              </a:buClr>
              <a:buSzPts val="3000"/>
              <a:buChar char="●"/>
            </a:pPr>
            <a:r>
              <a:rPr lang="en-US" sz="3000">
                <a:solidFill>
                  <a:schemeClr val="dk1"/>
                </a:solidFill>
              </a:rPr>
              <a:t>Pool Stick System</a:t>
            </a:r>
            <a:endParaRPr sz="3000">
              <a:solidFill>
                <a:schemeClr val="dk1"/>
              </a:solidFill>
            </a:endParaRPr>
          </a:p>
          <a:p>
            <a:pPr marL="914400" lvl="1" indent="-419100" algn="just" rtl="0">
              <a:spcBef>
                <a:spcPts val="0"/>
              </a:spcBef>
              <a:spcAft>
                <a:spcPts val="0"/>
              </a:spcAft>
              <a:buClr>
                <a:schemeClr val="dk1"/>
              </a:buClr>
              <a:buSzPts val="3000"/>
              <a:buChar char="○"/>
            </a:pPr>
            <a:r>
              <a:rPr lang="en-US" sz="3000">
                <a:solidFill>
                  <a:schemeClr val="dk1"/>
                </a:solidFill>
              </a:rPr>
              <a:t>This will measure the direction the pool stick is facing as well as the acceleration of the pool stick. It will then send the data collected back to the Pool Table System</a:t>
            </a:r>
            <a:endParaRPr sz="3000">
              <a:solidFill>
                <a:schemeClr val="dk1"/>
              </a:solidFill>
            </a:endParaRPr>
          </a:p>
          <a:p>
            <a:pPr marL="457200" lvl="0" indent="-419100" algn="just" rtl="0">
              <a:spcBef>
                <a:spcPts val="0"/>
              </a:spcBef>
              <a:spcAft>
                <a:spcPts val="0"/>
              </a:spcAft>
              <a:buClr>
                <a:schemeClr val="dk1"/>
              </a:buClr>
              <a:buSzPts val="3000"/>
              <a:buChar char="●"/>
            </a:pPr>
            <a:r>
              <a:rPr lang="en-US" sz="3000">
                <a:solidFill>
                  <a:schemeClr val="dk1"/>
                </a:solidFill>
              </a:rPr>
              <a:t>Pool Table System</a:t>
            </a:r>
            <a:endParaRPr sz="3000">
              <a:solidFill>
                <a:schemeClr val="dk1"/>
              </a:solidFill>
            </a:endParaRPr>
          </a:p>
          <a:p>
            <a:pPr marL="914400" lvl="1" indent="-419100" algn="just" rtl="0">
              <a:spcBef>
                <a:spcPts val="0"/>
              </a:spcBef>
              <a:spcAft>
                <a:spcPts val="0"/>
              </a:spcAft>
              <a:buClr>
                <a:schemeClr val="dk1"/>
              </a:buClr>
              <a:buSzPts val="3000"/>
              <a:buChar char="○"/>
            </a:pPr>
            <a:r>
              <a:rPr lang="en-US" sz="3000">
                <a:solidFill>
                  <a:schemeClr val="dk1"/>
                </a:solidFill>
              </a:rPr>
              <a:t>It takes in the raw data from the Pool Stick System and processes it so that it will determine when a shot has occurred. Once a shot has occurred it will send feedback of the how far off the angle of the user’s shot versus the ideal shot was.</a:t>
            </a:r>
            <a:endParaRPr sz="3000">
              <a:solidFill>
                <a:schemeClr val="dk1"/>
              </a:solidFill>
            </a:endParaRPr>
          </a:p>
        </p:txBody>
      </p:sp>
      <p:grpSp>
        <p:nvGrpSpPr>
          <p:cNvPr id="88" name="Google Shape;88;p1"/>
          <p:cNvGrpSpPr/>
          <p:nvPr/>
        </p:nvGrpSpPr>
        <p:grpSpPr>
          <a:xfrm>
            <a:off x="10134600" y="32847395"/>
            <a:ext cx="3200400" cy="3327900"/>
            <a:chOff x="384025" y="27971420"/>
            <a:chExt cx="3200400" cy="3327900"/>
          </a:xfrm>
        </p:grpSpPr>
        <p:sp>
          <p:nvSpPr>
            <p:cNvPr id="89" name="Google Shape;89;p1"/>
            <p:cNvSpPr/>
            <p:nvPr/>
          </p:nvSpPr>
          <p:spPr>
            <a:xfrm>
              <a:off x="384025" y="30714620"/>
              <a:ext cx="32004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rPr>
                <a:t>http://course.ece.cmu.edu/~ece500/projects/s23-teamc7/</a:t>
              </a:r>
              <a:endParaRPr/>
            </a:p>
          </p:txBody>
        </p:sp>
        <p:pic>
          <p:nvPicPr>
            <p:cNvPr id="90" name="Google Shape;90;p1"/>
            <p:cNvPicPr preferRelativeResize="0"/>
            <p:nvPr/>
          </p:nvPicPr>
          <p:blipFill rotWithShape="1">
            <a:blip r:embed="rId5">
              <a:alphaModFix/>
            </a:blip>
            <a:srcRect/>
            <a:stretch/>
          </p:blipFill>
          <p:spPr>
            <a:xfrm>
              <a:off x="612625" y="27971420"/>
              <a:ext cx="2743200" cy="2743200"/>
            </a:xfrm>
            <a:prstGeom prst="rect">
              <a:avLst/>
            </a:prstGeom>
            <a:noFill/>
            <a:ln>
              <a:noFill/>
            </a:ln>
          </p:spPr>
        </p:pic>
      </p:grpSp>
      <p:sp>
        <p:nvSpPr>
          <p:cNvPr id="91" name="Google Shape;91;p1"/>
          <p:cNvSpPr/>
          <p:nvPr/>
        </p:nvSpPr>
        <p:spPr>
          <a:xfrm>
            <a:off x="14005560" y="4974336"/>
            <a:ext cx="13106400" cy="914400"/>
          </a:xfrm>
          <a:prstGeom prst="rect">
            <a:avLst/>
          </a:prstGeom>
          <a:solidFill>
            <a:schemeClr val="dk2"/>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Description</a:t>
            </a:r>
            <a:endParaRPr/>
          </a:p>
        </p:txBody>
      </p:sp>
      <p:sp>
        <p:nvSpPr>
          <p:cNvPr id="92" name="Google Shape;92;p1"/>
          <p:cNvSpPr/>
          <p:nvPr/>
        </p:nvSpPr>
        <p:spPr>
          <a:xfrm>
            <a:off x="14159190" y="24896108"/>
            <a:ext cx="13106400" cy="914400"/>
          </a:xfrm>
          <a:prstGeom prst="rect">
            <a:avLst/>
          </a:prstGeom>
          <a:solidFill>
            <a:schemeClr val="dk2"/>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Evaluation and Testing</a:t>
            </a:r>
            <a:endParaRPr/>
          </a:p>
        </p:txBody>
      </p:sp>
      <p:sp>
        <p:nvSpPr>
          <p:cNvPr id="93" name="Google Shape;93;p1"/>
          <p:cNvSpPr/>
          <p:nvPr/>
        </p:nvSpPr>
        <p:spPr>
          <a:xfrm>
            <a:off x="367955" y="26646500"/>
            <a:ext cx="13106400" cy="914400"/>
          </a:xfrm>
          <a:prstGeom prst="rect">
            <a:avLst/>
          </a:prstGeom>
          <a:solidFill>
            <a:schemeClr val="dk2"/>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Conclusions &amp; Additional Information</a:t>
            </a:r>
            <a:endParaRPr/>
          </a:p>
        </p:txBody>
      </p:sp>
      <p:sp>
        <p:nvSpPr>
          <p:cNvPr id="94" name="Google Shape;94;p1"/>
          <p:cNvSpPr txBox="1"/>
          <p:nvPr/>
        </p:nvSpPr>
        <p:spPr>
          <a:xfrm>
            <a:off x="4267200" y="31856961"/>
            <a:ext cx="3688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1"/>
          <p:cNvSpPr txBox="1"/>
          <p:nvPr/>
        </p:nvSpPr>
        <p:spPr>
          <a:xfrm>
            <a:off x="612626" y="14283444"/>
            <a:ext cx="128748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9600">
              <a:solidFill>
                <a:schemeClr val="dk1"/>
              </a:solidFill>
              <a:latin typeface="Arial"/>
              <a:ea typeface="Arial"/>
              <a:cs typeface="Arial"/>
              <a:sym typeface="Arial"/>
            </a:endParaRPr>
          </a:p>
        </p:txBody>
      </p:sp>
      <p:sp>
        <p:nvSpPr>
          <p:cNvPr id="96" name="Google Shape;96;p1"/>
          <p:cNvSpPr txBox="1"/>
          <p:nvPr/>
        </p:nvSpPr>
        <p:spPr>
          <a:xfrm>
            <a:off x="24133125" y="24073188"/>
            <a:ext cx="2743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rPr>
              <a:t>Radio Transceiver</a:t>
            </a:r>
            <a:endParaRPr sz="2400"/>
          </a:p>
        </p:txBody>
      </p:sp>
      <p:sp>
        <p:nvSpPr>
          <p:cNvPr id="97" name="Google Shape;97;p1"/>
          <p:cNvSpPr txBox="1"/>
          <p:nvPr/>
        </p:nvSpPr>
        <p:spPr>
          <a:xfrm>
            <a:off x="19169341" y="23901738"/>
            <a:ext cx="3086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rPr>
              <a:t>Accelerometer and Compass Sensors</a:t>
            </a:r>
            <a:endParaRPr sz="2400">
              <a:solidFill>
                <a:schemeClr val="dk1"/>
              </a:solidFill>
            </a:endParaRPr>
          </a:p>
        </p:txBody>
      </p:sp>
      <p:sp>
        <p:nvSpPr>
          <p:cNvPr id="98" name="Google Shape;98;p1"/>
          <p:cNvSpPr txBox="1"/>
          <p:nvPr/>
        </p:nvSpPr>
        <p:spPr>
          <a:xfrm>
            <a:off x="20140474" y="17109150"/>
            <a:ext cx="6918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rPr>
              <a:t>Pool Stick System</a:t>
            </a:r>
            <a:endParaRPr/>
          </a:p>
        </p:txBody>
      </p:sp>
      <p:sp>
        <p:nvSpPr>
          <p:cNvPr id="99" name="Google Shape;99;p1"/>
          <p:cNvSpPr txBox="1"/>
          <p:nvPr/>
        </p:nvSpPr>
        <p:spPr>
          <a:xfrm>
            <a:off x="4267198" y="27971138"/>
            <a:ext cx="85686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000"/>
          </a:p>
        </p:txBody>
      </p:sp>
      <p:pic>
        <p:nvPicPr>
          <p:cNvPr id="100" name="Google Shape;100;p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2225" y="14200778"/>
            <a:ext cx="13197850" cy="12035197"/>
          </a:xfrm>
          <a:prstGeom prst="rect">
            <a:avLst/>
          </a:prstGeom>
          <a:noFill/>
          <a:ln>
            <a:noFill/>
          </a:ln>
        </p:spPr>
      </p:pic>
      <p:pic>
        <p:nvPicPr>
          <p:cNvPr id="101" name="Google Shape;101;p1"/>
          <p:cNvPicPr preferRelativeResize="0"/>
          <p:nvPr/>
        </p:nvPicPr>
        <p:blipFill>
          <a:blip r:embed="rId7">
            <a:alphaModFix/>
          </a:blip>
          <a:stretch>
            <a:fillRect/>
          </a:stretch>
        </p:blipFill>
        <p:spPr>
          <a:xfrm flipH="1">
            <a:off x="21731461" y="0"/>
            <a:ext cx="5658267" cy="4626100"/>
          </a:xfrm>
          <a:prstGeom prst="rect">
            <a:avLst/>
          </a:prstGeom>
          <a:noFill/>
          <a:ln>
            <a:noFill/>
          </a:ln>
        </p:spPr>
      </p:pic>
      <p:pic>
        <p:nvPicPr>
          <p:cNvPr id="102" name="Google Shape;102;p1"/>
          <p:cNvPicPr preferRelativeResize="0"/>
          <p:nvPr/>
        </p:nvPicPr>
        <p:blipFill>
          <a:blip r:embed="rId7">
            <a:alphaModFix/>
          </a:blip>
          <a:stretch>
            <a:fillRect/>
          </a:stretch>
        </p:blipFill>
        <p:spPr>
          <a:xfrm>
            <a:off x="11" y="0"/>
            <a:ext cx="5658267" cy="4626100"/>
          </a:xfrm>
          <a:prstGeom prst="rect">
            <a:avLst/>
          </a:prstGeom>
          <a:noFill/>
          <a:ln>
            <a:noFill/>
          </a:ln>
        </p:spPr>
      </p:pic>
      <p:pic>
        <p:nvPicPr>
          <p:cNvPr id="103" name="Google Shape;103;p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0409900" y="18100721"/>
            <a:ext cx="6379448" cy="5606928"/>
          </a:xfrm>
          <a:prstGeom prst="rect">
            <a:avLst/>
          </a:prstGeom>
          <a:noFill/>
          <a:ln>
            <a:noFill/>
          </a:ln>
        </p:spPr>
      </p:pic>
      <p:sp>
        <p:nvSpPr>
          <p:cNvPr id="104" name="Google Shape;104;p1"/>
          <p:cNvSpPr txBox="1"/>
          <p:nvPr/>
        </p:nvSpPr>
        <p:spPr>
          <a:xfrm>
            <a:off x="21899675" y="17492500"/>
            <a:ext cx="1276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Battery</a:t>
            </a:r>
            <a:endParaRPr sz="2400"/>
          </a:p>
        </p:txBody>
      </p:sp>
      <p:sp>
        <p:nvSpPr>
          <p:cNvPr id="105" name="Google Shape;105;p1"/>
          <p:cNvSpPr txBox="1"/>
          <p:nvPr/>
        </p:nvSpPr>
        <p:spPr>
          <a:xfrm>
            <a:off x="23903800" y="17492500"/>
            <a:ext cx="2838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Arduino Nano</a:t>
            </a:r>
            <a:endParaRPr sz="2400"/>
          </a:p>
        </p:txBody>
      </p:sp>
      <p:pic>
        <p:nvPicPr>
          <p:cNvPr id="106" name="Google Shape;106;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4173775" y="18131475"/>
            <a:ext cx="6012201" cy="5606926"/>
          </a:xfrm>
          <a:prstGeom prst="rect">
            <a:avLst/>
          </a:prstGeom>
          <a:noFill/>
          <a:ln>
            <a:noFill/>
          </a:ln>
        </p:spPr>
      </p:pic>
      <p:sp>
        <p:nvSpPr>
          <p:cNvPr id="107" name="Google Shape;107;p1"/>
          <p:cNvSpPr txBox="1"/>
          <p:nvPr/>
        </p:nvSpPr>
        <p:spPr>
          <a:xfrm>
            <a:off x="18148238" y="17623013"/>
            <a:ext cx="1562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Camera</a:t>
            </a:r>
            <a:endParaRPr sz="2400"/>
          </a:p>
        </p:txBody>
      </p:sp>
      <p:cxnSp>
        <p:nvCxnSpPr>
          <p:cNvPr id="108" name="Google Shape;108;p1"/>
          <p:cNvCxnSpPr>
            <a:stCxn id="105" idx="2"/>
          </p:cNvCxnSpPr>
          <p:nvPr/>
        </p:nvCxnSpPr>
        <p:spPr>
          <a:xfrm flipH="1">
            <a:off x="25229200" y="18046600"/>
            <a:ext cx="93900" cy="2523300"/>
          </a:xfrm>
          <a:prstGeom prst="straightConnector1">
            <a:avLst/>
          </a:prstGeom>
          <a:noFill/>
          <a:ln w="76200" cap="flat" cmpd="sng">
            <a:solidFill>
              <a:schemeClr val="accent6"/>
            </a:solidFill>
            <a:prstDash val="solid"/>
            <a:round/>
            <a:headEnd type="none" w="med" len="med"/>
            <a:tailEnd type="triangle" w="med" len="med"/>
          </a:ln>
        </p:spPr>
      </p:cxnSp>
      <p:sp>
        <p:nvSpPr>
          <p:cNvPr id="109" name="Google Shape;109;p1"/>
          <p:cNvSpPr txBox="1"/>
          <p:nvPr/>
        </p:nvSpPr>
        <p:spPr>
          <a:xfrm>
            <a:off x="15967480" y="24042375"/>
            <a:ext cx="2130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Buttons</a:t>
            </a:r>
            <a:endParaRPr sz="2400"/>
          </a:p>
        </p:txBody>
      </p:sp>
      <p:cxnSp>
        <p:nvCxnSpPr>
          <p:cNvPr id="110" name="Google Shape;110;p1"/>
          <p:cNvCxnSpPr>
            <a:stCxn id="109" idx="0"/>
          </p:cNvCxnSpPr>
          <p:nvPr/>
        </p:nvCxnSpPr>
        <p:spPr>
          <a:xfrm rot="10800000" flipH="1">
            <a:off x="17032780" y="22208175"/>
            <a:ext cx="2013900" cy="1834200"/>
          </a:xfrm>
          <a:prstGeom prst="straightConnector1">
            <a:avLst/>
          </a:prstGeom>
          <a:noFill/>
          <a:ln w="76200" cap="flat" cmpd="sng">
            <a:solidFill>
              <a:schemeClr val="accent1"/>
            </a:solidFill>
            <a:prstDash val="solid"/>
            <a:round/>
            <a:headEnd type="none" w="med" len="med"/>
            <a:tailEnd type="triangle" w="med" len="med"/>
          </a:ln>
        </p:spPr>
      </p:cxnSp>
      <p:cxnSp>
        <p:nvCxnSpPr>
          <p:cNvPr id="111" name="Google Shape;111;p1"/>
          <p:cNvCxnSpPr>
            <a:stCxn id="104" idx="2"/>
          </p:cNvCxnSpPr>
          <p:nvPr/>
        </p:nvCxnSpPr>
        <p:spPr>
          <a:xfrm flipH="1">
            <a:off x="22075475" y="18046600"/>
            <a:ext cx="462300" cy="942300"/>
          </a:xfrm>
          <a:prstGeom prst="straightConnector1">
            <a:avLst/>
          </a:prstGeom>
          <a:noFill/>
          <a:ln w="76200" cap="flat" cmpd="sng">
            <a:solidFill>
              <a:schemeClr val="accent6"/>
            </a:solidFill>
            <a:prstDash val="solid"/>
            <a:round/>
            <a:headEnd type="none" w="med" len="med"/>
            <a:tailEnd type="triangle" w="med" len="med"/>
          </a:ln>
        </p:spPr>
      </p:cxnSp>
      <p:cxnSp>
        <p:nvCxnSpPr>
          <p:cNvPr id="112" name="Google Shape;112;p1"/>
          <p:cNvCxnSpPr>
            <a:stCxn id="109" idx="0"/>
          </p:cNvCxnSpPr>
          <p:nvPr/>
        </p:nvCxnSpPr>
        <p:spPr>
          <a:xfrm rot="10800000">
            <a:off x="15274780" y="22151175"/>
            <a:ext cx="1758000" cy="1891200"/>
          </a:xfrm>
          <a:prstGeom prst="straightConnector1">
            <a:avLst/>
          </a:prstGeom>
          <a:noFill/>
          <a:ln w="76200" cap="flat" cmpd="sng">
            <a:solidFill>
              <a:schemeClr val="accent1"/>
            </a:solidFill>
            <a:prstDash val="solid"/>
            <a:round/>
            <a:headEnd type="none" w="med" len="med"/>
            <a:tailEnd type="triangle" w="med" len="med"/>
          </a:ln>
        </p:spPr>
      </p:cxnSp>
      <p:sp>
        <p:nvSpPr>
          <p:cNvPr id="113" name="Google Shape;113;p1"/>
          <p:cNvSpPr txBox="1"/>
          <p:nvPr/>
        </p:nvSpPr>
        <p:spPr>
          <a:xfrm>
            <a:off x="13941530" y="17623025"/>
            <a:ext cx="2130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LED Lighting</a:t>
            </a:r>
            <a:endParaRPr sz="2400"/>
          </a:p>
        </p:txBody>
      </p:sp>
      <p:cxnSp>
        <p:nvCxnSpPr>
          <p:cNvPr id="114" name="Google Shape;114;p1"/>
          <p:cNvCxnSpPr/>
          <p:nvPr/>
        </p:nvCxnSpPr>
        <p:spPr>
          <a:xfrm rot="10800000" flipH="1">
            <a:off x="21992550" y="22854750"/>
            <a:ext cx="1428900" cy="1466700"/>
          </a:xfrm>
          <a:prstGeom prst="straightConnector1">
            <a:avLst/>
          </a:prstGeom>
          <a:noFill/>
          <a:ln w="76200" cap="flat" cmpd="sng">
            <a:solidFill>
              <a:schemeClr val="accent6"/>
            </a:solidFill>
            <a:prstDash val="solid"/>
            <a:round/>
            <a:headEnd type="none" w="med" len="med"/>
            <a:tailEnd type="triangle" w="med" len="med"/>
          </a:ln>
        </p:spPr>
      </p:cxnSp>
      <p:cxnSp>
        <p:nvCxnSpPr>
          <p:cNvPr id="115" name="Google Shape;115;p1"/>
          <p:cNvCxnSpPr>
            <a:stCxn id="113" idx="2"/>
          </p:cNvCxnSpPr>
          <p:nvPr/>
        </p:nvCxnSpPr>
        <p:spPr>
          <a:xfrm flipH="1">
            <a:off x="14753930" y="18177125"/>
            <a:ext cx="252900" cy="1428300"/>
          </a:xfrm>
          <a:prstGeom prst="straightConnector1">
            <a:avLst/>
          </a:prstGeom>
          <a:noFill/>
          <a:ln w="76200" cap="flat" cmpd="sng">
            <a:solidFill>
              <a:schemeClr val="accent1"/>
            </a:solidFill>
            <a:prstDash val="solid"/>
            <a:round/>
            <a:headEnd type="none" w="med" len="med"/>
            <a:tailEnd type="triangle" w="med" len="med"/>
          </a:ln>
        </p:spPr>
      </p:cxnSp>
      <p:cxnSp>
        <p:nvCxnSpPr>
          <p:cNvPr id="116" name="Google Shape;116;p1"/>
          <p:cNvCxnSpPr>
            <a:stCxn id="96" idx="0"/>
          </p:cNvCxnSpPr>
          <p:nvPr/>
        </p:nvCxnSpPr>
        <p:spPr>
          <a:xfrm rot="10800000">
            <a:off x="24971325" y="22874988"/>
            <a:ext cx="533400" cy="1198200"/>
          </a:xfrm>
          <a:prstGeom prst="straightConnector1">
            <a:avLst/>
          </a:prstGeom>
          <a:noFill/>
          <a:ln w="76200" cap="flat" cmpd="sng">
            <a:solidFill>
              <a:schemeClr val="accent6"/>
            </a:solidFill>
            <a:prstDash val="solid"/>
            <a:round/>
            <a:headEnd type="none" w="med" len="med"/>
            <a:tailEnd type="triangle" w="med" len="med"/>
          </a:ln>
        </p:spPr>
      </p:cxnSp>
      <p:cxnSp>
        <p:nvCxnSpPr>
          <p:cNvPr id="117" name="Google Shape;117;p1"/>
          <p:cNvCxnSpPr>
            <a:stCxn id="113" idx="2"/>
          </p:cNvCxnSpPr>
          <p:nvPr/>
        </p:nvCxnSpPr>
        <p:spPr>
          <a:xfrm>
            <a:off x="15006830" y="18177125"/>
            <a:ext cx="1893000" cy="1672800"/>
          </a:xfrm>
          <a:prstGeom prst="straightConnector1">
            <a:avLst/>
          </a:prstGeom>
          <a:noFill/>
          <a:ln w="76200" cap="flat" cmpd="sng">
            <a:solidFill>
              <a:schemeClr val="accent1"/>
            </a:solidFill>
            <a:prstDash val="solid"/>
            <a:round/>
            <a:headEnd type="none" w="med" len="med"/>
            <a:tailEnd type="triangle" w="med" len="med"/>
          </a:ln>
        </p:spPr>
      </p:cxnSp>
      <p:cxnSp>
        <p:nvCxnSpPr>
          <p:cNvPr id="118" name="Google Shape;118;p1"/>
          <p:cNvCxnSpPr>
            <a:stCxn id="113" idx="2"/>
          </p:cNvCxnSpPr>
          <p:nvPr/>
        </p:nvCxnSpPr>
        <p:spPr>
          <a:xfrm>
            <a:off x="15006830" y="18177125"/>
            <a:ext cx="4388400" cy="2015700"/>
          </a:xfrm>
          <a:prstGeom prst="straightConnector1">
            <a:avLst/>
          </a:prstGeom>
          <a:noFill/>
          <a:ln w="76200" cap="flat" cmpd="sng">
            <a:solidFill>
              <a:schemeClr val="accent1"/>
            </a:solidFill>
            <a:prstDash val="solid"/>
            <a:round/>
            <a:headEnd type="none" w="med" len="med"/>
            <a:tailEnd type="triangle" w="med" len="med"/>
          </a:ln>
        </p:spPr>
      </p:cxnSp>
      <p:cxnSp>
        <p:nvCxnSpPr>
          <p:cNvPr id="119" name="Google Shape;119;p1"/>
          <p:cNvCxnSpPr>
            <a:stCxn id="107" idx="1"/>
          </p:cNvCxnSpPr>
          <p:nvPr/>
        </p:nvCxnSpPr>
        <p:spPr>
          <a:xfrm flipH="1">
            <a:off x="17572838" y="17900063"/>
            <a:ext cx="575400" cy="753000"/>
          </a:xfrm>
          <a:prstGeom prst="straightConnector1">
            <a:avLst/>
          </a:prstGeom>
          <a:noFill/>
          <a:ln w="76200" cap="flat" cmpd="sng">
            <a:solidFill>
              <a:schemeClr val="accent1"/>
            </a:solidFill>
            <a:prstDash val="solid"/>
            <a:round/>
            <a:headEnd type="none" w="med" len="med"/>
            <a:tailEnd type="triangle" w="med" len="med"/>
          </a:ln>
        </p:spPr>
      </p:cxnSp>
      <p:sp>
        <p:nvSpPr>
          <p:cNvPr id="120" name="Google Shape;120;p1"/>
          <p:cNvSpPr txBox="1"/>
          <p:nvPr/>
        </p:nvSpPr>
        <p:spPr>
          <a:xfrm>
            <a:off x="13573624" y="17242488"/>
            <a:ext cx="6918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rPr>
              <a:t>Computer Vision System</a:t>
            </a:r>
            <a:endParaRPr/>
          </a:p>
        </p:txBody>
      </p:sp>
      <p:sp>
        <p:nvSpPr>
          <p:cNvPr id="121" name="Google Shape;121;p1"/>
          <p:cNvSpPr txBox="1"/>
          <p:nvPr/>
        </p:nvSpPr>
        <p:spPr>
          <a:xfrm>
            <a:off x="21149104" y="26462450"/>
            <a:ext cx="6264000" cy="2401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chemeClr val="dk1"/>
                </a:solidFill>
              </a:rPr>
              <a:t>2.   User Test Suite:</a:t>
            </a:r>
            <a:br>
              <a:rPr lang="en-US" sz="3000" b="1">
                <a:solidFill>
                  <a:schemeClr val="dk1"/>
                </a:solidFill>
              </a:rPr>
            </a:br>
            <a:r>
              <a:rPr lang="en-US" sz="3000">
                <a:solidFill>
                  <a:schemeClr val="dk1"/>
                </a:solidFill>
              </a:rPr>
              <a:t>The User test suite compared the performance of users with and without our system. </a:t>
            </a:r>
            <a:br>
              <a:rPr lang="en-US" sz="3000" b="1">
                <a:solidFill>
                  <a:schemeClr val="dk1"/>
                </a:solidFill>
              </a:rPr>
            </a:br>
            <a:endParaRPr sz="3000">
              <a:solidFill>
                <a:schemeClr val="dk1"/>
              </a:solidFill>
            </a:endParaRPr>
          </a:p>
        </p:txBody>
      </p:sp>
      <p:sp>
        <p:nvSpPr>
          <p:cNvPr id="122" name="Google Shape;122;p1"/>
          <p:cNvSpPr txBox="1"/>
          <p:nvPr/>
        </p:nvSpPr>
        <p:spPr>
          <a:xfrm>
            <a:off x="14159200" y="25859413"/>
            <a:ext cx="13106400" cy="554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a:solidFill>
                  <a:schemeClr val="dk1"/>
                </a:solidFill>
              </a:rPr>
              <a:t>We had two different testing methods:</a:t>
            </a:r>
            <a:endParaRPr sz="3600">
              <a:solidFill>
                <a:schemeClr val="dk1"/>
              </a:solidFill>
            </a:endParaRPr>
          </a:p>
        </p:txBody>
      </p:sp>
      <p:sp>
        <p:nvSpPr>
          <p:cNvPr id="123" name="Google Shape;123;p1"/>
          <p:cNvSpPr txBox="1"/>
          <p:nvPr/>
        </p:nvSpPr>
        <p:spPr>
          <a:xfrm>
            <a:off x="14173763" y="26462438"/>
            <a:ext cx="6740400" cy="2401200"/>
          </a:xfrm>
          <a:prstGeom prst="rect">
            <a:avLst/>
          </a:prstGeom>
          <a:noFill/>
          <a:ln>
            <a:noFill/>
          </a:ln>
        </p:spPr>
        <p:txBody>
          <a:bodyPr spcFirstLastPara="1" wrap="square" lIns="91425" tIns="45700" rIns="91425" bIns="45700" anchor="t" anchorCtr="0">
            <a:spAutoFit/>
          </a:bodyPr>
          <a:lstStyle/>
          <a:p>
            <a:pPr marL="457200" marR="0" lvl="0" indent="-419100" algn="just" rtl="0">
              <a:spcBef>
                <a:spcPts val="0"/>
              </a:spcBef>
              <a:spcAft>
                <a:spcPts val="0"/>
              </a:spcAft>
              <a:buClr>
                <a:schemeClr val="dk1"/>
              </a:buClr>
              <a:buSzPts val="3000"/>
              <a:buAutoNum type="arabicPeriod"/>
            </a:pPr>
            <a:r>
              <a:rPr lang="en-US" sz="3000" b="1">
                <a:solidFill>
                  <a:schemeClr val="dk1"/>
                </a:solidFill>
              </a:rPr>
              <a:t>System Performance Test Suite.</a:t>
            </a:r>
            <a:endParaRPr sz="3000" b="1">
              <a:solidFill>
                <a:schemeClr val="dk1"/>
              </a:solidFill>
            </a:endParaRPr>
          </a:p>
          <a:p>
            <a:pPr marL="0" marR="0" lvl="0" indent="0" algn="just" rtl="0">
              <a:spcBef>
                <a:spcPts val="0"/>
              </a:spcBef>
              <a:spcAft>
                <a:spcPts val="0"/>
              </a:spcAft>
              <a:buNone/>
            </a:pPr>
            <a:r>
              <a:rPr lang="en-US" sz="3000">
                <a:solidFill>
                  <a:schemeClr val="dk1"/>
                </a:solidFill>
              </a:rPr>
              <a:t>Over here, we measured the efficiency and correctness of our systems. We ran 5 main tests, the results of which are as follows:</a:t>
            </a:r>
            <a:endParaRPr sz="3000" b="1">
              <a:solidFill>
                <a:schemeClr val="dk1"/>
              </a:solidFill>
            </a:endParaRPr>
          </a:p>
        </p:txBody>
      </p:sp>
      <p:graphicFrame>
        <p:nvGraphicFramePr>
          <p:cNvPr id="124" name="Google Shape;124;p1"/>
          <p:cNvGraphicFramePr/>
          <p:nvPr/>
        </p:nvGraphicFramePr>
        <p:xfrm>
          <a:off x="14096800" y="28912583"/>
          <a:ext cx="6553600" cy="6420515"/>
        </p:xfrm>
        <a:graphic>
          <a:graphicData uri="http://schemas.openxmlformats.org/drawingml/2006/table">
            <a:tbl>
              <a:tblPr>
                <a:noFill/>
                <a:tableStyleId>{DDFEE3D1-9A27-4ED3-9DC2-BBC4AFC13A49}</a:tableStyleId>
              </a:tblPr>
              <a:tblGrid>
                <a:gridCol w="4497575">
                  <a:extLst>
                    <a:ext uri="{9D8B030D-6E8A-4147-A177-3AD203B41FA5}">
                      <a16:colId xmlns:a16="http://schemas.microsoft.com/office/drawing/2014/main" val="20000"/>
                    </a:ext>
                  </a:extLst>
                </a:gridCol>
                <a:gridCol w="2056025">
                  <a:extLst>
                    <a:ext uri="{9D8B030D-6E8A-4147-A177-3AD203B41FA5}">
                      <a16:colId xmlns:a16="http://schemas.microsoft.com/office/drawing/2014/main" val="20001"/>
                    </a:ext>
                  </a:extLst>
                </a:gridCol>
              </a:tblGrid>
              <a:tr h="641800">
                <a:tc>
                  <a:txBody>
                    <a:bodyPr/>
                    <a:lstStyle/>
                    <a:p>
                      <a:pPr marL="0" lvl="0" indent="0" algn="ctr" rtl="0">
                        <a:spcBef>
                          <a:spcPts val="0"/>
                        </a:spcBef>
                        <a:spcAft>
                          <a:spcPts val="0"/>
                        </a:spcAft>
                        <a:buNone/>
                      </a:pPr>
                      <a:r>
                        <a:rPr lang="en-US" sz="3000" b="1"/>
                        <a:t>Test</a:t>
                      </a:r>
                      <a:endParaRPr sz="3000" b="1"/>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3000" b="1"/>
                        <a:t>Result</a:t>
                      </a:r>
                      <a:endParaRPr sz="3000" b="1"/>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14375">
                <a:tc>
                  <a:txBody>
                    <a:bodyPr/>
                    <a:lstStyle/>
                    <a:p>
                      <a:pPr marL="0" lvl="0" indent="0" algn="ctr" rtl="0">
                        <a:spcBef>
                          <a:spcPts val="0"/>
                        </a:spcBef>
                        <a:spcAft>
                          <a:spcPts val="0"/>
                        </a:spcAft>
                        <a:buNone/>
                      </a:pPr>
                      <a:r>
                        <a:rPr lang="en-US" sz="2400"/>
                        <a:t>End To End Latency </a:t>
                      </a:r>
                      <a:br>
                        <a:rPr lang="en-US" sz="2400"/>
                      </a:br>
                      <a:r>
                        <a:rPr lang="en-US" sz="2400"/>
                        <a:t>(Time taken from press to projection)</a:t>
                      </a:r>
                      <a:endParaRPr sz="2400"/>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400"/>
                        <a:t>1.5 seconds</a:t>
                      </a:r>
                      <a:endParaRPr sz="2400"/>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23950">
                <a:tc>
                  <a:txBody>
                    <a:bodyPr/>
                    <a:lstStyle/>
                    <a:p>
                      <a:pPr marL="0" lvl="0" indent="0" algn="ctr" rtl="0">
                        <a:spcBef>
                          <a:spcPts val="0"/>
                        </a:spcBef>
                        <a:spcAft>
                          <a:spcPts val="0"/>
                        </a:spcAft>
                        <a:buNone/>
                      </a:pPr>
                      <a:r>
                        <a:rPr lang="en-US" sz="2400">
                          <a:solidFill>
                            <a:schemeClr val="dk1"/>
                          </a:solidFill>
                        </a:rPr>
                        <a:t>Angle Deviation</a:t>
                      </a:r>
                      <a:endParaRPr sz="2400">
                        <a:solidFill>
                          <a:schemeClr val="dk1"/>
                        </a:solidFill>
                      </a:endParaRPr>
                    </a:p>
                    <a:p>
                      <a:pPr marL="0" lvl="0" indent="0" algn="ctr" rtl="0">
                        <a:spcBef>
                          <a:spcPts val="0"/>
                        </a:spcBef>
                        <a:spcAft>
                          <a:spcPts val="0"/>
                        </a:spcAft>
                        <a:buNone/>
                      </a:pPr>
                      <a:r>
                        <a:rPr lang="en-US" sz="2400">
                          <a:solidFill>
                            <a:schemeClr val="dk1"/>
                          </a:solidFill>
                        </a:rPr>
                        <a:t>(Actual Shot vs Projected Shot)</a:t>
                      </a:r>
                      <a:endParaRPr sz="2400">
                        <a:solidFill>
                          <a:schemeClr val="dk1"/>
                        </a:solidFill>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400">
                          <a:solidFill>
                            <a:schemeClr val="dk1"/>
                          </a:solidFill>
                        </a:rPr>
                        <a:t>1.5°</a:t>
                      </a:r>
                      <a:endParaRPr sz="2400"/>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280125">
                <a:tc>
                  <a:txBody>
                    <a:bodyPr/>
                    <a:lstStyle/>
                    <a:p>
                      <a:pPr marL="0" lvl="0" indent="0" algn="ctr" rtl="0">
                        <a:spcBef>
                          <a:spcPts val="0"/>
                        </a:spcBef>
                        <a:spcAft>
                          <a:spcPts val="0"/>
                        </a:spcAft>
                        <a:buNone/>
                      </a:pPr>
                      <a:r>
                        <a:rPr lang="en-US" sz="2400">
                          <a:solidFill>
                            <a:schemeClr val="dk1"/>
                          </a:solidFill>
                        </a:rPr>
                        <a:t>Camera Capturing</a:t>
                      </a:r>
                      <a:endParaRPr sz="2400">
                        <a:solidFill>
                          <a:schemeClr val="dk1"/>
                        </a:solidFill>
                      </a:endParaRPr>
                    </a:p>
                    <a:p>
                      <a:pPr marL="0" lvl="0" indent="0" algn="ctr" rtl="0">
                        <a:spcBef>
                          <a:spcPts val="0"/>
                        </a:spcBef>
                        <a:spcAft>
                          <a:spcPts val="0"/>
                        </a:spcAft>
                        <a:buNone/>
                      </a:pPr>
                      <a:r>
                        <a:rPr lang="en-US" sz="2400">
                          <a:solidFill>
                            <a:schemeClr val="dk1"/>
                          </a:solidFill>
                        </a:rPr>
                        <a:t>(Percentage of Table Accurately Captured)</a:t>
                      </a:r>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400">
                          <a:solidFill>
                            <a:schemeClr val="dk1"/>
                          </a:solidFill>
                        </a:rPr>
                        <a:t>Ideal: 95%</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US" sz="2400">
                          <a:solidFill>
                            <a:schemeClr val="dk1"/>
                          </a:solidFill>
                        </a:rPr>
                        <a:t>Not: 65%</a:t>
                      </a:r>
                      <a:endParaRPr sz="2400">
                        <a:solidFill>
                          <a:schemeClr val="dk1"/>
                        </a:solidFill>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914375">
                <a:tc>
                  <a:txBody>
                    <a:bodyPr/>
                    <a:lstStyle/>
                    <a:p>
                      <a:pPr marL="0" lvl="0" indent="0" algn="ctr" rtl="0">
                        <a:spcBef>
                          <a:spcPts val="0"/>
                        </a:spcBef>
                        <a:spcAft>
                          <a:spcPts val="0"/>
                        </a:spcAft>
                        <a:buClr>
                          <a:schemeClr val="dk1"/>
                        </a:buClr>
                        <a:buSzPts val="1100"/>
                        <a:buFont typeface="Arial"/>
                        <a:buNone/>
                      </a:pPr>
                      <a:r>
                        <a:rPr lang="en-US" sz="2400">
                          <a:solidFill>
                            <a:schemeClr val="dk1"/>
                          </a:solidFill>
                        </a:rPr>
                        <a:t>Feedback Latency</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(Time from shot to feedback)</a:t>
                      </a:r>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400">
                          <a:solidFill>
                            <a:schemeClr val="dk1"/>
                          </a:solidFill>
                        </a:rPr>
                        <a:t>0.75</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seconds</a:t>
                      </a:r>
                      <a:endParaRPr sz="2400"/>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280125">
                <a:tc>
                  <a:txBody>
                    <a:bodyPr/>
                    <a:lstStyle/>
                    <a:p>
                      <a:pPr marL="0" lvl="0" indent="0" algn="ctr" rtl="0">
                        <a:spcBef>
                          <a:spcPts val="0"/>
                        </a:spcBef>
                        <a:spcAft>
                          <a:spcPts val="0"/>
                        </a:spcAft>
                        <a:buClr>
                          <a:schemeClr val="dk1"/>
                        </a:buClr>
                        <a:buSzPts val="1100"/>
                        <a:buFont typeface="Arial"/>
                        <a:buNone/>
                      </a:pPr>
                      <a:r>
                        <a:rPr lang="en-US" sz="2400">
                          <a:solidFill>
                            <a:schemeClr val="dk1"/>
                          </a:solidFill>
                        </a:rPr>
                        <a:t>Feedback Correctness</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(Angle Deviation and Speed Differences)</a:t>
                      </a:r>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US" sz="2400">
                          <a:solidFill>
                            <a:schemeClr val="dk1"/>
                          </a:solidFill>
                        </a:rPr>
                        <a:t>2°</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0.4m/s</a:t>
                      </a:r>
                      <a:r>
                        <a:rPr lang="en-US" sz="2400" baseline="30000">
                          <a:solidFill>
                            <a:schemeClr val="dk1"/>
                          </a:solidFill>
                        </a:rPr>
                        <a:t>2</a:t>
                      </a:r>
                      <a:endParaRPr sz="2400" baseline="30000">
                        <a:solidFill>
                          <a:schemeClr val="dk1"/>
                        </a:solidFill>
                      </a:endParaRPr>
                    </a:p>
                  </a:txBody>
                  <a:tcPr marL="91425" marR="91425" marT="91425" marB="91425">
                    <a:lnL w="76200" cap="flat" cmpd="sng">
                      <a:solidFill>
                        <a:schemeClr val="dk2"/>
                      </a:solidFill>
                      <a:prstDash val="solid"/>
                      <a:round/>
                      <a:headEnd type="none" w="sm" len="sm"/>
                      <a:tailEnd type="none" w="sm" len="sm"/>
                    </a:lnL>
                    <a:lnR w="76200" cap="flat" cmpd="sng">
                      <a:solidFill>
                        <a:schemeClr val="dk2"/>
                      </a:solidFill>
                      <a:prstDash val="solid"/>
                      <a:round/>
                      <a:headEnd type="none" w="sm" len="sm"/>
                      <a:tailEnd type="none" w="sm" len="sm"/>
                    </a:lnR>
                    <a:lnT w="76200" cap="flat" cmpd="sng">
                      <a:solidFill>
                        <a:schemeClr val="dk2"/>
                      </a:solidFill>
                      <a:prstDash val="solid"/>
                      <a:round/>
                      <a:headEnd type="none" w="sm" len="sm"/>
                      <a:tailEnd type="none" w="sm" len="sm"/>
                    </a:lnT>
                    <a:lnB w="7620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125" name="Google Shape;125;p1"/>
          <p:cNvGrpSpPr/>
          <p:nvPr/>
        </p:nvGrpSpPr>
        <p:grpSpPr>
          <a:xfrm>
            <a:off x="21092550" y="27560900"/>
            <a:ext cx="6600025" cy="6166025"/>
            <a:chOff x="21149075" y="28178000"/>
            <a:chExt cx="6600025" cy="6166025"/>
          </a:xfrm>
        </p:grpSpPr>
        <p:pic>
          <p:nvPicPr>
            <p:cNvPr id="126" name="Google Shape;126;p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1428600" y="29281195"/>
              <a:ext cx="6012200" cy="3907930"/>
            </a:xfrm>
            <a:prstGeom prst="rect">
              <a:avLst/>
            </a:prstGeom>
            <a:noFill/>
            <a:ln>
              <a:noFill/>
            </a:ln>
          </p:spPr>
        </p:pic>
        <p:sp>
          <p:nvSpPr>
            <p:cNvPr id="127" name="Google Shape;127;p1"/>
            <p:cNvSpPr txBox="1"/>
            <p:nvPr/>
          </p:nvSpPr>
          <p:spPr>
            <a:xfrm>
              <a:off x="21925488" y="33143425"/>
              <a:ext cx="5506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Angle Difference between line connecting Cue Ball to Target Ball and the line connecting Target Ball to Pocket</a:t>
              </a:r>
              <a:endParaRPr sz="2200"/>
            </a:p>
          </p:txBody>
        </p:sp>
        <p:sp>
          <p:nvSpPr>
            <p:cNvPr id="128" name="Google Shape;128;p1"/>
            <p:cNvSpPr txBox="1"/>
            <p:nvPr/>
          </p:nvSpPr>
          <p:spPr>
            <a:xfrm rot="-5400000">
              <a:off x="19053275" y="30273800"/>
              <a:ext cx="4714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Percentage of Shots Made</a:t>
              </a:r>
              <a:endParaRPr sz="2200"/>
            </a:p>
          </p:txBody>
        </p:sp>
        <p:sp>
          <p:nvSpPr>
            <p:cNvPr id="129" name="Google Shape;129;p1"/>
            <p:cNvSpPr txBox="1"/>
            <p:nvPr/>
          </p:nvSpPr>
          <p:spPr>
            <a:xfrm>
              <a:off x="23360700" y="28844225"/>
              <a:ext cx="438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t>User Performance</a:t>
              </a:r>
              <a:endParaRPr sz="2400" b="1"/>
            </a:p>
          </p:txBody>
        </p:sp>
      </p:grpSp>
      <p:sp>
        <p:nvSpPr>
          <p:cNvPr id="130" name="Google Shape;130;p1"/>
          <p:cNvSpPr txBox="1"/>
          <p:nvPr/>
        </p:nvSpPr>
        <p:spPr>
          <a:xfrm>
            <a:off x="25251700" y="28901600"/>
            <a:ext cx="2669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accent4"/>
                </a:solidFill>
              </a:rPr>
              <a:t>Without System</a:t>
            </a:r>
            <a:br>
              <a:rPr lang="en-US" sz="2200"/>
            </a:br>
            <a:r>
              <a:rPr lang="en-US" sz="2200">
                <a:solidFill>
                  <a:schemeClr val="dk2"/>
                </a:solidFill>
              </a:rPr>
              <a:t>With System</a:t>
            </a:r>
            <a:endParaRPr sz="2200">
              <a:solidFill>
                <a:schemeClr val="dk2"/>
              </a:solidFill>
            </a:endParaRPr>
          </a:p>
        </p:txBody>
      </p:sp>
      <p:sp>
        <p:nvSpPr>
          <p:cNvPr id="131" name="Google Shape;131;p1"/>
          <p:cNvSpPr txBox="1"/>
          <p:nvPr/>
        </p:nvSpPr>
        <p:spPr>
          <a:xfrm>
            <a:off x="367950" y="27678700"/>
            <a:ext cx="7380300" cy="8496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3000">
                <a:solidFill>
                  <a:schemeClr val="dk1"/>
                </a:solidFill>
              </a:rPr>
              <a:t>Through the course of these 13 weeks, we learnt a lot by doing this project. Our team picked up </a:t>
            </a:r>
            <a:r>
              <a:rPr lang="en-US" sz="3000" b="1">
                <a:solidFill>
                  <a:schemeClr val="dk1"/>
                </a:solidFill>
              </a:rPr>
              <a:t>Computer Vision</a:t>
            </a:r>
            <a:r>
              <a:rPr lang="en-US" sz="3000">
                <a:solidFill>
                  <a:schemeClr val="dk1"/>
                </a:solidFill>
              </a:rPr>
              <a:t> as a topic even though none of us had any experience with the same and we got to a point where we had a working CV system. We did not have a lot of experience with </a:t>
            </a:r>
            <a:r>
              <a:rPr lang="en-US" sz="3000" b="1">
                <a:solidFill>
                  <a:schemeClr val="dk1"/>
                </a:solidFill>
              </a:rPr>
              <a:t>woodworking</a:t>
            </a:r>
            <a:r>
              <a:rPr lang="en-US" sz="3000">
                <a:solidFill>
                  <a:schemeClr val="dk1"/>
                </a:solidFill>
              </a:rPr>
              <a:t> and were able to build a more reliable frame than we expected. </a:t>
            </a:r>
            <a:r>
              <a:rPr lang="en-US" sz="3000" b="1">
                <a:solidFill>
                  <a:schemeClr val="dk1"/>
                </a:solidFill>
              </a:rPr>
              <a:t>Microcontroller Communication</a:t>
            </a:r>
            <a:r>
              <a:rPr lang="en-US" sz="3000">
                <a:solidFill>
                  <a:schemeClr val="dk1"/>
                </a:solidFill>
              </a:rPr>
              <a:t> and </a:t>
            </a:r>
            <a:r>
              <a:rPr lang="en-US" sz="3000" b="1">
                <a:solidFill>
                  <a:schemeClr val="dk1"/>
                </a:solidFill>
              </a:rPr>
              <a:t>Game Based Physics and Maths</a:t>
            </a:r>
            <a:r>
              <a:rPr lang="en-US" sz="3000">
                <a:solidFill>
                  <a:schemeClr val="dk1"/>
                </a:solidFill>
              </a:rPr>
              <a:t> are not topics that anyone of us were an expert in. Due to delays in deliveries and unforeseen complications to the projects there are some aspects we wanted to integrate but did not have the time to, and moving forward the ways we could improve on this project are as follows:</a:t>
            </a:r>
            <a:endParaRPr sz="3000">
              <a:solidFill>
                <a:schemeClr val="dk1"/>
              </a:solidFill>
            </a:endParaRPr>
          </a:p>
        </p:txBody>
      </p:sp>
      <p:sp>
        <p:nvSpPr>
          <p:cNvPr id="132" name="Google Shape;132;p1"/>
          <p:cNvSpPr txBox="1"/>
          <p:nvPr/>
        </p:nvSpPr>
        <p:spPr>
          <a:xfrm>
            <a:off x="7955400" y="27560900"/>
            <a:ext cx="5379600" cy="5725800"/>
          </a:xfrm>
          <a:prstGeom prst="rect">
            <a:avLst/>
          </a:prstGeom>
          <a:noFill/>
          <a:ln>
            <a:noFill/>
          </a:ln>
        </p:spPr>
        <p:txBody>
          <a:bodyPr spcFirstLastPara="1" wrap="square" lIns="91425" tIns="91425" rIns="91425" bIns="91425" anchor="b" anchorCtr="0">
            <a:noAutofit/>
          </a:bodyPr>
          <a:lstStyle/>
          <a:p>
            <a:pPr marL="457200" lvl="0" indent="-419100" algn="l" rtl="0">
              <a:spcBef>
                <a:spcPts val="0"/>
              </a:spcBef>
              <a:spcAft>
                <a:spcPts val="0"/>
              </a:spcAft>
              <a:buClr>
                <a:schemeClr val="dk1"/>
              </a:buClr>
              <a:buSzPts val="3000"/>
              <a:buAutoNum type="arabicPeriod"/>
            </a:pPr>
            <a:r>
              <a:rPr lang="en-US" sz="3000">
                <a:solidFill>
                  <a:schemeClr val="dk1"/>
                </a:solidFill>
              </a:rPr>
              <a:t>Add </a:t>
            </a:r>
            <a:r>
              <a:rPr lang="en-US" sz="3000" b="1">
                <a:solidFill>
                  <a:schemeClr val="dk1"/>
                </a:solidFill>
              </a:rPr>
              <a:t>more features</a:t>
            </a:r>
            <a:r>
              <a:rPr lang="en-US" sz="3000">
                <a:solidFill>
                  <a:schemeClr val="dk1"/>
                </a:solidFill>
              </a:rPr>
              <a:t> to shot calculation to calculate </a:t>
            </a:r>
            <a:r>
              <a:rPr lang="en-US" sz="3000" b="1">
                <a:solidFill>
                  <a:schemeClr val="dk1"/>
                </a:solidFill>
              </a:rPr>
              <a:t>bounce and chained shots</a:t>
            </a:r>
            <a:r>
              <a:rPr lang="en-US" sz="3000">
                <a:solidFill>
                  <a:schemeClr val="dk1"/>
                </a:solidFill>
              </a:rPr>
              <a:t>.</a:t>
            </a:r>
            <a:endParaRPr sz="3000">
              <a:solidFill>
                <a:schemeClr val="dk1"/>
              </a:solidFill>
            </a:endParaRPr>
          </a:p>
          <a:p>
            <a:pPr marL="457200" lvl="0" indent="-419100" algn="just" rtl="0">
              <a:spcBef>
                <a:spcPts val="0"/>
              </a:spcBef>
              <a:spcAft>
                <a:spcPts val="0"/>
              </a:spcAft>
              <a:buClr>
                <a:schemeClr val="dk1"/>
              </a:buClr>
              <a:buSzPts val="3000"/>
              <a:buAutoNum type="arabicPeriod"/>
            </a:pPr>
            <a:r>
              <a:rPr lang="en-US" sz="3000">
                <a:solidFill>
                  <a:schemeClr val="dk1"/>
                </a:solidFill>
              </a:rPr>
              <a:t>Run a </a:t>
            </a:r>
            <a:r>
              <a:rPr lang="en-US" sz="3000" b="1">
                <a:solidFill>
                  <a:schemeClr val="dk1"/>
                </a:solidFill>
              </a:rPr>
              <a:t>Machine Learning model</a:t>
            </a:r>
            <a:r>
              <a:rPr lang="en-US" sz="3000">
                <a:solidFill>
                  <a:schemeClr val="dk1"/>
                </a:solidFill>
              </a:rPr>
              <a:t> on game states to better classify a </a:t>
            </a:r>
            <a:r>
              <a:rPr lang="en-US" sz="3000" b="1">
                <a:solidFill>
                  <a:schemeClr val="dk1"/>
                </a:solidFill>
              </a:rPr>
              <a:t>best shot heuristic</a:t>
            </a:r>
            <a:r>
              <a:rPr lang="en-US" sz="3000">
                <a:solidFill>
                  <a:schemeClr val="dk1"/>
                </a:solidFill>
              </a:rPr>
              <a:t>. </a:t>
            </a:r>
            <a:endParaRPr sz="3000">
              <a:solidFill>
                <a:schemeClr val="dk1"/>
              </a:solidFill>
            </a:endParaRPr>
          </a:p>
          <a:p>
            <a:pPr marL="457200" lvl="0" indent="-419100" algn="l" rtl="0">
              <a:spcBef>
                <a:spcPts val="0"/>
              </a:spcBef>
              <a:spcAft>
                <a:spcPts val="0"/>
              </a:spcAft>
              <a:buClr>
                <a:schemeClr val="dk1"/>
              </a:buClr>
              <a:buSzPts val="3000"/>
              <a:buAutoNum type="arabicPeriod"/>
            </a:pPr>
            <a:r>
              <a:rPr lang="en-US" sz="3000" b="1">
                <a:solidFill>
                  <a:schemeClr val="dk1"/>
                </a:solidFill>
              </a:rPr>
              <a:t>Fine Tune Sensors</a:t>
            </a:r>
            <a:r>
              <a:rPr lang="en-US" sz="3000">
                <a:solidFill>
                  <a:schemeClr val="dk1"/>
                </a:solidFill>
              </a:rPr>
              <a:t> and </a:t>
            </a:r>
            <a:r>
              <a:rPr lang="en-US" sz="3000" b="1">
                <a:solidFill>
                  <a:schemeClr val="dk1"/>
                </a:solidFill>
              </a:rPr>
              <a:t>remove unwanted noise</a:t>
            </a:r>
            <a:r>
              <a:rPr lang="en-US" sz="3000">
                <a:solidFill>
                  <a:schemeClr val="dk1"/>
                </a:solidFill>
              </a:rPr>
              <a:t> from the Smart Cue system. </a:t>
            </a:r>
            <a:endParaRPr/>
          </a:p>
        </p:txBody>
      </p:sp>
    </p:spTree>
  </p:cSld>
  <p:clrMapOvr>
    <a:masterClrMapping/>
  </p:clrMapOvr>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863</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Noto Sans Symbols</vt:lpstr>
      <vt:lpstr>Times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Devank Agarwal</cp:lastModifiedBy>
  <cp:revision>1</cp:revision>
  <dcterms:created xsi:type="dcterms:W3CDTF">2012-08-30T17:56:20Z</dcterms:created>
  <dcterms:modified xsi:type="dcterms:W3CDTF">2023-05-02T02:41:17Z</dcterms:modified>
</cp:coreProperties>
</file>