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36576000"/>
  <p:notesSz cx="32461200" cy="51206400"/>
  <p:defaultTextStyle>
    <a:defPPr>
      <a:defRPr lang="en-US"/>
    </a:defPPr>
    <a:lvl1pPr algn="l" rtl="0" fontAlgn="base">
      <a:spcBef>
        <a:spcPct val="0"/>
      </a:spcBef>
      <a:spcAft>
        <a:spcPct val="0"/>
      </a:spcAft>
      <a:defRPr sz="7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7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7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7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7400" kern="1200">
        <a:solidFill>
          <a:schemeClr val="tx1"/>
        </a:solidFill>
        <a:latin typeface="Arial" charset="0"/>
        <a:ea typeface="ＭＳ Ｐゴシック" pitchFamily="-112" charset="-128"/>
        <a:cs typeface="+mn-cs"/>
      </a:defRPr>
    </a:lvl5pPr>
    <a:lvl6pPr marL="2286000" algn="l" defTabSz="914400" rtl="0" eaLnBrk="1" latinLnBrk="0" hangingPunct="1">
      <a:defRPr sz="7400" kern="1200">
        <a:solidFill>
          <a:schemeClr val="tx1"/>
        </a:solidFill>
        <a:latin typeface="Arial" charset="0"/>
        <a:ea typeface="ＭＳ Ｐゴシック" pitchFamily="-112" charset="-128"/>
        <a:cs typeface="+mn-cs"/>
      </a:defRPr>
    </a:lvl6pPr>
    <a:lvl7pPr marL="2743200" algn="l" defTabSz="914400" rtl="0" eaLnBrk="1" latinLnBrk="0" hangingPunct="1">
      <a:defRPr sz="7400" kern="1200">
        <a:solidFill>
          <a:schemeClr val="tx1"/>
        </a:solidFill>
        <a:latin typeface="Arial" charset="0"/>
        <a:ea typeface="ＭＳ Ｐゴシック" pitchFamily="-112" charset="-128"/>
        <a:cs typeface="+mn-cs"/>
      </a:defRPr>
    </a:lvl7pPr>
    <a:lvl8pPr marL="3200400" algn="l" defTabSz="914400" rtl="0" eaLnBrk="1" latinLnBrk="0" hangingPunct="1">
      <a:defRPr sz="7400" kern="1200">
        <a:solidFill>
          <a:schemeClr val="tx1"/>
        </a:solidFill>
        <a:latin typeface="Arial" charset="0"/>
        <a:ea typeface="ＭＳ Ｐゴシック" pitchFamily="-112" charset="-128"/>
        <a:cs typeface="+mn-cs"/>
      </a:defRPr>
    </a:lvl8pPr>
    <a:lvl9pPr marL="3657600" algn="l" defTabSz="914400" rtl="0" eaLnBrk="1" latinLnBrk="0" hangingPunct="1">
      <a:defRPr sz="7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30000"/>
    <a:srgbClr val="800000"/>
    <a:srgbClr val="BE0011"/>
    <a:srgbClr val="E48D96"/>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0"/>
    <p:restoredTop sz="95000" autoAdjust="0"/>
  </p:normalViewPr>
  <p:slideViewPr>
    <p:cSldViewPr>
      <p:cViewPr>
        <p:scale>
          <a:sx n="28" d="100"/>
          <a:sy n="28" d="100"/>
        </p:scale>
        <p:origin x="2680" y="14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805" y="11361738"/>
            <a:ext cx="23318391" cy="784066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115098" y="20726400"/>
            <a:ext cx="19201805"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08ECDC-7975-4BB1-AE49-2345F5BD9256}" type="slidenum">
              <a:rPr lang="en-US"/>
              <a:pPr>
                <a:defRPr/>
              </a:pPr>
              <a:t>‹#›</a:t>
            </a:fld>
            <a:endParaRPr lang="en-US"/>
          </a:p>
        </p:txBody>
      </p:sp>
    </p:spTree>
    <p:extLst>
      <p:ext uri="{BB962C8B-B14F-4D97-AF65-F5344CB8AC3E}">
        <p14:creationId xmlns:p14="http://schemas.microsoft.com/office/powerpoint/2010/main" val="357711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2198" y="8534403"/>
            <a:ext cx="24687609" cy="241379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44A2AE-0D4A-4451-8982-9EBB4E5C1846}" type="slidenum">
              <a:rPr lang="en-US"/>
              <a:pPr>
                <a:defRPr/>
              </a:pPr>
              <a:t>‹#›</a:t>
            </a:fld>
            <a:endParaRPr lang="en-US"/>
          </a:p>
        </p:txBody>
      </p:sp>
    </p:spTree>
    <p:extLst>
      <p:ext uri="{BB962C8B-B14F-4D97-AF65-F5344CB8AC3E}">
        <p14:creationId xmlns:p14="http://schemas.microsoft.com/office/powerpoint/2010/main" val="24038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7906" y="1465265"/>
            <a:ext cx="6171902" cy="312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2195" y="1465265"/>
            <a:ext cx="18372833"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6961B1A-AA47-452D-9BBE-9E21C2493F32}" type="slidenum">
              <a:rPr lang="en-US"/>
              <a:pPr>
                <a:defRPr/>
              </a:pPr>
              <a:t>‹#›</a:t>
            </a:fld>
            <a:endParaRPr lang="en-US"/>
          </a:p>
        </p:txBody>
      </p:sp>
    </p:spTree>
    <p:extLst>
      <p:ext uri="{BB962C8B-B14F-4D97-AF65-F5344CB8AC3E}">
        <p14:creationId xmlns:p14="http://schemas.microsoft.com/office/powerpoint/2010/main" val="30425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2198" y="8534403"/>
            <a:ext cx="24687609" cy="24137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94BB4F-286F-434F-B641-308747CD331A}" type="slidenum">
              <a:rPr lang="en-US"/>
              <a:pPr>
                <a:defRPr/>
              </a:pPr>
              <a:t>‹#›</a:t>
            </a:fld>
            <a:endParaRPr lang="en-US"/>
          </a:p>
        </p:txBody>
      </p:sp>
    </p:spTree>
    <p:extLst>
      <p:ext uri="{BB962C8B-B14F-4D97-AF65-F5344CB8AC3E}">
        <p14:creationId xmlns:p14="http://schemas.microsoft.com/office/powerpoint/2010/main" val="315499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2939"/>
            <a:ext cx="23316903" cy="72644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9" y="15501939"/>
            <a:ext cx="23316903"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FC15A0-8257-40EF-8357-0172E684FEB9}" type="slidenum">
              <a:rPr lang="en-US"/>
              <a:pPr>
                <a:defRPr/>
              </a:pPr>
              <a:t>‹#›</a:t>
            </a:fld>
            <a:endParaRPr lang="en-US"/>
          </a:p>
        </p:txBody>
      </p:sp>
    </p:spTree>
    <p:extLst>
      <p:ext uri="{BB962C8B-B14F-4D97-AF65-F5344CB8AC3E}">
        <p14:creationId xmlns:p14="http://schemas.microsoft.com/office/powerpoint/2010/main" val="39456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2197"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87439"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8B3C89-2AAD-49DE-A617-266642974606}" type="slidenum">
              <a:rPr lang="en-US"/>
              <a:pPr>
                <a:defRPr/>
              </a:pPr>
              <a:t>‹#›</a:t>
            </a:fld>
            <a:endParaRPr lang="en-US"/>
          </a:p>
        </p:txBody>
      </p:sp>
    </p:spTree>
    <p:extLst>
      <p:ext uri="{BB962C8B-B14F-4D97-AF65-F5344CB8AC3E}">
        <p14:creationId xmlns:p14="http://schemas.microsoft.com/office/powerpoint/2010/main" val="40260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2195" y="8186740"/>
            <a:ext cx="12120563"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2195" y="11599865"/>
            <a:ext cx="12120563"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4781" y="8186740"/>
            <a:ext cx="12125027"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4781" y="11599865"/>
            <a:ext cx="12125027"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8"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9"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97A8F8B-2AF0-43A6-8DF5-9CEC14129F77}" type="slidenum">
              <a:rPr lang="en-US"/>
              <a:pPr>
                <a:defRPr/>
              </a:pPr>
              <a:t>‹#›</a:t>
            </a:fld>
            <a:endParaRPr lang="en-US"/>
          </a:p>
        </p:txBody>
      </p:sp>
    </p:spTree>
    <p:extLst>
      <p:ext uri="{BB962C8B-B14F-4D97-AF65-F5344CB8AC3E}">
        <p14:creationId xmlns:p14="http://schemas.microsoft.com/office/powerpoint/2010/main" val="48091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4A0AEC3-84AA-4BA5-9CB6-5B1BBAA7300F}" type="slidenum">
              <a:rPr lang="en-US"/>
              <a:pPr>
                <a:defRPr/>
              </a:pPr>
              <a:t>‹#›</a:t>
            </a:fld>
            <a:endParaRPr lang="en-US"/>
          </a:p>
        </p:txBody>
      </p:sp>
    </p:spTree>
    <p:extLst>
      <p:ext uri="{BB962C8B-B14F-4D97-AF65-F5344CB8AC3E}">
        <p14:creationId xmlns:p14="http://schemas.microsoft.com/office/powerpoint/2010/main" val="31643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3"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1FB83A-5ABC-4055-85B1-41573413F329}" type="slidenum">
              <a:rPr lang="en-US"/>
              <a:pPr>
                <a:defRPr/>
              </a:pPr>
              <a:t>‹#›</a:t>
            </a:fld>
            <a:endParaRPr lang="en-US"/>
          </a:p>
        </p:txBody>
      </p:sp>
    </p:spTree>
    <p:extLst>
      <p:ext uri="{BB962C8B-B14F-4D97-AF65-F5344CB8AC3E}">
        <p14:creationId xmlns:p14="http://schemas.microsoft.com/office/powerpoint/2010/main" val="412471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2195" y="1455739"/>
            <a:ext cx="9024938" cy="61976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4555" y="1455739"/>
            <a:ext cx="1533525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2195" y="7653339"/>
            <a:ext cx="9024938"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D478D4-DBF3-423C-87B5-14C0A944C4AD}" type="slidenum">
              <a:rPr lang="en-US"/>
              <a:pPr>
                <a:defRPr/>
              </a:pPr>
              <a:t>‹#›</a:t>
            </a:fld>
            <a:endParaRPr lang="en-US"/>
          </a:p>
        </p:txBody>
      </p:sp>
    </p:spTree>
    <p:extLst>
      <p:ext uri="{BB962C8B-B14F-4D97-AF65-F5344CB8AC3E}">
        <p14:creationId xmlns:p14="http://schemas.microsoft.com/office/powerpoint/2010/main" val="201474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7163" y="25603200"/>
            <a:ext cx="16458902" cy="30226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7163" y="3268663"/>
            <a:ext cx="16458902"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377163" y="28625800"/>
            <a:ext cx="16458902"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BF2D51A-D49F-4C96-A0A3-78851C506539}" type="slidenum">
              <a:rPr lang="en-US"/>
              <a:pPr>
                <a:defRPr/>
              </a:pPr>
              <a:t>‹#›</a:t>
            </a:fld>
            <a:endParaRPr lang="en-US"/>
          </a:p>
        </p:txBody>
      </p:sp>
    </p:spTree>
    <p:extLst>
      <p:ext uri="{BB962C8B-B14F-4D97-AF65-F5344CB8AC3E}">
        <p14:creationId xmlns:p14="http://schemas.microsoft.com/office/powerpoint/2010/main" val="66636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3762375" rtl="0" eaLnBrk="1" fontAlgn="base" hangingPunct="1">
        <a:spcBef>
          <a:spcPct val="0"/>
        </a:spcBef>
        <a:spcAft>
          <a:spcPct val="0"/>
        </a:spcAft>
        <a:defRPr sz="18100">
          <a:solidFill>
            <a:schemeClr val="tx2"/>
          </a:solidFill>
          <a:latin typeface="+mj-lt"/>
          <a:ea typeface="ＭＳ Ｐゴシック" pitchFamily="-112" charset="-128"/>
          <a:cs typeface="ＭＳ Ｐゴシック" pitchFamily="-112" charset="-128"/>
        </a:defRPr>
      </a:lvl1pPr>
      <a:lvl2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2pPr>
      <a:lvl3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3pPr>
      <a:lvl4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4pPr>
      <a:lvl5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5pPr>
      <a:lvl6pPr marL="457200" algn="ctr" defTabSz="3762375" rtl="0" eaLnBrk="1" fontAlgn="base" hangingPunct="1">
        <a:spcBef>
          <a:spcPct val="0"/>
        </a:spcBef>
        <a:spcAft>
          <a:spcPct val="0"/>
        </a:spcAft>
        <a:defRPr sz="18100">
          <a:solidFill>
            <a:schemeClr val="tx2"/>
          </a:solidFill>
          <a:latin typeface="Arial" pitchFamily="-110" charset="0"/>
        </a:defRPr>
      </a:lvl6pPr>
      <a:lvl7pPr marL="914400" algn="ctr" defTabSz="3762375" rtl="0" eaLnBrk="1" fontAlgn="base" hangingPunct="1">
        <a:spcBef>
          <a:spcPct val="0"/>
        </a:spcBef>
        <a:spcAft>
          <a:spcPct val="0"/>
        </a:spcAft>
        <a:defRPr sz="18100">
          <a:solidFill>
            <a:schemeClr val="tx2"/>
          </a:solidFill>
          <a:latin typeface="Arial" pitchFamily="-110" charset="0"/>
        </a:defRPr>
      </a:lvl7pPr>
      <a:lvl8pPr marL="1371600" algn="ctr" defTabSz="3762375" rtl="0" eaLnBrk="1" fontAlgn="base" hangingPunct="1">
        <a:spcBef>
          <a:spcPct val="0"/>
        </a:spcBef>
        <a:spcAft>
          <a:spcPct val="0"/>
        </a:spcAft>
        <a:defRPr sz="18100">
          <a:solidFill>
            <a:schemeClr val="tx2"/>
          </a:solidFill>
          <a:latin typeface="Arial" pitchFamily="-110" charset="0"/>
        </a:defRPr>
      </a:lvl8pPr>
      <a:lvl9pPr marL="1828800" algn="ctr" defTabSz="3762375" rtl="0" eaLnBrk="1" fontAlgn="base" hangingPunct="1">
        <a:spcBef>
          <a:spcPct val="0"/>
        </a:spcBef>
        <a:spcAft>
          <a:spcPct val="0"/>
        </a:spcAft>
        <a:defRPr sz="18100">
          <a:solidFill>
            <a:schemeClr val="tx2"/>
          </a:solidFill>
          <a:latin typeface="Arial" pitchFamily="-110" charset="0"/>
        </a:defRPr>
      </a:lvl9pPr>
    </p:titleStyle>
    <p:bodyStyle>
      <a:lvl1pPr marL="685800" indent="-685800" algn="l" defTabSz="3762375" rtl="0" eaLnBrk="1" fontAlgn="base" hangingPunct="1">
        <a:spcBef>
          <a:spcPct val="20000"/>
        </a:spcBef>
        <a:spcAft>
          <a:spcPct val="0"/>
        </a:spcAft>
        <a:buFont typeface="Times" pitchFamily="-112" charset="0"/>
        <a:buChar char="•"/>
        <a:tabLst>
          <a:tab pos="2116138" algn="l"/>
        </a:tabLst>
        <a:defRPr sz="5400">
          <a:solidFill>
            <a:schemeClr val="tx1"/>
          </a:solidFill>
          <a:latin typeface="+mn-lt"/>
          <a:ea typeface="ＭＳ Ｐゴシック" pitchFamily="-112" charset="-128"/>
          <a:cs typeface="ＭＳ Ｐゴシック" pitchFamily="-112" charset="-128"/>
        </a:defRPr>
      </a:lvl1pPr>
      <a:lvl2pPr marL="1600200" indent="-685800" algn="l" defTabSz="3762375" rtl="0" eaLnBrk="1" fontAlgn="base" hangingPunct="1">
        <a:spcBef>
          <a:spcPct val="20000"/>
        </a:spcBef>
        <a:spcAft>
          <a:spcPct val="0"/>
        </a:spcAft>
        <a:buChar char="•"/>
        <a:tabLst>
          <a:tab pos="2116138" algn="l"/>
        </a:tabLst>
        <a:defRPr sz="4800">
          <a:solidFill>
            <a:schemeClr val="tx1"/>
          </a:solidFill>
          <a:latin typeface="+mn-lt"/>
          <a:ea typeface="ＭＳ Ｐゴシック" pitchFamily="-110" charset="-128"/>
        </a:defRPr>
      </a:lvl2pPr>
      <a:lvl3pPr marL="25146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3pPr>
      <a:lvl4pPr marL="34290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4pPr>
      <a:lvl5pPr marL="4343400" indent="-685800" algn="l" defTabSz="3762375" rtl="0" eaLnBrk="1" fontAlgn="base" hangingPunct="1">
        <a:spcBef>
          <a:spcPct val="20000"/>
        </a:spcBef>
        <a:spcAft>
          <a:spcPct val="0"/>
        </a:spcAft>
        <a:buFont typeface="Wingdings" pitchFamily="-112" charset="2"/>
        <a:buChar char="ü"/>
        <a:tabLst>
          <a:tab pos="2116138" algn="l"/>
        </a:tabLst>
        <a:defRPr sz="3600">
          <a:solidFill>
            <a:schemeClr val="tx1"/>
          </a:solidFill>
          <a:latin typeface="+mn-lt"/>
          <a:ea typeface="ＭＳ Ｐゴシック" pitchFamily="-110" charset="-128"/>
        </a:defRPr>
      </a:lvl5pPr>
      <a:lvl6pPr marL="48006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6pPr>
      <a:lvl7pPr marL="52578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7pPr>
      <a:lvl8pPr marL="57150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8pPr>
      <a:lvl9pPr marL="61722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ext Box 4"/>
          <p:cNvSpPr txBox="1">
            <a:spLocks noChangeArrowheads="1"/>
          </p:cNvSpPr>
          <p:nvPr/>
        </p:nvSpPr>
        <p:spPr bwMode="auto">
          <a:xfrm>
            <a:off x="-914400" y="0"/>
            <a:ext cx="36576000"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eaLnBrk="1" hangingPunct="1">
              <a:spcBef>
                <a:spcPct val="50000"/>
              </a:spcBef>
            </a:pPr>
            <a:endParaRPr lang="en-US"/>
          </a:p>
        </p:txBody>
      </p:sp>
      <p:sp>
        <p:nvSpPr>
          <p:cNvPr id="557" name="Text Box 5"/>
          <p:cNvSpPr txBox="1">
            <a:spLocks noChangeArrowheads="1"/>
          </p:cNvSpPr>
          <p:nvPr/>
        </p:nvSpPr>
        <p:spPr bwMode="auto">
          <a:xfrm>
            <a:off x="0" y="533401"/>
            <a:ext cx="27432000" cy="3438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algn="ctr" eaLnBrk="1" hangingPunct="1">
              <a:lnSpc>
                <a:spcPct val="80000"/>
              </a:lnSpc>
              <a:spcBef>
                <a:spcPct val="50000"/>
              </a:spcBef>
            </a:pPr>
            <a:r>
              <a:rPr lang="en-US" sz="7200" b="1" dirty="0">
                <a:solidFill>
                  <a:srgbClr val="BE0204"/>
                </a:solidFill>
              </a:rPr>
              <a:t>PosePal</a:t>
            </a:r>
          </a:p>
          <a:p>
            <a:pPr algn="ctr" eaLnBrk="1" hangingPunct="1">
              <a:lnSpc>
                <a:spcPct val="60000"/>
              </a:lnSpc>
              <a:spcBef>
                <a:spcPct val="50000"/>
              </a:spcBef>
            </a:pPr>
            <a:r>
              <a:rPr lang="en-US" sz="3600" b="1" dirty="0"/>
              <a:t>Team C4: Ankita </a:t>
            </a:r>
            <a:r>
              <a:rPr lang="en-US" sz="3600" b="1" dirty="0" err="1"/>
              <a:t>Kalkar</a:t>
            </a:r>
            <a:r>
              <a:rPr lang="en-US" sz="3600" b="1" dirty="0"/>
              <a:t>, </a:t>
            </a:r>
            <a:r>
              <a:rPr lang="en-US" sz="3600" b="1" dirty="0" err="1"/>
              <a:t>Sruti</a:t>
            </a:r>
            <a:r>
              <a:rPr lang="en-US" sz="3600" b="1" dirty="0"/>
              <a:t> Srinidhi, Youssef </a:t>
            </a:r>
            <a:r>
              <a:rPr lang="en-US" sz="3600" b="1" dirty="0" err="1"/>
              <a:t>Kallel</a:t>
            </a:r>
            <a:endParaRPr lang="en-US" sz="3600" b="1" dirty="0"/>
          </a:p>
          <a:p>
            <a:pPr algn="ctr" eaLnBrk="1" hangingPunct="1">
              <a:lnSpc>
                <a:spcPct val="60000"/>
              </a:lnSpc>
              <a:spcBef>
                <a:spcPct val="50000"/>
              </a:spcBef>
            </a:pPr>
            <a:r>
              <a:rPr lang="en-US" sz="3600" dirty="0"/>
              <a:t>18-500 Capstone Design, Spring 2023</a:t>
            </a:r>
          </a:p>
          <a:p>
            <a:pPr algn="ctr" eaLnBrk="1" hangingPunct="1">
              <a:lnSpc>
                <a:spcPct val="60000"/>
              </a:lnSpc>
              <a:spcBef>
                <a:spcPct val="50000"/>
              </a:spcBef>
            </a:pPr>
            <a:r>
              <a:rPr lang="en-US" sz="3600" dirty="0"/>
              <a:t>Electrical and Computer Engineering Department</a:t>
            </a:r>
          </a:p>
          <a:p>
            <a:pPr algn="ctr" eaLnBrk="1" hangingPunct="1">
              <a:lnSpc>
                <a:spcPct val="60000"/>
              </a:lnSpc>
              <a:spcBef>
                <a:spcPct val="50000"/>
              </a:spcBef>
            </a:pPr>
            <a:r>
              <a:rPr lang="en-US" sz="3600" dirty="0"/>
              <a:t>Carnegie Mellon University</a:t>
            </a:r>
          </a:p>
        </p:txBody>
      </p:sp>
      <p:grpSp>
        <p:nvGrpSpPr>
          <p:cNvPr id="3" name="Group 2"/>
          <p:cNvGrpSpPr/>
          <p:nvPr/>
        </p:nvGrpSpPr>
        <p:grpSpPr>
          <a:xfrm>
            <a:off x="20878800" y="33858368"/>
            <a:ext cx="6553200" cy="2489032"/>
            <a:chOff x="20878800" y="33952297"/>
            <a:chExt cx="6553200" cy="2489032"/>
          </a:xfrm>
        </p:grpSpPr>
        <p:pic>
          <p:nvPicPr>
            <p:cNvPr id="561" name="Picture 560"/>
            <p:cNvPicPr>
              <a:picLocks noChangeAspect="1"/>
            </p:cNvPicPr>
            <p:nvPr/>
          </p:nvPicPr>
          <p:blipFill rotWithShape="1">
            <a:blip r:embed="rId2"/>
            <a:srcRect t="20214" b="20751"/>
            <a:stretch/>
          </p:blipFill>
          <p:spPr>
            <a:xfrm>
              <a:off x="20878800" y="33952297"/>
              <a:ext cx="6553200" cy="1397000"/>
            </a:xfrm>
            <a:prstGeom prst="rect">
              <a:avLst/>
            </a:prstGeom>
          </p:spPr>
        </p:pic>
        <p:pic>
          <p:nvPicPr>
            <p:cNvPr id="562" name="Picture 561"/>
            <p:cNvPicPr>
              <a:picLocks noChangeAspect="1"/>
            </p:cNvPicPr>
            <p:nvPr/>
          </p:nvPicPr>
          <p:blipFill rotWithShape="1">
            <a:blip r:embed="rId3"/>
            <a:srcRect t="28530" b="24891"/>
            <a:stretch/>
          </p:blipFill>
          <p:spPr>
            <a:xfrm>
              <a:off x="21253537" y="35463613"/>
              <a:ext cx="5812703" cy="977716"/>
            </a:xfrm>
            <a:prstGeom prst="rect">
              <a:avLst/>
            </a:prstGeom>
          </p:spPr>
        </p:pic>
      </p:grpSp>
      <p:sp>
        <p:nvSpPr>
          <p:cNvPr id="833" name="Rectangle 6"/>
          <p:cNvSpPr>
            <a:spLocks noChangeArrowheads="1"/>
          </p:cNvSpPr>
          <p:nvPr/>
        </p:nvSpPr>
        <p:spPr bwMode="auto">
          <a:xfrm>
            <a:off x="289560" y="12297381"/>
            <a:ext cx="13197840" cy="80765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Architecture</a:t>
            </a:r>
          </a:p>
        </p:txBody>
      </p:sp>
      <p:sp>
        <p:nvSpPr>
          <p:cNvPr id="834" name="Rectangle 6"/>
          <p:cNvSpPr>
            <a:spLocks noChangeArrowheads="1"/>
          </p:cNvSpPr>
          <p:nvPr/>
        </p:nvSpPr>
        <p:spPr bwMode="auto">
          <a:xfrm>
            <a:off x="381000" y="4325671"/>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Product Pitch</a:t>
            </a:r>
          </a:p>
        </p:txBody>
      </p:sp>
      <p:sp>
        <p:nvSpPr>
          <p:cNvPr id="11" name="Rectangle 10"/>
          <p:cNvSpPr/>
          <p:nvPr/>
        </p:nvSpPr>
        <p:spPr>
          <a:xfrm>
            <a:off x="534913" y="5367561"/>
            <a:ext cx="13030200" cy="6740307"/>
          </a:xfrm>
          <a:prstGeom prst="rect">
            <a:avLst/>
          </a:prstGeom>
        </p:spPr>
        <p:txBody>
          <a:bodyPr wrap="square">
            <a:spAutoFit/>
          </a:bodyPr>
          <a:lstStyle/>
          <a:p>
            <a:r>
              <a:rPr lang="en-US" sz="2400" b="0" i="0" u="none" strike="noStrike" dirty="0">
                <a:solidFill>
                  <a:srgbClr val="000000"/>
                </a:solidFill>
                <a:effectLst/>
                <a:latin typeface="Arial" panose="020B0604020202020204" pitchFamily="34" charset="0"/>
                <a:cs typeface="Arial" panose="020B0604020202020204" pitchFamily="34" charset="0"/>
              </a:rPr>
              <a:t>     Yoga has been linked to tremendous benefits not just physically, but for one’s overall wellbeing. It improves flexibility, helps with stress relief, boosts immunity, improves mental health, and so on. Unfortunately, many beginners find yoga to be difficult citing reasons like yoga postures being physically demanding or the deep breathing technique being unusual. Many beginners may get frustrated when trying to adjust their body all the time and having to maintain a fine balance between strength and flexibility while focusing on mindfulness</a:t>
            </a:r>
            <a:endParaRPr lang="en-US" sz="2400" dirty="0">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     </a:t>
            </a:r>
            <a:r>
              <a:rPr lang="en-US" sz="2400" b="0" i="0" u="none" strike="noStrike" dirty="0">
                <a:solidFill>
                  <a:srgbClr val="000000"/>
                </a:solidFill>
                <a:effectLst/>
                <a:latin typeface="Arial" panose="020B0604020202020204" pitchFamily="34" charset="0"/>
                <a:cs typeface="Arial" panose="020B0604020202020204" pitchFamily="34" charset="0"/>
              </a:rPr>
              <a:t>Enter PosePal:  an easy-to-use, accessible, and cheap solution for any self-starter to teach themselves yoga. </a:t>
            </a:r>
            <a:r>
              <a:rPr lang="en-US" sz="2400" dirty="0">
                <a:latin typeface="Arial" panose="020B0604020202020204" pitchFamily="34" charset="0"/>
                <a:cs typeface="Arial" panose="020B0604020202020204" pitchFamily="34" charset="0"/>
              </a:rPr>
              <a:t>PosePal is a smart mirror that has 3 major components: Pose Detection, Pose Correction, and Mirror UI. It provides real-time audio and visual feedback on whether the user is matching the specified pose. Using the BlazePose CNN model for Pose Detection and a custom-built node computation library for Pose Correction, PosePal presents a novel and effective yoga learning experience. Given our stated goals, we focused on the following quantitative benchmarks:</a:t>
            </a:r>
          </a:p>
          <a:p>
            <a:pPr lvl="1"/>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Live Feedback: </a:t>
            </a:r>
            <a:r>
              <a:rPr lang="en-US" sz="2400" dirty="0">
                <a:latin typeface="Arial" panose="020B0604020202020204" pitchFamily="34" charset="0"/>
                <a:cs typeface="Arial" panose="020B0604020202020204" pitchFamily="34" charset="0"/>
              </a:rPr>
              <a:t>From when the image is captured to when the corrections are rendered, the total end-to-end latency of our system is </a:t>
            </a:r>
            <a:r>
              <a:rPr lang="en-US" sz="2400" b="1" dirty="0">
                <a:latin typeface="Arial" panose="020B0604020202020204" pitchFamily="34" charset="0"/>
                <a:cs typeface="Arial" panose="020B0604020202020204" pitchFamily="34" charset="0"/>
              </a:rPr>
              <a:t>67.07 </a:t>
            </a:r>
            <a:r>
              <a:rPr lang="en-US" sz="2400" b="1" dirty="0" err="1">
                <a:latin typeface="Arial" panose="020B0604020202020204" pitchFamily="34" charset="0"/>
                <a:cs typeface="Arial" panose="020B0604020202020204" pitchFamily="34" charset="0"/>
              </a:rPr>
              <a:t>ms</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Accuracy: </a:t>
            </a:r>
            <a:r>
              <a:rPr lang="en-US" sz="2400" dirty="0">
                <a:latin typeface="Arial" panose="020B0604020202020204" pitchFamily="34" charset="0"/>
                <a:cs typeface="Arial" panose="020B0604020202020204" pitchFamily="34" charset="0"/>
              </a:rPr>
              <a:t>We achieved an overall Pose Correction accuracy of </a:t>
            </a:r>
            <a:r>
              <a:rPr lang="en-US" sz="2400" b="1" dirty="0">
                <a:latin typeface="Arial" panose="020B0604020202020204" pitchFamily="34" charset="0"/>
                <a:cs typeface="Arial" panose="020B0604020202020204" pitchFamily="34" charset="0"/>
              </a:rPr>
              <a:t>84.5%</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Accessibility: </a:t>
            </a:r>
            <a:r>
              <a:rPr lang="en-US" sz="2400" dirty="0">
                <a:latin typeface="Arial" panose="020B0604020202020204" pitchFamily="34" charset="0"/>
                <a:cs typeface="Arial" panose="020B0604020202020204" pitchFamily="34" charset="0"/>
              </a:rPr>
              <a:t>After user testing, we were able to average </a:t>
            </a:r>
            <a:r>
              <a:rPr lang="en-US" sz="2400" b="1" dirty="0">
                <a:latin typeface="Arial" panose="020B0604020202020204" pitchFamily="34" charset="0"/>
                <a:cs typeface="Arial" panose="020B0604020202020204" pitchFamily="34" charset="0"/>
              </a:rPr>
              <a:t>1 question/user</a:t>
            </a:r>
            <a:r>
              <a:rPr lang="en-US" sz="2400" dirty="0">
                <a:latin typeface="Arial" panose="020B0604020202020204" pitchFamily="34" charset="0"/>
                <a:cs typeface="Arial" panose="020B0604020202020204" pitchFamily="34" charset="0"/>
              </a:rPr>
              <a:t> and it took users approx. </a:t>
            </a:r>
            <a:r>
              <a:rPr lang="en-US" sz="2400" b="1" dirty="0">
                <a:latin typeface="Arial" panose="020B0604020202020204" pitchFamily="34" charset="0"/>
                <a:cs typeface="Arial" panose="020B0604020202020204" pitchFamily="34" charset="0"/>
              </a:rPr>
              <a:t>3 sec </a:t>
            </a:r>
            <a:r>
              <a:rPr lang="en-US" sz="2400" dirty="0">
                <a:latin typeface="Arial" panose="020B0604020202020204" pitchFamily="34" charset="0"/>
                <a:cs typeface="Arial" panose="020B0604020202020204" pitchFamily="34" charset="0"/>
              </a:rPr>
              <a:t>to understand an instruction </a:t>
            </a:r>
          </a:p>
        </p:txBody>
      </p:sp>
      <p:sp>
        <p:nvSpPr>
          <p:cNvPr id="17" name="Rectangle 16"/>
          <p:cNvSpPr/>
          <p:nvPr/>
        </p:nvSpPr>
        <p:spPr>
          <a:xfrm>
            <a:off x="13971400" y="5377202"/>
            <a:ext cx="13140559" cy="9417963"/>
          </a:xfrm>
          <a:prstGeom prst="rect">
            <a:avLst/>
          </a:prstGeom>
        </p:spPr>
        <p:txBody>
          <a:bodyPr wrap="square">
            <a:spAutoFit/>
          </a:bodyPr>
          <a:lstStyle/>
          <a:p>
            <a:pPr rtl="0">
              <a:spcBef>
                <a:spcPts val="1200"/>
              </a:spcBef>
              <a:spcAft>
                <a:spcPts val="1200"/>
              </a:spcAft>
            </a:pPr>
            <a:r>
              <a:rPr lang="en-US" sz="2400" b="0" i="0" u="none" strike="noStrike" dirty="0">
                <a:solidFill>
                  <a:srgbClr val="000000"/>
                </a:solidFill>
                <a:effectLst/>
                <a:latin typeface="Arial" panose="020B0604020202020204" pitchFamily="34" charset="0"/>
                <a:cs typeface="Arial" panose="020B0604020202020204" pitchFamily="34" charset="0"/>
              </a:rPr>
              <a:t>In terms of the Software, PosePal primarily consists of the </a:t>
            </a:r>
            <a:r>
              <a:rPr lang="en-US" sz="2400" b="1" i="0" u="none" strike="noStrike" dirty="0">
                <a:solidFill>
                  <a:srgbClr val="000000"/>
                </a:solidFill>
                <a:effectLst/>
                <a:latin typeface="Arial" panose="020B0604020202020204" pitchFamily="34" charset="0"/>
                <a:cs typeface="Arial" panose="020B0604020202020204" pitchFamily="34" charset="0"/>
              </a:rPr>
              <a:t>Pose Detection</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1" i="0" u="none" strike="noStrike" dirty="0">
                <a:solidFill>
                  <a:srgbClr val="000000"/>
                </a:solidFill>
                <a:effectLst/>
                <a:latin typeface="Arial" panose="020B0604020202020204" pitchFamily="34" charset="0"/>
                <a:cs typeface="Arial" panose="020B0604020202020204" pitchFamily="34" charset="0"/>
              </a:rPr>
              <a:t>Pose Correction</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1" i="0" u="none" strike="noStrike" dirty="0">
                <a:solidFill>
                  <a:srgbClr val="000000"/>
                </a:solidFill>
                <a:effectLst/>
                <a:latin typeface="Arial" panose="020B0604020202020204" pitchFamily="34" charset="0"/>
                <a:cs typeface="Arial" panose="020B0604020202020204" pitchFamily="34" charset="0"/>
              </a:rPr>
              <a:t>Mirror UI,</a:t>
            </a:r>
            <a:r>
              <a:rPr lang="en-US" sz="2400" i="0" u="none" strike="noStrike" dirty="0">
                <a:solidFill>
                  <a:srgbClr val="000000"/>
                </a:solidFill>
                <a:effectLst/>
                <a:latin typeface="Arial" panose="020B0604020202020204" pitchFamily="34" charset="0"/>
                <a:cs typeface="Arial" panose="020B0604020202020204" pitchFamily="34" charset="0"/>
              </a:rPr>
              <a:t> and </a:t>
            </a:r>
            <a:r>
              <a:rPr lang="en-US" sz="2400" b="1" dirty="0">
                <a:solidFill>
                  <a:srgbClr val="000000"/>
                </a:solidFill>
                <a:latin typeface="Arial" panose="020B0604020202020204" pitchFamily="34" charset="0"/>
                <a:cs typeface="Arial" panose="020B0604020202020204" pitchFamily="34" charset="0"/>
              </a:rPr>
              <a:t>Audio feedback</a:t>
            </a:r>
            <a:r>
              <a:rPr lang="en-US" sz="2400" b="1" i="0" u="none" strike="noStrike" dirty="0">
                <a:solidFill>
                  <a:srgbClr val="000000"/>
                </a:solidFill>
                <a:effectLst/>
                <a:latin typeface="Arial" panose="020B0604020202020204" pitchFamily="34" charset="0"/>
                <a:cs typeface="Arial" panose="020B0604020202020204" pitchFamily="34" charset="0"/>
              </a:rPr>
              <a:t> </a:t>
            </a:r>
            <a:r>
              <a:rPr lang="en-US" sz="2400" b="0" i="0" u="none" strike="noStrike" dirty="0">
                <a:solidFill>
                  <a:srgbClr val="000000"/>
                </a:solidFill>
                <a:effectLst/>
                <a:latin typeface="Arial" panose="020B0604020202020204" pitchFamily="34" charset="0"/>
                <a:cs typeface="Arial" panose="020B0604020202020204" pitchFamily="34" charset="0"/>
              </a:rPr>
              <a:t>components. </a:t>
            </a:r>
          </a:p>
          <a:p>
            <a:pPr marL="457200" indent="-457200" rtl="0">
              <a:spcBef>
                <a:spcPts val="1200"/>
              </a:spcBef>
              <a:spcAft>
                <a:spcPts val="1200"/>
              </a:spcAft>
              <a:buFont typeface="+mj-lt"/>
              <a:buAutoNum type="arabicPeriod"/>
            </a:pPr>
            <a:r>
              <a:rPr lang="en-US" sz="2400" b="1" i="0" u="none" strike="noStrike" dirty="0">
                <a:solidFill>
                  <a:srgbClr val="000000"/>
                </a:solidFill>
                <a:effectLst/>
                <a:latin typeface="Arial" panose="020B0604020202020204" pitchFamily="34" charset="0"/>
                <a:cs typeface="Arial" panose="020B0604020202020204" pitchFamily="34" charset="0"/>
              </a:rPr>
              <a:t>Pose Detection</a:t>
            </a:r>
            <a:r>
              <a:rPr lang="en-US" sz="2400" i="0" u="none" strike="noStrike" dirty="0">
                <a:solidFill>
                  <a:srgbClr val="000000"/>
                </a:solidFill>
                <a:effectLst/>
                <a:latin typeface="Arial" panose="020B0604020202020204" pitchFamily="34" charset="0"/>
                <a:cs typeface="Arial" panose="020B0604020202020204" pitchFamily="34" charset="0"/>
              </a:rPr>
              <a:t>: The front camera feed is inputted into the BlazePose model which is a Pose Detection model that outputs the (x, y, z) coordinates, visibility, and depth of 33 skeleton key points. </a:t>
            </a:r>
          </a:p>
          <a:p>
            <a:pPr marL="457200" indent="-457200" rtl="0">
              <a:spcBef>
                <a:spcPts val="1200"/>
              </a:spcBef>
              <a:spcAft>
                <a:spcPts val="1200"/>
              </a:spcAft>
              <a:buFont typeface="+mj-lt"/>
              <a:buAutoNum type="arabicPeriod"/>
            </a:pPr>
            <a:r>
              <a:rPr lang="en-US" sz="2400" b="1" i="0" u="none" strike="noStrike" dirty="0">
                <a:solidFill>
                  <a:srgbClr val="000000"/>
                </a:solidFill>
                <a:effectLst/>
                <a:latin typeface="Arial" panose="020B0604020202020204" pitchFamily="34" charset="0"/>
                <a:cs typeface="Arial" panose="020B0604020202020204" pitchFamily="34" charset="0"/>
              </a:rPr>
              <a:t>Pose Correction: </a:t>
            </a:r>
            <a:r>
              <a:rPr lang="en-US" sz="2400" b="0" i="0" u="none" strike="noStrike" dirty="0">
                <a:solidFill>
                  <a:srgbClr val="000000"/>
                </a:solidFill>
                <a:effectLst/>
                <a:latin typeface="Arial" panose="020B0604020202020204" pitchFamily="34" charset="0"/>
                <a:cs typeface="Arial" panose="020B0604020202020204" pitchFamily="34" charset="0"/>
              </a:rPr>
              <a:t>we calculate key joint angles and node distances which we compare with reference angles we obtained from a yoga instructor. If the accuracy is within the thresholds we specified, we output the corresponding positive audio cue and send the node positions, angles, and accuracy computation to be rendered on the mirror. If the accuracy is not within thresholds, the corresponding suggestions along with the node positions, angles, and accuracy is sent.</a:t>
            </a:r>
          </a:p>
          <a:p>
            <a:pPr marL="457200" indent="-457200" rtl="0">
              <a:spcBef>
                <a:spcPts val="1200"/>
              </a:spcBef>
              <a:spcAft>
                <a:spcPts val="1200"/>
              </a:spcAft>
              <a:buFont typeface="+mj-lt"/>
              <a:buAutoNum type="arabicPeriod"/>
            </a:pPr>
            <a:r>
              <a:rPr lang="en-US" sz="2400" b="1" i="0" u="none" strike="noStrike" dirty="0">
                <a:solidFill>
                  <a:srgbClr val="000000"/>
                </a:solidFill>
                <a:effectLst/>
                <a:latin typeface="Arial" panose="020B0604020202020204" pitchFamily="34" charset="0"/>
                <a:cs typeface="Arial" panose="020B0604020202020204" pitchFamily="34" charset="0"/>
              </a:rPr>
              <a:t>Mirror UI:</a:t>
            </a:r>
            <a:r>
              <a:rPr lang="en-US" sz="1800" b="1" dirty="0">
                <a:solidFill>
                  <a:srgbClr val="000000"/>
                </a:solidFill>
                <a:latin typeface="Times New Roman" panose="02020603050405020304" pitchFamily="18" charset="0"/>
              </a:rPr>
              <a:t> </a:t>
            </a:r>
            <a:r>
              <a:rPr lang="en-US" sz="2400" b="0" i="0" u="none" strike="noStrike" dirty="0">
                <a:solidFill>
                  <a:srgbClr val="000000"/>
                </a:solidFill>
                <a:effectLst/>
                <a:latin typeface="Arial" panose="020B0604020202020204" pitchFamily="34" charset="0"/>
                <a:cs typeface="Arial" panose="020B0604020202020204" pitchFamily="34" charset="0"/>
              </a:rPr>
              <a:t>The error rendering subsystem takes the pose inaccuracies that are generated by the pose correction subsystem and renders it on the monitors that are part of the smart mirror. Using python’s </a:t>
            </a:r>
            <a:r>
              <a:rPr lang="en-US" sz="2400" b="0" i="0" u="none" strike="noStrike" dirty="0" err="1">
                <a:solidFill>
                  <a:srgbClr val="000000"/>
                </a:solidFill>
                <a:effectLst/>
                <a:latin typeface="Arial" panose="020B0604020202020204" pitchFamily="34" charset="0"/>
                <a:cs typeface="Arial" panose="020B0604020202020204" pitchFamily="34" charset="0"/>
              </a:rPr>
              <a:t>tkinter</a:t>
            </a:r>
            <a:r>
              <a:rPr lang="en-US" sz="2400" b="0" i="0" u="none" strike="noStrike" dirty="0">
                <a:solidFill>
                  <a:srgbClr val="000000"/>
                </a:solidFill>
                <a:effectLst/>
                <a:latin typeface="Arial" panose="020B0604020202020204" pitchFamily="34" charset="0"/>
                <a:cs typeface="Arial" panose="020B0604020202020204" pitchFamily="34" charset="0"/>
              </a:rPr>
              <a:t> library, yellow highlights are drawn over the inaccurate parts of the pose, while green is drawn at the area where the body should also be. The rest of the background is black so the two-way mirror is as reflective as possible.</a:t>
            </a:r>
          </a:p>
          <a:p>
            <a:pPr marL="457200" indent="-457200" rtl="0">
              <a:spcBef>
                <a:spcPts val="1200"/>
              </a:spcBef>
              <a:spcAft>
                <a:spcPts val="1200"/>
              </a:spcAft>
              <a:buFont typeface="+mj-lt"/>
              <a:buAutoNum type="arabicPeriod"/>
            </a:pPr>
            <a:r>
              <a:rPr lang="en-US" sz="2400" b="1" dirty="0">
                <a:solidFill>
                  <a:srgbClr val="000000"/>
                </a:solidFill>
                <a:latin typeface="Arial" panose="020B0604020202020204" pitchFamily="34" charset="0"/>
                <a:cs typeface="Arial" panose="020B0604020202020204" pitchFamily="34" charset="0"/>
              </a:rPr>
              <a:t>Audio feedback:</a:t>
            </a:r>
            <a:r>
              <a:rPr lang="en-US" sz="2400" b="1" dirty="0">
                <a:latin typeface="Arial" panose="020B0604020202020204" pitchFamily="34" charset="0"/>
                <a:cs typeface="Arial" panose="020B0604020202020204" pitchFamily="34" charset="0"/>
              </a:rPr>
              <a:t> </a:t>
            </a:r>
            <a:r>
              <a:rPr lang="en-US" sz="2400" b="0" i="0" u="none" strike="noStrike" dirty="0">
                <a:solidFill>
                  <a:srgbClr val="000000"/>
                </a:solidFill>
                <a:effectLst/>
                <a:latin typeface="Arial" panose="020B0604020202020204" pitchFamily="34" charset="0"/>
                <a:cs typeface="Arial" panose="020B0604020202020204" pitchFamily="34" charset="0"/>
              </a:rPr>
              <a:t>We are using google text to speech (GTTS) to provide audio cues on how to correct the pose. We will either pre-record a set of audio cues and just play the appropriate one, or we will generate the cues in real time, based on the latency of the audio generation.</a:t>
            </a:r>
            <a:endParaRPr lang="en-US" sz="2400" b="0" dirty="0">
              <a:effectLst/>
              <a:latin typeface="Arial" panose="020B0604020202020204" pitchFamily="34" charset="0"/>
              <a:cs typeface="Arial" panose="020B0604020202020204" pitchFamily="34" charset="0"/>
            </a:endParaRPr>
          </a:p>
          <a:p>
            <a:br>
              <a:rPr lang="en-US" sz="800" dirty="0"/>
            </a:br>
            <a:endParaRPr lang="en-US" sz="800" b="0" dirty="0">
              <a:effectLst/>
            </a:endParaRPr>
          </a:p>
        </p:txBody>
      </p:sp>
      <p:sp>
        <p:nvSpPr>
          <p:cNvPr id="18" name="Rectangle 6">
            <a:extLst>
              <a:ext uri="{FF2B5EF4-FFF2-40B4-BE49-F238E27FC236}">
                <a16:creationId xmlns:a16="http://schemas.microsoft.com/office/drawing/2014/main" id="{42511996-8D4B-4D47-B1D9-B17F44C107D6}"/>
              </a:ext>
            </a:extLst>
          </p:cNvPr>
          <p:cNvSpPr>
            <a:spLocks noChangeArrowheads="1"/>
          </p:cNvSpPr>
          <p:nvPr/>
        </p:nvSpPr>
        <p:spPr bwMode="auto">
          <a:xfrm>
            <a:off x="14005560" y="4338418"/>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Description</a:t>
            </a:r>
          </a:p>
        </p:txBody>
      </p:sp>
      <p:sp>
        <p:nvSpPr>
          <p:cNvPr id="20" name="Rectangle 6">
            <a:extLst>
              <a:ext uri="{FF2B5EF4-FFF2-40B4-BE49-F238E27FC236}">
                <a16:creationId xmlns:a16="http://schemas.microsoft.com/office/drawing/2014/main" id="{1FC77964-14AE-A64B-AAA1-42E3761C91E5}"/>
              </a:ext>
            </a:extLst>
          </p:cNvPr>
          <p:cNvSpPr>
            <a:spLocks noChangeArrowheads="1"/>
          </p:cNvSpPr>
          <p:nvPr/>
        </p:nvSpPr>
        <p:spPr bwMode="auto">
          <a:xfrm>
            <a:off x="13959840" y="19514616"/>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Evaluation</a:t>
            </a:r>
          </a:p>
        </p:txBody>
      </p:sp>
      <p:sp>
        <p:nvSpPr>
          <p:cNvPr id="21" name="Rectangle 6">
            <a:extLst>
              <a:ext uri="{FF2B5EF4-FFF2-40B4-BE49-F238E27FC236}">
                <a16:creationId xmlns:a16="http://schemas.microsoft.com/office/drawing/2014/main" id="{9140691E-4A44-194D-A892-AE575B111EEB}"/>
              </a:ext>
            </a:extLst>
          </p:cNvPr>
          <p:cNvSpPr>
            <a:spLocks noChangeArrowheads="1"/>
          </p:cNvSpPr>
          <p:nvPr/>
        </p:nvSpPr>
        <p:spPr bwMode="auto">
          <a:xfrm>
            <a:off x="335280" y="28557271"/>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Conclusions &amp; Additional Information</a:t>
            </a:r>
          </a:p>
        </p:txBody>
      </p:sp>
      <p:sp>
        <p:nvSpPr>
          <p:cNvPr id="43" name="TextBox 42">
            <a:extLst>
              <a:ext uri="{FF2B5EF4-FFF2-40B4-BE49-F238E27FC236}">
                <a16:creationId xmlns:a16="http://schemas.microsoft.com/office/drawing/2014/main" id="{0480F005-D335-CC48-B7B4-223E851ECC73}"/>
              </a:ext>
            </a:extLst>
          </p:cNvPr>
          <p:cNvSpPr txBox="1"/>
          <p:nvPr/>
        </p:nvSpPr>
        <p:spPr>
          <a:xfrm>
            <a:off x="381001" y="29748835"/>
            <a:ext cx="13106399" cy="5632311"/>
          </a:xfrm>
          <a:prstGeom prst="rect">
            <a:avLst/>
          </a:prstGeom>
          <a:noFill/>
        </p:spPr>
        <p:txBody>
          <a:bodyPr wrap="square" rtlCol="0">
            <a:spAutoFit/>
          </a:bodyPr>
          <a:lstStyle/>
          <a:p>
            <a:r>
              <a:rPr lang="en-US" sz="2400" dirty="0"/>
              <a:t>     Overall, PosePal exceeded all of the goals we had initially set for our design requirements. After verification tests with our local Yoga instructor, she claimed that PosePal would provide a formidable alternative for at-home yoga classes and even stated it presents a cost-effective and affordable way for people to practice yoga at home. Through our own user testing, most users were satisfied with our real-time audio and visual feedback and thoroughly enjoyed their experience. </a:t>
            </a:r>
          </a:p>
          <a:p>
            <a:r>
              <a:rPr lang="en-US" sz="2400" dirty="0"/>
              <a:t>     A key lesson we learned is</a:t>
            </a:r>
            <a:r>
              <a:rPr lang="en-US" sz="2400" dirty="0">
                <a:latin typeface="Arial" panose="020B060402020202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to write software that accounts for all the real-world discrepancies and chaos that wouldn’t typically exist in a binary world. We learned to write durable software that works on all different heights, body types, skill levels, and prioritized making sure it was accessible to everyone.  </a:t>
            </a:r>
          </a:p>
          <a:p>
            <a:r>
              <a:rPr lang="en-US" sz="2400" dirty="0">
                <a:latin typeface="Arial" panose="020B0604020202020204" pitchFamily="34" charset="0"/>
                <a:cs typeface="Arial" panose="020B0604020202020204" pitchFamily="34" charset="0"/>
              </a:rPr>
              <a:t>     Future work could </a:t>
            </a:r>
            <a:r>
              <a:rPr lang="en-US" sz="2400" b="0" i="0" u="none" strike="noStrike" dirty="0">
                <a:solidFill>
                  <a:srgbClr val="000000"/>
                </a:solidFill>
                <a:effectLst/>
                <a:latin typeface="Arial" panose="020B0604020202020204" pitchFamily="34" charset="0"/>
                <a:cs typeface="Arial" panose="020B0604020202020204" pitchFamily="34" charset="0"/>
              </a:rPr>
              <a:t>include adding an interactive mat that further aids in guiding users to help them correct their pose. Sections of the mat could light up with different colors according to where users put their limbs to visually indicate whether the user is in the correct section of the mat. Additionally, more smart-mirror UI related components could be added to further elevate the user experience. </a:t>
            </a:r>
            <a:endParaRPr lang="en-US" sz="2400" dirty="0">
              <a:latin typeface="Arial" panose="020B0604020202020204" pitchFamily="34" charset="0"/>
              <a:cs typeface="Arial" panose="020B0604020202020204" pitchFamily="34" charset="0"/>
            </a:endParaRPr>
          </a:p>
        </p:txBody>
      </p:sp>
      <p:pic>
        <p:nvPicPr>
          <p:cNvPr id="529" name="Picture 528" descr="Graphical user interface, application&#10;&#10;Description automatically generated">
            <a:extLst>
              <a:ext uri="{FF2B5EF4-FFF2-40B4-BE49-F238E27FC236}">
                <a16:creationId xmlns:a16="http://schemas.microsoft.com/office/drawing/2014/main" id="{28B89DC4-1540-610C-FAC7-2789990FA421}"/>
              </a:ext>
            </a:extLst>
          </p:cNvPr>
          <p:cNvPicPr>
            <a:picLocks noChangeAspect="1"/>
          </p:cNvPicPr>
          <p:nvPr/>
        </p:nvPicPr>
        <p:blipFill>
          <a:blip r:embed="rId4"/>
          <a:stretch>
            <a:fillRect/>
          </a:stretch>
        </p:blipFill>
        <p:spPr>
          <a:xfrm>
            <a:off x="457200" y="13675662"/>
            <a:ext cx="13116707" cy="8044689"/>
          </a:xfrm>
          <a:prstGeom prst="rect">
            <a:avLst/>
          </a:prstGeom>
        </p:spPr>
      </p:pic>
      <p:pic>
        <p:nvPicPr>
          <p:cNvPr id="531" name="Picture 530" descr="Diagram&#10;&#10;Description automatically generated">
            <a:extLst>
              <a:ext uri="{FF2B5EF4-FFF2-40B4-BE49-F238E27FC236}">
                <a16:creationId xmlns:a16="http://schemas.microsoft.com/office/drawing/2014/main" id="{503D8086-2B3F-2E11-8B0B-EBB4BB6F52FB}"/>
              </a:ext>
            </a:extLst>
          </p:cNvPr>
          <p:cNvPicPr>
            <a:picLocks noChangeAspect="1"/>
          </p:cNvPicPr>
          <p:nvPr/>
        </p:nvPicPr>
        <p:blipFill rotWithShape="1">
          <a:blip r:embed="rId5"/>
          <a:srcRect l="8584" t="5540" b="10046"/>
          <a:stretch/>
        </p:blipFill>
        <p:spPr>
          <a:xfrm>
            <a:off x="-31997" y="18502987"/>
            <a:ext cx="4404150" cy="2937658"/>
          </a:xfrm>
          <a:prstGeom prst="rect">
            <a:avLst/>
          </a:prstGeom>
        </p:spPr>
      </p:pic>
      <p:pic>
        <p:nvPicPr>
          <p:cNvPr id="533" name="Picture 532" descr="Diagram, schematic&#10;&#10;Description automatically generated">
            <a:extLst>
              <a:ext uri="{FF2B5EF4-FFF2-40B4-BE49-F238E27FC236}">
                <a16:creationId xmlns:a16="http://schemas.microsoft.com/office/drawing/2014/main" id="{A003C2D7-F9D5-1B96-6D7E-EE999108C761}"/>
              </a:ext>
            </a:extLst>
          </p:cNvPr>
          <p:cNvPicPr>
            <a:picLocks noChangeAspect="1"/>
          </p:cNvPicPr>
          <p:nvPr/>
        </p:nvPicPr>
        <p:blipFill>
          <a:blip r:embed="rId6"/>
          <a:stretch>
            <a:fillRect/>
          </a:stretch>
        </p:blipFill>
        <p:spPr>
          <a:xfrm>
            <a:off x="317269" y="22441305"/>
            <a:ext cx="7037172" cy="5461857"/>
          </a:xfrm>
          <a:prstGeom prst="rect">
            <a:avLst/>
          </a:prstGeom>
        </p:spPr>
      </p:pic>
      <p:sp>
        <p:nvSpPr>
          <p:cNvPr id="535" name="TextBox 534">
            <a:extLst>
              <a:ext uri="{FF2B5EF4-FFF2-40B4-BE49-F238E27FC236}">
                <a16:creationId xmlns:a16="http://schemas.microsoft.com/office/drawing/2014/main" id="{29E60BCD-A858-5901-0DAE-33B700C4D201}"/>
              </a:ext>
            </a:extLst>
          </p:cNvPr>
          <p:cNvSpPr txBox="1"/>
          <p:nvPr/>
        </p:nvSpPr>
        <p:spPr>
          <a:xfrm>
            <a:off x="7752151" y="22160367"/>
            <a:ext cx="5888680" cy="6001643"/>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Arial" panose="020B0604020202020204" pitchFamily="34" charset="0"/>
                <a:cs typeface="Arial" panose="020B0604020202020204" pitchFamily="34" charset="0"/>
              </a:rPr>
              <a:t>PosePal’s principle of operation is essentially a Pose Detection and Correction feedback loop. The general sequence a user will follow will be as follows:</a:t>
            </a:r>
            <a:endParaRPr lang="en-US" sz="2400" b="0" dirty="0">
              <a:effectLst/>
              <a:latin typeface="Arial" panose="020B0604020202020204" pitchFamily="34" charset="0"/>
              <a:cs typeface="Arial" panose="020B0604020202020204" pitchFamily="34" charset="0"/>
            </a:endParaRP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User clicks “Start Yoga Routine”</a:t>
            </a: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A new yoga pose is shown</a:t>
            </a: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Wait 5 seconds for user to maintain pose</a:t>
            </a: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Show any errors in the pose on the user’s reflection with feedback on how to fix it</a:t>
            </a: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Wait until the user holds an accurate pose within thresholds for 8 seconds</a:t>
            </a:r>
          </a:p>
          <a:p>
            <a:pPr marL="457200" indent="-457200" rtl="0" fontAlgn="base">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cs typeface="Arial" panose="020B0604020202020204" pitchFamily="34" charset="0"/>
              </a:rPr>
              <a:t>Go back to step 2 if there are more poses in the routine</a:t>
            </a:r>
          </a:p>
        </p:txBody>
      </p:sp>
      <p:pic>
        <p:nvPicPr>
          <p:cNvPr id="538" name="Picture 537" descr="A picture containing wall, indoor, person&#10;&#10;Description automatically generated">
            <a:extLst>
              <a:ext uri="{FF2B5EF4-FFF2-40B4-BE49-F238E27FC236}">
                <a16:creationId xmlns:a16="http://schemas.microsoft.com/office/drawing/2014/main" id="{E839B91F-6FC4-0A2A-F91A-A89D548995D4}"/>
              </a:ext>
            </a:extLst>
          </p:cNvPr>
          <p:cNvPicPr>
            <a:picLocks noChangeAspect="1"/>
          </p:cNvPicPr>
          <p:nvPr/>
        </p:nvPicPr>
        <p:blipFill>
          <a:blip r:embed="rId7"/>
          <a:stretch>
            <a:fillRect/>
          </a:stretch>
        </p:blipFill>
        <p:spPr>
          <a:xfrm>
            <a:off x="23088600" y="13920107"/>
            <a:ext cx="3219753" cy="5151603"/>
          </a:xfrm>
          <a:prstGeom prst="rect">
            <a:avLst/>
          </a:prstGeom>
        </p:spPr>
      </p:pic>
      <p:pic>
        <p:nvPicPr>
          <p:cNvPr id="1026" name="Picture 2">
            <a:extLst>
              <a:ext uri="{FF2B5EF4-FFF2-40B4-BE49-F238E27FC236}">
                <a16:creationId xmlns:a16="http://schemas.microsoft.com/office/drawing/2014/main" id="{352CD215-ACC0-9E74-E996-92857B6B0A6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908" r="2535" b="1588"/>
          <a:stretch/>
        </p:blipFill>
        <p:spPr bwMode="auto">
          <a:xfrm>
            <a:off x="14623732" y="20693939"/>
            <a:ext cx="5935028" cy="4451039"/>
          </a:xfrm>
          <a:prstGeom prst="rect">
            <a:avLst/>
          </a:prstGeom>
          <a:noFill/>
          <a:extLst>
            <a:ext uri="{909E8E84-426E-40DD-AFC4-6F175D3DCCD1}">
              <a14:hiddenFill xmlns:a14="http://schemas.microsoft.com/office/drawing/2010/main">
                <a:solidFill>
                  <a:srgbClr val="FFFFFF"/>
                </a:solidFill>
              </a14:hiddenFill>
            </a:ext>
          </a:extLst>
        </p:spPr>
      </p:pic>
      <p:sp>
        <p:nvSpPr>
          <p:cNvPr id="540" name="Rectangle 9">
            <a:extLst>
              <a:ext uri="{FF2B5EF4-FFF2-40B4-BE49-F238E27FC236}">
                <a16:creationId xmlns:a16="http://schemas.microsoft.com/office/drawing/2014/main" id="{9C7C2AAB-572A-9E28-A8B6-7A3A21F558F8}"/>
              </a:ext>
            </a:extLst>
          </p:cNvPr>
          <p:cNvSpPr>
            <a:spLocks noChangeArrowheads="1"/>
          </p:cNvSpPr>
          <p:nvPr/>
        </p:nvSpPr>
        <p:spPr bwMode="auto">
          <a:xfrm>
            <a:off x="12268200" y="23053431"/>
            <a:ext cx="274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41" name="TextBox 540">
            <a:extLst>
              <a:ext uri="{FF2B5EF4-FFF2-40B4-BE49-F238E27FC236}">
                <a16:creationId xmlns:a16="http://schemas.microsoft.com/office/drawing/2014/main" id="{24BACEAA-9986-205F-EABC-AAD129E698CE}"/>
              </a:ext>
            </a:extLst>
          </p:cNvPr>
          <p:cNvSpPr txBox="1"/>
          <p:nvPr/>
        </p:nvSpPr>
        <p:spPr>
          <a:xfrm>
            <a:off x="14430401" y="25082399"/>
            <a:ext cx="6823135" cy="400110"/>
          </a:xfrm>
          <a:prstGeom prst="rect">
            <a:avLst/>
          </a:prstGeom>
          <a:noFill/>
        </p:spPr>
        <p:txBody>
          <a:bodyPr wrap="square" rtlCol="0">
            <a:spAutoFit/>
          </a:bodyPr>
          <a:lstStyle/>
          <a:p>
            <a:pPr algn="ctr"/>
            <a:r>
              <a:rPr lang="en-US" sz="2000" dirty="0"/>
              <a:t>The end-to-end latency of the system is on average 67ms.</a:t>
            </a:r>
          </a:p>
        </p:txBody>
      </p:sp>
      <p:sp>
        <p:nvSpPr>
          <p:cNvPr id="542" name="TextBox 541">
            <a:extLst>
              <a:ext uri="{FF2B5EF4-FFF2-40B4-BE49-F238E27FC236}">
                <a16:creationId xmlns:a16="http://schemas.microsoft.com/office/drawing/2014/main" id="{57984CE7-3FEB-8B12-A842-992796439955}"/>
              </a:ext>
            </a:extLst>
          </p:cNvPr>
          <p:cNvSpPr txBox="1"/>
          <p:nvPr/>
        </p:nvSpPr>
        <p:spPr>
          <a:xfrm>
            <a:off x="14421425" y="29318399"/>
            <a:ext cx="6823135" cy="1015663"/>
          </a:xfrm>
          <a:prstGeom prst="rect">
            <a:avLst/>
          </a:prstGeom>
          <a:noFill/>
        </p:spPr>
        <p:txBody>
          <a:bodyPr wrap="square" rtlCol="0">
            <a:spAutoFit/>
          </a:bodyPr>
          <a:lstStyle/>
          <a:p>
            <a:pPr algn="ctr"/>
            <a:r>
              <a:rPr lang="en-US" sz="2000" dirty="0"/>
              <a:t>Blaze Pose Node Detection Accuracy is 93% and 4 audio cues from 64 cues were incorrect, resulting in an overall accuracy of 87.2% </a:t>
            </a:r>
          </a:p>
        </p:txBody>
      </p:sp>
      <p:sp>
        <p:nvSpPr>
          <p:cNvPr id="543" name="TextBox 542">
            <a:extLst>
              <a:ext uri="{FF2B5EF4-FFF2-40B4-BE49-F238E27FC236}">
                <a16:creationId xmlns:a16="http://schemas.microsoft.com/office/drawing/2014/main" id="{332C9B85-DF94-CFD4-4C37-5ABC6891BDA0}"/>
              </a:ext>
            </a:extLst>
          </p:cNvPr>
          <p:cNvSpPr txBox="1"/>
          <p:nvPr/>
        </p:nvSpPr>
        <p:spPr>
          <a:xfrm>
            <a:off x="21038819" y="20573971"/>
            <a:ext cx="6233161" cy="707886"/>
          </a:xfrm>
          <a:prstGeom prst="rect">
            <a:avLst/>
          </a:prstGeom>
          <a:noFill/>
        </p:spPr>
        <p:txBody>
          <a:bodyPr wrap="square" rtlCol="0">
            <a:spAutoFit/>
          </a:bodyPr>
          <a:lstStyle/>
          <a:p>
            <a:pPr algn="ctr"/>
            <a:r>
              <a:rPr lang="en-US" sz="2000" dirty="0"/>
              <a:t>After conducting user testing with a survey of 11 questions, the results are as follows:  </a:t>
            </a:r>
          </a:p>
        </p:txBody>
      </p:sp>
      <p:pic>
        <p:nvPicPr>
          <p:cNvPr id="1037" name="Picture 13">
            <a:extLst>
              <a:ext uri="{FF2B5EF4-FFF2-40B4-BE49-F238E27FC236}">
                <a16:creationId xmlns:a16="http://schemas.microsoft.com/office/drawing/2014/main" id="{E781A60E-FDDC-109B-6F41-4BCDD815E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4394" y="14459060"/>
            <a:ext cx="7834484" cy="4451038"/>
          </a:xfrm>
          <a:prstGeom prst="rect">
            <a:avLst/>
          </a:prstGeom>
          <a:noFill/>
          <a:extLst>
            <a:ext uri="{909E8E84-426E-40DD-AFC4-6F175D3DCCD1}">
              <a14:hiddenFill xmlns:a14="http://schemas.microsoft.com/office/drawing/2010/main">
                <a:solidFill>
                  <a:srgbClr val="FFFFFF"/>
                </a:solidFill>
              </a14:hiddenFill>
            </a:ext>
          </a:extLst>
        </p:spPr>
      </p:pic>
      <p:sp>
        <p:nvSpPr>
          <p:cNvPr id="545" name="TextBox 544">
            <a:extLst>
              <a:ext uri="{FF2B5EF4-FFF2-40B4-BE49-F238E27FC236}">
                <a16:creationId xmlns:a16="http://schemas.microsoft.com/office/drawing/2014/main" id="{D0C4139E-CDB9-D0F3-98F4-E7E3A167E2D8}"/>
              </a:ext>
            </a:extLst>
          </p:cNvPr>
          <p:cNvSpPr txBox="1"/>
          <p:nvPr/>
        </p:nvSpPr>
        <p:spPr>
          <a:xfrm>
            <a:off x="1369978" y="17873649"/>
            <a:ext cx="1600200" cy="461665"/>
          </a:xfrm>
          <a:prstGeom prst="rect">
            <a:avLst/>
          </a:prstGeom>
          <a:noFill/>
        </p:spPr>
        <p:txBody>
          <a:bodyPr wrap="square">
            <a:spAutoFit/>
          </a:bodyPr>
          <a:lstStyle/>
          <a:p>
            <a:pPr rtl="0">
              <a:spcBef>
                <a:spcPts val="0"/>
              </a:spcBef>
              <a:spcAft>
                <a:spcPts val="0"/>
              </a:spcAft>
            </a:pPr>
            <a:r>
              <a:rPr lang="en-US" sz="2400" b="1" i="0" u="sng" strike="noStrike" dirty="0">
                <a:solidFill>
                  <a:srgbClr val="000000"/>
                </a:solidFill>
                <a:effectLst/>
                <a:latin typeface="Arial" panose="020B0604020202020204" pitchFamily="34" charset="0"/>
                <a:cs typeface="Arial" panose="020B0604020202020204" pitchFamily="34" charset="0"/>
              </a:rPr>
              <a:t>Hardware</a:t>
            </a:r>
          </a:p>
        </p:txBody>
      </p:sp>
      <p:sp>
        <p:nvSpPr>
          <p:cNvPr id="546" name="TextBox 545">
            <a:extLst>
              <a:ext uri="{FF2B5EF4-FFF2-40B4-BE49-F238E27FC236}">
                <a16:creationId xmlns:a16="http://schemas.microsoft.com/office/drawing/2014/main" id="{A8F9E603-11EB-CFEB-6D30-1BC9E8AAC767}"/>
              </a:ext>
            </a:extLst>
          </p:cNvPr>
          <p:cNvSpPr txBox="1"/>
          <p:nvPr/>
        </p:nvSpPr>
        <p:spPr>
          <a:xfrm>
            <a:off x="6088380" y="13159518"/>
            <a:ext cx="1600200" cy="461665"/>
          </a:xfrm>
          <a:prstGeom prst="rect">
            <a:avLst/>
          </a:prstGeom>
          <a:noFill/>
        </p:spPr>
        <p:txBody>
          <a:bodyPr wrap="square">
            <a:spAutoFit/>
          </a:bodyPr>
          <a:lstStyle/>
          <a:p>
            <a:pPr rtl="0">
              <a:spcBef>
                <a:spcPts val="0"/>
              </a:spcBef>
              <a:spcAft>
                <a:spcPts val="0"/>
              </a:spcAft>
            </a:pPr>
            <a:r>
              <a:rPr lang="en-US" sz="2400" b="1" i="0" u="sng" strike="noStrike" dirty="0">
                <a:solidFill>
                  <a:srgbClr val="000000"/>
                </a:solidFill>
                <a:effectLst/>
                <a:latin typeface="Arial" panose="020B0604020202020204" pitchFamily="34" charset="0"/>
                <a:cs typeface="Arial" panose="020B0604020202020204" pitchFamily="34" charset="0"/>
              </a:rPr>
              <a:t>Software</a:t>
            </a:r>
          </a:p>
        </p:txBody>
      </p:sp>
      <p:graphicFrame>
        <p:nvGraphicFramePr>
          <p:cNvPr id="2" name="Table 1">
            <a:extLst>
              <a:ext uri="{FF2B5EF4-FFF2-40B4-BE49-F238E27FC236}">
                <a16:creationId xmlns:a16="http://schemas.microsoft.com/office/drawing/2014/main" id="{E5A6699C-EB89-1032-618D-A45998B7C697}"/>
              </a:ext>
            </a:extLst>
          </p:cNvPr>
          <p:cNvGraphicFramePr>
            <a:graphicFrameLocks noGrp="1"/>
          </p:cNvGraphicFramePr>
          <p:nvPr>
            <p:extLst>
              <p:ext uri="{D42A27DB-BD31-4B8C-83A1-F6EECF244321}">
                <p14:modId xmlns:p14="http://schemas.microsoft.com/office/powerpoint/2010/main" val="4220741399"/>
              </p:ext>
            </p:extLst>
          </p:nvPr>
        </p:nvGraphicFramePr>
        <p:xfrm>
          <a:off x="14310295" y="25838912"/>
          <a:ext cx="6943241" cy="3424426"/>
        </p:xfrm>
        <a:graphic>
          <a:graphicData uri="http://schemas.openxmlformats.org/drawingml/2006/table">
            <a:tbl>
              <a:tblPr/>
              <a:tblGrid>
                <a:gridCol w="1365244">
                  <a:extLst>
                    <a:ext uri="{9D8B030D-6E8A-4147-A177-3AD203B41FA5}">
                      <a16:colId xmlns:a16="http://schemas.microsoft.com/office/drawing/2014/main" val="2337606171"/>
                    </a:ext>
                  </a:extLst>
                </a:gridCol>
                <a:gridCol w="1277479">
                  <a:extLst>
                    <a:ext uri="{9D8B030D-6E8A-4147-A177-3AD203B41FA5}">
                      <a16:colId xmlns:a16="http://schemas.microsoft.com/office/drawing/2014/main" val="2176947340"/>
                    </a:ext>
                  </a:extLst>
                </a:gridCol>
                <a:gridCol w="1238471">
                  <a:extLst>
                    <a:ext uri="{9D8B030D-6E8A-4147-A177-3AD203B41FA5}">
                      <a16:colId xmlns:a16="http://schemas.microsoft.com/office/drawing/2014/main" val="3503873941"/>
                    </a:ext>
                  </a:extLst>
                </a:gridCol>
                <a:gridCol w="1267727">
                  <a:extLst>
                    <a:ext uri="{9D8B030D-6E8A-4147-A177-3AD203B41FA5}">
                      <a16:colId xmlns:a16="http://schemas.microsoft.com/office/drawing/2014/main" val="3339534525"/>
                    </a:ext>
                  </a:extLst>
                </a:gridCol>
                <a:gridCol w="1794320">
                  <a:extLst>
                    <a:ext uri="{9D8B030D-6E8A-4147-A177-3AD203B41FA5}">
                      <a16:colId xmlns:a16="http://schemas.microsoft.com/office/drawing/2014/main" val="1481460585"/>
                    </a:ext>
                  </a:extLst>
                </a:gridCol>
              </a:tblGrid>
              <a:tr h="899638">
                <a:tc>
                  <a:txBody>
                    <a:bodyPr/>
                    <a:lstStyle/>
                    <a:p>
                      <a:pPr algn="ctr" rtl="0" fontAlgn="ctr">
                        <a:spcBef>
                          <a:spcPts val="0"/>
                        </a:spcBef>
                        <a:spcAft>
                          <a:spcPts val="0"/>
                        </a:spcAft>
                      </a:pPr>
                      <a:r>
                        <a:rPr lang="en-US" sz="1100" b="1" i="0" u="none" strike="noStrike">
                          <a:solidFill>
                            <a:srgbClr val="000000"/>
                          </a:solidFill>
                          <a:effectLst/>
                          <a:latin typeface="Calibri" panose="020F0502020204030204" pitchFamily="34" charset="0"/>
                        </a:rPr>
                        <a:t>Pose</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a:solidFill>
                            <a:srgbClr val="000000"/>
                          </a:solidFill>
                          <a:effectLst/>
                          <a:latin typeface="Calibri" panose="020F0502020204030204" pitchFamily="34" charset="0"/>
                        </a:rPr>
                        <a:t>Audio Cues Phrased Incorrectly</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a:solidFill>
                            <a:srgbClr val="000000"/>
                          </a:solidFill>
                          <a:effectLst/>
                          <a:latin typeface="Calibri" panose="020F0502020204030204" pitchFamily="34" charset="0"/>
                        </a:rPr>
                        <a:t>Audio Cues in Opposite Direction</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a:solidFill>
                            <a:srgbClr val="000000"/>
                          </a:solidFill>
                          <a:effectLst/>
                          <a:latin typeface="Calibri" panose="020F0502020204030204" pitchFamily="34" charset="0"/>
                        </a:rPr>
                        <a:t>Audio Cues with Threshold Incorrect</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a:solidFill>
                            <a:srgbClr val="000000"/>
                          </a:solidFill>
                          <a:effectLst/>
                          <a:latin typeface="Calibri" panose="020F0502020204030204" pitchFamily="34" charset="0"/>
                        </a:rPr>
                        <a:t>Time each pose should be held</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971611"/>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Upward Salute</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8 sec</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498936"/>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Tree Pose</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1</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1</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8 sec</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593655"/>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Crescent Moon</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2</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8 sec</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966277"/>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Downward Dog</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8 sec</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048483"/>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Warrior Pose</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8 sec</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5471"/>
                  </a:ext>
                </a:extLst>
              </a:tr>
              <a:tr h="420798">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Cobra Pose</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a:solidFill>
                            <a:srgbClr val="000000"/>
                          </a:solidFill>
                          <a:effectLst/>
                          <a:latin typeface="Calibri" panose="020F0502020204030204" pitchFamily="34" charset="0"/>
                        </a:rPr>
                        <a:t>0</a:t>
                      </a:r>
                      <a:endParaRPr lang="en-US">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dirty="0">
                          <a:solidFill>
                            <a:srgbClr val="000000"/>
                          </a:solidFill>
                          <a:effectLst/>
                          <a:latin typeface="Calibri" panose="020F0502020204030204" pitchFamily="34" charset="0"/>
                        </a:rPr>
                        <a:t>8 sec</a:t>
                      </a:r>
                      <a:endParaRPr lang="en-US"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220892"/>
                  </a:ext>
                </a:extLst>
              </a:tr>
            </a:tbl>
          </a:graphicData>
        </a:graphic>
      </p:graphicFrame>
      <p:sp>
        <p:nvSpPr>
          <p:cNvPr id="4" name="Rectangle 1">
            <a:extLst>
              <a:ext uri="{FF2B5EF4-FFF2-40B4-BE49-F238E27FC236}">
                <a16:creationId xmlns:a16="http://schemas.microsoft.com/office/drawing/2014/main" id="{E5777337-1EC3-75CB-DFEB-7C4AFB45EF58}"/>
              </a:ext>
            </a:extLst>
          </p:cNvPr>
          <p:cNvSpPr>
            <a:spLocks noChangeArrowheads="1"/>
          </p:cNvSpPr>
          <p:nvPr/>
        </p:nvSpPr>
        <p:spPr bwMode="auto">
          <a:xfrm>
            <a:off x="14642020" y="29706529"/>
            <a:ext cx="274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Forms response chart. Question title: Are the audio instructions clear and easy to understand/follow?. Number of responses: 8 responses.">
            <a:extLst>
              <a:ext uri="{FF2B5EF4-FFF2-40B4-BE49-F238E27FC236}">
                <a16:creationId xmlns:a16="http://schemas.microsoft.com/office/drawing/2014/main" id="{76A3C76A-596E-FD1F-545E-14FFF37422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7383"/>
          <a:stretch/>
        </p:blipFill>
        <p:spPr bwMode="auto">
          <a:xfrm>
            <a:off x="21137301" y="21475922"/>
            <a:ext cx="6294700" cy="28558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orms response chart. Question title: Does PosePal provide audio feedback in a non-judgemental and supportive manner?. Number of responses: 8 responses.">
            <a:extLst>
              <a:ext uri="{FF2B5EF4-FFF2-40B4-BE49-F238E27FC236}">
                <a16:creationId xmlns:a16="http://schemas.microsoft.com/office/drawing/2014/main" id="{94C282CB-624B-57AD-BA7B-B76C34A78E4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512"/>
          <a:stretch/>
        </p:blipFill>
        <p:spPr bwMode="auto">
          <a:xfrm>
            <a:off x="21256164" y="24466608"/>
            <a:ext cx="6178464" cy="28070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orms response chart. Question title: On a scale of 1-10, how effective did you find the visual highlighting of the nodes green and red to be when learning a new pose?. Number of responses: 8 responses.">
            <a:extLst>
              <a:ext uri="{FF2B5EF4-FFF2-40B4-BE49-F238E27FC236}">
                <a16:creationId xmlns:a16="http://schemas.microsoft.com/office/drawing/2014/main" id="{2E4B1E0D-A52C-57EC-250A-6AE6D76D3B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87728" y="30293139"/>
            <a:ext cx="6141860" cy="31171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orms response chart. Question title: Would you find this product easy to set-up and use as an at-home tool to learn yoga?. Number of responses: 8 responses.">
            <a:extLst>
              <a:ext uri="{FF2B5EF4-FFF2-40B4-BE49-F238E27FC236}">
                <a16:creationId xmlns:a16="http://schemas.microsoft.com/office/drawing/2014/main" id="{10AC05A3-1674-9ADC-4A13-D2F060CCFAA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9017"/>
          <a:stretch/>
        </p:blipFill>
        <p:spPr bwMode="auto">
          <a:xfrm>
            <a:off x="21253536" y="30297276"/>
            <a:ext cx="6178464" cy="2853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Forms response chart. Question title: PosePal currently costs $670 which is around $330 less than the leading Smart Mirror brand. Yoga classes also can currently cost up to $75/session. Given this information, do you think PosePal is cost effective and affordable?. Number of responses: 8 responses.">
            <a:extLst>
              <a:ext uri="{FF2B5EF4-FFF2-40B4-BE49-F238E27FC236}">
                <a16:creationId xmlns:a16="http://schemas.microsoft.com/office/drawing/2014/main" id="{8F5BEF3C-0095-2A5A-E195-0A9B4EBEB9C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03" r="2761"/>
          <a:stretch/>
        </p:blipFill>
        <p:spPr bwMode="auto">
          <a:xfrm>
            <a:off x="21269302" y="27273637"/>
            <a:ext cx="6007329" cy="2807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yLab-PosterTemplate-v3">
  <a:themeElements>
    <a:clrScheme name="Custom 6">
      <a:dk1>
        <a:sysClr val="windowText" lastClr="000000"/>
      </a:dk1>
      <a:lt1>
        <a:sysClr val="window" lastClr="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CyLab-PosterTemplate-v3</Template>
  <TotalTime>7244</TotalTime>
  <Words>1005</Words>
  <Application>Microsoft Macintosh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vt:lpstr>
      <vt:lpstr>Times New Roman</vt:lpstr>
      <vt:lpstr>Wingdings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Ankita Kalkar</cp:lastModifiedBy>
  <cp:revision>223</cp:revision>
  <cp:lastPrinted>2015-05-04T20:22:30Z</cp:lastPrinted>
  <dcterms:created xsi:type="dcterms:W3CDTF">2012-08-30T17:56:20Z</dcterms:created>
  <dcterms:modified xsi:type="dcterms:W3CDTF">2023-05-04T03:43:05Z</dcterms:modified>
</cp:coreProperties>
</file>