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Bungee Inline"/>
      <p:regular r:id="rId19"/>
    </p:embeddedFont>
    <p:embeddedFont>
      <p:font typeface="Barlow SemiBold"/>
      <p:regular r:id="rId20"/>
      <p:bold r:id="rId21"/>
      <p:italic r:id="rId22"/>
      <p:boldItalic r:id="rId23"/>
    </p:embeddedFont>
    <p:embeddedFont>
      <p:font typeface="Barl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CDEDCC-69C2-4270-99E6-04399F001475}">
  <a:tblStyle styleId="{8CCDEDCC-69C2-4270-99E6-04399F0014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Bold-regular.fntdata"/><Relationship Id="rId22" Type="http://schemas.openxmlformats.org/officeDocument/2006/relationships/font" Target="fonts/BarlowSemiBold-italic.fntdata"/><Relationship Id="rId21" Type="http://schemas.openxmlformats.org/officeDocument/2006/relationships/font" Target="fonts/BarlowSemiBold-bold.fntdata"/><Relationship Id="rId24" Type="http://schemas.openxmlformats.org/officeDocument/2006/relationships/font" Target="fonts/Barlow-regular.fntdata"/><Relationship Id="rId23" Type="http://schemas.openxmlformats.org/officeDocument/2006/relationships/font" Target="fonts/Barlow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-italic.fntdata"/><Relationship Id="rId25" Type="http://schemas.openxmlformats.org/officeDocument/2006/relationships/font" Target="fonts/Barlow-bold.fntdata"/><Relationship Id="rId27" Type="http://schemas.openxmlformats.org/officeDocument/2006/relationships/font" Target="fonts/Barlow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BungeeInline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d3e14202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d3e14202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93fec696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93fec696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93fec696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93fec696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d3e14202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dd3e14202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648fc250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648fc25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648fc250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648fc250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648fc250e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648fc250e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648fc250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648fc250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f2231a41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f2231a41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f2231a41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f2231a41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648fc250e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b648fc250e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584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212" l="0" r="0" t="421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1509" l="0" r="0" t="11502"/>
          <a:stretch/>
        </p:blipFill>
        <p:spPr>
          <a:xfrm>
            <a:off x="781050" y="564924"/>
            <a:ext cx="3469499" cy="40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607350" y="1295111"/>
            <a:ext cx="4859400" cy="2553300"/>
          </a:xfrm>
          <a:prstGeom prst="rect">
            <a:avLst/>
          </a:prstGeom>
          <a:solidFill>
            <a:srgbClr val="ADC1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40550" y="1513925"/>
            <a:ext cx="4593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>
                <a:solidFill>
                  <a:schemeClr val="lt1"/>
                </a:solidFill>
                <a:latin typeface="Bungee Inline"/>
                <a:ea typeface="Bungee Inline"/>
                <a:cs typeface="Bungee Inline"/>
                <a:sym typeface="Bungee Inline"/>
              </a:rPr>
              <a:t>Best Ball</a:t>
            </a:r>
            <a:endParaRPr sz="6000">
              <a:solidFill>
                <a:schemeClr val="lt1"/>
              </a:solidFill>
              <a:latin typeface="Bungee Inline"/>
              <a:ea typeface="Bungee Inline"/>
              <a:cs typeface="Bungee Inline"/>
              <a:sym typeface="Bungee Inl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lt1"/>
                </a:solidFill>
                <a:latin typeface="Bungee Inline"/>
                <a:ea typeface="Bungee Inline"/>
                <a:cs typeface="Bungee Inline"/>
                <a:sym typeface="Bungee Inline"/>
              </a:rPr>
              <a:t> Design Presentation</a:t>
            </a:r>
            <a:endParaRPr sz="2200">
              <a:solidFill>
                <a:schemeClr val="lt1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74774" y="28408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Christopher Hess, Seaver Dahlgren, Erik Feldmann</a:t>
            </a:r>
            <a:endParaRPr sz="1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 amt="8000"/>
          </a:blip>
          <a:srcRect b="5301" l="1181" r="1191" t="529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677326" y="619150"/>
            <a:ext cx="4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Testing and Verification</a:t>
            </a:r>
            <a:endParaRPr sz="1800">
              <a:solidFill>
                <a:srgbClr val="6C584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9358" y="422138"/>
            <a:ext cx="559734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8208" y="422138"/>
            <a:ext cx="559734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5200" y="422138"/>
            <a:ext cx="561600" cy="561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22"/>
          <p:cNvGraphicFramePr/>
          <p:nvPr/>
        </p:nvGraphicFramePr>
        <p:xfrm>
          <a:off x="790925" y="1034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{8CCDEDCC-69C2-4270-99E6-04399F001475}</a:tableStyleId>
              </a:tblPr>
              <a:tblGrid>
                <a:gridCol w="2644200"/>
                <a:gridCol w="51239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Test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Process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Distance from Hole Test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Place the ball at random location on the “course” ranging in distance. Calculate the distance accuracy.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2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Club Metrics Test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Swing the club at various accelerations. Use different orientations to do a 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sanity check on metrics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2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Ball Metrics Test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Roll ball at different speeds using 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different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 angles. Use ball markings to verify angle and roll metrics visually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2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Durability Test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Hit a single ball multiple times around the hole to test that metrics remain accurate using previous methods.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80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Multi-User Test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Use multiple balls and clubs at once and perform the Durability test to verify WebApp 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distinguishes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 between 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distinguishes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 between users. Ensure metric accuracy persists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24575" r="24575" t="0"/>
          <a:stretch/>
        </p:blipFill>
        <p:spPr>
          <a:xfrm>
            <a:off x="5214050" y="0"/>
            <a:ext cx="392995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339350" y="250500"/>
            <a:ext cx="52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Project Management: Schedule is “on par”</a:t>
            </a:r>
            <a:endParaRPr sz="1800">
              <a:solidFill>
                <a:srgbClr val="ADC178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 b="13873" l="2400" r="0" t="8618"/>
          <a:stretch/>
        </p:blipFill>
        <p:spPr>
          <a:xfrm>
            <a:off x="669850" y="712200"/>
            <a:ext cx="7655450" cy="42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-1068050" y="224075"/>
            <a:ext cx="568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/>
              <a:t>Current Status</a:t>
            </a:r>
            <a:endParaRPr b="1" sz="2000"/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24575" r="24575" t="0"/>
          <a:stretch/>
        </p:blipFill>
        <p:spPr>
          <a:xfrm>
            <a:off x="5214050" y="0"/>
            <a:ext cx="392995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00" y="869075"/>
            <a:ext cx="4466350" cy="390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24575" r="24575" t="0"/>
          <a:stretch/>
        </p:blipFill>
        <p:spPr>
          <a:xfrm>
            <a:off x="5214050" y="0"/>
            <a:ext cx="392995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78575" y="529600"/>
            <a:ext cx="316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Use Cases: </a:t>
            </a: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Revised</a:t>
            </a:r>
            <a:endParaRPr sz="1800">
              <a:solidFill>
                <a:srgbClr val="ADC178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5" name="Google Shape;65;p14"/>
          <p:cNvGraphicFramePr/>
          <p:nvPr/>
        </p:nvGraphicFramePr>
        <p:xfrm>
          <a:off x="578575" y="105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{8CCDEDCC-69C2-4270-99E6-04399F001475}</a:tableStyleId>
              </a:tblPr>
              <a:tblGrid>
                <a:gridCol w="2342950"/>
                <a:gridCol w="4540200"/>
              </a:tblGrid>
              <a:tr h="5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Case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Details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Real-time hole distance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Users shall be able to know ball distance from hole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Real-time ball  and stroke feedback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Users shall be able to know the acceleration of their stroke along with the acceleration and spin of the ball 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Enable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 multiple player connections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Multiple users interacting with a hole shall be able to get feedback concurrently 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Portable User Interface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Users shall be able to access course stats from either a desktop tablet or from a mobile device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57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Reasonable outdoor 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usability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Users shall be able to use the club and ball pairing for reasonable 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amount</a:t>
                      </a: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 of time. Distance and size of the course should be 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</a:tbl>
          </a:graphicData>
        </a:graphic>
      </p:graphicFrame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525" y="479650"/>
            <a:ext cx="561600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308" y="479650"/>
            <a:ext cx="559734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9158" y="479650"/>
            <a:ext cx="559734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24575" r="24575" t="0"/>
          <a:stretch/>
        </p:blipFill>
        <p:spPr>
          <a:xfrm>
            <a:off x="0" y="0"/>
            <a:ext cx="392995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230700" y="551550"/>
            <a:ext cx="316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Design Requirements</a:t>
            </a:r>
            <a:endParaRPr sz="1800">
              <a:solidFill>
                <a:srgbClr val="ADC178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1591325" y="101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{8CCDEDCC-69C2-4270-99E6-04399F001475}</a:tableStyleId>
              </a:tblPr>
              <a:tblGrid>
                <a:gridCol w="1464000"/>
                <a:gridCol w="2836950"/>
                <a:gridCol w="2836950"/>
              </a:tblGrid>
              <a:tr h="5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Measurement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Value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Details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Distance Accuracy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Within 3cm of true distance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Users shall know distance from the ball to the hole.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Putt Detection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True Positive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95% accuracy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The system shall be accurate in detecting when a ball is struck.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Putt Make Detection True Positive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95% accuracy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The system shall be accurate in detecting when a putt is made.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Ball Size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4.27cm to 6cm diameter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Ball shall be close to the size of a golf ball.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57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Putter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 Golf Putter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Users shall have a normal golf putter to play with.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</a:tbl>
          </a:graphicData>
        </a:graphic>
      </p:graphicFrame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1325" y="451663"/>
            <a:ext cx="561600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0208" y="451663"/>
            <a:ext cx="559734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2533" y="451663"/>
            <a:ext cx="559734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24575" r="24575" t="0"/>
          <a:stretch/>
        </p:blipFill>
        <p:spPr>
          <a:xfrm>
            <a:off x="5214050" y="0"/>
            <a:ext cx="392995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78575" y="529600"/>
            <a:ext cx="316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Design Requirements CONT.</a:t>
            </a:r>
            <a:endParaRPr sz="1800">
              <a:solidFill>
                <a:srgbClr val="ADC178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85" name="Google Shape;85;p16"/>
          <p:cNvGraphicFramePr/>
          <p:nvPr/>
        </p:nvGraphicFramePr>
        <p:xfrm>
          <a:off x="578575" y="105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{8CCDEDCC-69C2-4270-99E6-04399F001475}</a:tableStyleId>
              </a:tblPr>
              <a:tblGrid>
                <a:gridCol w="1464000"/>
                <a:gridCol w="2836950"/>
                <a:gridCol w="2836950"/>
              </a:tblGrid>
              <a:tr h="5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Measurement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Value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Details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End to end latency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5 seconds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The user shall receive feedback quickly after their putting stroke.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Putt Make Detection True Positive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95% accuracy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The system shall be accurate in detecting when a putt is made.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Battery Life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&gt;1 hour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The user shall be able to use the system for over an hour.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Ball and putter battery power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Coincell battery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The user shall be able to make quick battery changes.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57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Green size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3m x 1.5m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The user shall have large room to practice putting.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</a:tbl>
          </a:graphicData>
        </a:graphic>
      </p:graphicFrame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975" y="479650"/>
            <a:ext cx="561600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4058" y="479650"/>
            <a:ext cx="559734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6733" y="479650"/>
            <a:ext cx="559734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584C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4212" l="0" r="0" t="421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25850" y="753000"/>
            <a:ext cx="3906900" cy="3601800"/>
          </a:xfrm>
          <a:prstGeom prst="rect">
            <a:avLst/>
          </a:prstGeom>
          <a:noFill/>
          <a:ln cap="flat" cmpd="sng" w="9525">
            <a:solidFill>
              <a:srgbClr val="DDE5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AutoNum type="arabicPeriod"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Sensor Selection:</a:t>
            </a:r>
            <a:endParaRPr b="1" sz="2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r>
              <a:rPr lang="uk" sz="1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IMU, Pressure sensors, Lidar, RFID </a:t>
            </a:r>
            <a:endParaRPr sz="1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AutoNum type="arabicPeriod"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Bluetooth Communications</a:t>
            </a:r>
            <a:endParaRPr b="1" sz="2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r>
              <a:rPr lang="uk" sz="1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BLE protocol between sensors and</a:t>
            </a:r>
            <a:endParaRPr sz="1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          RPI</a:t>
            </a:r>
            <a:endParaRPr sz="1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AutoNum type="arabicPeriod"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Backend Framework</a:t>
            </a:r>
            <a:endParaRPr b="1" sz="2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r>
              <a:rPr lang="uk" sz="1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Receives Sensor information and </a:t>
            </a:r>
            <a:endParaRPr sz="1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aggregates it</a:t>
            </a:r>
            <a:endParaRPr sz="1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AutoNum type="arabicPeriod"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Frontend Web App</a:t>
            </a:r>
            <a:endParaRPr b="1" sz="2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r>
              <a:rPr lang="uk" sz="1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UI interfaces that uses will be able to</a:t>
            </a:r>
            <a:endParaRPr sz="1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see users stats</a:t>
            </a:r>
            <a:endParaRPr b="1" sz="2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253351" y="135750"/>
            <a:ext cx="407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Solution Overview:</a:t>
            </a:r>
            <a:endParaRPr sz="2600">
              <a:solidFill>
                <a:srgbClr val="6C584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24575" r="24575" t="0"/>
          <a:stretch/>
        </p:blipFill>
        <p:spPr>
          <a:xfrm>
            <a:off x="5214050" y="0"/>
            <a:ext cx="3929953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0"/>
            <a:ext cx="656100" cy="5143500"/>
          </a:xfrm>
          <a:prstGeom prst="rect">
            <a:avLst/>
          </a:prstGeom>
          <a:solidFill>
            <a:srgbClr val="6C58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 rot="-5400000">
            <a:off x="-1045350" y="2488412"/>
            <a:ext cx="274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Solution</a:t>
            </a:r>
            <a:endParaRPr sz="18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00" y="152400"/>
            <a:ext cx="8487900" cy="42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0" y="0"/>
            <a:ext cx="656100" cy="5143500"/>
          </a:xfrm>
          <a:prstGeom prst="rect">
            <a:avLst/>
          </a:prstGeom>
          <a:solidFill>
            <a:srgbClr val="6C58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 rot="-5400000">
            <a:off x="-1180800" y="2340899"/>
            <a:ext cx="301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Component Block Diagrams</a:t>
            </a:r>
            <a:endParaRPr sz="18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372" y="789049"/>
            <a:ext cx="3565399" cy="35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500" y="152400"/>
            <a:ext cx="3420075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808501" y="0"/>
            <a:ext cx="4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Solution: Green and Ball</a:t>
            </a:r>
            <a:endParaRPr sz="1800">
              <a:solidFill>
                <a:srgbClr val="6C584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0" y="0"/>
            <a:ext cx="656100" cy="5143500"/>
          </a:xfrm>
          <a:prstGeom prst="rect">
            <a:avLst/>
          </a:prstGeom>
          <a:solidFill>
            <a:srgbClr val="6C58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 rot="-5400000">
            <a:off x="-1180800" y="2340899"/>
            <a:ext cx="301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Component Block Diagrams</a:t>
            </a:r>
            <a:endParaRPr sz="18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500" y="562430"/>
            <a:ext cx="3850924" cy="1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425" y="2192725"/>
            <a:ext cx="973275" cy="167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4450" y="3979250"/>
            <a:ext cx="3781048" cy="9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808501" y="103875"/>
            <a:ext cx="4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Solution:</a:t>
            </a:r>
            <a:endParaRPr sz="1800">
              <a:solidFill>
                <a:srgbClr val="6C584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24575" r="24575" t="0"/>
          <a:stretch/>
        </p:blipFill>
        <p:spPr>
          <a:xfrm>
            <a:off x="0" y="0"/>
            <a:ext cx="392995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6230700" y="511675"/>
            <a:ext cx="316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ADC178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Chosen Components</a:t>
            </a:r>
            <a:endParaRPr sz="1800">
              <a:solidFill>
                <a:srgbClr val="ADC178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129" name="Google Shape;129;p21"/>
          <p:cNvGraphicFramePr/>
          <p:nvPr/>
        </p:nvGraphicFramePr>
        <p:xfrm>
          <a:off x="1591325" y="101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{8CCDEDCC-69C2-4270-99E6-04399F001475}</a:tableStyleId>
              </a:tblPr>
              <a:tblGrid>
                <a:gridCol w="1464000"/>
                <a:gridCol w="2836950"/>
                <a:gridCol w="2836950"/>
              </a:tblGrid>
              <a:tr h="5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Sensor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Purpose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Details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5B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SLAMTEC RPLiDAR A1 M8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Measure distance and location of the ball on the green.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LiDAR sensor with &lt;1 degree resolution and 10m range.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RC522 RFID card reader and tag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Provide each ball with a tag to have a unique ID.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RFID tag reader compatible with RPi and small tag to fit in ball.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Seedstudio MCU w BLE and IMU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Track motion of ball and putter.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IMU with BLE to wirelessly communicate data to RPi.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Thin film pressure sensor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Detect when a putt is made.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Barlow"/>
                          <a:ea typeface="Barlow"/>
                          <a:cs typeface="Barlow"/>
                          <a:sym typeface="Barlow"/>
                        </a:rPr>
                        <a:t>Pressure sensor with 20 gram pressure detection.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AD2"/>
                    </a:solidFill>
                  </a:tcPr>
                </a:tc>
              </a:tr>
            </a:tbl>
          </a:graphicData>
        </a:graphic>
      </p:graphicFrame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1325" y="461725"/>
            <a:ext cx="561600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0208" y="461725"/>
            <a:ext cx="559734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2533" y="461725"/>
            <a:ext cx="559734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