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ibre Franklin Black" pitchFamily="2" charset="0"/>
      <p:bold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InhIjMLA2Te1Th7tBMrFPrRvQ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28282"/>
    <a:srgbClr val="F07070"/>
    <a:srgbClr val="E2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B9A07-8247-4A4F-9F08-081E7F046709}">
  <a:tblStyle styleId="{1C5B9A07-8247-4A4F-9F08-081E7F046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30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057400" y="5985937"/>
            <a:ext cx="23317200" cy="12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9000" y="19210870"/>
            <a:ext cx="20574000" cy="88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112450" y="9510167"/>
            <a:ext cx="23207100" cy="23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090202" y="14488083"/>
            <a:ext cx="30996600" cy="59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911223" y="8744583"/>
            <a:ext cx="30996600" cy="174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871664" y="9118612"/>
            <a:ext cx="23660100" cy="152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871664" y="24477145"/>
            <a:ext cx="236601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885950" y="9736667"/>
            <a:ext cx="11658600" cy="23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3887450" y="9736667"/>
            <a:ext cx="11658600" cy="23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889523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889526" y="8966203"/>
            <a:ext cx="116049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889526" y="13360400"/>
            <a:ext cx="11604900" cy="19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3887452" y="8966203"/>
            <a:ext cx="116622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3887452" y="13360400"/>
            <a:ext cx="11662200" cy="19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889523" y="2438400"/>
            <a:ext cx="88476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1662173" y="5266275"/>
            <a:ext cx="13887600" cy="25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7883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Char char="•"/>
              <a:defRPr sz="10240"/>
            </a:lvl1pPr>
            <a:lvl2pPr marL="914400" lvl="1" indent="-79756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Char char="•"/>
              <a:defRPr sz="8960"/>
            </a:lvl2pPr>
            <a:lvl3pPr marL="1371600" lvl="2" indent="-71628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3pPr>
            <a:lvl4pPr marL="1828800" lvl="3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4pPr>
            <a:lvl5pPr marL="2286000" lvl="4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5pPr>
            <a:lvl6pPr marL="2743200" lvl="5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889523" y="10972800"/>
            <a:ext cx="8847600" cy="20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889523" y="2438400"/>
            <a:ext cx="88476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1662173" y="5266275"/>
            <a:ext cx="13887600" cy="25992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889523" y="10972800"/>
            <a:ext cx="8847600" cy="20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885950" y="1947342"/>
            <a:ext cx="23660100" cy="70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8859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9086850" y="33900542"/>
            <a:ext cx="92583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9373850" y="33900542"/>
            <a:ext cx="6172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61;p1">
            <a:extLst>
              <a:ext uri="{FF2B5EF4-FFF2-40B4-BE49-F238E27FC236}">
                <a16:creationId xmlns:a16="http://schemas.microsoft.com/office/drawing/2014/main" id="{E81C263F-C86C-1904-732A-698127DAAC10}"/>
              </a:ext>
            </a:extLst>
          </p:cNvPr>
          <p:cNvSpPr/>
          <p:nvPr/>
        </p:nvSpPr>
        <p:spPr>
          <a:xfrm>
            <a:off x="13169456" y="33549975"/>
            <a:ext cx="13731600" cy="2624458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algn="ctr">
              <a:spcAft>
                <a:spcPts val="1000"/>
              </a:spcAft>
              <a:defRPr/>
            </a:pPr>
            <a:r>
              <a:rPr lang="en-US" sz="6000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Acknowledgements</a:t>
            </a:r>
          </a:p>
          <a:p>
            <a:pPr marL="114300"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Black"/>
              </a:rPr>
              <a:t>We would like to thank the works before us that made our project possible: Polite Wi-Fi (2020), ARENA (2021), Wi-Peep (2002), and Lumos (2022)</a:t>
            </a:r>
          </a:p>
          <a:p>
            <a:pPr marL="114300">
              <a:spcAft>
                <a:spcPts val="10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Black"/>
              </a:rPr>
              <a:t>Thank you to Professor Hyung Kim and Omkar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Black"/>
              </a:rPr>
              <a:t>Savkur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ibre Franklin Black"/>
              </a:rPr>
              <a:t> for their feedback and guidance</a:t>
            </a: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1" name="Google Shape;161;p1">
            <a:extLst>
              <a:ext uri="{FF2B5EF4-FFF2-40B4-BE49-F238E27FC236}">
                <a16:creationId xmlns:a16="http://schemas.microsoft.com/office/drawing/2014/main" id="{553B0427-8EDD-01C3-B473-A4EB80BDC0C8}"/>
              </a:ext>
            </a:extLst>
          </p:cNvPr>
          <p:cNvSpPr/>
          <p:nvPr/>
        </p:nvSpPr>
        <p:spPr>
          <a:xfrm>
            <a:off x="13175450" y="12604152"/>
            <a:ext cx="13731600" cy="8092922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Software Diagram</a:t>
            </a:r>
          </a:p>
          <a:p>
            <a:pPr marL="68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CAF2EB-F385-08E6-D510-E1476A230A04}"/>
              </a:ext>
            </a:extLst>
          </p:cNvPr>
          <p:cNvGrpSpPr/>
          <p:nvPr/>
        </p:nvGrpSpPr>
        <p:grpSpPr>
          <a:xfrm rot="19888546">
            <a:off x="4947471" y="16172477"/>
            <a:ext cx="4899838" cy="1954576"/>
            <a:chOff x="8694215" y="9956800"/>
            <a:chExt cx="5619240" cy="2241550"/>
          </a:xfrm>
        </p:grpSpPr>
        <p:pic>
          <p:nvPicPr>
            <p:cNvPr id="7" name="Picture 10" descr="Amazon.com: GooSpy Spy Camera Module Wireless Hidden Camera WiFi Mini Cam  HD 1080P DIY Tiny Cams Small Nanny Cameras Home Security Live Streaming  Through Android/iOS App Motion Detection Alerts">
              <a:extLst>
                <a:ext uri="{FF2B5EF4-FFF2-40B4-BE49-F238E27FC236}">
                  <a16:creationId xmlns:a16="http://schemas.microsoft.com/office/drawing/2014/main" id="{5978E4D2-2CEA-DED5-FD14-9EFA3C661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98"/>
            <a:stretch/>
          </p:blipFill>
          <p:spPr bwMode="auto">
            <a:xfrm rot="5400000">
              <a:off x="10198100" y="8452915"/>
              <a:ext cx="2241550" cy="524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How Many Quarters Make A Dollar? - SavingAdvice.com Blog">
              <a:extLst>
                <a:ext uri="{FF2B5EF4-FFF2-40B4-BE49-F238E27FC236}">
                  <a16:creationId xmlns:a16="http://schemas.microsoft.com/office/drawing/2014/main" id="{71C3A24B-740D-BF46-6E2D-08CD74A47B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" r="9091"/>
            <a:stretch/>
          </p:blipFill>
          <p:spPr bwMode="auto">
            <a:xfrm>
              <a:off x="13294214" y="10479722"/>
              <a:ext cx="1019241" cy="98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Google Shape;97;p1"/>
          <p:cNvSpPr/>
          <p:nvPr/>
        </p:nvSpPr>
        <p:spPr>
          <a:xfrm>
            <a:off x="524950" y="4668700"/>
            <a:ext cx="12125400" cy="9248991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Pitch: Finding Covert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Wireless Devices</a:t>
            </a:r>
            <a:endParaRPr sz="6000" b="0" i="0" u="none" strike="noStrike" cap="none" dirty="0">
              <a:solidFill>
                <a:srgbClr val="C00000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has been massive growth in the number of wireless IoT devices in the past 20 years</a:t>
            </a: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or concealed off-the-shelf devices can easily infringe on an individual’s privacy</a:t>
            </a: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 need a way to non-cooperatively find these devices</a:t>
            </a: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developed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WiSpider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product that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finds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Wi-Fi devices and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localizes them with a median of 0.8m accuracy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total of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40m range</a:t>
            </a: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Crucially, WiSpider can operate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if the devices are not connected to the same network</a:t>
            </a:r>
          </a:p>
          <a:p>
            <a:pPr marL="685800" lvl="2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WiSpider visualizes the results on a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AR app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allowing the user to find the devices in the environment</a:t>
            </a: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7232380" y="208403"/>
            <a:ext cx="12967240" cy="295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Arial"/>
              <a:buNone/>
            </a:pPr>
            <a:r>
              <a:rPr lang="en-US" b="1" dirty="0">
                <a:latin typeface="Bahnschrift" panose="020B0502040204020203" pitchFamily="34" charset="0"/>
                <a:ea typeface="Arial"/>
                <a:cs typeface="Arial"/>
                <a:sym typeface="Arial"/>
              </a:rPr>
              <a:t>WiSpider</a:t>
            </a:r>
            <a:endParaRPr dirty="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7AD9F-031E-9D2C-733E-91CAF7E0FDAF}"/>
              </a:ext>
            </a:extLst>
          </p:cNvPr>
          <p:cNvGrpSpPr/>
          <p:nvPr/>
        </p:nvGrpSpPr>
        <p:grpSpPr>
          <a:xfrm>
            <a:off x="17355622" y="208403"/>
            <a:ext cx="2868068" cy="2561173"/>
            <a:chOff x="17348000" y="563017"/>
            <a:chExt cx="2868068" cy="2561173"/>
          </a:xfrm>
        </p:grpSpPr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7348000" y="563017"/>
              <a:ext cx="2253272" cy="2041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614840" y="1931961"/>
              <a:ext cx="2601228" cy="1192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"/>
          <p:cNvSpPr/>
          <p:nvPr/>
        </p:nvSpPr>
        <p:spPr>
          <a:xfrm>
            <a:off x="524950" y="14431084"/>
            <a:ext cx="12125400" cy="4747253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Target Devices</a:t>
            </a:r>
            <a:endParaRPr dirty="0"/>
          </a:p>
        </p:txBody>
      </p:sp>
      <p:sp>
        <p:nvSpPr>
          <p:cNvPr id="130" name="Google Shape;130;p1"/>
          <p:cNvSpPr/>
          <p:nvPr/>
        </p:nvSpPr>
        <p:spPr>
          <a:xfrm>
            <a:off x="524950" y="19696287"/>
            <a:ext cx="12125400" cy="16534406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Architecture: Time-of-Flight sensing with ACK Exploit</a:t>
            </a:r>
            <a:endParaRPr dirty="0"/>
          </a:p>
          <a:p>
            <a:pPr marL="6858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Can send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fake attack packets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which devices respond to even if the transmitting device is unprivileged</a:t>
            </a:r>
          </a:p>
          <a:p>
            <a:pPr marL="6858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Measure the time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between transmitting and receiving the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spoofed packets</a:t>
            </a:r>
          </a:p>
          <a:p>
            <a:pPr marL="6858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Combine camera self-localization as the user moves</a:t>
            </a:r>
          </a:p>
          <a:p>
            <a:pPr marL="11430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en-US"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3175450" y="4668699"/>
            <a:ext cx="13731600" cy="7465719"/>
          </a:xfrm>
          <a:prstGeom prst="rect">
            <a:avLst/>
          </a:prstGeom>
          <a:noFill/>
          <a:ln w="190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Hardware Diagram</a:t>
            </a:r>
            <a:endParaRPr dirty="0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06A8DBA5-237C-E11C-25CC-C77DF2773E48}"/>
              </a:ext>
            </a:extLst>
          </p:cNvPr>
          <p:cNvSpPr/>
          <p:nvPr/>
        </p:nvSpPr>
        <p:spPr>
          <a:xfrm>
            <a:off x="7069909" y="3026025"/>
            <a:ext cx="13292181" cy="3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C2: Thomas Horton King, Ethan Oh, Anish 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Singhani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18-500 Capstone Design, Spring 2023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 and Computer Engineering Department, Carnegie Mellon University</a:t>
            </a:r>
          </a:p>
        </p:txBody>
      </p:sp>
      <p:pic>
        <p:nvPicPr>
          <p:cNvPr id="1026" name="Picture 2" descr="Home · WiSE Lab">
            <a:extLst>
              <a:ext uri="{FF2B5EF4-FFF2-40B4-BE49-F238E27FC236}">
                <a16:creationId xmlns:a16="http://schemas.microsoft.com/office/drawing/2014/main" id="{7D67F0C7-1491-EC81-FA27-0EE258F5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5" y="3453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E3EFAA-A666-7AC4-EA17-F7D6B1880443}"/>
              </a:ext>
            </a:extLst>
          </p:cNvPr>
          <p:cNvCxnSpPr>
            <a:cxnSpLocks/>
          </p:cNvCxnSpPr>
          <p:nvPr/>
        </p:nvCxnSpPr>
        <p:spPr bwMode="auto">
          <a:xfrm>
            <a:off x="939775" y="9602918"/>
            <a:ext cx="11277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A46510A-DB1D-F7F6-7669-77D80989F96E}"/>
              </a:ext>
            </a:extLst>
          </p:cNvPr>
          <p:cNvGrpSpPr/>
          <p:nvPr/>
        </p:nvGrpSpPr>
        <p:grpSpPr>
          <a:xfrm>
            <a:off x="698747" y="15943488"/>
            <a:ext cx="4079422" cy="2412554"/>
            <a:chOff x="5378450" y="7419975"/>
            <a:chExt cx="14287500" cy="7845424"/>
          </a:xfrm>
        </p:grpSpPr>
        <p:pic>
          <p:nvPicPr>
            <p:cNvPr id="10" name="Picture 8" descr="Amazon.com : XCZYI Hidden Charger Spy Camera WiFi Camera with Remote APP  Viewing - HD 1080P Spy Camera Charger - Mini Spy Camera Wireless - USB  Hidden Camera - Nanny Phone Charger">
              <a:extLst>
                <a:ext uri="{FF2B5EF4-FFF2-40B4-BE49-F238E27FC236}">
                  <a16:creationId xmlns:a16="http://schemas.microsoft.com/office/drawing/2014/main" id="{C25271F1-8467-D1C8-4EDB-690483B2D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48"/>
            <a:stretch/>
          </p:blipFill>
          <p:spPr bwMode="auto">
            <a:xfrm>
              <a:off x="5378450" y="7419975"/>
              <a:ext cx="14287500" cy="784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C8C73A-AEE7-3272-F183-41B33118446C}"/>
                </a:ext>
              </a:extLst>
            </p:cNvPr>
            <p:cNvSpPr/>
            <p:nvPr/>
          </p:nvSpPr>
          <p:spPr>
            <a:xfrm>
              <a:off x="6908800" y="14452599"/>
              <a:ext cx="2997200" cy="81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4" descr="Amazon.com : WiFi PIR Motion Detector Spy Covert WiFi Hidden Camera Digital  Wireless Live View Remote HD Web Camera and Recording- Motion Activated -  Best USA Made Recorder for Home, Kids, Nanny,">
            <a:extLst>
              <a:ext uri="{FF2B5EF4-FFF2-40B4-BE49-F238E27FC236}">
                <a16:creationId xmlns:a16="http://schemas.microsoft.com/office/drawing/2014/main" id="{BDF3B28F-99F2-BEDA-C9E6-820541B0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386" y="15505507"/>
            <a:ext cx="1916586" cy="32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131E6CD-8613-2E64-6A6E-1FD2580BA4A0}"/>
              </a:ext>
            </a:extLst>
          </p:cNvPr>
          <p:cNvGrpSpPr/>
          <p:nvPr/>
        </p:nvGrpSpPr>
        <p:grpSpPr>
          <a:xfrm>
            <a:off x="806154" y="24487382"/>
            <a:ext cx="11290441" cy="11460224"/>
            <a:chOff x="767409" y="24554127"/>
            <a:chExt cx="11667410" cy="118428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3674A8-D0F3-0CE1-349D-1F6B5DDF9E7B}"/>
                </a:ext>
              </a:extLst>
            </p:cNvPr>
            <p:cNvGrpSpPr/>
            <p:nvPr/>
          </p:nvGrpSpPr>
          <p:grpSpPr>
            <a:xfrm>
              <a:off x="6898224" y="26607575"/>
              <a:ext cx="5536595" cy="8503216"/>
              <a:chOff x="7098651" y="17987471"/>
              <a:chExt cx="5536595" cy="991336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A174D4-7724-17C0-CB60-F990813ACF4C}"/>
                  </a:ext>
                </a:extLst>
              </p:cNvPr>
              <p:cNvSpPr/>
              <p:nvPr/>
            </p:nvSpPr>
            <p:spPr bwMode="auto">
              <a:xfrm>
                <a:off x="8412365" y="17987471"/>
                <a:ext cx="3038653" cy="2018925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Custom 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Time-of-Flight Measurement Code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EDA3EB-B51E-1465-1B57-090B913A84EE}"/>
                  </a:ext>
                </a:extLst>
              </p:cNvPr>
              <p:cNvSpPr/>
              <p:nvPr/>
            </p:nvSpPr>
            <p:spPr bwMode="auto">
              <a:xfrm>
                <a:off x="7118071" y="22095256"/>
                <a:ext cx="2651770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Fake Wi-Fi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Packet Generator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73575D-DAB7-5209-9BED-C805C61CC908}"/>
                  </a:ext>
                </a:extLst>
              </p:cNvPr>
              <p:cNvSpPr/>
              <p:nvPr/>
            </p:nvSpPr>
            <p:spPr bwMode="auto">
              <a:xfrm>
                <a:off x="9983476" y="22094886"/>
                <a:ext cx="2651770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Data Cleaning and Interpolation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BCAAFF-C01B-A730-C1A1-B9A6523D68A9}"/>
                  </a:ext>
                </a:extLst>
              </p:cNvPr>
              <p:cNvSpPr/>
              <p:nvPr/>
            </p:nvSpPr>
            <p:spPr bwMode="auto">
              <a:xfrm>
                <a:off x="7118071" y="23891779"/>
                <a:ext cx="2651770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MATLAB MLE Device Localization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8AA79F-AF86-CFC6-0E7D-3FE69203E3C8}"/>
                  </a:ext>
                </a:extLst>
              </p:cNvPr>
              <p:cNvSpPr/>
              <p:nvPr/>
            </p:nvSpPr>
            <p:spPr bwMode="auto">
              <a:xfrm>
                <a:off x="7098651" y="26270751"/>
                <a:ext cx="2651770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AR Visualization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E6CE18-F7A4-A2E9-393A-81E5ED449A11}"/>
                  </a:ext>
                </a:extLst>
              </p:cNvPr>
              <p:cNvSpPr/>
              <p:nvPr/>
            </p:nvSpPr>
            <p:spPr bwMode="auto">
              <a:xfrm>
                <a:off x="9943862" y="26300278"/>
                <a:ext cx="2651770" cy="16005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ARKit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Vision-based 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self-localization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BD6BB2C-2B63-CFA6-EB14-2749F88F89E0}"/>
                  </a:ext>
                </a:extLst>
              </p:cNvPr>
              <p:cNvSpPr/>
              <p:nvPr/>
            </p:nvSpPr>
            <p:spPr bwMode="auto">
              <a:xfrm>
                <a:off x="9963282" y="23904003"/>
                <a:ext cx="2651770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Desktop GUI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CA5FB2-DC9B-EB9A-E8C1-C787B3B3B9D3}"/>
                </a:ext>
              </a:extLst>
            </p:cNvPr>
            <p:cNvGrpSpPr/>
            <p:nvPr/>
          </p:nvGrpSpPr>
          <p:grpSpPr>
            <a:xfrm>
              <a:off x="1113433" y="25547251"/>
              <a:ext cx="3918466" cy="9542312"/>
              <a:chOff x="1649728" y="16228913"/>
              <a:chExt cx="3832507" cy="12117068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5B0BFD4C-47C8-0E4F-F10F-32094EE66AAE}"/>
                  </a:ext>
                </a:extLst>
              </p:cNvPr>
              <p:cNvSpPr/>
              <p:nvPr/>
            </p:nvSpPr>
            <p:spPr bwMode="auto">
              <a:xfrm rot="10800000">
                <a:off x="1775460" y="16228913"/>
                <a:ext cx="1325880" cy="11430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114CFA85-0114-3C1F-F1FA-B51E944821E5}"/>
                  </a:ext>
                </a:extLst>
              </p:cNvPr>
              <p:cNvSpPr/>
              <p:nvPr/>
            </p:nvSpPr>
            <p:spPr bwMode="auto">
              <a:xfrm rot="10800000">
                <a:off x="4030625" y="16261810"/>
                <a:ext cx="1325880" cy="11430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1D0D669-C57C-B83F-6E65-7D51D2FD8735}"/>
                  </a:ext>
                </a:extLst>
              </p:cNvPr>
              <p:cNvSpPr/>
              <p:nvPr/>
            </p:nvSpPr>
            <p:spPr bwMode="auto">
              <a:xfrm>
                <a:off x="1649728" y="17938406"/>
                <a:ext cx="1577341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Pinging ESP8266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CD69C0-EF4B-BAB8-18DE-FD232288B632}"/>
                  </a:ext>
                </a:extLst>
              </p:cNvPr>
              <p:cNvSpPr/>
              <p:nvPr/>
            </p:nvSpPr>
            <p:spPr bwMode="auto">
              <a:xfrm>
                <a:off x="3904894" y="17936250"/>
                <a:ext cx="1577341" cy="1600557"/>
              </a:xfrm>
              <a:prstGeom prst="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Sniffing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ESP32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4FCB0E-4FFB-8DF5-F880-40ED747E2B75}"/>
                  </a:ext>
                </a:extLst>
              </p:cNvPr>
              <p:cNvSpPr txBox="1"/>
              <p:nvPr/>
            </p:nvSpPr>
            <p:spPr>
              <a:xfrm>
                <a:off x="4361803" y="16380185"/>
                <a:ext cx="682422" cy="76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RX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BF8F0B-0507-7C77-6FE7-B7921F047A8A}"/>
                  </a:ext>
                </a:extLst>
              </p:cNvPr>
              <p:cNvSpPr txBox="1"/>
              <p:nvPr/>
            </p:nvSpPr>
            <p:spPr>
              <a:xfrm>
                <a:off x="2060730" y="16332845"/>
                <a:ext cx="656499" cy="76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TX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32B63B-AF54-9311-19DE-4CD396BCAF4B}"/>
                  </a:ext>
                </a:extLst>
              </p:cNvPr>
              <p:cNvSpPr/>
              <p:nvPr/>
            </p:nvSpPr>
            <p:spPr bwMode="auto">
              <a:xfrm>
                <a:off x="1649728" y="20390803"/>
                <a:ext cx="1577341" cy="16005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USB</a:t>
                </a:r>
              </a:p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Debug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E02E305-2138-D38C-CA8B-1852EBD356B5}"/>
                  </a:ext>
                </a:extLst>
              </p:cNvPr>
              <p:cNvSpPr/>
              <p:nvPr/>
            </p:nvSpPr>
            <p:spPr bwMode="auto">
              <a:xfrm>
                <a:off x="3904894" y="20388647"/>
                <a:ext cx="1577341" cy="16005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Wireless UART Bridge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6308614-BFD3-B389-C94A-722EA2D38FF6}"/>
                  </a:ext>
                </a:extLst>
              </p:cNvPr>
              <p:cNvCxnSpPr>
                <a:cxnSpLocks/>
                <a:stCxn id="28" idx="0"/>
                <a:endCxn id="24" idx="2"/>
              </p:cNvCxnSpPr>
              <p:nvPr/>
            </p:nvCxnSpPr>
            <p:spPr bwMode="auto">
              <a:xfrm flipV="1">
                <a:off x="2438399" y="19538963"/>
                <a:ext cx="0" cy="85184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2FEA950-AC24-F20E-C3A9-FE63A119663E}"/>
                  </a:ext>
                </a:extLst>
              </p:cNvPr>
              <p:cNvCxnSpPr>
                <a:cxnSpLocks/>
                <a:stCxn id="28" idx="0"/>
                <a:endCxn id="25" idx="2"/>
              </p:cNvCxnSpPr>
              <p:nvPr/>
            </p:nvCxnSpPr>
            <p:spPr bwMode="auto">
              <a:xfrm flipV="1">
                <a:off x="2438399" y="19536807"/>
                <a:ext cx="2255166" cy="853996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595C909-EA9A-D8D0-C55E-A963C12D583E}"/>
                  </a:ext>
                </a:extLst>
              </p:cNvPr>
              <p:cNvCxnSpPr>
                <a:cxnSpLocks/>
                <a:stCxn id="29" idx="0"/>
                <a:endCxn id="25" idx="2"/>
              </p:cNvCxnSpPr>
              <p:nvPr/>
            </p:nvCxnSpPr>
            <p:spPr bwMode="auto">
              <a:xfrm flipV="1">
                <a:off x="4693565" y="19536807"/>
                <a:ext cx="0" cy="85184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B68045D-562F-23E1-5FFD-1C8F6073C907}"/>
                  </a:ext>
                </a:extLst>
              </p:cNvPr>
              <p:cNvCxnSpPr>
                <a:cxnSpLocks/>
                <a:stCxn id="29" idx="0"/>
                <a:endCxn id="24" idx="2"/>
              </p:cNvCxnSpPr>
              <p:nvPr/>
            </p:nvCxnSpPr>
            <p:spPr bwMode="auto">
              <a:xfrm flipH="1" flipV="1">
                <a:off x="2438399" y="19538963"/>
                <a:ext cx="2255166" cy="849684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6F71A8-835B-12A4-A5CA-ABABDE3AA79A}"/>
                  </a:ext>
                </a:extLst>
              </p:cNvPr>
              <p:cNvSpPr/>
              <p:nvPr/>
            </p:nvSpPr>
            <p:spPr bwMode="auto">
              <a:xfrm>
                <a:off x="2579002" y="23200373"/>
                <a:ext cx="1973961" cy="200301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Laptop</a:t>
                </a:r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AB9120D2-7568-AEF7-8A7C-A33F88884125}"/>
                  </a:ext>
                </a:extLst>
              </p:cNvPr>
              <p:cNvCxnSpPr>
                <a:cxnSpLocks/>
                <a:stCxn id="34" idx="0"/>
                <a:endCxn id="29" idx="2"/>
              </p:cNvCxnSpPr>
              <p:nvPr/>
            </p:nvCxnSpPr>
            <p:spPr bwMode="auto">
              <a:xfrm rot="5400000" flipH="1" flipV="1">
                <a:off x="3524190" y="22030997"/>
                <a:ext cx="1211168" cy="112758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A0595C-9E1C-4D72-36C7-C332F31ABD79}"/>
                  </a:ext>
                </a:extLst>
              </p:cNvPr>
              <p:cNvSpPr/>
              <p:nvPr/>
            </p:nvSpPr>
            <p:spPr bwMode="auto">
              <a:xfrm>
                <a:off x="2579002" y="26342967"/>
                <a:ext cx="1973960" cy="20030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iPad Pro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2098C85-BAA3-674C-94F9-C1847DB34F65}"/>
                  </a:ext>
                </a:extLst>
              </p:cNvPr>
              <p:cNvCxnSpPr>
                <a:cxnSpLocks/>
                <a:stCxn id="36" idx="0"/>
                <a:endCxn id="34" idx="2"/>
              </p:cNvCxnSpPr>
              <p:nvPr/>
            </p:nvCxnSpPr>
            <p:spPr bwMode="auto">
              <a:xfrm flipV="1">
                <a:off x="3565983" y="25203386"/>
                <a:ext cx="0" cy="1139581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A636204-88DE-FFEC-63B3-F102B73F9C40}"/>
                  </a:ext>
                </a:extLst>
              </p:cNvPr>
              <p:cNvCxnSpPr>
                <a:cxnSpLocks/>
                <a:stCxn id="24" idx="0"/>
                <a:endCxn id="22" idx="0"/>
              </p:cNvCxnSpPr>
              <p:nvPr/>
            </p:nvCxnSpPr>
            <p:spPr bwMode="auto">
              <a:xfrm flipV="1">
                <a:off x="2438399" y="17371913"/>
                <a:ext cx="1" cy="566493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8A32F67-7002-522B-9442-F314C3631E35}"/>
                  </a:ext>
                </a:extLst>
              </p:cNvPr>
              <p:cNvCxnSpPr>
                <a:cxnSpLocks/>
                <a:stCxn id="25" idx="0"/>
                <a:endCxn id="23" idx="0"/>
              </p:cNvCxnSpPr>
              <p:nvPr/>
            </p:nvCxnSpPr>
            <p:spPr bwMode="auto">
              <a:xfrm flipV="1">
                <a:off x="4693565" y="17404810"/>
                <a:ext cx="0" cy="53144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225B7B-CA94-4E29-66C8-13AAB5C90F2F}"/>
                </a:ext>
              </a:extLst>
            </p:cNvPr>
            <p:cNvSpPr txBox="1"/>
            <p:nvPr/>
          </p:nvSpPr>
          <p:spPr>
            <a:xfrm>
              <a:off x="943069" y="24554128"/>
              <a:ext cx="4463080" cy="66791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Hardware Platform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995431-04DD-B088-B950-8D13A0E9B431}"/>
                </a:ext>
              </a:extLst>
            </p:cNvPr>
            <p:cNvSpPr txBox="1"/>
            <p:nvPr/>
          </p:nvSpPr>
          <p:spPr>
            <a:xfrm>
              <a:off x="7200476" y="24554127"/>
              <a:ext cx="5061577" cy="66791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Software Architecture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212D4D4-B829-E171-42A6-A8E5FC5BA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1128" y="34300866"/>
              <a:ext cx="2137751" cy="14625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95CD2D6-27F9-48DC-D989-1314CF2E24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2317" y="31826041"/>
              <a:ext cx="2127666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FCA9D0B-2CEC-5C87-AC5F-1E4C73E924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63715" y="27473444"/>
              <a:ext cx="2127666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A3D0B5-92FB-A496-4DBD-2EFCF6DD2ECB}"/>
                </a:ext>
              </a:extLst>
            </p:cNvPr>
            <p:cNvGrpSpPr/>
            <p:nvPr/>
          </p:nvGrpSpPr>
          <p:grpSpPr>
            <a:xfrm>
              <a:off x="767409" y="35768185"/>
              <a:ext cx="5942281" cy="628806"/>
              <a:chOff x="1280476" y="28838616"/>
              <a:chExt cx="5942281" cy="73308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2A63A11-752E-31AF-7628-AECE4199DBD1}"/>
                  </a:ext>
                </a:extLst>
              </p:cNvPr>
              <p:cNvSpPr/>
              <p:nvPr/>
            </p:nvSpPr>
            <p:spPr bwMode="auto">
              <a:xfrm>
                <a:off x="1280476" y="28852565"/>
                <a:ext cx="2651770" cy="719135"/>
              </a:xfrm>
              <a:prstGeom prst="roundRect">
                <a:avLst/>
              </a:prstGeom>
              <a:solidFill>
                <a:srgbClr val="F28282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A55744A-FEAF-483C-3E56-A837EC166AE3}"/>
                  </a:ext>
                </a:extLst>
              </p:cNvPr>
              <p:cNvSpPr/>
              <p:nvPr/>
            </p:nvSpPr>
            <p:spPr bwMode="auto">
              <a:xfrm>
                <a:off x="4194089" y="28838616"/>
                <a:ext cx="3028668" cy="71913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Off-the-shelf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736E4D7-8DC0-B867-EE43-5F01470369D6}"/>
              </a:ext>
            </a:extLst>
          </p:cNvPr>
          <p:cNvGrpSpPr/>
          <p:nvPr/>
        </p:nvGrpSpPr>
        <p:grpSpPr>
          <a:xfrm>
            <a:off x="13180195" y="21184319"/>
            <a:ext cx="13731600" cy="11854680"/>
            <a:chOff x="13175450" y="24453983"/>
            <a:chExt cx="13731600" cy="11854680"/>
          </a:xfrm>
        </p:grpSpPr>
        <p:sp>
          <p:nvSpPr>
            <p:cNvPr id="161" name="Google Shape;161;p1"/>
            <p:cNvSpPr/>
            <p:nvPr/>
          </p:nvSpPr>
          <p:spPr>
            <a:xfrm>
              <a:off x="13175450" y="24453983"/>
              <a:ext cx="13731600" cy="11854680"/>
            </a:xfrm>
            <a:prstGeom prst="rect">
              <a:avLst/>
            </a:prstGeom>
            <a:noFill/>
            <a:ln w="1905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6858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C00000"/>
                  </a:solidFill>
                  <a:latin typeface="Libre Franklin Black"/>
                  <a:ea typeface="Libre Franklin Black"/>
                  <a:cs typeface="Libre Franklin Black"/>
                  <a:sym typeface="Libre Franklin Black"/>
                </a:rPr>
                <a:t>System Evaluation</a:t>
              </a:r>
            </a:p>
            <a:p>
              <a:pPr marL="6858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Move across an entire room for 3 minutes and collect data for 5 minutes, and verify localization accuracy at the end of the trace.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3200" dirty="0"/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We achieve an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overall</a:t>
              </a:r>
              <a:b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median accuracy of 0.8m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We verify resolution with </a:t>
              </a:r>
              <a:b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targets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within 0.2m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Total Cost: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$143.60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Detection Range: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40m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Detection Rate: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90%</a:t>
              </a:r>
            </a:p>
            <a:p>
              <a:pPr marL="6858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F34406C-73A0-33BC-2338-BE1EBA2337ED}"/>
                </a:ext>
              </a:extLst>
            </p:cNvPr>
            <p:cNvGrpSpPr/>
            <p:nvPr/>
          </p:nvGrpSpPr>
          <p:grpSpPr>
            <a:xfrm>
              <a:off x="14433363" y="26613733"/>
              <a:ext cx="11118560" cy="4425478"/>
              <a:chOff x="13745338" y="26682494"/>
              <a:chExt cx="11815663" cy="4702943"/>
            </a:xfrm>
          </p:grpSpPr>
          <p:pic>
            <p:nvPicPr>
              <p:cNvPr id="65" name="Picture 64" descr="Chart&#10;&#10;Description automatically generated">
                <a:extLst>
                  <a:ext uri="{FF2B5EF4-FFF2-40B4-BE49-F238E27FC236}">
                    <a16:creationId xmlns:a16="http://schemas.microsoft.com/office/drawing/2014/main" id="{C530F4A9-3A16-6A06-3057-8CAE5E564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6507" t="3620" r="4088" b="6339"/>
              <a:stretch/>
            </p:blipFill>
            <p:spPr>
              <a:xfrm>
                <a:off x="13745338" y="26780544"/>
                <a:ext cx="5542683" cy="4303713"/>
              </a:xfrm>
              <a:prstGeom prst="rect">
                <a:avLst/>
              </a:prstGeom>
            </p:spPr>
          </p:pic>
          <p:pic>
            <p:nvPicPr>
              <p:cNvPr id="66" name="Picture 8">
                <a:extLst>
                  <a:ext uri="{FF2B5EF4-FFF2-40B4-BE49-F238E27FC236}">
                    <a16:creationId xmlns:a16="http://schemas.microsoft.com/office/drawing/2014/main" id="{644D36F2-9EF2-8405-AA2E-4821E7B8C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8020" y="26682494"/>
                <a:ext cx="6272981" cy="4702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12">
              <a:extLst>
                <a:ext uri="{FF2B5EF4-FFF2-40B4-BE49-F238E27FC236}">
                  <a16:creationId xmlns:a16="http://schemas.microsoft.com/office/drawing/2014/main" id="{7BAB3BD0-B104-D69B-5582-847FA5900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894" y="31102348"/>
              <a:ext cx="6460342" cy="484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BB0DEB4-168E-F6F0-A21B-3427CCC99063}"/>
              </a:ext>
            </a:extLst>
          </p:cNvPr>
          <p:cNvGrpSpPr/>
          <p:nvPr/>
        </p:nvGrpSpPr>
        <p:grpSpPr>
          <a:xfrm>
            <a:off x="13346350" y="5717683"/>
            <a:ext cx="12947402" cy="6292772"/>
            <a:chOff x="13995189" y="5688900"/>
            <a:chExt cx="14013341" cy="6810845"/>
          </a:xfrm>
        </p:grpSpPr>
        <p:pic>
          <p:nvPicPr>
            <p:cNvPr id="159" name="Google Shape;159;p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5785723" y="5688900"/>
              <a:ext cx="8827794" cy="6046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95D8E66-2C0D-D1BD-328A-9AF1BA3222D9}"/>
                </a:ext>
              </a:extLst>
            </p:cNvPr>
            <p:cNvGrpSpPr/>
            <p:nvPr/>
          </p:nvGrpSpPr>
          <p:grpSpPr>
            <a:xfrm>
              <a:off x="13995189" y="5863617"/>
              <a:ext cx="14013341" cy="6636128"/>
              <a:chOff x="11906664" y="6952423"/>
              <a:chExt cx="16739453" cy="79270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2E60A29-E7D7-E986-0F02-54C719307B71}"/>
                  </a:ext>
                </a:extLst>
              </p:cNvPr>
              <p:cNvSpPr/>
              <p:nvPr/>
            </p:nvSpPr>
            <p:spPr bwMode="auto">
              <a:xfrm>
                <a:off x="20032716" y="6952423"/>
                <a:ext cx="2229814" cy="4636464"/>
              </a:xfrm>
              <a:prstGeom prst="rect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932509-FF03-CB13-E22A-29C48646F5E8}"/>
                  </a:ext>
                </a:extLst>
              </p:cNvPr>
              <p:cNvSpPr/>
              <p:nvPr/>
            </p:nvSpPr>
            <p:spPr bwMode="auto">
              <a:xfrm>
                <a:off x="23037043" y="7759634"/>
                <a:ext cx="1292307" cy="2125180"/>
              </a:xfrm>
              <a:prstGeom prst="rect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89D690-4354-5E99-FCAD-A5EC36E1CF31}"/>
                  </a:ext>
                </a:extLst>
              </p:cNvPr>
              <p:cNvSpPr/>
              <p:nvPr/>
            </p:nvSpPr>
            <p:spPr bwMode="auto">
              <a:xfrm rot="16200000">
                <a:off x="22521818" y="10076575"/>
                <a:ext cx="1398936" cy="1917511"/>
              </a:xfrm>
              <a:prstGeom prst="rect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12A07F5-A944-4111-3079-1E5D593B7CC7}"/>
                  </a:ext>
                </a:extLst>
              </p:cNvPr>
              <p:cNvSpPr/>
              <p:nvPr/>
            </p:nvSpPr>
            <p:spPr bwMode="auto">
              <a:xfrm rot="16680726">
                <a:off x="19347209" y="11069390"/>
                <a:ext cx="1911392" cy="3205543"/>
              </a:xfrm>
              <a:prstGeom prst="rect">
                <a:avLst/>
              </a:prstGeom>
              <a:noFill/>
              <a:ln w="762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7623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1FA25B1-D4F3-93A2-50CD-EB0BD97B0A61}"/>
                  </a:ext>
                </a:extLst>
              </p:cNvPr>
              <p:cNvSpPr txBox="1"/>
              <p:nvPr/>
            </p:nvSpPr>
            <p:spPr>
              <a:xfrm>
                <a:off x="12020862" y="13052539"/>
                <a:ext cx="4379804" cy="182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Wireless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UART Bridge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1D31152-2FBC-1C80-B8B9-1803F494500A}"/>
                  </a:ext>
                </a:extLst>
              </p:cNvPr>
              <p:cNvSpPr txBox="1"/>
              <p:nvPr/>
            </p:nvSpPr>
            <p:spPr>
              <a:xfrm>
                <a:off x="11906664" y="7323710"/>
                <a:ext cx="2275320" cy="97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ESP32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1C3574-BC17-A2E4-20B6-D544624B818A}"/>
                  </a:ext>
                </a:extLst>
              </p:cNvPr>
              <p:cNvSpPr txBox="1"/>
              <p:nvPr/>
            </p:nvSpPr>
            <p:spPr>
              <a:xfrm>
                <a:off x="25560870" y="7846568"/>
                <a:ext cx="3085247" cy="97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ESP8266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5CF8A24-588B-1A27-A566-E210BD20C67F}"/>
                  </a:ext>
                </a:extLst>
              </p:cNvPr>
              <p:cNvSpPr txBox="1"/>
              <p:nvPr/>
            </p:nvSpPr>
            <p:spPr>
              <a:xfrm>
                <a:off x="25942154" y="10596932"/>
                <a:ext cx="2520566" cy="1711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Debug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Header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204BB44-1530-B1C4-8202-9610C49D47E1}"/>
                  </a:ext>
                </a:extLst>
              </p:cNvPr>
              <p:cNvCxnSpPr>
                <a:cxnSpLocks/>
                <a:stCxn id="75" idx="3"/>
              </p:cNvCxnSpPr>
              <p:nvPr/>
            </p:nvCxnSpPr>
            <p:spPr bwMode="auto">
              <a:xfrm flipV="1">
                <a:off x="16400665" y="13440232"/>
                <a:ext cx="1719300" cy="525799"/>
              </a:xfrm>
              <a:prstGeom prst="straightConnector1">
                <a:avLst/>
              </a:prstGeom>
              <a:solidFill>
                <a:schemeClr val="accent1"/>
              </a:solidFill>
              <a:ln w="1016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E495612-5E92-8FED-2B10-3BD45F1C2B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53790" y="7843633"/>
                <a:ext cx="5334005" cy="1103173"/>
              </a:xfrm>
              <a:prstGeom prst="straightConnector1">
                <a:avLst/>
              </a:prstGeom>
              <a:solidFill>
                <a:schemeClr val="accent1"/>
              </a:solidFill>
              <a:ln w="1016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FD6427B7-6559-15AC-A12C-7B4FA62581DF}"/>
                  </a:ext>
                </a:extLst>
              </p:cNvPr>
              <p:cNvCxnSpPr>
                <a:cxnSpLocks/>
                <a:stCxn id="77" idx="1"/>
                <a:endCxn id="72" idx="3"/>
              </p:cNvCxnSpPr>
              <p:nvPr/>
            </p:nvCxnSpPr>
            <p:spPr bwMode="auto">
              <a:xfrm flipH="1">
                <a:off x="24329351" y="8335179"/>
                <a:ext cx="1231519" cy="487045"/>
              </a:xfrm>
              <a:prstGeom prst="straightConnector1">
                <a:avLst/>
              </a:prstGeom>
              <a:solidFill>
                <a:schemeClr val="accent1"/>
              </a:solidFill>
              <a:ln w="1016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DC77742-74FB-9A3C-9042-021964E95F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180041" y="11119423"/>
                <a:ext cx="1553660" cy="23285"/>
              </a:xfrm>
              <a:prstGeom prst="straightConnector1">
                <a:avLst/>
              </a:prstGeom>
              <a:solidFill>
                <a:schemeClr val="accent1"/>
              </a:solidFill>
              <a:ln w="1016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pic>
        <p:nvPicPr>
          <p:cNvPr id="167" name="Picture 4">
            <a:extLst>
              <a:ext uri="{FF2B5EF4-FFF2-40B4-BE49-F238E27FC236}">
                <a16:creationId xmlns:a16="http://schemas.microsoft.com/office/drawing/2014/main" id="{E5423AF5-7A7E-73B1-5F5A-3BCE8921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761" y="15169084"/>
            <a:ext cx="5271743" cy="47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88057B62-9A9B-D97D-3701-7288DC9030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14387" y="14735381"/>
            <a:ext cx="4543977" cy="5654990"/>
          </a:xfrm>
          <a:prstGeom prst="rect">
            <a:avLst/>
          </a:prstGeom>
        </p:spPr>
      </p:pic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1BBCDAD-ABDC-7D5C-C723-811C81347347}"/>
              </a:ext>
            </a:extLst>
          </p:cNvPr>
          <p:cNvCxnSpPr>
            <a:cxnSpLocks/>
            <a:stCxn id="172" idx="1"/>
          </p:cNvCxnSpPr>
          <p:nvPr/>
        </p:nvCxnSpPr>
        <p:spPr bwMode="auto">
          <a:xfrm flipH="1">
            <a:off x="16903568" y="15635801"/>
            <a:ext cx="2450298" cy="1293369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814D4B1-FCD9-F849-C706-2BBC7AC46A21}"/>
              </a:ext>
            </a:extLst>
          </p:cNvPr>
          <p:cNvSpPr txBox="1"/>
          <p:nvPr/>
        </p:nvSpPr>
        <p:spPr>
          <a:xfrm>
            <a:off x="19353866" y="15035636"/>
            <a:ext cx="185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Wi-Fi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8A63A68-44E7-5C52-0007-35C74C12A604}"/>
              </a:ext>
            </a:extLst>
          </p:cNvPr>
          <p:cNvSpPr txBox="1"/>
          <p:nvPr/>
        </p:nvSpPr>
        <p:spPr>
          <a:xfrm>
            <a:off x="18854941" y="17659444"/>
            <a:ext cx="301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0B542329-79B1-77F5-4CEC-A51271949B4A}"/>
              </a:ext>
            </a:extLst>
          </p:cNvPr>
          <p:cNvCxnSpPr>
            <a:cxnSpLocks/>
          </p:cNvCxnSpPr>
          <p:nvPr/>
        </p:nvCxnSpPr>
        <p:spPr bwMode="auto">
          <a:xfrm flipH="1">
            <a:off x="18694400" y="18859773"/>
            <a:ext cx="825785" cy="452694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2137357-B935-B813-F613-B6F450D3BFDD}"/>
              </a:ext>
            </a:extLst>
          </p:cNvPr>
          <p:cNvCxnSpPr>
            <a:cxnSpLocks/>
            <a:stCxn id="172" idx="3"/>
          </p:cNvCxnSpPr>
          <p:nvPr/>
        </p:nvCxnSpPr>
        <p:spPr bwMode="auto">
          <a:xfrm>
            <a:off x="21211204" y="15635801"/>
            <a:ext cx="2696213" cy="2382445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A255BE82-1179-E004-2B26-D484BADCA5B0}"/>
              </a:ext>
            </a:extLst>
          </p:cNvPr>
          <p:cNvSpPr txBox="1"/>
          <p:nvPr/>
        </p:nvSpPr>
        <p:spPr>
          <a:xfrm>
            <a:off x="14118606" y="13919647"/>
            <a:ext cx="4179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Libre Franklin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Computer GUI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DF4A4EA-B034-CCE6-E952-A3690B91C53A}"/>
              </a:ext>
            </a:extLst>
          </p:cNvPr>
          <p:cNvSpPr txBox="1"/>
          <p:nvPr/>
        </p:nvSpPr>
        <p:spPr>
          <a:xfrm>
            <a:off x="22200517" y="13893816"/>
            <a:ext cx="375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Libre Franklin Black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 Interface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2B5AD58-FA98-6545-9601-50D5B155A937}"/>
              </a:ext>
            </a:extLst>
          </p:cNvPr>
          <p:cNvSpPr/>
          <p:nvPr/>
        </p:nvSpPr>
        <p:spPr bwMode="auto">
          <a:xfrm rot="16200000">
            <a:off x="18313926" y="8139169"/>
            <a:ext cx="1082030" cy="148313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C76FC527-618C-9F1E-554F-2253DC5C9F6F}"/>
              </a:ext>
            </a:extLst>
          </p:cNvPr>
          <p:cNvSpPr txBox="1"/>
          <p:nvPr/>
        </p:nvSpPr>
        <p:spPr>
          <a:xfrm>
            <a:off x="13635318" y="8089276"/>
            <a:ext cx="1949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EA5B1F77-5166-CDCD-CE55-BD6E23324587}"/>
              </a:ext>
            </a:extLst>
          </p:cNvPr>
          <p:cNvCxnSpPr>
            <a:cxnSpLocks/>
          </p:cNvCxnSpPr>
          <p:nvPr/>
        </p:nvCxnSpPr>
        <p:spPr bwMode="auto">
          <a:xfrm>
            <a:off x="15610763" y="8806177"/>
            <a:ext cx="2421668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043" name="Graphic 1042">
            <a:extLst>
              <a:ext uri="{FF2B5EF4-FFF2-40B4-BE49-F238E27FC236}">
                <a16:creationId xmlns:a16="http://schemas.microsoft.com/office/drawing/2014/main" id="{1C143652-D11D-C0F2-25D2-41CDF75B62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954879" y="272337"/>
            <a:ext cx="3986369" cy="39863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350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Franklin Black</vt:lpstr>
      <vt:lpstr>Open Sans</vt:lpstr>
      <vt:lpstr>Bahnschrift</vt:lpstr>
      <vt:lpstr>Arial</vt:lpstr>
      <vt:lpstr>Calibri</vt:lpstr>
      <vt:lpstr>Office Theme</vt:lpstr>
      <vt:lpstr>WiSpider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WiSpider</dc:title>
  <dc:creator>Thomas H.K</dc:creator>
  <cp:lastModifiedBy>Thomas H.K</cp:lastModifiedBy>
  <cp:revision>2</cp:revision>
  <dcterms:created xsi:type="dcterms:W3CDTF">2023-05-01T21:13:43Z</dcterms:created>
  <dcterms:modified xsi:type="dcterms:W3CDTF">2023-05-04T03:31:44Z</dcterms:modified>
</cp:coreProperties>
</file>