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36576000"/>
  <p:notesSz cx="32461200" cy="51206400"/>
  <p:defaultTextStyle>
    <a:defPPr>
      <a:defRPr lang="en-US"/>
    </a:defPPr>
    <a:lvl1pPr algn="l" rtl="0" fontAlgn="base">
      <a:spcBef>
        <a:spcPct val="0"/>
      </a:spcBef>
      <a:spcAft>
        <a:spcPct val="0"/>
      </a:spcAft>
      <a:defRPr sz="7400"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sz="7400"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sz="7400"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sz="7400"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sz="7400" kern="1200">
        <a:solidFill>
          <a:schemeClr val="tx1"/>
        </a:solidFill>
        <a:latin typeface="Arial" charset="0"/>
        <a:ea typeface="ＭＳ Ｐゴシック" pitchFamily="-112" charset="-128"/>
        <a:cs typeface="+mn-cs"/>
      </a:defRPr>
    </a:lvl5pPr>
    <a:lvl6pPr marL="2286000" algn="l" defTabSz="914400" rtl="0" eaLnBrk="1" latinLnBrk="0" hangingPunct="1">
      <a:defRPr sz="7400" kern="1200">
        <a:solidFill>
          <a:schemeClr val="tx1"/>
        </a:solidFill>
        <a:latin typeface="Arial" charset="0"/>
        <a:ea typeface="ＭＳ Ｐゴシック" pitchFamily="-112" charset="-128"/>
        <a:cs typeface="+mn-cs"/>
      </a:defRPr>
    </a:lvl6pPr>
    <a:lvl7pPr marL="2743200" algn="l" defTabSz="914400" rtl="0" eaLnBrk="1" latinLnBrk="0" hangingPunct="1">
      <a:defRPr sz="7400" kern="1200">
        <a:solidFill>
          <a:schemeClr val="tx1"/>
        </a:solidFill>
        <a:latin typeface="Arial" charset="0"/>
        <a:ea typeface="ＭＳ Ｐゴシック" pitchFamily="-112" charset="-128"/>
        <a:cs typeface="+mn-cs"/>
      </a:defRPr>
    </a:lvl7pPr>
    <a:lvl8pPr marL="3200400" algn="l" defTabSz="914400" rtl="0" eaLnBrk="1" latinLnBrk="0" hangingPunct="1">
      <a:defRPr sz="7400" kern="1200">
        <a:solidFill>
          <a:schemeClr val="tx1"/>
        </a:solidFill>
        <a:latin typeface="Arial" charset="0"/>
        <a:ea typeface="ＭＳ Ｐゴシック" pitchFamily="-112" charset="-128"/>
        <a:cs typeface="+mn-cs"/>
      </a:defRPr>
    </a:lvl8pPr>
    <a:lvl9pPr marL="3657600" algn="l" defTabSz="914400" rtl="0" eaLnBrk="1" latinLnBrk="0" hangingPunct="1">
      <a:defRPr sz="74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11520" userDrawn="1">
          <p15:clr>
            <a:srgbClr val="A4A3A4"/>
          </p15:clr>
        </p15:guide>
        <p15:guide id="2" pos="8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630000"/>
    <a:srgbClr val="800000"/>
    <a:srgbClr val="BE0011"/>
    <a:srgbClr val="E48D96"/>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7"/>
    <p:restoredTop sz="95000" autoAdjust="0"/>
  </p:normalViewPr>
  <p:slideViewPr>
    <p:cSldViewPr>
      <p:cViewPr>
        <p:scale>
          <a:sx n="10" d="100"/>
          <a:sy n="10" d="100"/>
        </p:scale>
        <p:origin x="2792" y="1440"/>
      </p:cViewPr>
      <p:guideLst>
        <p:guide orient="horz" pos="11520"/>
        <p:guide pos="86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6805" y="11361738"/>
            <a:ext cx="23318391" cy="784066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115098" y="20726400"/>
            <a:ext cx="19201805" cy="93472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E08ECDC-7975-4BB1-AE49-2345F5BD9256}" type="slidenum">
              <a:rPr lang="en-US"/>
              <a:pPr>
                <a:defRPr/>
              </a:pPr>
              <a:t>‹#›</a:t>
            </a:fld>
            <a:endParaRPr lang="en-US"/>
          </a:p>
        </p:txBody>
      </p:sp>
    </p:spTree>
    <p:extLst>
      <p:ext uri="{BB962C8B-B14F-4D97-AF65-F5344CB8AC3E}">
        <p14:creationId xmlns:p14="http://schemas.microsoft.com/office/powerpoint/2010/main" val="357711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372198" y="8534403"/>
            <a:ext cx="24687609" cy="241379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944A2AE-0D4A-4451-8982-9EBB4E5C1846}" type="slidenum">
              <a:rPr lang="en-US"/>
              <a:pPr>
                <a:defRPr/>
              </a:pPr>
              <a:t>‹#›</a:t>
            </a:fld>
            <a:endParaRPr lang="en-US"/>
          </a:p>
        </p:txBody>
      </p:sp>
    </p:spTree>
    <p:extLst>
      <p:ext uri="{BB962C8B-B14F-4D97-AF65-F5344CB8AC3E}">
        <p14:creationId xmlns:p14="http://schemas.microsoft.com/office/powerpoint/2010/main" val="240381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7906" y="1465265"/>
            <a:ext cx="6171902" cy="31207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372195" y="1465265"/>
            <a:ext cx="18372833" cy="31207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6961B1A-AA47-452D-9BBE-9E21C2493F32}" type="slidenum">
              <a:rPr lang="en-US"/>
              <a:pPr>
                <a:defRPr/>
              </a:pPr>
              <a:t>‹#›</a:t>
            </a:fld>
            <a:endParaRPr lang="en-US"/>
          </a:p>
        </p:txBody>
      </p:sp>
    </p:spTree>
    <p:extLst>
      <p:ext uri="{BB962C8B-B14F-4D97-AF65-F5344CB8AC3E}">
        <p14:creationId xmlns:p14="http://schemas.microsoft.com/office/powerpoint/2010/main" val="304250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72198" y="8534403"/>
            <a:ext cx="24687609" cy="241379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494BB4F-286F-434F-B641-308747CD331A}" type="slidenum">
              <a:rPr lang="en-US"/>
              <a:pPr>
                <a:defRPr/>
              </a:pPr>
              <a:t>‹#›</a:t>
            </a:fld>
            <a:endParaRPr lang="en-US"/>
          </a:p>
        </p:txBody>
      </p:sp>
    </p:spTree>
    <p:extLst>
      <p:ext uri="{BB962C8B-B14F-4D97-AF65-F5344CB8AC3E}">
        <p14:creationId xmlns:p14="http://schemas.microsoft.com/office/powerpoint/2010/main" val="315499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2939"/>
            <a:ext cx="23316903" cy="72644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166939" y="15501939"/>
            <a:ext cx="23316903" cy="80010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3FC15A0-8257-40EF-8357-0172E684FEB9}" type="slidenum">
              <a:rPr lang="en-US"/>
              <a:pPr>
                <a:defRPr/>
              </a:pPr>
              <a:t>‹#›</a:t>
            </a:fld>
            <a:endParaRPr lang="en-US"/>
          </a:p>
        </p:txBody>
      </p:sp>
    </p:spTree>
    <p:extLst>
      <p:ext uri="{BB962C8B-B14F-4D97-AF65-F5344CB8AC3E}">
        <p14:creationId xmlns:p14="http://schemas.microsoft.com/office/powerpoint/2010/main" val="394568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372197" y="8534403"/>
            <a:ext cx="12272367" cy="241379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87439" y="8534403"/>
            <a:ext cx="12272367" cy="241379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Footer Placeholder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E8B3C89-2AAD-49DE-A617-266642974606}" type="slidenum">
              <a:rPr lang="en-US"/>
              <a:pPr>
                <a:defRPr/>
              </a:pPr>
              <a:t>‹#›</a:t>
            </a:fld>
            <a:endParaRPr lang="en-US"/>
          </a:p>
        </p:txBody>
      </p:sp>
    </p:spTree>
    <p:extLst>
      <p:ext uri="{BB962C8B-B14F-4D97-AF65-F5344CB8AC3E}">
        <p14:creationId xmlns:p14="http://schemas.microsoft.com/office/powerpoint/2010/main" val="402607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2195" y="8186740"/>
            <a:ext cx="12120563"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2195" y="11599865"/>
            <a:ext cx="12120563"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4781" y="8186740"/>
            <a:ext cx="12125027"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3934781" y="11599865"/>
            <a:ext cx="12125027"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8"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9"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97A8F8B-2AF0-43A6-8DF5-9CEC14129F77}" type="slidenum">
              <a:rPr lang="en-US"/>
              <a:pPr>
                <a:defRPr/>
              </a:pPr>
              <a:t>‹#›</a:t>
            </a:fld>
            <a:endParaRPr lang="en-US"/>
          </a:p>
        </p:txBody>
      </p:sp>
    </p:spTree>
    <p:extLst>
      <p:ext uri="{BB962C8B-B14F-4D97-AF65-F5344CB8AC3E}">
        <p14:creationId xmlns:p14="http://schemas.microsoft.com/office/powerpoint/2010/main" val="48091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4"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4A0AEC3-84AA-4BA5-9CB6-5B1BBAA7300F}" type="slidenum">
              <a:rPr lang="en-US"/>
              <a:pPr>
                <a:defRPr/>
              </a:pPr>
              <a:t>‹#›</a:t>
            </a:fld>
            <a:endParaRPr lang="en-US"/>
          </a:p>
        </p:txBody>
      </p:sp>
    </p:spTree>
    <p:extLst>
      <p:ext uri="{BB962C8B-B14F-4D97-AF65-F5344CB8AC3E}">
        <p14:creationId xmlns:p14="http://schemas.microsoft.com/office/powerpoint/2010/main" val="316434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3"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4"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81FB83A-5ABC-4055-85B1-41573413F329}" type="slidenum">
              <a:rPr lang="en-US"/>
              <a:pPr>
                <a:defRPr/>
              </a:pPr>
              <a:t>‹#›</a:t>
            </a:fld>
            <a:endParaRPr lang="en-US"/>
          </a:p>
        </p:txBody>
      </p:sp>
    </p:spTree>
    <p:extLst>
      <p:ext uri="{BB962C8B-B14F-4D97-AF65-F5344CB8AC3E}">
        <p14:creationId xmlns:p14="http://schemas.microsoft.com/office/powerpoint/2010/main" val="412471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2195" y="1455739"/>
            <a:ext cx="9024938" cy="61976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0724555" y="1455739"/>
            <a:ext cx="15335250" cy="31216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2195" y="7653339"/>
            <a:ext cx="9024938" cy="25019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Footer Placeholder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ED478D4-DBF3-423C-87B5-14C0A944C4AD}" type="slidenum">
              <a:rPr lang="en-US"/>
              <a:pPr>
                <a:defRPr/>
              </a:pPr>
              <a:t>‹#›</a:t>
            </a:fld>
            <a:endParaRPr lang="en-US"/>
          </a:p>
        </p:txBody>
      </p:sp>
    </p:spTree>
    <p:extLst>
      <p:ext uri="{BB962C8B-B14F-4D97-AF65-F5344CB8AC3E}">
        <p14:creationId xmlns:p14="http://schemas.microsoft.com/office/powerpoint/2010/main" val="201474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7163" y="25603200"/>
            <a:ext cx="16458902" cy="302260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377163" y="3268663"/>
            <a:ext cx="16458902" cy="21945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5377163" y="28625800"/>
            <a:ext cx="16458902" cy="4292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Footer Placeholder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BF2D51A-D49F-4C96-A0A3-78851C506539}" type="slidenum">
              <a:rPr lang="en-US"/>
              <a:pPr>
                <a:defRPr/>
              </a:pPr>
              <a:t>‹#›</a:t>
            </a:fld>
            <a:endParaRPr lang="en-US"/>
          </a:p>
        </p:txBody>
      </p:sp>
    </p:spTree>
    <p:extLst>
      <p:ext uri="{BB962C8B-B14F-4D97-AF65-F5344CB8AC3E}">
        <p14:creationId xmlns:p14="http://schemas.microsoft.com/office/powerpoint/2010/main" val="66636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3762375" rtl="0" eaLnBrk="1" fontAlgn="base" hangingPunct="1">
        <a:spcBef>
          <a:spcPct val="0"/>
        </a:spcBef>
        <a:spcAft>
          <a:spcPct val="0"/>
        </a:spcAft>
        <a:defRPr sz="18100">
          <a:solidFill>
            <a:schemeClr val="tx2"/>
          </a:solidFill>
          <a:latin typeface="+mj-lt"/>
          <a:ea typeface="ＭＳ Ｐゴシック" pitchFamily="-112" charset="-128"/>
          <a:cs typeface="ＭＳ Ｐゴシック" pitchFamily="-112" charset="-128"/>
        </a:defRPr>
      </a:lvl1pPr>
      <a:lvl2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2pPr>
      <a:lvl3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3pPr>
      <a:lvl4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4pPr>
      <a:lvl5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5pPr>
      <a:lvl6pPr marL="457200" algn="ctr" defTabSz="3762375" rtl="0" eaLnBrk="1" fontAlgn="base" hangingPunct="1">
        <a:spcBef>
          <a:spcPct val="0"/>
        </a:spcBef>
        <a:spcAft>
          <a:spcPct val="0"/>
        </a:spcAft>
        <a:defRPr sz="18100">
          <a:solidFill>
            <a:schemeClr val="tx2"/>
          </a:solidFill>
          <a:latin typeface="Arial" pitchFamily="-110" charset="0"/>
        </a:defRPr>
      </a:lvl6pPr>
      <a:lvl7pPr marL="914400" algn="ctr" defTabSz="3762375" rtl="0" eaLnBrk="1" fontAlgn="base" hangingPunct="1">
        <a:spcBef>
          <a:spcPct val="0"/>
        </a:spcBef>
        <a:spcAft>
          <a:spcPct val="0"/>
        </a:spcAft>
        <a:defRPr sz="18100">
          <a:solidFill>
            <a:schemeClr val="tx2"/>
          </a:solidFill>
          <a:latin typeface="Arial" pitchFamily="-110" charset="0"/>
        </a:defRPr>
      </a:lvl7pPr>
      <a:lvl8pPr marL="1371600" algn="ctr" defTabSz="3762375" rtl="0" eaLnBrk="1" fontAlgn="base" hangingPunct="1">
        <a:spcBef>
          <a:spcPct val="0"/>
        </a:spcBef>
        <a:spcAft>
          <a:spcPct val="0"/>
        </a:spcAft>
        <a:defRPr sz="18100">
          <a:solidFill>
            <a:schemeClr val="tx2"/>
          </a:solidFill>
          <a:latin typeface="Arial" pitchFamily="-110" charset="0"/>
        </a:defRPr>
      </a:lvl8pPr>
      <a:lvl9pPr marL="1828800" algn="ctr" defTabSz="3762375" rtl="0" eaLnBrk="1" fontAlgn="base" hangingPunct="1">
        <a:spcBef>
          <a:spcPct val="0"/>
        </a:spcBef>
        <a:spcAft>
          <a:spcPct val="0"/>
        </a:spcAft>
        <a:defRPr sz="18100">
          <a:solidFill>
            <a:schemeClr val="tx2"/>
          </a:solidFill>
          <a:latin typeface="Arial" pitchFamily="-110" charset="0"/>
        </a:defRPr>
      </a:lvl9pPr>
    </p:titleStyle>
    <p:bodyStyle>
      <a:lvl1pPr marL="685800" indent="-685800" algn="l" defTabSz="3762375" rtl="0" eaLnBrk="1" fontAlgn="base" hangingPunct="1">
        <a:spcBef>
          <a:spcPct val="20000"/>
        </a:spcBef>
        <a:spcAft>
          <a:spcPct val="0"/>
        </a:spcAft>
        <a:buFont typeface="Times" pitchFamily="-112" charset="0"/>
        <a:buChar char="•"/>
        <a:tabLst>
          <a:tab pos="2116138" algn="l"/>
        </a:tabLst>
        <a:defRPr sz="5400">
          <a:solidFill>
            <a:schemeClr val="tx1"/>
          </a:solidFill>
          <a:latin typeface="+mn-lt"/>
          <a:ea typeface="ＭＳ Ｐゴシック" pitchFamily="-112" charset="-128"/>
          <a:cs typeface="ＭＳ Ｐゴシック" pitchFamily="-112" charset="-128"/>
        </a:defRPr>
      </a:lvl1pPr>
      <a:lvl2pPr marL="1600200" indent="-685800" algn="l" defTabSz="3762375" rtl="0" eaLnBrk="1" fontAlgn="base" hangingPunct="1">
        <a:spcBef>
          <a:spcPct val="20000"/>
        </a:spcBef>
        <a:spcAft>
          <a:spcPct val="0"/>
        </a:spcAft>
        <a:buChar char="•"/>
        <a:tabLst>
          <a:tab pos="2116138" algn="l"/>
        </a:tabLst>
        <a:defRPr sz="4800">
          <a:solidFill>
            <a:schemeClr val="tx1"/>
          </a:solidFill>
          <a:latin typeface="+mn-lt"/>
          <a:ea typeface="ＭＳ Ｐゴシック" pitchFamily="-110" charset="-128"/>
        </a:defRPr>
      </a:lvl2pPr>
      <a:lvl3pPr marL="2514600" indent="-685800" algn="l" defTabSz="3762375" rtl="0" eaLnBrk="1" fontAlgn="base" hangingPunct="1">
        <a:spcBef>
          <a:spcPct val="20000"/>
        </a:spcBef>
        <a:spcAft>
          <a:spcPct val="0"/>
        </a:spcAft>
        <a:buChar char="•"/>
        <a:tabLst>
          <a:tab pos="2116138" algn="l"/>
        </a:tabLst>
        <a:defRPr sz="3600">
          <a:solidFill>
            <a:schemeClr val="tx1"/>
          </a:solidFill>
          <a:latin typeface="+mn-lt"/>
          <a:ea typeface="ＭＳ Ｐゴシック" pitchFamily="-110" charset="-128"/>
        </a:defRPr>
      </a:lvl3pPr>
      <a:lvl4pPr marL="3429000" indent="-685800" algn="l" defTabSz="3762375" rtl="0" eaLnBrk="1" fontAlgn="base" hangingPunct="1">
        <a:spcBef>
          <a:spcPct val="20000"/>
        </a:spcBef>
        <a:spcAft>
          <a:spcPct val="0"/>
        </a:spcAft>
        <a:buChar char="–"/>
        <a:tabLst>
          <a:tab pos="2116138" algn="l"/>
        </a:tabLst>
        <a:defRPr sz="3600">
          <a:solidFill>
            <a:schemeClr val="tx1"/>
          </a:solidFill>
          <a:latin typeface="+mn-lt"/>
          <a:ea typeface="ＭＳ Ｐゴシック" pitchFamily="-110" charset="-128"/>
        </a:defRPr>
      </a:lvl4pPr>
      <a:lvl5pPr marL="4343400" indent="-685800" algn="l" defTabSz="3762375" rtl="0" eaLnBrk="1" fontAlgn="base" hangingPunct="1">
        <a:spcBef>
          <a:spcPct val="20000"/>
        </a:spcBef>
        <a:spcAft>
          <a:spcPct val="0"/>
        </a:spcAft>
        <a:buFont typeface="Wingdings" pitchFamily="-112" charset="2"/>
        <a:buChar char="ü"/>
        <a:tabLst>
          <a:tab pos="2116138" algn="l"/>
        </a:tabLst>
        <a:defRPr sz="3600">
          <a:solidFill>
            <a:schemeClr val="tx1"/>
          </a:solidFill>
          <a:latin typeface="+mn-lt"/>
          <a:ea typeface="ＭＳ Ｐゴシック" pitchFamily="-110" charset="-128"/>
        </a:defRPr>
      </a:lvl5pPr>
      <a:lvl6pPr marL="48006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6pPr>
      <a:lvl7pPr marL="52578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7pPr>
      <a:lvl8pPr marL="57150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8pPr>
      <a:lvl9pPr marL="61722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 name="Picture 513" descr="Chart, bar chart, line chart&#10;&#10;Description automatically generated">
            <a:extLst>
              <a:ext uri="{FF2B5EF4-FFF2-40B4-BE49-F238E27FC236}">
                <a16:creationId xmlns:a16="http://schemas.microsoft.com/office/drawing/2014/main" id="{15415A41-051D-9059-9414-9AAEEF9D4E8B}"/>
              </a:ext>
            </a:extLst>
          </p:cNvPr>
          <p:cNvPicPr>
            <a:picLocks noChangeAspect="1"/>
          </p:cNvPicPr>
          <p:nvPr/>
        </p:nvPicPr>
        <p:blipFill>
          <a:blip r:embed="rId2"/>
          <a:stretch>
            <a:fillRect/>
          </a:stretch>
        </p:blipFill>
        <p:spPr>
          <a:xfrm>
            <a:off x="19063473" y="22560567"/>
            <a:ext cx="8368527" cy="5856333"/>
          </a:xfrm>
          <a:prstGeom prst="rect">
            <a:avLst/>
          </a:prstGeom>
        </p:spPr>
      </p:pic>
      <p:pic>
        <p:nvPicPr>
          <p:cNvPr id="12" name="Picture 11" descr="A picture containing indoor, floor, wall, kitchen&#10;&#10;Description automatically generated">
            <a:extLst>
              <a:ext uri="{FF2B5EF4-FFF2-40B4-BE49-F238E27FC236}">
                <a16:creationId xmlns:a16="http://schemas.microsoft.com/office/drawing/2014/main" id="{014C01F4-8505-45BD-2AEE-CA71D62CD793}"/>
              </a:ext>
            </a:extLst>
          </p:cNvPr>
          <p:cNvPicPr>
            <a:picLocks noChangeAspect="1"/>
          </p:cNvPicPr>
          <p:nvPr/>
        </p:nvPicPr>
        <p:blipFill rotWithShape="1">
          <a:blip r:embed="rId3"/>
          <a:srcRect l="20020" r="25040"/>
          <a:stretch/>
        </p:blipFill>
        <p:spPr>
          <a:xfrm>
            <a:off x="22862563" y="7134105"/>
            <a:ext cx="4073680" cy="9886188"/>
          </a:xfrm>
          <a:prstGeom prst="rect">
            <a:avLst/>
          </a:prstGeom>
        </p:spPr>
      </p:pic>
      <p:sp>
        <p:nvSpPr>
          <p:cNvPr id="556" name="Text Box 4"/>
          <p:cNvSpPr txBox="1">
            <a:spLocks noChangeArrowheads="1"/>
          </p:cNvSpPr>
          <p:nvPr/>
        </p:nvSpPr>
        <p:spPr bwMode="auto">
          <a:xfrm>
            <a:off x="-914400" y="0"/>
            <a:ext cx="36576000"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762375" eaLnBrk="0" hangingPunct="0">
              <a:defRPr sz="7400">
                <a:solidFill>
                  <a:schemeClr val="tx1"/>
                </a:solidFill>
                <a:latin typeface="Arial" charset="0"/>
                <a:ea typeface="ＭＳ Ｐゴシック" pitchFamily="-112" charset="-128"/>
              </a:defRPr>
            </a:lvl1pPr>
            <a:lvl2pPr marL="742950" indent="-285750" defTabSz="3762375" eaLnBrk="0" hangingPunct="0">
              <a:defRPr sz="7400">
                <a:solidFill>
                  <a:schemeClr val="tx1"/>
                </a:solidFill>
                <a:latin typeface="Arial" charset="0"/>
                <a:ea typeface="ＭＳ Ｐゴシック" pitchFamily="-112" charset="-128"/>
              </a:defRPr>
            </a:lvl2pPr>
            <a:lvl3pPr marL="1143000" indent="-228600" defTabSz="3762375" eaLnBrk="0" hangingPunct="0">
              <a:defRPr sz="7400">
                <a:solidFill>
                  <a:schemeClr val="tx1"/>
                </a:solidFill>
                <a:latin typeface="Arial" charset="0"/>
                <a:ea typeface="ＭＳ Ｐゴシック" pitchFamily="-112" charset="-128"/>
              </a:defRPr>
            </a:lvl3pPr>
            <a:lvl4pPr marL="1600200" indent="-228600" defTabSz="3762375" eaLnBrk="0" hangingPunct="0">
              <a:defRPr sz="7400">
                <a:solidFill>
                  <a:schemeClr val="tx1"/>
                </a:solidFill>
                <a:latin typeface="Arial" charset="0"/>
                <a:ea typeface="ＭＳ Ｐゴシック" pitchFamily="-112" charset="-128"/>
              </a:defRPr>
            </a:lvl4pPr>
            <a:lvl5pPr marL="2057400" indent="-228600" defTabSz="3762375" eaLnBrk="0" hangingPunct="0">
              <a:defRPr sz="7400">
                <a:solidFill>
                  <a:schemeClr val="tx1"/>
                </a:solidFill>
                <a:latin typeface="Arial" charset="0"/>
                <a:ea typeface="ＭＳ Ｐゴシック" pitchFamily="-112" charset="-128"/>
              </a:defRPr>
            </a:lvl5pPr>
            <a:lvl6pPr marL="25146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6pPr>
            <a:lvl7pPr marL="29718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7pPr>
            <a:lvl8pPr marL="34290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8pPr>
            <a:lvl9pPr marL="38862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9pPr>
          </a:lstStyle>
          <a:p>
            <a:pPr eaLnBrk="1" hangingPunct="1">
              <a:spcBef>
                <a:spcPct val="50000"/>
              </a:spcBef>
            </a:pPr>
            <a:endParaRPr lang="en-US"/>
          </a:p>
        </p:txBody>
      </p:sp>
      <p:sp>
        <p:nvSpPr>
          <p:cNvPr id="557" name="Text Box 5"/>
          <p:cNvSpPr txBox="1">
            <a:spLocks noChangeArrowheads="1"/>
          </p:cNvSpPr>
          <p:nvPr/>
        </p:nvSpPr>
        <p:spPr bwMode="auto">
          <a:xfrm>
            <a:off x="0" y="533401"/>
            <a:ext cx="27432000" cy="3438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3762375" eaLnBrk="0" hangingPunct="0">
              <a:defRPr sz="7400">
                <a:solidFill>
                  <a:schemeClr val="tx1"/>
                </a:solidFill>
                <a:latin typeface="Arial" charset="0"/>
                <a:ea typeface="ＭＳ Ｐゴシック" pitchFamily="-112" charset="-128"/>
              </a:defRPr>
            </a:lvl1pPr>
            <a:lvl2pPr marL="742950" indent="-285750" defTabSz="3762375" eaLnBrk="0" hangingPunct="0">
              <a:defRPr sz="7400">
                <a:solidFill>
                  <a:schemeClr val="tx1"/>
                </a:solidFill>
                <a:latin typeface="Arial" charset="0"/>
                <a:ea typeface="ＭＳ Ｐゴシック" pitchFamily="-112" charset="-128"/>
              </a:defRPr>
            </a:lvl2pPr>
            <a:lvl3pPr marL="1143000" indent="-228600" defTabSz="3762375" eaLnBrk="0" hangingPunct="0">
              <a:defRPr sz="7400">
                <a:solidFill>
                  <a:schemeClr val="tx1"/>
                </a:solidFill>
                <a:latin typeface="Arial" charset="0"/>
                <a:ea typeface="ＭＳ Ｐゴシック" pitchFamily="-112" charset="-128"/>
              </a:defRPr>
            </a:lvl3pPr>
            <a:lvl4pPr marL="1600200" indent="-228600" defTabSz="3762375" eaLnBrk="0" hangingPunct="0">
              <a:defRPr sz="7400">
                <a:solidFill>
                  <a:schemeClr val="tx1"/>
                </a:solidFill>
                <a:latin typeface="Arial" charset="0"/>
                <a:ea typeface="ＭＳ Ｐゴシック" pitchFamily="-112" charset="-128"/>
              </a:defRPr>
            </a:lvl4pPr>
            <a:lvl5pPr marL="2057400" indent="-228600" defTabSz="3762375" eaLnBrk="0" hangingPunct="0">
              <a:defRPr sz="7400">
                <a:solidFill>
                  <a:schemeClr val="tx1"/>
                </a:solidFill>
                <a:latin typeface="Arial" charset="0"/>
                <a:ea typeface="ＭＳ Ｐゴシック" pitchFamily="-112" charset="-128"/>
              </a:defRPr>
            </a:lvl5pPr>
            <a:lvl6pPr marL="25146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6pPr>
            <a:lvl7pPr marL="29718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7pPr>
            <a:lvl8pPr marL="34290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8pPr>
            <a:lvl9pPr marL="38862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9pPr>
          </a:lstStyle>
          <a:p>
            <a:pPr algn="ctr" eaLnBrk="1" hangingPunct="1">
              <a:lnSpc>
                <a:spcPct val="80000"/>
              </a:lnSpc>
              <a:spcBef>
                <a:spcPct val="50000"/>
              </a:spcBef>
            </a:pPr>
            <a:r>
              <a:rPr lang="en-US" sz="7200" b="1" dirty="0">
                <a:solidFill>
                  <a:srgbClr val="BE0204"/>
                </a:solidFill>
              </a:rPr>
              <a:t>People Counter: Occupancy Estimation &amp; Prediction</a:t>
            </a:r>
          </a:p>
          <a:p>
            <a:pPr algn="ctr" eaLnBrk="1" hangingPunct="1">
              <a:lnSpc>
                <a:spcPct val="60000"/>
              </a:lnSpc>
              <a:spcBef>
                <a:spcPct val="50000"/>
              </a:spcBef>
            </a:pPr>
            <a:r>
              <a:rPr lang="en-US" sz="3600" b="1" dirty="0"/>
              <a:t>Team C0: David Feng, </a:t>
            </a:r>
            <a:r>
              <a:rPr lang="en-US" sz="3600" b="1" dirty="0" err="1"/>
              <a:t>Tianzhuo</a:t>
            </a:r>
            <a:r>
              <a:rPr lang="en-US" sz="3600" b="1" dirty="0"/>
              <a:t> Li, Gary Qin</a:t>
            </a:r>
          </a:p>
          <a:p>
            <a:pPr algn="ctr" eaLnBrk="1" hangingPunct="1">
              <a:lnSpc>
                <a:spcPct val="60000"/>
              </a:lnSpc>
              <a:spcBef>
                <a:spcPct val="50000"/>
              </a:spcBef>
            </a:pPr>
            <a:r>
              <a:rPr lang="en-US" sz="3600" dirty="0"/>
              <a:t>18-500 Capstone Design, Spring 2023</a:t>
            </a:r>
          </a:p>
          <a:p>
            <a:pPr algn="ctr" eaLnBrk="1" hangingPunct="1">
              <a:lnSpc>
                <a:spcPct val="60000"/>
              </a:lnSpc>
              <a:spcBef>
                <a:spcPct val="50000"/>
              </a:spcBef>
            </a:pPr>
            <a:r>
              <a:rPr lang="en-US" sz="3600" dirty="0"/>
              <a:t>Electrical and Computer Engineering Department</a:t>
            </a:r>
          </a:p>
          <a:p>
            <a:pPr algn="ctr" eaLnBrk="1" hangingPunct="1">
              <a:lnSpc>
                <a:spcPct val="60000"/>
              </a:lnSpc>
              <a:spcBef>
                <a:spcPct val="50000"/>
              </a:spcBef>
            </a:pPr>
            <a:r>
              <a:rPr lang="en-US" sz="3600" dirty="0"/>
              <a:t>Carnegie Mellon University</a:t>
            </a:r>
          </a:p>
        </p:txBody>
      </p:sp>
      <p:grpSp>
        <p:nvGrpSpPr>
          <p:cNvPr id="3" name="Group 2"/>
          <p:cNvGrpSpPr/>
          <p:nvPr/>
        </p:nvGrpSpPr>
        <p:grpSpPr>
          <a:xfrm>
            <a:off x="20878800" y="33952297"/>
            <a:ext cx="6553200" cy="2489032"/>
            <a:chOff x="20878800" y="33952297"/>
            <a:chExt cx="6553200" cy="2489032"/>
          </a:xfrm>
        </p:grpSpPr>
        <p:pic>
          <p:nvPicPr>
            <p:cNvPr id="561" name="Picture 560"/>
            <p:cNvPicPr>
              <a:picLocks noChangeAspect="1"/>
            </p:cNvPicPr>
            <p:nvPr/>
          </p:nvPicPr>
          <p:blipFill rotWithShape="1">
            <a:blip r:embed="rId4"/>
            <a:srcRect t="20214" b="20751"/>
            <a:stretch/>
          </p:blipFill>
          <p:spPr>
            <a:xfrm>
              <a:off x="20878800" y="33952297"/>
              <a:ext cx="6553200" cy="1397000"/>
            </a:xfrm>
            <a:prstGeom prst="rect">
              <a:avLst/>
            </a:prstGeom>
          </p:spPr>
        </p:pic>
        <p:pic>
          <p:nvPicPr>
            <p:cNvPr id="562" name="Picture 561"/>
            <p:cNvPicPr>
              <a:picLocks noChangeAspect="1"/>
            </p:cNvPicPr>
            <p:nvPr/>
          </p:nvPicPr>
          <p:blipFill rotWithShape="1">
            <a:blip r:embed="rId5"/>
            <a:srcRect t="28530" b="24891"/>
            <a:stretch/>
          </p:blipFill>
          <p:spPr>
            <a:xfrm>
              <a:off x="21253537" y="35463613"/>
              <a:ext cx="5812703" cy="977716"/>
            </a:xfrm>
            <a:prstGeom prst="rect">
              <a:avLst/>
            </a:prstGeom>
          </p:spPr>
        </p:pic>
      </p:grpSp>
      <p:sp>
        <p:nvSpPr>
          <p:cNvPr id="833" name="Rectangle 6"/>
          <p:cNvSpPr>
            <a:spLocks noChangeArrowheads="1"/>
          </p:cNvSpPr>
          <p:nvPr/>
        </p:nvSpPr>
        <p:spPr bwMode="auto">
          <a:xfrm>
            <a:off x="289560" y="13533120"/>
            <a:ext cx="13197840" cy="80765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2880" rIns="182880" anchor="ctr"/>
          <a:lstStyle/>
          <a:p>
            <a:pPr defTabSz="3762375"/>
            <a:r>
              <a:rPr lang="en-US" sz="4800" b="1" dirty="0">
                <a:solidFill>
                  <a:schemeClr val="bg1"/>
                </a:solidFill>
              </a:rPr>
              <a:t>System Architecture</a:t>
            </a:r>
          </a:p>
        </p:txBody>
      </p:sp>
      <p:sp>
        <p:nvSpPr>
          <p:cNvPr id="834" name="Rectangle 6"/>
          <p:cNvSpPr>
            <a:spLocks noChangeArrowheads="1"/>
          </p:cNvSpPr>
          <p:nvPr/>
        </p:nvSpPr>
        <p:spPr bwMode="auto">
          <a:xfrm>
            <a:off x="384048" y="4480560"/>
            <a:ext cx="13106400" cy="914400"/>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2880" rIns="182880" anchor="ctr"/>
          <a:lstStyle/>
          <a:p>
            <a:pPr defTabSz="3762375"/>
            <a:r>
              <a:rPr lang="en-US" sz="4800" b="1" dirty="0">
                <a:solidFill>
                  <a:schemeClr val="bg1"/>
                </a:solidFill>
              </a:rPr>
              <a:t>Product Pitch</a:t>
            </a:r>
          </a:p>
        </p:txBody>
      </p:sp>
      <p:sp>
        <p:nvSpPr>
          <p:cNvPr id="11" name="Rectangle 10"/>
          <p:cNvSpPr/>
          <p:nvPr/>
        </p:nvSpPr>
        <p:spPr>
          <a:xfrm>
            <a:off x="457200" y="5486400"/>
            <a:ext cx="13030200" cy="7848302"/>
          </a:xfrm>
          <a:prstGeom prst="rect">
            <a:avLst/>
          </a:prstGeom>
        </p:spPr>
        <p:txBody>
          <a:bodyPr wrap="square">
            <a:spAutoFit/>
          </a:bodyPr>
          <a:lstStyle/>
          <a:p>
            <a:r>
              <a:rPr lang="en-US" sz="3600" dirty="0"/>
              <a:t>	Have you ever walked across the entire campus to your favorite study spot only to find a packed room? People Counter is an integrated system that allow users to view </a:t>
            </a:r>
            <a:r>
              <a:rPr lang="en-US" sz="3600" b="1" dirty="0"/>
              <a:t>real-time data </a:t>
            </a:r>
            <a:r>
              <a:rPr lang="en-US" sz="3600" dirty="0"/>
              <a:t>of the number of people in a room (tested in HH1300 wing) as well as the </a:t>
            </a:r>
            <a:r>
              <a:rPr lang="en-US" sz="3600" b="1" dirty="0"/>
              <a:t>predicted occupancy</a:t>
            </a:r>
            <a:r>
              <a:rPr lang="en-US" sz="3600" dirty="0"/>
              <a:t> category up to 1 hour in advance. The critical use-case requirements include an over 80% estimation accuracy, a less-than-1-minute data transmission latency from hardware to frontend, and an above 80% prediction category benchmark. After a 6-week testing period, People Counter has achieved all 3 requirements, posting on average a </a:t>
            </a:r>
            <a:r>
              <a:rPr lang="en-US" sz="3600" b="1" dirty="0"/>
              <a:t>91% estimation </a:t>
            </a:r>
            <a:r>
              <a:rPr lang="en-US" sz="3600" dirty="0"/>
              <a:t>accuracy, an </a:t>
            </a:r>
            <a:r>
              <a:rPr lang="en-US" sz="3600" b="1" dirty="0"/>
              <a:t>83% prediction </a:t>
            </a:r>
            <a:r>
              <a:rPr lang="en-US" sz="3600" dirty="0"/>
              <a:t>accuracy, and a </a:t>
            </a:r>
            <a:r>
              <a:rPr lang="en-US" sz="3600" b="1" dirty="0"/>
              <a:t>60-second latency</a:t>
            </a:r>
            <a:r>
              <a:rPr lang="en-US" sz="3600" dirty="0"/>
              <a:t>. With People Counter, you can now get a sense of how crowded a study space is before deciding whether to make the trip there.</a:t>
            </a:r>
            <a:endParaRPr lang="en-US" sz="3600" b="1" dirty="0"/>
          </a:p>
        </p:txBody>
      </p:sp>
      <p:sp>
        <p:nvSpPr>
          <p:cNvPr id="17" name="Rectangle 16"/>
          <p:cNvSpPr/>
          <p:nvPr/>
        </p:nvSpPr>
        <p:spPr>
          <a:xfrm>
            <a:off x="14026581" y="5486400"/>
            <a:ext cx="7675600" cy="8956298"/>
          </a:xfrm>
          <a:prstGeom prst="rect">
            <a:avLst/>
          </a:prstGeom>
        </p:spPr>
        <p:txBody>
          <a:bodyPr wrap="square">
            <a:spAutoFit/>
          </a:bodyPr>
          <a:lstStyle/>
          <a:p>
            <a:r>
              <a:rPr lang="en-US" sz="3600" dirty="0">
                <a:latin typeface="Arial" panose="020B0604020202020204" pitchFamily="34" charset="0"/>
                <a:cs typeface="Arial" panose="020B0604020202020204" pitchFamily="34" charset="0"/>
              </a:rPr>
              <a:t>	The picture shown on the right is the main hardware system of People Counter. Facing the doors in the HH1300 hallway are the main cameras that send data through the CMU Device wireless network and are connected to the Google </a:t>
            </a:r>
            <a:r>
              <a:rPr lang="en-US" sz="3600" dirty="0" err="1">
                <a:latin typeface="Arial" panose="020B0604020202020204" pitchFamily="34" charset="0"/>
                <a:cs typeface="Arial" panose="020B0604020202020204" pitchFamily="34" charset="0"/>
              </a:rPr>
              <a:t>Colab</a:t>
            </a:r>
            <a:r>
              <a:rPr lang="en-US" sz="3600" dirty="0">
                <a:latin typeface="Arial" panose="020B0604020202020204" pitchFamily="34" charset="0"/>
                <a:cs typeface="Arial" panose="020B0604020202020204" pitchFamily="34" charset="0"/>
              </a:rPr>
              <a:t> backend through </a:t>
            </a:r>
            <a:r>
              <a:rPr lang="en-US" sz="3600" b="1" dirty="0" err="1">
                <a:latin typeface="Arial" panose="020B0604020202020204" pitchFamily="34" charset="0"/>
                <a:cs typeface="Arial" panose="020B0604020202020204" pitchFamily="34" charset="0"/>
              </a:rPr>
              <a:t>Ngrok</a:t>
            </a:r>
            <a:r>
              <a:rPr lang="en-US" sz="3600" b="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tunnels. The cameras are mounted with roughly 15</a:t>
            </a:r>
            <a:r>
              <a:rPr lang="en-US" sz="3600" dirty="0">
                <a:solidFill>
                  <a:srgbClr val="000000"/>
                </a:solidFill>
                <a:latin typeface="Arial" panose="020B0604020202020204" pitchFamily="34" charset="0"/>
                <a:cs typeface="Arial" panose="020B0604020202020204" pitchFamily="34" charset="0"/>
              </a:rPr>
              <a:t>-degree </a:t>
            </a:r>
            <a:r>
              <a:rPr lang="en-US" sz="3600" b="0" i="0" dirty="0">
                <a:solidFill>
                  <a:srgbClr val="000000"/>
                </a:solidFill>
                <a:effectLst/>
                <a:latin typeface="Arial" panose="020B0604020202020204" pitchFamily="34" charset="0"/>
                <a:cs typeface="Arial" panose="020B0604020202020204" pitchFamily="34" charset="0"/>
              </a:rPr>
              <a:t>angle from being parallel with the wood pole. For validation, we installed 2 extra cameras each on its own wood pole in order to provide the system with alternative camera angles to ensure overall accuracy of the system.</a:t>
            </a:r>
            <a:endParaRPr lang="en-US" sz="3600" b="1" dirty="0">
              <a:latin typeface="Arial" panose="020B0604020202020204" pitchFamily="34" charset="0"/>
              <a:cs typeface="Arial" panose="020B0604020202020204" pitchFamily="34" charset="0"/>
            </a:endParaRPr>
          </a:p>
        </p:txBody>
      </p:sp>
      <p:sp>
        <p:nvSpPr>
          <p:cNvPr id="18" name="Rectangle 6">
            <a:extLst>
              <a:ext uri="{FF2B5EF4-FFF2-40B4-BE49-F238E27FC236}">
                <a16:creationId xmlns:a16="http://schemas.microsoft.com/office/drawing/2014/main" id="{42511996-8D4B-4D47-B1D9-B17F44C107D6}"/>
              </a:ext>
            </a:extLst>
          </p:cNvPr>
          <p:cNvSpPr>
            <a:spLocks noChangeArrowheads="1"/>
          </p:cNvSpPr>
          <p:nvPr/>
        </p:nvSpPr>
        <p:spPr bwMode="auto">
          <a:xfrm>
            <a:off x="13990320" y="4480560"/>
            <a:ext cx="13106400" cy="914400"/>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2880" rIns="182880" anchor="ctr"/>
          <a:lstStyle/>
          <a:p>
            <a:pPr defTabSz="3762375"/>
            <a:r>
              <a:rPr lang="en-US" sz="4800" b="1" dirty="0">
                <a:solidFill>
                  <a:schemeClr val="bg1"/>
                </a:solidFill>
              </a:rPr>
              <a:t>System Description</a:t>
            </a:r>
          </a:p>
        </p:txBody>
      </p:sp>
      <p:sp>
        <p:nvSpPr>
          <p:cNvPr id="20" name="Rectangle 6">
            <a:extLst>
              <a:ext uri="{FF2B5EF4-FFF2-40B4-BE49-F238E27FC236}">
                <a16:creationId xmlns:a16="http://schemas.microsoft.com/office/drawing/2014/main" id="{1FC77964-14AE-A64B-AAA1-42E3761C91E5}"/>
              </a:ext>
            </a:extLst>
          </p:cNvPr>
          <p:cNvSpPr>
            <a:spLocks noChangeArrowheads="1"/>
          </p:cNvSpPr>
          <p:nvPr/>
        </p:nvSpPr>
        <p:spPr bwMode="auto">
          <a:xfrm>
            <a:off x="13990320" y="20208240"/>
            <a:ext cx="13106400" cy="914400"/>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2880" rIns="182880" anchor="ctr"/>
          <a:lstStyle/>
          <a:p>
            <a:pPr defTabSz="3762375"/>
            <a:r>
              <a:rPr lang="en-US" sz="4800" b="1" dirty="0">
                <a:solidFill>
                  <a:schemeClr val="bg1"/>
                </a:solidFill>
              </a:rPr>
              <a:t>System Evaluation</a:t>
            </a:r>
          </a:p>
        </p:txBody>
      </p:sp>
      <p:sp>
        <p:nvSpPr>
          <p:cNvPr id="21" name="Rectangle 6">
            <a:extLst>
              <a:ext uri="{FF2B5EF4-FFF2-40B4-BE49-F238E27FC236}">
                <a16:creationId xmlns:a16="http://schemas.microsoft.com/office/drawing/2014/main" id="{9140691E-4A44-194D-A892-AE575B111EEB}"/>
              </a:ext>
            </a:extLst>
          </p:cNvPr>
          <p:cNvSpPr>
            <a:spLocks noChangeArrowheads="1"/>
          </p:cNvSpPr>
          <p:nvPr/>
        </p:nvSpPr>
        <p:spPr bwMode="auto">
          <a:xfrm>
            <a:off x="335280" y="28712160"/>
            <a:ext cx="13106400" cy="914400"/>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2880" rIns="182880" anchor="ctr"/>
          <a:lstStyle/>
          <a:p>
            <a:pPr defTabSz="3762375"/>
            <a:r>
              <a:rPr lang="en-US" sz="4800" b="1" dirty="0">
                <a:solidFill>
                  <a:schemeClr val="bg1"/>
                </a:solidFill>
              </a:rPr>
              <a:t>Conclusions &amp; Additional Information</a:t>
            </a:r>
          </a:p>
        </p:txBody>
      </p:sp>
      <p:sp>
        <p:nvSpPr>
          <p:cNvPr id="26" name="TextBox 25">
            <a:extLst>
              <a:ext uri="{FF2B5EF4-FFF2-40B4-BE49-F238E27FC236}">
                <a16:creationId xmlns:a16="http://schemas.microsoft.com/office/drawing/2014/main" id="{D32B7655-3BB5-1943-BCCD-75557DF99C33}"/>
              </a:ext>
            </a:extLst>
          </p:cNvPr>
          <p:cNvSpPr txBox="1"/>
          <p:nvPr/>
        </p:nvSpPr>
        <p:spPr>
          <a:xfrm>
            <a:off x="457200" y="14584680"/>
            <a:ext cx="13030200" cy="3970318"/>
          </a:xfrm>
          <a:prstGeom prst="rect">
            <a:avLst/>
          </a:prstGeom>
          <a:noFill/>
        </p:spPr>
        <p:txBody>
          <a:bodyPr wrap="square" rtlCol="0">
            <a:spAutoFit/>
          </a:bodyPr>
          <a:lstStyle/>
          <a:p>
            <a:r>
              <a:rPr lang="en-US" sz="3600" dirty="0"/>
              <a:t>	People Counter is a full stack system that computes real-time occupancy through a series of </a:t>
            </a:r>
            <a:r>
              <a:rPr lang="en-US" sz="3600" b="1" dirty="0" err="1"/>
              <a:t>Arducam</a:t>
            </a:r>
            <a:r>
              <a:rPr lang="en-US" sz="3600" dirty="0"/>
              <a:t> </a:t>
            </a:r>
            <a:r>
              <a:rPr lang="en-US" sz="3600" b="1" dirty="0"/>
              <a:t>cameras</a:t>
            </a:r>
            <a:r>
              <a:rPr lang="en-US" sz="3600" dirty="0"/>
              <a:t> that sends data to the backend that keeps track of the count of people who enter/exit a room through a door. The processed data is updated once per minute in the </a:t>
            </a:r>
            <a:r>
              <a:rPr lang="en-US" sz="3600" b="1" dirty="0" err="1"/>
              <a:t>ElephantSQL</a:t>
            </a:r>
            <a:r>
              <a:rPr lang="en-US" sz="3600" dirty="0"/>
              <a:t> database and displayed on a secure web application that runs on </a:t>
            </a:r>
            <a:r>
              <a:rPr lang="en-US" sz="3600" b="1" dirty="0"/>
              <a:t>Django</a:t>
            </a:r>
            <a:r>
              <a:rPr lang="en-US" sz="3600" dirty="0"/>
              <a:t>.</a:t>
            </a:r>
            <a:endParaRPr lang="en-US" sz="9600" dirty="0"/>
          </a:p>
        </p:txBody>
      </p:sp>
      <p:cxnSp>
        <p:nvCxnSpPr>
          <p:cNvPr id="31" name="Straight Arrow Connector 30">
            <a:extLst>
              <a:ext uri="{FF2B5EF4-FFF2-40B4-BE49-F238E27FC236}">
                <a16:creationId xmlns:a16="http://schemas.microsoft.com/office/drawing/2014/main" id="{BCA09651-CD5C-654B-B550-B57F66EC12C0}"/>
              </a:ext>
            </a:extLst>
          </p:cNvPr>
          <p:cNvCxnSpPr>
            <a:cxnSpLocks/>
            <a:stCxn id="32" idx="0"/>
          </p:cNvCxnSpPr>
          <p:nvPr/>
        </p:nvCxnSpPr>
        <p:spPr>
          <a:xfrm flipV="1">
            <a:off x="22521562" y="8314826"/>
            <a:ext cx="2122802" cy="370117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3EF7C0BA-3D5A-6442-99FA-8F5D1F68C368}"/>
              </a:ext>
            </a:extLst>
          </p:cNvPr>
          <p:cNvSpPr txBox="1"/>
          <p:nvPr/>
        </p:nvSpPr>
        <p:spPr>
          <a:xfrm>
            <a:off x="21702180" y="12015996"/>
            <a:ext cx="1638763" cy="830997"/>
          </a:xfrm>
          <a:prstGeom prst="rect">
            <a:avLst/>
          </a:prstGeom>
          <a:noFill/>
        </p:spPr>
        <p:txBody>
          <a:bodyPr wrap="square" rtlCol="0">
            <a:spAutoFit/>
          </a:bodyPr>
          <a:lstStyle/>
          <a:p>
            <a:r>
              <a:rPr lang="en-US" sz="2400" dirty="0"/>
              <a:t>2 main cameras</a:t>
            </a:r>
          </a:p>
        </p:txBody>
      </p:sp>
      <p:sp>
        <p:nvSpPr>
          <p:cNvPr id="33" name="TextBox 32">
            <a:extLst>
              <a:ext uri="{FF2B5EF4-FFF2-40B4-BE49-F238E27FC236}">
                <a16:creationId xmlns:a16="http://schemas.microsoft.com/office/drawing/2014/main" id="{17500913-9343-8848-80B0-56CCCC2FB9E9}"/>
              </a:ext>
            </a:extLst>
          </p:cNvPr>
          <p:cNvSpPr txBox="1"/>
          <p:nvPr/>
        </p:nvSpPr>
        <p:spPr>
          <a:xfrm>
            <a:off x="24644365" y="17419595"/>
            <a:ext cx="2800924" cy="461665"/>
          </a:xfrm>
          <a:prstGeom prst="rect">
            <a:avLst/>
          </a:prstGeom>
          <a:noFill/>
        </p:spPr>
        <p:txBody>
          <a:bodyPr wrap="square" rtlCol="0">
            <a:spAutoFit/>
          </a:bodyPr>
          <a:lstStyle/>
          <a:p>
            <a:r>
              <a:rPr lang="en-US" sz="2400" dirty="0"/>
              <a:t>2x Raspberry Pi 4</a:t>
            </a:r>
          </a:p>
        </p:txBody>
      </p:sp>
      <p:sp>
        <p:nvSpPr>
          <p:cNvPr id="34" name="TextBox 33">
            <a:extLst>
              <a:ext uri="{FF2B5EF4-FFF2-40B4-BE49-F238E27FC236}">
                <a16:creationId xmlns:a16="http://schemas.microsoft.com/office/drawing/2014/main" id="{B9E780F0-C176-664A-88A0-28BDF8DFF6F3}"/>
              </a:ext>
            </a:extLst>
          </p:cNvPr>
          <p:cNvSpPr txBox="1"/>
          <p:nvPr/>
        </p:nvSpPr>
        <p:spPr>
          <a:xfrm>
            <a:off x="23583110" y="18673663"/>
            <a:ext cx="3353133" cy="461665"/>
          </a:xfrm>
          <a:prstGeom prst="rect">
            <a:avLst/>
          </a:prstGeom>
          <a:noFill/>
        </p:spPr>
        <p:txBody>
          <a:bodyPr wrap="square" rtlCol="0">
            <a:spAutoFit/>
          </a:bodyPr>
          <a:lstStyle/>
          <a:p>
            <a:r>
              <a:rPr lang="en-US" sz="2400" dirty="0"/>
              <a:t>power extension cords</a:t>
            </a:r>
          </a:p>
        </p:txBody>
      </p:sp>
      <p:sp>
        <p:nvSpPr>
          <p:cNvPr id="35" name="Freeform 34"/>
          <p:cNvSpPr/>
          <p:nvPr/>
        </p:nvSpPr>
        <p:spPr>
          <a:xfrm>
            <a:off x="24146201" y="16121115"/>
            <a:ext cx="323982" cy="2638323"/>
          </a:xfrm>
          <a:custGeom>
            <a:avLst/>
            <a:gdLst>
              <a:gd name="connsiteX0" fmla="*/ 0 w 473798"/>
              <a:gd name="connsiteY0" fmla="*/ 1692998 h 1692998"/>
              <a:gd name="connsiteX1" fmla="*/ 12072 w 473798"/>
              <a:gd name="connsiteY1" fmla="*/ 712206 h 1692998"/>
              <a:gd name="connsiteX2" fmla="*/ 473798 w 473798"/>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10277 w 511235"/>
              <a:gd name="connsiteY0" fmla="*/ 1692998 h 1692998"/>
              <a:gd name="connsiteX1" fmla="*/ 49509 w 511235"/>
              <a:gd name="connsiteY1" fmla="*/ 712206 h 1692998"/>
              <a:gd name="connsiteX2" fmla="*/ 511235 w 511235"/>
              <a:gd name="connsiteY2" fmla="*/ 0 h 1692998"/>
              <a:gd name="connsiteX0" fmla="*/ 13580 w 514538"/>
              <a:gd name="connsiteY0" fmla="*/ 1692998 h 1692998"/>
              <a:gd name="connsiteX1" fmla="*/ 52812 w 514538"/>
              <a:gd name="connsiteY1" fmla="*/ 712206 h 1692998"/>
              <a:gd name="connsiteX2" fmla="*/ 514538 w 514538"/>
              <a:gd name="connsiteY2" fmla="*/ 0 h 1692998"/>
              <a:gd name="connsiteX0" fmla="*/ 27791 w 501589"/>
              <a:gd name="connsiteY0" fmla="*/ 1689980 h 1689980"/>
              <a:gd name="connsiteX1" fmla="*/ 39863 w 501589"/>
              <a:gd name="connsiteY1" fmla="*/ 712206 h 1689980"/>
              <a:gd name="connsiteX2" fmla="*/ 501589 w 501589"/>
              <a:gd name="connsiteY2" fmla="*/ 0 h 1689980"/>
              <a:gd name="connsiteX0" fmla="*/ 43570 w 517368"/>
              <a:gd name="connsiteY0" fmla="*/ 1689980 h 1689980"/>
              <a:gd name="connsiteX1" fmla="*/ 55642 w 517368"/>
              <a:gd name="connsiteY1" fmla="*/ 712206 h 1689980"/>
              <a:gd name="connsiteX2" fmla="*/ 517368 w 517368"/>
              <a:gd name="connsiteY2" fmla="*/ 0 h 1689980"/>
            </a:gdLst>
            <a:ahLst/>
            <a:cxnLst>
              <a:cxn ang="0">
                <a:pos x="connsiteX0" y="connsiteY0"/>
              </a:cxn>
              <a:cxn ang="0">
                <a:pos x="connsiteX1" y="connsiteY1"/>
              </a:cxn>
              <a:cxn ang="0">
                <a:pos x="connsiteX2" y="connsiteY2"/>
              </a:cxn>
            </a:cxnLst>
            <a:rect l="l" t="t" r="r" b="b"/>
            <a:pathLst>
              <a:path w="517368" h="1689980">
                <a:moveTo>
                  <a:pt x="43570" y="1689980"/>
                </a:moveTo>
                <a:cubicBezTo>
                  <a:pt x="-9745" y="1335888"/>
                  <a:pt x="-23324" y="993869"/>
                  <a:pt x="55642" y="712206"/>
                </a:cubicBezTo>
                <a:cubicBezTo>
                  <a:pt x="134608" y="430543"/>
                  <a:pt x="300085" y="195152"/>
                  <a:pt x="517368" y="0"/>
                </a:cubicBezTo>
              </a:path>
            </a:pathLst>
          </a:cu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9600"/>
          </a:p>
        </p:txBody>
      </p:sp>
      <p:sp>
        <p:nvSpPr>
          <p:cNvPr id="36" name="Freeform 35"/>
          <p:cNvSpPr/>
          <p:nvPr/>
        </p:nvSpPr>
        <p:spPr>
          <a:xfrm flipH="1">
            <a:off x="25279512" y="10516985"/>
            <a:ext cx="847403" cy="6908951"/>
          </a:xfrm>
          <a:custGeom>
            <a:avLst/>
            <a:gdLst>
              <a:gd name="connsiteX0" fmla="*/ 0 w 473798"/>
              <a:gd name="connsiteY0" fmla="*/ 1692998 h 1692998"/>
              <a:gd name="connsiteX1" fmla="*/ 12072 w 473798"/>
              <a:gd name="connsiteY1" fmla="*/ 712206 h 1692998"/>
              <a:gd name="connsiteX2" fmla="*/ 473798 w 473798"/>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10277 w 511235"/>
              <a:gd name="connsiteY0" fmla="*/ 1692998 h 1692998"/>
              <a:gd name="connsiteX1" fmla="*/ 49509 w 511235"/>
              <a:gd name="connsiteY1" fmla="*/ 712206 h 1692998"/>
              <a:gd name="connsiteX2" fmla="*/ 511235 w 511235"/>
              <a:gd name="connsiteY2" fmla="*/ 0 h 1692998"/>
              <a:gd name="connsiteX0" fmla="*/ 13580 w 514538"/>
              <a:gd name="connsiteY0" fmla="*/ 1692998 h 1692998"/>
              <a:gd name="connsiteX1" fmla="*/ 52812 w 514538"/>
              <a:gd name="connsiteY1" fmla="*/ 712206 h 1692998"/>
              <a:gd name="connsiteX2" fmla="*/ 514538 w 514538"/>
              <a:gd name="connsiteY2" fmla="*/ 0 h 1692998"/>
              <a:gd name="connsiteX0" fmla="*/ 27791 w 501589"/>
              <a:gd name="connsiteY0" fmla="*/ 1689980 h 1689980"/>
              <a:gd name="connsiteX1" fmla="*/ 39863 w 501589"/>
              <a:gd name="connsiteY1" fmla="*/ 712206 h 1689980"/>
              <a:gd name="connsiteX2" fmla="*/ 501589 w 501589"/>
              <a:gd name="connsiteY2" fmla="*/ 0 h 1689980"/>
              <a:gd name="connsiteX0" fmla="*/ 43570 w 517368"/>
              <a:gd name="connsiteY0" fmla="*/ 1689980 h 1689980"/>
              <a:gd name="connsiteX1" fmla="*/ 55642 w 517368"/>
              <a:gd name="connsiteY1" fmla="*/ 712206 h 1689980"/>
              <a:gd name="connsiteX2" fmla="*/ 517368 w 517368"/>
              <a:gd name="connsiteY2" fmla="*/ 0 h 1689980"/>
            </a:gdLst>
            <a:ahLst/>
            <a:cxnLst>
              <a:cxn ang="0">
                <a:pos x="connsiteX0" y="connsiteY0"/>
              </a:cxn>
              <a:cxn ang="0">
                <a:pos x="connsiteX1" y="connsiteY1"/>
              </a:cxn>
              <a:cxn ang="0">
                <a:pos x="connsiteX2" y="connsiteY2"/>
              </a:cxn>
            </a:cxnLst>
            <a:rect l="l" t="t" r="r" b="b"/>
            <a:pathLst>
              <a:path w="517368" h="1689980">
                <a:moveTo>
                  <a:pt x="43570" y="1689980"/>
                </a:moveTo>
                <a:cubicBezTo>
                  <a:pt x="-9745" y="1335888"/>
                  <a:pt x="-23324" y="993869"/>
                  <a:pt x="55642" y="712206"/>
                </a:cubicBezTo>
                <a:cubicBezTo>
                  <a:pt x="134608" y="430543"/>
                  <a:pt x="300085" y="195152"/>
                  <a:pt x="517368" y="0"/>
                </a:cubicBezTo>
              </a:path>
            </a:pathLst>
          </a:cu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9600"/>
          </a:p>
        </p:txBody>
      </p:sp>
      <p:cxnSp>
        <p:nvCxnSpPr>
          <p:cNvPr id="37" name="Straight Arrow Connector 36">
            <a:extLst>
              <a:ext uri="{FF2B5EF4-FFF2-40B4-BE49-F238E27FC236}">
                <a16:creationId xmlns:a16="http://schemas.microsoft.com/office/drawing/2014/main" id="{BCA09651-CD5C-654B-B550-B57F66EC12C0}"/>
              </a:ext>
            </a:extLst>
          </p:cNvPr>
          <p:cNvCxnSpPr>
            <a:cxnSpLocks/>
            <a:stCxn id="32" idx="0"/>
          </p:cNvCxnSpPr>
          <p:nvPr/>
        </p:nvCxnSpPr>
        <p:spPr>
          <a:xfrm flipV="1">
            <a:off x="22521562" y="8314826"/>
            <a:ext cx="2984348" cy="370117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38" name="TextBox 37">
            <a:extLst>
              <a:ext uri="{FF2B5EF4-FFF2-40B4-BE49-F238E27FC236}">
                <a16:creationId xmlns:a16="http://schemas.microsoft.com/office/drawing/2014/main" id="{75B91B41-5CBB-8943-9EC5-2650B2A92C00}"/>
              </a:ext>
            </a:extLst>
          </p:cNvPr>
          <p:cNvSpPr txBox="1"/>
          <p:nvPr/>
        </p:nvSpPr>
        <p:spPr>
          <a:xfrm>
            <a:off x="21945600" y="5943600"/>
            <a:ext cx="5499688" cy="1077218"/>
          </a:xfrm>
          <a:prstGeom prst="rect">
            <a:avLst/>
          </a:prstGeom>
          <a:noFill/>
        </p:spPr>
        <p:txBody>
          <a:bodyPr wrap="square" rtlCol="0">
            <a:spAutoFit/>
          </a:bodyPr>
          <a:lstStyle/>
          <a:p>
            <a:r>
              <a:rPr lang="en-US" sz="3200" b="1" dirty="0"/>
              <a:t>Main cameras placed on supporting wood pole</a:t>
            </a:r>
          </a:p>
        </p:txBody>
      </p:sp>
      <p:sp>
        <p:nvSpPr>
          <p:cNvPr id="39" name="TextBox 38">
            <a:extLst>
              <a:ext uri="{FF2B5EF4-FFF2-40B4-BE49-F238E27FC236}">
                <a16:creationId xmlns:a16="http://schemas.microsoft.com/office/drawing/2014/main" id="{75B91B41-5CBB-8943-9EC5-2650B2A92C00}"/>
              </a:ext>
            </a:extLst>
          </p:cNvPr>
          <p:cNvSpPr txBox="1"/>
          <p:nvPr/>
        </p:nvSpPr>
        <p:spPr>
          <a:xfrm>
            <a:off x="20286225" y="21323061"/>
            <a:ext cx="6109436" cy="1077218"/>
          </a:xfrm>
          <a:prstGeom prst="rect">
            <a:avLst/>
          </a:prstGeom>
          <a:noFill/>
        </p:spPr>
        <p:txBody>
          <a:bodyPr wrap="square" rtlCol="0">
            <a:spAutoFit/>
          </a:bodyPr>
          <a:lstStyle/>
          <a:p>
            <a:r>
              <a:rPr lang="en-US" sz="3200" b="1" dirty="0"/>
              <a:t>Main and validation test results in HH1300 hallway</a:t>
            </a:r>
          </a:p>
        </p:txBody>
      </p:sp>
      <p:sp>
        <p:nvSpPr>
          <p:cNvPr id="41" name="TextBox 40">
            <a:extLst>
              <a:ext uri="{FF2B5EF4-FFF2-40B4-BE49-F238E27FC236}">
                <a16:creationId xmlns:a16="http://schemas.microsoft.com/office/drawing/2014/main" id="{0480F005-D335-CC48-B7B4-223E851ECC73}"/>
              </a:ext>
            </a:extLst>
          </p:cNvPr>
          <p:cNvSpPr txBox="1"/>
          <p:nvPr/>
        </p:nvSpPr>
        <p:spPr>
          <a:xfrm>
            <a:off x="14264640" y="21214080"/>
            <a:ext cx="5152258" cy="7571303"/>
          </a:xfrm>
          <a:prstGeom prst="rect">
            <a:avLst/>
          </a:prstGeom>
          <a:noFill/>
        </p:spPr>
        <p:txBody>
          <a:bodyPr wrap="square" rtlCol="0">
            <a:spAutoFit/>
          </a:bodyPr>
          <a:lstStyle/>
          <a:p>
            <a:r>
              <a:rPr lang="en-US" sz="2700" dirty="0"/>
              <a:t>Given that the system is time-sensitive and frequent changes were made daily on our algorithm, we tested the system’s accuracy in intervals. After final changes were made, all tests show our main cameras surpassing the 80% accuracy benchmark and validation cameras having an above-90% match with the main cameras’ outputs. One of the most significant tradeoffs we made was to run our backend through Google </a:t>
            </a:r>
            <a:r>
              <a:rPr lang="en-US" sz="2700" dirty="0" err="1"/>
              <a:t>Colab</a:t>
            </a:r>
            <a:r>
              <a:rPr lang="en-US" sz="2700" dirty="0"/>
              <a:t> rather than locally to ensure the videos do not lag frequently, which can cause a ~10% decrease in accuracy.</a:t>
            </a:r>
          </a:p>
        </p:txBody>
      </p:sp>
      <p:sp>
        <p:nvSpPr>
          <p:cNvPr id="43" name="TextBox 42">
            <a:extLst>
              <a:ext uri="{FF2B5EF4-FFF2-40B4-BE49-F238E27FC236}">
                <a16:creationId xmlns:a16="http://schemas.microsoft.com/office/drawing/2014/main" id="{0480F005-D335-CC48-B7B4-223E851ECC73}"/>
              </a:ext>
            </a:extLst>
          </p:cNvPr>
          <p:cNvSpPr txBox="1"/>
          <p:nvPr/>
        </p:nvSpPr>
        <p:spPr>
          <a:xfrm>
            <a:off x="3810000" y="29718000"/>
            <a:ext cx="9631680" cy="6494085"/>
          </a:xfrm>
          <a:prstGeom prst="rect">
            <a:avLst/>
          </a:prstGeom>
          <a:noFill/>
        </p:spPr>
        <p:txBody>
          <a:bodyPr wrap="square" rtlCol="0">
            <a:spAutoFit/>
          </a:bodyPr>
          <a:lstStyle/>
          <a:p>
            <a:r>
              <a:rPr lang="en-US" sz="3200" dirty="0"/>
              <a:t>The team faced numerous challenges over the course of the period of development, including having to change the design of our system multiple times due to unforeseen regulations and circumstances. We learned that testing and validating an integrated system always take up a major chunk of time and require a quantitative method to measure the results. In the future, we would definitely want to expand the use case in terms of locations, as we firmly believe in the potential of People Counter in being a feasible solution to helping students on campus make informed decisions about where to relax or study.</a:t>
            </a:r>
          </a:p>
        </p:txBody>
      </p:sp>
      <p:sp>
        <p:nvSpPr>
          <p:cNvPr id="15" name="Freeform 14">
            <a:extLst>
              <a:ext uri="{FF2B5EF4-FFF2-40B4-BE49-F238E27FC236}">
                <a16:creationId xmlns:a16="http://schemas.microsoft.com/office/drawing/2014/main" id="{C23B7A9D-CF74-8161-0283-7BCEEE66B0EF}"/>
              </a:ext>
            </a:extLst>
          </p:cNvPr>
          <p:cNvSpPr/>
          <p:nvPr/>
        </p:nvSpPr>
        <p:spPr>
          <a:xfrm flipH="1">
            <a:off x="25275636" y="10107454"/>
            <a:ext cx="847403" cy="7331739"/>
          </a:xfrm>
          <a:custGeom>
            <a:avLst/>
            <a:gdLst>
              <a:gd name="connsiteX0" fmla="*/ 0 w 473798"/>
              <a:gd name="connsiteY0" fmla="*/ 1692998 h 1692998"/>
              <a:gd name="connsiteX1" fmla="*/ 12072 w 473798"/>
              <a:gd name="connsiteY1" fmla="*/ 712206 h 1692998"/>
              <a:gd name="connsiteX2" fmla="*/ 473798 w 473798"/>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10277 w 511235"/>
              <a:gd name="connsiteY0" fmla="*/ 1692998 h 1692998"/>
              <a:gd name="connsiteX1" fmla="*/ 49509 w 511235"/>
              <a:gd name="connsiteY1" fmla="*/ 712206 h 1692998"/>
              <a:gd name="connsiteX2" fmla="*/ 511235 w 511235"/>
              <a:gd name="connsiteY2" fmla="*/ 0 h 1692998"/>
              <a:gd name="connsiteX0" fmla="*/ 13580 w 514538"/>
              <a:gd name="connsiteY0" fmla="*/ 1692998 h 1692998"/>
              <a:gd name="connsiteX1" fmla="*/ 52812 w 514538"/>
              <a:gd name="connsiteY1" fmla="*/ 712206 h 1692998"/>
              <a:gd name="connsiteX2" fmla="*/ 514538 w 514538"/>
              <a:gd name="connsiteY2" fmla="*/ 0 h 1692998"/>
              <a:gd name="connsiteX0" fmla="*/ 27791 w 501589"/>
              <a:gd name="connsiteY0" fmla="*/ 1689980 h 1689980"/>
              <a:gd name="connsiteX1" fmla="*/ 39863 w 501589"/>
              <a:gd name="connsiteY1" fmla="*/ 712206 h 1689980"/>
              <a:gd name="connsiteX2" fmla="*/ 501589 w 501589"/>
              <a:gd name="connsiteY2" fmla="*/ 0 h 1689980"/>
              <a:gd name="connsiteX0" fmla="*/ 43570 w 517368"/>
              <a:gd name="connsiteY0" fmla="*/ 1689980 h 1689980"/>
              <a:gd name="connsiteX1" fmla="*/ 55642 w 517368"/>
              <a:gd name="connsiteY1" fmla="*/ 712206 h 1689980"/>
              <a:gd name="connsiteX2" fmla="*/ 517368 w 517368"/>
              <a:gd name="connsiteY2" fmla="*/ 0 h 1689980"/>
            </a:gdLst>
            <a:ahLst/>
            <a:cxnLst>
              <a:cxn ang="0">
                <a:pos x="connsiteX0" y="connsiteY0"/>
              </a:cxn>
              <a:cxn ang="0">
                <a:pos x="connsiteX1" y="connsiteY1"/>
              </a:cxn>
              <a:cxn ang="0">
                <a:pos x="connsiteX2" y="connsiteY2"/>
              </a:cxn>
            </a:cxnLst>
            <a:rect l="l" t="t" r="r" b="b"/>
            <a:pathLst>
              <a:path w="517368" h="1689980">
                <a:moveTo>
                  <a:pt x="43570" y="1689980"/>
                </a:moveTo>
                <a:cubicBezTo>
                  <a:pt x="-9745" y="1335888"/>
                  <a:pt x="-23324" y="993869"/>
                  <a:pt x="55642" y="712206"/>
                </a:cubicBezTo>
                <a:cubicBezTo>
                  <a:pt x="134608" y="430543"/>
                  <a:pt x="300085" y="195152"/>
                  <a:pt x="517368" y="0"/>
                </a:cubicBezTo>
              </a:path>
            </a:pathLst>
          </a:cu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9600"/>
          </a:p>
        </p:txBody>
      </p:sp>
      <p:sp>
        <p:nvSpPr>
          <p:cNvPr id="42" name="TextBox 41">
            <a:extLst>
              <a:ext uri="{FF2B5EF4-FFF2-40B4-BE49-F238E27FC236}">
                <a16:creationId xmlns:a16="http://schemas.microsoft.com/office/drawing/2014/main" id="{D6A9BFE4-4E33-EA4D-0877-C9D5D87D32A8}"/>
              </a:ext>
            </a:extLst>
          </p:cNvPr>
          <p:cNvSpPr txBox="1"/>
          <p:nvPr/>
        </p:nvSpPr>
        <p:spPr>
          <a:xfrm>
            <a:off x="20970009" y="14042580"/>
            <a:ext cx="2199164" cy="461665"/>
          </a:xfrm>
          <a:prstGeom prst="rect">
            <a:avLst/>
          </a:prstGeom>
          <a:noFill/>
        </p:spPr>
        <p:txBody>
          <a:bodyPr wrap="square" rtlCol="0">
            <a:spAutoFit/>
          </a:bodyPr>
          <a:lstStyle/>
          <a:p>
            <a:r>
              <a:rPr lang="en-US" sz="2400" dirty="0"/>
              <a:t>HH1300 wing</a:t>
            </a:r>
          </a:p>
        </p:txBody>
      </p:sp>
      <p:cxnSp>
        <p:nvCxnSpPr>
          <p:cNvPr id="45" name="Straight Arrow Connector 44">
            <a:extLst>
              <a:ext uri="{FF2B5EF4-FFF2-40B4-BE49-F238E27FC236}">
                <a16:creationId xmlns:a16="http://schemas.microsoft.com/office/drawing/2014/main" id="{B5165929-2C0E-96F9-0258-F03E2E579D14}"/>
              </a:ext>
            </a:extLst>
          </p:cNvPr>
          <p:cNvCxnSpPr>
            <a:cxnSpLocks/>
          </p:cNvCxnSpPr>
          <p:nvPr/>
        </p:nvCxnSpPr>
        <p:spPr>
          <a:xfrm>
            <a:off x="22197296" y="14500363"/>
            <a:ext cx="1899207" cy="589594"/>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pic>
        <p:nvPicPr>
          <p:cNvPr id="48" name="Picture 47" descr="Graphical user interface, text, application&#10;&#10;Description automatically generated">
            <a:extLst>
              <a:ext uri="{FF2B5EF4-FFF2-40B4-BE49-F238E27FC236}">
                <a16:creationId xmlns:a16="http://schemas.microsoft.com/office/drawing/2014/main" id="{955CF4B0-ABEE-FAE4-0F89-3B67A6C018B9}"/>
              </a:ext>
            </a:extLst>
          </p:cNvPr>
          <p:cNvPicPr>
            <a:picLocks noChangeAspect="1"/>
          </p:cNvPicPr>
          <p:nvPr/>
        </p:nvPicPr>
        <p:blipFill rotWithShape="1">
          <a:blip r:embed="rId6"/>
          <a:srcRect l="14577" b="10340"/>
          <a:stretch/>
        </p:blipFill>
        <p:spPr>
          <a:xfrm>
            <a:off x="14026581" y="15881749"/>
            <a:ext cx="9150830" cy="4155360"/>
          </a:xfrm>
          <a:prstGeom prst="rect">
            <a:avLst/>
          </a:prstGeom>
        </p:spPr>
      </p:pic>
      <p:sp>
        <p:nvSpPr>
          <p:cNvPr id="62" name="TextBox 61">
            <a:extLst>
              <a:ext uri="{FF2B5EF4-FFF2-40B4-BE49-F238E27FC236}">
                <a16:creationId xmlns:a16="http://schemas.microsoft.com/office/drawing/2014/main" id="{0875C046-4924-C0A5-FA8B-D4F09C14A1FB}"/>
              </a:ext>
            </a:extLst>
          </p:cNvPr>
          <p:cNvSpPr txBox="1"/>
          <p:nvPr/>
        </p:nvSpPr>
        <p:spPr>
          <a:xfrm>
            <a:off x="14026581" y="14726968"/>
            <a:ext cx="6564995" cy="1077218"/>
          </a:xfrm>
          <a:prstGeom prst="rect">
            <a:avLst/>
          </a:prstGeom>
          <a:noFill/>
        </p:spPr>
        <p:txBody>
          <a:bodyPr wrap="square" rtlCol="0">
            <a:spAutoFit/>
          </a:bodyPr>
          <a:lstStyle/>
          <a:p>
            <a:r>
              <a:rPr lang="en-US" sz="3200" b="1" dirty="0"/>
              <a:t>Web application that displays real-time occupancy</a:t>
            </a:r>
          </a:p>
        </p:txBody>
      </p:sp>
      <p:sp>
        <p:nvSpPr>
          <p:cNvPr id="517" name="TextBox 516">
            <a:extLst>
              <a:ext uri="{FF2B5EF4-FFF2-40B4-BE49-F238E27FC236}">
                <a16:creationId xmlns:a16="http://schemas.microsoft.com/office/drawing/2014/main" id="{D7C4A0EC-0C51-2129-06F8-2C451B66CC35}"/>
              </a:ext>
            </a:extLst>
          </p:cNvPr>
          <p:cNvSpPr txBox="1"/>
          <p:nvPr/>
        </p:nvSpPr>
        <p:spPr>
          <a:xfrm>
            <a:off x="19142578" y="28341703"/>
            <a:ext cx="7954142" cy="1077218"/>
          </a:xfrm>
          <a:prstGeom prst="rect">
            <a:avLst/>
          </a:prstGeom>
          <a:noFill/>
        </p:spPr>
        <p:txBody>
          <a:bodyPr wrap="square" rtlCol="0">
            <a:spAutoFit/>
          </a:bodyPr>
          <a:lstStyle/>
          <a:p>
            <a:r>
              <a:rPr lang="en-US" sz="3200" b="1" dirty="0"/>
              <a:t>People Counter meeting and/or surpassing all use-case requirements</a:t>
            </a:r>
          </a:p>
        </p:txBody>
      </p:sp>
      <p:pic>
        <p:nvPicPr>
          <p:cNvPr id="5" name="Picture 4" descr="Chart, bar chart&#10;&#10;Description automatically generated">
            <a:extLst>
              <a:ext uri="{FF2B5EF4-FFF2-40B4-BE49-F238E27FC236}">
                <a16:creationId xmlns:a16="http://schemas.microsoft.com/office/drawing/2014/main" id="{BF7E471F-C6B9-4C15-3798-79E9BA55019D}"/>
              </a:ext>
            </a:extLst>
          </p:cNvPr>
          <p:cNvPicPr>
            <a:picLocks noChangeAspect="1"/>
          </p:cNvPicPr>
          <p:nvPr/>
        </p:nvPicPr>
        <p:blipFill>
          <a:blip r:embed="rId7"/>
          <a:stretch>
            <a:fillRect/>
          </a:stretch>
        </p:blipFill>
        <p:spPr>
          <a:xfrm>
            <a:off x="16098201" y="29386857"/>
            <a:ext cx="11157057" cy="4682892"/>
          </a:xfrm>
          <a:prstGeom prst="rect">
            <a:avLst/>
          </a:prstGeom>
        </p:spPr>
      </p:pic>
      <p:pic>
        <p:nvPicPr>
          <p:cNvPr id="7" name="Picture 6" descr="Qr code&#10;&#10;Description automatically generated">
            <a:extLst>
              <a:ext uri="{FF2B5EF4-FFF2-40B4-BE49-F238E27FC236}">
                <a16:creationId xmlns:a16="http://schemas.microsoft.com/office/drawing/2014/main" id="{61D7D8C9-022D-E866-4088-F86F205EAB93}"/>
              </a:ext>
            </a:extLst>
          </p:cNvPr>
          <p:cNvPicPr>
            <a:picLocks noChangeAspect="1"/>
          </p:cNvPicPr>
          <p:nvPr/>
        </p:nvPicPr>
        <p:blipFill>
          <a:blip r:embed="rId8"/>
          <a:stretch>
            <a:fillRect/>
          </a:stretch>
        </p:blipFill>
        <p:spPr>
          <a:xfrm>
            <a:off x="335280" y="30995272"/>
            <a:ext cx="3212850" cy="4163854"/>
          </a:xfrm>
          <a:prstGeom prst="rect">
            <a:avLst/>
          </a:prstGeom>
        </p:spPr>
      </p:pic>
      <p:pic>
        <p:nvPicPr>
          <p:cNvPr id="14" name="Picture 13" descr="Diagram&#10;&#10;Description automatically generated">
            <a:extLst>
              <a:ext uri="{FF2B5EF4-FFF2-40B4-BE49-F238E27FC236}">
                <a16:creationId xmlns:a16="http://schemas.microsoft.com/office/drawing/2014/main" id="{B2836681-7637-7AC7-12F1-51B5613E08B6}"/>
              </a:ext>
            </a:extLst>
          </p:cNvPr>
          <p:cNvPicPr>
            <a:picLocks noChangeAspect="1"/>
          </p:cNvPicPr>
          <p:nvPr/>
        </p:nvPicPr>
        <p:blipFill rotWithShape="1">
          <a:blip r:embed="rId9"/>
          <a:srcRect l="5756" t="504" r="22360" b="3275"/>
          <a:stretch/>
        </p:blipFill>
        <p:spPr>
          <a:xfrm>
            <a:off x="-45720" y="18038712"/>
            <a:ext cx="14356080" cy="10584266"/>
          </a:xfrm>
          <a:prstGeom prst="rect">
            <a:avLst/>
          </a:prstGeom>
        </p:spPr>
      </p:pic>
    </p:spTree>
  </p:cSld>
  <p:clrMapOvr>
    <a:masterClrMapping/>
  </p:clrMapOvr>
</p:sld>
</file>

<file path=ppt/theme/theme1.xml><?xml version="1.0" encoding="utf-8"?>
<a:theme xmlns:a="http://schemas.openxmlformats.org/drawingml/2006/main" name="CyLab-PosterTemplate-v3">
  <a:themeElements>
    <a:clrScheme name="Custom 6">
      <a:dk1>
        <a:sysClr val="windowText" lastClr="000000"/>
      </a:dk1>
      <a:lt1>
        <a:sysClr val="window" lastClr="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a:ln>
              <a:noFill/>
            </a:ln>
            <a:solidFill>
              <a:schemeClr val="tx1"/>
            </a:solidFill>
            <a:effectLst/>
            <a:latin typeface="Arial" pitchFamily="-110"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CyLab-PosterTemplate-v3</Template>
  <TotalTime>4646</TotalTime>
  <Words>605</Words>
  <Application>Microsoft Macintosh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vt:lpstr>
      <vt:lpstr>Wingdings</vt:lpstr>
      <vt:lpstr>CyLab-PosterTemplate-v3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ndwyer</dc:creator>
  <cp:lastModifiedBy>Chuan Qin</cp:lastModifiedBy>
  <cp:revision>208</cp:revision>
  <cp:lastPrinted>2015-05-04T20:22:30Z</cp:lastPrinted>
  <dcterms:created xsi:type="dcterms:W3CDTF">2012-08-30T17:56:20Z</dcterms:created>
  <dcterms:modified xsi:type="dcterms:W3CDTF">2023-05-03T03:51:55Z</dcterms:modified>
</cp:coreProperties>
</file>