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6576000" cx="27432000"/>
  <p:notesSz cx="32461200" cy="5120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8640">
          <p15:clr>
            <a:srgbClr val="A4A3A4"/>
          </p15:clr>
        </p15:guide>
      </p15:sldGuideLst>
    </p:ext>
    <p:ext uri="http://customooxmlschemas.google.com/">
      <go:slidesCustomData xmlns:go="http://customooxmlschemas.google.com/" r:id="rId7" roundtripDataSignature="AMtx7mjQ99aYm9hADTSJMKVkWqLxhhD0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86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3246100" y="24323025"/>
            <a:ext cx="25968950" cy="23042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NOdes currently have a 100% fire detection rate</a:t>
            </a:r>
            <a:endParaRPr/>
          </a:p>
        </p:txBody>
      </p:sp>
      <p:sp>
        <p:nvSpPr>
          <p:cNvPr id="77" name="Google Shape;77;p1:notes"/>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3"/>
          <p:cNvSpPr txBox="1"/>
          <p:nvPr>
            <p:ph type="ctrTitle"/>
          </p:nvPr>
        </p:nvSpPr>
        <p:spPr>
          <a:xfrm>
            <a:off x="2056805" y="11361738"/>
            <a:ext cx="23318391" cy="7840663"/>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8" name="Google Shape;8;p3"/>
          <p:cNvSpPr txBox="1"/>
          <p:nvPr>
            <p:ph idx="1" type="subTitle"/>
          </p:nvPr>
        </p:nvSpPr>
        <p:spPr>
          <a:xfrm>
            <a:off x="4115098" y="20726400"/>
            <a:ext cx="19201805" cy="9347200"/>
          </a:xfrm>
          <a:prstGeom prst="rect">
            <a:avLst/>
          </a:prstGeom>
          <a:noFill/>
          <a:ln>
            <a:noFill/>
          </a:ln>
        </p:spPr>
        <p:txBody>
          <a:bodyPr anchorCtr="0" anchor="t" bIns="45700" lIns="91425" spcFirstLastPara="1" rIns="91425" wrap="square" tIns="45700">
            <a:noAutofit/>
          </a:bodyPr>
          <a:lstStyle>
            <a:lvl1pPr lvl="0" marR="0" rtl="0" algn="ctr">
              <a:spcBef>
                <a:spcPts val="1080"/>
              </a:spcBef>
              <a:spcAft>
                <a:spcPts val="0"/>
              </a:spcAft>
              <a:buClr>
                <a:schemeClr val="dk1"/>
              </a:buClr>
              <a:buSzPts val="5400"/>
              <a:buFont typeface="Times"/>
              <a:buNone/>
              <a:defRPr b="0" i="0" sz="5400" u="none" cap="none" strike="noStrike">
                <a:solidFill>
                  <a:schemeClr val="dk1"/>
                </a:solidFill>
                <a:latin typeface="Arial"/>
                <a:ea typeface="Arial"/>
                <a:cs typeface="Arial"/>
                <a:sym typeface="Arial"/>
              </a:defRPr>
            </a:lvl1pPr>
            <a:lvl2pPr lvl="1" marR="0" rtl="0" algn="ctr">
              <a:spcBef>
                <a:spcPts val="96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5pPr>
            <a:lvl6pPr lvl="5"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6pPr>
            <a:lvl7pPr lvl="6"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7pPr>
            <a:lvl8pPr lvl="7"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8pPr>
            <a:lvl9pPr lvl="8"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9pPr>
          </a:lstStyle>
          <a:p/>
        </p:txBody>
      </p:sp>
      <p:sp>
        <p:nvSpPr>
          <p:cNvPr id="9" name="Google Shape;9;p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0" name="Google Shape;10;p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1" name="Google Shape;11;p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7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7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7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7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74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74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74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74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2"/>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65" name="Google Shape;65;p12"/>
          <p:cNvSpPr txBox="1"/>
          <p:nvPr>
            <p:ph idx="1" type="body"/>
          </p:nvPr>
        </p:nvSpPr>
        <p:spPr>
          <a:xfrm rot="5400000">
            <a:off x="1647033" y="8259568"/>
            <a:ext cx="24137939" cy="2468760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66" name="Google Shape;66;p12"/>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7" name="Google Shape;67;p12"/>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8" name="Google Shape;68;p12"/>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3"/>
          <p:cNvSpPr txBox="1"/>
          <p:nvPr>
            <p:ph type="title"/>
          </p:nvPr>
        </p:nvSpPr>
        <p:spPr>
          <a:xfrm rot="5400000">
            <a:off x="7370319" y="13982852"/>
            <a:ext cx="31207075" cy="617190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71" name="Google Shape;71;p13"/>
          <p:cNvSpPr txBox="1"/>
          <p:nvPr>
            <p:ph idx="1" type="body"/>
          </p:nvPr>
        </p:nvSpPr>
        <p:spPr>
          <a:xfrm rot="5400000">
            <a:off x="-5044926" y="7882386"/>
            <a:ext cx="31207075" cy="18372833"/>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72" name="Google Shape;72;p1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3" name="Google Shape;73;p1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4" name="Google Shape;74;p1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4"/>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14" name="Google Shape;14;p4"/>
          <p:cNvSpPr txBox="1"/>
          <p:nvPr>
            <p:ph idx="1" type="body"/>
          </p:nvPr>
        </p:nvSpPr>
        <p:spPr>
          <a:xfrm>
            <a:off x="1372198" y="8534403"/>
            <a:ext cx="24687609" cy="2413793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15" name="Google Shape;15;p4"/>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6" name="Google Shape;16;p4"/>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7" name="Google Shape;17;p4"/>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
          <p:cNvSpPr txBox="1"/>
          <p:nvPr>
            <p:ph type="title"/>
          </p:nvPr>
        </p:nvSpPr>
        <p:spPr>
          <a:xfrm>
            <a:off x="2166939" y="23502939"/>
            <a:ext cx="23316903" cy="726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0" name="Google Shape;20;p5"/>
          <p:cNvSpPr txBox="1"/>
          <p:nvPr>
            <p:ph idx="1" type="body"/>
          </p:nvPr>
        </p:nvSpPr>
        <p:spPr>
          <a:xfrm>
            <a:off x="2166939" y="15501939"/>
            <a:ext cx="23316903" cy="80010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9pPr>
          </a:lstStyle>
          <a:p/>
        </p:txBody>
      </p:sp>
      <p:sp>
        <p:nvSpPr>
          <p:cNvPr id="21" name="Google Shape;21;p5"/>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2" name="Google Shape;22;p5"/>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3" name="Google Shape;23;p5"/>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6" name="Google Shape;26;p6"/>
          <p:cNvSpPr txBox="1"/>
          <p:nvPr>
            <p:ph idx="1" type="body"/>
          </p:nvPr>
        </p:nvSpPr>
        <p:spPr>
          <a:xfrm>
            <a:off x="1372197"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7" name="Google Shape;27;p6"/>
          <p:cNvSpPr txBox="1"/>
          <p:nvPr>
            <p:ph idx="2" type="body"/>
          </p:nvPr>
        </p:nvSpPr>
        <p:spPr>
          <a:xfrm>
            <a:off x="13787439"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8" name="Google Shape;28;p6"/>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9" name="Google Shape;29;p6"/>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0" name="Google Shape;30;p6"/>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7"/>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33" name="Google Shape;33;p7"/>
          <p:cNvSpPr txBox="1"/>
          <p:nvPr>
            <p:ph idx="1" type="body"/>
          </p:nvPr>
        </p:nvSpPr>
        <p:spPr>
          <a:xfrm>
            <a:off x="1372195" y="8186740"/>
            <a:ext cx="12120563"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4" name="Google Shape;34;p7"/>
          <p:cNvSpPr txBox="1"/>
          <p:nvPr>
            <p:ph idx="2" type="body"/>
          </p:nvPr>
        </p:nvSpPr>
        <p:spPr>
          <a:xfrm>
            <a:off x="1372195" y="11599865"/>
            <a:ext cx="12120563"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5" name="Google Shape;35;p7"/>
          <p:cNvSpPr txBox="1"/>
          <p:nvPr>
            <p:ph idx="3" type="body"/>
          </p:nvPr>
        </p:nvSpPr>
        <p:spPr>
          <a:xfrm>
            <a:off x="13934781" y="8186740"/>
            <a:ext cx="12125027"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6" name="Google Shape;36;p7"/>
          <p:cNvSpPr txBox="1"/>
          <p:nvPr>
            <p:ph idx="4" type="body"/>
          </p:nvPr>
        </p:nvSpPr>
        <p:spPr>
          <a:xfrm>
            <a:off x="13934781" y="11599865"/>
            <a:ext cx="12125027"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7" name="Google Shape;37;p7"/>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8" name="Google Shape;38;p7"/>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9" name="Google Shape;39;p7"/>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42" name="Google Shape;42;p8"/>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3" name="Google Shape;43;p8"/>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4" name="Google Shape;44;p8"/>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9"/>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7" name="Google Shape;47;p9"/>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8" name="Google Shape;48;p9"/>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0"/>
          <p:cNvSpPr txBox="1"/>
          <p:nvPr>
            <p:ph type="title"/>
          </p:nvPr>
        </p:nvSpPr>
        <p:spPr>
          <a:xfrm>
            <a:off x="1372195" y="1455739"/>
            <a:ext cx="9024938" cy="6197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1" name="Google Shape;51;p10"/>
          <p:cNvSpPr txBox="1"/>
          <p:nvPr>
            <p:ph idx="1" type="body"/>
          </p:nvPr>
        </p:nvSpPr>
        <p:spPr>
          <a:xfrm>
            <a:off x="10724555" y="1455739"/>
            <a:ext cx="15335250" cy="31216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2" name="Google Shape;52;p10"/>
          <p:cNvSpPr txBox="1"/>
          <p:nvPr>
            <p:ph idx="2" type="body"/>
          </p:nvPr>
        </p:nvSpPr>
        <p:spPr>
          <a:xfrm>
            <a:off x="1372195" y="7653339"/>
            <a:ext cx="9024938" cy="25019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53" name="Google Shape;53;p10"/>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4" name="Google Shape;54;p10"/>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5" name="Google Shape;55;p10"/>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5377163" y="25603200"/>
            <a:ext cx="16458902" cy="3022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8" name="Google Shape;58;p11"/>
          <p:cNvSpPr/>
          <p:nvPr>
            <p:ph idx="2" type="pic"/>
          </p:nvPr>
        </p:nvSpPr>
        <p:spPr>
          <a:xfrm>
            <a:off x="5377163" y="3268663"/>
            <a:ext cx="16458902" cy="21945600"/>
          </a:xfrm>
          <a:prstGeom prst="rect">
            <a:avLst/>
          </a:prstGeom>
          <a:noFill/>
          <a:ln>
            <a:noFill/>
          </a:ln>
        </p:spPr>
      </p:sp>
      <p:sp>
        <p:nvSpPr>
          <p:cNvPr id="59" name="Google Shape;59;p11"/>
          <p:cNvSpPr txBox="1"/>
          <p:nvPr>
            <p:ph idx="1" type="body"/>
          </p:nvPr>
        </p:nvSpPr>
        <p:spPr>
          <a:xfrm>
            <a:off x="5377163" y="28625800"/>
            <a:ext cx="16458902" cy="4292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60" name="Google Shape;60;p11"/>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1" name="Google Shape;61;p11"/>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2" name="Google Shape;62;p11"/>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10" Type="http://schemas.openxmlformats.org/officeDocument/2006/relationships/image" Target="../media/image7.png"/><Relationship Id="rId9"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p:nvPr/>
        </p:nvSpPr>
        <p:spPr>
          <a:xfrm>
            <a:off x="0" y="-47725"/>
            <a:ext cx="27432000" cy="4248300"/>
          </a:xfrm>
          <a:prstGeom prst="rect">
            <a:avLst/>
          </a:prstGeom>
          <a:solidFill>
            <a:srgbClr val="A5002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 name="Google Shape;80;p1"/>
          <p:cNvPicPr preferRelativeResize="0"/>
          <p:nvPr/>
        </p:nvPicPr>
        <p:blipFill>
          <a:blip r:embed="rId3">
            <a:alphaModFix/>
          </a:blip>
          <a:stretch>
            <a:fillRect/>
          </a:stretch>
        </p:blipFill>
        <p:spPr>
          <a:xfrm>
            <a:off x="14385850" y="14459080"/>
            <a:ext cx="6379451" cy="5169209"/>
          </a:xfrm>
          <a:prstGeom prst="rect">
            <a:avLst/>
          </a:prstGeom>
          <a:noFill/>
          <a:ln>
            <a:noFill/>
          </a:ln>
        </p:spPr>
      </p:pic>
      <p:sp>
        <p:nvSpPr>
          <p:cNvPr id="81" name="Google Shape;81;p1"/>
          <p:cNvSpPr txBox="1"/>
          <p:nvPr/>
        </p:nvSpPr>
        <p:spPr>
          <a:xfrm>
            <a:off x="0" y="533401"/>
            <a:ext cx="27432000" cy="35925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7200">
                <a:solidFill>
                  <a:schemeClr val="lt1"/>
                </a:solidFill>
              </a:rPr>
              <a:t>FireEscape</a:t>
            </a:r>
            <a:endParaRPr>
              <a:solidFill>
                <a:schemeClr val="lt1"/>
              </a:solidFill>
            </a:endParaRPr>
          </a:p>
          <a:p>
            <a:pPr indent="0" lvl="0" marL="0" marR="0" rtl="0" algn="ctr">
              <a:lnSpc>
                <a:spcPct val="60000"/>
              </a:lnSpc>
              <a:spcBef>
                <a:spcPts val="1800"/>
              </a:spcBef>
              <a:spcAft>
                <a:spcPts val="0"/>
              </a:spcAft>
              <a:buNone/>
            </a:pPr>
            <a:r>
              <a:rPr b="1" lang="en-US" sz="3600">
                <a:solidFill>
                  <a:schemeClr val="lt1"/>
                </a:solidFill>
              </a:rPr>
              <a:t>B8</a:t>
            </a:r>
            <a:r>
              <a:rPr b="1" i="0" lang="en-US" sz="3600" u="none" cap="none" strike="noStrike">
                <a:solidFill>
                  <a:schemeClr val="lt1"/>
                </a:solidFill>
                <a:latin typeface="Arial"/>
                <a:ea typeface="Arial"/>
                <a:cs typeface="Arial"/>
                <a:sym typeface="Arial"/>
              </a:rPr>
              <a:t>:  </a:t>
            </a:r>
            <a:r>
              <a:rPr b="1" lang="en-US" sz="3600">
                <a:solidFill>
                  <a:schemeClr val="lt1"/>
                </a:solidFill>
              </a:rPr>
              <a:t>Aidan Wagner, Jason Ledon, Neha Tarakad</a:t>
            </a:r>
            <a:endParaRPr>
              <a:solidFill>
                <a:schemeClr val="lt1"/>
              </a:solidFill>
            </a:endParaRPr>
          </a:p>
          <a:p>
            <a:pPr indent="0" lvl="0" marL="0" marR="0" rtl="0" algn="ctr">
              <a:lnSpc>
                <a:spcPct val="60000"/>
              </a:lnSpc>
              <a:spcBef>
                <a:spcPts val="1800"/>
              </a:spcBef>
              <a:spcAft>
                <a:spcPts val="0"/>
              </a:spcAft>
              <a:buNone/>
            </a:pPr>
            <a:r>
              <a:rPr b="0" i="0" lang="en-US" sz="3600" u="none" cap="none" strike="noStrike">
                <a:solidFill>
                  <a:schemeClr val="lt1"/>
                </a:solidFill>
                <a:latin typeface="Arial"/>
                <a:ea typeface="Arial"/>
                <a:cs typeface="Arial"/>
                <a:sym typeface="Arial"/>
              </a:rPr>
              <a:t>18-500 Capstone Design, Spring 2023</a:t>
            </a:r>
            <a:endParaRPr b="0" i="0" sz="3600" u="none" cap="none" strike="noStrike">
              <a:solidFill>
                <a:schemeClr val="lt1"/>
              </a:solidFill>
              <a:latin typeface="Arial"/>
              <a:ea typeface="Arial"/>
              <a:cs typeface="Arial"/>
              <a:sym typeface="Arial"/>
            </a:endParaRPr>
          </a:p>
          <a:p>
            <a:pPr indent="0" lvl="0" marL="0" marR="0" rtl="0" algn="ctr">
              <a:lnSpc>
                <a:spcPct val="60000"/>
              </a:lnSpc>
              <a:spcBef>
                <a:spcPts val="1800"/>
              </a:spcBef>
              <a:spcAft>
                <a:spcPts val="0"/>
              </a:spcAft>
              <a:buNone/>
            </a:pPr>
            <a:r>
              <a:rPr b="0" i="0" lang="en-US" sz="3600" u="none" cap="none" strike="noStrike">
                <a:solidFill>
                  <a:schemeClr val="lt1"/>
                </a:solidFill>
                <a:latin typeface="Arial"/>
                <a:ea typeface="Arial"/>
                <a:cs typeface="Arial"/>
                <a:sym typeface="Arial"/>
              </a:rPr>
              <a:t>Electrical and Computer Engineering Department</a:t>
            </a:r>
            <a:endParaRPr>
              <a:solidFill>
                <a:schemeClr val="lt1"/>
              </a:solidFill>
            </a:endParaRPr>
          </a:p>
          <a:p>
            <a:pPr indent="0" lvl="0" marL="0" marR="0" rtl="0" algn="ctr">
              <a:lnSpc>
                <a:spcPct val="60000"/>
              </a:lnSpc>
              <a:spcBef>
                <a:spcPts val="1800"/>
              </a:spcBef>
              <a:spcAft>
                <a:spcPts val="0"/>
              </a:spcAft>
              <a:buNone/>
            </a:pPr>
            <a:r>
              <a:rPr b="0" i="0" lang="en-US" sz="3600" u="none" cap="none" strike="noStrike">
                <a:solidFill>
                  <a:schemeClr val="lt1"/>
                </a:solidFill>
                <a:latin typeface="Arial"/>
                <a:ea typeface="Arial"/>
                <a:cs typeface="Arial"/>
                <a:sym typeface="Arial"/>
              </a:rPr>
              <a:t>Carnegie Mellon University</a:t>
            </a:r>
            <a:endParaRPr>
              <a:solidFill>
                <a:schemeClr val="lt1"/>
              </a:solidFill>
            </a:endParaRPr>
          </a:p>
          <a:p>
            <a:pPr indent="0" lvl="0" marL="0" marR="0" rtl="0" algn="l">
              <a:lnSpc>
                <a:spcPct val="60000"/>
              </a:lnSpc>
              <a:spcBef>
                <a:spcPts val="1800"/>
              </a:spcBef>
              <a:spcAft>
                <a:spcPts val="0"/>
              </a:spcAft>
              <a:buNone/>
            </a:pPr>
            <a:r>
              <a:t/>
            </a:r>
            <a:endParaRPr/>
          </a:p>
        </p:txBody>
      </p:sp>
      <p:grpSp>
        <p:nvGrpSpPr>
          <p:cNvPr id="82" name="Google Shape;82;p1"/>
          <p:cNvGrpSpPr/>
          <p:nvPr/>
        </p:nvGrpSpPr>
        <p:grpSpPr>
          <a:xfrm>
            <a:off x="20878800" y="33952297"/>
            <a:ext cx="6553200" cy="2489032"/>
            <a:chOff x="20878800" y="33952297"/>
            <a:chExt cx="6553200" cy="2489032"/>
          </a:xfrm>
        </p:grpSpPr>
        <p:pic>
          <p:nvPicPr>
            <p:cNvPr id="83" name="Google Shape;83;p1"/>
            <p:cNvPicPr preferRelativeResize="0"/>
            <p:nvPr/>
          </p:nvPicPr>
          <p:blipFill rotWithShape="1">
            <a:blip r:embed="rId4">
              <a:alphaModFix/>
            </a:blip>
            <a:srcRect b="20751" l="0" r="0" t="20214"/>
            <a:stretch/>
          </p:blipFill>
          <p:spPr>
            <a:xfrm>
              <a:off x="20878800" y="33952297"/>
              <a:ext cx="6553200" cy="1397000"/>
            </a:xfrm>
            <a:prstGeom prst="rect">
              <a:avLst/>
            </a:prstGeom>
            <a:noFill/>
            <a:ln>
              <a:noFill/>
            </a:ln>
          </p:spPr>
        </p:pic>
        <p:pic>
          <p:nvPicPr>
            <p:cNvPr id="84" name="Google Shape;84;p1"/>
            <p:cNvPicPr preferRelativeResize="0"/>
            <p:nvPr/>
          </p:nvPicPr>
          <p:blipFill rotWithShape="1">
            <a:blip r:embed="rId5">
              <a:alphaModFix/>
            </a:blip>
            <a:srcRect b="24891" l="0" r="0" t="28530"/>
            <a:stretch/>
          </p:blipFill>
          <p:spPr>
            <a:xfrm>
              <a:off x="21253537" y="35463613"/>
              <a:ext cx="5812703" cy="977716"/>
            </a:xfrm>
            <a:prstGeom prst="rect">
              <a:avLst/>
            </a:prstGeom>
            <a:noFill/>
            <a:ln>
              <a:noFill/>
            </a:ln>
          </p:spPr>
        </p:pic>
      </p:grpSp>
      <p:sp>
        <p:nvSpPr>
          <p:cNvPr id="85" name="Google Shape;85;p1"/>
          <p:cNvSpPr/>
          <p:nvPr/>
        </p:nvSpPr>
        <p:spPr>
          <a:xfrm>
            <a:off x="243835" y="13276510"/>
            <a:ext cx="13197900" cy="8076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System Architecture</a:t>
            </a:r>
            <a:endParaRPr/>
          </a:p>
        </p:txBody>
      </p:sp>
      <p:sp>
        <p:nvSpPr>
          <p:cNvPr id="86" name="Google Shape;86;p1"/>
          <p:cNvSpPr/>
          <p:nvPr/>
        </p:nvSpPr>
        <p:spPr>
          <a:xfrm>
            <a:off x="381000" y="51054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Product Pitch</a:t>
            </a:r>
            <a:endParaRPr/>
          </a:p>
        </p:txBody>
      </p:sp>
      <p:sp>
        <p:nvSpPr>
          <p:cNvPr id="87" name="Google Shape;87;p1"/>
          <p:cNvSpPr/>
          <p:nvPr/>
        </p:nvSpPr>
        <p:spPr>
          <a:xfrm>
            <a:off x="777925" y="6111525"/>
            <a:ext cx="12544200" cy="6965700"/>
          </a:xfrm>
          <a:prstGeom prst="rect">
            <a:avLst/>
          </a:prstGeom>
          <a:noFill/>
          <a:ln>
            <a:noFill/>
          </a:ln>
        </p:spPr>
        <p:txBody>
          <a:bodyPr anchorCtr="0" anchor="t" bIns="45700" lIns="91425" spcFirstLastPara="1" rIns="91425" wrap="square" tIns="45700">
            <a:spAutoFit/>
          </a:bodyPr>
          <a:lstStyle/>
          <a:p>
            <a:pPr indent="457200" lvl="0" marL="0" marR="0" rtl="0" algn="l">
              <a:spcBef>
                <a:spcPts val="0"/>
              </a:spcBef>
              <a:spcAft>
                <a:spcPts val="0"/>
              </a:spcAft>
              <a:buNone/>
            </a:pPr>
            <a:r>
              <a:rPr lang="en-US" sz="3000">
                <a:solidFill>
                  <a:schemeClr val="dk1"/>
                </a:solidFill>
              </a:rPr>
              <a:t>Our product aims to </a:t>
            </a:r>
            <a:r>
              <a:rPr b="1" lang="en-US" sz="3000">
                <a:solidFill>
                  <a:schemeClr val="dk1"/>
                </a:solidFill>
              </a:rPr>
              <a:t>guide occupants</a:t>
            </a:r>
            <a:r>
              <a:rPr lang="en-US" sz="3000">
                <a:solidFill>
                  <a:schemeClr val="dk1"/>
                </a:solidFill>
              </a:rPr>
              <a:t> to the </a:t>
            </a:r>
            <a:r>
              <a:rPr b="1" lang="en-US" sz="3000">
                <a:solidFill>
                  <a:schemeClr val="dk1"/>
                </a:solidFill>
              </a:rPr>
              <a:t>safest path out</a:t>
            </a:r>
            <a:r>
              <a:rPr lang="en-US" sz="3000">
                <a:solidFill>
                  <a:schemeClr val="dk1"/>
                </a:solidFill>
              </a:rPr>
              <a:t> of a burning building </a:t>
            </a:r>
            <a:r>
              <a:rPr lang="en-US" sz="3000">
                <a:solidFill>
                  <a:schemeClr val="dk1"/>
                </a:solidFill>
              </a:rPr>
              <a:t>through a </a:t>
            </a:r>
            <a:r>
              <a:rPr b="1" lang="en-US" sz="3000">
                <a:solidFill>
                  <a:schemeClr val="dk1"/>
                </a:solidFill>
              </a:rPr>
              <a:t>distributed system</a:t>
            </a:r>
            <a:r>
              <a:rPr lang="en-US" sz="3000">
                <a:solidFill>
                  <a:schemeClr val="dk1"/>
                </a:solidFill>
              </a:rPr>
              <a:t> of </a:t>
            </a:r>
            <a:r>
              <a:rPr b="1" lang="en-US" sz="3000">
                <a:solidFill>
                  <a:schemeClr val="dk1"/>
                </a:solidFill>
              </a:rPr>
              <a:t>fire detecting nodes</a:t>
            </a:r>
            <a:r>
              <a:rPr lang="en-US" sz="3000">
                <a:solidFill>
                  <a:schemeClr val="dk1"/>
                </a:solidFill>
              </a:rPr>
              <a:t>. Currently, the existing solutions include evacuation maps in key areas based on strictly the closest exit. However, this does not take into consideration the </a:t>
            </a:r>
            <a:r>
              <a:rPr b="1" lang="en-US" sz="3000">
                <a:solidFill>
                  <a:schemeClr val="dk1"/>
                </a:solidFill>
              </a:rPr>
              <a:t>potential threats that those paths</a:t>
            </a:r>
            <a:r>
              <a:rPr lang="en-US" sz="3000">
                <a:solidFill>
                  <a:schemeClr val="dk1"/>
                </a:solidFill>
              </a:rPr>
              <a:t> could have. Our solution</a:t>
            </a:r>
            <a:r>
              <a:rPr lang="en-US" sz="3000">
                <a:solidFill>
                  <a:schemeClr val="dk1"/>
                </a:solidFill>
              </a:rPr>
              <a:t> eliminates the risk of </a:t>
            </a:r>
            <a:r>
              <a:rPr lang="en-US" sz="3000">
                <a:solidFill>
                  <a:schemeClr val="dk1"/>
                </a:solidFill>
              </a:rPr>
              <a:t>directing</a:t>
            </a:r>
            <a:r>
              <a:rPr lang="en-US" sz="3000">
                <a:solidFill>
                  <a:schemeClr val="dk1"/>
                </a:solidFill>
              </a:rPr>
              <a:t> occupants towards fire hazards when trying to escape the building and prioritizes the safety of users. </a:t>
            </a:r>
            <a:endParaRPr sz="3000">
              <a:solidFill>
                <a:schemeClr val="dk1"/>
              </a:solidFill>
            </a:endParaRPr>
          </a:p>
          <a:p>
            <a:pPr indent="457200" lvl="0" marL="0" marR="0" rtl="0" algn="l">
              <a:spcBef>
                <a:spcPts val="0"/>
              </a:spcBef>
              <a:spcAft>
                <a:spcPts val="0"/>
              </a:spcAft>
              <a:buNone/>
            </a:pPr>
            <a:r>
              <a:rPr lang="en-US" sz="3000">
                <a:solidFill>
                  <a:schemeClr val="dk1"/>
                </a:solidFill>
              </a:rPr>
              <a:t>The nodes are able to </a:t>
            </a:r>
            <a:r>
              <a:rPr b="1" lang="en-US" sz="3000">
                <a:solidFill>
                  <a:schemeClr val="dk1"/>
                </a:solidFill>
              </a:rPr>
              <a:t>dynamically plan the safest and most optimal path out</a:t>
            </a:r>
            <a:r>
              <a:rPr lang="en-US" sz="3000">
                <a:solidFill>
                  <a:schemeClr val="dk1"/>
                </a:solidFill>
              </a:rPr>
              <a:t> depending on </a:t>
            </a:r>
            <a:r>
              <a:rPr b="1" lang="en-US" sz="3000">
                <a:solidFill>
                  <a:schemeClr val="dk1"/>
                </a:solidFill>
              </a:rPr>
              <a:t>distance,</a:t>
            </a:r>
            <a:r>
              <a:rPr lang="en-US" sz="3000">
                <a:solidFill>
                  <a:schemeClr val="dk1"/>
                </a:solidFill>
              </a:rPr>
              <a:t> </a:t>
            </a:r>
            <a:r>
              <a:rPr b="1" lang="en-US" sz="3000">
                <a:solidFill>
                  <a:schemeClr val="dk1"/>
                </a:solidFill>
              </a:rPr>
              <a:t>temperature and smoke data</a:t>
            </a:r>
            <a:r>
              <a:rPr lang="en-US" sz="3000">
                <a:solidFill>
                  <a:schemeClr val="dk1"/>
                </a:solidFill>
              </a:rPr>
              <a:t>, reacting in </a:t>
            </a:r>
            <a:r>
              <a:rPr b="1" lang="en-US" sz="3000">
                <a:solidFill>
                  <a:schemeClr val="dk1"/>
                </a:solidFill>
              </a:rPr>
              <a:t>real-time </a:t>
            </a:r>
            <a:r>
              <a:rPr lang="en-US" sz="3000">
                <a:solidFill>
                  <a:schemeClr val="dk1"/>
                </a:solidFill>
              </a:rPr>
              <a:t>to</a:t>
            </a:r>
            <a:r>
              <a:rPr b="1" lang="en-US" sz="3000">
                <a:solidFill>
                  <a:schemeClr val="dk1"/>
                </a:solidFill>
              </a:rPr>
              <a:t> threats of fire</a:t>
            </a:r>
            <a:r>
              <a:rPr lang="en-US" sz="3000">
                <a:solidFill>
                  <a:schemeClr val="dk1"/>
                </a:solidFill>
              </a:rPr>
              <a:t> throughout a building. Our system is able to display directions in </a:t>
            </a:r>
            <a:r>
              <a:rPr b="1" lang="en-US" sz="3000">
                <a:solidFill>
                  <a:schemeClr val="dk1"/>
                </a:solidFill>
              </a:rPr>
              <a:t>&lt; 600ms</a:t>
            </a:r>
            <a:r>
              <a:rPr lang="en-US" sz="3000">
                <a:solidFill>
                  <a:schemeClr val="dk1"/>
                </a:solidFill>
              </a:rPr>
              <a:t> taking into account packet reception, command computation, serial data transfer, and display time. Within our test scenarios, nodes have a </a:t>
            </a:r>
            <a:r>
              <a:rPr b="1" lang="en-US" sz="3000">
                <a:solidFill>
                  <a:schemeClr val="dk1"/>
                </a:solidFill>
              </a:rPr>
              <a:t>100% detection rate</a:t>
            </a:r>
            <a:r>
              <a:rPr lang="en-US" sz="3000">
                <a:solidFill>
                  <a:schemeClr val="dk1"/>
                </a:solidFill>
              </a:rPr>
              <a:t> and the </a:t>
            </a:r>
            <a:r>
              <a:rPr b="1" lang="en-US" sz="3000">
                <a:solidFill>
                  <a:schemeClr val="dk1"/>
                </a:solidFill>
              </a:rPr>
              <a:t>planned paths are optimal and correct</a:t>
            </a:r>
            <a:r>
              <a:rPr lang="en-US" sz="3000">
                <a:solidFill>
                  <a:schemeClr val="dk1"/>
                </a:solidFill>
              </a:rPr>
              <a:t> based on a given floor plan for a building.</a:t>
            </a:r>
            <a:endParaRPr sz="3000">
              <a:solidFill>
                <a:schemeClr val="dk1"/>
              </a:solidFill>
            </a:endParaRPr>
          </a:p>
          <a:p>
            <a:pPr indent="0" lvl="0" marL="0" marR="0" rtl="0" algn="l">
              <a:spcBef>
                <a:spcPts val="0"/>
              </a:spcBef>
              <a:spcAft>
                <a:spcPts val="0"/>
              </a:spcAft>
              <a:buNone/>
            </a:pPr>
            <a:r>
              <a:t/>
            </a:r>
            <a:endParaRPr sz="3000">
              <a:solidFill>
                <a:schemeClr val="dk1"/>
              </a:solidFill>
            </a:endParaRPr>
          </a:p>
        </p:txBody>
      </p:sp>
      <p:sp>
        <p:nvSpPr>
          <p:cNvPr id="88" name="Google Shape;88;p1"/>
          <p:cNvSpPr/>
          <p:nvPr/>
        </p:nvSpPr>
        <p:spPr>
          <a:xfrm>
            <a:off x="14385850" y="6243200"/>
            <a:ext cx="12672600" cy="6740400"/>
          </a:xfrm>
          <a:prstGeom prst="rect">
            <a:avLst/>
          </a:prstGeom>
          <a:noFill/>
          <a:ln>
            <a:noFill/>
          </a:ln>
        </p:spPr>
        <p:txBody>
          <a:bodyPr anchorCtr="0" anchor="t" bIns="45700" lIns="91425" spcFirstLastPara="1" rIns="91425" wrap="square" tIns="45700">
            <a:spAutoFit/>
          </a:bodyPr>
          <a:lstStyle/>
          <a:p>
            <a:pPr indent="457200" lvl="0" marL="0" marR="0" rtl="0" algn="l">
              <a:spcBef>
                <a:spcPts val="0"/>
              </a:spcBef>
              <a:spcAft>
                <a:spcPts val="0"/>
              </a:spcAft>
              <a:buNone/>
            </a:pPr>
            <a:r>
              <a:rPr lang="en-US" sz="3000">
                <a:solidFill>
                  <a:schemeClr val="dk1"/>
                </a:solidFill>
              </a:rPr>
              <a:t>Our system is comprised of individual nodes that are broken up into two categories. The distinguishing factor between the two types of nodes is that one is comprised of </a:t>
            </a:r>
            <a:r>
              <a:rPr b="1" lang="en-US" sz="3000">
                <a:solidFill>
                  <a:schemeClr val="dk1"/>
                </a:solidFill>
              </a:rPr>
              <a:t>LED</a:t>
            </a:r>
            <a:r>
              <a:rPr lang="en-US" sz="3000">
                <a:solidFill>
                  <a:schemeClr val="dk1"/>
                </a:solidFill>
              </a:rPr>
              <a:t>s while the other is comprised of an </a:t>
            </a:r>
            <a:r>
              <a:rPr b="1" lang="en-US" sz="3000">
                <a:solidFill>
                  <a:schemeClr val="dk1"/>
                </a:solidFill>
              </a:rPr>
              <a:t>LCD</a:t>
            </a:r>
            <a:r>
              <a:rPr lang="en-US" sz="3000">
                <a:solidFill>
                  <a:schemeClr val="dk1"/>
                </a:solidFill>
              </a:rPr>
              <a:t> screen. The </a:t>
            </a:r>
            <a:r>
              <a:rPr b="1" lang="en-US" sz="3000">
                <a:solidFill>
                  <a:schemeClr val="dk1"/>
                </a:solidFill>
              </a:rPr>
              <a:t>LED</a:t>
            </a:r>
            <a:r>
              <a:rPr lang="en-US" sz="3000">
                <a:solidFill>
                  <a:schemeClr val="dk1"/>
                </a:solidFill>
              </a:rPr>
              <a:t> nodes provide the </a:t>
            </a:r>
            <a:r>
              <a:rPr b="1" lang="en-US" sz="3000">
                <a:solidFill>
                  <a:schemeClr val="dk1"/>
                </a:solidFill>
              </a:rPr>
              <a:t>relative direction</a:t>
            </a:r>
            <a:r>
              <a:rPr lang="en-US" sz="3000">
                <a:solidFill>
                  <a:schemeClr val="dk1"/>
                </a:solidFill>
              </a:rPr>
              <a:t> to the next node in the optimal path. The </a:t>
            </a:r>
            <a:r>
              <a:rPr b="1" lang="en-US" sz="3000">
                <a:solidFill>
                  <a:schemeClr val="dk1"/>
                </a:solidFill>
              </a:rPr>
              <a:t>LCD</a:t>
            </a:r>
            <a:r>
              <a:rPr lang="en-US" sz="3000">
                <a:solidFill>
                  <a:schemeClr val="dk1"/>
                </a:solidFill>
              </a:rPr>
              <a:t> nodes provide in-depth information and </a:t>
            </a:r>
            <a:r>
              <a:rPr b="1" lang="en-US" sz="3000">
                <a:solidFill>
                  <a:schemeClr val="dk1"/>
                </a:solidFill>
              </a:rPr>
              <a:t>highlight the optimal path</a:t>
            </a:r>
            <a:r>
              <a:rPr lang="en-US" sz="3000">
                <a:solidFill>
                  <a:schemeClr val="dk1"/>
                </a:solidFill>
              </a:rPr>
              <a:t> out of a building </a:t>
            </a:r>
            <a:r>
              <a:rPr b="1" lang="en-US" sz="3000">
                <a:solidFill>
                  <a:schemeClr val="dk1"/>
                </a:solidFill>
              </a:rPr>
              <a:t>based on the floor plan</a:t>
            </a:r>
            <a:r>
              <a:rPr lang="en-US" sz="3000">
                <a:solidFill>
                  <a:schemeClr val="dk1"/>
                </a:solidFill>
              </a:rPr>
              <a:t>. Both categories of nodes have an </a:t>
            </a:r>
            <a:r>
              <a:rPr b="1" lang="en-US" sz="3000">
                <a:solidFill>
                  <a:schemeClr val="dk1"/>
                </a:solidFill>
              </a:rPr>
              <a:t>ESP32</a:t>
            </a:r>
            <a:r>
              <a:rPr lang="en-US" sz="3000">
                <a:solidFill>
                  <a:schemeClr val="dk1"/>
                </a:solidFill>
              </a:rPr>
              <a:t> microcontroller which allow for communication over </a:t>
            </a:r>
            <a:r>
              <a:rPr b="1" lang="en-US" sz="3000">
                <a:solidFill>
                  <a:schemeClr val="dk1"/>
                </a:solidFill>
              </a:rPr>
              <a:t>ESP-NOW</a:t>
            </a:r>
            <a:r>
              <a:rPr lang="en-US" sz="3000">
                <a:solidFill>
                  <a:schemeClr val="dk1"/>
                </a:solidFill>
              </a:rPr>
              <a:t>; pathfinding out of the building is done using a form of distributed Dijkstra’s, where each node is only in communication with its neighbor. They also each include </a:t>
            </a:r>
            <a:r>
              <a:rPr b="1" lang="en-US" sz="3000">
                <a:solidFill>
                  <a:schemeClr val="dk1"/>
                </a:solidFill>
              </a:rPr>
              <a:t>temperature</a:t>
            </a:r>
            <a:r>
              <a:rPr lang="en-US" sz="3000">
                <a:solidFill>
                  <a:schemeClr val="dk1"/>
                </a:solidFill>
              </a:rPr>
              <a:t> and </a:t>
            </a:r>
            <a:r>
              <a:rPr b="1" lang="en-US" sz="3000">
                <a:solidFill>
                  <a:schemeClr val="dk1"/>
                </a:solidFill>
              </a:rPr>
              <a:t>smoke sensors</a:t>
            </a:r>
            <a:r>
              <a:rPr lang="en-US" sz="3000">
                <a:solidFill>
                  <a:schemeClr val="dk1"/>
                </a:solidFill>
              </a:rPr>
              <a:t> for fire detection. Currently, our nodes make use of wall power through a </a:t>
            </a:r>
            <a:r>
              <a:rPr b="1" lang="en-US" sz="3000">
                <a:solidFill>
                  <a:schemeClr val="dk1"/>
                </a:solidFill>
              </a:rPr>
              <a:t>6V barrel jack</a:t>
            </a:r>
            <a:r>
              <a:rPr lang="en-US" sz="3000">
                <a:solidFill>
                  <a:schemeClr val="dk1"/>
                </a:solidFill>
              </a:rPr>
              <a:t> input into our PCB. However, in the event of a power outage, we include a </a:t>
            </a:r>
            <a:r>
              <a:rPr b="1" lang="en-US" sz="3000">
                <a:solidFill>
                  <a:schemeClr val="dk1"/>
                </a:solidFill>
              </a:rPr>
              <a:t>backup battery</a:t>
            </a:r>
            <a:r>
              <a:rPr lang="en-US" sz="3000">
                <a:solidFill>
                  <a:schemeClr val="dk1"/>
                </a:solidFill>
              </a:rPr>
              <a:t> circuit for each node which includes a blocking diode to prevent the battery from leaking into power supply and a resistor to prevent overcharging.</a:t>
            </a:r>
            <a:endParaRPr sz="3600">
              <a:solidFill>
                <a:schemeClr val="dk1"/>
              </a:solidFill>
            </a:endParaRPr>
          </a:p>
        </p:txBody>
      </p:sp>
      <p:sp>
        <p:nvSpPr>
          <p:cNvPr id="89" name="Google Shape;89;p1"/>
          <p:cNvSpPr/>
          <p:nvPr/>
        </p:nvSpPr>
        <p:spPr>
          <a:xfrm>
            <a:off x="14005560" y="5118147"/>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Description</a:t>
            </a:r>
            <a:endParaRPr/>
          </a:p>
        </p:txBody>
      </p:sp>
      <p:sp>
        <p:nvSpPr>
          <p:cNvPr id="90" name="Google Shape;90;p1"/>
          <p:cNvSpPr/>
          <p:nvPr/>
        </p:nvSpPr>
        <p:spPr>
          <a:xfrm>
            <a:off x="13959840" y="20903945"/>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Evaluation</a:t>
            </a:r>
            <a:endParaRPr/>
          </a:p>
        </p:txBody>
      </p:sp>
      <p:sp>
        <p:nvSpPr>
          <p:cNvPr id="91" name="Google Shape;91;p1"/>
          <p:cNvSpPr/>
          <p:nvPr/>
        </p:nvSpPr>
        <p:spPr>
          <a:xfrm>
            <a:off x="335280" y="293370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Conclusions &amp; Additional Information</a:t>
            </a:r>
            <a:endParaRPr/>
          </a:p>
        </p:txBody>
      </p:sp>
      <p:sp>
        <p:nvSpPr>
          <p:cNvPr id="92" name="Google Shape;92;p1"/>
          <p:cNvSpPr txBox="1"/>
          <p:nvPr/>
        </p:nvSpPr>
        <p:spPr>
          <a:xfrm>
            <a:off x="612626" y="14283444"/>
            <a:ext cx="12874800" cy="5171700"/>
          </a:xfrm>
          <a:prstGeom prst="rect">
            <a:avLst/>
          </a:prstGeom>
          <a:noFill/>
          <a:ln>
            <a:noFill/>
          </a:ln>
        </p:spPr>
        <p:txBody>
          <a:bodyPr anchorCtr="0" anchor="t" bIns="45700" lIns="91425" spcFirstLastPara="1" rIns="91425" wrap="square" tIns="45700">
            <a:spAutoFit/>
          </a:bodyPr>
          <a:lstStyle/>
          <a:p>
            <a:pPr indent="457200" lvl="0" marL="0" marR="0" rtl="0" algn="l">
              <a:spcBef>
                <a:spcPts val="0"/>
              </a:spcBef>
              <a:spcAft>
                <a:spcPts val="0"/>
              </a:spcAft>
              <a:buNone/>
            </a:pPr>
            <a:r>
              <a:rPr lang="en-US" sz="3000">
                <a:solidFill>
                  <a:schemeClr val="dk1"/>
                </a:solidFill>
              </a:rPr>
              <a:t>Interfacing between all our components is our </a:t>
            </a:r>
            <a:r>
              <a:rPr b="1" lang="en-US" sz="3000">
                <a:solidFill>
                  <a:schemeClr val="dk1"/>
                </a:solidFill>
              </a:rPr>
              <a:t>PCB</a:t>
            </a:r>
            <a:r>
              <a:rPr lang="en-US" sz="3000">
                <a:solidFill>
                  <a:schemeClr val="dk1"/>
                </a:solidFill>
              </a:rPr>
              <a:t>. Power enters through our power system, which is configured to </a:t>
            </a:r>
            <a:r>
              <a:rPr b="1" lang="en-US" sz="3000">
                <a:solidFill>
                  <a:schemeClr val="dk1"/>
                </a:solidFill>
              </a:rPr>
              <a:t>charge the batteries</a:t>
            </a:r>
            <a:r>
              <a:rPr lang="en-US" sz="3000">
                <a:solidFill>
                  <a:schemeClr val="dk1"/>
                </a:solidFill>
              </a:rPr>
              <a:t> and power the rest of the </a:t>
            </a:r>
            <a:r>
              <a:rPr lang="en-US" sz="3000">
                <a:solidFill>
                  <a:schemeClr val="dk1"/>
                </a:solidFill>
              </a:rPr>
              <a:t>board</a:t>
            </a:r>
            <a:r>
              <a:rPr lang="en-US" sz="3000">
                <a:solidFill>
                  <a:schemeClr val="dk1"/>
                </a:solidFill>
              </a:rPr>
              <a:t>, but </a:t>
            </a:r>
            <a:r>
              <a:rPr b="1" lang="en-US" sz="3000">
                <a:solidFill>
                  <a:schemeClr val="dk1"/>
                </a:solidFill>
              </a:rPr>
              <a:t>switch over to battery powe</a:t>
            </a:r>
            <a:r>
              <a:rPr lang="en-US" sz="3000">
                <a:solidFill>
                  <a:schemeClr val="dk1"/>
                </a:solidFill>
              </a:rPr>
              <a:t>r in the event of an </a:t>
            </a:r>
            <a:r>
              <a:rPr b="1" lang="en-US" sz="3000">
                <a:solidFill>
                  <a:schemeClr val="dk1"/>
                </a:solidFill>
              </a:rPr>
              <a:t>outage</a:t>
            </a:r>
            <a:r>
              <a:rPr lang="en-US" sz="3000">
                <a:solidFill>
                  <a:schemeClr val="dk1"/>
                </a:solidFill>
              </a:rPr>
              <a:t>. Our ESP then requests the </a:t>
            </a:r>
            <a:r>
              <a:rPr b="1" lang="en-US" sz="3000">
                <a:solidFill>
                  <a:schemeClr val="dk1"/>
                </a:solidFill>
              </a:rPr>
              <a:t>latest information from the sensors</a:t>
            </a:r>
            <a:r>
              <a:rPr lang="en-US" sz="3000">
                <a:solidFill>
                  <a:schemeClr val="dk1"/>
                </a:solidFill>
              </a:rPr>
              <a:t> to </a:t>
            </a:r>
            <a:r>
              <a:rPr b="1" lang="en-US" sz="3000">
                <a:solidFill>
                  <a:schemeClr val="dk1"/>
                </a:solidFill>
              </a:rPr>
              <a:t>construct a packet</a:t>
            </a:r>
            <a:r>
              <a:rPr lang="en-US" sz="3000">
                <a:solidFill>
                  <a:schemeClr val="dk1"/>
                </a:solidFill>
              </a:rPr>
              <a:t> to send to all other nodes; this packet also includes information about the </a:t>
            </a:r>
            <a:r>
              <a:rPr b="1" lang="en-US" sz="3000">
                <a:solidFill>
                  <a:schemeClr val="dk1"/>
                </a:solidFill>
              </a:rPr>
              <a:t>current shortest path</a:t>
            </a:r>
            <a:r>
              <a:rPr lang="en-US" sz="3000">
                <a:solidFill>
                  <a:schemeClr val="dk1"/>
                </a:solidFill>
              </a:rPr>
              <a:t> to an exit that can be reached from that node, which is received from the </a:t>
            </a:r>
            <a:r>
              <a:rPr b="1" lang="en-US" sz="3000">
                <a:solidFill>
                  <a:schemeClr val="dk1"/>
                </a:solidFill>
              </a:rPr>
              <a:t>peer-to-peer </a:t>
            </a:r>
            <a:r>
              <a:rPr b="1" lang="en-US" sz="3000">
                <a:solidFill>
                  <a:schemeClr val="dk1"/>
                </a:solidFill>
              </a:rPr>
              <a:t>ESP-NOW </a:t>
            </a:r>
            <a:r>
              <a:rPr b="1" lang="en-US" sz="3000">
                <a:solidFill>
                  <a:schemeClr val="dk1"/>
                </a:solidFill>
              </a:rPr>
              <a:t>network</a:t>
            </a:r>
            <a:r>
              <a:rPr lang="en-US" sz="3000">
                <a:solidFill>
                  <a:schemeClr val="dk1"/>
                </a:solidFill>
              </a:rPr>
              <a:t> between nodes. Based on this information, and the status of whether a fire is detected or not, a </a:t>
            </a:r>
            <a:r>
              <a:rPr b="1" lang="en-US" sz="3000">
                <a:solidFill>
                  <a:schemeClr val="dk1"/>
                </a:solidFill>
              </a:rPr>
              <a:t>shortest path is generated</a:t>
            </a:r>
            <a:r>
              <a:rPr lang="en-US" sz="3000">
                <a:solidFill>
                  <a:schemeClr val="dk1"/>
                </a:solidFill>
              </a:rPr>
              <a:t> that </a:t>
            </a:r>
            <a:r>
              <a:rPr b="1" lang="en-US" sz="3000">
                <a:solidFill>
                  <a:schemeClr val="dk1"/>
                </a:solidFill>
              </a:rPr>
              <a:t>avoids any detected fires</a:t>
            </a:r>
            <a:r>
              <a:rPr lang="en-US" sz="3000">
                <a:solidFill>
                  <a:schemeClr val="dk1"/>
                </a:solidFill>
              </a:rPr>
              <a:t>. Based on this path, users are </a:t>
            </a:r>
            <a:r>
              <a:rPr b="1" lang="en-US" sz="3000">
                <a:solidFill>
                  <a:schemeClr val="dk1"/>
                </a:solidFill>
              </a:rPr>
              <a:t>guided to the exit</a:t>
            </a:r>
            <a:r>
              <a:rPr lang="en-US" sz="3000">
                <a:solidFill>
                  <a:schemeClr val="dk1"/>
                </a:solidFill>
              </a:rPr>
              <a:t> through our</a:t>
            </a:r>
            <a:r>
              <a:rPr b="1" lang="en-US" sz="3000">
                <a:solidFill>
                  <a:schemeClr val="dk1"/>
                </a:solidFill>
              </a:rPr>
              <a:t> LEDs</a:t>
            </a:r>
            <a:r>
              <a:rPr lang="en-US" sz="3000">
                <a:solidFill>
                  <a:schemeClr val="dk1"/>
                </a:solidFill>
              </a:rPr>
              <a:t> and </a:t>
            </a:r>
            <a:r>
              <a:rPr b="1" lang="en-US" sz="3000">
                <a:solidFill>
                  <a:schemeClr val="dk1"/>
                </a:solidFill>
              </a:rPr>
              <a:t>LCD displays</a:t>
            </a:r>
            <a:r>
              <a:rPr lang="en-US" sz="3000">
                <a:solidFill>
                  <a:schemeClr val="dk1"/>
                </a:solidFill>
              </a:rPr>
              <a:t>.</a:t>
            </a:r>
            <a:endParaRPr sz="3000">
              <a:solidFill>
                <a:schemeClr val="dk1"/>
              </a:solidFill>
              <a:latin typeface="Arial"/>
              <a:ea typeface="Arial"/>
              <a:cs typeface="Arial"/>
              <a:sym typeface="Arial"/>
            </a:endParaRPr>
          </a:p>
        </p:txBody>
      </p:sp>
      <p:sp>
        <p:nvSpPr>
          <p:cNvPr id="93" name="Google Shape;93;p1"/>
          <p:cNvSpPr txBox="1"/>
          <p:nvPr/>
        </p:nvSpPr>
        <p:spPr>
          <a:xfrm>
            <a:off x="20141725" y="22433428"/>
            <a:ext cx="61095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rPr>
              <a:t>Examples of directions displayed on LEDs and LCD screen</a:t>
            </a:r>
            <a:endParaRPr/>
          </a:p>
        </p:txBody>
      </p:sp>
      <p:sp>
        <p:nvSpPr>
          <p:cNvPr id="94" name="Google Shape;94;p1"/>
          <p:cNvSpPr txBox="1"/>
          <p:nvPr/>
        </p:nvSpPr>
        <p:spPr>
          <a:xfrm>
            <a:off x="14389562" y="22689150"/>
            <a:ext cx="4916700" cy="563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rPr>
              <a:t>After we had our pathfinding, LEDs, LCD displays, and temperature sensors working, we wanted to ensure that we are able to integrate these subsystems on an example graph. This integration was </a:t>
            </a:r>
            <a:r>
              <a:rPr lang="en-US" sz="3000">
                <a:solidFill>
                  <a:schemeClr val="dk1"/>
                </a:solidFill>
              </a:rPr>
              <a:t>successful</a:t>
            </a:r>
            <a:r>
              <a:rPr lang="en-US" sz="3000">
                <a:solidFill>
                  <a:schemeClr val="dk1"/>
                </a:solidFill>
              </a:rPr>
              <a:t>, and the directions and escape </a:t>
            </a:r>
            <a:r>
              <a:rPr lang="en-US" sz="3000">
                <a:solidFill>
                  <a:schemeClr val="dk1"/>
                </a:solidFill>
              </a:rPr>
              <a:t>routes were presented correctly.</a:t>
            </a:r>
            <a:endParaRPr sz="3000"/>
          </a:p>
        </p:txBody>
      </p:sp>
      <p:sp>
        <p:nvSpPr>
          <p:cNvPr id="95" name="Google Shape;95;p1"/>
          <p:cNvSpPr txBox="1"/>
          <p:nvPr/>
        </p:nvSpPr>
        <p:spPr>
          <a:xfrm>
            <a:off x="4501973" y="30767425"/>
            <a:ext cx="8939700" cy="4248300"/>
          </a:xfrm>
          <a:prstGeom prst="rect">
            <a:avLst/>
          </a:prstGeom>
          <a:noFill/>
          <a:ln>
            <a:noFill/>
          </a:ln>
        </p:spPr>
        <p:txBody>
          <a:bodyPr anchorCtr="0" anchor="t" bIns="45700" lIns="91425" spcFirstLastPara="1" rIns="91425" wrap="square" tIns="45700">
            <a:spAutoFit/>
          </a:bodyPr>
          <a:lstStyle/>
          <a:p>
            <a:pPr indent="457200" lvl="0" marL="0" marR="0" rtl="0" algn="l">
              <a:spcBef>
                <a:spcPts val="0"/>
              </a:spcBef>
              <a:spcAft>
                <a:spcPts val="0"/>
              </a:spcAft>
              <a:buNone/>
            </a:pPr>
            <a:r>
              <a:rPr lang="en-US" sz="3000">
                <a:solidFill>
                  <a:schemeClr val="dk1"/>
                </a:solidFill>
              </a:rPr>
              <a:t>We believe that our design provides a solution to a problem unsolved by current fire alarm systems. By informing occupants of real-time exit strategies, we are giving users the a better chance to avoid fires  while they exit a burning building. We hope to be able to scale our project upwards to fit the fire code and evacuation standards of large scale buildings and implement our system to prioritize the safety of the public.</a:t>
            </a:r>
            <a:endParaRPr sz="3000"/>
          </a:p>
        </p:txBody>
      </p:sp>
      <p:pic>
        <p:nvPicPr>
          <p:cNvPr id="96" name="Google Shape;96;p1"/>
          <p:cNvPicPr preferRelativeResize="0"/>
          <p:nvPr/>
        </p:nvPicPr>
        <p:blipFill>
          <a:blip r:embed="rId6">
            <a:alphaModFix/>
          </a:blip>
          <a:stretch>
            <a:fillRect/>
          </a:stretch>
        </p:blipFill>
        <p:spPr>
          <a:xfrm>
            <a:off x="685800" y="30918775"/>
            <a:ext cx="3200399" cy="3200399"/>
          </a:xfrm>
          <a:prstGeom prst="rect">
            <a:avLst/>
          </a:prstGeom>
          <a:noFill/>
          <a:ln>
            <a:noFill/>
          </a:ln>
        </p:spPr>
      </p:pic>
      <p:sp>
        <p:nvSpPr>
          <p:cNvPr id="97" name="Google Shape;97;p1"/>
          <p:cNvSpPr/>
          <p:nvPr/>
        </p:nvSpPr>
        <p:spPr>
          <a:xfrm>
            <a:off x="762000" y="33876095"/>
            <a:ext cx="32004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rPr>
              <a:t>https://course.ece.cmu.edu/~ece500/projects/s23-teamb8/</a:t>
            </a:r>
            <a:endParaRPr sz="1800"/>
          </a:p>
        </p:txBody>
      </p:sp>
      <p:sp>
        <p:nvSpPr>
          <p:cNvPr id="98" name="Google Shape;98;p1"/>
          <p:cNvSpPr txBox="1"/>
          <p:nvPr/>
        </p:nvSpPr>
        <p:spPr>
          <a:xfrm>
            <a:off x="612625" y="30648025"/>
            <a:ext cx="34989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rPr>
              <a:t>Link to our website:</a:t>
            </a:r>
            <a:endParaRPr sz="3000"/>
          </a:p>
        </p:txBody>
      </p:sp>
      <p:cxnSp>
        <p:nvCxnSpPr>
          <p:cNvPr id="99" name="Google Shape;99;p1"/>
          <p:cNvCxnSpPr/>
          <p:nvPr/>
        </p:nvCxnSpPr>
        <p:spPr>
          <a:xfrm rot="10800000">
            <a:off x="15329700" y="19219550"/>
            <a:ext cx="0" cy="737400"/>
          </a:xfrm>
          <a:prstGeom prst="straightConnector1">
            <a:avLst/>
          </a:prstGeom>
          <a:noFill/>
          <a:ln cap="flat" cmpd="sng" w="9525">
            <a:solidFill>
              <a:srgbClr val="A50021"/>
            </a:solidFill>
            <a:prstDash val="solid"/>
            <a:round/>
            <a:headEnd len="med" w="med" type="none"/>
            <a:tailEnd len="med" w="med" type="triangle"/>
          </a:ln>
        </p:spPr>
      </p:cxnSp>
      <p:cxnSp>
        <p:nvCxnSpPr>
          <p:cNvPr id="100" name="Google Shape;100;p1"/>
          <p:cNvCxnSpPr/>
          <p:nvPr/>
        </p:nvCxnSpPr>
        <p:spPr>
          <a:xfrm flipH="1">
            <a:off x="16159750" y="14231650"/>
            <a:ext cx="399600" cy="2024100"/>
          </a:xfrm>
          <a:prstGeom prst="straightConnector1">
            <a:avLst/>
          </a:prstGeom>
          <a:noFill/>
          <a:ln cap="flat" cmpd="sng" w="9525">
            <a:solidFill>
              <a:srgbClr val="A50021"/>
            </a:solidFill>
            <a:prstDash val="solid"/>
            <a:round/>
            <a:headEnd len="med" w="med" type="none"/>
            <a:tailEnd len="med" w="med" type="triangle"/>
          </a:ln>
        </p:spPr>
      </p:cxnSp>
      <p:cxnSp>
        <p:nvCxnSpPr>
          <p:cNvPr id="101" name="Google Shape;101;p1"/>
          <p:cNvCxnSpPr/>
          <p:nvPr/>
        </p:nvCxnSpPr>
        <p:spPr>
          <a:xfrm flipH="1">
            <a:off x="19965025" y="13803925"/>
            <a:ext cx="14700" cy="996900"/>
          </a:xfrm>
          <a:prstGeom prst="straightConnector1">
            <a:avLst/>
          </a:prstGeom>
          <a:noFill/>
          <a:ln cap="flat" cmpd="sng" w="9525">
            <a:solidFill>
              <a:srgbClr val="A50021"/>
            </a:solidFill>
            <a:prstDash val="solid"/>
            <a:round/>
            <a:headEnd len="med" w="med" type="none"/>
            <a:tailEnd len="med" w="med" type="triangle"/>
          </a:ln>
        </p:spPr>
      </p:cxnSp>
      <p:cxnSp>
        <p:nvCxnSpPr>
          <p:cNvPr id="102" name="Google Shape;102;p1"/>
          <p:cNvCxnSpPr/>
          <p:nvPr/>
        </p:nvCxnSpPr>
        <p:spPr>
          <a:xfrm flipH="1">
            <a:off x="18000875" y="14143975"/>
            <a:ext cx="15300" cy="1060200"/>
          </a:xfrm>
          <a:prstGeom prst="straightConnector1">
            <a:avLst/>
          </a:prstGeom>
          <a:noFill/>
          <a:ln cap="flat" cmpd="sng" w="9525">
            <a:solidFill>
              <a:srgbClr val="A50021"/>
            </a:solidFill>
            <a:prstDash val="solid"/>
            <a:round/>
            <a:headEnd len="med" w="med" type="none"/>
            <a:tailEnd len="med" w="med" type="triangle"/>
          </a:ln>
        </p:spPr>
      </p:cxnSp>
      <p:cxnSp>
        <p:nvCxnSpPr>
          <p:cNvPr id="103" name="Google Shape;103;p1"/>
          <p:cNvCxnSpPr/>
          <p:nvPr/>
        </p:nvCxnSpPr>
        <p:spPr>
          <a:xfrm flipH="1" rot="10800000">
            <a:off x="18998375" y="18332275"/>
            <a:ext cx="15300" cy="1382700"/>
          </a:xfrm>
          <a:prstGeom prst="straightConnector1">
            <a:avLst/>
          </a:prstGeom>
          <a:noFill/>
          <a:ln cap="flat" cmpd="sng" w="9525">
            <a:solidFill>
              <a:srgbClr val="A50021"/>
            </a:solidFill>
            <a:prstDash val="solid"/>
            <a:round/>
            <a:headEnd len="med" w="med" type="none"/>
            <a:tailEnd len="med" w="med" type="triangle"/>
          </a:ln>
        </p:spPr>
      </p:cxnSp>
      <p:sp>
        <p:nvSpPr>
          <p:cNvPr id="104" name="Google Shape;104;p1"/>
          <p:cNvSpPr txBox="1"/>
          <p:nvPr/>
        </p:nvSpPr>
        <p:spPr>
          <a:xfrm>
            <a:off x="15795765" y="13803913"/>
            <a:ext cx="1557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A50021"/>
                </a:solidFill>
              </a:rPr>
              <a:t>LED Display</a:t>
            </a:r>
            <a:endParaRPr sz="1800">
              <a:solidFill>
                <a:srgbClr val="A50021"/>
              </a:solidFill>
            </a:endParaRPr>
          </a:p>
        </p:txBody>
      </p:sp>
      <p:sp>
        <p:nvSpPr>
          <p:cNvPr id="105" name="Google Shape;105;p1"/>
          <p:cNvSpPr txBox="1"/>
          <p:nvPr/>
        </p:nvSpPr>
        <p:spPr>
          <a:xfrm>
            <a:off x="17203500" y="13758475"/>
            <a:ext cx="1821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A50021"/>
                </a:solidFill>
              </a:rPr>
              <a:t>Smoke Sensor</a:t>
            </a:r>
            <a:endParaRPr sz="1800">
              <a:solidFill>
                <a:srgbClr val="A50021"/>
              </a:solidFill>
            </a:endParaRPr>
          </a:p>
        </p:txBody>
      </p:sp>
      <p:sp>
        <p:nvSpPr>
          <p:cNvPr id="106" name="Google Shape;106;p1"/>
          <p:cNvSpPr txBox="1"/>
          <p:nvPr/>
        </p:nvSpPr>
        <p:spPr>
          <a:xfrm>
            <a:off x="18712050" y="13372975"/>
            <a:ext cx="244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A50021"/>
                </a:solidFill>
              </a:rPr>
              <a:t>Temperature Sensor</a:t>
            </a:r>
            <a:endParaRPr sz="1800">
              <a:solidFill>
                <a:srgbClr val="A50021"/>
              </a:solidFill>
            </a:endParaRPr>
          </a:p>
        </p:txBody>
      </p:sp>
      <p:sp>
        <p:nvSpPr>
          <p:cNvPr id="107" name="Google Shape;107;p1"/>
          <p:cNvSpPr txBox="1"/>
          <p:nvPr/>
        </p:nvSpPr>
        <p:spPr>
          <a:xfrm>
            <a:off x="19450000" y="20123300"/>
            <a:ext cx="1821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A50021"/>
                </a:solidFill>
              </a:rPr>
              <a:t>Backup Battery</a:t>
            </a:r>
            <a:endParaRPr sz="1800">
              <a:solidFill>
                <a:srgbClr val="A50021"/>
              </a:solidFill>
            </a:endParaRPr>
          </a:p>
        </p:txBody>
      </p:sp>
      <p:sp>
        <p:nvSpPr>
          <p:cNvPr id="108" name="Google Shape;108;p1"/>
          <p:cNvSpPr txBox="1"/>
          <p:nvPr/>
        </p:nvSpPr>
        <p:spPr>
          <a:xfrm>
            <a:off x="18241925" y="19683050"/>
            <a:ext cx="168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A50021"/>
                </a:solidFill>
              </a:rPr>
              <a:t>LCD Display</a:t>
            </a:r>
            <a:endParaRPr sz="1800">
              <a:solidFill>
                <a:srgbClr val="A50021"/>
              </a:solidFill>
            </a:endParaRPr>
          </a:p>
        </p:txBody>
      </p:sp>
      <p:sp>
        <p:nvSpPr>
          <p:cNvPr id="109" name="Google Shape;109;p1"/>
          <p:cNvSpPr txBox="1"/>
          <p:nvPr/>
        </p:nvSpPr>
        <p:spPr>
          <a:xfrm>
            <a:off x="14751750" y="19911650"/>
            <a:ext cx="138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A50021"/>
                </a:solidFill>
              </a:rPr>
              <a:t>Power Jack</a:t>
            </a:r>
            <a:endParaRPr sz="1800">
              <a:solidFill>
                <a:srgbClr val="A50021"/>
              </a:solidFill>
            </a:endParaRPr>
          </a:p>
        </p:txBody>
      </p:sp>
      <p:cxnSp>
        <p:nvCxnSpPr>
          <p:cNvPr id="110" name="Google Shape;110;p1"/>
          <p:cNvCxnSpPr/>
          <p:nvPr/>
        </p:nvCxnSpPr>
        <p:spPr>
          <a:xfrm rot="10800000">
            <a:off x="20327625" y="18263100"/>
            <a:ext cx="9600" cy="1895400"/>
          </a:xfrm>
          <a:prstGeom prst="straightConnector1">
            <a:avLst/>
          </a:prstGeom>
          <a:noFill/>
          <a:ln cap="flat" cmpd="sng" w="9525">
            <a:solidFill>
              <a:srgbClr val="A50021"/>
            </a:solidFill>
            <a:prstDash val="solid"/>
            <a:round/>
            <a:headEnd len="med" w="med" type="none"/>
            <a:tailEnd len="med" w="med" type="triangle"/>
          </a:ln>
        </p:spPr>
      </p:cxnSp>
      <p:pic>
        <p:nvPicPr>
          <p:cNvPr id="111" name="Google Shape;111;p1"/>
          <p:cNvPicPr preferRelativeResize="0"/>
          <p:nvPr/>
        </p:nvPicPr>
        <p:blipFill>
          <a:blip r:embed="rId7">
            <a:alphaModFix/>
          </a:blip>
          <a:stretch>
            <a:fillRect/>
          </a:stretch>
        </p:blipFill>
        <p:spPr>
          <a:xfrm>
            <a:off x="21158850" y="14245375"/>
            <a:ext cx="5379582" cy="5391249"/>
          </a:xfrm>
          <a:prstGeom prst="rect">
            <a:avLst/>
          </a:prstGeom>
          <a:noFill/>
          <a:ln>
            <a:noFill/>
          </a:ln>
        </p:spPr>
      </p:pic>
      <p:pic>
        <p:nvPicPr>
          <p:cNvPr id="112" name="Google Shape;112;p1"/>
          <p:cNvPicPr preferRelativeResize="0"/>
          <p:nvPr/>
        </p:nvPicPr>
        <p:blipFill rotWithShape="1">
          <a:blip r:embed="rId8">
            <a:alphaModFix/>
          </a:blip>
          <a:srcRect b="6737" l="0" r="0" t="20893"/>
          <a:stretch/>
        </p:blipFill>
        <p:spPr>
          <a:xfrm>
            <a:off x="20738125" y="24003325"/>
            <a:ext cx="4916701" cy="4744284"/>
          </a:xfrm>
          <a:prstGeom prst="rect">
            <a:avLst/>
          </a:prstGeom>
          <a:noFill/>
          <a:ln>
            <a:noFill/>
          </a:ln>
        </p:spPr>
      </p:pic>
      <p:pic>
        <p:nvPicPr>
          <p:cNvPr id="113" name="Google Shape;113;p1"/>
          <p:cNvPicPr preferRelativeResize="0"/>
          <p:nvPr/>
        </p:nvPicPr>
        <p:blipFill>
          <a:blip r:embed="rId9">
            <a:alphaModFix/>
          </a:blip>
          <a:stretch>
            <a:fillRect/>
          </a:stretch>
        </p:blipFill>
        <p:spPr>
          <a:xfrm>
            <a:off x="19615075" y="29135625"/>
            <a:ext cx="7162800" cy="4324350"/>
          </a:xfrm>
          <a:prstGeom prst="rect">
            <a:avLst/>
          </a:prstGeom>
          <a:noFill/>
          <a:ln>
            <a:noFill/>
          </a:ln>
        </p:spPr>
      </p:pic>
      <p:sp>
        <p:nvSpPr>
          <p:cNvPr id="114" name="Google Shape;114;p1"/>
          <p:cNvSpPr txBox="1"/>
          <p:nvPr/>
        </p:nvSpPr>
        <p:spPr>
          <a:xfrm>
            <a:off x="14592938" y="29127450"/>
            <a:ext cx="45099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t>As we hope our system will be able to scale up to larger buildings, we performed testing to get an approximation of how far the nodes can be spaced apart in an </a:t>
            </a:r>
            <a:r>
              <a:rPr lang="en-US" sz="3000"/>
              <a:t>indoor</a:t>
            </a:r>
            <a:r>
              <a:rPr lang="en-US" sz="3000"/>
              <a:t> setting, while still being able to communicate.</a:t>
            </a:r>
            <a:endParaRPr sz="3000"/>
          </a:p>
        </p:txBody>
      </p:sp>
      <p:pic>
        <p:nvPicPr>
          <p:cNvPr id="115" name="Google Shape;115;p1"/>
          <p:cNvPicPr preferRelativeResize="0"/>
          <p:nvPr/>
        </p:nvPicPr>
        <p:blipFill>
          <a:blip r:embed="rId10">
            <a:alphaModFix/>
          </a:blip>
          <a:stretch>
            <a:fillRect/>
          </a:stretch>
        </p:blipFill>
        <p:spPr>
          <a:xfrm>
            <a:off x="1128173" y="19730443"/>
            <a:ext cx="11520601" cy="90137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2012-08-30T17:56:20Z</dcterms:created>
  <dc:creator>ndwyer</dc:creator>
</cp:coreProperties>
</file>