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</p:sldIdLst>
  <p:sldSz cy="36576000" cx="27432000"/>
  <p:notesSz cx="32461200" cy="51206400"/>
  <p:embeddedFontLst>
    <p:embeddedFont>
      <p:font typeface="Roboto"/>
      <p:regular r:id="rId8"/>
      <p:bold r:id="rId9"/>
      <p:italic r:id="rId10"/>
      <p:boldItalic r:id="rId11"/>
    </p:embeddedFont>
    <p:embeddedFont>
      <p:font typeface="Roboto Light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992A981-30FD-4B96-8F3F-28E7D43CF530}">
  <a:tblStyle styleId="{5992A981-30FD-4B96-8F3F-28E7D43CF5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520" orient="horz"/>
        <p:guide pos="86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boldItalic.fntdata"/><Relationship Id="rId10" Type="http://schemas.openxmlformats.org/officeDocument/2006/relationships/font" Target="fonts/Roboto-italic.fntdata"/><Relationship Id="rId13" Type="http://schemas.openxmlformats.org/officeDocument/2006/relationships/font" Target="fonts/RobotoLight-bold.fntdata"/><Relationship Id="rId12" Type="http://schemas.openxmlformats.org/officeDocument/2006/relationships/font" Target="fonts/RobotoLigh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Roboto-bold.fntdata"/><Relationship Id="rId15" Type="http://schemas.openxmlformats.org/officeDocument/2006/relationships/font" Target="fonts/RobotoLight-boldItalic.fntdata"/><Relationship Id="rId14" Type="http://schemas.openxmlformats.org/officeDocument/2006/relationships/font" Target="fonts/RobotoLight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5411275" y="3840475"/>
            <a:ext cx="21641875" cy="1920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3246100" y="24323025"/>
            <a:ext cx="25968950" cy="230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/>
          <p:nvPr>
            <p:ph idx="1" type="body"/>
          </p:nvPr>
        </p:nvSpPr>
        <p:spPr>
          <a:xfrm>
            <a:off x="3246100" y="24323025"/>
            <a:ext cx="25968950" cy="230428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:notes"/>
          <p:cNvSpPr/>
          <p:nvPr>
            <p:ph idx="2" type="sldImg"/>
          </p:nvPr>
        </p:nvSpPr>
        <p:spPr>
          <a:xfrm>
            <a:off x="5411275" y="3840475"/>
            <a:ext cx="21641875" cy="1920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/>
          <p:nvPr>
            <p:ph type="ctrTitle"/>
          </p:nvPr>
        </p:nvSpPr>
        <p:spPr>
          <a:xfrm>
            <a:off x="2056805" y="11361738"/>
            <a:ext cx="23318391" cy="784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" type="subTitle"/>
          </p:nvPr>
        </p:nvSpPr>
        <p:spPr>
          <a:xfrm>
            <a:off x="4115098" y="20726400"/>
            <a:ext cx="19201805" cy="93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"/>
              <a:buNone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0" type="dt"/>
          </p:nvPr>
        </p:nvSpPr>
        <p:spPr>
          <a:xfrm>
            <a:off x="1372197" y="33307339"/>
            <a:ext cx="6399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1" type="ftr"/>
          </p:nvPr>
        </p:nvSpPr>
        <p:spPr>
          <a:xfrm>
            <a:off x="9373198" y="33307339"/>
            <a:ext cx="8685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19660198" y="33307339"/>
            <a:ext cx="6399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type="title"/>
          </p:nvPr>
        </p:nvSpPr>
        <p:spPr>
          <a:xfrm>
            <a:off x="1372198" y="1465263"/>
            <a:ext cx="24687609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1"/>
          <p:cNvSpPr txBox="1"/>
          <p:nvPr>
            <p:ph idx="1" type="body"/>
          </p:nvPr>
        </p:nvSpPr>
        <p:spPr>
          <a:xfrm rot="5400000">
            <a:off x="1647033" y="8259568"/>
            <a:ext cx="24137939" cy="24687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71500" lvl="0" marL="457200" marR="0" rtl="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"/>
              <a:buChar char="•"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1"/>
          <p:cNvSpPr txBox="1"/>
          <p:nvPr>
            <p:ph idx="10" type="dt"/>
          </p:nvPr>
        </p:nvSpPr>
        <p:spPr>
          <a:xfrm>
            <a:off x="1372197" y="33307339"/>
            <a:ext cx="6399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1"/>
          <p:cNvSpPr txBox="1"/>
          <p:nvPr>
            <p:ph idx="11" type="ftr"/>
          </p:nvPr>
        </p:nvSpPr>
        <p:spPr>
          <a:xfrm>
            <a:off x="9373198" y="33307339"/>
            <a:ext cx="8685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19660198" y="33307339"/>
            <a:ext cx="6399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 rot="5400000">
            <a:off x="7370319" y="13982852"/>
            <a:ext cx="31207075" cy="61719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2"/>
          <p:cNvSpPr txBox="1"/>
          <p:nvPr>
            <p:ph idx="1" type="body"/>
          </p:nvPr>
        </p:nvSpPr>
        <p:spPr>
          <a:xfrm rot="5400000">
            <a:off x="-5044926" y="7882386"/>
            <a:ext cx="31207075" cy="183728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71500" lvl="0" marL="457200" marR="0" rtl="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"/>
              <a:buChar char="•"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2"/>
          <p:cNvSpPr txBox="1"/>
          <p:nvPr>
            <p:ph idx="10" type="dt"/>
          </p:nvPr>
        </p:nvSpPr>
        <p:spPr>
          <a:xfrm>
            <a:off x="1372197" y="33307339"/>
            <a:ext cx="6399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2"/>
          <p:cNvSpPr txBox="1"/>
          <p:nvPr>
            <p:ph idx="11" type="ftr"/>
          </p:nvPr>
        </p:nvSpPr>
        <p:spPr>
          <a:xfrm>
            <a:off x="9373198" y="33307339"/>
            <a:ext cx="8685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2"/>
          <p:cNvSpPr txBox="1"/>
          <p:nvPr>
            <p:ph idx="12" type="sldNum"/>
          </p:nvPr>
        </p:nvSpPr>
        <p:spPr>
          <a:xfrm>
            <a:off x="19660198" y="33307339"/>
            <a:ext cx="6399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1372198" y="1465263"/>
            <a:ext cx="24687609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1372198" y="8534403"/>
            <a:ext cx="24687609" cy="24137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71500" lvl="0" marL="457200" marR="0" rtl="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"/>
              <a:buChar char="•"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0" type="dt"/>
          </p:nvPr>
        </p:nvSpPr>
        <p:spPr>
          <a:xfrm>
            <a:off x="1372197" y="33307339"/>
            <a:ext cx="6399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1" type="ftr"/>
          </p:nvPr>
        </p:nvSpPr>
        <p:spPr>
          <a:xfrm>
            <a:off x="9373198" y="33307339"/>
            <a:ext cx="8685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19660198" y="33307339"/>
            <a:ext cx="6399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2166939" y="23502939"/>
            <a:ext cx="23316903" cy="72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2166939" y="15501939"/>
            <a:ext cx="23316903" cy="800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0" type="dt"/>
          </p:nvPr>
        </p:nvSpPr>
        <p:spPr>
          <a:xfrm>
            <a:off x="1372197" y="33307339"/>
            <a:ext cx="6399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1" type="ftr"/>
          </p:nvPr>
        </p:nvSpPr>
        <p:spPr>
          <a:xfrm>
            <a:off x="9373198" y="33307339"/>
            <a:ext cx="8685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19660198" y="33307339"/>
            <a:ext cx="6399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1372198" y="1465263"/>
            <a:ext cx="24687609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1372197" y="8534403"/>
            <a:ext cx="12272367" cy="24137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13787439" y="8534403"/>
            <a:ext cx="12272367" cy="24137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0" type="dt"/>
          </p:nvPr>
        </p:nvSpPr>
        <p:spPr>
          <a:xfrm>
            <a:off x="1372197" y="33307339"/>
            <a:ext cx="6399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1" type="ftr"/>
          </p:nvPr>
        </p:nvSpPr>
        <p:spPr>
          <a:xfrm>
            <a:off x="9373198" y="33307339"/>
            <a:ext cx="8685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19660198" y="33307339"/>
            <a:ext cx="6399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1372198" y="1465263"/>
            <a:ext cx="24687609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1372195" y="8186740"/>
            <a:ext cx="12120563" cy="3413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1372195" y="11599865"/>
            <a:ext cx="12120563" cy="21072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3" type="body"/>
          </p:nvPr>
        </p:nvSpPr>
        <p:spPr>
          <a:xfrm>
            <a:off x="13934781" y="8186740"/>
            <a:ext cx="12125027" cy="3413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4" type="body"/>
          </p:nvPr>
        </p:nvSpPr>
        <p:spPr>
          <a:xfrm>
            <a:off x="13934781" y="11599865"/>
            <a:ext cx="12125027" cy="21072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1372197" y="33307339"/>
            <a:ext cx="6399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9373198" y="33307339"/>
            <a:ext cx="8685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19660198" y="33307339"/>
            <a:ext cx="6399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1372198" y="1465263"/>
            <a:ext cx="24687609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1372197" y="33307339"/>
            <a:ext cx="6399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9373198" y="33307339"/>
            <a:ext cx="8685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19660198" y="33307339"/>
            <a:ext cx="6399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idx="10" type="dt"/>
          </p:nvPr>
        </p:nvSpPr>
        <p:spPr>
          <a:xfrm>
            <a:off x="1372197" y="33307339"/>
            <a:ext cx="6399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9373198" y="33307339"/>
            <a:ext cx="8685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19660198" y="33307339"/>
            <a:ext cx="6399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1372195" y="1455739"/>
            <a:ext cx="9024938" cy="619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10724555" y="1455739"/>
            <a:ext cx="15335250" cy="312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2" type="body"/>
          </p:nvPr>
        </p:nvSpPr>
        <p:spPr>
          <a:xfrm>
            <a:off x="1372195" y="7653339"/>
            <a:ext cx="9024938" cy="250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10" type="dt"/>
          </p:nvPr>
        </p:nvSpPr>
        <p:spPr>
          <a:xfrm>
            <a:off x="1372197" y="33307339"/>
            <a:ext cx="6399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1" type="ftr"/>
          </p:nvPr>
        </p:nvSpPr>
        <p:spPr>
          <a:xfrm>
            <a:off x="9373198" y="33307339"/>
            <a:ext cx="8685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19660198" y="33307339"/>
            <a:ext cx="6399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5377163" y="25603200"/>
            <a:ext cx="16458902" cy="30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0"/>
          <p:cNvSpPr/>
          <p:nvPr>
            <p:ph idx="2" type="pic"/>
          </p:nvPr>
        </p:nvSpPr>
        <p:spPr>
          <a:xfrm>
            <a:off x="5377163" y="3268663"/>
            <a:ext cx="16458902" cy="219456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5377163" y="28625800"/>
            <a:ext cx="16458902" cy="42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idx="10" type="dt"/>
          </p:nvPr>
        </p:nvSpPr>
        <p:spPr>
          <a:xfrm>
            <a:off x="1372197" y="33307339"/>
            <a:ext cx="6399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0"/>
          <p:cNvSpPr txBox="1"/>
          <p:nvPr>
            <p:ph idx="11" type="ftr"/>
          </p:nvPr>
        </p:nvSpPr>
        <p:spPr>
          <a:xfrm>
            <a:off x="9373198" y="33307339"/>
            <a:ext cx="8685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19660198" y="33307339"/>
            <a:ext cx="6399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11" Type="http://schemas.openxmlformats.org/officeDocument/2006/relationships/image" Target="../media/image7.png"/><Relationship Id="rId10" Type="http://schemas.openxmlformats.org/officeDocument/2006/relationships/image" Target="../media/image6.png"/><Relationship Id="rId9" Type="http://schemas.openxmlformats.org/officeDocument/2006/relationships/image" Target="../media/image9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2152" y="6495950"/>
            <a:ext cx="6109498" cy="3601722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3"/>
          <p:cNvSpPr txBox="1"/>
          <p:nvPr/>
        </p:nvSpPr>
        <p:spPr>
          <a:xfrm>
            <a:off x="-914400" y="0"/>
            <a:ext cx="365760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0" y="533401"/>
            <a:ext cx="27432000" cy="3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BE0204"/>
                </a:solidFill>
              </a:rPr>
              <a:t>Anywhere Piano</a:t>
            </a:r>
            <a:endParaRPr/>
          </a:p>
          <a:p>
            <a:pPr indent="0" lvl="0" marL="0" marR="0" rtl="0" algn="ctr">
              <a:lnSpc>
                <a:spcPct val="6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</a:rPr>
              <a:t>Team B6</a:t>
            </a: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3600">
                <a:solidFill>
                  <a:schemeClr val="dk1"/>
                </a:solidFill>
              </a:rPr>
              <a:t>Lee Poirier</a:t>
            </a: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en-US" sz="3600">
                <a:solidFill>
                  <a:schemeClr val="dk1"/>
                </a:solidFill>
              </a:rPr>
              <a:t>Nish Nilakantan</a:t>
            </a: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Caroline Liu</a:t>
            </a:r>
            <a:endParaRPr/>
          </a:p>
          <a:p>
            <a:pPr indent="0" lvl="0" marL="0" marR="0" rtl="0" algn="ctr">
              <a:lnSpc>
                <a:spcPct val="6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18-500 Capstone Design, Spring 2023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6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Electrical and Computer Engineering Department</a:t>
            </a:r>
            <a:endParaRPr/>
          </a:p>
          <a:p>
            <a:pPr indent="0" lvl="0" marL="0" marR="0" rtl="0" algn="ctr">
              <a:lnSpc>
                <a:spcPct val="6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Carnegie Mellon University</a:t>
            </a:r>
            <a:endParaRPr/>
          </a:p>
          <a:p>
            <a:pPr indent="0" lvl="0" marL="0" marR="0" rtl="0" algn="ctr">
              <a:lnSpc>
                <a:spcPct val="6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" name="Google Shape;82;p13"/>
          <p:cNvGrpSpPr/>
          <p:nvPr/>
        </p:nvGrpSpPr>
        <p:grpSpPr>
          <a:xfrm>
            <a:off x="20878800" y="33952297"/>
            <a:ext cx="6553200" cy="2489032"/>
            <a:chOff x="20878800" y="33952297"/>
            <a:chExt cx="6553200" cy="2489032"/>
          </a:xfrm>
        </p:grpSpPr>
        <p:pic>
          <p:nvPicPr>
            <p:cNvPr id="83" name="Google Shape;83;p13"/>
            <p:cNvPicPr preferRelativeResize="0"/>
            <p:nvPr/>
          </p:nvPicPr>
          <p:blipFill rotWithShape="1">
            <a:blip r:embed="rId4">
              <a:alphaModFix/>
            </a:blip>
            <a:srcRect b="20751" l="0" r="0" t="20214"/>
            <a:stretch/>
          </p:blipFill>
          <p:spPr>
            <a:xfrm>
              <a:off x="20878800" y="33952297"/>
              <a:ext cx="6553200" cy="139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13"/>
            <p:cNvPicPr preferRelativeResize="0"/>
            <p:nvPr/>
          </p:nvPicPr>
          <p:blipFill rotWithShape="1">
            <a:blip r:embed="rId5">
              <a:alphaModFix/>
            </a:blip>
            <a:srcRect b="24891" l="0" r="0" t="28530"/>
            <a:stretch/>
          </p:blipFill>
          <p:spPr>
            <a:xfrm>
              <a:off x="21253537" y="35463613"/>
              <a:ext cx="5812703" cy="9777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5" name="Google Shape;85;p13"/>
          <p:cNvSpPr/>
          <p:nvPr/>
        </p:nvSpPr>
        <p:spPr>
          <a:xfrm>
            <a:off x="289560" y="11476910"/>
            <a:ext cx="13197900" cy="80760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anchorCtr="0" anchor="ctr" bIns="45700" lIns="182875" spcFirstLastPara="1" rIns="18287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System Architecture</a:t>
            </a:r>
            <a:endParaRPr/>
          </a:p>
        </p:txBody>
      </p:sp>
      <p:sp>
        <p:nvSpPr>
          <p:cNvPr id="86" name="Google Shape;86;p13"/>
          <p:cNvSpPr/>
          <p:nvPr/>
        </p:nvSpPr>
        <p:spPr>
          <a:xfrm>
            <a:off x="381000" y="5105400"/>
            <a:ext cx="13106400" cy="91440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anchorCtr="0" anchor="ctr" bIns="45700" lIns="182875" spcFirstLastPara="1" rIns="18287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Product Pitch</a:t>
            </a:r>
            <a:endParaRPr/>
          </a:p>
        </p:txBody>
      </p:sp>
      <p:sp>
        <p:nvSpPr>
          <p:cNvPr id="87" name="Google Shape;87;p13"/>
          <p:cNvSpPr/>
          <p:nvPr/>
        </p:nvSpPr>
        <p:spPr>
          <a:xfrm>
            <a:off x="304800" y="6243319"/>
            <a:ext cx="13030200" cy="6186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</a:rPr>
              <a:t>Problem</a:t>
            </a:r>
            <a:endParaRPr b="1" sz="3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Music composition and arrangement requires using a piano (not portable &amp; lacks accessibility). Online synthesizers are not user-friendly &amp; robust, and lack pressure-controlled volume.</a:t>
            </a:r>
            <a:endParaRPr sz="3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</a:rPr>
              <a:t>Solution</a:t>
            </a:r>
            <a:endParaRPr b="1" sz="3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</a:rPr>
              <a:t>User will wear a glove of sensors, play notes on a printed piano key layout, use phone camera CV to detect notes, and desktop for UI.</a:t>
            </a:r>
            <a:endParaRPr b="1" sz="3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228625" y="34884100"/>
            <a:ext cx="4416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http://course.ece.cmu.edu/~ece500/projects/s23-teamb6/</a:t>
            </a:r>
            <a:endParaRPr sz="2200"/>
          </a:p>
        </p:txBody>
      </p:sp>
      <p:sp>
        <p:nvSpPr>
          <p:cNvPr id="89" name="Google Shape;89;p13"/>
          <p:cNvSpPr/>
          <p:nvPr/>
        </p:nvSpPr>
        <p:spPr>
          <a:xfrm>
            <a:off x="14005560" y="5118147"/>
            <a:ext cx="13106400" cy="91440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anchorCtr="0" anchor="ctr" bIns="45700" lIns="182875" spcFirstLastPara="1" rIns="18287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System Description</a:t>
            </a:r>
            <a:endParaRPr/>
          </a:p>
        </p:txBody>
      </p:sp>
      <p:sp>
        <p:nvSpPr>
          <p:cNvPr id="90" name="Google Shape;90;p13"/>
          <p:cNvSpPr/>
          <p:nvPr/>
        </p:nvSpPr>
        <p:spPr>
          <a:xfrm>
            <a:off x="13959840" y="17703545"/>
            <a:ext cx="13106400" cy="91440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anchorCtr="0" anchor="ctr" bIns="45700" lIns="182875" spcFirstLastPara="1" rIns="18287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System Evaluation</a:t>
            </a:r>
            <a:endParaRPr/>
          </a:p>
        </p:txBody>
      </p:sp>
      <p:sp>
        <p:nvSpPr>
          <p:cNvPr id="91" name="Google Shape;91;p13"/>
          <p:cNvSpPr/>
          <p:nvPr/>
        </p:nvSpPr>
        <p:spPr>
          <a:xfrm>
            <a:off x="335280" y="29641800"/>
            <a:ext cx="13106400" cy="91440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anchorCtr="0" anchor="ctr" bIns="45700" lIns="182875" spcFirstLastPara="1" rIns="18287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Conclusions &amp; Additional Information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21162445" y="10358575"/>
            <a:ext cx="4978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</a:rPr>
              <a:t>Interface Subsystem</a:t>
            </a:r>
            <a:endParaRPr b="1"/>
          </a:p>
        </p:txBody>
      </p:sp>
      <p:sp>
        <p:nvSpPr>
          <p:cNvPr id="93" name="Google Shape;93;p13"/>
          <p:cNvSpPr txBox="1"/>
          <p:nvPr/>
        </p:nvSpPr>
        <p:spPr>
          <a:xfrm>
            <a:off x="19288776" y="15883100"/>
            <a:ext cx="33234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</a:rPr>
              <a:t>Computer Vision Subsystem</a:t>
            </a:r>
            <a:endParaRPr b="1"/>
          </a:p>
        </p:txBody>
      </p:sp>
      <p:sp>
        <p:nvSpPr>
          <p:cNvPr id="94" name="Google Shape;94;p13"/>
          <p:cNvSpPr txBox="1"/>
          <p:nvPr/>
        </p:nvSpPr>
        <p:spPr>
          <a:xfrm>
            <a:off x="19630319" y="12467713"/>
            <a:ext cx="2640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</a:rPr>
              <a:t>Gloves Subsystem</a:t>
            </a:r>
            <a:endParaRPr b="1"/>
          </a:p>
        </p:txBody>
      </p:sp>
      <p:sp>
        <p:nvSpPr>
          <p:cNvPr id="95" name="Google Shape;95;p13"/>
          <p:cNvSpPr txBox="1"/>
          <p:nvPr/>
        </p:nvSpPr>
        <p:spPr>
          <a:xfrm>
            <a:off x="14318860" y="10143167"/>
            <a:ext cx="61095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</a:rPr>
              <a:t>Calibration screen, Camera view of Keyboard</a:t>
            </a:r>
            <a:endParaRPr b="1"/>
          </a:p>
        </p:txBody>
      </p:sp>
      <p:sp>
        <p:nvSpPr>
          <p:cNvPr id="96" name="Google Shape;96;p13"/>
          <p:cNvSpPr txBox="1"/>
          <p:nvPr/>
        </p:nvSpPr>
        <p:spPr>
          <a:xfrm>
            <a:off x="4668550" y="30785975"/>
            <a:ext cx="8842500" cy="57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3600">
                <a:solidFill>
                  <a:schemeClr val="dk1"/>
                </a:solidFill>
              </a:rPr>
              <a:t>Further Design Extensions</a:t>
            </a:r>
            <a:endParaRPr b="1"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b="1" lang="en-US" sz="3600">
                <a:solidFill>
                  <a:schemeClr val="dk1"/>
                </a:solidFill>
              </a:rPr>
              <a:t>Synth Engine</a:t>
            </a:r>
            <a:r>
              <a:rPr lang="en-US" sz="3600">
                <a:solidFill>
                  <a:schemeClr val="dk1"/>
                </a:solidFill>
              </a:rPr>
              <a:t> </a:t>
            </a:r>
            <a:endParaRPr sz="3600">
              <a:solidFill>
                <a:schemeClr val="dk1"/>
              </a:solidFill>
            </a:endParaRPr>
          </a:p>
          <a:p>
            <a:pPr indent="-457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</a:pPr>
            <a:r>
              <a:rPr lang="en-US" sz="3600">
                <a:solidFill>
                  <a:schemeClr val="dk1"/>
                </a:solidFill>
              </a:rPr>
              <a:t>MIDI Capabilities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b="1" lang="en-US" sz="3600">
                <a:solidFill>
                  <a:schemeClr val="dk1"/>
                </a:solidFill>
              </a:rPr>
              <a:t>More Volume Levels</a:t>
            </a:r>
            <a:r>
              <a:rPr lang="en-US" sz="3600">
                <a:solidFill>
                  <a:schemeClr val="dk1"/>
                </a:solidFill>
              </a:rPr>
              <a:t> </a:t>
            </a:r>
            <a:endParaRPr sz="3600">
              <a:solidFill>
                <a:schemeClr val="dk1"/>
              </a:solidFill>
            </a:endParaRPr>
          </a:p>
          <a:p>
            <a:pPr indent="-457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</a:pPr>
            <a:r>
              <a:rPr lang="en-US" sz="3600">
                <a:solidFill>
                  <a:schemeClr val="dk1"/>
                </a:solidFill>
              </a:rPr>
              <a:t>Increase thresholding accuracy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b="1" lang="en-US" sz="3600">
                <a:solidFill>
                  <a:schemeClr val="dk1"/>
                </a:solidFill>
              </a:rPr>
              <a:t>Interface</a:t>
            </a:r>
            <a:r>
              <a:rPr lang="en-US" sz="3600">
                <a:solidFill>
                  <a:schemeClr val="dk1"/>
                </a:solidFill>
              </a:rPr>
              <a:t> </a:t>
            </a:r>
            <a:endParaRPr sz="3600">
              <a:solidFill>
                <a:schemeClr val="dk1"/>
              </a:solidFill>
            </a:endParaRPr>
          </a:p>
          <a:p>
            <a:pPr indent="-457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</a:pPr>
            <a:r>
              <a:rPr lang="en-US" sz="3600">
                <a:solidFill>
                  <a:schemeClr val="dk1"/>
                </a:solidFill>
              </a:rPr>
              <a:t>Pedal capabilities</a:t>
            </a:r>
            <a:endParaRPr sz="3600">
              <a:solidFill>
                <a:schemeClr val="dk1"/>
              </a:solidFill>
            </a:endParaRPr>
          </a:p>
          <a:p>
            <a:pPr indent="-457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</a:pPr>
            <a:r>
              <a:rPr lang="en-US" sz="3600">
                <a:solidFill>
                  <a:schemeClr val="dk1"/>
                </a:solidFill>
              </a:rPr>
              <a:t>More accurate resonance for loud + soft notes</a:t>
            </a:r>
            <a:endParaRPr sz="3600">
              <a:solidFill>
                <a:schemeClr val="dk1"/>
              </a:solidFill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212288" y="672300"/>
            <a:ext cx="3886200" cy="33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2625" y="30815875"/>
            <a:ext cx="381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/>
          <p:nvPr/>
        </p:nvSpPr>
        <p:spPr>
          <a:xfrm>
            <a:off x="7246897" y="17593062"/>
            <a:ext cx="5826300" cy="3009000"/>
          </a:xfrm>
          <a:prstGeom prst="flowChartAlternateProcess">
            <a:avLst/>
          </a:prstGeom>
          <a:solidFill>
            <a:srgbClr val="F2F2F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3"/>
          <p:cNvSpPr/>
          <p:nvPr/>
        </p:nvSpPr>
        <p:spPr>
          <a:xfrm>
            <a:off x="642800" y="12538950"/>
            <a:ext cx="4978500" cy="7409700"/>
          </a:xfrm>
          <a:prstGeom prst="flowChartAlternateProcess">
            <a:avLst/>
          </a:prstGeom>
          <a:solidFill>
            <a:srgbClr val="FFAB4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990225" y="13108402"/>
            <a:ext cx="4209300" cy="2955300"/>
          </a:xfrm>
          <a:prstGeom prst="flowChartAlternateProcess">
            <a:avLst/>
          </a:prstGeom>
          <a:solidFill>
            <a:srgbClr val="78909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1194675" y="13108400"/>
            <a:ext cx="44163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latin typeface="Roboto"/>
                <a:ea typeface="Roboto"/>
                <a:cs typeface="Roboto"/>
                <a:sym typeface="Roboto"/>
              </a:rPr>
              <a:t>Left Hand: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Roboto"/>
                <a:ea typeface="Roboto"/>
                <a:cs typeface="Roboto"/>
                <a:sym typeface="Roboto"/>
              </a:rPr>
              <a:t>Arduino BLE Nano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Roboto"/>
                <a:ea typeface="Roboto"/>
                <a:cs typeface="Roboto"/>
                <a:sym typeface="Roboto"/>
              </a:rPr>
              <a:t>5x MD 30-60 Pressure Sensor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Roboto"/>
                <a:ea typeface="Roboto"/>
                <a:cs typeface="Roboto"/>
                <a:sym typeface="Roboto"/>
              </a:rPr>
              <a:t>3x AA Batteries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990225" y="16475951"/>
            <a:ext cx="4209300" cy="2955300"/>
          </a:xfrm>
          <a:prstGeom prst="flowChartAlternateProcess">
            <a:avLst/>
          </a:prstGeom>
          <a:solidFill>
            <a:srgbClr val="78909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3"/>
          <p:cNvSpPr txBox="1"/>
          <p:nvPr/>
        </p:nvSpPr>
        <p:spPr>
          <a:xfrm>
            <a:off x="1118475" y="16502788"/>
            <a:ext cx="44163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latin typeface="Roboto"/>
                <a:ea typeface="Roboto"/>
                <a:cs typeface="Roboto"/>
                <a:sym typeface="Roboto"/>
              </a:rPr>
              <a:t>Right Hand: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Roboto"/>
                <a:ea typeface="Roboto"/>
                <a:cs typeface="Roboto"/>
                <a:sym typeface="Roboto"/>
              </a:rPr>
              <a:t>Arduino BLE Nano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Roboto"/>
                <a:ea typeface="Roboto"/>
                <a:cs typeface="Roboto"/>
                <a:sym typeface="Roboto"/>
              </a:rPr>
              <a:t>5xMD 30-60 Pressure Sensor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Roboto"/>
                <a:ea typeface="Roboto"/>
                <a:cs typeface="Roboto"/>
                <a:sym typeface="Roboto"/>
              </a:rPr>
              <a:t>3x AA Batteries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13"/>
          <p:cNvSpPr/>
          <p:nvPr/>
        </p:nvSpPr>
        <p:spPr>
          <a:xfrm rot="10800000">
            <a:off x="12138686" y="19134463"/>
            <a:ext cx="247454" cy="957967"/>
          </a:xfrm>
          <a:custGeom>
            <a:rect b="b" l="l" r="r" t="t"/>
            <a:pathLst>
              <a:path extrusionOk="0" h="31590" w="6972">
                <a:moveTo>
                  <a:pt x="0" y="0"/>
                </a:moveTo>
                <a:lnTo>
                  <a:pt x="0" y="31590"/>
                </a:lnTo>
                <a:lnTo>
                  <a:pt x="6972" y="31590"/>
                </a:lnTo>
                <a:lnTo>
                  <a:pt x="697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3"/>
          <p:cNvSpPr/>
          <p:nvPr/>
        </p:nvSpPr>
        <p:spPr>
          <a:xfrm rot="10800000">
            <a:off x="11891206" y="19134463"/>
            <a:ext cx="247489" cy="957967"/>
          </a:xfrm>
          <a:custGeom>
            <a:rect b="b" l="l" r="r" t="t"/>
            <a:pathLst>
              <a:path extrusionOk="0" h="31590" w="6973">
                <a:moveTo>
                  <a:pt x="1" y="0"/>
                </a:moveTo>
                <a:lnTo>
                  <a:pt x="1" y="31590"/>
                </a:lnTo>
                <a:lnTo>
                  <a:pt x="6972" y="31590"/>
                </a:lnTo>
                <a:lnTo>
                  <a:pt x="697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3"/>
          <p:cNvSpPr/>
          <p:nvPr/>
        </p:nvSpPr>
        <p:spPr>
          <a:xfrm rot="10800000">
            <a:off x="11643727" y="19134463"/>
            <a:ext cx="247489" cy="957967"/>
          </a:xfrm>
          <a:custGeom>
            <a:rect b="b" l="l" r="r" t="t"/>
            <a:pathLst>
              <a:path extrusionOk="0" h="31590" w="6973">
                <a:moveTo>
                  <a:pt x="0" y="0"/>
                </a:moveTo>
                <a:lnTo>
                  <a:pt x="0" y="31590"/>
                </a:lnTo>
                <a:lnTo>
                  <a:pt x="6972" y="31590"/>
                </a:lnTo>
                <a:lnTo>
                  <a:pt x="697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3"/>
          <p:cNvSpPr/>
          <p:nvPr/>
        </p:nvSpPr>
        <p:spPr>
          <a:xfrm rot="10800000">
            <a:off x="11396283" y="19134463"/>
            <a:ext cx="247454" cy="957967"/>
          </a:xfrm>
          <a:custGeom>
            <a:rect b="b" l="l" r="r" t="t"/>
            <a:pathLst>
              <a:path extrusionOk="0" h="31590" w="6972">
                <a:moveTo>
                  <a:pt x="0" y="0"/>
                </a:moveTo>
                <a:lnTo>
                  <a:pt x="0" y="31590"/>
                </a:lnTo>
                <a:lnTo>
                  <a:pt x="6972" y="31590"/>
                </a:lnTo>
                <a:lnTo>
                  <a:pt x="697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3"/>
          <p:cNvSpPr/>
          <p:nvPr/>
        </p:nvSpPr>
        <p:spPr>
          <a:xfrm rot="10800000">
            <a:off x="11148803" y="19134463"/>
            <a:ext cx="247489" cy="957967"/>
          </a:xfrm>
          <a:custGeom>
            <a:rect b="b" l="l" r="r" t="t"/>
            <a:pathLst>
              <a:path extrusionOk="0" h="31590" w="6973">
                <a:moveTo>
                  <a:pt x="1" y="0"/>
                </a:moveTo>
                <a:lnTo>
                  <a:pt x="1" y="31590"/>
                </a:lnTo>
                <a:lnTo>
                  <a:pt x="6972" y="31590"/>
                </a:lnTo>
                <a:lnTo>
                  <a:pt x="697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3"/>
          <p:cNvSpPr/>
          <p:nvPr/>
        </p:nvSpPr>
        <p:spPr>
          <a:xfrm rot="10800000">
            <a:off x="10901323" y="19134463"/>
            <a:ext cx="247489" cy="957967"/>
          </a:xfrm>
          <a:custGeom>
            <a:rect b="b" l="l" r="r" t="t"/>
            <a:pathLst>
              <a:path extrusionOk="0" h="31590" w="6973">
                <a:moveTo>
                  <a:pt x="0" y="0"/>
                </a:moveTo>
                <a:lnTo>
                  <a:pt x="0" y="31590"/>
                </a:lnTo>
                <a:lnTo>
                  <a:pt x="6972" y="31590"/>
                </a:lnTo>
                <a:lnTo>
                  <a:pt x="697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3"/>
          <p:cNvSpPr/>
          <p:nvPr/>
        </p:nvSpPr>
        <p:spPr>
          <a:xfrm rot="10800000">
            <a:off x="10653879" y="19134463"/>
            <a:ext cx="247454" cy="957967"/>
          </a:xfrm>
          <a:custGeom>
            <a:rect b="b" l="l" r="r" t="t"/>
            <a:pathLst>
              <a:path extrusionOk="0" h="31590" w="6972">
                <a:moveTo>
                  <a:pt x="0" y="0"/>
                </a:moveTo>
                <a:lnTo>
                  <a:pt x="0" y="31590"/>
                </a:lnTo>
                <a:lnTo>
                  <a:pt x="6972" y="31590"/>
                </a:lnTo>
                <a:lnTo>
                  <a:pt x="697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3"/>
          <p:cNvSpPr/>
          <p:nvPr/>
        </p:nvSpPr>
        <p:spPr>
          <a:xfrm rot="10800000">
            <a:off x="10406400" y="19134463"/>
            <a:ext cx="247489" cy="957967"/>
          </a:xfrm>
          <a:custGeom>
            <a:rect b="b" l="l" r="r" t="t"/>
            <a:pathLst>
              <a:path extrusionOk="0" h="31590" w="6973">
                <a:moveTo>
                  <a:pt x="1" y="0"/>
                </a:moveTo>
                <a:lnTo>
                  <a:pt x="1" y="31590"/>
                </a:lnTo>
                <a:lnTo>
                  <a:pt x="6972" y="31590"/>
                </a:lnTo>
                <a:lnTo>
                  <a:pt x="697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3"/>
          <p:cNvSpPr/>
          <p:nvPr/>
        </p:nvSpPr>
        <p:spPr>
          <a:xfrm rot="10800000">
            <a:off x="10160127" y="19134463"/>
            <a:ext cx="247489" cy="957967"/>
          </a:xfrm>
          <a:custGeom>
            <a:rect b="b" l="l" r="r" t="t"/>
            <a:pathLst>
              <a:path extrusionOk="0" h="31590" w="6973">
                <a:moveTo>
                  <a:pt x="1" y="0"/>
                </a:moveTo>
                <a:lnTo>
                  <a:pt x="1" y="31590"/>
                </a:lnTo>
                <a:lnTo>
                  <a:pt x="6973" y="31590"/>
                </a:lnTo>
                <a:lnTo>
                  <a:pt x="6973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3"/>
          <p:cNvSpPr/>
          <p:nvPr/>
        </p:nvSpPr>
        <p:spPr>
          <a:xfrm rot="10800000">
            <a:off x="9912647" y="19134463"/>
            <a:ext cx="247489" cy="957967"/>
          </a:xfrm>
          <a:custGeom>
            <a:rect b="b" l="l" r="r" t="t"/>
            <a:pathLst>
              <a:path extrusionOk="0" h="31590" w="6973">
                <a:moveTo>
                  <a:pt x="1" y="0"/>
                </a:moveTo>
                <a:lnTo>
                  <a:pt x="1" y="31590"/>
                </a:lnTo>
                <a:lnTo>
                  <a:pt x="6972" y="31590"/>
                </a:lnTo>
                <a:lnTo>
                  <a:pt x="697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3"/>
          <p:cNvSpPr/>
          <p:nvPr/>
        </p:nvSpPr>
        <p:spPr>
          <a:xfrm rot="10800000">
            <a:off x="9663996" y="19134463"/>
            <a:ext cx="247489" cy="957967"/>
          </a:xfrm>
          <a:custGeom>
            <a:rect b="b" l="l" r="r" t="t"/>
            <a:pathLst>
              <a:path extrusionOk="0" h="31590" w="6973">
                <a:moveTo>
                  <a:pt x="1" y="0"/>
                </a:moveTo>
                <a:lnTo>
                  <a:pt x="1" y="31590"/>
                </a:lnTo>
                <a:lnTo>
                  <a:pt x="6972" y="31590"/>
                </a:lnTo>
                <a:lnTo>
                  <a:pt x="697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3"/>
          <p:cNvSpPr/>
          <p:nvPr/>
        </p:nvSpPr>
        <p:spPr>
          <a:xfrm rot="10800000">
            <a:off x="9417724" y="19134463"/>
            <a:ext cx="247489" cy="957967"/>
          </a:xfrm>
          <a:custGeom>
            <a:rect b="b" l="l" r="r" t="t"/>
            <a:pathLst>
              <a:path extrusionOk="0" h="31590" w="6973">
                <a:moveTo>
                  <a:pt x="1" y="0"/>
                </a:moveTo>
                <a:lnTo>
                  <a:pt x="1" y="31590"/>
                </a:lnTo>
                <a:lnTo>
                  <a:pt x="6973" y="31590"/>
                </a:lnTo>
                <a:lnTo>
                  <a:pt x="6973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3"/>
          <p:cNvSpPr/>
          <p:nvPr/>
        </p:nvSpPr>
        <p:spPr>
          <a:xfrm rot="10800000">
            <a:off x="9170244" y="19134463"/>
            <a:ext cx="247489" cy="957967"/>
          </a:xfrm>
          <a:custGeom>
            <a:rect b="b" l="l" r="r" t="t"/>
            <a:pathLst>
              <a:path extrusionOk="0" h="31590" w="6973">
                <a:moveTo>
                  <a:pt x="1" y="0"/>
                </a:moveTo>
                <a:lnTo>
                  <a:pt x="1" y="31590"/>
                </a:lnTo>
                <a:lnTo>
                  <a:pt x="6972" y="31590"/>
                </a:lnTo>
                <a:lnTo>
                  <a:pt x="697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3"/>
          <p:cNvSpPr/>
          <p:nvPr/>
        </p:nvSpPr>
        <p:spPr>
          <a:xfrm rot="10800000">
            <a:off x="8922800" y="19134463"/>
            <a:ext cx="247454" cy="957967"/>
          </a:xfrm>
          <a:custGeom>
            <a:rect b="b" l="l" r="r" t="t"/>
            <a:pathLst>
              <a:path extrusionOk="0" h="31590" w="6972">
                <a:moveTo>
                  <a:pt x="0" y="0"/>
                </a:moveTo>
                <a:lnTo>
                  <a:pt x="0" y="31590"/>
                </a:lnTo>
                <a:lnTo>
                  <a:pt x="6972" y="31590"/>
                </a:lnTo>
                <a:lnTo>
                  <a:pt x="697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3"/>
          <p:cNvSpPr/>
          <p:nvPr/>
        </p:nvSpPr>
        <p:spPr>
          <a:xfrm rot="10800000">
            <a:off x="8675320" y="19134463"/>
            <a:ext cx="247489" cy="957967"/>
          </a:xfrm>
          <a:custGeom>
            <a:rect b="b" l="l" r="r" t="t"/>
            <a:pathLst>
              <a:path extrusionOk="0" h="31590" w="6973">
                <a:moveTo>
                  <a:pt x="1" y="0"/>
                </a:moveTo>
                <a:lnTo>
                  <a:pt x="1" y="31590"/>
                </a:lnTo>
                <a:lnTo>
                  <a:pt x="6972" y="31590"/>
                </a:lnTo>
                <a:lnTo>
                  <a:pt x="697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3"/>
          <p:cNvSpPr/>
          <p:nvPr/>
        </p:nvSpPr>
        <p:spPr>
          <a:xfrm rot="10800000">
            <a:off x="8427841" y="19134463"/>
            <a:ext cx="247489" cy="957967"/>
          </a:xfrm>
          <a:custGeom>
            <a:rect b="b" l="l" r="r" t="t"/>
            <a:pathLst>
              <a:path extrusionOk="0" h="31590" w="6973">
                <a:moveTo>
                  <a:pt x="0" y="0"/>
                </a:moveTo>
                <a:lnTo>
                  <a:pt x="0" y="31590"/>
                </a:lnTo>
                <a:lnTo>
                  <a:pt x="6972" y="31590"/>
                </a:lnTo>
                <a:lnTo>
                  <a:pt x="697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3"/>
          <p:cNvSpPr/>
          <p:nvPr/>
        </p:nvSpPr>
        <p:spPr>
          <a:xfrm rot="10800000">
            <a:off x="8180397" y="19134463"/>
            <a:ext cx="247454" cy="957967"/>
          </a:xfrm>
          <a:custGeom>
            <a:rect b="b" l="l" r="r" t="t"/>
            <a:pathLst>
              <a:path extrusionOk="0" h="31590" w="6972">
                <a:moveTo>
                  <a:pt x="0" y="0"/>
                </a:moveTo>
                <a:lnTo>
                  <a:pt x="0" y="31590"/>
                </a:lnTo>
                <a:lnTo>
                  <a:pt x="6972" y="31590"/>
                </a:lnTo>
                <a:lnTo>
                  <a:pt x="697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3"/>
          <p:cNvSpPr/>
          <p:nvPr/>
        </p:nvSpPr>
        <p:spPr>
          <a:xfrm rot="10800000">
            <a:off x="7932917" y="19134463"/>
            <a:ext cx="247489" cy="957967"/>
          </a:xfrm>
          <a:custGeom>
            <a:rect b="b" l="l" r="r" t="t"/>
            <a:pathLst>
              <a:path extrusionOk="0" h="31590" w="6973">
                <a:moveTo>
                  <a:pt x="1" y="0"/>
                </a:moveTo>
                <a:lnTo>
                  <a:pt x="1" y="31590"/>
                </a:lnTo>
                <a:lnTo>
                  <a:pt x="6972" y="31590"/>
                </a:lnTo>
                <a:lnTo>
                  <a:pt x="697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3"/>
          <p:cNvSpPr/>
          <p:nvPr/>
        </p:nvSpPr>
        <p:spPr>
          <a:xfrm rot="10800000">
            <a:off x="12035664" y="19521895"/>
            <a:ext cx="132635" cy="570535"/>
          </a:xfrm>
          <a:custGeom>
            <a:rect b="b" l="l" r="r" t="t"/>
            <a:pathLst>
              <a:path extrusionOk="0" h="18814" w="3737">
                <a:moveTo>
                  <a:pt x="1" y="0"/>
                </a:moveTo>
                <a:lnTo>
                  <a:pt x="1" y="18814"/>
                </a:lnTo>
                <a:lnTo>
                  <a:pt x="3737" y="18814"/>
                </a:lnTo>
                <a:lnTo>
                  <a:pt x="3737" y="0"/>
                </a:lnTo>
                <a:close/>
              </a:path>
            </a:pathLst>
          </a:custGeom>
          <a:solidFill>
            <a:srgbClr val="0200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3"/>
          <p:cNvSpPr/>
          <p:nvPr/>
        </p:nvSpPr>
        <p:spPr>
          <a:xfrm rot="10800000">
            <a:off x="11789355" y="19521895"/>
            <a:ext cx="131464" cy="570535"/>
          </a:xfrm>
          <a:custGeom>
            <a:rect b="b" l="l" r="r" t="t"/>
            <a:pathLst>
              <a:path extrusionOk="0" h="18814" w="3704">
                <a:moveTo>
                  <a:pt x="1" y="0"/>
                </a:moveTo>
                <a:lnTo>
                  <a:pt x="1" y="18814"/>
                </a:lnTo>
                <a:lnTo>
                  <a:pt x="3703" y="18814"/>
                </a:lnTo>
                <a:lnTo>
                  <a:pt x="3703" y="0"/>
                </a:lnTo>
                <a:close/>
              </a:path>
            </a:pathLst>
          </a:custGeom>
          <a:solidFill>
            <a:srgbClr val="0200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3"/>
          <p:cNvSpPr/>
          <p:nvPr/>
        </p:nvSpPr>
        <p:spPr>
          <a:xfrm rot="10800000">
            <a:off x="11541911" y="19521895"/>
            <a:ext cx="131429" cy="570535"/>
          </a:xfrm>
          <a:custGeom>
            <a:rect b="b" l="l" r="r" t="t"/>
            <a:pathLst>
              <a:path extrusionOk="0" h="18814" w="3703">
                <a:moveTo>
                  <a:pt x="0" y="0"/>
                </a:moveTo>
                <a:lnTo>
                  <a:pt x="0" y="18814"/>
                </a:lnTo>
                <a:lnTo>
                  <a:pt x="3703" y="18814"/>
                </a:lnTo>
                <a:lnTo>
                  <a:pt x="3703" y="0"/>
                </a:lnTo>
                <a:close/>
              </a:path>
            </a:pathLst>
          </a:custGeom>
          <a:solidFill>
            <a:srgbClr val="0200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3"/>
          <p:cNvSpPr/>
          <p:nvPr/>
        </p:nvSpPr>
        <p:spPr>
          <a:xfrm rot="10800000">
            <a:off x="10303378" y="19521895"/>
            <a:ext cx="132635" cy="570535"/>
          </a:xfrm>
          <a:custGeom>
            <a:rect b="b" l="l" r="r" t="t"/>
            <a:pathLst>
              <a:path extrusionOk="0" h="18814" w="3737">
                <a:moveTo>
                  <a:pt x="0" y="0"/>
                </a:moveTo>
                <a:lnTo>
                  <a:pt x="0" y="18814"/>
                </a:lnTo>
                <a:lnTo>
                  <a:pt x="3736" y="18814"/>
                </a:lnTo>
                <a:lnTo>
                  <a:pt x="3736" y="0"/>
                </a:lnTo>
                <a:close/>
              </a:path>
            </a:pathLst>
          </a:custGeom>
          <a:solidFill>
            <a:srgbClr val="0200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3"/>
          <p:cNvSpPr/>
          <p:nvPr/>
        </p:nvSpPr>
        <p:spPr>
          <a:xfrm rot="10800000">
            <a:off x="10055898" y="19521895"/>
            <a:ext cx="132635" cy="570535"/>
          </a:xfrm>
          <a:custGeom>
            <a:rect b="b" l="l" r="r" t="t"/>
            <a:pathLst>
              <a:path extrusionOk="0" h="18814" w="3737">
                <a:moveTo>
                  <a:pt x="0" y="0"/>
                </a:moveTo>
                <a:lnTo>
                  <a:pt x="0" y="18814"/>
                </a:lnTo>
                <a:lnTo>
                  <a:pt x="3736" y="18814"/>
                </a:lnTo>
                <a:lnTo>
                  <a:pt x="3736" y="0"/>
                </a:lnTo>
                <a:close/>
              </a:path>
            </a:pathLst>
          </a:custGeom>
          <a:solidFill>
            <a:srgbClr val="0200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3"/>
          <p:cNvSpPr/>
          <p:nvPr/>
        </p:nvSpPr>
        <p:spPr>
          <a:xfrm rot="10800000">
            <a:off x="9809625" y="19521895"/>
            <a:ext cx="131464" cy="570535"/>
          </a:xfrm>
          <a:custGeom>
            <a:rect b="b" l="l" r="r" t="t"/>
            <a:pathLst>
              <a:path extrusionOk="0" h="18814" w="3704">
                <a:moveTo>
                  <a:pt x="1" y="0"/>
                </a:moveTo>
                <a:lnTo>
                  <a:pt x="1" y="18814"/>
                </a:lnTo>
                <a:lnTo>
                  <a:pt x="3703" y="18814"/>
                </a:lnTo>
                <a:lnTo>
                  <a:pt x="3703" y="0"/>
                </a:lnTo>
                <a:close/>
              </a:path>
            </a:pathLst>
          </a:custGeom>
          <a:solidFill>
            <a:srgbClr val="0200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3"/>
          <p:cNvSpPr/>
          <p:nvPr/>
        </p:nvSpPr>
        <p:spPr>
          <a:xfrm rot="10800000">
            <a:off x="11046952" y="19521895"/>
            <a:ext cx="131464" cy="570535"/>
          </a:xfrm>
          <a:custGeom>
            <a:rect b="b" l="l" r="r" t="t"/>
            <a:pathLst>
              <a:path extrusionOk="0" h="18814" w="3704">
                <a:moveTo>
                  <a:pt x="0" y="0"/>
                </a:moveTo>
                <a:lnTo>
                  <a:pt x="0" y="18814"/>
                </a:lnTo>
                <a:lnTo>
                  <a:pt x="3703" y="18814"/>
                </a:lnTo>
                <a:lnTo>
                  <a:pt x="3703" y="0"/>
                </a:lnTo>
                <a:close/>
              </a:path>
            </a:pathLst>
          </a:custGeom>
          <a:solidFill>
            <a:srgbClr val="0200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3"/>
          <p:cNvSpPr/>
          <p:nvPr/>
        </p:nvSpPr>
        <p:spPr>
          <a:xfrm rot="10800000">
            <a:off x="10799508" y="19521895"/>
            <a:ext cx="131429" cy="570535"/>
          </a:xfrm>
          <a:custGeom>
            <a:rect b="b" l="l" r="r" t="t"/>
            <a:pathLst>
              <a:path extrusionOk="0" h="18814" w="3703">
                <a:moveTo>
                  <a:pt x="0" y="0"/>
                </a:moveTo>
                <a:lnTo>
                  <a:pt x="0" y="18814"/>
                </a:lnTo>
                <a:lnTo>
                  <a:pt x="3703" y="18814"/>
                </a:lnTo>
                <a:lnTo>
                  <a:pt x="3703" y="0"/>
                </a:lnTo>
                <a:close/>
              </a:path>
            </a:pathLst>
          </a:custGeom>
          <a:solidFill>
            <a:srgbClr val="0200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3"/>
          <p:cNvSpPr/>
          <p:nvPr/>
        </p:nvSpPr>
        <p:spPr>
          <a:xfrm rot="10800000">
            <a:off x="8572298" y="19521895"/>
            <a:ext cx="132635" cy="570535"/>
          </a:xfrm>
          <a:custGeom>
            <a:rect b="b" l="l" r="r" t="t"/>
            <a:pathLst>
              <a:path extrusionOk="0" h="18814" w="3737">
                <a:moveTo>
                  <a:pt x="1" y="0"/>
                </a:moveTo>
                <a:lnTo>
                  <a:pt x="1" y="18814"/>
                </a:lnTo>
                <a:lnTo>
                  <a:pt x="3737" y="18814"/>
                </a:lnTo>
                <a:lnTo>
                  <a:pt x="3737" y="0"/>
                </a:lnTo>
                <a:close/>
              </a:path>
            </a:pathLst>
          </a:custGeom>
          <a:solidFill>
            <a:srgbClr val="0200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3"/>
          <p:cNvSpPr/>
          <p:nvPr/>
        </p:nvSpPr>
        <p:spPr>
          <a:xfrm rot="10800000">
            <a:off x="8324819" y="19521895"/>
            <a:ext cx="132635" cy="570535"/>
          </a:xfrm>
          <a:custGeom>
            <a:rect b="b" l="l" r="r" t="t"/>
            <a:pathLst>
              <a:path extrusionOk="0" h="18814" w="3737">
                <a:moveTo>
                  <a:pt x="0" y="0"/>
                </a:moveTo>
                <a:lnTo>
                  <a:pt x="0" y="18814"/>
                </a:lnTo>
                <a:lnTo>
                  <a:pt x="3736" y="18814"/>
                </a:lnTo>
                <a:lnTo>
                  <a:pt x="3736" y="0"/>
                </a:lnTo>
                <a:close/>
              </a:path>
            </a:pathLst>
          </a:custGeom>
          <a:solidFill>
            <a:srgbClr val="0200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3"/>
          <p:cNvSpPr/>
          <p:nvPr/>
        </p:nvSpPr>
        <p:spPr>
          <a:xfrm rot="10800000">
            <a:off x="8077375" y="19521895"/>
            <a:ext cx="132635" cy="570535"/>
          </a:xfrm>
          <a:custGeom>
            <a:rect b="b" l="l" r="r" t="t"/>
            <a:pathLst>
              <a:path extrusionOk="0" h="18814" w="3737">
                <a:moveTo>
                  <a:pt x="1" y="0"/>
                </a:moveTo>
                <a:lnTo>
                  <a:pt x="1" y="18814"/>
                </a:lnTo>
                <a:lnTo>
                  <a:pt x="3737" y="18814"/>
                </a:lnTo>
                <a:lnTo>
                  <a:pt x="3737" y="0"/>
                </a:lnTo>
                <a:close/>
              </a:path>
            </a:pathLst>
          </a:custGeom>
          <a:solidFill>
            <a:srgbClr val="0200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3"/>
          <p:cNvSpPr/>
          <p:nvPr/>
        </p:nvSpPr>
        <p:spPr>
          <a:xfrm rot="10800000">
            <a:off x="9314702" y="19521895"/>
            <a:ext cx="132635" cy="570535"/>
          </a:xfrm>
          <a:custGeom>
            <a:rect b="b" l="l" r="r" t="t"/>
            <a:pathLst>
              <a:path extrusionOk="0" h="18814" w="3737">
                <a:moveTo>
                  <a:pt x="1" y="0"/>
                </a:moveTo>
                <a:lnTo>
                  <a:pt x="1" y="18814"/>
                </a:lnTo>
                <a:lnTo>
                  <a:pt x="3737" y="18814"/>
                </a:lnTo>
                <a:lnTo>
                  <a:pt x="3737" y="0"/>
                </a:lnTo>
                <a:close/>
              </a:path>
            </a:pathLst>
          </a:custGeom>
          <a:solidFill>
            <a:srgbClr val="0200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3"/>
          <p:cNvSpPr/>
          <p:nvPr/>
        </p:nvSpPr>
        <p:spPr>
          <a:xfrm rot="10800000">
            <a:off x="9067222" y="19521895"/>
            <a:ext cx="132635" cy="570535"/>
          </a:xfrm>
          <a:custGeom>
            <a:rect b="b" l="l" r="r" t="t"/>
            <a:pathLst>
              <a:path extrusionOk="0" h="18814" w="3737">
                <a:moveTo>
                  <a:pt x="0" y="0"/>
                </a:moveTo>
                <a:lnTo>
                  <a:pt x="0" y="18814"/>
                </a:lnTo>
                <a:lnTo>
                  <a:pt x="3736" y="18814"/>
                </a:lnTo>
                <a:lnTo>
                  <a:pt x="3736" y="0"/>
                </a:lnTo>
                <a:close/>
              </a:path>
            </a:pathLst>
          </a:custGeom>
          <a:solidFill>
            <a:srgbClr val="0200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3"/>
          <p:cNvSpPr/>
          <p:nvPr/>
        </p:nvSpPr>
        <p:spPr>
          <a:xfrm rot="10800000">
            <a:off x="12138660" y="19133432"/>
            <a:ext cx="35" cy="958998"/>
          </a:xfrm>
          <a:custGeom>
            <a:rect b="b" l="l" r="r" t="t"/>
            <a:pathLst>
              <a:path extrusionOk="0" fill="none" h="31624" w="1">
                <a:moveTo>
                  <a:pt x="1" y="31623"/>
                </a:moveTo>
                <a:lnTo>
                  <a:pt x="1" y="0"/>
                </a:lnTo>
              </a:path>
            </a:pathLst>
          </a:custGeom>
          <a:noFill/>
          <a:ln cap="flat" cmpd="sng" w="10000">
            <a:solidFill>
              <a:srgbClr val="272222"/>
            </a:solidFill>
            <a:prstDash val="solid"/>
            <a:miter lim="3335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3"/>
          <p:cNvSpPr/>
          <p:nvPr/>
        </p:nvSpPr>
        <p:spPr>
          <a:xfrm rot="10800000">
            <a:off x="11891180" y="19133432"/>
            <a:ext cx="35" cy="958998"/>
          </a:xfrm>
          <a:custGeom>
            <a:rect b="b" l="l" r="r" t="t"/>
            <a:pathLst>
              <a:path extrusionOk="0" fill="none" h="31624" w="1">
                <a:moveTo>
                  <a:pt x="0" y="31623"/>
                </a:moveTo>
                <a:lnTo>
                  <a:pt x="0" y="0"/>
                </a:lnTo>
              </a:path>
            </a:pathLst>
          </a:custGeom>
          <a:noFill/>
          <a:ln cap="flat" cmpd="sng" w="10000">
            <a:solidFill>
              <a:srgbClr val="000000"/>
            </a:solidFill>
            <a:prstDash val="solid"/>
            <a:miter lim="3335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3"/>
          <p:cNvSpPr/>
          <p:nvPr/>
        </p:nvSpPr>
        <p:spPr>
          <a:xfrm rot="10800000">
            <a:off x="11643701" y="19133432"/>
            <a:ext cx="35" cy="958998"/>
          </a:xfrm>
          <a:custGeom>
            <a:rect b="b" l="l" r="r" t="t"/>
            <a:pathLst>
              <a:path extrusionOk="0" fill="none" h="31624" w="1">
                <a:moveTo>
                  <a:pt x="0" y="31623"/>
                </a:moveTo>
                <a:lnTo>
                  <a:pt x="0" y="0"/>
                </a:lnTo>
              </a:path>
            </a:pathLst>
          </a:custGeom>
          <a:noFill/>
          <a:ln cap="flat" cmpd="sng" w="10000">
            <a:solidFill>
              <a:srgbClr val="000000"/>
            </a:solidFill>
            <a:prstDash val="solid"/>
            <a:miter lim="3335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3"/>
          <p:cNvSpPr/>
          <p:nvPr/>
        </p:nvSpPr>
        <p:spPr>
          <a:xfrm rot="10800000">
            <a:off x="11396257" y="19133432"/>
            <a:ext cx="35" cy="958998"/>
          </a:xfrm>
          <a:custGeom>
            <a:rect b="b" l="l" r="r" t="t"/>
            <a:pathLst>
              <a:path extrusionOk="0" fill="none" h="31624" w="1">
                <a:moveTo>
                  <a:pt x="1" y="31623"/>
                </a:moveTo>
                <a:lnTo>
                  <a:pt x="1" y="0"/>
                </a:lnTo>
              </a:path>
            </a:pathLst>
          </a:custGeom>
          <a:noFill/>
          <a:ln cap="flat" cmpd="sng" w="10000">
            <a:solidFill>
              <a:srgbClr val="000000"/>
            </a:solidFill>
            <a:prstDash val="solid"/>
            <a:miter lim="3335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3"/>
          <p:cNvSpPr/>
          <p:nvPr/>
        </p:nvSpPr>
        <p:spPr>
          <a:xfrm rot="10800000">
            <a:off x="11148777" y="19133432"/>
            <a:ext cx="35" cy="958998"/>
          </a:xfrm>
          <a:custGeom>
            <a:rect b="b" l="l" r="r" t="t"/>
            <a:pathLst>
              <a:path extrusionOk="0" fill="none" h="31624" w="1">
                <a:moveTo>
                  <a:pt x="0" y="31623"/>
                </a:moveTo>
                <a:lnTo>
                  <a:pt x="0" y="0"/>
                </a:lnTo>
              </a:path>
            </a:pathLst>
          </a:custGeom>
          <a:noFill/>
          <a:ln cap="flat" cmpd="sng" w="10000">
            <a:solidFill>
              <a:srgbClr val="000000"/>
            </a:solidFill>
            <a:prstDash val="solid"/>
            <a:miter lim="3335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3"/>
          <p:cNvSpPr/>
          <p:nvPr/>
        </p:nvSpPr>
        <p:spPr>
          <a:xfrm rot="10800000">
            <a:off x="10901297" y="19133432"/>
            <a:ext cx="35" cy="958998"/>
          </a:xfrm>
          <a:custGeom>
            <a:rect b="b" l="l" r="r" t="t"/>
            <a:pathLst>
              <a:path extrusionOk="0" fill="none" h="31624" w="1">
                <a:moveTo>
                  <a:pt x="0" y="31623"/>
                </a:moveTo>
                <a:lnTo>
                  <a:pt x="0" y="0"/>
                </a:lnTo>
              </a:path>
            </a:pathLst>
          </a:custGeom>
          <a:noFill/>
          <a:ln cap="flat" cmpd="sng" w="10000">
            <a:solidFill>
              <a:srgbClr val="000000"/>
            </a:solidFill>
            <a:prstDash val="solid"/>
            <a:miter lim="3335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3"/>
          <p:cNvSpPr/>
          <p:nvPr/>
        </p:nvSpPr>
        <p:spPr>
          <a:xfrm rot="10800000">
            <a:off x="10653853" y="19133432"/>
            <a:ext cx="35" cy="958998"/>
          </a:xfrm>
          <a:custGeom>
            <a:rect b="b" l="l" r="r" t="t"/>
            <a:pathLst>
              <a:path extrusionOk="0" fill="none" h="31624" w="1">
                <a:moveTo>
                  <a:pt x="1" y="31623"/>
                </a:moveTo>
                <a:lnTo>
                  <a:pt x="1" y="0"/>
                </a:lnTo>
              </a:path>
            </a:pathLst>
          </a:custGeom>
          <a:noFill/>
          <a:ln cap="flat" cmpd="sng" w="10000">
            <a:solidFill>
              <a:srgbClr val="000000"/>
            </a:solidFill>
            <a:prstDash val="solid"/>
            <a:miter lim="3335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3"/>
          <p:cNvSpPr/>
          <p:nvPr/>
        </p:nvSpPr>
        <p:spPr>
          <a:xfrm rot="10800000">
            <a:off x="10407581" y="19133432"/>
            <a:ext cx="35" cy="958998"/>
          </a:xfrm>
          <a:custGeom>
            <a:rect b="b" l="l" r="r" t="t"/>
            <a:pathLst>
              <a:path extrusionOk="0" fill="none" h="31624" w="1">
                <a:moveTo>
                  <a:pt x="1" y="31623"/>
                </a:moveTo>
                <a:lnTo>
                  <a:pt x="1" y="0"/>
                </a:lnTo>
              </a:path>
            </a:pathLst>
          </a:custGeom>
          <a:noFill/>
          <a:ln cap="flat" cmpd="sng" w="10000">
            <a:solidFill>
              <a:srgbClr val="000000"/>
            </a:solidFill>
            <a:prstDash val="solid"/>
            <a:miter lim="3335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3"/>
          <p:cNvSpPr/>
          <p:nvPr/>
        </p:nvSpPr>
        <p:spPr>
          <a:xfrm rot="10800000">
            <a:off x="10160101" y="19133432"/>
            <a:ext cx="35" cy="958998"/>
          </a:xfrm>
          <a:custGeom>
            <a:rect b="b" l="l" r="r" t="t"/>
            <a:pathLst>
              <a:path extrusionOk="0" fill="none" h="31624" w="1">
                <a:moveTo>
                  <a:pt x="1" y="31623"/>
                </a:moveTo>
                <a:lnTo>
                  <a:pt x="1" y="0"/>
                </a:lnTo>
              </a:path>
            </a:pathLst>
          </a:custGeom>
          <a:noFill/>
          <a:ln cap="flat" cmpd="sng" w="10000">
            <a:solidFill>
              <a:srgbClr val="000000"/>
            </a:solidFill>
            <a:prstDash val="solid"/>
            <a:miter lim="3335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3"/>
          <p:cNvSpPr/>
          <p:nvPr/>
        </p:nvSpPr>
        <p:spPr>
          <a:xfrm rot="10800000">
            <a:off x="9912621" y="19133432"/>
            <a:ext cx="35" cy="958998"/>
          </a:xfrm>
          <a:custGeom>
            <a:rect b="b" l="l" r="r" t="t"/>
            <a:pathLst>
              <a:path extrusionOk="0" fill="none" h="31624" w="1">
                <a:moveTo>
                  <a:pt x="0" y="31623"/>
                </a:moveTo>
                <a:lnTo>
                  <a:pt x="0" y="0"/>
                </a:lnTo>
              </a:path>
            </a:pathLst>
          </a:custGeom>
          <a:noFill/>
          <a:ln cap="flat" cmpd="sng" w="10000">
            <a:solidFill>
              <a:srgbClr val="000000"/>
            </a:solidFill>
            <a:prstDash val="solid"/>
            <a:miter lim="3335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3"/>
          <p:cNvSpPr/>
          <p:nvPr/>
        </p:nvSpPr>
        <p:spPr>
          <a:xfrm rot="10800000">
            <a:off x="9665177" y="19133432"/>
            <a:ext cx="35" cy="958998"/>
          </a:xfrm>
          <a:custGeom>
            <a:rect b="b" l="l" r="r" t="t"/>
            <a:pathLst>
              <a:path extrusionOk="0" fill="none" h="31624" w="1">
                <a:moveTo>
                  <a:pt x="1" y="31623"/>
                </a:moveTo>
                <a:lnTo>
                  <a:pt x="1" y="0"/>
                </a:lnTo>
              </a:path>
            </a:pathLst>
          </a:custGeom>
          <a:noFill/>
          <a:ln cap="flat" cmpd="sng" w="10000">
            <a:solidFill>
              <a:srgbClr val="000000"/>
            </a:solidFill>
            <a:prstDash val="solid"/>
            <a:miter lim="3335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3"/>
          <p:cNvSpPr/>
          <p:nvPr/>
        </p:nvSpPr>
        <p:spPr>
          <a:xfrm rot="10800000">
            <a:off x="9417698" y="19133432"/>
            <a:ext cx="35" cy="958998"/>
          </a:xfrm>
          <a:custGeom>
            <a:rect b="b" l="l" r="r" t="t"/>
            <a:pathLst>
              <a:path extrusionOk="0" fill="none" h="31624" w="1">
                <a:moveTo>
                  <a:pt x="1" y="31623"/>
                </a:moveTo>
                <a:lnTo>
                  <a:pt x="1" y="0"/>
                </a:lnTo>
              </a:path>
            </a:pathLst>
          </a:custGeom>
          <a:noFill/>
          <a:ln cap="flat" cmpd="sng" w="10000">
            <a:solidFill>
              <a:srgbClr val="000000"/>
            </a:solidFill>
            <a:prstDash val="solid"/>
            <a:miter lim="3335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3"/>
          <p:cNvSpPr/>
          <p:nvPr/>
        </p:nvSpPr>
        <p:spPr>
          <a:xfrm rot="10800000">
            <a:off x="9170218" y="19133432"/>
            <a:ext cx="35" cy="958998"/>
          </a:xfrm>
          <a:custGeom>
            <a:rect b="b" l="l" r="r" t="t"/>
            <a:pathLst>
              <a:path extrusionOk="0" fill="none" h="31624" w="1">
                <a:moveTo>
                  <a:pt x="0" y="31623"/>
                </a:moveTo>
                <a:lnTo>
                  <a:pt x="0" y="0"/>
                </a:lnTo>
              </a:path>
            </a:pathLst>
          </a:custGeom>
          <a:noFill/>
          <a:ln cap="flat" cmpd="sng" w="10000">
            <a:solidFill>
              <a:srgbClr val="000000"/>
            </a:solidFill>
            <a:prstDash val="solid"/>
            <a:miter lim="3335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3"/>
          <p:cNvSpPr/>
          <p:nvPr/>
        </p:nvSpPr>
        <p:spPr>
          <a:xfrm rot="10800000">
            <a:off x="8922774" y="19133432"/>
            <a:ext cx="35" cy="958998"/>
          </a:xfrm>
          <a:custGeom>
            <a:rect b="b" l="l" r="r" t="t"/>
            <a:pathLst>
              <a:path extrusionOk="0" fill="none" h="31624" w="1">
                <a:moveTo>
                  <a:pt x="1" y="31623"/>
                </a:moveTo>
                <a:lnTo>
                  <a:pt x="1" y="0"/>
                </a:lnTo>
              </a:path>
            </a:pathLst>
          </a:custGeom>
          <a:noFill/>
          <a:ln cap="flat" cmpd="sng" w="10000">
            <a:solidFill>
              <a:srgbClr val="000000"/>
            </a:solidFill>
            <a:prstDash val="solid"/>
            <a:miter lim="3335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3"/>
          <p:cNvSpPr/>
          <p:nvPr/>
        </p:nvSpPr>
        <p:spPr>
          <a:xfrm rot="10800000">
            <a:off x="8675295" y="19133432"/>
            <a:ext cx="35" cy="958998"/>
          </a:xfrm>
          <a:custGeom>
            <a:rect b="b" l="l" r="r" t="t"/>
            <a:pathLst>
              <a:path extrusionOk="0" fill="none" h="31624" w="1">
                <a:moveTo>
                  <a:pt x="0" y="31623"/>
                </a:moveTo>
                <a:lnTo>
                  <a:pt x="0" y="0"/>
                </a:lnTo>
              </a:path>
            </a:pathLst>
          </a:custGeom>
          <a:noFill/>
          <a:ln cap="flat" cmpd="sng" w="10000">
            <a:solidFill>
              <a:srgbClr val="000000"/>
            </a:solidFill>
            <a:prstDash val="solid"/>
            <a:miter lim="3335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3"/>
          <p:cNvSpPr/>
          <p:nvPr/>
        </p:nvSpPr>
        <p:spPr>
          <a:xfrm rot="10800000">
            <a:off x="8427815" y="19133432"/>
            <a:ext cx="35" cy="958998"/>
          </a:xfrm>
          <a:custGeom>
            <a:rect b="b" l="l" r="r" t="t"/>
            <a:pathLst>
              <a:path extrusionOk="0" fill="none" h="31624" w="1">
                <a:moveTo>
                  <a:pt x="0" y="31623"/>
                </a:moveTo>
                <a:lnTo>
                  <a:pt x="0" y="0"/>
                </a:lnTo>
              </a:path>
            </a:pathLst>
          </a:custGeom>
          <a:noFill/>
          <a:ln cap="flat" cmpd="sng" w="10000">
            <a:solidFill>
              <a:srgbClr val="000000"/>
            </a:solidFill>
            <a:prstDash val="solid"/>
            <a:miter lim="3335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3"/>
          <p:cNvSpPr/>
          <p:nvPr/>
        </p:nvSpPr>
        <p:spPr>
          <a:xfrm rot="10800000">
            <a:off x="8180371" y="19133432"/>
            <a:ext cx="35" cy="958998"/>
          </a:xfrm>
          <a:custGeom>
            <a:rect b="b" l="l" r="r" t="t"/>
            <a:pathLst>
              <a:path extrusionOk="0" fill="none" h="31624" w="1">
                <a:moveTo>
                  <a:pt x="1" y="31623"/>
                </a:moveTo>
                <a:lnTo>
                  <a:pt x="1" y="0"/>
                </a:lnTo>
              </a:path>
            </a:pathLst>
          </a:custGeom>
          <a:noFill/>
          <a:ln cap="flat" cmpd="sng" w="10000">
            <a:solidFill>
              <a:srgbClr val="000000"/>
            </a:solidFill>
            <a:prstDash val="solid"/>
            <a:miter lim="3335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3"/>
          <p:cNvSpPr/>
          <p:nvPr/>
        </p:nvSpPr>
        <p:spPr>
          <a:xfrm rot="10800000">
            <a:off x="12138660" y="19133432"/>
            <a:ext cx="35" cy="958998"/>
          </a:xfrm>
          <a:custGeom>
            <a:rect b="b" l="l" r="r" t="t"/>
            <a:pathLst>
              <a:path extrusionOk="0" fill="none" h="31624" w="1">
                <a:moveTo>
                  <a:pt x="1" y="31623"/>
                </a:moveTo>
                <a:lnTo>
                  <a:pt x="1" y="0"/>
                </a:lnTo>
              </a:path>
            </a:pathLst>
          </a:custGeom>
          <a:noFill/>
          <a:ln cap="flat" cmpd="sng" w="10000">
            <a:solidFill>
              <a:srgbClr val="000000"/>
            </a:solidFill>
            <a:prstDash val="solid"/>
            <a:miter lim="3335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3"/>
          <p:cNvSpPr/>
          <p:nvPr/>
        </p:nvSpPr>
        <p:spPr>
          <a:xfrm rot="10800000">
            <a:off x="12072367" y="19549188"/>
            <a:ext cx="132635" cy="543242"/>
          </a:xfrm>
          <a:custGeom>
            <a:rect b="b" l="l" r="r" t="t"/>
            <a:pathLst>
              <a:path extrusionOk="0" h="17914" w="3737">
                <a:moveTo>
                  <a:pt x="1" y="0"/>
                </a:moveTo>
                <a:lnTo>
                  <a:pt x="1" y="17913"/>
                </a:lnTo>
                <a:lnTo>
                  <a:pt x="3737" y="17913"/>
                </a:lnTo>
                <a:lnTo>
                  <a:pt x="3737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3"/>
          <p:cNvSpPr/>
          <p:nvPr/>
        </p:nvSpPr>
        <p:spPr>
          <a:xfrm rot="10800000">
            <a:off x="11824887" y="19549188"/>
            <a:ext cx="132635" cy="543242"/>
          </a:xfrm>
          <a:custGeom>
            <a:rect b="b" l="l" r="r" t="t"/>
            <a:pathLst>
              <a:path extrusionOk="0" h="17914" w="3737">
                <a:moveTo>
                  <a:pt x="0" y="0"/>
                </a:moveTo>
                <a:lnTo>
                  <a:pt x="0" y="17913"/>
                </a:lnTo>
                <a:lnTo>
                  <a:pt x="3736" y="17913"/>
                </a:lnTo>
                <a:lnTo>
                  <a:pt x="3736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3"/>
          <p:cNvSpPr/>
          <p:nvPr/>
        </p:nvSpPr>
        <p:spPr>
          <a:xfrm rot="10800000">
            <a:off x="11577408" y="19549188"/>
            <a:ext cx="132635" cy="543242"/>
          </a:xfrm>
          <a:custGeom>
            <a:rect b="b" l="l" r="r" t="t"/>
            <a:pathLst>
              <a:path extrusionOk="0" h="17914" w="3737">
                <a:moveTo>
                  <a:pt x="0" y="0"/>
                </a:moveTo>
                <a:lnTo>
                  <a:pt x="0" y="17913"/>
                </a:lnTo>
                <a:lnTo>
                  <a:pt x="3736" y="17913"/>
                </a:lnTo>
                <a:lnTo>
                  <a:pt x="3736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3"/>
          <p:cNvSpPr/>
          <p:nvPr/>
        </p:nvSpPr>
        <p:spPr>
          <a:xfrm rot="10800000">
            <a:off x="10340081" y="19549188"/>
            <a:ext cx="132635" cy="543242"/>
          </a:xfrm>
          <a:custGeom>
            <a:rect b="b" l="l" r="r" t="t"/>
            <a:pathLst>
              <a:path extrusionOk="0" h="17914" w="3737">
                <a:moveTo>
                  <a:pt x="0" y="0"/>
                </a:moveTo>
                <a:lnTo>
                  <a:pt x="0" y="17913"/>
                </a:lnTo>
                <a:lnTo>
                  <a:pt x="3736" y="17913"/>
                </a:lnTo>
                <a:lnTo>
                  <a:pt x="3736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3"/>
          <p:cNvSpPr/>
          <p:nvPr/>
        </p:nvSpPr>
        <p:spPr>
          <a:xfrm rot="10800000">
            <a:off x="10092637" y="19549188"/>
            <a:ext cx="132635" cy="543242"/>
          </a:xfrm>
          <a:custGeom>
            <a:rect b="b" l="l" r="r" t="t"/>
            <a:pathLst>
              <a:path extrusionOk="0" h="17914" w="3737">
                <a:moveTo>
                  <a:pt x="1" y="0"/>
                </a:moveTo>
                <a:lnTo>
                  <a:pt x="1" y="17913"/>
                </a:lnTo>
                <a:lnTo>
                  <a:pt x="3737" y="17913"/>
                </a:lnTo>
                <a:lnTo>
                  <a:pt x="3737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3"/>
          <p:cNvSpPr/>
          <p:nvPr/>
        </p:nvSpPr>
        <p:spPr>
          <a:xfrm rot="10800000">
            <a:off x="9845157" y="19549188"/>
            <a:ext cx="132635" cy="543242"/>
          </a:xfrm>
          <a:custGeom>
            <a:rect b="b" l="l" r="r" t="t"/>
            <a:pathLst>
              <a:path extrusionOk="0" h="17914" w="3737">
                <a:moveTo>
                  <a:pt x="1" y="0"/>
                </a:moveTo>
                <a:lnTo>
                  <a:pt x="1" y="17913"/>
                </a:lnTo>
                <a:lnTo>
                  <a:pt x="3737" y="17913"/>
                </a:lnTo>
                <a:lnTo>
                  <a:pt x="3737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3"/>
          <p:cNvSpPr/>
          <p:nvPr/>
        </p:nvSpPr>
        <p:spPr>
          <a:xfrm rot="10800000">
            <a:off x="11082484" y="19549188"/>
            <a:ext cx="132635" cy="543242"/>
          </a:xfrm>
          <a:custGeom>
            <a:rect b="b" l="l" r="r" t="t"/>
            <a:pathLst>
              <a:path extrusionOk="0" h="17914" w="3737">
                <a:moveTo>
                  <a:pt x="0" y="0"/>
                </a:moveTo>
                <a:lnTo>
                  <a:pt x="0" y="17913"/>
                </a:lnTo>
                <a:lnTo>
                  <a:pt x="3736" y="17913"/>
                </a:lnTo>
                <a:lnTo>
                  <a:pt x="3736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3"/>
          <p:cNvSpPr/>
          <p:nvPr/>
        </p:nvSpPr>
        <p:spPr>
          <a:xfrm rot="10800000">
            <a:off x="10835004" y="19549188"/>
            <a:ext cx="132635" cy="543242"/>
          </a:xfrm>
          <a:custGeom>
            <a:rect b="b" l="l" r="r" t="t"/>
            <a:pathLst>
              <a:path extrusionOk="0" h="17914" w="3737">
                <a:moveTo>
                  <a:pt x="0" y="0"/>
                </a:moveTo>
                <a:lnTo>
                  <a:pt x="0" y="17913"/>
                </a:lnTo>
                <a:lnTo>
                  <a:pt x="3736" y="17913"/>
                </a:lnTo>
                <a:lnTo>
                  <a:pt x="3736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3"/>
          <p:cNvSpPr/>
          <p:nvPr/>
        </p:nvSpPr>
        <p:spPr>
          <a:xfrm rot="10800000">
            <a:off x="8609001" y="19549188"/>
            <a:ext cx="131464" cy="543242"/>
          </a:xfrm>
          <a:custGeom>
            <a:rect b="b" l="l" r="r" t="t"/>
            <a:pathLst>
              <a:path extrusionOk="0" h="17914" w="3704">
                <a:moveTo>
                  <a:pt x="1" y="0"/>
                </a:moveTo>
                <a:lnTo>
                  <a:pt x="1" y="17913"/>
                </a:lnTo>
                <a:lnTo>
                  <a:pt x="3703" y="17913"/>
                </a:lnTo>
                <a:lnTo>
                  <a:pt x="3703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3"/>
          <p:cNvSpPr/>
          <p:nvPr/>
        </p:nvSpPr>
        <p:spPr>
          <a:xfrm rot="10800000">
            <a:off x="8361522" y="19549188"/>
            <a:ext cx="132635" cy="543242"/>
          </a:xfrm>
          <a:custGeom>
            <a:rect b="b" l="l" r="r" t="t"/>
            <a:pathLst>
              <a:path extrusionOk="0" h="17914" w="3737">
                <a:moveTo>
                  <a:pt x="0" y="0"/>
                </a:moveTo>
                <a:lnTo>
                  <a:pt x="0" y="17913"/>
                </a:lnTo>
                <a:lnTo>
                  <a:pt x="3736" y="17913"/>
                </a:lnTo>
                <a:lnTo>
                  <a:pt x="3736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3"/>
          <p:cNvSpPr/>
          <p:nvPr/>
        </p:nvSpPr>
        <p:spPr>
          <a:xfrm rot="10800000">
            <a:off x="8114078" y="19549188"/>
            <a:ext cx="131429" cy="543242"/>
          </a:xfrm>
          <a:custGeom>
            <a:rect b="b" l="l" r="r" t="t"/>
            <a:pathLst>
              <a:path extrusionOk="0" h="17914" w="3703">
                <a:moveTo>
                  <a:pt x="0" y="0"/>
                </a:moveTo>
                <a:lnTo>
                  <a:pt x="0" y="17913"/>
                </a:lnTo>
                <a:lnTo>
                  <a:pt x="3703" y="17913"/>
                </a:lnTo>
                <a:lnTo>
                  <a:pt x="3703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3"/>
          <p:cNvSpPr/>
          <p:nvPr/>
        </p:nvSpPr>
        <p:spPr>
          <a:xfrm rot="10800000">
            <a:off x="9351405" y="19549188"/>
            <a:ext cx="132635" cy="543242"/>
          </a:xfrm>
          <a:custGeom>
            <a:rect b="b" l="l" r="r" t="t"/>
            <a:pathLst>
              <a:path extrusionOk="0" h="17914" w="3737">
                <a:moveTo>
                  <a:pt x="1" y="0"/>
                </a:moveTo>
                <a:lnTo>
                  <a:pt x="1" y="17913"/>
                </a:lnTo>
                <a:lnTo>
                  <a:pt x="3737" y="17913"/>
                </a:lnTo>
                <a:lnTo>
                  <a:pt x="3737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3"/>
          <p:cNvSpPr/>
          <p:nvPr/>
        </p:nvSpPr>
        <p:spPr>
          <a:xfrm rot="10800000">
            <a:off x="9103925" y="19549188"/>
            <a:ext cx="132635" cy="543242"/>
          </a:xfrm>
          <a:custGeom>
            <a:rect b="b" l="l" r="r" t="t"/>
            <a:pathLst>
              <a:path extrusionOk="0" h="17914" w="3737">
                <a:moveTo>
                  <a:pt x="0" y="0"/>
                </a:moveTo>
                <a:lnTo>
                  <a:pt x="0" y="17913"/>
                </a:lnTo>
                <a:lnTo>
                  <a:pt x="3736" y="17913"/>
                </a:lnTo>
                <a:lnTo>
                  <a:pt x="3736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3"/>
          <p:cNvSpPr/>
          <p:nvPr/>
        </p:nvSpPr>
        <p:spPr>
          <a:xfrm rot="10800000">
            <a:off x="10807162" y="19048993"/>
            <a:ext cx="796563" cy="899694"/>
          </a:xfrm>
          <a:custGeom>
            <a:rect b="b" l="l" r="r" t="t"/>
            <a:pathLst>
              <a:path extrusionOk="0" h="33986" w="27154">
                <a:moveTo>
                  <a:pt x="16204" y="0"/>
                </a:moveTo>
                <a:cubicBezTo>
                  <a:pt x="15461" y="0"/>
                  <a:pt x="14739" y="482"/>
                  <a:pt x="14311" y="1110"/>
                </a:cubicBezTo>
                <a:cubicBezTo>
                  <a:pt x="13810" y="1844"/>
                  <a:pt x="13643" y="2745"/>
                  <a:pt x="13477" y="3645"/>
                </a:cubicBezTo>
                <a:cubicBezTo>
                  <a:pt x="12576" y="7115"/>
                  <a:pt x="12643" y="11184"/>
                  <a:pt x="11308" y="14520"/>
                </a:cubicBezTo>
                <a:cubicBezTo>
                  <a:pt x="10174" y="11451"/>
                  <a:pt x="10274" y="8115"/>
                  <a:pt x="9974" y="4880"/>
                </a:cubicBezTo>
                <a:cubicBezTo>
                  <a:pt x="9907" y="4146"/>
                  <a:pt x="9807" y="3412"/>
                  <a:pt x="9440" y="2778"/>
                </a:cubicBezTo>
                <a:cubicBezTo>
                  <a:pt x="9066" y="2148"/>
                  <a:pt x="8552" y="1840"/>
                  <a:pt x="8041" y="1840"/>
                </a:cubicBezTo>
                <a:cubicBezTo>
                  <a:pt x="7551" y="1840"/>
                  <a:pt x="7064" y="2123"/>
                  <a:pt x="6705" y="2678"/>
                </a:cubicBezTo>
                <a:cubicBezTo>
                  <a:pt x="5938" y="3846"/>
                  <a:pt x="5905" y="5513"/>
                  <a:pt x="5905" y="6881"/>
                </a:cubicBezTo>
                <a:cubicBezTo>
                  <a:pt x="5905" y="10017"/>
                  <a:pt x="6005" y="13152"/>
                  <a:pt x="6238" y="16288"/>
                </a:cubicBezTo>
                <a:cubicBezTo>
                  <a:pt x="5137" y="14620"/>
                  <a:pt x="4470" y="12652"/>
                  <a:pt x="3303" y="11051"/>
                </a:cubicBezTo>
                <a:cubicBezTo>
                  <a:pt x="2821" y="10381"/>
                  <a:pt x="1800" y="9368"/>
                  <a:pt x="1033" y="9368"/>
                </a:cubicBezTo>
                <a:cubicBezTo>
                  <a:pt x="578" y="9368"/>
                  <a:pt x="212" y="9724"/>
                  <a:pt x="100" y="10717"/>
                </a:cubicBezTo>
                <a:cubicBezTo>
                  <a:pt x="0" y="11484"/>
                  <a:pt x="367" y="12252"/>
                  <a:pt x="667" y="12985"/>
                </a:cubicBezTo>
                <a:cubicBezTo>
                  <a:pt x="2402" y="16922"/>
                  <a:pt x="3336" y="21225"/>
                  <a:pt x="3436" y="25528"/>
                </a:cubicBezTo>
                <a:cubicBezTo>
                  <a:pt x="3503" y="27663"/>
                  <a:pt x="3436" y="30064"/>
                  <a:pt x="4904" y="31665"/>
                </a:cubicBezTo>
                <a:cubicBezTo>
                  <a:pt x="5638" y="32433"/>
                  <a:pt x="6638" y="32900"/>
                  <a:pt x="7606" y="33300"/>
                </a:cubicBezTo>
                <a:cubicBezTo>
                  <a:pt x="8806" y="33774"/>
                  <a:pt x="9968" y="33985"/>
                  <a:pt x="11092" y="33985"/>
                </a:cubicBezTo>
                <a:cubicBezTo>
                  <a:pt x="16524" y="33985"/>
                  <a:pt x="21052" y="29052"/>
                  <a:pt x="24618" y="25127"/>
                </a:cubicBezTo>
                <a:cubicBezTo>
                  <a:pt x="25552" y="24093"/>
                  <a:pt x="26519" y="22993"/>
                  <a:pt x="26920" y="21658"/>
                </a:cubicBezTo>
                <a:cubicBezTo>
                  <a:pt x="27086" y="21125"/>
                  <a:pt x="27153" y="20524"/>
                  <a:pt x="26953" y="19957"/>
                </a:cubicBezTo>
                <a:cubicBezTo>
                  <a:pt x="26786" y="19423"/>
                  <a:pt x="26286" y="18956"/>
                  <a:pt x="25719" y="18923"/>
                </a:cubicBezTo>
                <a:cubicBezTo>
                  <a:pt x="25700" y="18922"/>
                  <a:pt x="25682" y="18922"/>
                  <a:pt x="25664" y="18922"/>
                </a:cubicBezTo>
                <a:cubicBezTo>
                  <a:pt x="24890" y="18922"/>
                  <a:pt x="24305" y="19604"/>
                  <a:pt x="23784" y="20191"/>
                </a:cubicBezTo>
                <a:cubicBezTo>
                  <a:pt x="23050" y="21091"/>
                  <a:pt x="22183" y="21892"/>
                  <a:pt x="21215" y="22592"/>
                </a:cubicBezTo>
                <a:cubicBezTo>
                  <a:pt x="20832" y="22890"/>
                  <a:pt x="20314" y="23147"/>
                  <a:pt x="19867" y="23147"/>
                </a:cubicBezTo>
                <a:cubicBezTo>
                  <a:pt x="19613" y="23147"/>
                  <a:pt x="19383" y="23064"/>
                  <a:pt x="19214" y="22859"/>
                </a:cubicBezTo>
                <a:cubicBezTo>
                  <a:pt x="18947" y="22559"/>
                  <a:pt x="18981" y="22092"/>
                  <a:pt x="19014" y="21692"/>
                </a:cubicBezTo>
                <a:cubicBezTo>
                  <a:pt x="19414" y="17489"/>
                  <a:pt x="21549" y="13886"/>
                  <a:pt x="22883" y="9950"/>
                </a:cubicBezTo>
                <a:cubicBezTo>
                  <a:pt x="23184" y="9016"/>
                  <a:pt x="23450" y="8082"/>
                  <a:pt x="23651" y="7115"/>
                </a:cubicBezTo>
                <a:cubicBezTo>
                  <a:pt x="23751" y="6614"/>
                  <a:pt x="23851" y="6080"/>
                  <a:pt x="23751" y="5580"/>
                </a:cubicBezTo>
                <a:cubicBezTo>
                  <a:pt x="23651" y="5046"/>
                  <a:pt x="23284" y="4579"/>
                  <a:pt x="22783" y="4446"/>
                </a:cubicBezTo>
                <a:cubicBezTo>
                  <a:pt x="22705" y="4428"/>
                  <a:pt x="22628" y="4419"/>
                  <a:pt x="22552" y="4419"/>
                </a:cubicBezTo>
                <a:cubicBezTo>
                  <a:pt x="21792" y="4419"/>
                  <a:pt x="21179" y="5286"/>
                  <a:pt x="20815" y="6014"/>
                </a:cubicBezTo>
                <a:cubicBezTo>
                  <a:pt x="19214" y="9083"/>
                  <a:pt x="17646" y="12151"/>
                  <a:pt x="16078" y="15220"/>
                </a:cubicBezTo>
                <a:cubicBezTo>
                  <a:pt x="16712" y="11618"/>
                  <a:pt x="17346" y="7982"/>
                  <a:pt x="18013" y="4346"/>
                </a:cubicBezTo>
                <a:cubicBezTo>
                  <a:pt x="18147" y="3512"/>
                  <a:pt x="18313" y="2678"/>
                  <a:pt x="18147" y="1844"/>
                </a:cubicBezTo>
                <a:cubicBezTo>
                  <a:pt x="17980" y="1044"/>
                  <a:pt x="17413" y="243"/>
                  <a:pt x="16579" y="43"/>
                </a:cubicBezTo>
                <a:cubicBezTo>
                  <a:pt x="16454" y="14"/>
                  <a:pt x="16329" y="0"/>
                  <a:pt x="16204" y="0"/>
                </a:cubicBezTo>
                <a:close/>
              </a:path>
            </a:pathLst>
          </a:custGeom>
          <a:solidFill>
            <a:srgbClr val="7890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3"/>
          <p:cNvSpPr/>
          <p:nvPr/>
        </p:nvSpPr>
        <p:spPr>
          <a:xfrm rot="10800000">
            <a:off x="11163336" y="18174796"/>
            <a:ext cx="719265" cy="1061123"/>
          </a:xfrm>
          <a:custGeom>
            <a:rect b="b" l="l" r="r" t="t"/>
            <a:pathLst>
              <a:path extrusionOk="0" h="51655" w="24519">
                <a:moveTo>
                  <a:pt x="14945" y="1"/>
                </a:moveTo>
                <a:cubicBezTo>
                  <a:pt x="12509" y="8407"/>
                  <a:pt x="8573" y="16312"/>
                  <a:pt x="5471" y="24518"/>
                </a:cubicBezTo>
                <a:cubicBezTo>
                  <a:pt x="2336" y="32691"/>
                  <a:pt x="1" y="41430"/>
                  <a:pt x="968" y="50137"/>
                </a:cubicBezTo>
                <a:cubicBezTo>
                  <a:pt x="3421" y="51141"/>
                  <a:pt x="6086" y="51655"/>
                  <a:pt x="8747" y="51655"/>
                </a:cubicBezTo>
                <a:cubicBezTo>
                  <a:pt x="9885" y="51655"/>
                  <a:pt x="11023" y="51561"/>
                  <a:pt x="12143" y="51371"/>
                </a:cubicBezTo>
                <a:cubicBezTo>
                  <a:pt x="12843" y="51237"/>
                  <a:pt x="13577" y="51071"/>
                  <a:pt x="14077" y="50604"/>
                </a:cubicBezTo>
                <a:cubicBezTo>
                  <a:pt x="14478" y="50237"/>
                  <a:pt x="14678" y="49736"/>
                  <a:pt x="14911" y="49236"/>
                </a:cubicBezTo>
                <a:cubicBezTo>
                  <a:pt x="21016" y="34959"/>
                  <a:pt x="18881" y="18280"/>
                  <a:pt x="24518" y="3803"/>
                </a:cubicBezTo>
                <a:lnTo>
                  <a:pt x="14945" y="1"/>
                </a:lnTo>
                <a:close/>
              </a:path>
            </a:pathLst>
          </a:custGeom>
          <a:solidFill>
            <a:srgbClr val="7890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3"/>
          <p:cNvSpPr/>
          <p:nvPr/>
        </p:nvSpPr>
        <p:spPr>
          <a:xfrm rot="10800000">
            <a:off x="8684968" y="19039226"/>
            <a:ext cx="796563" cy="898874"/>
          </a:xfrm>
          <a:custGeom>
            <a:rect b="b" l="l" r="r" t="t"/>
            <a:pathLst>
              <a:path extrusionOk="0" h="33955" w="27154">
                <a:moveTo>
                  <a:pt x="10939" y="1"/>
                </a:moveTo>
                <a:cubicBezTo>
                  <a:pt x="10817" y="1"/>
                  <a:pt x="10695" y="14"/>
                  <a:pt x="10575" y="43"/>
                </a:cubicBezTo>
                <a:cubicBezTo>
                  <a:pt x="9741" y="210"/>
                  <a:pt x="9174" y="1010"/>
                  <a:pt x="9007" y="1844"/>
                </a:cubicBezTo>
                <a:cubicBezTo>
                  <a:pt x="8840" y="2645"/>
                  <a:pt x="9007" y="3512"/>
                  <a:pt x="9140" y="4313"/>
                </a:cubicBezTo>
                <a:cubicBezTo>
                  <a:pt x="9774" y="7949"/>
                  <a:pt x="10441" y="11585"/>
                  <a:pt x="11075" y="15221"/>
                </a:cubicBezTo>
                <a:cubicBezTo>
                  <a:pt x="9507" y="12152"/>
                  <a:pt x="7906" y="9083"/>
                  <a:pt x="6338" y="5981"/>
                </a:cubicBezTo>
                <a:cubicBezTo>
                  <a:pt x="5975" y="5255"/>
                  <a:pt x="5365" y="4419"/>
                  <a:pt x="4608" y="4419"/>
                </a:cubicBezTo>
                <a:cubicBezTo>
                  <a:pt x="4530" y="4419"/>
                  <a:pt x="4451" y="4428"/>
                  <a:pt x="4370" y="4446"/>
                </a:cubicBezTo>
                <a:cubicBezTo>
                  <a:pt x="3870" y="4546"/>
                  <a:pt x="3503" y="5047"/>
                  <a:pt x="3403" y="5547"/>
                </a:cubicBezTo>
                <a:cubicBezTo>
                  <a:pt x="3303" y="6047"/>
                  <a:pt x="3370" y="6581"/>
                  <a:pt x="3503" y="7081"/>
                </a:cubicBezTo>
                <a:cubicBezTo>
                  <a:pt x="3703" y="8049"/>
                  <a:pt x="3970" y="8983"/>
                  <a:pt x="4270" y="9917"/>
                </a:cubicBezTo>
                <a:cubicBezTo>
                  <a:pt x="5605" y="13853"/>
                  <a:pt x="7706" y="17489"/>
                  <a:pt x="8140" y="21692"/>
                </a:cubicBezTo>
                <a:cubicBezTo>
                  <a:pt x="8173" y="22092"/>
                  <a:pt x="8206" y="22526"/>
                  <a:pt x="7940" y="22826"/>
                </a:cubicBezTo>
                <a:cubicBezTo>
                  <a:pt x="7757" y="23033"/>
                  <a:pt x="7516" y="23116"/>
                  <a:pt x="7254" y="23116"/>
                </a:cubicBezTo>
                <a:cubicBezTo>
                  <a:pt x="6801" y="23116"/>
                  <a:pt x="6286" y="22868"/>
                  <a:pt x="5905" y="22593"/>
                </a:cubicBezTo>
                <a:cubicBezTo>
                  <a:pt x="4971" y="21859"/>
                  <a:pt x="4104" y="21058"/>
                  <a:pt x="3336" y="20191"/>
                </a:cubicBezTo>
                <a:cubicBezTo>
                  <a:pt x="2858" y="19585"/>
                  <a:pt x="2289" y="18919"/>
                  <a:pt x="1541" y="18919"/>
                </a:cubicBezTo>
                <a:cubicBezTo>
                  <a:pt x="1506" y="18919"/>
                  <a:pt x="1471" y="18920"/>
                  <a:pt x="1435" y="18923"/>
                </a:cubicBezTo>
                <a:cubicBezTo>
                  <a:pt x="868" y="18957"/>
                  <a:pt x="368" y="19424"/>
                  <a:pt x="201" y="19957"/>
                </a:cubicBezTo>
                <a:cubicBezTo>
                  <a:pt x="1" y="20491"/>
                  <a:pt x="67" y="21092"/>
                  <a:pt x="234" y="21659"/>
                </a:cubicBezTo>
                <a:cubicBezTo>
                  <a:pt x="634" y="22993"/>
                  <a:pt x="1602" y="24060"/>
                  <a:pt x="2536" y="25094"/>
                </a:cubicBezTo>
                <a:cubicBezTo>
                  <a:pt x="6099" y="29044"/>
                  <a:pt x="10600" y="33955"/>
                  <a:pt x="16020" y="33955"/>
                </a:cubicBezTo>
                <a:cubicBezTo>
                  <a:pt x="17145" y="33955"/>
                  <a:pt x="18310" y="33743"/>
                  <a:pt x="19515" y="33267"/>
                </a:cubicBezTo>
                <a:cubicBezTo>
                  <a:pt x="20515" y="32867"/>
                  <a:pt x="21516" y="32433"/>
                  <a:pt x="22250" y="31632"/>
                </a:cubicBezTo>
                <a:cubicBezTo>
                  <a:pt x="23718" y="30065"/>
                  <a:pt x="23651" y="27663"/>
                  <a:pt x="23684" y="25495"/>
                </a:cubicBezTo>
                <a:cubicBezTo>
                  <a:pt x="23818" y="21192"/>
                  <a:pt x="24752" y="16922"/>
                  <a:pt x="26453" y="12986"/>
                </a:cubicBezTo>
                <a:cubicBezTo>
                  <a:pt x="26786" y="12252"/>
                  <a:pt x="27153" y="11485"/>
                  <a:pt x="27053" y="10684"/>
                </a:cubicBezTo>
                <a:cubicBezTo>
                  <a:pt x="26942" y="9699"/>
                  <a:pt x="26577" y="9346"/>
                  <a:pt x="26123" y="9346"/>
                </a:cubicBezTo>
                <a:cubicBezTo>
                  <a:pt x="25348" y="9346"/>
                  <a:pt x="24314" y="10378"/>
                  <a:pt x="23851" y="11051"/>
                </a:cubicBezTo>
                <a:cubicBezTo>
                  <a:pt x="22683" y="12652"/>
                  <a:pt x="22016" y="14620"/>
                  <a:pt x="20916" y="16288"/>
                </a:cubicBezTo>
                <a:cubicBezTo>
                  <a:pt x="21116" y="13152"/>
                  <a:pt x="21249" y="9984"/>
                  <a:pt x="21216" y="6848"/>
                </a:cubicBezTo>
                <a:cubicBezTo>
                  <a:pt x="21216" y="5480"/>
                  <a:pt x="21216" y="3846"/>
                  <a:pt x="20449" y="2645"/>
                </a:cubicBezTo>
                <a:cubicBezTo>
                  <a:pt x="20089" y="2106"/>
                  <a:pt x="19602" y="1823"/>
                  <a:pt x="19113" y="1823"/>
                </a:cubicBezTo>
                <a:cubicBezTo>
                  <a:pt x="18602" y="1823"/>
                  <a:pt x="18088" y="2131"/>
                  <a:pt x="17713" y="2778"/>
                </a:cubicBezTo>
                <a:cubicBezTo>
                  <a:pt x="17346" y="3379"/>
                  <a:pt x="17246" y="4146"/>
                  <a:pt x="17180" y="4847"/>
                </a:cubicBezTo>
                <a:cubicBezTo>
                  <a:pt x="16879" y="8082"/>
                  <a:pt x="16946" y="11451"/>
                  <a:pt x="15845" y="14487"/>
                </a:cubicBezTo>
                <a:cubicBezTo>
                  <a:pt x="14511" y="11151"/>
                  <a:pt x="14578" y="7115"/>
                  <a:pt x="13677" y="3612"/>
                </a:cubicBezTo>
                <a:cubicBezTo>
                  <a:pt x="13510" y="2745"/>
                  <a:pt x="13343" y="1844"/>
                  <a:pt x="12843" y="1111"/>
                </a:cubicBezTo>
                <a:cubicBezTo>
                  <a:pt x="12415" y="482"/>
                  <a:pt x="11669" y="1"/>
                  <a:pt x="10939" y="1"/>
                </a:cubicBezTo>
                <a:close/>
              </a:path>
            </a:pathLst>
          </a:custGeom>
          <a:solidFill>
            <a:srgbClr val="FFAB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3"/>
          <p:cNvSpPr/>
          <p:nvPr/>
        </p:nvSpPr>
        <p:spPr>
          <a:xfrm rot="10800000">
            <a:off x="8406091" y="18167093"/>
            <a:ext cx="720233" cy="1060589"/>
          </a:xfrm>
          <a:custGeom>
            <a:rect b="b" l="l" r="r" t="t"/>
            <a:pathLst>
              <a:path extrusionOk="0" h="51629" w="24552">
                <a:moveTo>
                  <a:pt x="9607" y="0"/>
                </a:moveTo>
                <a:lnTo>
                  <a:pt x="0" y="3803"/>
                </a:lnTo>
                <a:cubicBezTo>
                  <a:pt x="5671" y="18246"/>
                  <a:pt x="3536" y="34958"/>
                  <a:pt x="9640" y="49235"/>
                </a:cubicBezTo>
                <a:cubicBezTo>
                  <a:pt x="9841" y="49702"/>
                  <a:pt x="10074" y="50203"/>
                  <a:pt x="10474" y="50570"/>
                </a:cubicBezTo>
                <a:cubicBezTo>
                  <a:pt x="10975" y="51070"/>
                  <a:pt x="11709" y="51237"/>
                  <a:pt x="12409" y="51337"/>
                </a:cubicBezTo>
                <a:cubicBezTo>
                  <a:pt x="13554" y="51531"/>
                  <a:pt x="14715" y="51628"/>
                  <a:pt x="15875" y="51628"/>
                </a:cubicBezTo>
                <a:cubicBezTo>
                  <a:pt x="18503" y="51628"/>
                  <a:pt x="21131" y="51131"/>
                  <a:pt x="23584" y="50136"/>
                </a:cubicBezTo>
                <a:cubicBezTo>
                  <a:pt x="24551" y="41430"/>
                  <a:pt x="22216" y="32657"/>
                  <a:pt x="19081" y="24484"/>
                </a:cubicBezTo>
                <a:cubicBezTo>
                  <a:pt x="15978" y="16312"/>
                  <a:pt x="12042" y="8406"/>
                  <a:pt x="9607" y="0"/>
                </a:cubicBezTo>
                <a:close/>
              </a:path>
            </a:pathLst>
          </a:custGeom>
          <a:solidFill>
            <a:srgbClr val="FFAB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3"/>
          <p:cNvSpPr txBox="1"/>
          <p:nvPr/>
        </p:nvSpPr>
        <p:spPr>
          <a:xfrm>
            <a:off x="9314685" y="18204520"/>
            <a:ext cx="2640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Roboto"/>
                <a:ea typeface="Roboto"/>
                <a:cs typeface="Roboto"/>
                <a:sym typeface="Roboto"/>
              </a:rPr>
              <a:t>49 Keys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13"/>
          <p:cNvSpPr/>
          <p:nvPr/>
        </p:nvSpPr>
        <p:spPr>
          <a:xfrm>
            <a:off x="7341550" y="12560575"/>
            <a:ext cx="5945100" cy="3644700"/>
          </a:xfrm>
          <a:prstGeom prst="flowChartAlternateProcess">
            <a:avLst/>
          </a:prstGeom>
          <a:solidFill>
            <a:srgbClr val="FFAB4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3" name="Google Shape;173;p13"/>
          <p:cNvSpPr/>
          <p:nvPr/>
        </p:nvSpPr>
        <p:spPr>
          <a:xfrm>
            <a:off x="7622975" y="13350026"/>
            <a:ext cx="3323400" cy="2064300"/>
          </a:xfrm>
          <a:prstGeom prst="flowChartAlternateProcess">
            <a:avLst/>
          </a:prstGeom>
          <a:solidFill>
            <a:srgbClr val="78909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3"/>
          <p:cNvSpPr txBox="1"/>
          <p:nvPr/>
        </p:nvSpPr>
        <p:spPr>
          <a:xfrm>
            <a:off x="7782987" y="13567094"/>
            <a:ext cx="33234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Roboto"/>
                <a:ea typeface="Roboto"/>
                <a:cs typeface="Roboto"/>
                <a:sym typeface="Roboto"/>
              </a:rPr>
              <a:t>Mount to hold phone directly above user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5" name="Google Shape;175;p13"/>
          <p:cNvCxnSpPr>
            <a:stCxn id="102" idx="3"/>
            <a:endCxn id="172" idx="1"/>
          </p:cNvCxnSpPr>
          <p:nvPr/>
        </p:nvCxnSpPr>
        <p:spPr>
          <a:xfrm flipH="1" rot="10800000">
            <a:off x="5610975" y="14382950"/>
            <a:ext cx="1730700" cy="2031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6" name="Google Shape;176;p13"/>
          <p:cNvCxnSpPr/>
          <p:nvPr/>
        </p:nvCxnSpPr>
        <p:spPr>
          <a:xfrm flipH="1" rot="10800000">
            <a:off x="5017175" y="16048325"/>
            <a:ext cx="2572800" cy="26085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7" name="Google Shape;177;p13"/>
          <p:cNvSpPr/>
          <p:nvPr/>
        </p:nvSpPr>
        <p:spPr>
          <a:xfrm rot="5388340">
            <a:off x="7937611" y="16475371"/>
            <a:ext cx="2813" cy="2553"/>
          </a:xfrm>
          <a:custGeom>
            <a:rect b="b" l="l" r="r" t="t"/>
            <a:pathLst>
              <a:path extrusionOk="0" h="35" w="36">
                <a:moveTo>
                  <a:pt x="1" y="0"/>
                </a:moveTo>
                <a:lnTo>
                  <a:pt x="27" y="34"/>
                </a:lnTo>
                <a:lnTo>
                  <a:pt x="35" y="34"/>
                </a:lnTo>
                <a:lnTo>
                  <a:pt x="1" y="0"/>
                </a:lnTo>
                <a:close/>
              </a:path>
            </a:pathLst>
          </a:custGeom>
          <a:solidFill>
            <a:srgbClr val="E255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13"/>
          <p:cNvPicPr preferRelativeResize="0"/>
          <p:nvPr/>
        </p:nvPicPr>
        <p:blipFill rotWithShape="1">
          <a:blip r:embed="rId8">
            <a:alphaModFix/>
          </a:blip>
          <a:srcRect b="0" l="63571" r="7834" t="0"/>
          <a:stretch/>
        </p:blipFill>
        <p:spPr>
          <a:xfrm>
            <a:off x="11547802" y="12768155"/>
            <a:ext cx="1392690" cy="322802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3"/>
          <p:cNvSpPr/>
          <p:nvPr/>
        </p:nvSpPr>
        <p:spPr>
          <a:xfrm>
            <a:off x="638650" y="21347100"/>
            <a:ext cx="5788500" cy="7196400"/>
          </a:xfrm>
          <a:prstGeom prst="flowChartAlternateProcess">
            <a:avLst/>
          </a:prstGeom>
          <a:solidFill>
            <a:srgbClr val="FFAB4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0" name="Google Shape;180;p13"/>
          <p:cNvSpPr/>
          <p:nvPr/>
        </p:nvSpPr>
        <p:spPr>
          <a:xfrm>
            <a:off x="7498154" y="21918676"/>
            <a:ext cx="5788500" cy="6624900"/>
          </a:xfrm>
          <a:prstGeom prst="flowChartAlternateProcess">
            <a:avLst/>
          </a:prstGeom>
          <a:solidFill>
            <a:srgbClr val="FFAB4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1" name="Google Shape;181;p13"/>
          <p:cNvSpPr/>
          <p:nvPr/>
        </p:nvSpPr>
        <p:spPr>
          <a:xfrm>
            <a:off x="1250949" y="21614272"/>
            <a:ext cx="4584600" cy="2189400"/>
          </a:xfrm>
          <a:prstGeom prst="flowChartAlternateProcess">
            <a:avLst/>
          </a:prstGeom>
          <a:solidFill>
            <a:srgbClr val="78909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3"/>
          <p:cNvSpPr/>
          <p:nvPr/>
        </p:nvSpPr>
        <p:spPr>
          <a:xfrm>
            <a:off x="1250950" y="23905550"/>
            <a:ext cx="4584600" cy="2391000"/>
          </a:xfrm>
          <a:prstGeom prst="flowChartAlternateProcess">
            <a:avLst/>
          </a:prstGeom>
          <a:solidFill>
            <a:srgbClr val="78909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3"/>
          <p:cNvSpPr/>
          <p:nvPr/>
        </p:nvSpPr>
        <p:spPr>
          <a:xfrm>
            <a:off x="1250950" y="26469476"/>
            <a:ext cx="4584600" cy="1847100"/>
          </a:xfrm>
          <a:prstGeom prst="flowChartAlternateProcess">
            <a:avLst/>
          </a:prstGeom>
          <a:solidFill>
            <a:srgbClr val="78909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3"/>
          <p:cNvSpPr/>
          <p:nvPr/>
        </p:nvSpPr>
        <p:spPr>
          <a:xfrm>
            <a:off x="8089450" y="22342350"/>
            <a:ext cx="4702200" cy="1369200"/>
          </a:xfrm>
          <a:prstGeom prst="flowChartAlternateProcess">
            <a:avLst/>
          </a:prstGeom>
          <a:solidFill>
            <a:srgbClr val="78909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3"/>
          <p:cNvSpPr/>
          <p:nvPr/>
        </p:nvSpPr>
        <p:spPr>
          <a:xfrm>
            <a:off x="8026450" y="24172650"/>
            <a:ext cx="4702200" cy="1847100"/>
          </a:xfrm>
          <a:prstGeom prst="flowChartAlternateProcess">
            <a:avLst/>
          </a:prstGeom>
          <a:solidFill>
            <a:srgbClr val="78909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3"/>
          <p:cNvSpPr/>
          <p:nvPr/>
        </p:nvSpPr>
        <p:spPr>
          <a:xfrm>
            <a:off x="8013250" y="26657200"/>
            <a:ext cx="4715400" cy="1280400"/>
          </a:xfrm>
          <a:prstGeom prst="flowChartAlternateProcess">
            <a:avLst/>
          </a:prstGeom>
          <a:solidFill>
            <a:srgbClr val="78909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3"/>
          <p:cNvSpPr txBox="1"/>
          <p:nvPr/>
        </p:nvSpPr>
        <p:spPr>
          <a:xfrm>
            <a:off x="1250950" y="21766450"/>
            <a:ext cx="47154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Roboto"/>
                <a:ea typeface="Roboto"/>
                <a:cs typeface="Roboto"/>
                <a:sym typeface="Roboto"/>
              </a:rPr>
              <a:t>Contour Detection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Roboto"/>
              <a:buChar char="-"/>
            </a:pPr>
            <a:r>
              <a:rPr lang="en-US" sz="3600">
                <a:latin typeface="Roboto"/>
                <a:ea typeface="Roboto"/>
                <a:cs typeface="Roboto"/>
                <a:sym typeface="Roboto"/>
              </a:rPr>
              <a:t>Warp Homography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Roboto"/>
              <a:buChar char="-"/>
            </a:pPr>
            <a:r>
              <a:rPr lang="en-US" sz="3600">
                <a:latin typeface="Roboto"/>
                <a:ea typeface="Roboto"/>
                <a:cs typeface="Roboto"/>
                <a:sym typeface="Roboto"/>
              </a:rPr>
              <a:t>Manual Points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13"/>
          <p:cNvSpPr txBox="1"/>
          <p:nvPr/>
        </p:nvSpPr>
        <p:spPr>
          <a:xfrm>
            <a:off x="1491725" y="26527175"/>
            <a:ext cx="49785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Roboto"/>
                <a:ea typeface="Roboto"/>
                <a:cs typeface="Roboto"/>
                <a:sym typeface="Roboto"/>
              </a:rPr>
              <a:t>Finger Identification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Roboto"/>
              <a:buChar char="-"/>
            </a:pPr>
            <a:r>
              <a:rPr lang="en-US" sz="3600">
                <a:latin typeface="Roboto"/>
                <a:ea typeface="Roboto"/>
                <a:cs typeface="Roboto"/>
                <a:sym typeface="Roboto"/>
              </a:rPr>
              <a:t>Localization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Roboto"/>
              <a:buChar char="-"/>
            </a:pPr>
            <a:r>
              <a:rPr lang="en-US" sz="3600">
                <a:latin typeface="Roboto"/>
                <a:ea typeface="Roboto"/>
                <a:cs typeface="Roboto"/>
                <a:sym typeface="Roboto"/>
              </a:rPr>
              <a:t>Media Pipe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13"/>
          <p:cNvSpPr txBox="1"/>
          <p:nvPr/>
        </p:nvSpPr>
        <p:spPr>
          <a:xfrm>
            <a:off x="8212550" y="22376273"/>
            <a:ext cx="4416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Roboto"/>
                <a:ea typeface="Roboto"/>
                <a:cs typeface="Roboto"/>
                <a:sym typeface="Roboto"/>
              </a:rPr>
              <a:t>Accesses stream from phone camera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13"/>
          <p:cNvSpPr txBox="1"/>
          <p:nvPr/>
        </p:nvSpPr>
        <p:spPr>
          <a:xfrm>
            <a:off x="8131750" y="24222725"/>
            <a:ext cx="49785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Roboto"/>
                <a:ea typeface="Roboto"/>
                <a:cs typeface="Roboto"/>
                <a:sym typeface="Roboto"/>
              </a:rPr>
              <a:t>Bluetooth information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Roboto"/>
              <a:buChar char="-"/>
            </a:pPr>
            <a:r>
              <a:rPr lang="en-US" sz="3600">
                <a:latin typeface="Roboto"/>
                <a:ea typeface="Roboto"/>
                <a:cs typeface="Roboto"/>
                <a:sym typeface="Roboto"/>
              </a:rPr>
              <a:t>Send and receive information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13"/>
          <p:cNvSpPr txBox="1"/>
          <p:nvPr/>
        </p:nvSpPr>
        <p:spPr>
          <a:xfrm>
            <a:off x="8023225" y="26668500"/>
            <a:ext cx="4978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Roboto"/>
                <a:ea typeface="Roboto"/>
                <a:cs typeface="Roboto"/>
                <a:sym typeface="Roboto"/>
              </a:rPr>
              <a:t>Multiple notes through speaker output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13"/>
          <p:cNvSpPr txBox="1"/>
          <p:nvPr/>
        </p:nvSpPr>
        <p:spPr>
          <a:xfrm>
            <a:off x="1491725" y="23946525"/>
            <a:ext cx="55458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Roboto"/>
                <a:ea typeface="Roboto"/>
                <a:cs typeface="Roboto"/>
                <a:sym typeface="Roboto"/>
              </a:rPr>
              <a:t>Key</a:t>
            </a:r>
            <a:r>
              <a:rPr lang="en-US" sz="3600">
                <a:latin typeface="Roboto"/>
                <a:ea typeface="Roboto"/>
                <a:cs typeface="Roboto"/>
                <a:sym typeface="Roboto"/>
              </a:rPr>
              <a:t> Identification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Roboto"/>
              <a:buChar char="-"/>
            </a:pPr>
            <a:r>
              <a:rPr lang="en-US" sz="3600">
                <a:latin typeface="Roboto"/>
                <a:ea typeface="Roboto"/>
                <a:cs typeface="Roboto"/>
                <a:sym typeface="Roboto"/>
              </a:rPr>
              <a:t>Thresholding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Roboto"/>
              <a:buChar char="-"/>
            </a:pPr>
            <a:r>
              <a:rPr lang="en-US" sz="3600">
                <a:latin typeface="Roboto"/>
                <a:ea typeface="Roboto"/>
                <a:cs typeface="Roboto"/>
                <a:sym typeface="Roboto"/>
              </a:rPr>
              <a:t>Edge Detection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Roboto"/>
              <a:buChar char="-"/>
            </a:pPr>
            <a:r>
              <a:rPr lang="en-US" sz="3600">
                <a:latin typeface="Roboto"/>
                <a:ea typeface="Roboto"/>
                <a:cs typeface="Roboto"/>
                <a:sym typeface="Roboto"/>
              </a:rPr>
              <a:t>Segmentation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93" name="Google Shape;193;p13"/>
          <p:cNvGraphicFramePr/>
          <p:nvPr/>
        </p:nvGraphicFramePr>
        <p:xfrm>
          <a:off x="13728450" y="18683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{5992A981-30FD-4B96-8F3F-28E7D43CF530}</a:tableStyleId>
              </a:tblPr>
              <a:tblGrid>
                <a:gridCol w="3400875"/>
                <a:gridCol w="3400875"/>
                <a:gridCol w="3400875"/>
                <a:gridCol w="3400875"/>
              </a:tblGrid>
              <a:tr h="50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Test</a:t>
                      </a:r>
                      <a:endParaRPr b="1" sz="24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Method</a:t>
                      </a:r>
                      <a:endParaRPr b="1" sz="24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Goal</a:t>
                      </a:r>
                      <a:endParaRPr b="1" sz="24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Result</a:t>
                      </a:r>
                      <a:endParaRPr b="1" sz="24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Warp Consistency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5 Test Images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95%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80%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Key Segmentation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25</a:t>
                      </a:r>
                      <a:r>
                        <a:rPr lang="en-US" sz="2400"/>
                        <a:t> Test Images, with successful warp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95%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84%</a:t>
                      </a:r>
                      <a:endParaRPr sz="2400">
                        <a:solidFill>
                          <a:srgbClr val="1A9988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Key Identification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5 Test Images, with successful warp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100%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84%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15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Multi-Note Volume Comparison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Play 48 successive notes and compare decibel output &lt;1-2 dB difference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9/10 notes -&gt; 90% accuracy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100%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15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Multi-Note Volume Threshold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Play 48 “loud” notes and check they don’t overpower the speaker (go above 70 dB)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9/10 notes -&gt; 90% accuracy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100%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1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Note Accuracy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Play all notes and compare with tuner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48/49 notes -&gt; 98% accuracy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100%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15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Edge Cases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Use one finger to play between two notes 10 times to make sure ties are correctly broken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9/10 notes -&gt; 90% accuracy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100%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94" name="Google Shape;194;p13"/>
          <p:cNvGraphicFramePr/>
          <p:nvPr/>
        </p:nvGraphicFramePr>
        <p:xfrm>
          <a:off x="13757000" y="28953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{5992A981-30FD-4B96-8F3F-28E7D43CF530}</a:tableStyleId>
              </a:tblPr>
              <a:tblGrid>
                <a:gridCol w="2822750"/>
                <a:gridCol w="2105250"/>
                <a:gridCol w="2793025"/>
                <a:gridCol w="5882475"/>
              </a:tblGrid>
              <a:tr h="376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Design Tradeoff</a:t>
                      </a:r>
                      <a:endParaRPr b="1" sz="24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Before </a:t>
                      </a:r>
                      <a:endParaRPr b="1" sz="24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After</a:t>
                      </a:r>
                      <a:endParaRPr b="1" sz="24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Rationale</a:t>
                      </a:r>
                      <a:endParaRPr b="1" sz="24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6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Resistors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68K Ohm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10K Ohm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Wider range of volume outputs</a:t>
                      </a:r>
                      <a:endParaRPr sz="2400">
                        <a:solidFill>
                          <a:srgbClr val="1A9988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6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Microcontroller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STM32 + HC-05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Arduino BLE Nano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Bluetooth already integrated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6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App UI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Phone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Desktop PC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Can’t see user interface from phone. No need to convert code to C++ for apple phones.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6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Finger Identification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Colored Fiducials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Mediapipe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Faster, effective, and more reliable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6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Camera Angle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45 degrees 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Top-Down view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Easier for warping and ring light more stable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5" name="Google Shape;195;p13"/>
          <p:cNvSpPr txBox="1"/>
          <p:nvPr/>
        </p:nvSpPr>
        <p:spPr>
          <a:xfrm>
            <a:off x="13716000" y="26997900"/>
            <a:ext cx="11025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</a:rPr>
              <a:t>Table 1: Tests, verification, validation + results  </a:t>
            </a:r>
            <a:endParaRPr/>
          </a:p>
        </p:txBody>
      </p:sp>
      <p:sp>
        <p:nvSpPr>
          <p:cNvPr id="196" name="Google Shape;196;p13"/>
          <p:cNvSpPr txBox="1"/>
          <p:nvPr/>
        </p:nvSpPr>
        <p:spPr>
          <a:xfrm>
            <a:off x="13717288" y="34174075"/>
            <a:ext cx="11025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</a:rPr>
              <a:t>Table 2: Design Trade-offs</a:t>
            </a:r>
            <a:endParaRPr/>
          </a:p>
        </p:txBody>
      </p:sp>
      <p:sp>
        <p:nvSpPr>
          <p:cNvPr id="197" name="Google Shape;197;p13"/>
          <p:cNvSpPr txBox="1"/>
          <p:nvPr/>
        </p:nvSpPr>
        <p:spPr>
          <a:xfrm>
            <a:off x="7991569" y="28560175"/>
            <a:ext cx="4584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</a:rPr>
              <a:t>Fig 5: App Interface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8" name="Google Shape;198;p13"/>
          <p:cNvSpPr txBox="1"/>
          <p:nvPr/>
        </p:nvSpPr>
        <p:spPr>
          <a:xfrm>
            <a:off x="759851" y="28604900"/>
            <a:ext cx="5545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</a:rPr>
              <a:t>Fig 4: Computer Vision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9" name="Google Shape;199;p13"/>
          <p:cNvSpPr txBox="1"/>
          <p:nvPr/>
        </p:nvSpPr>
        <p:spPr>
          <a:xfrm>
            <a:off x="7389625" y="20636100"/>
            <a:ext cx="5788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</a:rPr>
              <a:t>Fig 3: Paper Keyboard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0" name="Google Shape;200;p13"/>
          <p:cNvSpPr txBox="1"/>
          <p:nvPr/>
        </p:nvSpPr>
        <p:spPr>
          <a:xfrm>
            <a:off x="1194671" y="20033150"/>
            <a:ext cx="3566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</a:rPr>
              <a:t>Fig 2: Gloves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1" name="Google Shape;201;p13"/>
          <p:cNvSpPr txBox="1"/>
          <p:nvPr/>
        </p:nvSpPr>
        <p:spPr>
          <a:xfrm>
            <a:off x="7419850" y="16361313"/>
            <a:ext cx="5788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</a:rPr>
              <a:t>Fig 1: Phone+ Camera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02" name="Google Shape;202;p13"/>
          <p:cNvPicPr preferRelativeResize="0"/>
          <p:nvPr/>
        </p:nvPicPr>
        <p:blipFill rotWithShape="1">
          <a:blip r:embed="rId9">
            <a:alphaModFix/>
          </a:blip>
          <a:srcRect b="0" l="12838" r="0" t="3446"/>
          <a:stretch/>
        </p:blipFill>
        <p:spPr>
          <a:xfrm>
            <a:off x="14385175" y="11599538"/>
            <a:ext cx="4299825" cy="597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0878800" y="6243325"/>
            <a:ext cx="5545800" cy="4009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2778177" y="11664800"/>
            <a:ext cx="3972922" cy="5973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5" name="Google Shape;205;p13"/>
          <p:cNvCxnSpPr/>
          <p:nvPr/>
        </p:nvCxnSpPr>
        <p:spPr>
          <a:xfrm flipH="1">
            <a:off x="17353125" y="12956050"/>
            <a:ext cx="2243100" cy="7068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6" name="Google Shape;206;p13"/>
          <p:cNvCxnSpPr/>
          <p:nvPr/>
        </p:nvCxnSpPr>
        <p:spPr>
          <a:xfrm flipH="1" rot="10800000">
            <a:off x="21624127" y="14973776"/>
            <a:ext cx="1935600" cy="9558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yLab-PosterTemplate-v3">
  <a:themeElements>
    <a:clrScheme name="Custom 6">
      <a:dk1>
        <a:srgbClr val="000000"/>
      </a:dk1>
      <a:lt1>
        <a:srgbClr val="FFFFFF"/>
      </a:lt1>
      <a:dk2>
        <a:srgbClr val="263B86"/>
      </a:dk2>
      <a:lt2>
        <a:srgbClr val="6699CC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