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6576000" cx="27432000"/>
  <p:notesSz cx="32461200" cy="5120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 uri="http://customooxmlschemas.google.com/">
      <go:slidesCustomData xmlns:go="http://customooxmlschemas.google.com/" r:id="rId8" roundtripDataSignature="AMtx7mgrWRltWCXwR8iUvOa8EZDgcEEF4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7191AA0-602E-4A2B-B656-0EA8E938FEB0}">
  <a:tblStyle styleId="{47191AA0-602E-4A2B-B656-0EA8E938FEB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3246100" y="24323025"/>
            <a:ext cx="25968950" cy="230428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3"/>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3"/>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2"/>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3"/>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4"/>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5"/>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7"/>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7"/>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7"/>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7"/>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10"/>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10"/>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1"/>
          <p:cNvSpPr/>
          <p:nvPr>
            <p:ph idx="2" type="pic"/>
          </p:nvPr>
        </p:nvSpPr>
        <p:spPr>
          <a:xfrm>
            <a:off x="5377163" y="3268663"/>
            <a:ext cx="16458902" cy="21945600"/>
          </a:xfrm>
          <a:prstGeom prst="rect">
            <a:avLst/>
          </a:prstGeom>
          <a:noFill/>
          <a:ln>
            <a:noFill/>
          </a:ln>
        </p:spPr>
      </p:sp>
      <p:sp>
        <p:nvSpPr>
          <p:cNvPr id="59" name="Google Shape;59;p11"/>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9" Type="http://schemas.openxmlformats.org/officeDocument/2006/relationships/image" Target="../media/image6.jpg"/><Relationship Id="rId5" Type="http://schemas.openxmlformats.org/officeDocument/2006/relationships/image" Target="../media/image3.png"/><Relationship Id="rId6" Type="http://schemas.openxmlformats.org/officeDocument/2006/relationships/image" Target="../media/image4.jpg"/><Relationship Id="rId7" Type="http://schemas.openxmlformats.org/officeDocument/2006/relationships/image" Target="../media/image7.jp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nvSpPr>
        <p:spPr>
          <a:xfrm>
            <a:off x="13959850" y="17648583"/>
            <a:ext cx="13106400" cy="118212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rPr b="1" lang="en-US" sz="3600"/>
              <a:t>Data Encoding:</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rPr lang="en-US" sz="3600"/>
              <a:t>Encoding data as shown above requires a speed reduction but allows for ambient light filtering for operation in varying lighting.</a:t>
            </a:r>
            <a:endParaRPr sz="3600"/>
          </a:p>
        </p:txBody>
      </p:sp>
      <p:sp>
        <p:nvSpPr>
          <p:cNvPr id="80" name="Google Shape;80;p1"/>
          <p:cNvSpPr/>
          <p:nvPr/>
        </p:nvSpPr>
        <p:spPr>
          <a:xfrm>
            <a:off x="13959840" y="16405214"/>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Evaluation</a:t>
            </a:r>
            <a:endParaRPr/>
          </a:p>
        </p:txBody>
      </p:sp>
      <p:graphicFrame>
        <p:nvGraphicFramePr>
          <p:cNvPr id="81" name="Google Shape;81;p1"/>
          <p:cNvGraphicFramePr/>
          <p:nvPr/>
        </p:nvGraphicFramePr>
        <p:xfrm>
          <a:off x="14301188" y="17715332"/>
          <a:ext cx="3000000" cy="3000000"/>
        </p:xfrm>
        <a:graphic>
          <a:graphicData uri="http://schemas.openxmlformats.org/drawingml/2006/table">
            <a:tbl>
              <a:tblPr>
                <a:noFill/>
                <a:tableStyleId>{47191AA0-602E-4A2B-B656-0EA8E938FEB0}</a:tableStyleId>
              </a:tblPr>
              <a:tblGrid>
                <a:gridCol w="6257550"/>
                <a:gridCol w="6257550"/>
              </a:tblGrid>
              <a:tr h="381000">
                <a:tc gridSpan="2">
                  <a:txBody>
                    <a:bodyPr/>
                    <a:lstStyle/>
                    <a:p>
                      <a:pPr indent="0" lvl="0" marL="0" rtl="0" algn="ctr">
                        <a:spcBef>
                          <a:spcPts val="0"/>
                        </a:spcBef>
                        <a:spcAft>
                          <a:spcPts val="0"/>
                        </a:spcAft>
                        <a:buNone/>
                      </a:pPr>
                      <a:r>
                        <a:rPr lang="en-US" sz="3600"/>
                        <a:t>Test Results</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CCCCC"/>
                    </a:solidFill>
                  </a:tcPr>
                </a:tc>
                <a:tc hMerge="1"/>
              </a:tr>
              <a:tr h="381000">
                <a:tc>
                  <a:txBody>
                    <a:bodyPr/>
                    <a:lstStyle/>
                    <a:p>
                      <a:pPr indent="0" lvl="0" marL="0" rtl="0" algn="l">
                        <a:spcBef>
                          <a:spcPts val="0"/>
                        </a:spcBef>
                        <a:spcAft>
                          <a:spcPts val="0"/>
                        </a:spcAft>
                        <a:buNone/>
                      </a:pPr>
                      <a:r>
                        <a:rPr lang="en-US" sz="3600"/>
                        <a:t>Usable Data Transfer Rate</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2.1 Mbps</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81000">
                <a:tc>
                  <a:txBody>
                    <a:bodyPr/>
                    <a:lstStyle/>
                    <a:p>
                      <a:pPr indent="0" lvl="0" marL="0" rtl="0" algn="l">
                        <a:spcBef>
                          <a:spcPts val="0"/>
                        </a:spcBef>
                        <a:spcAft>
                          <a:spcPts val="0"/>
                        </a:spcAft>
                        <a:buNone/>
                      </a:pPr>
                      <a:r>
                        <a:rPr lang="en-US" sz="3600"/>
                        <a:t>Raw Data Transfer Rate</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4.2 Mbps</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81000">
                <a:tc>
                  <a:txBody>
                    <a:bodyPr/>
                    <a:lstStyle/>
                    <a:p>
                      <a:pPr indent="0" lvl="0" marL="0" rtl="0" algn="l">
                        <a:spcBef>
                          <a:spcPts val="0"/>
                        </a:spcBef>
                        <a:spcAft>
                          <a:spcPts val="0"/>
                        </a:spcAft>
                        <a:buNone/>
                      </a:pPr>
                      <a:r>
                        <a:rPr lang="en-US" sz="3600"/>
                        <a:t>Operational Distance</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2 m</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81000">
                <a:tc>
                  <a:txBody>
                    <a:bodyPr/>
                    <a:lstStyle/>
                    <a:p>
                      <a:pPr indent="0" lvl="0" marL="0" rtl="0" algn="l">
                        <a:spcBef>
                          <a:spcPts val="0"/>
                        </a:spcBef>
                        <a:spcAft>
                          <a:spcPts val="0"/>
                        </a:spcAft>
                        <a:buNone/>
                      </a:pPr>
                      <a:r>
                        <a:rPr lang="en-US" sz="3600"/>
                        <a:t>Max Laser Power</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5 mW</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81000">
                <a:tc>
                  <a:txBody>
                    <a:bodyPr/>
                    <a:lstStyle/>
                    <a:p>
                      <a:pPr indent="0" lvl="0" marL="0" rtl="0" algn="l">
                        <a:spcBef>
                          <a:spcPts val="0"/>
                        </a:spcBef>
                        <a:spcAft>
                          <a:spcPts val="0"/>
                        </a:spcAft>
                        <a:buNone/>
                      </a:pPr>
                      <a:r>
                        <a:rPr lang="en-US" sz="3600"/>
                        <a:t>Allowable Angular Error</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+/- 0.13 Degrees</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381000">
                <a:tc>
                  <a:txBody>
                    <a:bodyPr/>
                    <a:lstStyle/>
                    <a:p>
                      <a:pPr indent="0" lvl="0" marL="0" rtl="0" algn="l">
                        <a:spcBef>
                          <a:spcPts val="0"/>
                        </a:spcBef>
                        <a:spcAft>
                          <a:spcPts val="0"/>
                        </a:spcAft>
                        <a:buNone/>
                      </a:pPr>
                      <a:r>
                        <a:rPr lang="en-US" sz="3600"/>
                        <a:t>Error Detection</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rPr lang="en-US" sz="3600"/>
                        <a:t>Correct 1 Bit, Detect 2 Bits</a:t>
                      </a:r>
                      <a:endParaRPr sz="3600"/>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82" name="Google Shape;82;p1"/>
          <p:cNvSpPr txBox="1"/>
          <p:nvPr/>
        </p:nvSpPr>
        <p:spPr>
          <a:xfrm>
            <a:off x="14005550" y="5128125"/>
            <a:ext cx="13106400" cy="1126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600"/>
              <a:t>Hardware Components:</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t/>
            </a:r>
            <a:endParaRPr b="1" sz="3600"/>
          </a:p>
          <a:p>
            <a:pPr indent="0" lvl="0" marL="0" rtl="0" algn="l">
              <a:spcBef>
                <a:spcPts val="0"/>
              </a:spcBef>
              <a:spcAft>
                <a:spcPts val="0"/>
              </a:spcAft>
              <a:buNone/>
            </a:pPr>
            <a:r>
              <a:rPr b="1" lang="en-US" sz="3600"/>
              <a:t>Software Components:</a:t>
            </a:r>
            <a:endParaRPr b="1" sz="3600"/>
          </a:p>
          <a:p>
            <a:pPr indent="-457200" lvl="0" marL="457200" rtl="0" algn="l">
              <a:spcBef>
                <a:spcPts val="0"/>
              </a:spcBef>
              <a:spcAft>
                <a:spcPts val="0"/>
              </a:spcAft>
              <a:buSzPts val="3600"/>
              <a:buChar char="●"/>
            </a:pPr>
            <a:r>
              <a:rPr lang="en-US" sz="3600"/>
              <a:t>FPGA: USB-laser interface including handshaking, UART encoding and decoding, and packet padding</a:t>
            </a:r>
            <a:endParaRPr sz="3600"/>
          </a:p>
          <a:p>
            <a:pPr indent="-457200" lvl="0" marL="457200" rtl="0" algn="l">
              <a:spcBef>
                <a:spcPts val="0"/>
              </a:spcBef>
              <a:spcAft>
                <a:spcPts val="0"/>
              </a:spcAft>
              <a:buSzPts val="3600"/>
              <a:buChar char="●"/>
            </a:pPr>
            <a:r>
              <a:rPr lang="en-US" sz="3600"/>
              <a:t>Software: Hamming encoding, packet creation and file reconstruction, and controlling the overall protocol</a:t>
            </a:r>
            <a:endParaRPr sz="3600"/>
          </a:p>
        </p:txBody>
      </p:sp>
      <p:sp>
        <p:nvSpPr>
          <p:cNvPr id="83" name="Google Shape;83;p1"/>
          <p:cNvSpPr txBox="1"/>
          <p:nvPr/>
        </p:nvSpPr>
        <p:spPr>
          <a:xfrm>
            <a:off x="-914400" y="0"/>
            <a:ext cx="36576000" cy="1231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7400" u="none" cap="none" strike="noStrike">
              <a:solidFill>
                <a:schemeClr val="dk1"/>
              </a:solidFill>
              <a:latin typeface="Arial"/>
              <a:ea typeface="Arial"/>
              <a:cs typeface="Arial"/>
              <a:sym typeface="Arial"/>
            </a:endParaRPr>
          </a:p>
        </p:txBody>
      </p:sp>
      <p:sp>
        <p:nvSpPr>
          <p:cNvPr id="84" name="Google Shape;84;p1"/>
          <p:cNvSpPr/>
          <p:nvPr/>
        </p:nvSpPr>
        <p:spPr>
          <a:xfrm>
            <a:off x="220960" y="15849321"/>
            <a:ext cx="13197900" cy="8076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System Architecture</a:t>
            </a:r>
            <a:endParaRPr/>
          </a:p>
        </p:txBody>
      </p:sp>
      <p:sp>
        <p:nvSpPr>
          <p:cNvPr id="85" name="Google Shape;85;p1"/>
          <p:cNvSpPr txBox="1"/>
          <p:nvPr/>
        </p:nvSpPr>
        <p:spPr>
          <a:xfrm>
            <a:off x="0" y="533401"/>
            <a:ext cx="27432000" cy="32325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rPr b="1" lang="en-US" sz="7200">
                <a:solidFill>
                  <a:srgbClr val="BE0204"/>
                </a:solidFill>
              </a:rPr>
              <a:t>LaserDrop</a:t>
            </a:r>
            <a:endParaRPr/>
          </a:p>
          <a:p>
            <a:pPr indent="0" lvl="0" marL="0" marR="0" rtl="0" algn="ctr">
              <a:lnSpc>
                <a:spcPct val="60000"/>
              </a:lnSpc>
              <a:spcBef>
                <a:spcPts val="1800"/>
              </a:spcBef>
              <a:spcAft>
                <a:spcPts val="0"/>
              </a:spcAft>
              <a:buNone/>
            </a:pPr>
            <a:r>
              <a:rPr b="1" lang="en-US" sz="3600">
                <a:solidFill>
                  <a:schemeClr val="dk1"/>
                </a:solidFill>
              </a:rPr>
              <a:t>B5: Anju Ito, Roger Lacson, KJ Newman</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18-500 Capstone Design, Spring 2023</a:t>
            </a:r>
            <a:endParaRPr b="0" i="0" sz="3600" u="none" cap="none" strike="noStrike">
              <a:solidFill>
                <a:schemeClr val="dk1"/>
              </a:solidFill>
              <a:latin typeface="Arial"/>
              <a:ea typeface="Arial"/>
              <a:cs typeface="Arial"/>
              <a:sym typeface="Arial"/>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Electrical and Computer Engineering Department</a:t>
            </a:r>
            <a:endParaRPr/>
          </a:p>
          <a:p>
            <a:pPr indent="0" lvl="0" marL="0" marR="0" rtl="0" algn="ctr">
              <a:lnSpc>
                <a:spcPct val="60000"/>
              </a:lnSpc>
              <a:spcBef>
                <a:spcPts val="1800"/>
              </a:spcBef>
              <a:spcAft>
                <a:spcPts val="0"/>
              </a:spcAft>
              <a:buNone/>
            </a:pPr>
            <a:r>
              <a:rPr b="0" i="0" lang="en-US" sz="3600" u="none" cap="none" strike="noStrike">
                <a:solidFill>
                  <a:schemeClr val="dk1"/>
                </a:solidFill>
                <a:latin typeface="Arial"/>
                <a:ea typeface="Arial"/>
                <a:cs typeface="Arial"/>
                <a:sym typeface="Arial"/>
              </a:rPr>
              <a:t>Carnegie Mellon University</a:t>
            </a:r>
            <a:endParaRPr/>
          </a:p>
        </p:txBody>
      </p:sp>
      <p:grpSp>
        <p:nvGrpSpPr>
          <p:cNvPr id="86" name="Google Shape;86;p1"/>
          <p:cNvGrpSpPr/>
          <p:nvPr/>
        </p:nvGrpSpPr>
        <p:grpSpPr>
          <a:xfrm>
            <a:off x="20878800" y="33952297"/>
            <a:ext cx="6553199" cy="2489032"/>
            <a:chOff x="20878800" y="33952297"/>
            <a:chExt cx="6553199" cy="2489032"/>
          </a:xfrm>
        </p:grpSpPr>
        <p:pic>
          <p:nvPicPr>
            <p:cNvPr id="87" name="Google Shape;87;p1"/>
            <p:cNvPicPr preferRelativeResize="0"/>
            <p:nvPr/>
          </p:nvPicPr>
          <p:blipFill rotWithShape="1">
            <a:blip r:embed="rId3">
              <a:alphaModFix/>
            </a:blip>
            <a:srcRect b="20750" l="0" r="0" t="20213"/>
            <a:stretch/>
          </p:blipFill>
          <p:spPr>
            <a:xfrm>
              <a:off x="20878800" y="33952297"/>
              <a:ext cx="6553199" cy="1397000"/>
            </a:xfrm>
            <a:prstGeom prst="rect">
              <a:avLst/>
            </a:prstGeom>
            <a:noFill/>
            <a:ln>
              <a:noFill/>
            </a:ln>
          </p:spPr>
        </p:pic>
        <p:pic>
          <p:nvPicPr>
            <p:cNvPr id="88" name="Google Shape;88;p1"/>
            <p:cNvPicPr preferRelativeResize="0"/>
            <p:nvPr/>
          </p:nvPicPr>
          <p:blipFill rotWithShape="1">
            <a:blip r:embed="rId4">
              <a:alphaModFix/>
            </a:blip>
            <a:srcRect b="24891" l="0" r="0" t="28529"/>
            <a:stretch/>
          </p:blipFill>
          <p:spPr>
            <a:xfrm>
              <a:off x="21253537" y="35463613"/>
              <a:ext cx="5812704" cy="977716"/>
            </a:xfrm>
            <a:prstGeom prst="rect">
              <a:avLst/>
            </a:prstGeom>
            <a:noFill/>
            <a:ln>
              <a:noFill/>
            </a:ln>
          </p:spPr>
        </p:pic>
      </p:grpSp>
      <p:sp>
        <p:nvSpPr>
          <p:cNvPr id="89" name="Google Shape;89;p1"/>
          <p:cNvSpPr/>
          <p:nvPr/>
        </p:nvSpPr>
        <p:spPr>
          <a:xfrm>
            <a:off x="381000" y="403860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Arial"/>
                <a:ea typeface="Arial"/>
                <a:cs typeface="Arial"/>
                <a:sym typeface="Arial"/>
              </a:rPr>
              <a:t>Product Pitch</a:t>
            </a:r>
            <a:endParaRPr/>
          </a:p>
        </p:txBody>
      </p:sp>
      <p:sp>
        <p:nvSpPr>
          <p:cNvPr id="90" name="Google Shape;90;p1"/>
          <p:cNvSpPr/>
          <p:nvPr/>
        </p:nvSpPr>
        <p:spPr>
          <a:xfrm>
            <a:off x="304800" y="5176525"/>
            <a:ext cx="13030200" cy="105531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3600">
                <a:solidFill>
                  <a:schemeClr val="dk1"/>
                </a:solidFill>
              </a:rPr>
              <a:t>Common transmission protocols such as Wifi, Bluetooth, and Internet, are not secure. RF communication creates a signature that can easily be detected and intercepted. Thus, these are poor methods for undercover agents to exfiltrate data, and so it is most often done with dead drops. Our project provides a better solution to transmit sensitive data discretely and securely using lasers. This provides a solution for transferring data without any physical contact, physical evidence, or detectable RF signature. LaserDrop is a USB device that consists of a circuit board, FPGA, and software that allows users to transmit data from one device to another through lasers.</a:t>
            </a:r>
            <a:endParaRPr sz="3600">
              <a:solidFill>
                <a:schemeClr val="dk1"/>
              </a:solidFill>
            </a:endParaRPr>
          </a:p>
          <a:p>
            <a:pPr indent="0" lvl="0" marL="0" rtl="0" algn="l">
              <a:spcBef>
                <a:spcPts val="0"/>
              </a:spcBef>
              <a:spcAft>
                <a:spcPts val="0"/>
              </a:spcAft>
              <a:buSzPts val="1100"/>
              <a:buNone/>
            </a:pPr>
            <a:r>
              <a:t/>
            </a:r>
            <a:endParaRPr sz="3600">
              <a:solidFill>
                <a:schemeClr val="dk1"/>
              </a:solidFill>
            </a:endParaRPr>
          </a:p>
          <a:p>
            <a:pPr indent="0" lvl="0" marL="0" rtl="0" algn="l">
              <a:spcBef>
                <a:spcPts val="0"/>
              </a:spcBef>
              <a:spcAft>
                <a:spcPts val="0"/>
              </a:spcAft>
              <a:buSzPts val="1100"/>
              <a:buNone/>
            </a:pPr>
            <a:r>
              <a:rPr lang="en-US" sz="3600">
                <a:solidFill>
                  <a:schemeClr val="dk1"/>
                </a:solidFill>
              </a:rPr>
              <a:t>Our project’s requirements are to transmit data at a range of </a:t>
            </a:r>
            <a:r>
              <a:rPr b="1" lang="en-US" sz="3600">
                <a:solidFill>
                  <a:schemeClr val="dk1"/>
                </a:solidFill>
              </a:rPr>
              <a:t>1 meter</a:t>
            </a:r>
            <a:r>
              <a:rPr lang="en-US" sz="3600">
                <a:solidFill>
                  <a:schemeClr val="dk1"/>
                </a:solidFill>
              </a:rPr>
              <a:t> at speeds above </a:t>
            </a:r>
            <a:r>
              <a:rPr b="1" lang="en-US" sz="3600">
                <a:solidFill>
                  <a:schemeClr val="dk1"/>
                </a:solidFill>
              </a:rPr>
              <a:t>1 Mbps</a:t>
            </a:r>
            <a:r>
              <a:rPr lang="en-US" sz="3600">
                <a:solidFill>
                  <a:schemeClr val="dk1"/>
                </a:solidFill>
              </a:rPr>
              <a:t>. We more than double both of these requirements. We also require that the system is able to correct for up to </a:t>
            </a:r>
            <a:r>
              <a:rPr b="1" lang="en-US" sz="3600">
                <a:solidFill>
                  <a:schemeClr val="dk1"/>
                </a:solidFill>
              </a:rPr>
              <a:t>2 bit errors</a:t>
            </a:r>
            <a:r>
              <a:rPr lang="en-US" sz="3600">
                <a:solidFill>
                  <a:schemeClr val="dk1"/>
                </a:solidFill>
              </a:rPr>
              <a:t> within a 16 byte period and allows users to misalign lasers by </a:t>
            </a:r>
            <a:r>
              <a:rPr b="1" lang="en-US" sz="3600">
                <a:solidFill>
                  <a:schemeClr val="dk1"/>
                </a:solidFill>
              </a:rPr>
              <a:t>0.1 degrees</a:t>
            </a:r>
            <a:r>
              <a:rPr lang="en-US" sz="3600">
                <a:solidFill>
                  <a:schemeClr val="dk1"/>
                </a:solidFill>
              </a:rPr>
              <a:t>. The laser power must be under </a:t>
            </a:r>
            <a:r>
              <a:rPr b="1" lang="en-US" sz="3600">
                <a:solidFill>
                  <a:schemeClr val="dk1"/>
                </a:solidFill>
              </a:rPr>
              <a:t>5 mW </a:t>
            </a:r>
            <a:r>
              <a:rPr lang="en-US" sz="3600">
                <a:solidFill>
                  <a:schemeClr val="dk1"/>
                </a:solidFill>
              </a:rPr>
              <a:t>to be safe for public use without damaging bystanders’ eyes.</a:t>
            </a:r>
            <a:endParaRPr sz="3600">
              <a:solidFill>
                <a:schemeClr val="dk1"/>
              </a:solidFill>
            </a:endParaRPr>
          </a:p>
        </p:txBody>
      </p:sp>
      <p:sp>
        <p:nvSpPr>
          <p:cNvPr id="91" name="Google Shape;91;p1"/>
          <p:cNvSpPr/>
          <p:nvPr/>
        </p:nvSpPr>
        <p:spPr>
          <a:xfrm>
            <a:off x="14005560" y="4051347"/>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System Description</a:t>
            </a:r>
            <a:endParaRPr/>
          </a:p>
        </p:txBody>
      </p:sp>
      <p:pic>
        <p:nvPicPr>
          <p:cNvPr id="92" name="Google Shape;92;p1"/>
          <p:cNvPicPr preferRelativeResize="0"/>
          <p:nvPr/>
        </p:nvPicPr>
        <p:blipFill>
          <a:blip r:embed="rId5">
            <a:alphaModFix/>
          </a:blip>
          <a:stretch>
            <a:fillRect/>
          </a:stretch>
        </p:blipFill>
        <p:spPr>
          <a:xfrm>
            <a:off x="22886793" y="229193"/>
            <a:ext cx="3837599" cy="3603057"/>
          </a:xfrm>
          <a:prstGeom prst="rect">
            <a:avLst/>
          </a:prstGeom>
          <a:noFill/>
          <a:ln>
            <a:noFill/>
          </a:ln>
        </p:spPr>
      </p:pic>
      <p:pic>
        <p:nvPicPr>
          <p:cNvPr id="93" name="Google Shape;93;p1"/>
          <p:cNvPicPr preferRelativeResize="0"/>
          <p:nvPr/>
        </p:nvPicPr>
        <p:blipFill>
          <a:blip r:embed="rId6">
            <a:alphaModFix/>
          </a:blip>
          <a:stretch>
            <a:fillRect/>
          </a:stretch>
        </p:blipFill>
        <p:spPr>
          <a:xfrm>
            <a:off x="14272250" y="23969088"/>
            <a:ext cx="12573000" cy="4171950"/>
          </a:xfrm>
          <a:prstGeom prst="rect">
            <a:avLst/>
          </a:prstGeom>
          <a:noFill/>
          <a:ln>
            <a:noFill/>
          </a:ln>
        </p:spPr>
      </p:pic>
      <p:pic>
        <p:nvPicPr>
          <p:cNvPr id="94" name="Google Shape;94;p1"/>
          <p:cNvPicPr preferRelativeResize="0"/>
          <p:nvPr/>
        </p:nvPicPr>
        <p:blipFill rotWithShape="1">
          <a:blip r:embed="rId7">
            <a:alphaModFix/>
          </a:blip>
          <a:srcRect b="0" l="6360" r="7335" t="0"/>
          <a:stretch/>
        </p:blipFill>
        <p:spPr>
          <a:xfrm rot="-5400000">
            <a:off x="16538175" y="3895912"/>
            <a:ext cx="7377151" cy="11396775"/>
          </a:xfrm>
          <a:prstGeom prst="rect">
            <a:avLst/>
          </a:prstGeom>
          <a:noFill/>
          <a:ln>
            <a:noFill/>
          </a:ln>
        </p:spPr>
      </p:pic>
      <p:sp>
        <p:nvSpPr>
          <p:cNvPr id="95" name="Google Shape;95;p1"/>
          <p:cNvSpPr/>
          <p:nvPr/>
        </p:nvSpPr>
        <p:spPr>
          <a:xfrm>
            <a:off x="21667700" y="7661650"/>
            <a:ext cx="4816500" cy="561900"/>
          </a:xfrm>
          <a:prstGeom prst="wedgeRectCallout">
            <a:avLst>
              <a:gd fmla="val -79664" name="adj1"/>
              <a:gd fmla="val 123968"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3200"/>
              <a:t>Adjustable Lens Housing</a:t>
            </a:r>
            <a:endParaRPr sz="3200"/>
          </a:p>
        </p:txBody>
      </p:sp>
      <p:sp>
        <p:nvSpPr>
          <p:cNvPr id="96" name="Google Shape;96;p1"/>
          <p:cNvSpPr/>
          <p:nvPr/>
        </p:nvSpPr>
        <p:spPr>
          <a:xfrm>
            <a:off x="22941000" y="9754200"/>
            <a:ext cx="3837600" cy="561900"/>
          </a:xfrm>
          <a:prstGeom prst="wedgeRectCallout">
            <a:avLst>
              <a:gd fmla="val -112914" name="adj1"/>
              <a:gd fmla="val -9423"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3200"/>
              <a:t>Green Laser + Lens</a:t>
            </a:r>
            <a:endParaRPr sz="3200"/>
          </a:p>
        </p:txBody>
      </p:sp>
      <p:sp>
        <p:nvSpPr>
          <p:cNvPr id="97" name="Google Shape;97;p1"/>
          <p:cNvSpPr/>
          <p:nvPr/>
        </p:nvSpPr>
        <p:spPr>
          <a:xfrm>
            <a:off x="22941000" y="10787100"/>
            <a:ext cx="3170700" cy="561900"/>
          </a:xfrm>
          <a:prstGeom prst="wedgeRectCallout">
            <a:avLst>
              <a:gd fmla="val -111015" name="adj1"/>
              <a:gd fmla="val -64415"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3200"/>
              <a:t>Laser Receivers</a:t>
            </a:r>
            <a:endParaRPr sz="3200"/>
          </a:p>
        </p:txBody>
      </p:sp>
      <p:sp>
        <p:nvSpPr>
          <p:cNvPr id="98" name="Google Shape;98;p1"/>
          <p:cNvSpPr/>
          <p:nvPr/>
        </p:nvSpPr>
        <p:spPr>
          <a:xfrm>
            <a:off x="14338900" y="8920200"/>
            <a:ext cx="2619000" cy="561900"/>
          </a:xfrm>
          <a:prstGeom prst="wedgeRectCallout">
            <a:avLst>
              <a:gd fmla="val 67835" name="adj1"/>
              <a:gd fmla="val 111879"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3200"/>
              <a:t>FPGA Board</a:t>
            </a:r>
            <a:endParaRPr sz="3200"/>
          </a:p>
        </p:txBody>
      </p:sp>
      <p:sp>
        <p:nvSpPr>
          <p:cNvPr id="99" name="Google Shape;99;p1"/>
          <p:cNvSpPr/>
          <p:nvPr/>
        </p:nvSpPr>
        <p:spPr>
          <a:xfrm>
            <a:off x="22731450" y="5569075"/>
            <a:ext cx="2328300" cy="561900"/>
          </a:xfrm>
          <a:prstGeom prst="wedgeRectCallout">
            <a:avLst>
              <a:gd fmla="val -23453" name="adj1"/>
              <a:gd fmla="val 67508" name="adj2"/>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3200"/>
              <a:t>USB-C Port</a:t>
            </a:r>
            <a:endParaRPr sz="3200"/>
          </a:p>
        </p:txBody>
      </p:sp>
      <p:sp>
        <p:nvSpPr>
          <p:cNvPr id="100" name="Google Shape;100;p1"/>
          <p:cNvSpPr/>
          <p:nvPr/>
        </p:nvSpPr>
        <p:spPr>
          <a:xfrm>
            <a:off x="13959852" y="29579750"/>
            <a:ext cx="13106400" cy="914400"/>
          </a:xfrm>
          <a:prstGeom prst="rect">
            <a:avLst/>
          </a:prstGeom>
          <a:solidFill>
            <a:srgbClr val="A50021"/>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101" name="Google Shape;101;p1"/>
          <p:cNvSpPr txBox="1"/>
          <p:nvPr/>
        </p:nvSpPr>
        <p:spPr>
          <a:xfrm>
            <a:off x="13962125" y="30604125"/>
            <a:ext cx="13030200" cy="29553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600"/>
              <a:t>Our device successfully provides a proof of concept for a high-speed, discrete, and safe laser communication system. With more time, budget, and resources, we anticipate that this device could be integrated into consumer devices and use non-visible lasers for better secrecy in operational use.</a:t>
            </a:r>
            <a:endParaRPr sz="3600"/>
          </a:p>
        </p:txBody>
      </p:sp>
      <p:pic>
        <p:nvPicPr>
          <p:cNvPr id="102" name="Google Shape;102;p1"/>
          <p:cNvPicPr preferRelativeResize="0"/>
          <p:nvPr/>
        </p:nvPicPr>
        <p:blipFill rotWithShape="1">
          <a:blip r:embed="rId8">
            <a:alphaModFix/>
          </a:blip>
          <a:srcRect b="0" l="0" r="0" t="0"/>
          <a:stretch/>
        </p:blipFill>
        <p:spPr>
          <a:xfrm>
            <a:off x="17700685" y="33559437"/>
            <a:ext cx="2998548" cy="2998548"/>
          </a:xfrm>
          <a:prstGeom prst="rect">
            <a:avLst/>
          </a:prstGeom>
          <a:noFill/>
          <a:ln>
            <a:noFill/>
          </a:ln>
        </p:spPr>
      </p:pic>
      <p:sp>
        <p:nvSpPr>
          <p:cNvPr id="103" name="Google Shape;103;p1"/>
          <p:cNvSpPr txBox="1"/>
          <p:nvPr/>
        </p:nvSpPr>
        <p:spPr>
          <a:xfrm>
            <a:off x="13959850" y="34981025"/>
            <a:ext cx="3837600" cy="12930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u="sng">
                <a:solidFill>
                  <a:srgbClr val="4A86E8"/>
                </a:solidFill>
              </a:rPr>
              <a:t>http://course.ece.cmu.edu/~ece500/projects/s23-teamb5/</a:t>
            </a:r>
            <a:endParaRPr sz="2400" u="sng">
              <a:solidFill>
                <a:srgbClr val="4A86E8"/>
              </a:solidFill>
            </a:endParaRPr>
          </a:p>
        </p:txBody>
      </p:sp>
      <p:sp>
        <p:nvSpPr>
          <p:cNvPr id="104" name="Google Shape;104;p1"/>
          <p:cNvSpPr txBox="1"/>
          <p:nvPr/>
        </p:nvSpPr>
        <p:spPr>
          <a:xfrm>
            <a:off x="13886200" y="34523800"/>
            <a:ext cx="3071700" cy="5541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400"/>
              <a:t>More Information at:</a:t>
            </a:r>
            <a:endParaRPr sz="2400"/>
          </a:p>
        </p:txBody>
      </p:sp>
      <p:sp>
        <p:nvSpPr>
          <p:cNvPr id="105" name="Google Shape;105;p1"/>
          <p:cNvSpPr/>
          <p:nvPr/>
        </p:nvSpPr>
        <p:spPr>
          <a:xfrm>
            <a:off x="373400" y="16776625"/>
            <a:ext cx="13030200" cy="807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b="1" lang="en-US" sz="3600">
                <a:solidFill>
                  <a:schemeClr val="dk1"/>
                </a:solidFill>
              </a:rPr>
              <a:t>System Block Diagram:</a:t>
            </a:r>
            <a:endParaRPr b="1" sz="3600">
              <a:solidFill>
                <a:schemeClr val="dk1"/>
              </a:solidFill>
            </a:endParaRPr>
          </a:p>
        </p:txBody>
      </p:sp>
      <p:pic>
        <p:nvPicPr>
          <p:cNvPr id="106" name="Google Shape;106;p1"/>
          <p:cNvPicPr preferRelativeResize="0"/>
          <p:nvPr/>
        </p:nvPicPr>
        <p:blipFill>
          <a:blip r:embed="rId9">
            <a:alphaModFix/>
          </a:blip>
          <a:stretch>
            <a:fillRect/>
          </a:stretch>
        </p:blipFill>
        <p:spPr>
          <a:xfrm>
            <a:off x="304800" y="17423572"/>
            <a:ext cx="13197899" cy="1899242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2012-08-30T17:56:20Z</dcterms:created>
  <dc:creator>ndwyer</dc:creator>
</cp:coreProperties>
</file>