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Comfortaa Medium"/>
      <p:regular r:id="rId20"/>
      <p:bold r:id="rId21"/>
    </p:embeddedFont>
    <p:embeddedFont>
      <p:font typeface="Comforta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Zhejia Yang"/>
  <p:cmAuthor clrIdx="1" id="1" initials="" lastIdx="1" name="Korene Tu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CEEE66-C072-4C34-B03E-CF5753A6CAC2}">
  <a:tblStyle styleId="{C2CEEE66-C072-4C34-B03E-CF5753A6CA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Medium-regular.fntdata"/><Relationship Id="rId11" Type="http://schemas.openxmlformats.org/officeDocument/2006/relationships/slide" Target="slides/slide4.xml"/><Relationship Id="rId22" Type="http://schemas.openxmlformats.org/officeDocument/2006/relationships/font" Target="fonts/Comfortaa-regular.fntdata"/><Relationship Id="rId10" Type="http://schemas.openxmlformats.org/officeDocument/2006/relationships/slide" Target="slides/slide3.xml"/><Relationship Id="rId21" Type="http://schemas.openxmlformats.org/officeDocument/2006/relationships/font" Target="fonts/ComfortaaMedium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schemas.openxmlformats.org/officeDocument/2006/relationships/font" Target="fonts/Comforta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commentAuthors" Target="commentAuthors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1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4-21T23:28:03.959">
    <p:pos x="4053" y="1646"/>
    <p:text>/beautification - aka stick it in a box so ppl can't see it's guts</p:text>
  </p:cm>
  <p:cm authorId="0" idx="2" dt="2023-04-21T20:16:14.735">
    <p:pos x="4053" y="1646"/>
    <p:text>Anything else?</p:text>
  </p:cm>
  <p:cm authorId="1" idx="1" dt="2023-04-21T23:28:03.959">
    <p:pos x="4053" y="1646"/>
    <p:text>Test and survey others using keys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8f1d98c9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8f1d98c9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Use Case/Application: Remind us of the problem you are solving.  Don't spend too much time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here, as you can assume your audience can remember your previous presentation.  Of course, if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you've made big changes, you need to explain them.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omfortaa"/>
              <a:buChar char="●"/>
            </a:pPr>
            <a:r>
              <a:rPr lang="en" sz="16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For those who want an easily customizable ergonomic experience</a:t>
            </a:r>
            <a:endParaRPr sz="16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omfortaa"/>
              <a:buChar char="●"/>
            </a:pPr>
            <a:r>
              <a:rPr lang="en" sz="16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For those who want to minimize cable clutter on their desk</a:t>
            </a:r>
            <a:endParaRPr sz="16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Comfortaa"/>
              <a:buChar char="●"/>
            </a:pPr>
            <a:r>
              <a:rPr lang="en" sz="16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For those who want to try new layouts without buying an entirely new keyboard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8f1d98c9a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38f1d98c9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8f1d98c9a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8f1d98c9a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Highlight design trade-offs you made. Engineering is often the process of choosing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(making decisions about) different approaches to a problem. We would like to see those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areas where this was done in your project.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We also want to see the QUANTITATIVE trade-offs in your implementation if you were able to gather this from the testing.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Specifically between the specifications you listed as the most important based on your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application area. This is called a Pareto trade-off.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38f1d98c9a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38f1d98c9a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Show and discuss your schedule. Again, focus on what changed. Highlight any work that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remains before the public demo. Take care to make sure this slide is readable. An example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schedule was provided in the Design Review Presentation and Report guidance.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38f1d98c9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38f1d98c9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Quantitative Use-Case Requirements: What requirements are driven by the use case ? Include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numbers and units. This can be merged with the use case/application slide as this too was the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focus of the last presentation. However all teams must have a list of quantitative requirements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(and perhaps some qualitative requirements) listed.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GOALS (the why): retain COMFORT, improve CUSTOMIZABILITY, reduce COSTS (less than multiple keyboards)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8f1d98c9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8f1d98c9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Solution Approach: 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This was the focus of the Design Review, so you don't want to spend much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time here either. 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Instead, just remind us of your approach and </a:t>
            </a:r>
            <a:r>
              <a:rPr b="1"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highlight any changes</a:t>
            </a: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from the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original approach. Include your block diagram and highlight any differences in the "as-built"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version from the Design Review version. 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Please emphasize any considerations of public health,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safety, and welfare, as well as global, cultural, social, environmental, and economic factors in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you formulated a solution approach to meet your use-case requirements. 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Explain how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your thinking and solution has evolved since the proposal presentation.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38f1d98c9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38f1d98c9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Changes: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-"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LIPO location in stack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-"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8f1d98c9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38f1d98c9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Complete Solution: Discuss what you will show in the public demonstration.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8f1d98c9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38f1d98c9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Remind us of what you've said before regarding the test plans: QUANTITATIVE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measurements of the goodness / functionality of your design? We want to hear about both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the verification of design requirements and the validation of use-case requirements. Test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inputs? What constitutes a passing test?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38f1d98c9a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38f1d98c9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Results: How well did your implementation perform?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Table of Specs and Performance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38f1d98c9a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38f1d98c9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Remind us of what you've said before regarding the test plans: QUANTITATIVE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measurements of the goodness / functionality of your design? We want to hear about both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the verification of design requirements and the validation of use-case requirements. Test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inputs? What constitutes a passing test?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8f1d98c9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38f1d98c9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Results: How well did your implementation perform?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Table of Specs and Performance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FBD3C7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34900"/>
            <a:ext cx="5469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D2D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D2D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omfortaa"/>
              <a:buChar char="●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○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■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●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○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■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●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○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■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BD3C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1.xml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1.jpg"/><Relationship Id="rId9" Type="http://schemas.openxmlformats.org/officeDocument/2006/relationships/image" Target="../media/image13.png"/><Relationship Id="rId5" Type="http://schemas.openxmlformats.org/officeDocument/2006/relationships/image" Target="../media/image16.jpg"/><Relationship Id="rId6" Type="http://schemas.openxmlformats.org/officeDocument/2006/relationships/image" Target="../media/image14.png"/><Relationship Id="rId7" Type="http://schemas.openxmlformats.org/officeDocument/2006/relationships/image" Target="../media/image11.pn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34900"/>
            <a:ext cx="546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Case RECAP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4500000" cy="3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People who want to invest in a Custom Keyboard usually do so for the </a:t>
            </a:r>
            <a:br>
              <a:rPr lang="en" sz="1600"/>
            </a:br>
            <a:r>
              <a:rPr b="1" lang="en" sz="1600"/>
              <a:t>comfort</a:t>
            </a:r>
            <a:r>
              <a:rPr lang="en" sz="1600"/>
              <a:t> and </a:t>
            </a:r>
            <a:r>
              <a:rPr b="1" lang="en" sz="1600"/>
              <a:t>customizability</a:t>
            </a:r>
            <a:r>
              <a:rPr lang="en" sz="1600"/>
              <a:t> it offers.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/>
              <a:t>PROBLEM: </a:t>
            </a:r>
            <a:br>
              <a:rPr lang="en" sz="1600"/>
            </a:br>
            <a:r>
              <a:rPr lang="en" sz="1600"/>
              <a:t>Finding the keyboard that is perfect for you and </a:t>
            </a:r>
            <a:br>
              <a:rPr lang="en" sz="1600"/>
            </a:br>
            <a:r>
              <a:rPr b="1" lang="en" sz="1600"/>
              <a:t>all the things you use your keyboard for</a:t>
            </a:r>
            <a:r>
              <a:rPr lang="en" sz="1600"/>
              <a:t> </a:t>
            </a:r>
            <a:br>
              <a:rPr lang="en" sz="1600"/>
            </a:br>
            <a:r>
              <a:rPr lang="en" sz="1600"/>
              <a:t>can be difficult and require </a:t>
            </a:r>
            <a:r>
              <a:rPr b="1" lang="en" sz="1600"/>
              <a:t>multiple keyboards</a:t>
            </a:r>
            <a:r>
              <a:rPr lang="en" sz="1600"/>
              <a:t> and </a:t>
            </a:r>
            <a:br>
              <a:rPr lang="en" sz="1600"/>
            </a:br>
            <a:r>
              <a:rPr b="1" lang="en" sz="1600"/>
              <a:t>thousands</a:t>
            </a:r>
            <a:r>
              <a:rPr lang="en" sz="1600"/>
              <a:t> of dollars. </a:t>
            </a:r>
            <a:br>
              <a:rPr lang="en" sz="1600"/>
            </a:br>
            <a:r>
              <a:rPr lang="en" sz="1600"/>
              <a:t>Specifically, often times, different applications require </a:t>
            </a:r>
            <a:r>
              <a:rPr b="1" lang="en" sz="1600"/>
              <a:t>different layouts</a:t>
            </a:r>
            <a:r>
              <a:rPr lang="en" sz="1600"/>
              <a:t> aka </a:t>
            </a:r>
            <a:br>
              <a:rPr lang="en" sz="1600"/>
            </a:br>
            <a:r>
              <a:rPr b="1" lang="en" sz="1600"/>
              <a:t>different keyboards</a:t>
            </a:r>
            <a:r>
              <a:rPr lang="en" sz="1600"/>
              <a:t> to work best.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Applications:</a:t>
            </a:r>
            <a:br>
              <a:rPr lang="en" sz="1600"/>
            </a:br>
            <a:r>
              <a:rPr lang="en" sz="1600"/>
              <a:t>Gaming, Video Editing, </a:t>
            </a:r>
            <a:br>
              <a:rPr lang="en" sz="1600"/>
            </a:br>
            <a:r>
              <a:rPr lang="en" sz="1600"/>
              <a:t>Programming, Streaming</a:t>
            </a:r>
            <a:endParaRPr sz="16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6400" y="3432794"/>
            <a:ext cx="1315300" cy="13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51781" l="20192" r="21583" t="11519"/>
          <a:stretch/>
        </p:blipFill>
        <p:spPr>
          <a:xfrm>
            <a:off x="4876325" y="1152475"/>
            <a:ext cx="4162999" cy="2030000"/>
          </a:xfrm>
          <a:prstGeom prst="rect">
            <a:avLst/>
          </a:prstGeom>
          <a:noFill/>
          <a:ln cap="flat" cmpd="sng" w="9525">
            <a:solidFill>
              <a:srgbClr val="FBD3C7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9739" l="20192" r="21583" t="48923"/>
          <a:stretch/>
        </p:blipFill>
        <p:spPr>
          <a:xfrm>
            <a:off x="5540903" y="3268975"/>
            <a:ext cx="3012622" cy="17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211863" y="217450"/>
            <a:ext cx="546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Images + Calculations</a:t>
            </a: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 b="0" l="0" r="0" t="41352"/>
          <a:stretch/>
        </p:blipFill>
        <p:spPr>
          <a:xfrm>
            <a:off x="211875" y="865525"/>
            <a:ext cx="2515876" cy="208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4">
            <a:alphaModFix/>
          </a:blip>
          <a:srcRect b="7411" l="0" r="0" t="20775"/>
          <a:stretch/>
        </p:blipFill>
        <p:spPr>
          <a:xfrm>
            <a:off x="211876" y="2824112"/>
            <a:ext cx="2313150" cy="2228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 rotWithShape="1">
          <a:blip r:embed="rId5">
            <a:alphaModFix/>
          </a:blip>
          <a:srcRect b="9239" l="0" r="0" t="25328"/>
          <a:stretch/>
        </p:blipFill>
        <p:spPr>
          <a:xfrm>
            <a:off x="2990473" y="865525"/>
            <a:ext cx="2313150" cy="269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211875" y="1811125"/>
            <a:ext cx="15819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84C6A"/>
                </a:solidFill>
                <a:latin typeface="Comfortaa"/>
                <a:ea typeface="Comfortaa"/>
                <a:cs typeface="Comfortaa"/>
                <a:sym typeface="Comfortaa"/>
              </a:rPr>
              <a:t>Power Transfer in Charging</a:t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943125" y="4271000"/>
            <a:ext cx="15819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84C6A"/>
                </a:solidFill>
                <a:latin typeface="Comfortaa"/>
                <a:ea typeface="Comfortaa"/>
                <a:cs typeface="Comfortaa"/>
                <a:sym typeface="Comfortaa"/>
              </a:rPr>
              <a:t>Current draw while clicking</a:t>
            </a:r>
            <a:endParaRPr/>
          </a:p>
        </p:txBody>
      </p:sp>
      <p:sp>
        <p:nvSpPr>
          <p:cNvPr id="156" name="Google Shape;156;p22"/>
          <p:cNvSpPr txBox="1"/>
          <p:nvPr/>
        </p:nvSpPr>
        <p:spPr>
          <a:xfrm>
            <a:off x="2990463" y="3568738"/>
            <a:ext cx="15819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84C6A"/>
                </a:solidFill>
                <a:latin typeface="Comfortaa"/>
                <a:ea typeface="Comfortaa"/>
                <a:cs typeface="Comfortaa"/>
                <a:sym typeface="Comfortaa"/>
              </a:rPr>
              <a:t>Latency Test with iPhone Slo-mo camera</a:t>
            </a: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6">
            <a:alphaModFix/>
          </a:blip>
          <a:srcRect b="0" l="0" r="2893" t="0"/>
          <a:stretch/>
        </p:blipFill>
        <p:spPr>
          <a:xfrm>
            <a:off x="5431650" y="865525"/>
            <a:ext cx="3623275" cy="377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31650" y="4575225"/>
            <a:ext cx="3623275" cy="31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311700" y="434900"/>
            <a:ext cx="546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Trade Offs</a:t>
            </a:r>
            <a:endParaRPr/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311700" y="1152475"/>
            <a:ext cx="8520600" cy="37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Battery Life vs Physical Size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20mm x 7mm x 14mm @ 100mAh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23mm x 15mm x 5.5mm @ 120mAh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26mm x 16mm x 6.6mm @ 150mAh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Availability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Latency vs Battery Life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100ms reconnection latency vs 0.7mA constant power draw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Charging Convenience vs Cost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wireless charging coils = more heat and cost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Convenience vs Physical Size (height)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Hot swap sockets add another 1mm of height to overall assembly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Battery connectors add another 2mm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Inductor PCB adds another 1mm height + length borders 25mm limit, (can be resolved with some more layout optimizations)</a:t>
            </a: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b="22127" l="10312" r="9494" t="22121"/>
          <a:stretch/>
        </p:blipFill>
        <p:spPr>
          <a:xfrm>
            <a:off x="5951625" y="1285800"/>
            <a:ext cx="2786875" cy="14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6434275" y="333300"/>
            <a:ext cx="2379300" cy="21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00"/>
              <a:t>Edits:</a:t>
            </a:r>
            <a:endParaRPr sz="18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App Backend Details swap order Frontend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PCB Transmitter board time longer than expected</a:t>
            </a:r>
            <a:endParaRPr sz="1500"/>
          </a:p>
        </p:txBody>
      </p:sp>
      <p:sp>
        <p:nvSpPr>
          <p:cNvPr id="171" name="Google Shape;171;p24"/>
          <p:cNvSpPr txBox="1"/>
          <p:nvPr>
            <p:ph type="title"/>
          </p:nvPr>
        </p:nvSpPr>
        <p:spPr>
          <a:xfrm>
            <a:off x="6434275" y="2614025"/>
            <a:ext cx="2379300" cy="23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00"/>
              <a:t>Work Remaining: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00"/>
              <a:t>Packaging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Charger </a:t>
            </a:r>
            <a:r>
              <a:rPr lang="en" sz="1500"/>
              <a:t>Assembly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Key housing Assembly for all keys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Key Baseplate</a:t>
            </a:r>
            <a:endParaRPr sz="1500"/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000" y="333374"/>
            <a:ext cx="5968975" cy="4664200"/>
          </a:xfrm>
          <a:prstGeom prst="rect">
            <a:avLst/>
          </a:prstGeom>
          <a:noFill/>
          <a:ln cap="flat" cmpd="sng" w="19050">
            <a:solidFill>
              <a:srgbClr val="F8F4F1"/>
            </a:solidFill>
            <a:prstDash val="dash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06300"/>
            <a:ext cx="546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Case Requirements</a:t>
            </a:r>
            <a:endParaRPr/>
          </a:p>
        </p:txBody>
      </p:sp>
      <p:graphicFrame>
        <p:nvGraphicFramePr>
          <p:cNvPr id="64" name="Google Shape;64;p14"/>
          <p:cNvGraphicFramePr/>
          <p:nvPr/>
        </p:nvGraphicFramePr>
        <p:xfrm>
          <a:off x="328475" y="9412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{C2CEEE66-C072-4C34-B03E-CF5753A6CAC2}</a:tableStyleId>
              </a:tblPr>
              <a:tblGrid>
                <a:gridCol w="2130175"/>
                <a:gridCol w="1204525"/>
                <a:gridCol w="5152325"/>
              </a:tblGrid>
              <a:tr h="59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Low Latency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&lt;50 ms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Users such as gamers need fast response times (COMFORT)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0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Battery Life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&gt;2 Days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Battery sufficient for the longest feasible use sessions (CONVENIENCE)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22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Keyboard Layout Freedom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∞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Any keyboard layout imaginable (that fits on the baseplate) can be created (CUSTOMIZABILITY) 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2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Cheaper than multiple keyboards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&lt;$300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Less than the price of buying 2 decent custom keyboards. (COST)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22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Stability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&lt; 1mm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 noticeable wobble while typing (COMFORT)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2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Portability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&lt;1 kg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5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Maximize usefulness, reference avg weight</a:t>
                      </a:r>
                      <a:endParaRPr b="1" sz="145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34900"/>
            <a:ext cx="472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Approach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4728000" cy="37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Fully Customizable Wireless Macro Keyboard (Layout, Keymap, Switches)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Infinite Keyboard Layouts for any use case users want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Help reduce strain on hands (Health!)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Less keyboards = Less waste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Changes: BLE to microcontroller but USB-C to PC</a:t>
            </a:r>
            <a:endParaRPr b="1"/>
          </a:p>
        </p:txBody>
      </p:sp>
      <p:sp>
        <p:nvSpPr>
          <p:cNvPr id="71" name="Google Shape;71;p15"/>
          <p:cNvSpPr txBox="1"/>
          <p:nvPr>
            <p:ph type="title"/>
          </p:nvPr>
        </p:nvSpPr>
        <p:spPr>
          <a:xfrm>
            <a:off x="5447575" y="418100"/>
            <a:ext cx="33561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will show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5447575" y="1152475"/>
            <a:ext cx="3356100" cy="37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Full set of 16 wireless keys!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Inductive charging station for 1 key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 app for key configuration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3D housing for keys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Baseplate to attach keys to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356350" y="299175"/>
            <a:ext cx="33714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BD3C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latin typeface="Comfortaa"/>
                <a:ea typeface="Comfortaa"/>
                <a:cs typeface="Comfortaa"/>
                <a:sym typeface="Comfortaa"/>
              </a:rPr>
              <a:t>Block Diagrams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3914115" y="299175"/>
            <a:ext cx="2784600" cy="1048800"/>
          </a:xfrm>
          <a:prstGeom prst="rect">
            <a:avLst/>
          </a:prstGeom>
          <a:gradFill>
            <a:gsLst>
              <a:gs pos="0">
                <a:srgbClr val="221E53"/>
              </a:gs>
              <a:gs pos="100000">
                <a:srgbClr val="084C6A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6F9F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6F9FB"/>
                </a:solidFill>
              </a:rPr>
              <a:t>Key:</a:t>
            </a:r>
            <a:endParaRPr sz="1200">
              <a:solidFill>
                <a:srgbClr val="F6F9F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EAD3"/>
                </a:solidFill>
              </a:rPr>
              <a:t>█ 3D printed	</a:t>
            </a:r>
            <a:r>
              <a:rPr lang="en" sz="1200">
                <a:solidFill>
                  <a:srgbClr val="C9DAF8"/>
                </a:solidFill>
              </a:rPr>
              <a:t>█ Off the Shelf Parts</a:t>
            </a:r>
            <a:endParaRPr sz="1200">
              <a:solidFill>
                <a:srgbClr val="C9DAF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sz="1200">
                <a:solidFill>
                  <a:srgbClr val="F4CCCC"/>
                </a:solidFill>
              </a:rPr>
              <a:t>█ Program 	</a:t>
            </a:r>
            <a:r>
              <a:rPr lang="en" sz="1200">
                <a:solidFill>
                  <a:srgbClr val="FFF2CC"/>
                </a:solidFill>
              </a:rPr>
              <a:t>█ Custom Design</a:t>
            </a:r>
            <a:endParaRPr sz="1200">
              <a:solidFill>
                <a:srgbClr val="FFF2CC"/>
              </a:solidFill>
            </a:endParaRPr>
          </a:p>
        </p:txBody>
      </p:sp>
      <p:grpSp>
        <p:nvGrpSpPr>
          <p:cNvPr id="79" name="Google Shape;79;p16"/>
          <p:cNvGrpSpPr/>
          <p:nvPr/>
        </p:nvGrpSpPr>
        <p:grpSpPr>
          <a:xfrm>
            <a:off x="3825384" y="1450925"/>
            <a:ext cx="2784482" cy="3417000"/>
            <a:chOff x="3907575" y="1338150"/>
            <a:chExt cx="3009600" cy="3417000"/>
          </a:xfrm>
        </p:grpSpPr>
        <p:sp>
          <p:nvSpPr>
            <p:cNvPr id="80" name="Google Shape;80;p16"/>
            <p:cNvSpPr txBox="1"/>
            <p:nvPr/>
          </p:nvSpPr>
          <p:spPr>
            <a:xfrm>
              <a:off x="3907575" y="1338150"/>
              <a:ext cx="3009600" cy="34170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FBD3C7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pic>
          <p:nvPicPr>
            <p:cNvPr id="81" name="Google Shape;81;p16"/>
            <p:cNvPicPr preferRelativeResize="0"/>
            <p:nvPr/>
          </p:nvPicPr>
          <p:blipFill rotWithShape="1">
            <a:blip r:embed="rId3">
              <a:alphaModFix/>
            </a:blip>
            <a:srcRect b="6186" l="26816" r="18601" t="6186"/>
            <a:stretch/>
          </p:blipFill>
          <p:spPr>
            <a:xfrm>
              <a:off x="3907575" y="1391925"/>
              <a:ext cx="3009500" cy="33571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" name="Google Shape;82;p16"/>
          <p:cNvGrpSpPr/>
          <p:nvPr/>
        </p:nvGrpSpPr>
        <p:grpSpPr>
          <a:xfrm>
            <a:off x="356314" y="1048775"/>
            <a:ext cx="3371400" cy="3819009"/>
            <a:chOff x="356314" y="1048775"/>
            <a:chExt cx="3371400" cy="3819009"/>
          </a:xfrm>
        </p:grpSpPr>
        <p:grpSp>
          <p:nvGrpSpPr>
            <p:cNvPr id="83" name="Google Shape;83;p16"/>
            <p:cNvGrpSpPr/>
            <p:nvPr/>
          </p:nvGrpSpPr>
          <p:grpSpPr>
            <a:xfrm>
              <a:off x="356314" y="1048775"/>
              <a:ext cx="3371400" cy="3819009"/>
              <a:chOff x="356314" y="1048775"/>
              <a:chExt cx="3371400" cy="3819009"/>
            </a:xfrm>
          </p:grpSpPr>
          <p:grpSp>
            <p:nvGrpSpPr>
              <p:cNvPr id="84" name="Google Shape;84;p16"/>
              <p:cNvGrpSpPr/>
              <p:nvPr/>
            </p:nvGrpSpPr>
            <p:grpSpPr>
              <a:xfrm>
                <a:off x="356314" y="1048784"/>
                <a:ext cx="3371400" cy="3819000"/>
                <a:chOff x="447527" y="1007609"/>
                <a:chExt cx="3371400" cy="3819000"/>
              </a:xfrm>
            </p:grpSpPr>
            <p:sp>
              <p:nvSpPr>
                <p:cNvPr id="85" name="Google Shape;85;p16"/>
                <p:cNvSpPr/>
                <p:nvPr/>
              </p:nvSpPr>
              <p:spPr>
                <a:xfrm>
                  <a:off x="447527" y="1007609"/>
                  <a:ext cx="3371400" cy="38190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2F8F0"/>
                </a:solidFill>
                <a:ln cap="flat" cmpd="sng" w="19050">
                  <a:solidFill>
                    <a:srgbClr val="084C6A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" name="Google Shape;86;p16"/>
                <p:cNvSpPr/>
                <p:nvPr/>
              </p:nvSpPr>
              <p:spPr>
                <a:xfrm>
                  <a:off x="597064" y="1342882"/>
                  <a:ext cx="3084600" cy="4761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7DFFE"/>
                </a:solidFill>
                <a:ln cap="flat" cmpd="sng" w="9525">
                  <a:solidFill>
                    <a:srgbClr val="FBD3C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>
                      <a:solidFill>
                        <a:srgbClr val="93C47D"/>
                      </a:solidFill>
                      <a:latin typeface="Comfortaa"/>
                      <a:ea typeface="Comfortaa"/>
                      <a:cs typeface="Comfortaa"/>
                      <a:sym typeface="Comfortaa"/>
                    </a:rPr>
                    <a:t>Cherry MX LP Switch</a:t>
                  </a:r>
                  <a:endParaRPr b="1">
                    <a:solidFill>
                      <a:srgbClr val="93C47D"/>
                    </a:solidFill>
                  </a:endParaRPr>
                </a:p>
              </p:txBody>
            </p:sp>
            <p:sp>
              <p:nvSpPr>
                <p:cNvPr id="87" name="Google Shape;87;p16"/>
                <p:cNvSpPr/>
                <p:nvPr/>
              </p:nvSpPr>
              <p:spPr>
                <a:xfrm>
                  <a:off x="597100" y="1897925"/>
                  <a:ext cx="3084600" cy="8826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7DFFE"/>
                </a:solidFill>
                <a:ln cap="flat" cmpd="sng" w="9525">
                  <a:solidFill>
                    <a:srgbClr val="FBD3C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rgbClr val="084C6A"/>
                      </a:solidFill>
                      <a:latin typeface="Comfortaa"/>
                      <a:ea typeface="Comfortaa"/>
                      <a:cs typeface="Comfortaa"/>
                      <a:sym typeface="Comfortaa"/>
                    </a:rPr>
                    <a:t>Seeed XIAO BLE</a:t>
                  </a:r>
                  <a:endParaRPr>
                    <a:solidFill>
                      <a:srgbClr val="084C6A"/>
                    </a:solidFill>
                  </a:endParaRPr>
                </a:p>
              </p:txBody>
            </p:sp>
            <p:sp>
              <p:nvSpPr>
                <p:cNvPr id="88" name="Google Shape;88;p16"/>
                <p:cNvSpPr/>
                <p:nvPr/>
              </p:nvSpPr>
              <p:spPr>
                <a:xfrm>
                  <a:off x="597052" y="2850779"/>
                  <a:ext cx="3084600" cy="18612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CE7"/>
                </a:solidFill>
                <a:ln cap="flat" cmpd="sng" w="9525">
                  <a:solidFill>
                    <a:srgbClr val="FBD3C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" name="Google Shape;89;p16"/>
                <p:cNvSpPr/>
                <p:nvPr/>
              </p:nvSpPr>
              <p:spPr>
                <a:xfrm>
                  <a:off x="883559" y="3259942"/>
                  <a:ext cx="1102800" cy="8160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7DFFE"/>
                </a:solidFill>
                <a:ln cap="flat" cmpd="sng" w="9525">
                  <a:solidFill>
                    <a:srgbClr val="FBD3C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>
                      <a:solidFill>
                        <a:srgbClr val="6AA84F"/>
                      </a:solidFill>
                      <a:latin typeface="Comfortaa"/>
                      <a:ea typeface="Comfortaa"/>
                      <a:cs typeface="Comfortaa"/>
                      <a:sym typeface="Comfortaa"/>
                    </a:rPr>
                    <a:t>100</a:t>
                  </a:r>
                  <a:r>
                    <a:rPr lang="en">
                      <a:solidFill>
                        <a:srgbClr val="084C6A"/>
                      </a:solidFill>
                      <a:latin typeface="Comfortaa"/>
                      <a:ea typeface="Comfortaa"/>
                      <a:cs typeface="Comfortaa"/>
                      <a:sym typeface="Comfortaa"/>
                    </a:rPr>
                    <a:t> mAh</a:t>
                  </a:r>
                  <a:endParaRPr>
                    <a:solidFill>
                      <a:srgbClr val="084C6A"/>
                    </a:solidFill>
                    <a:latin typeface="Comfortaa"/>
                    <a:ea typeface="Comfortaa"/>
                    <a:cs typeface="Comfortaa"/>
                    <a:sym typeface="Comfortaa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rgbClr val="084C6A"/>
                      </a:solidFill>
                      <a:latin typeface="Comfortaa"/>
                      <a:ea typeface="Comfortaa"/>
                      <a:cs typeface="Comfortaa"/>
                      <a:sym typeface="Comfortaa"/>
                    </a:rPr>
                    <a:t>LIPO</a:t>
                  </a:r>
                  <a:endParaRPr>
                    <a:solidFill>
                      <a:srgbClr val="084C6A"/>
                    </a:solidFill>
                  </a:endParaRPr>
                </a:p>
              </p:txBody>
            </p:sp>
            <p:sp>
              <p:nvSpPr>
                <p:cNvPr id="90" name="Google Shape;90;p16"/>
                <p:cNvSpPr/>
                <p:nvPr/>
              </p:nvSpPr>
              <p:spPr>
                <a:xfrm>
                  <a:off x="2210859" y="3259942"/>
                  <a:ext cx="1102800" cy="8160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FCE7"/>
                </a:solidFill>
                <a:ln cap="flat" cmpd="sng" w="9525">
                  <a:solidFill>
                    <a:srgbClr val="FBD3C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rgbClr val="084C6A"/>
                      </a:solidFill>
                      <a:latin typeface="Comfortaa"/>
                      <a:ea typeface="Comfortaa"/>
                      <a:cs typeface="Comfortaa"/>
                      <a:sym typeface="Comfortaa"/>
                    </a:rPr>
                    <a:t>Rectifier Board</a:t>
                  </a:r>
                  <a:endParaRPr>
                    <a:solidFill>
                      <a:srgbClr val="084C6A"/>
                    </a:solidFill>
                  </a:endParaRPr>
                </a:p>
              </p:txBody>
            </p:sp>
            <p:sp>
              <p:nvSpPr>
                <p:cNvPr id="91" name="Google Shape;91;p16"/>
                <p:cNvSpPr/>
                <p:nvPr/>
              </p:nvSpPr>
              <p:spPr>
                <a:xfrm>
                  <a:off x="883528" y="4245776"/>
                  <a:ext cx="2430000" cy="3798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7DFFE"/>
                </a:solidFill>
                <a:ln cap="flat" cmpd="sng" w="9525">
                  <a:solidFill>
                    <a:srgbClr val="FBD3C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rgbClr val="084C6A"/>
                      </a:solidFill>
                      <a:latin typeface="Comfortaa"/>
                      <a:ea typeface="Comfortaa"/>
                      <a:cs typeface="Comfortaa"/>
                      <a:sym typeface="Comfortaa"/>
                    </a:rPr>
                    <a:t>Inductive coil</a:t>
                  </a:r>
                  <a:endParaRPr>
                    <a:solidFill>
                      <a:srgbClr val="084C6A"/>
                    </a:solidFill>
                  </a:endParaRPr>
                </a:p>
              </p:txBody>
            </p:sp>
            <p:sp>
              <p:nvSpPr>
                <p:cNvPr id="92" name="Google Shape;92;p16"/>
                <p:cNvSpPr/>
                <p:nvPr/>
              </p:nvSpPr>
              <p:spPr>
                <a:xfrm>
                  <a:off x="2210754" y="2253382"/>
                  <a:ext cx="1102800" cy="4761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D2D2"/>
                </a:solidFill>
                <a:ln cap="flat" cmpd="sng" w="9525">
                  <a:solidFill>
                    <a:srgbClr val="FBD3C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rgbClr val="084C6A"/>
                      </a:solidFill>
                      <a:latin typeface="Comfortaa"/>
                      <a:ea typeface="Comfortaa"/>
                      <a:cs typeface="Comfortaa"/>
                      <a:sym typeface="Comfortaa"/>
                    </a:rPr>
                    <a:t>BLE Code</a:t>
                  </a:r>
                  <a:endParaRPr>
                    <a:solidFill>
                      <a:srgbClr val="084C6A"/>
                    </a:solidFill>
                  </a:endParaRPr>
                </a:p>
              </p:txBody>
            </p:sp>
            <p:sp>
              <p:nvSpPr>
                <p:cNvPr id="93" name="Google Shape;93;p16"/>
                <p:cNvSpPr/>
                <p:nvPr/>
              </p:nvSpPr>
              <p:spPr>
                <a:xfrm>
                  <a:off x="883402" y="2253329"/>
                  <a:ext cx="1102800" cy="4761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D2D2"/>
                </a:solidFill>
                <a:ln cap="flat" cmpd="sng" w="9525">
                  <a:solidFill>
                    <a:srgbClr val="FBD3C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rgbClr val="084C6A"/>
                      </a:solidFill>
                      <a:latin typeface="Comfortaa"/>
                      <a:ea typeface="Comfortaa"/>
                      <a:cs typeface="Comfortaa"/>
                      <a:sym typeface="Comfortaa"/>
                    </a:rPr>
                    <a:t>BMS Code</a:t>
                  </a:r>
                  <a:endParaRPr>
                    <a:solidFill>
                      <a:srgbClr val="084C6A"/>
                    </a:solidFill>
                  </a:endParaRPr>
                </a:p>
              </p:txBody>
            </p:sp>
            <p:cxnSp>
              <p:nvCxnSpPr>
                <p:cNvPr id="94" name="Google Shape;94;p16"/>
                <p:cNvCxnSpPr>
                  <a:stCxn id="89" idx="0"/>
                  <a:endCxn id="93" idx="2"/>
                </p:cNvCxnSpPr>
                <p:nvPr/>
              </p:nvCxnSpPr>
              <p:spPr>
                <a:xfrm rot="10800000">
                  <a:off x="1434659" y="2729542"/>
                  <a:ext cx="300" cy="5304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FF9F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5" name="Google Shape;95;p16"/>
                <p:cNvCxnSpPr/>
                <p:nvPr/>
              </p:nvCxnSpPr>
              <p:spPr>
                <a:xfrm flipH="1" rot="10800000">
                  <a:off x="1223330" y="2732001"/>
                  <a:ext cx="5700" cy="5337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84C6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6" name="Google Shape;96;p16"/>
                <p:cNvCxnSpPr/>
                <p:nvPr/>
              </p:nvCxnSpPr>
              <p:spPr>
                <a:xfrm flipH="1" rot="10800000">
                  <a:off x="1983430" y="3527576"/>
                  <a:ext cx="230100" cy="24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FF9F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7" name="Google Shape;97;p16"/>
                <p:cNvCxnSpPr/>
                <p:nvPr/>
              </p:nvCxnSpPr>
              <p:spPr>
                <a:xfrm flipH="1" rot="10800000">
                  <a:off x="1989880" y="3825008"/>
                  <a:ext cx="217200" cy="24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84C6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8" name="Google Shape;98;p16"/>
                <p:cNvCxnSpPr>
                  <a:endCxn id="90" idx="2"/>
                </p:cNvCxnSpPr>
                <p:nvPr/>
              </p:nvCxnSpPr>
              <p:spPr>
                <a:xfrm flipH="1" rot="10800000">
                  <a:off x="2757459" y="4075942"/>
                  <a:ext cx="4800" cy="1788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FF9F9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9" name="Google Shape;99;p16"/>
                <p:cNvCxnSpPr/>
                <p:nvPr/>
              </p:nvCxnSpPr>
              <p:spPr>
                <a:xfrm rot="10800000">
                  <a:off x="2548355" y="4068439"/>
                  <a:ext cx="2400" cy="1791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84C6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0" name="Google Shape;100;p16"/>
                <p:cNvCxnSpPr/>
                <p:nvPr/>
              </p:nvCxnSpPr>
              <p:spPr>
                <a:xfrm rot="10800000">
                  <a:off x="1504603" y="1815577"/>
                  <a:ext cx="0" cy="756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84C6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1" name="Google Shape;101;p16"/>
                <p:cNvCxnSpPr/>
                <p:nvPr/>
              </p:nvCxnSpPr>
              <p:spPr>
                <a:xfrm rot="10800000">
                  <a:off x="2831903" y="1815577"/>
                  <a:ext cx="0" cy="756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84C6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02" name="Google Shape;102;p16"/>
              <p:cNvSpPr txBox="1"/>
              <p:nvPr/>
            </p:nvSpPr>
            <p:spPr>
              <a:xfrm>
                <a:off x="649775" y="1048775"/>
                <a:ext cx="2784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84C6A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Keyswitch Enclosure</a:t>
                </a:r>
                <a:endParaRPr>
                  <a:solidFill>
                    <a:srgbClr val="084C6A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sp>
          <p:nvSpPr>
            <p:cNvPr id="103" name="Google Shape;103;p16"/>
            <p:cNvSpPr txBox="1"/>
            <p:nvPr/>
          </p:nvSpPr>
          <p:spPr>
            <a:xfrm>
              <a:off x="1254550" y="2889625"/>
              <a:ext cx="1575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84C6A"/>
                  </a:solidFill>
                  <a:latin typeface="Comfortaa"/>
                  <a:ea typeface="Comfortaa"/>
                  <a:cs typeface="Comfortaa"/>
                  <a:sym typeface="Comfortaa"/>
                </a:rPr>
                <a:t>Power System</a:t>
              </a:r>
              <a:endParaRPr>
                <a:solidFill>
                  <a:srgbClr val="084C6A"/>
                </a:solidFill>
              </a:endParaRPr>
            </a:p>
          </p:txBody>
        </p:sp>
      </p:grpSp>
      <p:grpSp>
        <p:nvGrpSpPr>
          <p:cNvPr id="104" name="Google Shape;104;p16"/>
          <p:cNvGrpSpPr/>
          <p:nvPr/>
        </p:nvGrpSpPr>
        <p:grpSpPr>
          <a:xfrm>
            <a:off x="3914125" y="2177725"/>
            <a:ext cx="1007850" cy="1028000"/>
            <a:chOff x="3914125" y="2177725"/>
            <a:chExt cx="1007850" cy="1028000"/>
          </a:xfrm>
        </p:grpSpPr>
        <p:pic>
          <p:nvPicPr>
            <p:cNvPr id="105" name="Google Shape;105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14125" y="2177725"/>
              <a:ext cx="1007850" cy="602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41975" y="2764000"/>
              <a:ext cx="976430" cy="441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" name="Google Shape;10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1975" y="1450925"/>
            <a:ext cx="1687900" cy="34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8750" y="1631714"/>
            <a:ext cx="4066200" cy="3055500"/>
          </a:xfrm>
          <a:prstGeom prst="round2SameRect">
            <a:avLst>
              <a:gd fmla="val 0" name="adj1"/>
              <a:gd fmla="val 16111" name="adj2"/>
            </a:avLst>
          </a:prstGeom>
          <a:noFill/>
          <a:ln cap="flat" cmpd="sng" w="38100">
            <a:solidFill>
              <a:srgbClr val="B6D7A8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09" name="Google Shape;109;p16"/>
          <p:cNvSpPr/>
          <p:nvPr/>
        </p:nvSpPr>
        <p:spPr>
          <a:xfrm rot="5400000">
            <a:off x="4004250" y="2761025"/>
            <a:ext cx="264600" cy="133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ctrTitle"/>
          </p:nvPr>
        </p:nvSpPr>
        <p:spPr>
          <a:xfrm>
            <a:off x="382925" y="434900"/>
            <a:ext cx="5469000" cy="572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BD3C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3221"/>
              <a:buNone/>
            </a:pPr>
            <a:r>
              <a:rPr lang="en" sz="2980">
                <a:latin typeface="Comfortaa Medium"/>
                <a:ea typeface="Comfortaa Medium"/>
                <a:cs typeface="Comfortaa Medium"/>
                <a:sym typeface="Comfortaa Medium"/>
              </a:rPr>
              <a:t>Complete Solution</a:t>
            </a:r>
            <a:endParaRPr sz="298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50" y="1292938"/>
            <a:ext cx="1407925" cy="1630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2825" y="1193200"/>
            <a:ext cx="1687375" cy="182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2300" y="2983025"/>
            <a:ext cx="2212973" cy="204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5325" y="192772"/>
            <a:ext cx="1965774" cy="273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1311" y="3139749"/>
            <a:ext cx="2765238" cy="19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6650" y="3208525"/>
            <a:ext cx="2547491" cy="17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40175" y="1208675"/>
            <a:ext cx="1852258" cy="17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290150" y="197375"/>
            <a:ext cx="673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Testing: Design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7" name="Google Shape;127;p18"/>
          <p:cNvGraphicFramePr/>
          <p:nvPr/>
        </p:nvGraphicFramePr>
        <p:xfrm>
          <a:off x="290138" y="96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{C2CEEE66-C072-4C34-B03E-CF5753A6CAC2}</a:tableStyleId>
              </a:tblPr>
              <a:tblGrid>
                <a:gridCol w="2141875"/>
                <a:gridCol w="1597450"/>
                <a:gridCol w="1795800"/>
                <a:gridCol w="3028600"/>
              </a:tblGrid>
              <a:tr h="374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Metric + Value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Method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Input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Success Output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4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Key Size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Calipers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Key Housing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Footprint &lt; 25mm x 25mm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Stability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Camera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Typing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Wobble &lt; 1mm</a:t>
                      </a:r>
                      <a:b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</a:b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(not noticeable)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03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Wireless Charging Coil Size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Product Specification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Charging Coil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&lt; 22mm in Diameter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Key Reliability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Pressing Keys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 fast key presses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Exactly 10 letters typed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Hot Swappable Switches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Change Switches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Key &amp; 2 switches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Key works after changing switch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Wireless Connectivity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Measuring Tape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Typing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Key remains connected within ~1m of receiver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275038" y="217450"/>
            <a:ext cx="546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Results: Design</a:t>
            </a:r>
            <a:endParaRPr/>
          </a:p>
        </p:txBody>
      </p:sp>
      <p:graphicFrame>
        <p:nvGraphicFramePr>
          <p:cNvPr id="133" name="Google Shape;133;p19"/>
          <p:cNvGraphicFramePr/>
          <p:nvPr/>
        </p:nvGraphicFramePr>
        <p:xfrm>
          <a:off x="275038" y="90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{C2CEEE66-C072-4C34-B03E-CF5753A6CAC2}</a:tableStyleId>
              </a:tblPr>
              <a:tblGrid>
                <a:gridCol w="2086450"/>
                <a:gridCol w="3082900"/>
                <a:gridCol w="3424550"/>
              </a:tblGrid>
              <a:tr h="29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Metric + Value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Success Output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Result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Key Size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Footprint &lt; 25mm x 25mm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Housing is 23mmx24.8mmx20mm (WxLxH)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Stability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Wobble &lt; 1mm</a:t>
                      </a:r>
                      <a:b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</a:b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(not noticeable)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0mm ~ No perceivable wobble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6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Wireless Charging Coil Size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&lt; 22mm in Diameter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8.5mm &lt; 22mm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9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Key Reliability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Exactly 10 letters typed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 letters received and typed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Hot Swappable Switches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Key works after changing switch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Key works after switch swap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Wireless Connectivity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Key works within ~1m of receiver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Key remained connected 15m away with line of sight</a:t>
                      </a:r>
                      <a:endParaRPr sz="15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311750" y="203600"/>
            <a:ext cx="673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Testing: Use Case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9" name="Google Shape;139;p20"/>
          <p:cNvGraphicFramePr/>
          <p:nvPr/>
        </p:nvGraphicFramePr>
        <p:xfrm>
          <a:off x="290138" y="96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{C2CEEE66-C072-4C34-B03E-CF5753A6CAC2}</a:tableStyleId>
              </a:tblPr>
              <a:tblGrid>
                <a:gridCol w="1921775"/>
                <a:gridCol w="1568375"/>
                <a:gridCol w="1747200"/>
                <a:gridCol w="3326375"/>
              </a:tblGrid>
              <a:tr h="49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Metric + Value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Method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Input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Success Output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7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Latency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SlowMo Video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Type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Letter Appears &lt; 50ms later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96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Wireless Charging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Ammeter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Current In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&gt; 12.5 mA current measured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7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Battery Life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Ammeter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Current Draw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10h(mA on) + 38h(mA off) &lt; 100 mAh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Cost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Sum of Parts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Spreadsheet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&lt;$300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Portability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Scale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keyboard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&lt;1 kg for 16 keys + baseplate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64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Layout Freedom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Degrees of Freedom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Reposition Keys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Keyboard functions correctly regardless of switch location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211863" y="217450"/>
            <a:ext cx="546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Results: Use Case</a:t>
            </a:r>
            <a:endParaRPr/>
          </a:p>
        </p:txBody>
      </p:sp>
      <p:graphicFrame>
        <p:nvGraphicFramePr>
          <p:cNvPr id="145" name="Google Shape;145;p21"/>
          <p:cNvGraphicFramePr/>
          <p:nvPr/>
        </p:nvGraphicFramePr>
        <p:xfrm>
          <a:off x="211838" y="105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{C2CEEE66-C072-4C34-B03E-CF5753A6CAC2}</a:tableStyleId>
              </a:tblPr>
              <a:tblGrid>
                <a:gridCol w="2032300"/>
                <a:gridCol w="2984125"/>
                <a:gridCol w="3768950"/>
              </a:tblGrid>
              <a:tr h="40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Metric + Value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Success Output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Result</a:t>
                      </a:r>
                      <a:endParaRPr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7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Latency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Response &lt; 50 ms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37.5ms (9 frames @ 240fps)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2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Wireless Charging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&gt; 12.5 mA current in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17mA current in measured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2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Battery Life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10h(mA on) + 38h(mA off) &lt; 100 mAh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6.5 mA on, 0.7 mA off measured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9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Cost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&lt;$300 for 16 Keys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$17 per wired charging key($272 total), $26 per inductive charging key ($416)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Mass Production Costs: $15.57 per key ($249.19)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7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Stability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 wobble in video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 detectable wobble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Portability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&lt;1 kg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372g total weight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Layout Freedom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Keyboard functions correctly regardless of switch location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84C6A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16 switches remained connected and responsive independent of layout</a:t>
                      </a:r>
                      <a:endParaRPr sz="1200">
                        <a:solidFill>
                          <a:srgbClr val="084C6A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D3C7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ink keyca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