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6576000" cx="27432000"/>
  <p:notesSz cx="32461200" cy="5120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http://customooxmlschemas.google.com/">
      <go:slidesCustomData xmlns:go="http://customooxmlschemas.google.com/" r:id="rId7" roundtripDataSignature="AMtx7mgkQMENU9EfQ7Kj+U/ehClp4ei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10" Type="http://schemas.openxmlformats.org/officeDocument/2006/relationships/image" Target="../media/image8.jp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4.jp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914400" y="0"/>
            <a:ext cx="365760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400" u="none" cap="none" strike="noStrike">
              <a:solidFill>
                <a:schemeClr val="dk1"/>
              </a:solidFill>
              <a:latin typeface="Arial"/>
              <a:ea typeface="Arial"/>
              <a:cs typeface="Arial"/>
              <a:sym typeface="Arial"/>
            </a:endParaRPr>
          </a:p>
        </p:txBody>
      </p:sp>
      <p:sp>
        <p:nvSpPr>
          <p:cNvPr id="80" name="Google Shape;80;p1"/>
          <p:cNvSpPr txBox="1"/>
          <p:nvPr/>
        </p:nvSpPr>
        <p:spPr>
          <a:xfrm>
            <a:off x="0" y="533401"/>
            <a:ext cx="27432000" cy="3438314"/>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i="0" lang="en-US" sz="7200" u="none" cap="none" strike="noStrike">
                <a:solidFill>
                  <a:srgbClr val="BE0204"/>
                </a:solidFill>
                <a:latin typeface="Arial"/>
                <a:ea typeface="Arial"/>
                <a:cs typeface="Arial"/>
                <a:sym typeface="Arial"/>
              </a:rPr>
              <a:t>Jack of All Trades</a:t>
            </a:r>
            <a:endParaRPr/>
          </a:p>
          <a:p>
            <a:pPr indent="0" lvl="0" marL="0" marR="0" rtl="0" algn="ctr">
              <a:lnSpc>
                <a:spcPct val="60000"/>
              </a:lnSpc>
              <a:spcBef>
                <a:spcPts val="1800"/>
              </a:spcBef>
              <a:spcAft>
                <a:spcPts val="0"/>
              </a:spcAft>
              <a:buNone/>
            </a:pPr>
            <a:r>
              <a:rPr b="1" i="0" lang="en-US" sz="3600" u="none" cap="none" strike="noStrike">
                <a:solidFill>
                  <a:schemeClr val="dk1"/>
                </a:solidFill>
                <a:latin typeface="Arial"/>
                <a:ea typeface="Arial"/>
                <a:cs typeface="Arial"/>
                <a:sym typeface="Arial"/>
              </a:rPr>
              <a:t>Team A7:  Miya Higuchi, Mason Loyet, Rachel Ratnam</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18-500 Capstone Design, Spring 2023</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Electrical and Computer Engineering Department</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Carnegie Mellon University</a:t>
            </a:r>
            <a:endParaRPr/>
          </a:p>
        </p:txBody>
      </p:sp>
      <p:grpSp>
        <p:nvGrpSpPr>
          <p:cNvPr id="81" name="Google Shape;81;p1"/>
          <p:cNvGrpSpPr/>
          <p:nvPr/>
        </p:nvGrpSpPr>
        <p:grpSpPr>
          <a:xfrm>
            <a:off x="457200" y="1246629"/>
            <a:ext cx="6553200" cy="2489032"/>
            <a:chOff x="20878800" y="33952297"/>
            <a:chExt cx="6553200" cy="2489032"/>
          </a:xfrm>
        </p:grpSpPr>
        <p:pic>
          <p:nvPicPr>
            <p:cNvPr id="82" name="Google Shape;82;p1"/>
            <p:cNvPicPr preferRelativeResize="0"/>
            <p:nvPr/>
          </p:nvPicPr>
          <p:blipFill rotWithShape="1">
            <a:blip r:embed="rId3">
              <a:alphaModFix/>
            </a:blip>
            <a:srcRect b="20751" l="0" r="0" t="20214"/>
            <a:stretch/>
          </p:blipFill>
          <p:spPr>
            <a:xfrm>
              <a:off x="20878800" y="33952297"/>
              <a:ext cx="6553200" cy="1397000"/>
            </a:xfrm>
            <a:prstGeom prst="rect">
              <a:avLst/>
            </a:prstGeom>
            <a:noFill/>
            <a:ln>
              <a:noFill/>
            </a:ln>
          </p:spPr>
        </p:pic>
        <p:pic>
          <p:nvPicPr>
            <p:cNvPr id="83" name="Google Shape;83;p1"/>
            <p:cNvPicPr preferRelativeResize="0"/>
            <p:nvPr/>
          </p:nvPicPr>
          <p:blipFill rotWithShape="1">
            <a:blip r:embed="rId4">
              <a:alphaModFix/>
            </a:blip>
            <a:srcRect b="24891" l="0" r="0" t="28530"/>
            <a:stretch/>
          </p:blipFill>
          <p:spPr>
            <a:xfrm>
              <a:off x="21253537" y="35463613"/>
              <a:ext cx="5812703" cy="977716"/>
            </a:xfrm>
            <a:prstGeom prst="rect">
              <a:avLst/>
            </a:prstGeom>
            <a:noFill/>
            <a:ln>
              <a:noFill/>
            </a:ln>
          </p:spPr>
        </p:pic>
      </p:grpSp>
      <p:sp>
        <p:nvSpPr>
          <p:cNvPr id="84" name="Google Shape;84;p1"/>
          <p:cNvSpPr/>
          <p:nvPr/>
        </p:nvSpPr>
        <p:spPr>
          <a:xfrm>
            <a:off x="289535" y="19845067"/>
            <a:ext cx="131979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System Architecture</a:t>
            </a:r>
            <a:endParaRPr/>
          </a:p>
        </p:txBody>
      </p:sp>
      <p:sp>
        <p:nvSpPr>
          <p:cNvPr id="85" name="Google Shape;85;p1"/>
          <p:cNvSpPr/>
          <p:nvPr/>
        </p:nvSpPr>
        <p:spPr>
          <a:xfrm>
            <a:off x="381000" y="48006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Product Pitch</a:t>
            </a:r>
            <a:endParaRPr/>
          </a:p>
        </p:txBody>
      </p:sp>
      <p:sp>
        <p:nvSpPr>
          <p:cNvPr id="86" name="Google Shape;86;p1"/>
          <p:cNvSpPr/>
          <p:nvPr/>
        </p:nvSpPr>
        <p:spPr>
          <a:xfrm>
            <a:off x="457200" y="5938525"/>
            <a:ext cx="13197900" cy="1350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a:t>
            </a:r>
            <a:r>
              <a:rPr b="0" i="0" lang="en-US" sz="3600" u="none" cap="none" strike="noStrike">
                <a:solidFill>
                  <a:srgbClr val="000000"/>
                </a:solidFill>
                <a:latin typeface="Arial"/>
                <a:ea typeface="Arial"/>
                <a:cs typeface="Arial"/>
                <a:sym typeface="Arial"/>
              </a:rPr>
              <a:t>Our project </a:t>
            </a:r>
            <a:r>
              <a:rPr lang="en-US" sz="3600"/>
              <a:t>lets people </a:t>
            </a:r>
            <a:r>
              <a:rPr b="0" i="0" lang="en-US" sz="3600" u="none" cap="none" strike="noStrike">
                <a:solidFill>
                  <a:srgbClr val="000000"/>
                </a:solidFill>
                <a:latin typeface="Arial"/>
                <a:ea typeface="Arial"/>
                <a:cs typeface="Arial"/>
                <a:sym typeface="Arial"/>
              </a:rPr>
              <a:t> play games with physical cards remotely from different parts of the world! The current alternatives for remote gameplay are purely virtual, consisting of online sites and applications that lose the authentic feeling of holding and placing cards.</a:t>
            </a:r>
            <a:r>
              <a:rPr lang="en-US"/>
              <a:t> </a:t>
            </a:r>
            <a:r>
              <a:rPr b="0" i="0" lang="en-US" sz="3600" u="none" strike="noStrike">
                <a:solidFill>
                  <a:srgbClr val="000000"/>
                </a:solidFill>
                <a:latin typeface="Arial"/>
                <a:ea typeface="Arial"/>
                <a:cs typeface="Arial"/>
                <a:sym typeface="Arial"/>
              </a:rPr>
              <a:t>Requiring only a </a:t>
            </a:r>
            <a:r>
              <a:rPr lang="en-US" sz="3600"/>
              <a:t>12” x 24”</a:t>
            </a:r>
            <a:r>
              <a:rPr b="0" i="0" lang="en-US" sz="3600" u="none" strike="noStrike">
                <a:solidFill>
                  <a:srgbClr val="000000"/>
                </a:solidFill>
                <a:latin typeface="Arial"/>
                <a:ea typeface="Arial"/>
                <a:cs typeface="Arial"/>
                <a:sym typeface="Arial"/>
              </a:rPr>
              <a:t> playing space, an outlet, and connection to WIFI, our portable system handles all the card game setup for players to play games such as Go Fish. </a:t>
            </a:r>
            <a:endParaRPr b="0" i="0" sz="3600" u="none" strike="noStrike">
              <a:solidFill>
                <a:srgbClr val="000000"/>
              </a:solidFill>
              <a:latin typeface="Arial"/>
              <a:ea typeface="Arial"/>
              <a:cs typeface="Arial"/>
              <a:sym typeface="Arial"/>
            </a:endParaRPr>
          </a:p>
          <a:p>
            <a:pPr indent="457200" lvl="0" marL="0" marR="0" rtl="0" algn="l">
              <a:spcBef>
                <a:spcPts val="0"/>
              </a:spcBef>
              <a:spcAft>
                <a:spcPts val="0"/>
              </a:spcAft>
              <a:buNone/>
            </a:pPr>
            <a:r>
              <a:rPr lang="en-US" sz="3600">
                <a:solidFill>
                  <a:schemeClr val="dk1"/>
                </a:solidFill>
              </a:rPr>
              <a:t>Our system will deal cards to the players with the thermal printer. Information about the current game state and any potential action items will be displayed on the LCD screen for the user. For games that require input, we will have a keyboard so that users can enter in information such as card suits, numbers, and more. Finally, to “play” a card, the user can place their card in the playing space under the camera which will be fed into our server which will then detect the card and update the game state.</a:t>
            </a:r>
            <a:endParaRPr/>
          </a:p>
          <a:p>
            <a:pPr indent="0" lvl="0" marL="0" marR="0" rtl="0" algn="l">
              <a:spcBef>
                <a:spcPts val="0"/>
              </a:spcBef>
              <a:spcAft>
                <a:spcPts val="0"/>
              </a:spcAft>
              <a:buNone/>
            </a:pPr>
            <a:r>
              <a:rPr b="0" i="0" lang="en-US" sz="3600" u="none" strike="noStrike">
                <a:solidFill>
                  <a:srgbClr val="000000"/>
                </a:solidFill>
                <a:latin typeface="Arial"/>
                <a:ea typeface="Arial"/>
                <a:cs typeface="Arial"/>
                <a:sym typeface="Arial"/>
              </a:rPr>
              <a:t>	The use case requirements are to be able to have concurrent games with multiple players and be able to play Go Fish. </a:t>
            </a:r>
            <a:r>
              <a:rPr b="1" i="0" lang="en-US" sz="3600" u="none" strike="noStrike">
                <a:solidFill>
                  <a:srgbClr val="000000"/>
                </a:solidFill>
              </a:rPr>
              <a:t>Our current system implementation meets the user requirements with </a:t>
            </a:r>
            <a:r>
              <a:rPr b="1" lang="en-US" sz="3600"/>
              <a:t>a 99.5% card detection accuracy, 23 millisecond detection </a:t>
            </a:r>
            <a:r>
              <a:rPr b="1" lang="en-US" sz="3600"/>
              <a:t>latency, 4-7 second card printing speed and no visible lag between the keyboard and LCD screen.</a:t>
            </a:r>
            <a:endParaRPr b="1" sz="3600">
              <a:solidFill>
                <a:srgbClr val="000000"/>
              </a:solidFill>
            </a:endParaRPr>
          </a:p>
          <a:p>
            <a:pPr indent="0" lvl="0" marL="0" marR="0" rtl="0" algn="l">
              <a:spcBef>
                <a:spcPts val="0"/>
              </a:spcBef>
              <a:spcAft>
                <a:spcPts val="0"/>
              </a:spcAft>
              <a:buNone/>
            </a:pPr>
            <a:r>
              <a:rPr b="0" i="0" lang="en-US" sz="3600" u="none" strike="noStrike">
                <a:solidFill>
                  <a:srgbClr val="000000"/>
                </a:solidFill>
                <a:latin typeface="Arial"/>
                <a:ea typeface="Arial"/>
                <a:cs typeface="Arial"/>
                <a:sym typeface="Arial"/>
              </a:rPr>
              <a:t>	</a:t>
            </a:r>
            <a:endParaRPr sz="3600">
              <a:solidFill>
                <a:schemeClr val="dk1"/>
              </a:solidFill>
              <a:latin typeface="Arial"/>
              <a:ea typeface="Arial"/>
              <a:cs typeface="Arial"/>
              <a:sym typeface="Arial"/>
            </a:endParaRPr>
          </a:p>
        </p:txBody>
      </p:sp>
      <p:sp>
        <p:nvSpPr>
          <p:cNvPr id="87" name="Google Shape;87;p1"/>
          <p:cNvSpPr/>
          <p:nvPr/>
        </p:nvSpPr>
        <p:spPr>
          <a:xfrm>
            <a:off x="14036050" y="5938525"/>
            <a:ext cx="13091100" cy="843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strike="noStrike">
                <a:solidFill>
                  <a:srgbClr val="000000"/>
                </a:solidFill>
                <a:latin typeface="Arial"/>
                <a:ea typeface="Arial"/>
                <a:cs typeface="Arial"/>
                <a:sym typeface="Arial"/>
              </a:rPr>
              <a:t>	The physical components of our system can be organized into input, output, and dealing devices. The keyboard helps progress the game where user input is needed. The server needs to be able to know what the request is, in order to relay the information to the opponent and progress the game state. The camera module input device captur</a:t>
            </a:r>
            <a:r>
              <a:rPr lang="en-US" sz="3600"/>
              <a:t>es</a:t>
            </a:r>
            <a:r>
              <a:rPr b="0" i="0" lang="en-US" sz="3600" u="none" strike="noStrike">
                <a:solidFill>
                  <a:srgbClr val="000000"/>
                </a:solidFill>
                <a:latin typeface="Arial"/>
                <a:ea typeface="Arial"/>
                <a:cs typeface="Arial"/>
                <a:sym typeface="Arial"/>
              </a:rPr>
              <a:t> the cards the user “plays” and uploads</a:t>
            </a:r>
            <a:r>
              <a:rPr lang="en-US" sz="3600"/>
              <a:t> </a:t>
            </a:r>
            <a:r>
              <a:rPr b="0" i="0" lang="en-US" sz="3600" u="none" strike="noStrike">
                <a:solidFill>
                  <a:srgbClr val="000000"/>
                </a:solidFill>
                <a:latin typeface="Arial"/>
                <a:ea typeface="Arial"/>
                <a:cs typeface="Arial"/>
                <a:sym typeface="Arial"/>
              </a:rPr>
              <a:t>the information to the server, updating the game state. The output device</a:t>
            </a:r>
            <a:r>
              <a:rPr lang="en-US" sz="3600"/>
              <a:t> is the</a:t>
            </a:r>
            <a:r>
              <a:rPr b="0" i="0" lang="en-US" sz="3600" u="none" strike="noStrike">
                <a:solidFill>
                  <a:srgbClr val="000000"/>
                </a:solidFill>
                <a:latin typeface="Arial"/>
                <a:ea typeface="Arial"/>
                <a:cs typeface="Arial"/>
                <a:sym typeface="Arial"/>
              </a:rPr>
              <a:t> LCD screen, which displays the current game state and items of action to the user. For instance, the screen may indicate the move the opponent has just made. Lastly, for the scope of this project, the dealing device will be a thermal printer instead of a mechanical sorting machine. The thermal printer, connected to the Raspberry Pi, will print out the cards as a means of dealing. Cards will be printed out on receipt paper and supplemented with cardstock.</a:t>
            </a:r>
            <a:endParaRPr b="0" sz="3600">
              <a:solidFill>
                <a:schemeClr val="dk1"/>
              </a:solidFill>
              <a:latin typeface="Arial"/>
              <a:ea typeface="Arial"/>
              <a:cs typeface="Arial"/>
              <a:sym typeface="Arial"/>
            </a:endParaRPr>
          </a:p>
          <a:p>
            <a:pPr indent="0" lvl="0" marL="0" marR="0" rtl="0" algn="l">
              <a:spcBef>
                <a:spcPts val="0"/>
              </a:spcBef>
              <a:spcAft>
                <a:spcPts val="0"/>
              </a:spcAft>
              <a:buNone/>
            </a:pPr>
            <a:br>
              <a:rPr lang="en-US" sz="800">
                <a:solidFill>
                  <a:schemeClr val="dk1"/>
                </a:solidFill>
                <a:latin typeface="Arial"/>
                <a:ea typeface="Arial"/>
                <a:cs typeface="Arial"/>
                <a:sym typeface="Arial"/>
              </a:rPr>
            </a:br>
            <a:endParaRPr sz="3600">
              <a:solidFill>
                <a:schemeClr val="dk1"/>
              </a:solidFill>
              <a:latin typeface="Arial"/>
              <a:ea typeface="Arial"/>
              <a:cs typeface="Arial"/>
              <a:sym typeface="Arial"/>
            </a:endParaRPr>
          </a:p>
        </p:txBody>
      </p:sp>
      <p:sp>
        <p:nvSpPr>
          <p:cNvPr id="88" name="Google Shape;88;p1"/>
          <p:cNvSpPr/>
          <p:nvPr/>
        </p:nvSpPr>
        <p:spPr>
          <a:xfrm>
            <a:off x="789940" y="35306826"/>
            <a:ext cx="32004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http://http://course.ece.cmu.edu/~ece500/projects/s23-teama7/</a:t>
            </a:r>
            <a:endParaRPr/>
          </a:p>
        </p:txBody>
      </p:sp>
      <p:sp>
        <p:nvSpPr>
          <p:cNvPr id="89" name="Google Shape;89;p1"/>
          <p:cNvSpPr/>
          <p:nvPr/>
        </p:nvSpPr>
        <p:spPr>
          <a:xfrm>
            <a:off x="14005560" y="48133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Description</a:t>
            </a:r>
            <a:endParaRPr/>
          </a:p>
        </p:txBody>
      </p:sp>
      <p:sp>
        <p:nvSpPr>
          <p:cNvPr id="90" name="Google Shape;90;p1"/>
          <p:cNvSpPr/>
          <p:nvPr/>
        </p:nvSpPr>
        <p:spPr>
          <a:xfrm>
            <a:off x="14028390" y="222445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extLst>
                  <a:ext uri="http://customooxmlschemas.google.com/">
                    <go:slidesCustomData xmlns:go="http://customooxmlschemas.google.com/" textRoundtripDataId="0"/>
                  </a:ext>
                </a:extLst>
              </a:rPr>
              <a:t>System</a:t>
            </a:r>
            <a:r>
              <a:rPr b="1" lang="en-US" sz="4800">
                <a:solidFill>
                  <a:schemeClr val="lt1"/>
                </a:solidFill>
                <a:latin typeface="Arial"/>
                <a:ea typeface="Arial"/>
                <a:cs typeface="Arial"/>
                <a:sym typeface="Arial"/>
              </a:rPr>
              <a:t> Evaluation</a:t>
            </a:r>
            <a:endParaRPr/>
          </a:p>
        </p:txBody>
      </p:sp>
      <p:sp>
        <p:nvSpPr>
          <p:cNvPr id="91" name="Google Shape;91;p1"/>
          <p:cNvSpPr/>
          <p:nvPr/>
        </p:nvSpPr>
        <p:spPr>
          <a:xfrm>
            <a:off x="335280" y="305562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Information</a:t>
            </a:r>
            <a:endParaRPr/>
          </a:p>
        </p:txBody>
      </p:sp>
      <p:sp>
        <p:nvSpPr>
          <p:cNvPr id="92" name="Google Shape;92;p1"/>
          <p:cNvSpPr txBox="1"/>
          <p:nvPr/>
        </p:nvSpPr>
        <p:spPr>
          <a:xfrm>
            <a:off x="496801" y="28004250"/>
            <a:ext cx="128748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t>The Raspberry Pi serves as the central hub, connecting all of our peripheral devices (keyboard, LCD screen, printer, and camera)  and communicating with the server. </a:t>
            </a:r>
            <a:endParaRPr sz="9600">
              <a:solidFill>
                <a:schemeClr val="dk1"/>
              </a:solidFill>
              <a:latin typeface="Arial"/>
              <a:ea typeface="Arial"/>
              <a:cs typeface="Arial"/>
              <a:sym typeface="Arial"/>
            </a:endParaRPr>
          </a:p>
        </p:txBody>
      </p:sp>
      <p:cxnSp>
        <p:nvCxnSpPr>
          <p:cNvPr id="93" name="Google Shape;93;p1"/>
          <p:cNvCxnSpPr/>
          <p:nvPr/>
        </p:nvCxnSpPr>
        <p:spPr>
          <a:xfrm flipH="1">
            <a:off x="21424240" y="18020975"/>
            <a:ext cx="210784" cy="465905"/>
          </a:xfrm>
          <a:prstGeom prst="straightConnector1">
            <a:avLst/>
          </a:prstGeom>
          <a:noFill/>
          <a:ln cap="flat" cmpd="sng" w="57150">
            <a:solidFill>
              <a:schemeClr val="accent1"/>
            </a:solidFill>
            <a:prstDash val="solid"/>
            <a:round/>
            <a:headEnd len="sm" w="sm" type="none"/>
            <a:tailEnd len="med" w="med" type="triangle"/>
          </a:ln>
        </p:spPr>
      </p:cxnSp>
      <p:sp>
        <p:nvSpPr>
          <p:cNvPr id="94" name="Google Shape;94;p1"/>
          <p:cNvSpPr txBox="1"/>
          <p:nvPr/>
        </p:nvSpPr>
        <p:spPr>
          <a:xfrm>
            <a:off x="21241464" y="17577888"/>
            <a:ext cx="174919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Label B</a:t>
            </a:r>
            <a:endParaRPr/>
          </a:p>
        </p:txBody>
      </p:sp>
      <p:sp>
        <p:nvSpPr>
          <p:cNvPr id="95" name="Google Shape;95;p1"/>
          <p:cNvSpPr txBox="1"/>
          <p:nvPr/>
        </p:nvSpPr>
        <p:spPr>
          <a:xfrm>
            <a:off x="14318860" y="16445177"/>
            <a:ext cx="6109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rPr>
              <a:t>Raspberry Pi Model 4</a:t>
            </a:r>
            <a:endParaRPr/>
          </a:p>
        </p:txBody>
      </p:sp>
      <p:sp>
        <p:nvSpPr>
          <p:cNvPr id="96" name="Google Shape;96;p1"/>
          <p:cNvSpPr txBox="1"/>
          <p:nvPr/>
        </p:nvSpPr>
        <p:spPr>
          <a:xfrm>
            <a:off x="15065804" y="28647350"/>
            <a:ext cx="120174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rPr>
              <a:t>Accuracy and Loss Graphs for the CV Card Detection Algorithm</a:t>
            </a:r>
            <a:endParaRPr sz="3000"/>
          </a:p>
        </p:txBody>
      </p:sp>
      <p:sp>
        <p:nvSpPr>
          <p:cNvPr id="97" name="Google Shape;97;p1"/>
          <p:cNvSpPr txBox="1"/>
          <p:nvPr/>
        </p:nvSpPr>
        <p:spPr>
          <a:xfrm>
            <a:off x="14318851" y="27747588"/>
            <a:ext cx="4490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98" name="Google Shape;98;p1"/>
          <p:cNvSpPr txBox="1"/>
          <p:nvPr/>
        </p:nvSpPr>
        <p:spPr>
          <a:xfrm>
            <a:off x="4495800" y="31891069"/>
            <a:ext cx="8534400" cy="409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rPr>
              <a:t>For future development, the card dealing system </a:t>
            </a:r>
            <a:r>
              <a:rPr lang="en-US" sz="3600">
                <a:solidFill>
                  <a:schemeClr val="dk1"/>
                </a:solidFill>
              </a:rPr>
              <a:t>could have a more mechatronic implementation in place of the thermal printer.</a:t>
            </a:r>
            <a:endParaRPr sz="3600">
              <a:solidFill>
                <a:schemeClr val="dk1"/>
              </a:solidFill>
            </a:endParaRPr>
          </a:p>
          <a:p>
            <a:pPr indent="0" lvl="0" marL="0" marR="0" rtl="0" algn="l">
              <a:spcBef>
                <a:spcPts val="1000"/>
              </a:spcBef>
              <a:spcAft>
                <a:spcPts val="0"/>
              </a:spcAft>
              <a:buNone/>
            </a:pPr>
            <a:r>
              <a:rPr lang="en-US" sz="3600">
                <a:solidFill>
                  <a:schemeClr val="dk1"/>
                </a:solidFill>
              </a:rPr>
              <a:t>For more information on our development process, scan the QR code!</a:t>
            </a:r>
            <a:endParaRPr sz="3600">
              <a:solidFill>
                <a:schemeClr val="dk1"/>
              </a:solidFill>
            </a:endParaRPr>
          </a:p>
        </p:txBody>
      </p:sp>
      <p:pic>
        <p:nvPicPr>
          <p:cNvPr descr="Qr code&#10;&#10;Description automatically generated" id="99" name="Google Shape;99;p1"/>
          <p:cNvPicPr preferRelativeResize="0"/>
          <p:nvPr/>
        </p:nvPicPr>
        <p:blipFill rotWithShape="1">
          <a:blip r:embed="rId5">
            <a:alphaModFix/>
          </a:blip>
          <a:srcRect b="0" l="0" r="0" t="0"/>
          <a:stretch/>
        </p:blipFill>
        <p:spPr>
          <a:xfrm>
            <a:off x="838200" y="31966629"/>
            <a:ext cx="3175000" cy="3175000"/>
          </a:xfrm>
          <a:prstGeom prst="rect">
            <a:avLst/>
          </a:prstGeom>
          <a:noFill/>
          <a:ln>
            <a:noFill/>
          </a:ln>
        </p:spPr>
      </p:pic>
      <p:pic>
        <p:nvPicPr>
          <p:cNvPr id="100" name="Google Shape;100;p1"/>
          <p:cNvPicPr preferRelativeResize="0"/>
          <p:nvPr/>
        </p:nvPicPr>
        <p:blipFill rotWithShape="1">
          <a:blip r:embed="rId6">
            <a:alphaModFix/>
          </a:blip>
          <a:srcRect b="0" l="5908" r="0" t="0"/>
          <a:stretch/>
        </p:blipFill>
        <p:spPr>
          <a:xfrm>
            <a:off x="417600" y="20930550"/>
            <a:ext cx="12420445" cy="7426651"/>
          </a:xfrm>
          <a:prstGeom prst="rect">
            <a:avLst/>
          </a:prstGeom>
          <a:noFill/>
          <a:ln>
            <a:noFill/>
          </a:ln>
        </p:spPr>
      </p:pic>
      <p:pic>
        <p:nvPicPr>
          <p:cNvPr descr="A picture containing text, sign&#10;&#10;Description automatically generated" id="101" name="Google Shape;101;p1"/>
          <p:cNvPicPr preferRelativeResize="0"/>
          <p:nvPr/>
        </p:nvPicPr>
        <p:blipFill rotWithShape="1">
          <a:blip r:embed="rId7">
            <a:alphaModFix/>
          </a:blip>
          <a:srcRect b="0" l="0" r="0" t="0"/>
          <a:stretch/>
        </p:blipFill>
        <p:spPr>
          <a:xfrm>
            <a:off x="22866844" y="757194"/>
            <a:ext cx="3385236" cy="3319907"/>
          </a:xfrm>
          <a:prstGeom prst="rect">
            <a:avLst/>
          </a:prstGeom>
          <a:noFill/>
          <a:ln>
            <a:noFill/>
          </a:ln>
        </p:spPr>
      </p:pic>
      <p:pic>
        <p:nvPicPr>
          <p:cNvPr id="102" name="Google Shape;102;p1"/>
          <p:cNvPicPr preferRelativeResize="0"/>
          <p:nvPr/>
        </p:nvPicPr>
        <p:blipFill>
          <a:blip r:embed="rId8">
            <a:alphaModFix/>
          </a:blip>
          <a:stretch>
            <a:fillRect/>
          </a:stretch>
        </p:blipFill>
        <p:spPr>
          <a:xfrm>
            <a:off x="14381224" y="23471733"/>
            <a:ext cx="6553200" cy="4996819"/>
          </a:xfrm>
          <a:prstGeom prst="rect">
            <a:avLst/>
          </a:prstGeom>
          <a:noFill/>
          <a:ln>
            <a:noFill/>
          </a:ln>
        </p:spPr>
      </p:pic>
      <p:sp>
        <p:nvSpPr>
          <p:cNvPr id="103" name="Google Shape;103;p1"/>
          <p:cNvSpPr txBox="1"/>
          <p:nvPr/>
        </p:nvSpPr>
        <p:spPr>
          <a:xfrm>
            <a:off x="8427024" y="21341527"/>
            <a:ext cx="509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E69138"/>
                </a:solidFill>
              </a:rPr>
              <a:t>User Input</a:t>
            </a:r>
            <a:endParaRPr sz="1800">
              <a:solidFill>
                <a:srgbClr val="E69138"/>
              </a:solidFill>
            </a:endParaRPr>
          </a:p>
        </p:txBody>
      </p:sp>
      <p:sp>
        <p:nvSpPr>
          <p:cNvPr id="104" name="Google Shape;104;p1"/>
          <p:cNvSpPr txBox="1"/>
          <p:nvPr/>
        </p:nvSpPr>
        <p:spPr>
          <a:xfrm>
            <a:off x="8427024" y="22365703"/>
            <a:ext cx="509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E69138"/>
                </a:solidFill>
              </a:rPr>
              <a:t>Game State</a:t>
            </a:r>
            <a:endParaRPr sz="1800">
              <a:solidFill>
                <a:srgbClr val="E69138"/>
              </a:solidFill>
            </a:endParaRPr>
          </a:p>
        </p:txBody>
      </p:sp>
      <p:sp>
        <p:nvSpPr>
          <p:cNvPr id="105" name="Google Shape;105;p1"/>
          <p:cNvSpPr txBox="1"/>
          <p:nvPr/>
        </p:nvSpPr>
        <p:spPr>
          <a:xfrm>
            <a:off x="8342854" y="23304869"/>
            <a:ext cx="509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E69138"/>
                </a:solidFill>
              </a:rPr>
              <a:t>Card Dealing</a:t>
            </a:r>
            <a:endParaRPr sz="1800">
              <a:solidFill>
                <a:srgbClr val="E69138"/>
              </a:solidFill>
            </a:endParaRPr>
          </a:p>
        </p:txBody>
      </p:sp>
      <p:sp>
        <p:nvSpPr>
          <p:cNvPr id="106" name="Google Shape;106;p1"/>
          <p:cNvSpPr txBox="1"/>
          <p:nvPr/>
        </p:nvSpPr>
        <p:spPr>
          <a:xfrm>
            <a:off x="8427024" y="24338939"/>
            <a:ext cx="509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E69138"/>
                </a:solidFill>
              </a:rPr>
              <a:t>User Input</a:t>
            </a:r>
            <a:endParaRPr sz="1800">
              <a:solidFill>
                <a:srgbClr val="E69138"/>
              </a:solidFill>
            </a:endParaRPr>
          </a:p>
        </p:txBody>
      </p:sp>
      <p:pic>
        <p:nvPicPr>
          <p:cNvPr id="107" name="Google Shape;107;p1"/>
          <p:cNvPicPr preferRelativeResize="0"/>
          <p:nvPr/>
        </p:nvPicPr>
        <p:blipFill>
          <a:blip r:embed="rId9">
            <a:alphaModFix/>
          </a:blip>
          <a:stretch>
            <a:fillRect/>
          </a:stretch>
        </p:blipFill>
        <p:spPr>
          <a:xfrm>
            <a:off x="14426150" y="29339750"/>
            <a:ext cx="12874800" cy="6437400"/>
          </a:xfrm>
          <a:prstGeom prst="rect">
            <a:avLst/>
          </a:prstGeom>
          <a:noFill/>
          <a:ln>
            <a:noFill/>
          </a:ln>
        </p:spPr>
      </p:pic>
      <p:pic>
        <p:nvPicPr>
          <p:cNvPr id="108" name="Google Shape;108;p1"/>
          <p:cNvPicPr preferRelativeResize="0"/>
          <p:nvPr/>
        </p:nvPicPr>
        <p:blipFill rotWithShape="1">
          <a:blip r:embed="rId10">
            <a:alphaModFix/>
          </a:blip>
          <a:srcRect b="3226" l="5218" r="9083" t="26027"/>
          <a:stretch/>
        </p:blipFill>
        <p:spPr>
          <a:xfrm>
            <a:off x="14058275" y="14605200"/>
            <a:ext cx="12874798" cy="7426650"/>
          </a:xfrm>
          <a:prstGeom prst="rect">
            <a:avLst/>
          </a:prstGeom>
          <a:noFill/>
          <a:ln>
            <a:noFill/>
          </a:ln>
        </p:spPr>
      </p:pic>
      <p:sp>
        <p:nvSpPr>
          <p:cNvPr id="109" name="Google Shape;109;p1"/>
          <p:cNvSpPr txBox="1"/>
          <p:nvPr/>
        </p:nvSpPr>
        <p:spPr>
          <a:xfrm>
            <a:off x="22477600" y="23371538"/>
            <a:ext cx="43587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800"/>
              <a:t>Card Detection</a:t>
            </a:r>
            <a:r>
              <a:rPr lang="en-US" sz="3800"/>
              <a:t>:</a:t>
            </a:r>
            <a:endParaRPr sz="3800"/>
          </a:p>
          <a:p>
            <a:pPr indent="0" lvl="0" marL="0" rtl="0" algn="l">
              <a:spcBef>
                <a:spcPts val="0"/>
              </a:spcBef>
              <a:spcAft>
                <a:spcPts val="0"/>
              </a:spcAft>
              <a:buNone/>
            </a:pPr>
            <a:r>
              <a:rPr lang="en-US" sz="3800"/>
              <a:t>99.5% accuracy</a:t>
            </a:r>
            <a:endParaRPr sz="3800"/>
          </a:p>
        </p:txBody>
      </p:sp>
      <p:cxnSp>
        <p:nvCxnSpPr>
          <p:cNvPr id="110" name="Google Shape;110;p1"/>
          <p:cNvCxnSpPr>
            <a:stCxn id="109" idx="1"/>
          </p:cNvCxnSpPr>
          <p:nvPr/>
        </p:nvCxnSpPr>
        <p:spPr>
          <a:xfrm flipH="1">
            <a:off x="21185200" y="24048788"/>
            <a:ext cx="1292400" cy="649200"/>
          </a:xfrm>
          <a:prstGeom prst="straightConnector1">
            <a:avLst/>
          </a:prstGeom>
          <a:noFill/>
          <a:ln cap="flat" cmpd="sng" w="76200">
            <a:solidFill>
              <a:schemeClr val="dk2"/>
            </a:solidFill>
            <a:prstDash val="solid"/>
            <a:round/>
            <a:headEnd len="med" w="med" type="none"/>
            <a:tailEnd len="med" w="med" type="triangle"/>
          </a:ln>
        </p:spPr>
      </p:cxnSp>
      <p:sp>
        <p:nvSpPr>
          <p:cNvPr id="111" name="Google Shape;111;p1"/>
          <p:cNvSpPr txBox="1"/>
          <p:nvPr/>
        </p:nvSpPr>
        <p:spPr>
          <a:xfrm>
            <a:off x="21424250" y="25189775"/>
            <a:ext cx="50970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t>Trade offs:</a:t>
            </a:r>
            <a:endParaRPr sz="3200"/>
          </a:p>
          <a:p>
            <a:pPr indent="-431800" lvl="0" marL="457200" rtl="0" algn="l">
              <a:spcBef>
                <a:spcPts val="0"/>
              </a:spcBef>
              <a:spcAft>
                <a:spcPts val="0"/>
              </a:spcAft>
              <a:buSzPts val="3200"/>
              <a:buChar char="●"/>
            </a:pPr>
            <a:r>
              <a:rPr lang="en-US" sz="3200"/>
              <a:t>Dealing speed/Detection latency vs. Design complexity</a:t>
            </a:r>
            <a:endParaRPr sz="3200"/>
          </a:p>
          <a:p>
            <a:pPr indent="-431800" lvl="0" marL="457200" rtl="0" algn="l">
              <a:spcBef>
                <a:spcPts val="0"/>
              </a:spcBef>
              <a:spcAft>
                <a:spcPts val="0"/>
              </a:spcAft>
              <a:buSzPts val="3200"/>
              <a:buChar char="●"/>
            </a:pPr>
            <a:r>
              <a:rPr lang="en-US" sz="3200"/>
              <a:t>Single vs Multiple card detection</a:t>
            </a:r>
            <a:endParaRPr sz="3200"/>
          </a:p>
        </p:txBody>
      </p:sp>
      <p:sp>
        <p:nvSpPr>
          <p:cNvPr id="112" name="Google Shape;112;p1"/>
          <p:cNvSpPr txBox="1"/>
          <p:nvPr/>
        </p:nvSpPr>
        <p:spPr>
          <a:xfrm>
            <a:off x="14915800" y="35855450"/>
            <a:ext cx="1201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t>*x-axis = # of epoch (# of iterations where the entire dataset passes through the algorithm for one cycle)</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