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6576000" cx="27432000"/>
  <p:notesSz cx="32461200" cy="51206400"/>
  <p:embeddedFontLst>
    <p:embeddedFont>
      <p:font typeface="Raleway"/>
      <p:regular r:id="rId8"/>
      <p:bold r:id="rId9"/>
      <p:italic r:id="rId10"/>
      <p:boldItalic r:id="rId11"/>
    </p:embeddedFont>
    <p:embeddedFont>
      <p:font typeface="Raleway Ligh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16" roundtripDataSignature="AMtx7mhyIqIeNl9mPAM7MVaqKn06xud3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F17CDD-695C-475C-8198-926D95DAA9C0}">
  <a:tblStyle styleId="{59F17CDD-695C-475C-8198-926D95DAA9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boldItalic.fntdata"/><Relationship Id="rId10" Type="http://schemas.openxmlformats.org/officeDocument/2006/relationships/font" Target="fonts/Raleway-italic.fntdata"/><Relationship Id="rId13" Type="http://schemas.openxmlformats.org/officeDocument/2006/relationships/font" Target="fonts/RalewayLight-bold.fntdata"/><Relationship Id="rId12" Type="http://schemas.openxmlformats.org/officeDocument/2006/relationships/font" Target="fonts/Raleway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Raleway-bold.fntdata"/><Relationship Id="rId15" Type="http://schemas.openxmlformats.org/officeDocument/2006/relationships/font" Target="fonts/RalewayLight-boldItalic.fntdata"/><Relationship Id="rId14" Type="http://schemas.openxmlformats.org/officeDocument/2006/relationships/font" Target="fonts/RalewayLight-italic.fntdata"/><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lnSpc>
                <a:spcPct val="100000"/>
              </a:lnSpc>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lnSpc>
                <a:spcPct val="100000"/>
              </a:lnSpc>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lnSpc>
                <a:spcPct val="100000"/>
              </a:lnSpc>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lnSpc>
                <a:spcPct val="100000"/>
              </a:lnSpc>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lnSpc>
                <a:spcPct val="100000"/>
              </a:lnSpc>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
          <p:cNvPicPr preferRelativeResize="0"/>
          <p:nvPr/>
        </p:nvPicPr>
        <p:blipFill>
          <a:blip r:embed="rId3">
            <a:alphaModFix/>
          </a:blip>
          <a:stretch>
            <a:fillRect/>
          </a:stretch>
        </p:blipFill>
        <p:spPr>
          <a:xfrm>
            <a:off x="17001200" y="6329175"/>
            <a:ext cx="7104026" cy="9467723"/>
          </a:xfrm>
          <a:prstGeom prst="rect">
            <a:avLst/>
          </a:prstGeom>
          <a:noFill/>
          <a:ln>
            <a:noFill/>
          </a:ln>
        </p:spPr>
      </p:pic>
      <p:sp>
        <p:nvSpPr>
          <p:cNvPr id="80" name="Google Shape;80;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400"/>
              <a:buFont typeface="Arial"/>
              <a:buNone/>
            </a:pPr>
            <a:r>
              <a:t/>
            </a:r>
            <a:endParaRPr b="0" i="0" sz="7400" u="none" cap="none" strike="noStrike">
              <a:solidFill>
                <a:schemeClr val="dk1"/>
              </a:solidFill>
              <a:latin typeface="Arial"/>
              <a:ea typeface="Arial"/>
              <a:cs typeface="Arial"/>
              <a:sym typeface="Arial"/>
            </a:endParaRPr>
          </a:p>
        </p:txBody>
      </p:sp>
      <p:sp>
        <p:nvSpPr>
          <p:cNvPr id="81" name="Google Shape;81;p1"/>
          <p:cNvSpPr txBox="1"/>
          <p:nvPr/>
        </p:nvSpPr>
        <p:spPr>
          <a:xfrm>
            <a:off x="0" y="533401"/>
            <a:ext cx="274320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7200"/>
              <a:buFont typeface="Arial"/>
              <a:buNone/>
            </a:pPr>
            <a:r>
              <a:rPr b="1" i="0" lang="en-US" sz="7200" u="none" cap="none" strike="noStrike">
                <a:solidFill>
                  <a:srgbClr val="BE0204"/>
                </a:solidFill>
                <a:latin typeface="Arial"/>
                <a:ea typeface="Arial"/>
                <a:cs typeface="Arial"/>
                <a:sym typeface="Arial"/>
              </a:rPr>
              <a:t>Dr. Green</a:t>
            </a:r>
            <a:endParaRPr b="0" i="0" sz="1400" u="none" cap="none" strike="noStrike">
              <a:solidFill>
                <a:srgbClr val="000000"/>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A05: Tinghua Hsu, Vasudha Srinivasan, Aichen Yao</a:t>
            </a:r>
            <a:endParaRPr b="0" i="0" sz="1400" u="none" cap="none" strike="noStrike">
              <a:solidFill>
                <a:srgbClr val="000000"/>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18-500 Capstone Design, Spring 2023</a:t>
            </a:r>
            <a:endParaRPr b="0" i="0" sz="3600" u="none" cap="none" strike="noStrike">
              <a:solidFill>
                <a:schemeClr val="dk1"/>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Electrical and Computer Engineering Department</a:t>
            </a:r>
            <a:endParaRPr b="0" i="0" sz="1400" u="none" cap="none" strike="noStrike">
              <a:solidFill>
                <a:srgbClr val="000000"/>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Carnegie Mellon University</a:t>
            </a:r>
            <a:endParaRPr b="0" i="0" sz="1400" u="none" cap="none" strike="noStrike">
              <a:solidFill>
                <a:srgbClr val="000000"/>
              </a:solidFill>
              <a:latin typeface="Arial"/>
              <a:ea typeface="Arial"/>
              <a:cs typeface="Arial"/>
              <a:sym typeface="Arial"/>
            </a:endParaRPr>
          </a:p>
        </p:txBody>
      </p:sp>
      <p:grpSp>
        <p:nvGrpSpPr>
          <p:cNvPr id="82" name="Google Shape;82;p1"/>
          <p:cNvGrpSpPr/>
          <p:nvPr/>
        </p:nvGrpSpPr>
        <p:grpSpPr>
          <a:xfrm>
            <a:off x="20878800" y="33952297"/>
            <a:ext cx="6553200" cy="2489032"/>
            <a:chOff x="20878800" y="33952297"/>
            <a:chExt cx="6553200" cy="2489032"/>
          </a:xfrm>
        </p:grpSpPr>
        <p:pic>
          <p:nvPicPr>
            <p:cNvPr id="83" name="Google Shape;83;p1"/>
            <p:cNvPicPr preferRelativeResize="0"/>
            <p:nvPr/>
          </p:nvPicPr>
          <p:blipFill rotWithShape="1">
            <a:blip r:embed="rId4">
              <a:alphaModFix/>
            </a:blip>
            <a:srcRect b="20751" l="0" r="0" t="20214"/>
            <a:stretch/>
          </p:blipFill>
          <p:spPr>
            <a:xfrm>
              <a:off x="20878800" y="33952297"/>
              <a:ext cx="6553200" cy="1397000"/>
            </a:xfrm>
            <a:prstGeom prst="rect">
              <a:avLst/>
            </a:prstGeom>
            <a:noFill/>
            <a:ln>
              <a:noFill/>
            </a:ln>
          </p:spPr>
        </p:pic>
        <p:pic>
          <p:nvPicPr>
            <p:cNvPr id="84" name="Google Shape;84;p1"/>
            <p:cNvPicPr preferRelativeResize="0"/>
            <p:nvPr/>
          </p:nvPicPr>
          <p:blipFill rotWithShape="1">
            <a:blip r:embed="rId5">
              <a:alphaModFix/>
            </a:blip>
            <a:srcRect b="24891" l="0" r="0" t="28530"/>
            <a:stretch/>
          </p:blipFill>
          <p:spPr>
            <a:xfrm>
              <a:off x="21253537" y="35463613"/>
              <a:ext cx="5812703" cy="977716"/>
            </a:xfrm>
            <a:prstGeom prst="rect">
              <a:avLst/>
            </a:prstGeom>
            <a:noFill/>
            <a:ln>
              <a:noFill/>
            </a:ln>
          </p:spPr>
        </p:pic>
      </p:grpSp>
      <p:sp>
        <p:nvSpPr>
          <p:cNvPr id="85" name="Google Shape;85;p1"/>
          <p:cNvSpPr/>
          <p:nvPr/>
        </p:nvSpPr>
        <p:spPr>
          <a:xfrm>
            <a:off x="289560" y="13077110"/>
            <a:ext cx="13197840" cy="807658"/>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System Architecture</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Product Pitch</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381000" y="6243319"/>
            <a:ext cx="13030200" cy="618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000">
                <a:solidFill>
                  <a:schemeClr val="dk1"/>
                </a:solidFill>
              </a:rPr>
              <a:t>Dr. Green is a smart recycling device for schools designed to educate users on the recycling rules of Pittsburgh while reducing recycling contamination. It uses a vision-based recycling classifier to automatically sort waste items and generate real time visual and audible feedback alerts. Since schools are a learning-based community with existing large scale waste organization infrastructures, schools and their students are Dr. Green’s targeted users. </a:t>
            </a:r>
            <a:endParaRPr sz="30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lang="en-US" sz="3000">
                <a:solidFill>
                  <a:schemeClr val="dk1"/>
                </a:solidFill>
              </a:rPr>
              <a:t>To reach ideal operation, Dr. Green’s classification accuracy should be 90% to prevent recycling contamination and reduce manual sorting at waste plants. Dr. Green’s prototype is fully integrated with accuracy around 70% and total operation time around 15 seconds. </a:t>
            </a:r>
            <a:endParaRPr sz="30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lang="en-US" sz="3000">
                <a:solidFill>
                  <a:schemeClr val="dk1"/>
                </a:solidFill>
              </a:rPr>
              <a:t>The mechanics are fully automated with 100% accuracy to ensure ease of use, safety, and sanitation for younger users. The alert system has 100% accuracy and less than 2 second operation time for prompt feedback. </a:t>
            </a:r>
            <a:endParaRPr sz="3000">
              <a:solidFill>
                <a:schemeClr val="dk1"/>
              </a:solidFill>
            </a:endParaRPr>
          </a:p>
        </p:txBody>
      </p:sp>
      <p:sp>
        <p:nvSpPr>
          <p:cNvPr id="88" name="Google Shape;88;p1"/>
          <p:cNvSpPr/>
          <p:nvPr/>
        </p:nvSpPr>
        <p:spPr>
          <a:xfrm>
            <a:off x="838200" y="34426895"/>
            <a:ext cx="3200400" cy="584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http://course.ece.cmu.edu/~ece500/projects/s23-teama5/</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System Description</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14005540" y="16540758"/>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System Evaluation</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335280" y="293370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Conclusions &amp; Additional Information</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20141721" y="22947890"/>
            <a:ext cx="610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4328875" y="30518100"/>
            <a:ext cx="9158700" cy="55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200">
                <a:solidFill>
                  <a:schemeClr val="dk1"/>
                </a:solidFill>
              </a:rPr>
              <a:t>Overall, our team did well in meeting our set use case requirements and goals. We especially exceeded in integrating early and making significant progress in the development of each of our subsystems. We learned a lot about the engineering design process and more general development related lessons such as how implementation can very often turn out to be different than the imagined and planning ahead with slack time is crucial as things always take longer than expected. </a:t>
            </a:r>
            <a:endParaRPr b="0" i="0" sz="1000" u="none" cap="none" strike="noStrike">
              <a:solidFill>
                <a:srgbClr val="000000"/>
              </a:solidFill>
              <a:latin typeface="Arial"/>
              <a:ea typeface="Arial"/>
              <a:cs typeface="Arial"/>
              <a:sym typeface="Arial"/>
            </a:endParaRPr>
          </a:p>
        </p:txBody>
      </p:sp>
      <p:grpSp>
        <p:nvGrpSpPr>
          <p:cNvPr id="94" name="Google Shape;94;p1"/>
          <p:cNvGrpSpPr/>
          <p:nvPr/>
        </p:nvGrpSpPr>
        <p:grpSpPr>
          <a:xfrm>
            <a:off x="24132604" y="1165237"/>
            <a:ext cx="2026330" cy="1948328"/>
            <a:chOff x="1570037" y="1341437"/>
            <a:chExt cx="4943475" cy="4576762"/>
          </a:xfrm>
        </p:grpSpPr>
        <p:sp>
          <p:nvSpPr>
            <p:cNvPr id="95" name="Google Shape;95;p1"/>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sp>
          <p:nvSpPr>
            <p:cNvPr id="96" name="Google Shape;96;p1"/>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sp>
          <p:nvSpPr>
            <p:cNvPr id="97" name="Google Shape;97;p1"/>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sp>
          <p:nvSpPr>
            <p:cNvPr id="98" name="Google Shape;98;p1"/>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sp>
          <p:nvSpPr>
            <p:cNvPr id="99" name="Google Shape;99;p1"/>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sp>
          <p:nvSpPr>
            <p:cNvPr id="100" name="Google Shape;100;p1"/>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grpSp>
      <p:sp>
        <p:nvSpPr>
          <p:cNvPr id="101" name="Google Shape;101;p1"/>
          <p:cNvSpPr/>
          <p:nvPr/>
        </p:nvSpPr>
        <p:spPr>
          <a:xfrm>
            <a:off x="21037882" y="8086050"/>
            <a:ext cx="3784200" cy="264600"/>
          </a:xfrm>
          <a:prstGeom prst="leftArrow">
            <a:avLst>
              <a:gd fmla="val 50000" name="adj1"/>
              <a:gd fmla="val 50000" name="adj2"/>
            </a:avLst>
          </a:prstGeom>
          <a:solidFill>
            <a:srgbClr val="FFB6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txBox="1"/>
          <p:nvPr/>
        </p:nvSpPr>
        <p:spPr>
          <a:xfrm>
            <a:off x="24953905" y="9099310"/>
            <a:ext cx="17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leway Light"/>
              <a:ea typeface="Raleway Light"/>
              <a:cs typeface="Raleway Light"/>
              <a:sym typeface="Raleway Light"/>
            </a:endParaRPr>
          </a:p>
        </p:txBody>
      </p:sp>
      <p:sp>
        <p:nvSpPr>
          <p:cNvPr id="103" name="Google Shape;103;p1"/>
          <p:cNvSpPr txBox="1"/>
          <p:nvPr/>
        </p:nvSpPr>
        <p:spPr>
          <a:xfrm>
            <a:off x="25020480" y="7910560"/>
            <a:ext cx="2215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Raleway"/>
                <a:ea typeface="Raleway"/>
                <a:cs typeface="Raleway"/>
                <a:sym typeface="Raleway"/>
              </a:rPr>
              <a:t>Jetson</a:t>
            </a:r>
            <a:endParaRPr b="1" sz="2800">
              <a:latin typeface="Raleway"/>
              <a:ea typeface="Raleway"/>
              <a:cs typeface="Raleway"/>
              <a:sym typeface="Raleway"/>
            </a:endParaRPr>
          </a:p>
        </p:txBody>
      </p:sp>
      <p:sp>
        <p:nvSpPr>
          <p:cNvPr id="104" name="Google Shape;104;p1"/>
          <p:cNvSpPr/>
          <p:nvPr/>
        </p:nvSpPr>
        <p:spPr>
          <a:xfrm>
            <a:off x="16132350" y="8582800"/>
            <a:ext cx="3550500" cy="400200"/>
          </a:xfrm>
          <a:prstGeom prst="rightArrow">
            <a:avLst>
              <a:gd fmla="val 21391" name="adj1"/>
              <a:gd fmla="val 50000" name="adj2"/>
            </a:avLst>
          </a:prstGeom>
          <a:solidFill>
            <a:srgbClr val="FFB6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txBox="1"/>
          <p:nvPr/>
        </p:nvSpPr>
        <p:spPr>
          <a:xfrm>
            <a:off x="14326454" y="8407296"/>
            <a:ext cx="175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Raleway"/>
                <a:ea typeface="Raleway"/>
                <a:cs typeface="Raleway"/>
                <a:sym typeface="Raleway"/>
              </a:rPr>
              <a:t>Camera</a:t>
            </a:r>
            <a:endParaRPr b="1" sz="2800">
              <a:latin typeface="Raleway"/>
              <a:ea typeface="Raleway"/>
              <a:cs typeface="Raleway"/>
              <a:sym typeface="Raleway"/>
            </a:endParaRPr>
          </a:p>
        </p:txBody>
      </p:sp>
      <p:sp>
        <p:nvSpPr>
          <p:cNvPr id="106" name="Google Shape;106;p1"/>
          <p:cNvSpPr/>
          <p:nvPr/>
        </p:nvSpPr>
        <p:spPr>
          <a:xfrm>
            <a:off x="22283599" y="10486771"/>
            <a:ext cx="2670300" cy="264600"/>
          </a:xfrm>
          <a:prstGeom prst="leftArrow">
            <a:avLst>
              <a:gd fmla="val 50000" name="adj1"/>
              <a:gd fmla="val 50000" name="adj2"/>
            </a:avLst>
          </a:prstGeom>
          <a:solidFill>
            <a:srgbClr val="FFB6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txBox="1"/>
          <p:nvPr/>
        </p:nvSpPr>
        <p:spPr>
          <a:xfrm>
            <a:off x="25083046" y="10404145"/>
            <a:ext cx="2028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Raleway"/>
                <a:ea typeface="Raleway"/>
                <a:cs typeface="Raleway"/>
                <a:sym typeface="Raleway"/>
              </a:rPr>
              <a:t>Arduino &amp; Alert</a:t>
            </a:r>
            <a:endParaRPr b="1" sz="2800">
              <a:latin typeface="Raleway"/>
              <a:ea typeface="Raleway"/>
              <a:cs typeface="Raleway"/>
              <a:sym typeface="Raleway"/>
            </a:endParaRPr>
          </a:p>
        </p:txBody>
      </p:sp>
      <p:sp>
        <p:nvSpPr>
          <p:cNvPr id="108" name="Google Shape;108;p1"/>
          <p:cNvSpPr/>
          <p:nvPr/>
        </p:nvSpPr>
        <p:spPr>
          <a:xfrm>
            <a:off x="16085949" y="10484833"/>
            <a:ext cx="2877600" cy="264600"/>
          </a:xfrm>
          <a:prstGeom prst="rightArrow">
            <a:avLst>
              <a:gd fmla="val 50000" name="adj1"/>
              <a:gd fmla="val 50000" name="adj2"/>
            </a:avLst>
          </a:prstGeom>
          <a:solidFill>
            <a:srgbClr val="FFB6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txBox="1"/>
          <p:nvPr/>
        </p:nvSpPr>
        <p:spPr>
          <a:xfrm>
            <a:off x="14628399" y="9919591"/>
            <a:ext cx="221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Raleway"/>
                <a:ea typeface="Raleway"/>
                <a:cs typeface="Raleway"/>
                <a:sym typeface="Raleway"/>
              </a:rPr>
              <a:t>Platform (Door)</a:t>
            </a:r>
            <a:endParaRPr b="1" sz="2800">
              <a:latin typeface="Raleway"/>
              <a:ea typeface="Raleway"/>
              <a:cs typeface="Raleway"/>
              <a:sym typeface="Raleway"/>
            </a:endParaRPr>
          </a:p>
        </p:txBody>
      </p:sp>
      <p:sp>
        <p:nvSpPr>
          <p:cNvPr id="110" name="Google Shape;110;p1"/>
          <p:cNvSpPr/>
          <p:nvPr/>
        </p:nvSpPr>
        <p:spPr>
          <a:xfrm>
            <a:off x="21720699" y="13224611"/>
            <a:ext cx="2670300" cy="264600"/>
          </a:xfrm>
          <a:prstGeom prst="leftArrow">
            <a:avLst>
              <a:gd fmla="val 50000" name="adj1"/>
              <a:gd fmla="val 50000" name="adj2"/>
            </a:avLst>
          </a:prstGeom>
          <a:solidFill>
            <a:srgbClr val="FFB6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txBox="1"/>
          <p:nvPr/>
        </p:nvSpPr>
        <p:spPr>
          <a:xfrm>
            <a:off x="24522646" y="13049096"/>
            <a:ext cx="202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Raleway"/>
                <a:ea typeface="Raleway"/>
                <a:cs typeface="Raleway"/>
                <a:sym typeface="Raleway"/>
              </a:rPr>
              <a:t>Recycling</a:t>
            </a:r>
            <a:endParaRPr b="1" sz="2800">
              <a:latin typeface="Raleway"/>
              <a:ea typeface="Raleway"/>
              <a:cs typeface="Raleway"/>
              <a:sym typeface="Raleway"/>
            </a:endParaRPr>
          </a:p>
        </p:txBody>
      </p:sp>
      <p:sp>
        <p:nvSpPr>
          <p:cNvPr id="112" name="Google Shape;112;p1"/>
          <p:cNvSpPr/>
          <p:nvPr/>
        </p:nvSpPr>
        <p:spPr>
          <a:xfrm>
            <a:off x="16468811" y="13224588"/>
            <a:ext cx="2877600" cy="264600"/>
          </a:xfrm>
          <a:prstGeom prst="rightArrow">
            <a:avLst>
              <a:gd fmla="val 50000" name="adj1"/>
              <a:gd fmla="val 50000" name="adj2"/>
            </a:avLst>
          </a:prstGeom>
          <a:solidFill>
            <a:srgbClr val="FFB6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txBox="1"/>
          <p:nvPr/>
        </p:nvSpPr>
        <p:spPr>
          <a:xfrm>
            <a:off x="15205088" y="13049099"/>
            <a:ext cx="2215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Raleway"/>
                <a:ea typeface="Raleway"/>
                <a:cs typeface="Raleway"/>
                <a:sym typeface="Raleway"/>
              </a:rPr>
              <a:t>Trash</a:t>
            </a:r>
            <a:endParaRPr b="1" sz="2800">
              <a:latin typeface="Raleway"/>
              <a:ea typeface="Raleway"/>
              <a:cs typeface="Raleway"/>
              <a:sym typeface="Raleway"/>
            </a:endParaRPr>
          </a:p>
        </p:txBody>
      </p:sp>
      <p:pic>
        <p:nvPicPr>
          <p:cNvPr id="114" name="Google Shape;114;p1"/>
          <p:cNvPicPr preferRelativeResize="0"/>
          <p:nvPr/>
        </p:nvPicPr>
        <p:blipFill>
          <a:blip r:embed="rId6">
            <a:alphaModFix/>
          </a:blip>
          <a:stretch>
            <a:fillRect/>
          </a:stretch>
        </p:blipFill>
        <p:spPr>
          <a:xfrm>
            <a:off x="647688" y="19455063"/>
            <a:ext cx="12725400" cy="9124950"/>
          </a:xfrm>
          <a:prstGeom prst="rect">
            <a:avLst/>
          </a:prstGeom>
          <a:noFill/>
          <a:ln>
            <a:noFill/>
          </a:ln>
        </p:spPr>
      </p:pic>
      <p:pic>
        <p:nvPicPr>
          <p:cNvPr id="115" name="Google Shape;115;p1"/>
          <p:cNvPicPr preferRelativeResize="0"/>
          <p:nvPr/>
        </p:nvPicPr>
        <p:blipFill>
          <a:blip r:embed="rId7">
            <a:alphaModFix/>
          </a:blip>
          <a:stretch>
            <a:fillRect/>
          </a:stretch>
        </p:blipFill>
        <p:spPr>
          <a:xfrm>
            <a:off x="1009650" y="31137225"/>
            <a:ext cx="3048000" cy="3219450"/>
          </a:xfrm>
          <a:prstGeom prst="rect">
            <a:avLst/>
          </a:prstGeom>
          <a:noFill/>
          <a:ln>
            <a:noFill/>
          </a:ln>
        </p:spPr>
      </p:pic>
      <p:sp>
        <p:nvSpPr>
          <p:cNvPr id="116" name="Google Shape;116;p1"/>
          <p:cNvSpPr txBox="1"/>
          <p:nvPr/>
        </p:nvSpPr>
        <p:spPr>
          <a:xfrm>
            <a:off x="14585538" y="17704700"/>
            <a:ext cx="11823600" cy="838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300">
                <a:solidFill>
                  <a:schemeClr val="dk1"/>
                </a:solidFill>
              </a:rPr>
              <a:t>We tested our system for accuracy and speed, initially testing each unit, then combined operation. Our testing and evaluation process was as follows:</a:t>
            </a:r>
            <a:endParaRPr sz="3300">
              <a:solidFill>
                <a:schemeClr val="dk1"/>
              </a:solidFill>
            </a:endParaRPr>
          </a:p>
          <a:p>
            <a:pPr indent="-438150" lvl="0" marL="457200" marR="0" rtl="0" algn="l">
              <a:lnSpc>
                <a:spcPct val="100000"/>
              </a:lnSpc>
              <a:spcBef>
                <a:spcPts val="0"/>
              </a:spcBef>
              <a:spcAft>
                <a:spcPts val="0"/>
              </a:spcAft>
              <a:buClr>
                <a:schemeClr val="dk1"/>
              </a:buClr>
              <a:buSzPts val="3300"/>
              <a:buChar char="●"/>
            </a:pPr>
            <a:r>
              <a:rPr lang="en-US" sz="3300">
                <a:solidFill>
                  <a:schemeClr val="dk1"/>
                </a:solidFill>
                <a:extLst>
                  <a:ext uri="http://customooxmlschemas.google.com/">
                    <go:slidesCustomData xmlns:go="http://customooxmlschemas.google.com/" textRoundtripDataId="0"/>
                  </a:ext>
                </a:extLst>
              </a:rPr>
              <a:t>Object Image Capture: Confirmed continuous capture of whole platform</a:t>
            </a:r>
            <a:endParaRPr sz="3300">
              <a:solidFill>
                <a:schemeClr val="dk1"/>
              </a:solidFill>
              <a:extLst>
                <a:ext uri="http://customooxmlschemas.google.com/">
                  <go:slidesCustomData xmlns:go="http://customooxmlschemas.google.com/" textRoundtripDataId="1"/>
                </a:ext>
              </a:extLst>
            </a:endParaRPr>
          </a:p>
          <a:p>
            <a:pPr indent="-438150" lvl="0" marL="457200" marR="0" rtl="0" algn="l">
              <a:lnSpc>
                <a:spcPct val="100000"/>
              </a:lnSpc>
              <a:spcBef>
                <a:spcPts val="0"/>
              </a:spcBef>
              <a:spcAft>
                <a:spcPts val="0"/>
              </a:spcAft>
              <a:buClr>
                <a:schemeClr val="dk1"/>
              </a:buClr>
              <a:buSzPts val="3300"/>
              <a:buChar char="●"/>
            </a:pPr>
            <a:r>
              <a:rPr lang="en-US" sz="3300">
                <a:solidFill>
                  <a:schemeClr val="dk1"/>
                </a:solidFill>
                <a:extLst>
                  <a:ext uri="http://customooxmlschemas.google.com/">
                    <go:slidesCustomData xmlns:go="http://customooxmlschemas.google.com/" textRoundtripDataId="2"/>
                  </a:ext>
                </a:extLst>
              </a:rPr>
              <a:t>Detection: Verified detection of new items placed</a:t>
            </a:r>
            <a:endParaRPr sz="3300">
              <a:solidFill>
                <a:schemeClr val="dk1"/>
              </a:solidFill>
              <a:extLst>
                <a:ext uri="http://customooxmlschemas.google.com/">
                  <go:slidesCustomData xmlns:go="http://customooxmlschemas.google.com/" textRoundtripDataId="3"/>
                </a:ext>
              </a:extLst>
            </a:endParaRPr>
          </a:p>
          <a:p>
            <a:pPr indent="-438150" lvl="0" marL="457200" marR="0" rtl="0" algn="l">
              <a:lnSpc>
                <a:spcPct val="100000"/>
              </a:lnSpc>
              <a:spcBef>
                <a:spcPts val="0"/>
              </a:spcBef>
              <a:spcAft>
                <a:spcPts val="0"/>
              </a:spcAft>
              <a:buClr>
                <a:schemeClr val="dk1"/>
              </a:buClr>
              <a:buSzPts val="3300"/>
              <a:buChar char="●"/>
            </a:pPr>
            <a:r>
              <a:rPr lang="en-US" sz="3300">
                <a:solidFill>
                  <a:schemeClr val="dk1"/>
                </a:solidFill>
                <a:extLst>
                  <a:ext uri="http://customooxmlschemas.google.com/">
                    <go:slidesCustomData xmlns:go="http://customooxmlschemas.google.com/" textRoundtripDataId="4"/>
                  </a:ext>
                </a:extLst>
              </a:rPr>
              <a:t>Classification: Run YOLO classification on multi-object image (Tradeoff: model confidence vs accuracy</a:t>
            </a:r>
            <a:r>
              <a:rPr lang="en-US" sz="3300">
                <a:solidFill>
                  <a:schemeClr val="dk1"/>
                </a:solidFill>
              </a:rPr>
              <a:t>)</a:t>
            </a:r>
            <a:endParaRPr sz="3300">
              <a:solidFill>
                <a:schemeClr val="dk1"/>
              </a:solidFill>
            </a:endParaRPr>
          </a:p>
          <a:p>
            <a:pPr indent="-438150" lvl="0" marL="457200" marR="0" rtl="0" algn="l">
              <a:lnSpc>
                <a:spcPct val="100000"/>
              </a:lnSpc>
              <a:spcBef>
                <a:spcPts val="0"/>
              </a:spcBef>
              <a:spcAft>
                <a:spcPts val="0"/>
              </a:spcAft>
              <a:buClr>
                <a:schemeClr val="dk1"/>
              </a:buClr>
              <a:buSzPts val="3300"/>
              <a:buChar char="●"/>
            </a:pPr>
            <a:r>
              <a:rPr lang="en-US" sz="3300">
                <a:solidFill>
                  <a:schemeClr val="dk1"/>
                </a:solidFill>
              </a:rPr>
              <a:t>Jetson to Arduino Communication: Verify output classification result to Arduino (via USB) from Jetson (Tradeoff: Latency vs Accuracy)</a:t>
            </a:r>
            <a:endParaRPr sz="3300">
              <a:solidFill>
                <a:schemeClr val="dk1"/>
              </a:solidFill>
            </a:endParaRPr>
          </a:p>
          <a:p>
            <a:pPr indent="-438150" lvl="0" marL="457200" marR="0" rtl="0" algn="l">
              <a:lnSpc>
                <a:spcPct val="100000"/>
              </a:lnSpc>
              <a:spcBef>
                <a:spcPts val="0"/>
              </a:spcBef>
              <a:spcAft>
                <a:spcPts val="0"/>
              </a:spcAft>
              <a:buClr>
                <a:schemeClr val="dk1"/>
              </a:buClr>
              <a:buSzPts val="3300"/>
              <a:buChar char="●"/>
            </a:pPr>
            <a:r>
              <a:rPr lang="en-US" sz="3300">
                <a:solidFill>
                  <a:schemeClr val="dk1"/>
                </a:solidFill>
              </a:rPr>
              <a:t>Hardware Circuit: Verified operation of each component (Neopixels, speaker, and servos) based on a given input. </a:t>
            </a:r>
            <a:endParaRPr sz="3300">
              <a:solidFill>
                <a:schemeClr val="dk1"/>
              </a:solidFill>
            </a:endParaRPr>
          </a:p>
          <a:p>
            <a:pPr indent="-438150" lvl="0" marL="457200" marR="0" rtl="0" algn="l">
              <a:lnSpc>
                <a:spcPct val="100000"/>
              </a:lnSpc>
              <a:spcBef>
                <a:spcPts val="0"/>
              </a:spcBef>
              <a:spcAft>
                <a:spcPts val="0"/>
              </a:spcAft>
              <a:buClr>
                <a:schemeClr val="dk1"/>
              </a:buClr>
              <a:buSzPts val="3300"/>
              <a:buChar char="●"/>
            </a:pPr>
            <a:r>
              <a:rPr lang="en-US" sz="3300">
                <a:solidFill>
                  <a:schemeClr val="dk1"/>
                </a:solidFill>
              </a:rPr>
              <a:t>Mechanics: Checked door and frame for stability and operation when connected to HW with different weighted waste (tradeoff: door weight vs stability)</a:t>
            </a:r>
            <a:endParaRPr sz="33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t/>
            </a:r>
            <a:endParaRPr b="0" i="0" sz="1100" u="none" cap="none" strike="noStrike">
              <a:solidFill>
                <a:srgbClr val="000000"/>
              </a:solidFill>
              <a:latin typeface="Arial"/>
              <a:ea typeface="Arial"/>
              <a:cs typeface="Arial"/>
              <a:sym typeface="Arial"/>
            </a:endParaRPr>
          </a:p>
        </p:txBody>
      </p:sp>
      <p:sp>
        <p:nvSpPr>
          <p:cNvPr id="117" name="Google Shape;117;p1"/>
          <p:cNvSpPr txBox="1"/>
          <p:nvPr/>
        </p:nvSpPr>
        <p:spPr>
          <a:xfrm>
            <a:off x="441950" y="14090474"/>
            <a:ext cx="128748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400"/>
              <a:t>Dr. Green consists of three main </a:t>
            </a:r>
            <a:r>
              <a:rPr lang="en-US" sz="3400"/>
              <a:t>subsystems</a:t>
            </a:r>
            <a:r>
              <a:rPr lang="en-US" sz="3400"/>
              <a:t>:</a:t>
            </a:r>
            <a:endParaRPr sz="3400"/>
          </a:p>
          <a:p>
            <a:pPr indent="-444500" lvl="0" marL="457200" marR="0" rtl="0" algn="l">
              <a:spcBef>
                <a:spcPts val="0"/>
              </a:spcBef>
              <a:spcAft>
                <a:spcPts val="0"/>
              </a:spcAft>
              <a:buSzPts val="3400"/>
              <a:buAutoNum type="arabicParenR"/>
            </a:pPr>
            <a:r>
              <a:rPr lang="en-US" sz="3400"/>
              <a:t>Object Identification: Detect and classify objects on platform. CV looks for two consecutive platform changes to trigger YOLO classification of object to be sorted.</a:t>
            </a:r>
            <a:endParaRPr sz="3400"/>
          </a:p>
          <a:p>
            <a:pPr indent="-444500" lvl="0" marL="457200" marR="0" rtl="0" algn="l">
              <a:spcBef>
                <a:spcPts val="0"/>
              </a:spcBef>
              <a:spcAft>
                <a:spcPts val="0"/>
              </a:spcAft>
              <a:buSzPts val="3400"/>
              <a:buAutoNum type="arabicParenR"/>
            </a:pPr>
            <a:r>
              <a:rPr lang="en-US" sz="3400"/>
              <a:t>Hardware Control: Uses output from model to control alerts and door systems. </a:t>
            </a:r>
            <a:endParaRPr sz="3400"/>
          </a:p>
          <a:p>
            <a:pPr indent="-444500" lvl="0" marL="457200" marR="0" rtl="0" algn="l">
              <a:spcBef>
                <a:spcPts val="0"/>
              </a:spcBef>
              <a:spcAft>
                <a:spcPts val="0"/>
              </a:spcAft>
              <a:buSzPts val="3400"/>
              <a:buAutoNum type="arabicParenR"/>
            </a:pPr>
            <a:r>
              <a:rPr lang="en-US" sz="3400"/>
              <a:t>Mechanics: Physical structure of device, consists of a camera frame to hold up the camera, lid frame holding up the alerts and a swing door above the bins to sort the waste into.  </a:t>
            </a:r>
            <a:endParaRPr sz="3400"/>
          </a:p>
        </p:txBody>
      </p:sp>
      <p:graphicFrame>
        <p:nvGraphicFramePr>
          <p:cNvPr id="118" name="Google Shape;118;p1"/>
          <p:cNvGraphicFramePr/>
          <p:nvPr/>
        </p:nvGraphicFramePr>
        <p:xfrm>
          <a:off x="14125375" y="26610450"/>
          <a:ext cx="3000000" cy="3000000"/>
        </p:xfrm>
        <a:graphic>
          <a:graphicData uri="http://schemas.openxmlformats.org/drawingml/2006/table">
            <a:tbl>
              <a:tblPr>
                <a:noFill/>
                <a:tableStyleId>{59F17CDD-695C-475C-8198-926D95DAA9C0}</a:tableStyleId>
              </a:tblPr>
              <a:tblGrid>
                <a:gridCol w="2677850"/>
                <a:gridCol w="2901225"/>
                <a:gridCol w="2121675"/>
                <a:gridCol w="2976775"/>
                <a:gridCol w="2066425"/>
              </a:tblGrid>
              <a:tr h="450275">
                <a:tc>
                  <a:txBody>
                    <a:bodyPr/>
                    <a:lstStyle/>
                    <a:p>
                      <a:pPr indent="0" lvl="0" marL="0" rtl="0" algn="l">
                        <a:spcBef>
                          <a:spcPts val="0"/>
                        </a:spcBef>
                        <a:spcAft>
                          <a:spcPts val="0"/>
                        </a:spcAft>
                        <a:buNone/>
                      </a:pPr>
                      <a:r>
                        <a:rPr b="1" lang="en-US" sz="2400">
                          <a:latin typeface="Raleway"/>
                          <a:ea typeface="Raleway"/>
                          <a:cs typeface="Raleway"/>
                          <a:sym typeface="Raleway"/>
                        </a:rPr>
                        <a:t>Subsystem</a:t>
                      </a:r>
                      <a:endParaRPr b="1"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gridSpan="2">
                  <a:txBody>
                    <a:bodyPr/>
                    <a:lstStyle/>
                    <a:p>
                      <a:pPr indent="0" lvl="0" marL="0" rtl="0" algn="ctr">
                        <a:spcBef>
                          <a:spcPts val="0"/>
                        </a:spcBef>
                        <a:spcAft>
                          <a:spcPts val="0"/>
                        </a:spcAft>
                        <a:buNone/>
                      </a:pPr>
                      <a:r>
                        <a:rPr b="1" lang="en-US" sz="2400">
                          <a:latin typeface="Raleway"/>
                          <a:ea typeface="Raleway"/>
                          <a:cs typeface="Raleway"/>
                          <a:sym typeface="Raleway"/>
                        </a:rPr>
                        <a:t>Goal</a:t>
                      </a:r>
                      <a:endParaRPr b="1"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hMerge="1"/>
                <a:tc gridSpan="2">
                  <a:txBody>
                    <a:bodyPr/>
                    <a:lstStyle/>
                    <a:p>
                      <a:pPr indent="0" lvl="0" marL="0" rtl="0" algn="ctr">
                        <a:spcBef>
                          <a:spcPts val="0"/>
                        </a:spcBef>
                        <a:spcAft>
                          <a:spcPts val="0"/>
                        </a:spcAft>
                        <a:buNone/>
                      </a:pPr>
                      <a:r>
                        <a:rPr b="1" lang="en-US" sz="2400">
                          <a:latin typeface="Raleway"/>
                          <a:ea typeface="Raleway"/>
                          <a:cs typeface="Raleway"/>
                          <a:sym typeface="Raleway"/>
                        </a:rPr>
                        <a:t>Current State </a:t>
                      </a:r>
                      <a:endParaRPr b="1"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hMerge="1"/>
              </a:tr>
              <a:tr h="450275">
                <a:tc>
                  <a:txBody>
                    <a:bodyPr/>
                    <a:lstStyle/>
                    <a:p>
                      <a:pPr indent="0" lvl="0" marL="0" rtl="0" algn="l">
                        <a:spcBef>
                          <a:spcPts val="0"/>
                        </a:spcBef>
                        <a:spcAft>
                          <a:spcPts val="0"/>
                        </a:spcAft>
                        <a:buNone/>
                      </a:pPr>
                      <a:r>
                        <a:t/>
                      </a:r>
                      <a:endParaRPr b="1"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US" sz="2400">
                          <a:latin typeface="Raleway"/>
                          <a:ea typeface="Raleway"/>
                          <a:cs typeface="Raleway"/>
                          <a:sym typeface="Raleway"/>
                        </a:rPr>
                        <a:t>Accuracy</a:t>
                      </a:r>
                      <a:endParaRPr b="1"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US" sz="2400">
                          <a:latin typeface="Raleway"/>
                          <a:ea typeface="Raleway"/>
                          <a:cs typeface="Raleway"/>
                          <a:sym typeface="Raleway"/>
                        </a:rPr>
                        <a:t>Op Time</a:t>
                      </a:r>
                      <a:endParaRPr sz="2400"/>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US" sz="2400">
                          <a:latin typeface="Raleway"/>
                          <a:ea typeface="Raleway"/>
                          <a:cs typeface="Raleway"/>
                          <a:sym typeface="Raleway"/>
                        </a:rPr>
                        <a:t>Accuracy</a:t>
                      </a:r>
                      <a:endParaRPr b="1"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US" sz="2400">
                          <a:latin typeface="Raleway"/>
                          <a:ea typeface="Raleway"/>
                          <a:cs typeface="Raleway"/>
                          <a:sym typeface="Raleway"/>
                        </a:rPr>
                        <a:t>Op Time</a:t>
                      </a:r>
                      <a:endParaRPr sz="24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2CC"/>
                    </a:solidFill>
                  </a:tcPr>
                </a:tc>
              </a:tr>
              <a:tr h="1246100">
                <a:tc>
                  <a:txBody>
                    <a:bodyPr/>
                    <a:lstStyle/>
                    <a:p>
                      <a:pPr indent="0" lvl="0" marL="0" rtl="0" algn="l">
                        <a:lnSpc>
                          <a:spcPct val="100000"/>
                        </a:lnSpc>
                        <a:spcBef>
                          <a:spcPts val="0"/>
                        </a:spcBef>
                        <a:spcAft>
                          <a:spcPts val="0"/>
                        </a:spcAft>
                        <a:buNone/>
                      </a:pPr>
                      <a:r>
                        <a:rPr lang="en-US" sz="2400">
                          <a:latin typeface="Raleway"/>
                          <a:ea typeface="Raleway"/>
                          <a:cs typeface="Raleway"/>
                          <a:sym typeface="Raleway"/>
                        </a:rPr>
                        <a:t>Camera capture &amp; object detection</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lang="en-US" sz="2400">
                          <a:latin typeface="Raleway"/>
                          <a:ea typeface="Raleway"/>
                          <a:cs typeface="Raleway"/>
                          <a:sym typeface="Raleway"/>
                        </a:rPr>
                        <a:t>100% detection</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lang="en-US" sz="2400">
                          <a:latin typeface="Raleway"/>
                          <a:ea typeface="Raleway"/>
                          <a:cs typeface="Raleway"/>
                          <a:sym typeface="Raleway"/>
                        </a:rPr>
                        <a:t>&lt;1 sec</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lang="en-US" sz="2400">
                          <a:latin typeface="Raleway"/>
                          <a:ea typeface="Raleway"/>
                          <a:cs typeface="Raleway"/>
                          <a:sym typeface="Raleway"/>
                        </a:rPr>
                        <a:t>100%</a:t>
                      </a:r>
                      <a:r>
                        <a:rPr lang="en-US" sz="2400">
                          <a:latin typeface="Raleway"/>
                          <a:ea typeface="Raleway"/>
                          <a:cs typeface="Raleway"/>
                          <a:sym typeface="Raleway"/>
                        </a:rPr>
                        <a:t> accuracy</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lnSpc>
                          <a:spcPct val="100000"/>
                        </a:lnSpc>
                        <a:spcBef>
                          <a:spcPts val="0"/>
                        </a:spcBef>
                        <a:spcAft>
                          <a:spcPts val="0"/>
                        </a:spcAft>
                        <a:buNone/>
                      </a:pPr>
                      <a:r>
                        <a:rPr lang="en-US" sz="2400">
                          <a:latin typeface="Raleway"/>
                          <a:ea typeface="Raleway"/>
                          <a:cs typeface="Raleway"/>
                          <a:sym typeface="Raleway"/>
                        </a:rPr>
                        <a:t>~4 sec</a:t>
                      </a:r>
                      <a:r>
                        <a:rPr lang="en-US" sz="2400">
                          <a:latin typeface="Raleway"/>
                          <a:ea typeface="Raleway"/>
                          <a:cs typeface="Raleway"/>
                          <a:sym typeface="Raleway"/>
                          <a:extLst>
                            <a:ext uri="http://customooxmlschemas.google.com/">
                              <go:slidesCustomData xmlns:go="http://customooxmlschemas.google.com/" textRoundtripDataId="5"/>
                            </a:ext>
                          </a:extLst>
                        </a:rPr>
                        <a:t> </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r>
              <a:tr h="1050650">
                <a:tc>
                  <a:txBody>
                    <a:bodyPr/>
                    <a:lstStyle/>
                    <a:p>
                      <a:pPr indent="0" lvl="0" marL="0" rtl="0" algn="l">
                        <a:lnSpc>
                          <a:spcPct val="100000"/>
                        </a:lnSpc>
                        <a:spcBef>
                          <a:spcPts val="0"/>
                        </a:spcBef>
                        <a:spcAft>
                          <a:spcPts val="0"/>
                        </a:spcAft>
                        <a:buNone/>
                      </a:pPr>
                      <a:r>
                        <a:rPr lang="en-US" sz="2400">
                          <a:latin typeface="Raleway"/>
                          <a:ea typeface="Raleway"/>
                          <a:cs typeface="Raleway"/>
                          <a:sym typeface="Raleway"/>
                        </a:rPr>
                        <a:t>YOLO multi-object classification</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90% (recyclable vs. trash)</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&lt;2 sec</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70%</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 2 sec op</a:t>
                      </a:r>
                      <a:endParaRPr sz="2400">
                        <a:latin typeface="Raleway"/>
                        <a:ea typeface="Raleway"/>
                        <a:cs typeface="Raleway"/>
                        <a:sym typeface="Raleway"/>
                      </a:endParaRPr>
                    </a:p>
                    <a:p>
                      <a:pPr indent="0" lvl="0" marL="0" rtl="0" algn="l">
                        <a:spcBef>
                          <a:spcPts val="0"/>
                        </a:spcBef>
                        <a:spcAft>
                          <a:spcPts val="0"/>
                        </a:spcAft>
                        <a:buNone/>
                      </a:pPr>
                      <a:r>
                        <a:rPr lang="en-US" sz="2400">
                          <a:latin typeface="Raleway"/>
                          <a:ea typeface="Raleway"/>
                          <a:cs typeface="Raleway"/>
                          <a:sym typeface="Raleway"/>
                        </a:rPr>
                        <a:t>12 sec boot</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r>
              <a:tr h="1246100">
                <a:tc>
                  <a:txBody>
                    <a:bodyPr/>
                    <a:lstStyle/>
                    <a:p>
                      <a:pPr indent="0" lvl="0" marL="0" rtl="0" algn="l">
                        <a:lnSpc>
                          <a:spcPct val="100000"/>
                        </a:lnSpc>
                        <a:spcBef>
                          <a:spcPts val="0"/>
                        </a:spcBef>
                        <a:spcAft>
                          <a:spcPts val="0"/>
                        </a:spcAft>
                        <a:buNone/>
                      </a:pPr>
                      <a:r>
                        <a:rPr lang="en-US" sz="2400">
                          <a:latin typeface="Raleway"/>
                          <a:ea typeface="Raleway"/>
                          <a:cs typeface="Raleway"/>
                          <a:sym typeface="Raleway"/>
                        </a:rPr>
                        <a:t>Alert system (Neopixel, Piezo)</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100%</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&lt; 1 sec start</a:t>
                      </a:r>
                      <a:endParaRPr sz="2400">
                        <a:latin typeface="Raleway"/>
                        <a:ea typeface="Raleway"/>
                        <a:cs typeface="Raleway"/>
                        <a:sym typeface="Raleway"/>
                      </a:endParaRPr>
                    </a:p>
                    <a:p>
                      <a:pPr indent="0" lvl="0" marL="0" rtl="0" algn="ctr">
                        <a:spcBef>
                          <a:spcPts val="0"/>
                        </a:spcBef>
                        <a:spcAft>
                          <a:spcPts val="0"/>
                        </a:spcAft>
                        <a:buNone/>
                      </a:pPr>
                      <a:r>
                        <a:rPr lang="en-US" sz="2400">
                          <a:latin typeface="Raleway"/>
                          <a:ea typeface="Raleway"/>
                          <a:cs typeface="Raleway"/>
                          <a:sym typeface="Raleway"/>
                        </a:rPr>
                        <a:t>&lt; 1 op</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100% (12/12 unit + integration)</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1 sec op</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r>
              <a:tr h="1050650">
                <a:tc>
                  <a:txBody>
                    <a:bodyPr/>
                    <a:lstStyle/>
                    <a:p>
                      <a:pPr indent="0" lvl="0" marL="0" rtl="0" algn="l">
                        <a:spcBef>
                          <a:spcPts val="0"/>
                        </a:spcBef>
                        <a:spcAft>
                          <a:spcPts val="0"/>
                        </a:spcAft>
                        <a:buNone/>
                      </a:pPr>
                      <a:r>
                        <a:rPr lang="en-US" sz="2400">
                          <a:latin typeface="Raleway"/>
                          <a:ea typeface="Raleway"/>
                          <a:cs typeface="Raleway"/>
                          <a:sym typeface="Raleway"/>
                        </a:rPr>
                        <a:t>Swing Door mechanics (servo)</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100% operation, 80° platform turn</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&lt;1 sec start</a:t>
                      </a:r>
                      <a:endParaRPr sz="2400">
                        <a:latin typeface="Raleway"/>
                        <a:ea typeface="Raleway"/>
                        <a:cs typeface="Raleway"/>
                        <a:sym typeface="Raleway"/>
                      </a:endParaRPr>
                    </a:p>
                    <a:p>
                      <a:pPr indent="0" lvl="0" marL="0" rtl="0" algn="ctr">
                        <a:spcBef>
                          <a:spcPts val="0"/>
                        </a:spcBef>
                        <a:spcAft>
                          <a:spcPts val="0"/>
                        </a:spcAft>
                        <a:buNone/>
                      </a:pPr>
                      <a:r>
                        <a:rPr lang="en-US" sz="2400">
                          <a:latin typeface="Raleway"/>
                          <a:ea typeface="Raleway"/>
                          <a:cs typeface="Raleway"/>
                          <a:sym typeface="Raleway"/>
                        </a:rPr>
                        <a:t>&lt;3 op</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100% 12/12, TBD with door attachment</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~2 sec start</a:t>
                      </a:r>
                      <a:endParaRPr sz="2400">
                        <a:latin typeface="Raleway"/>
                        <a:ea typeface="Raleway"/>
                        <a:cs typeface="Raleway"/>
                        <a:sym typeface="Raleway"/>
                      </a:endParaRPr>
                    </a:p>
                    <a:p>
                      <a:pPr indent="0" lvl="0" marL="0" rtl="0" algn="ctr">
                        <a:spcBef>
                          <a:spcPts val="0"/>
                        </a:spcBef>
                        <a:spcAft>
                          <a:spcPts val="0"/>
                        </a:spcAft>
                        <a:buNone/>
                      </a:pPr>
                      <a:r>
                        <a:rPr lang="en-US" sz="2400">
                          <a:latin typeface="Raleway"/>
                          <a:ea typeface="Raleway"/>
                          <a:cs typeface="Raleway"/>
                          <a:sym typeface="Raleway"/>
                        </a:rPr>
                        <a:t>~ 5.5 sec op</a:t>
                      </a:r>
                      <a:endParaRPr sz="2400">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r>
              <a:tr h="692275">
                <a:tc>
                  <a:txBody>
                    <a:bodyPr/>
                    <a:lstStyle/>
                    <a:p>
                      <a:pPr indent="0" lvl="0" marL="0" rtl="0" algn="l">
                        <a:spcBef>
                          <a:spcPts val="0"/>
                        </a:spcBef>
                        <a:spcAft>
                          <a:spcPts val="0"/>
                        </a:spcAft>
                        <a:buNone/>
                      </a:pPr>
                      <a:r>
                        <a:rPr lang="en-US" sz="2400">
                          <a:latin typeface="Raleway"/>
                          <a:ea typeface="Raleway"/>
                          <a:cs typeface="Raleway"/>
                          <a:sym typeface="Raleway"/>
                        </a:rPr>
                        <a:t>Overall Operation</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85%</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&lt;5 sec </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B600"/>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400">
                          <a:latin typeface="Raleway"/>
                          <a:ea typeface="Raleway"/>
                          <a:cs typeface="Raleway"/>
                          <a:sym typeface="Raleway"/>
                        </a:rPr>
                        <a:t>70%</a:t>
                      </a:r>
                      <a:endParaRPr sz="2400">
                        <a:latin typeface="Raleway"/>
                        <a:ea typeface="Raleway"/>
                        <a:cs typeface="Raleway"/>
                        <a:sym typeface="Raleway"/>
                      </a:endParaRPr>
                    </a:p>
                  </a:txBody>
                  <a:tcPr marT="91425" marB="91425" marR="91425" marL="91425">
                    <a:lnL cap="flat" cmpd="sng" w="9525">
                      <a:solidFill>
                        <a:srgbClr val="FFB6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2400">
                          <a:latin typeface="Raleway"/>
                          <a:ea typeface="Raleway"/>
                          <a:cs typeface="Raleway"/>
                          <a:sym typeface="Raleway"/>
                        </a:rPr>
                        <a:t>~ 10-12 sec</a:t>
                      </a:r>
                      <a:endParaRPr sz="2400">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B600"/>
                      </a:solidFill>
                      <a:prstDash val="solid"/>
                      <a:round/>
                      <a:headEnd len="sm" w="sm" type="none"/>
                      <a:tailEnd len="sm" w="sm" type="none"/>
                    </a:lnT>
                    <a:lnB cap="flat" cmpd="sng" w="9525">
                      <a:solidFill>
                        <a:srgbClr val="FFB600"/>
                      </a:solidFill>
                      <a:prstDash val="solid"/>
                      <a:round/>
                      <a:headEnd len="sm" w="sm" type="none"/>
                      <a:tailEnd len="sm" w="sm" type="none"/>
                    </a:lnB>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