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7" roundtripDataSignature="AMtx7micj9qdsTKfUqOGcY60P64xjk7n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11" Type="http://schemas.openxmlformats.org/officeDocument/2006/relationships/image" Target="../media/image2.jpg"/><Relationship Id="rId10" Type="http://schemas.openxmlformats.org/officeDocument/2006/relationships/image" Target="../media/image10.png"/><Relationship Id="rId12"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533401"/>
            <a:ext cx="27432000" cy="37956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7200">
                <a:solidFill>
                  <a:srgbClr val="BE0204"/>
                </a:solidFill>
              </a:rPr>
              <a:t>SAR: Search and Rescue Robot</a:t>
            </a:r>
            <a:endParaRPr/>
          </a:p>
          <a:p>
            <a:pPr indent="0" lvl="0" marL="0" marR="0" rtl="0" algn="ctr">
              <a:lnSpc>
                <a:spcPct val="60000"/>
              </a:lnSpc>
              <a:spcBef>
                <a:spcPts val="1800"/>
              </a:spcBef>
              <a:spcAft>
                <a:spcPts val="0"/>
              </a:spcAft>
              <a:buNone/>
            </a:pPr>
            <a:r>
              <a:rPr b="1" lang="en-US" sz="3600">
                <a:solidFill>
                  <a:schemeClr val="dk1"/>
                </a:solidFill>
              </a:rPr>
              <a:t>E2</a:t>
            </a:r>
            <a:r>
              <a:rPr b="1" i="0" lang="en-US" sz="3600" u="none" cap="none" strike="noStrike">
                <a:solidFill>
                  <a:schemeClr val="dk1"/>
                </a:solidFill>
                <a:latin typeface="Arial"/>
                <a:ea typeface="Arial"/>
                <a:cs typeface="Arial"/>
                <a:sym typeface="Arial"/>
              </a:rPr>
              <a:t>:  </a:t>
            </a:r>
            <a:r>
              <a:rPr b="1" lang="en-US" sz="3600">
                <a:solidFill>
                  <a:schemeClr val="dk1"/>
                </a:solidFill>
              </a:rPr>
              <a:t>Keshav Sangam, Jai Madisetty, Raymond Xiao</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18-500 Capstone Design, Spring 2022</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Electrical and Computer Engineering Department</a:t>
            </a:r>
            <a:endParaRPr/>
          </a:p>
          <a:p>
            <a:pPr indent="0" lvl="0" marL="0" marR="0" rtl="0" algn="ctr">
              <a:lnSpc>
                <a:spcPct val="60000"/>
              </a:lnSpc>
              <a:spcBef>
                <a:spcPts val="1800"/>
              </a:spcBef>
              <a:spcAft>
                <a:spcPts val="0"/>
              </a:spcAft>
              <a:buNone/>
            </a:pPr>
            <a:r>
              <a:rPr b="0" i="0" lang="en-US" sz="3600" u="none" cap="none" strike="noStrike">
                <a:solidFill>
                  <a:schemeClr val="dk1"/>
                </a:solidFill>
                <a:latin typeface="Arial"/>
                <a:ea typeface="Arial"/>
                <a:cs typeface="Arial"/>
                <a:sym typeface="Arial"/>
              </a:rPr>
              <a:t>Carnegie Mellon University</a:t>
            </a:r>
            <a:endParaRPr/>
          </a:p>
          <a:p>
            <a:pPr indent="0" lvl="0" marL="0" marR="0" rtl="0" algn="ctr">
              <a:lnSpc>
                <a:spcPct val="60000"/>
              </a:lnSpc>
              <a:spcBef>
                <a:spcPts val="1800"/>
              </a:spcBef>
              <a:spcAft>
                <a:spcPts val="0"/>
              </a:spcAft>
              <a:buNone/>
            </a:pPr>
            <a:r>
              <a:t/>
            </a:r>
            <a:endParaRPr b="0" i="0" sz="3600" u="none" cap="none" strike="noStrike">
              <a:solidFill>
                <a:schemeClr val="dk1"/>
              </a:solidFill>
              <a:latin typeface="Arial"/>
              <a:ea typeface="Arial"/>
              <a:cs typeface="Arial"/>
              <a:sym typeface="Arial"/>
            </a:endParaRPr>
          </a:p>
        </p:txBody>
      </p:sp>
      <p:grpSp>
        <p:nvGrpSpPr>
          <p:cNvPr id="81" name="Google Shape;81;p1"/>
          <p:cNvGrpSpPr/>
          <p:nvPr/>
        </p:nvGrpSpPr>
        <p:grpSpPr>
          <a:xfrm>
            <a:off x="20878800" y="33952297"/>
            <a:ext cx="6553200" cy="2489032"/>
            <a:chOff x="20878800" y="33952297"/>
            <a:chExt cx="6553200" cy="2489032"/>
          </a:xfrm>
        </p:grpSpPr>
        <p:pic>
          <p:nvPicPr>
            <p:cNvPr id="82" name="Google Shape;82;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3" name="Google Shape;83;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4" name="Google Shape;84;p1"/>
          <p:cNvSpPr/>
          <p:nvPr/>
        </p:nvSpPr>
        <p:spPr>
          <a:xfrm>
            <a:off x="220949" y="16816800"/>
            <a:ext cx="150768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System Architecture</a:t>
            </a:r>
            <a:endParaRPr/>
          </a:p>
        </p:txBody>
      </p:sp>
      <p:sp>
        <p:nvSpPr>
          <p:cNvPr id="85" name="Google Shape;85;p1"/>
          <p:cNvSpPr/>
          <p:nvPr/>
        </p:nvSpPr>
        <p:spPr>
          <a:xfrm>
            <a:off x="381000" y="5105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Arial"/>
                <a:ea typeface="Arial"/>
                <a:cs typeface="Arial"/>
                <a:sym typeface="Arial"/>
              </a:rPr>
              <a:t>Product Pitch</a:t>
            </a:r>
            <a:endParaRPr b="1" i="0" sz="4800" u="none" cap="none" strike="noStrike">
              <a:solidFill>
                <a:schemeClr val="lt1"/>
              </a:solidFill>
              <a:latin typeface="Arial"/>
              <a:ea typeface="Arial"/>
              <a:cs typeface="Arial"/>
              <a:sym typeface="Arial"/>
            </a:endParaRPr>
          </a:p>
        </p:txBody>
      </p:sp>
      <p:sp>
        <p:nvSpPr>
          <p:cNvPr id="86" name="Google Shape;86;p1"/>
          <p:cNvSpPr/>
          <p:nvPr/>
        </p:nvSpPr>
        <p:spPr>
          <a:xfrm>
            <a:off x="304800" y="6243325"/>
            <a:ext cx="13030200" cy="97458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1200"/>
              </a:spcBef>
              <a:spcAft>
                <a:spcPts val="0"/>
              </a:spcAft>
              <a:buClr>
                <a:schemeClr val="dk1"/>
              </a:buClr>
              <a:buSzPts val="1100"/>
              <a:buFont typeface="Arial"/>
              <a:buNone/>
            </a:pPr>
            <a:r>
              <a:rPr lang="en-US" sz="3600">
                <a:solidFill>
                  <a:schemeClr val="dk1"/>
                </a:solidFill>
              </a:rPr>
              <a:t>Firefighting is a dangerous profession, and a lot of research and data show the profession’s contributions to chronic illnesses, such as cancer and heart disease, and in behavioral health issues that may end in suicide. In addition to these long-term health issues, firefighters face serious risks on the scene of a fire as there is exposure to various combustion products. It appears that reducing the amount of time spent in these dangerous environments would improve the well being of those who put their lives on the line.</a:t>
            </a:r>
            <a:endParaRPr sz="3600">
              <a:solidFill>
                <a:schemeClr val="dk1"/>
              </a:solidFill>
            </a:endParaRPr>
          </a:p>
          <a:p>
            <a:pPr indent="0" lvl="0" marL="0" rtl="0" algn="l">
              <a:lnSpc>
                <a:spcPct val="100000"/>
              </a:lnSpc>
              <a:spcBef>
                <a:spcPts val="1200"/>
              </a:spcBef>
              <a:spcAft>
                <a:spcPts val="1200"/>
              </a:spcAft>
              <a:buSzPts val="1100"/>
              <a:buNone/>
            </a:pPr>
            <a:r>
              <a:rPr lang="en-US" sz="3600">
                <a:solidFill>
                  <a:schemeClr val="dk1"/>
                </a:solidFill>
              </a:rPr>
              <a:t>SAR is a completely autonomous robot that can quickly navigate unexplored rooms and relay human presence to a third party in real time. Such a robot would facilitate searching empty rooms or floors, </a:t>
            </a:r>
            <a:r>
              <a:rPr lang="en-US" sz="3600">
                <a:solidFill>
                  <a:schemeClr val="dk1"/>
                </a:solidFill>
              </a:rPr>
              <a:t>potentially reducing </a:t>
            </a:r>
            <a:r>
              <a:rPr lang="en-US" sz="3600">
                <a:solidFill>
                  <a:schemeClr val="dk1"/>
                </a:solidFill>
              </a:rPr>
              <a:t>the amount of time firefighters would spend in these dangerous environments. Firefighters would be able to deploy a number of these robots throughout a burning building and have the robots scout ahead and provide valuable real time information. </a:t>
            </a:r>
            <a:endParaRPr sz="4000">
              <a:solidFill>
                <a:schemeClr val="dk1"/>
              </a:solidFill>
              <a:latin typeface="Arial"/>
              <a:ea typeface="Arial"/>
              <a:cs typeface="Arial"/>
              <a:sym typeface="Arial"/>
            </a:endParaRPr>
          </a:p>
        </p:txBody>
      </p:sp>
      <p:sp>
        <p:nvSpPr>
          <p:cNvPr id="87" name="Google Shape;87;p1"/>
          <p:cNvSpPr/>
          <p:nvPr/>
        </p:nvSpPr>
        <p:spPr>
          <a:xfrm>
            <a:off x="14036050" y="6243325"/>
            <a:ext cx="13091100" cy="4599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600">
                <a:solidFill>
                  <a:schemeClr val="dk1"/>
                </a:solidFill>
              </a:rPr>
              <a:t>Our system is </a:t>
            </a:r>
            <a:r>
              <a:rPr lang="en-US" sz="3600">
                <a:solidFill>
                  <a:schemeClr val="dk1"/>
                </a:solidFill>
              </a:rPr>
              <a:t>comprised</a:t>
            </a:r>
            <a:r>
              <a:rPr lang="en-US" sz="3600">
                <a:solidFill>
                  <a:schemeClr val="dk1"/>
                </a:solidFill>
              </a:rPr>
              <a:t> of four main components: the NVIDIA Jetson, the iRobot Create 2, the LIDAR sensor, and webcam. The Jetson interfaces with the LIDAR and webcam and utilizes the collected data as input to our Hector SLAM algorithm. The mapping created via Hector SLAM is then used by our DWA/A* path planning algorithm. We also include a generic PnP 7-inch display to provide a low latency display for more efficient debugging and visualization.</a:t>
            </a:r>
            <a:endParaRPr sz="3600">
              <a:solidFill>
                <a:schemeClr val="dk1"/>
              </a:solidFill>
              <a:latin typeface="Arial"/>
              <a:ea typeface="Arial"/>
              <a:cs typeface="Arial"/>
              <a:sym typeface="Arial"/>
            </a:endParaRPr>
          </a:p>
        </p:txBody>
      </p:sp>
      <p:sp>
        <p:nvSpPr>
          <p:cNvPr id="88" name="Google Shape;88;p1"/>
          <p:cNvSpPr/>
          <p:nvPr/>
        </p:nvSpPr>
        <p:spPr>
          <a:xfrm>
            <a:off x="838200" y="35917470"/>
            <a:ext cx="32004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rPr>
              <a:t>http://course.ece.cmu.edu/~ece500/projects/s22-teame2/</a:t>
            </a:r>
            <a:endParaRPr/>
          </a:p>
        </p:txBody>
      </p:sp>
      <p:sp>
        <p:nvSpPr>
          <p:cNvPr id="89" name="Google Shape;89;p1"/>
          <p:cNvSpPr/>
          <p:nvPr/>
        </p:nvSpPr>
        <p:spPr>
          <a:xfrm>
            <a:off x="14005560" y="5118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Description</a:t>
            </a:r>
            <a:endParaRPr b="1" sz="4800">
              <a:solidFill>
                <a:schemeClr val="lt1"/>
              </a:solidFill>
              <a:latin typeface="Arial"/>
              <a:ea typeface="Arial"/>
              <a:cs typeface="Arial"/>
              <a:sym typeface="Arial"/>
            </a:endParaRPr>
          </a:p>
        </p:txBody>
      </p:sp>
      <p:sp>
        <p:nvSpPr>
          <p:cNvPr id="90" name="Google Shape;90;p1"/>
          <p:cNvSpPr/>
          <p:nvPr/>
        </p:nvSpPr>
        <p:spPr>
          <a:xfrm>
            <a:off x="15650199" y="20294350"/>
            <a:ext cx="114159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System Evaluation</a:t>
            </a:r>
            <a:endParaRPr b="1" sz="4800">
              <a:solidFill>
                <a:schemeClr val="lt1"/>
              </a:solidFill>
              <a:latin typeface="Arial"/>
              <a:ea typeface="Arial"/>
              <a:cs typeface="Arial"/>
              <a:sym typeface="Arial"/>
            </a:endParaRPr>
          </a:p>
        </p:txBody>
      </p:sp>
      <p:sp>
        <p:nvSpPr>
          <p:cNvPr id="91" name="Google Shape;91;p1"/>
          <p:cNvSpPr/>
          <p:nvPr/>
        </p:nvSpPr>
        <p:spPr>
          <a:xfrm>
            <a:off x="266699" y="27042275"/>
            <a:ext cx="150768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Arial"/>
                <a:ea typeface="Arial"/>
                <a:cs typeface="Arial"/>
                <a:sym typeface="Arial"/>
              </a:rPr>
              <a:t>Conclusions &amp; Additional Information</a:t>
            </a:r>
            <a:endParaRPr/>
          </a:p>
        </p:txBody>
      </p:sp>
      <p:sp>
        <p:nvSpPr>
          <p:cNvPr id="92" name="Google Shape;92;p1"/>
          <p:cNvSpPr txBox="1"/>
          <p:nvPr/>
        </p:nvSpPr>
        <p:spPr>
          <a:xfrm>
            <a:off x="4267200" y="33347525"/>
            <a:ext cx="61722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rPr>
              <a:t>For more information, please visit our website using the QR code.</a:t>
            </a:r>
            <a:endParaRPr sz="3600">
              <a:solidFill>
                <a:schemeClr val="dk1"/>
              </a:solidFill>
              <a:latin typeface="Arial"/>
              <a:ea typeface="Arial"/>
              <a:cs typeface="Arial"/>
              <a:sym typeface="Arial"/>
            </a:endParaRPr>
          </a:p>
        </p:txBody>
      </p:sp>
      <p:sp>
        <p:nvSpPr>
          <p:cNvPr id="93" name="Google Shape;93;p1"/>
          <p:cNvSpPr txBox="1"/>
          <p:nvPr/>
        </p:nvSpPr>
        <p:spPr>
          <a:xfrm>
            <a:off x="16778989" y="21553413"/>
            <a:ext cx="9980700" cy="53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00">
                <a:solidFill>
                  <a:schemeClr val="dk1"/>
                </a:solidFill>
              </a:rPr>
              <a:t>Table: Required and Achieved System Metrics</a:t>
            </a:r>
            <a:endParaRPr b="1" sz="2900"/>
          </a:p>
        </p:txBody>
      </p:sp>
      <p:sp>
        <p:nvSpPr>
          <p:cNvPr id="94" name="Google Shape;94;p1"/>
          <p:cNvSpPr txBox="1"/>
          <p:nvPr/>
        </p:nvSpPr>
        <p:spPr>
          <a:xfrm>
            <a:off x="365851" y="28112300"/>
            <a:ext cx="14878500" cy="517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300">
                <a:solidFill>
                  <a:schemeClr val="dk1"/>
                </a:solidFill>
              </a:rPr>
              <a:t>Overall, our system met almost all of our use case requirements. We achieved most of  the major milestones that we set out to complete. Lessons that we learned include testing throughout any design process to catch difficult to locate bugs as well as capitalizing on each team members strengths and weaknesses. In addition, we learned that </a:t>
            </a:r>
            <a:r>
              <a:rPr lang="en-US" sz="3300">
                <a:solidFill>
                  <a:schemeClr val="dk1"/>
                </a:solidFill>
              </a:rPr>
              <a:t>extra time should be allocated for a project schedule in case something arises. In the future, we hope that our project will be improved upon by adding more capabilities to the robot (navigating in water, rescuing humans) as well as providing more information (temperature, humidity, etc).</a:t>
            </a:r>
            <a:endParaRPr sz="3300">
              <a:solidFill>
                <a:schemeClr val="dk1"/>
              </a:solidFill>
            </a:endParaRPr>
          </a:p>
          <a:p>
            <a:pPr indent="0" lvl="0" marL="0" marR="0" rtl="0" algn="l">
              <a:spcBef>
                <a:spcPts val="0"/>
              </a:spcBef>
              <a:spcAft>
                <a:spcPts val="0"/>
              </a:spcAft>
              <a:buNone/>
            </a:pPr>
            <a:r>
              <a:t/>
            </a:r>
            <a:endParaRPr sz="3300">
              <a:solidFill>
                <a:schemeClr val="dk1"/>
              </a:solidFill>
            </a:endParaRPr>
          </a:p>
        </p:txBody>
      </p:sp>
      <p:pic>
        <p:nvPicPr>
          <p:cNvPr id="95" name="Google Shape;95;p1"/>
          <p:cNvPicPr preferRelativeResize="0"/>
          <p:nvPr/>
        </p:nvPicPr>
        <p:blipFill>
          <a:blip r:embed="rId5">
            <a:alphaModFix/>
          </a:blip>
          <a:stretch>
            <a:fillRect/>
          </a:stretch>
        </p:blipFill>
        <p:spPr>
          <a:xfrm>
            <a:off x="21551112" y="1231106"/>
            <a:ext cx="5208580" cy="1754325"/>
          </a:xfrm>
          <a:prstGeom prst="rect">
            <a:avLst/>
          </a:prstGeom>
          <a:noFill/>
          <a:ln>
            <a:noFill/>
          </a:ln>
        </p:spPr>
      </p:pic>
      <p:pic>
        <p:nvPicPr>
          <p:cNvPr id="96" name="Google Shape;96;p1"/>
          <p:cNvPicPr preferRelativeResize="0"/>
          <p:nvPr/>
        </p:nvPicPr>
        <p:blipFill>
          <a:blip r:embed="rId6">
            <a:alphaModFix/>
          </a:blip>
          <a:stretch>
            <a:fillRect/>
          </a:stretch>
        </p:blipFill>
        <p:spPr>
          <a:xfrm>
            <a:off x="220950" y="17958526"/>
            <a:ext cx="15076643" cy="8540050"/>
          </a:xfrm>
          <a:prstGeom prst="rect">
            <a:avLst/>
          </a:prstGeom>
          <a:noFill/>
          <a:ln>
            <a:noFill/>
          </a:ln>
        </p:spPr>
      </p:pic>
      <p:pic>
        <p:nvPicPr>
          <p:cNvPr id="97" name="Google Shape;97;p1"/>
          <p:cNvPicPr preferRelativeResize="0"/>
          <p:nvPr/>
        </p:nvPicPr>
        <p:blipFill>
          <a:blip r:embed="rId7">
            <a:alphaModFix/>
          </a:blip>
          <a:stretch>
            <a:fillRect/>
          </a:stretch>
        </p:blipFill>
        <p:spPr>
          <a:xfrm>
            <a:off x="1009650" y="32843438"/>
            <a:ext cx="2857500" cy="2857500"/>
          </a:xfrm>
          <a:prstGeom prst="rect">
            <a:avLst/>
          </a:prstGeom>
          <a:noFill/>
          <a:ln>
            <a:noFill/>
          </a:ln>
        </p:spPr>
      </p:pic>
      <p:pic>
        <p:nvPicPr>
          <p:cNvPr id="98" name="Google Shape;98;p1"/>
          <p:cNvPicPr preferRelativeResize="0"/>
          <p:nvPr/>
        </p:nvPicPr>
        <p:blipFill>
          <a:blip r:embed="rId8">
            <a:alphaModFix/>
          </a:blip>
          <a:stretch>
            <a:fillRect/>
          </a:stretch>
        </p:blipFill>
        <p:spPr>
          <a:xfrm>
            <a:off x="15650200" y="22317853"/>
            <a:ext cx="11415901" cy="4779497"/>
          </a:xfrm>
          <a:prstGeom prst="rect">
            <a:avLst/>
          </a:prstGeom>
          <a:noFill/>
          <a:ln>
            <a:noFill/>
          </a:ln>
        </p:spPr>
      </p:pic>
      <p:pic>
        <p:nvPicPr>
          <p:cNvPr id="99" name="Google Shape;99;p1"/>
          <p:cNvPicPr preferRelativeResize="0"/>
          <p:nvPr/>
        </p:nvPicPr>
        <p:blipFill>
          <a:blip r:embed="rId9">
            <a:alphaModFix/>
          </a:blip>
          <a:stretch>
            <a:fillRect/>
          </a:stretch>
        </p:blipFill>
        <p:spPr>
          <a:xfrm>
            <a:off x="13878263" y="11038112"/>
            <a:ext cx="8592821" cy="4779500"/>
          </a:xfrm>
          <a:prstGeom prst="rect">
            <a:avLst/>
          </a:prstGeom>
          <a:noFill/>
          <a:ln>
            <a:noFill/>
          </a:ln>
        </p:spPr>
      </p:pic>
      <p:pic>
        <p:nvPicPr>
          <p:cNvPr id="100" name="Google Shape;100;p1"/>
          <p:cNvPicPr preferRelativeResize="0"/>
          <p:nvPr/>
        </p:nvPicPr>
        <p:blipFill rotWithShape="1">
          <a:blip r:embed="rId10">
            <a:alphaModFix/>
          </a:blip>
          <a:srcRect b="5980" l="0" r="10984" t="-5980"/>
          <a:stretch/>
        </p:blipFill>
        <p:spPr>
          <a:xfrm>
            <a:off x="21051599" y="15319425"/>
            <a:ext cx="6172199" cy="4779475"/>
          </a:xfrm>
          <a:prstGeom prst="rect">
            <a:avLst/>
          </a:prstGeom>
          <a:noFill/>
          <a:ln>
            <a:noFill/>
          </a:ln>
        </p:spPr>
      </p:pic>
      <p:pic>
        <p:nvPicPr>
          <p:cNvPr id="101" name="Google Shape;101;p1"/>
          <p:cNvPicPr preferRelativeResize="0"/>
          <p:nvPr/>
        </p:nvPicPr>
        <p:blipFill>
          <a:blip r:embed="rId11">
            <a:alphaModFix/>
          </a:blip>
          <a:stretch>
            <a:fillRect/>
          </a:stretch>
        </p:blipFill>
        <p:spPr>
          <a:xfrm>
            <a:off x="15843000" y="27956675"/>
            <a:ext cx="5208599" cy="3906449"/>
          </a:xfrm>
          <a:prstGeom prst="rect">
            <a:avLst/>
          </a:prstGeom>
          <a:noFill/>
          <a:ln>
            <a:noFill/>
          </a:ln>
        </p:spPr>
      </p:pic>
      <p:pic>
        <p:nvPicPr>
          <p:cNvPr id="102" name="Google Shape;102;p1"/>
          <p:cNvPicPr preferRelativeResize="0"/>
          <p:nvPr/>
        </p:nvPicPr>
        <p:blipFill rotWithShape="1">
          <a:blip r:embed="rId12">
            <a:alphaModFix/>
          </a:blip>
          <a:srcRect b="17498" l="0" r="18293" t="0"/>
          <a:stretch/>
        </p:blipFill>
        <p:spPr>
          <a:xfrm>
            <a:off x="21551100" y="27956675"/>
            <a:ext cx="5208599" cy="3906450"/>
          </a:xfrm>
          <a:prstGeom prst="rect">
            <a:avLst/>
          </a:prstGeom>
          <a:noFill/>
          <a:ln>
            <a:noFill/>
          </a:ln>
        </p:spPr>
      </p:pic>
      <p:sp>
        <p:nvSpPr>
          <p:cNvPr id="103" name="Google Shape;103;p1"/>
          <p:cNvSpPr txBox="1"/>
          <p:nvPr/>
        </p:nvSpPr>
        <p:spPr>
          <a:xfrm>
            <a:off x="16367789" y="32307400"/>
            <a:ext cx="9980700" cy="98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00">
                <a:solidFill>
                  <a:schemeClr val="dk1"/>
                </a:solidFill>
              </a:rPr>
              <a:t>Shown above: Evaluating our system’s SLAM algorithm and corresponding visualization</a:t>
            </a:r>
            <a:endParaRPr sz="2900"/>
          </a:p>
        </p:txBody>
      </p:sp>
      <p:sp>
        <p:nvSpPr>
          <p:cNvPr id="104" name="Google Shape;104;p1"/>
          <p:cNvSpPr txBox="1"/>
          <p:nvPr/>
        </p:nvSpPr>
        <p:spPr>
          <a:xfrm>
            <a:off x="13264146" y="15370100"/>
            <a:ext cx="5943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105" name="Google Shape;105;p1"/>
          <p:cNvSpPr txBox="1"/>
          <p:nvPr/>
        </p:nvSpPr>
        <p:spPr>
          <a:xfrm>
            <a:off x="22015200" y="12840200"/>
            <a:ext cx="5208600" cy="53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900">
                <a:solidFill>
                  <a:schemeClr val="dk1"/>
                </a:solidFill>
              </a:rPr>
              <a:t>Front view of SAR</a:t>
            </a:r>
            <a:endParaRPr b="1" sz="2900"/>
          </a:p>
        </p:txBody>
      </p:sp>
      <p:sp>
        <p:nvSpPr>
          <p:cNvPr id="106" name="Google Shape;106;p1"/>
          <p:cNvSpPr txBox="1"/>
          <p:nvPr/>
        </p:nvSpPr>
        <p:spPr>
          <a:xfrm>
            <a:off x="15570375" y="17385913"/>
            <a:ext cx="5208600" cy="53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900">
                <a:solidFill>
                  <a:schemeClr val="dk1"/>
                </a:solidFill>
              </a:rPr>
              <a:t>Back view of SAR</a:t>
            </a:r>
            <a:endParaRPr b="1" sz="2900"/>
          </a:p>
        </p:txBody>
      </p:sp>
    </p:spTree>
  </p:cSld>
  <p:clrMapOvr>
    <a:masterClrMapping/>
  </p:clrMapOvr>
</p:sld>
</file>

<file path=ppt/theme/theme1.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