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36576000" cx="27432000"/>
  <p:notesSz cx="7315200" cy="96012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7" roundtripDataSignature="AMtx7mgKsl6IB1DFfXrx2roIHLRERdl+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520" orient="horz"/>
        <p:guide pos="86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/>
          <p:nvPr>
            <p:ph idx="1" type="body"/>
          </p:nvPr>
        </p:nvSpPr>
        <p:spPr>
          <a:xfrm>
            <a:off x="731500" y="4560550"/>
            <a:ext cx="5852150" cy="43205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:notes"/>
          <p:cNvSpPr/>
          <p:nvPr>
            <p:ph idx="2" type="sldImg"/>
          </p:nvPr>
        </p:nvSpPr>
        <p:spPr>
          <a:xfrm>
            <a:off x="1219425" y="720075"/>
            <a:ext cx="4877025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3"/>
          <p:cNvSpPr txBox="1"/>
          <p:nvPr>
            <p:ph type="ctrTitle"/>
          </p:nvPr>
        </p:nvSpPr>
        <p:spPr>
          <a:xfrm>
            <a:off x="2056805" y="11361738"/>
            <a:ext cx="23318391" cy="784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" type="subTitle"/>
          </p:nvPr>
        </p:nvSpPr>
        <p:spPr>
          <a:xfrm>
            <a:off x="4115098" y="20726400"/>
            <a:ext cx="19201805" cy="93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"/>
              <a:buNone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0" type="dt"/>
          </p:nvPr>
        </p:nvSpPr>
        <p:spPr>
          <a:xfrm>
            <a:off x="1372197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1" type="ftr"/>
          </p:nvPr>
        </p:nvSpPr>
        <p:spPr>
          <a:xfrm>
            <a:off x="9373198" y="33307339"/>
            <a:ext cx="8685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"/>
          <p:cNvSpPr txBox="1"/>
          <p:nvPr>
            <p:ph idx="12" type="sldNum"/>
          </p:nvPr>
        </p:nvSpPr>
        <p:spPr>
          <a:xfrm>
            <a:off x="19660198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/>
          <p:nvPr>
            <p:ph type="title"/>
          </p:nvPr>
        </p:nvSpPr>
        <p:spPr>
          <a:xfrm>
            <a:off x="1372198" y="1465263"/>
            <a:ext cx="24687609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2"/>
          <p:cNvSpPr txBox="1"/>
          <p:nvPr>
            <p:ph idx="1" type="body"/>
          </p:nvPr>
        </p:nvSpPr>
        <p:spPr>
          <a:xfrm rot="5400000">
            <a:off x="1647033" y="8259568"/>
            <a:ext cx="24137939" cy="24687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71500" lvl="0" marL="457200" marR="0" rtl="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"/>
              <a:buChar char="•"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2"/>
          <p:cNvSpPr txBox="1"/>
          <p:nvPr>
            <p:ph idx="10" type="dt"/>
          </p:nvPr>
        </p:nvSpPr>
        <p:spPr>
          <a:xfrm>
            <a:off x="1372197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2"/>
          <p:cNvSpPr txBox="1"/>
          <p:nvPr>
            <p:ph idx="11" type="ftr"/>
          </p:nvPr>
        </p:nvSpPr>
        <p:spPr>
          <a:xfrm>
            <a:off x="9373198" y="33307339"/>
            <a:ext cx="8685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2"/>
          <p:cNvSpPr txBox="1"/>
          <p:nvPr>
            <p:ph idx="12" type="sldNum"/>
          </p:nvPr>
        </p:nvSpPr>
        <p:spPr>
          <a:xfrm>
            <a:off x="19660198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/>
          <p:nvPr>
            <p:ph type="title"/>
          </p:nvPr>
        </p:nvSpPr>
        <p:spPr>
          <a:xfrm rot="5400000">
            <a:off x="7370319" y="13982852"/>
            <a:ext cx="31207075" cy="61719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3"/>
          <p:cNvSpPr txBox="1"/>
          <p:nvPr>
            <p:ph idx="1" type="body"/>
          </p:nvPr>
        </p:nvSpPr>
        <p:spPr>
          <a:xfrm rot="5400000">
            <a:off x="-5044926" y="7882386"/>
            <a:ext cx="31207075" cy="183728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71500" lvl="0" marL="457200" marR="0" rtl="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"/>
              <a:buChar char="•"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3"/>
          <p:cNvSpPr txBox="1"/>
          <p:nvPr>
            <p:ph idx="10" type="dt"/>
          </p:nvPr>
        </p:nvSpPr>
        <p:spPr>
          <a:xfrm>
            <a:off x="1372197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9373198" y="33307339"/>
            <a:ext cx="8685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19660198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title"/>
          </p:nvPr>
        </p:nvSpPr>
        <p:spPr>
          <a:xfrm>
            <a:off x="1372198" y="1465263"/>
            <a:ext cx="24687609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" type="body"/>
          </p:nvPr>
        </p:nvSpPr>
        <p:spPr>
          <a:xfrm>
            <a:off x="1372198" y="8534403"/>
            <a:ext cx="24687609" cy="24137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71500" lvl="0" marL="457200" marR="0" rtl="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"/>
              <a:buChar char="•"/>
              <a:defRPr b="0" i="0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4"/>
          <p:cNvSpPr txBox="1"/>
          <p:nvPr>
            <p:ph idx="10" type="dt"/>
          </p:nvPr>
        </p:nvSpPr>
        <p:spPr>
          <a:xfrm>
            <a:off x="1372197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4"/>
          <p:cNvSpPr txBox="1"/>
          <p:nvPr>
            <p:ph idx="11" type="ftr"/>
          </p:nvPr>
        </p:nvSpPr>
        <p:spPr>
          <a:xfrm>
            <a:off x="9373198" y="33307339"/>
            <a:ext cx="8685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19660198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2166939" y="23502939"/>
            <a:ext cx="23316903" cy="72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2166939" y="15501939"/>
            <a:ext cx="23316903" cy="800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idx="10" type="dt"/>
          </p:nvPr>
        </p:nvSpPr>
        <p:spPr>
          <a:xfrm>
            <a:off x="1372197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1" type="ftr"/>
          </p:nvPr>
        </p:nvSpPr>
        <p:spPr>
          <a:xfrm>
            <a:off x="9373198" y="33307339"/>
            <a:ext cx="8685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19660198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1372198" y="1465263"/>
            <a:ext cx="24687609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1372197" y="8534403"/>
            <a:ext cx="12272367" cy="24137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2" type="body"/>
          </p:nvPr>
        </p:nvSpPr>
        <p:spPr>
          <a:xfrm>
            <a:off x="13787439" y="8534403"/>
            <a:ext cx="12272367" cy="24137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10" type="dt"/>
          </p:nvPr>
        </p:nvSpPr>
        <p:spPr>
          <a:xfrm>
            <a:off x="1372197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1" type="ftr"/>
          </p:nvPr>
        </p:nvSpPr>
        <p:spPr>
          <a:xfrm>
            <a:off x="9373198" y="33307339"/>
            <a:ext cx="8685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19660198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1372198" y="1465263"/>
            <a:ext cx="24687609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1372195" y="8186740"/>
            <a:ext cx="12120563" cy="3413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2" type="body"/>
          </p:nvPr>
        </p:nvSpPr>
        <p:spPr>
          <a:xfrm>
            <a:off x="1372195" y="11599865"/>
            <a:ext cx="12120563" cy="21072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3" type="body"/>
          </p:nvPr>
        </p:nvSpPr>
        <p:spPr>
          <a:xfrm>
            <a:off x="13934781" y="8186740"/>
            <a:ext cx="12125027" cy="3413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7"/>
          <p:cNvSpPr txBox="1"/>
          <p:nvPr>
            <p:ph idx="4" type="body"/>
          </p:nvPr>
        </p:nvSpPr>
        <p:spPr>
          <a:xfrm>
            <a:off x="13934781" y="11599865"/>
            <a:ext cx="12125027" cy="21072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1372197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9373198" y="33307339"/>
            <a:ext cx="8685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19660198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1372198" y="1465263"/>
            <a:ext cx="24687609" cy="60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1372197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9373198" y="33307339"/>
            <a:ext cx="8685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19660198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idx="10" type="dt"/>
          </p:nvPr>
        </p:nvSpPr>
        <p:spPr>
          <a:xfrm>
            <a:off x="1372197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1" type="ftr"/>
          </p:nvPr>
        </p:nvSpPr>
        <p:spPr>
          <a:xfrm>
            <a:off x="9373198" y="33307339"/>
            <a:ext cx="8685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19660198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type="title"/>
          </p:nvPr>
        </p:nvSpPr>
        <p:spPr>
          <a:xfrm>
            <a:off x="1372195" y="1455739"/>
            <a:ext cx="9024938" cy="619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10"/>
          <p:cNvSpPr txBox="1"/>
          <p:nvPr>
            <p:ph idx="1" type="body"/>
          </p:nvPr>
        </p:nvSpPr>
        <p:spPr>
          <a:xfrm>
            <a:off x="10724555" y="1455739"/>
            <a:ext cx="15335250" cy="312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0"/>
          <p:cNvSpPr txBox="1"/>
          <p:nvPr>
            <p:ph idx="2" type="body"/>
          </p:nvPr>
        </p:nvSpPr>
        <p:spPr>
          <a:xfrm>
            <a:off x="1372195" y="7653339"/>
            <a:ext cx="9024938" cy="250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0" type="dt"/>
          </p:nvPr>
        </p:nvSpPr>
        <p:spPr>
          <a:xfrm>
            <a:off x="1372197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0"/>
          <p:cNvSpPr txBox="1"/>
          <p:nvPr>
            <p:ph idx="11" type="ftr"/>
          </p:nvPr>
        </p:nvSpPr>
        <p:spPr>
          <a:xfrm>
            <a:off x="9373198" y="33307339"/>
            <a:ext cx="8685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19660198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type="title"/>
          </p:nvPr>
        </p:nvSpPr>
        <p:spPr>
          <a:xfrm>
            <a:off x="5377163" y="25603200"/>
            <a:ext cx="16458902" cy="30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1"/>
          <p:cNvSpPr/>
          <p:nvPr>
            <p:ph idx="2" type="pic"/>
          </p:nvPr>
        </p:nvSpPr>
        <p:spPr>
          <a:xfrm>
            <a:off x="5377163" y="3268663"/>
            <a:ext cx="16458902" cy="219456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5377163" y="28625800"/>
            <a:ext cx="16458902" cy="42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1"/>
          <p:cNvSpPr txBox="1"/>
          <p:nvPr>
            <p:ph idx="10" type="dt"/>
          </p:nvPr>
        </p:nvSpPr>
        <p:spPr>
          <a:xfrm>
            <a:off x="1372197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1"/>
          <p:cNvSpPr txBox="1"/>
          <p:nvPr>
            <p:ph idx="11" type="ftr"/>
          </p:nvPr>
        </p:nvSpPr>
        <p:spPr>
          <a:xfrm>
            <a:off x="9373198" y="33307339"/>
            <a:ext cx="8685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12" type="sldNum"/>
          </p:nvPr>
        </p:nvSpPr>
        <p:spPr>
          <a:xfrm>
            <a:off x="19660198" y="33307339"/>
            <a:ext cx="6399609" cy="2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7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10" Type="http://schemas.openxmlformats.org/officeDocument/2006/relationships/image" Target="../media/image3.png"/><Relationship Id="rId9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7.jpg"/><Relationship Id="rId7" Type="http://schemas.openxmlformats.org/officeDocument/2006/relationships/image" Target="../media/image6.png"/><Relationship Id="rId8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6895475"/>
            <a:ext cx="13197901" cy="749470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"/>
          <p:cNvSpPr txBox="1"/>
          <p:nvPr/>
        </p:nvSpPr>
        <p:spPr>
          <a:xfrm>
            <a:off x="-914400" y="0"/>
            <a:ext cx="36576000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"/>
          <p:cNvSpPr txBox="1"/>
          <p:nvPr/>
        </p:nvSpPr>
        <p:spPr>
          <a:xfrm>
            <a:off x="0" y="981226"/>
            <a:ext cx="274320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85200C"/>
                </a:solidFill>
                <a:latin typeface="Arial"/>
                <a:ea typeface="Arial"/>
                <a:cs typeface="Arial"/>
                <a:sym typeface="Arial"/>
              </a:rPr>
              <a:t>To the 60s and Back</a:t>
            </a:r>
            <a:endParaRPr>
              <a:solidFill>
                <a:srgbClr val="85200C"/>
              </a:solidFill>
            </a:endParaRPr>
          </a:p>
          <a:p>
            <a:pPr indent="0" lvl="0" marL="0" marR="0" rtl="0" algn="ctr">
              <a:lnSpc>
                <a:spcPct val="6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E0:  Christopher Bernard, Jae Choi, Donavon Gionis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6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18-500 Capstone Design, Spring 2022</a:t>
            </a:r>
            <a:endParaRPr/>
          </a:p>
          <a:p>
            <a:pPr indent="0" lvl="0" marL="0" marR="0" rtl="0" algn="ctr">
              <a:lnSpc>
                <a:spcPct val="6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Electrical and Computer Engineering Department</a:t>
            </a:r>
            <a:endParaRPr/>
          </a:p>
          <a:p>
            <a:pPr indent="0" lvl="0" marL="0" marR="0" rtl="0" algn="ctr">
              <a:lnSpc>
                <a:spcPct val="6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Carnegie Mellon University</a:t>
            </a:r>
            <a:endParaRPr/>
          </a:p>
        </p:txBody>
      </p:sp>
      <p:grpSp>
        <p:nvGrpSpPr>
          <p:cNvPr id="82" name="Google Shape;82;p1"/>
          <p:cNvGrpSpPr/>
          <p:nvPr/>
        </p:nvGrpSpPr>
        <p:grpSpPr>
          <a:xfrm>
            <a:off x="5715000" y="31716785"/>
            <a:ext cx="6553200" cy="2489032"/>
            <a:chOff x="20878800" y="33952297"/>
            <a:chExt cx="6553200" cy="2489032"/>
          </a:xfrm>
        </p:grpSpPr>
        <p:pic>
          <p:nvPicPr>
            <p:cNvPr id="83" name="Google Shape;83;p1"/>
            <p:cNvPicPr preferRelativeResize="0"/>
            <p:nvPr/>
          </p:nvPicPr>
          <p:blipFill rotWithShape="1">
            <a:blip r:embed="rId4">
              <a:alphaModFix/>
            </a:blip>
            <a:srcRect b="20751" l="0" r="0" t="20214"/>
            <a:stretch/>
          </p:blipFill>
          <p:spPr>
            <a:xfrm>
              <a:off x="20878800" y="33952297"/>
              <a:ext cx="6553200" cy="139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1"/>
            <p:cNvPicPr preferRelativeResize="0"/>
            <p:nvPr/>
          </p:nvPicPr>
          <p:blipFill rotWithShape="1">
            <a:blip r:embed="rId5">
              <a:alphaModFix/>
            </a:blip>
            <a:srcRect b="24891" l="0" r="0" t="28530"/>
            <a:stretch/>
          </p:blipFill>
          <p:spPr>
            <a:xfrm>
              <a:off x="21253537" y="35463613"/>
              <a:ext cx="5812703" cy="9777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" name="Google Shape;85;p1"/>
          <p:cNvSpPr/>
          <p:nvPr/>
        </p:nvSpPr>
        <p:spPr>
          <a:xfrm>
            <a:off x="289560" y="12076476"/>
            <a:ext cx="13197900" cy="80760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anchorCtr="0" anchor="ctr" bIns="45700" lIns="182875" spcFirstLastPara="1" rIns="18287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System Architecture</a:t>
            </a:r>
            <a:endParaRPr/>
          </a:p>
        </p:txBody>
      </p:sp>
      <p:sp>
        <p:nvSpPr>
          <p:cNvPr id="86" name="Google Shape;86;p1"/>
          <p:cNvSpPr/>
          <p:nvPr/>
        </p:nvSpPr>
        <p:spPr>
          <a:xfrm>
            <a:off x="381000" y="5105400"/>
            <a:ext cx="13106400" cy="91440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anchorCtr="0" anchor="ctr" bIns="45700" lIns="182875" spcFirstLastPara="1" rIns="18287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Product Pitch</a:t>
            </a:r>
            <a:endParaRPr/>
          </a:p>
        </p:txBody>
      </p:sp>
      <p:sp>
        <p:nvSpPr>
          <p:cNvPr id="87" name="Google Shape;87;p1"/>
          <p:cNvSpPr/>
          <p:nvPr/>
        </p:nvSpPr>
        <p:spPr>
          <a:xfrm>
            <a:off x="381000" y="6431225"/>
            <a:ext cx="13197900" cy="5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</a:rPr>
              <a:t>An implementation of the</a:t>
            </a:r>
            <a:r>
              <a:rPr b="1" lang="en-US" sz="3600">
                <a:solidFill>
                  <a:schemeClr val="dk1"/>
                </a:solidFill>
              </a:rPr>
              <a:t> </a:t>
            </a:r>
            <a:r>
              <a:rPr b="1" i="0" lang="en-US" sz="3600" u="none" cap="none" strike="noStrike">
                <a:solidFill>
                  <a:schemeClr val="dk1"/>
                </a:solidFill>
              </a:rPr>
              <a:t>Apollo Guidance Computer (AGC) </a:t>
            </a:r>
            <a:r>
              <a:rPr b="1" lang="en-US" sz="3600">
                <a:solidFill>
                  <a:schemeClr val="dk1"/>
                </a:solidFill>
              </a:rPr>
              <a:t>developed</a:t>
            </a:r>
            <a:r>
              <a:rPr b="1" i="0" lang="en-US" sz="3600" u="none" cap="none" strike="noStrike">
                <a:solidFill>
                  <a:schemeClr val="dk1"/>
                </a:solidFill>
              </a:rPr>
              <a:t> </a:t>
            </a:r>
            <a:r>
              <a:rPr b="1" lang="en-US" sz="3600">
                <a:solidFill>
                  <a:schemeClr val="dk1"/>
                </a:solidFill>
              </a:rPr>
              <a:t>as an </a:t>
            </a:r>
            <a:r>
              <a:rPr b="1" i="0" lang="en-US" sz="3600" u="none" cap="none" strike="noStrike">
                <a:solidFill>
                  <a:schemeClr val="dk1"/>
                </a:solidFill>
              </a:rPr>
              <a:t>educational exhibition</a:t>
            </a:r>
            <a:r>
              <a:rPr b="1" lang="en-US" sz="3600">
                <a:solidFill>
                  <a:schemeClr val="dk1"/>
                </a:solidFill>
              </a:rPr>
              <a:t> piece</a:t>
            </a:r>
            <a:r>
              <a:rPr b="1" i="0" lang="en-US" sz="3600" u="none" cap="none" strike="noStrike">
                <a:solidFill>
                  <a:schemeClr val="dk1"/>
                </a:solidFill>
              </a:rPr>
              <a:t>.</a:t>
            </a:r>
            <a:endParaRPr b="1"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1" lang="en-US" sz="3600">
                <a:solidFill>
                  <a:srgbClr val="660000"/>
                </a:solidFill>
              </a:rPr>
              <a:t>A custom AGC architecture</a:t>
            </a:r>
            <a:r>
              <a:rPr b="1" lang="en-US" sz="3600">
                <a:solidFill>
                  <a:schemeClr val="dk1"/>
                </a:solidFill>
              </a:rPr>
              <a:t> 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running on an FPGA.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lang="en-US" sz="3600">
                <a:solidFill>
                  <a:srgbClr val="1C4587"/>
                </a:solidFill>
              </a:rPr>
              <a:t>custom PCB </a:t>
            </a:r>
            <a:r>
              <a:rPr b="1" lang="en-US" sz="3600">
                <a:solidFill>
                  <a:srgbClr val="1C4587"/>
                </a:solidFill>
              </a:rPr>
              <a:t>implementation 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 original AGC</a:t>
            </a:r>
            <a:r>
              <a:rPr lang="en-US" sz="3600">
                <a:solidFill>
                  <a:schemeClr val="dk1"/>
                </a:solidFill>
              </a:rPr>
              <a:t>’s 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Display Keyboard (DSKY) user interface.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1" lang="en-US" sz="3600">
                <a:solidFill>
                  <a:srgbClr val="274E13"/>
                </a:solidFill>
              </a:rPr>
              <a:t>An interactive simulation 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respon</a:t>
            </a:r>
            <a:r>
              <a:rPr lang="en-US" sz="3600">
                <a:solidFill>
                  <a:schemeClr val="dk1"/>
                </a:solidFill>
              </a:rPr>
              <a:t>ds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user inputs and </a:t>
            </a:r>
            <a:r>
              <a:rPr lang="en-US" sz="3600">
                <a:solidFill>
                  <a:schemeClr val="dk1"/>
                </a:solidFill>
              </a:rPr>
              <a:t>provides </a:t>
            </a:r>
            <a:r>
              <a:rPr i="1" lang="en-US" sz="3600">
                <a:solidFill>
                  <a:schemeClr val="dk1"/>
                </a:solidFill>
              </a:rPr>
              <a:t>orbital mechanics/lunar injection </a:t>
            </a:r>
            <a:r>
              <a:rPr lang="en-US" sz="3600">
                <a:solidFill>
                  <a:schemeClr val="dk1"/>
                </a:solidFill>
              </a:rPr>
              <a:t>demonstrations.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light and portable hardware that is under 3.5 pounds.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fast-responding AGC CPU implementation (5 Mhz).</a:t>
            </a:r>
            <a:endParaRPr/>
          </a:p>
          <a:p>
            <a:pPr indent="-3429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14005560" y="5118147"/>
            <a:ext cx="13106400" cy="91440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anchorCtr="0" anchor="ctr" bIns="45700" lIns="182875" spcFirstLastPara="1" rIns="18287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System Description</a:t>
            </a:r>
            <a:endParaRPr/>
          </a:p>
        </p:txBody>
      </p:sp>
      <p:sp>
        <p:nvSpPr>
          <p:cNvPr id="89" name="Google Shape;89;p1"/>
          <p:cNvSpPr/>
          <p:nvPr/>
        </p:nvSpPr>
        <p:spPr>
          <a:xfrm>
            <a:off x="13959840" y="21276995"/>
            <a:ext cx="13106400" cy="91440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anchorCtr="0" anchor="ctr" bIns="45700" lIns="182875" spcFirstLastPara="1" rIns="18287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System Evaluation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381000" y="13206600"/>
            <a:ext cx="131979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1" lang="en-US" sz="3600">
                <a:solidFill>
                  <a:srgbClr val="274E13"/>
                </a:solidFill>
              </a:rPr>
              <a:t>The Python 3-body simulation script</a:t>
            </a:r>
            <a:r>
              <a:rPr lang="en-US" sz="3600">
                <a:solidFill>
                  <a:srgbClr val="274E1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sends</a:t>
            </a:r>
            <a:r>
              <a:rPr lang="en-US" sz="3600">
                <a:solidFill>
                  <a:schemeClr val="dk1"/>
                </a:solidFill>
              </a:rPr>
              <a:t> 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</a:t>
            </a:r>
            <a:r>
              <a:rPr lang="en-US" sz="3600">
                <a:solidFill>
                  <a:schemeClr val="dk1"/>
                </a:solidFill>
              </a:rPr>
              <a:t>itions and velocities of 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orbit</a:t>
            </a:r>
            <a:r>
              <a:rPr lang="en-US" sz="3600">
                <a:solidFill>
                  <a:schemeClr val="dk1"/>
                </a:solidFill>
              </a:rPr>
              <a:t>ing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>
                <a:solidFill>
                  <a:schemeClr val="dk1"/>
                </a:solidFill>
              </a:rPr>
              <a:t>bodies to the ESP32 via Bluetooth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1" lang="en-US" sz="3600">
                <a:solidFill>
                  <a:srgbClr val="1C4587"/>
                </a:solidFill>
              </a:rPr>
              <a:t>The DSKY Peripheral Controller (ESP32)</a:t>
            </a:r>
            <a:r>
              <a:rPr lang="en-US" sz="3600">
                <a:solidFill>
                  <a:schemeClr val="dk1"/>
                </a:solidFill>
              </a:rPr>
              <a:t> sends the received data and program number to the AGC.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1" lang="en-US" sz="3600">
                <a:solidFill>
                  <a:srgbClr val="5B0F00"/>
                </a:solidFill>
              </a:rPr>
              <a:t>The AGC CPU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runs the programs and updates the DSKY, and simulation </a:t>
            </a:r>
            <a:r>
              <a:rPr lang="en-US" sz="3600">
                <a:solidFill>
                  <a:schemeClr val="dk1"/>
                </a:solidFill>
              </a:rPr>
              <a:t>displays orbital transfers of the spacecraft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335280" y="28321094"/>
            <a:ext cx="13106400" cy="91440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anchorCtr="0" anchor="ctr" bIns="45700" lIns="182875" spcFirstLastPara="1" rIns="18287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Conclusions &amp; Additional Information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13959925" y="6359625"/>
            <a:ext cx="131064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system composes of a custom designed </a:t>
            </a:r>
            <a:r>
              <a:rPr b="1" lang="en-US" sz="3600">
                <a:solidFill>
                  <a:srgbClr val="5B0F00"/>
                </a:solidFill>
              </a:rPr>
              <a:t>AGC architecture CPU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instantiated on a DE10 </a:t>
            </a:r>
            <a:r>
              <a:rPr b="1" lang="en-US" sz="3600">
                <a:solidFill>
                  <a:schemeClr val="dk1"/>
                </a:solidFill>
              </a:rPr>
              <a:t>Cyclone-V FPGA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1" lang="en-US" sz="3600">
                <a:solidFill>
                  <a:srgbClr val="5B0F00"/>
                </a:solidFill>
              </a:rPr>
              <a:t>The AGC CPU core</a:t>
            </a:r>
            <a:r>
              <a:rPr b="1" lang="en-US" sz="3600">
                <a:solidFill>
                  <a:schemeClr val="dk1"/>
                </a:solidFill>
              </a:rPr>
              <a:t> 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communicates with the </a:t>
            </a:r>
            <a:r>
              <a:rPr b="1" lang="en-US" sz="3600">
                <a:solidFill>
                  <a:srgbClr val="1C4587"/>
                </a:solidFill>
              </a:rPr>
              <a:t>ESP32 microcontroller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over UART.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1" lang="en-US" sz="3600">
                <a:solidFill>
                  <a:srgbClr val="1C4587"/>
                </a:solidFill>
              </a:rPr>
              <a:t>The ESP32 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controls the LED lights </a:t>
            </a:r>
            <a:r>
              <a:rPr lang="en-US" sz="3600">
                <a:solidFill>
                  <a:schemeClr val="dk1"/>
                </a:solidFill>
              </a:rPr>
              <a:t>using the 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I2C Bus and receives input from the keypad. 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1" lang="en-US" sz="3600">
                <a:solidFill>
                  <a:srgbClr val="1C4587"/>
                </a:solidFill>
              </a:rPr>
              <a:t>The ESP32 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then communicates with a laptop running the simulation script over Bluetooth.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b="1" lang="en-US" sz="3600">
                <a:solidFill>
                  <a:srgbClr val="274E13"/>
                </a:solidFill>
              </a:rPr>
              <a:t>The Python simulation </a:t>
            </a:r>
            <a:r>
              <a:rPr lang="en-US" sz="3600">
                <a:solidFill>
                  <a:schemeClr val="dk1"/>
                </a:solidFill>
              </a:rPr>
              <a:t>is a 3-Body simulation with 4th Order Runge-Kutta ODE Solver.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7733747" y="20461389"/>
            <a:ext cx="6109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Entire System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14005550" y="22440125"/>
            <a:ext cx="8878800" cy="50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</a:rPr>
              <a:t>Our system evaluation included:</a:t>
            </a:r>
            <a:endParaRPr b="1"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Functional correctness verification of the AGC </a:t>
            </a:r>
            <a:r>
              <a:rPr i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(34/34 Instructions Verified</a:t>
            </a:r>
            <a:r>
              <a:rPr i="1" lang="en-US" sz="3600">
                <a:solidFill>
                  <a:schemeClr val="dk1"/>
                </a:solidFill>
              </a:rPr>
              <a:t>)</a:t>
            </a:r>
            <a:endParaRPr i="1"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Performance validation of the AGC </a:t>
            </a:r>
            <a:r>
              <a:rPr i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3600">
                <a:solidFill>
                  <a:schemeClr val="dk1"/>
                </a:solidFill>
              </a:rPr>
              <a:t>±</a:t>
            </a:r>
            <a:r>
              <a:rPr i="1" lang="en-US" sz="3600">
                <a:solidFill>
                  <a:schemeClr val="dk1"/>
                </a:solidFill>
              </a:rPr>
              <a:t>0.5% Error for calculations)</a:t>
            </a:r>
            <a:endParaRPr i="1"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Operating temperature validation of the </a:t>
            </a:r>
            <a:r>
              <a:rPr lang="en-US" sz="3600">
                <a:solidFill>
                  <a:schemeClr val="dk1"/>
                </a:solidFill>
              </a:rPr>
              <a:t>DSKY PCB </a:t>
            </a:r>
            <a:r>
              <a:rPr i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i="1" lang="en-US" sz="3600">
                <a:solidFill>
                  <a:schemeClr val="dk1"/>
                </a:solidFill>
              </a:rPr>
              <a:t>Max. 45°C</a:t>
            </a:r>
            <a:r>
              <a:rPr i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i="1"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Full stack verification with Lunar injection program</a:t>
            </a:r>
            <a:r>
              <a:rPr lang="en-US" sz="3600">
                <a:solidFill>
                  <a:schemeClr val="dk1"/>
                </a:solidFill>
              </a:rPr>
              <a:t>.</a:t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561700" y="29488550"/>
            <a:ext cx="12242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Scan to see more information about our project!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</a:t>
            </a:r>
            <a:r>
              <a:rPr i="1" lang="en-US" sz="3600">
                <a:solidFill>
                  <a:schemeClr val="dk1"/>
                </a:solidFill>
              </a:rPr>
              <a:t>, Documentations, and Project Logs</a:t>
            </a:r>
            <a:endParaRPr i="1"/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6">
            <a:alphaModFix/>
          </a:blip>
          <a:srcRect b="0" l="4095" r="0" t="0"/>
          <a:stretch/>
        </p:blipFill>
        <p:spPr>
          <a:xfrm>
            <a:off x="22884352" y="23203560"/>
            <a:ext cx="4120499" cy="355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537368" y="27768461"/>
            <a:ext cx="12502264" cy="73919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electronics, computer, indoor&#10;&#10;Description automatically generated" id="98" name="Google Shape;98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052662" y="12082153"/>
            <a:ext cx="7471608" cy="827018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Google Shape;99;p1"/>
          <p:cNvCxnSpPr/>
          <p:nvPr/>
        </p:nvCxnSpPr>
        <p:spPr>
          <a:xfrm>
            <a:off x="14366411" y="16091805"/>
            <a:ext cx="3630300" cy="537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00" name="Google Shape;100;p1"/>
          <p:cNvSpPr txBox="1"/>
          <p:nvPr/>
        </p:nvSpPr>
        <p:spPr>
          <a:xfrm>
            <a:off x="14384298" y="14869633"/>
            <a:ext cx="3540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1C4587"/>
                </a:solidFill>
              </a:rPr>
              <a:t>Power</a:t>
            </a:r>
            <a:endParaRPr b="1">
              <a:solidFill>
                <a:srgbClr val="1C4587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1C4587"/>
                </a:solidFill>
              </a:rPr>
              <a:t>Supply </a:t>
            </a:r>
            <a:endParaRPr b="1">
              <a:solidFill>
                <a:srgbClr val="1C4587"/>
              </a:solidFill>
            </a:endParaRPr>
          </a:p>
        </p:txBody>
      </p:sp>
      <p:cxnSp>
        <p:nvCxnSpPr>
          <p:cNvPr id="101" name="Google Shape;101;p1"/>
          <p:cNvCxnSpPr/>
          <p:nvPr/>
        </p:nvCxnSpPr>
        <p:spPr>
          <a:xfrm>
            <a:off x="14356542" y="13875163"/>
            <a:ext cx="4176300" cy="150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02" name="Google Shape;102;p1"/>
          <p:cNvCxnSpPr/>
          <p:nvPr/>
        </p:nvCxnSpPr>
        <p:spPr>
          <a:xfrm>
            <a:off x="14366411" y="19872029"/>
            <a:ext cx="3535800" cy="252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03" name="Google Shape;103;p1"/>
          <p:cNvCxnSpPr/>
          <p:nvPr/>
        </p:nvCxnSpPr>
        <p:spPr>
          <a:xfrm>
            <a:off x="14384298" y="18537156"/>
            <a:ext cx="5122800" cy="405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04" name="Google Shape;104;p1"/>
          <p:cNvCxnSpPr/>
          <p:nvPr/>
        </p:nvCxnSpPr>
        <p:spPr>
          <a:xfrm rot="10800000">
            <a:off x="23421382" y="17538894"/>
            <a:ext cx="33528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05" name="Google Shape;105;p1"/>
          <p:cNvSpPr txBox="1"/>
          <p:nvPr/>
        </p:nvSpPr>
        <p:spPr>
          <a:xfrm>
            <a:off x="14366411" y="12692156"/>
            <a:ext cx="4531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274E13"/>
                </a:solidFill>
              </a:rPr>
              <a:t>Simulation</a:t>
            </a:r>
            <a:endParaRPr b="1">
              <a:solidFill>
                <a:srgbClr val="274E13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274E13"/>
                </a:solidFill>
              </a:rPr>
              <a:t>Monitor</a:t>
            </a:r>
            <a:endParaRPr b="1">
              <a:solidFill>
                <a:srgbClr val="274E13"/>
              </a:solidFill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24534138" y="16888551"/>
            <a:ext cx="4120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274E13"/>
                </a:solidFill>
              </a:rPr>
              <a:t>Simulation</a:t>
            </a:r>
            <a:endParaRPr b="1">
              <a:solidFill>
                <a:srgbClr val="274E13"/>
              </a:solidFill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14384298" y="17880902"/>
            <a:ext cx="3265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1C4587"/>
                </a:solidFill>
              </a:rPr>
              <a:t>DSKY</a:t>
            </a:r>
            <a:endParaRPr b="1">
              <a:solidFill>
                <a:srgbClr val="1C4587"/>
              </a:solidFill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14366713" y="19213033"/>
            <a:ext cx="3083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5B0F00"/>
                </a:solidFill>
              </a:rPr>
              <a:t>AGC</a:t>
            </a:r>
            <a:endParaRPr b="1">
              <a:solidFill>
                <a:srgbClr val="5B0F00"/>
              </a:solidFill>
            </a:endParaRPr>
          </a:p>
        </p:txBody>
      </p:sp>
      <p:pic>
        <p:nvPicPr>
          <p:cNvPr id="109" name="Google Shape;109;p1"/>
          <p:cNvPicPr preferRelativeResize="0"/>
          <p:nvPr/>
        </p:nvPicPr>
        <p:blipFill rotWithShape="1">
          <a:blip r:embed="rId9">
            <a:alphaModFix/>
          </a:blip>
          <a:srcRect b="0" l="0" r="0" t="10402"/>
          <a:stretch/>
        </p:blipFill>
        <p:spPr>
          <a:xfrm>
            <a:off x="229900" y="30867925"/>
            <a:ext cx="5180300" cy="464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9900" y="21220125"/>
            <a:ext cx="6553201" cy="6299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yLab-PosterTemplate-v3">
  <a:themeElements>
    <a:clrScheme name="Custom 6">
      <a:dk1>
        <a:srgbClr val="000000"/>
      </a:dk1>
      <a:lt1>
        <a:srgbClr val="FFFFFF"/>
      </a:lt1>
      <a:dk2>
        <a:srgbClr val="263B86"/>
      </a:dk2>
      <a:lt2>
        <a:srgbClr val="6699CC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2012-08-30T17:56:20Z</dcterms:created>
  <dc:creator>ndwyer</dc:creator>
</cp:coreProperties>
</file>