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Janet Li"/>
  <p:cmAuthor clrIdx="1" id="1" initials="" lastIdx="7" name="Stella Getz"/>
  <p:cmAuthor clrIdx="2" id="2" initials="" lastIdx="2" name="Chao L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694C99-4F89-4563-BC55-7473D05B7664}">
  <a:tblStyle styleId="{E4694C99-4F89-4563-BC55-7473D05B76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0770C01-55C8-41A8-8B5B-A418AFFE36AD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commentAuthors" Target="commentAuthors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1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4-25T00:01:42.943">
    <p:pos x="6000" y="0"/>
    <p:text>i would re-mention that you're accomplishing this without each speaker having their own dedicated microphone</p:text>
  </p:cm>
  <p:cm authorId="1" idx="1" dt="2022-04-25T00:01:42.943">
    <p:pos x="6000" y="0"/>
    <p:text>Will mention while speaking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2-04-24T23:49:29.210">
    <p:pos x="114" y="465"/>
    <p:text>When speaking, note that max is also 2</p:text>
  </p:cm>
  <p:cm authorId="1" idx="3" dt="2022-04-25T00:02:51.923">
    <p:pos x="114" y="565"/>
    <p:text>Do we have measurements for these or should we just cite the specs of the parts we bought?</p:text>
  </p:cm>
  <p:cm authorId="2" idx="1" dt="2022-04-25T00:02:51.923">
    <p:pos x="114" y="565"/>
    <p:text>cite specs</p:text>
  </p:cm>
  <p:cm authorId="1" idx="4" dt="2022-04-24T23:48:50.371">
    <p:pos x="114" y="665"/>
    <p:text>Is there a summary figure we can put here?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5" dt="2022-04-24T21:59:08.300">
    <p:pos x="2849" y="1431"/>
    <p:text>Comment on this being a new step that we hadn't considered before the design presentation and had to add in, and also explain that this step still uses signal processing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6" dt="2022-04-25T00:08:44.720">
    <p:pos x="3413" y="111"/>
    <p:text>mention backup plan while speaking?</p:text>
  </p:cm>
  <p:cm authorId="1" idx="7" dt="2022-04-25T00:08:44.720">
    <p:pos x="3413" y="111"/>
    <p:text>backup plan is the one that requires users to connect their computer to the jetson tx2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2" dt="2022-04-22T23:59:24.568">
    <p:pos x="6000" y="0"/>
    <p:text>would be nice if we can include an image of larry's prototype of the caption as a final slide (teaser for demo)</p:text>
  </p:cm>
  <p:cm authorId="0" idx="2" dt="2022-04-24T17:50:41.732">
    <p:pos x="6000" y="100"/>
    <p:text>Is this slide meant to include the complete solution? Just make sure to not forget about showing that in the presentation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56548da0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1256548da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4cd62b8c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4cd62b8c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4cd62b8c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24cd62b8c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590a1e4e8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590a1e4e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4cd62b8c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4cd62b8c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STT has “speaker diarization”.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590a1e4e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590a1e4e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https://docs.microsoft.com/en-us/azure/cognitive-services/speech-service/how-to-custom-speech-evaluate-data#:~:text=A%20WER%20of%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205%2D10,and%20requires%20customization%20and%20training.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https://support.zoom.us/hc/en-us/articles/202920719-Accessing-meeting-and-phone-statistics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591a37d6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591a37d6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why we moved away from the beamforming, but we still used concepts from beamforming in the deep learning approach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Concept: beamforming separates speech based on the difference in time of arrival of different speakers to the microphones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question: Looking to Listen: Audio-Visual Speech Separation (bad for pandemic)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591a37d6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591a37d6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4cd62b8c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4cd62b8c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590a1e4e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590a1e4e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 that deep learning approach led to significantly better performance as compared to deep learning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591a37d6d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591a37d6d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4cd62b8cc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4cd62b8cc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 that deep learning </a:t>
            </a:r>
            <a:r>
              <a:rPr lang="en"/>
              <a:t>approach</a:t>
            </a:r>
            <a:r>
              <a:rPr lang="en"/>
              <a:t> led to significantly better performance as compared to raw signal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5.xml"/><Relationship Id="rId4" Type="http://schemas.openxmlformats.org/officeDocument/2006/relationships/hyperlink" Target="http://drive.google.com/file/d/1MmEE7Yh0Kxe5wChuq5n5rHsnGKMOyZYr/view" TargetMode="External"/><Relationship Id="rId5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3.xm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4.xml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CIIx-_D-F3EeGF5m4DA_Qhpau8SmfxH8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I1QmSzz0M_PSE-28t41GzpxoOODAnTBK/view" TargetMode="External"/><Relationship Id="rId6" Type="http://schemas.openxmlformats.org/officeDocument/2006/relationships/hyperlink" Target="http://drive.google.com/file/d/1uQOhYMwv3hk5ltUrFPKMwa1Y7eXvhOc3/view" TargetMode="External"/><Relationship Id="rId7" Type="http://schemas.openxmlformats.org/officeDocument/2006/relationships/hyperlink" Target="http://drive.google.com/file/d/1hlUqBu6xiyYuVk4CLH1VXdpE8dOr7vV_/view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Team D6 - EyeHear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Stella Getz, Larry Geng, Charlie Li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954087" y="1474076"/>
            <a:ext cx="8260800" cy="3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your 12 slides after this slide… [remember, 12 min talk + 3 min Q/A]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about formatting or importing slides see: </a:t>
            </a:r>
            <a:r>
              <a:rPr b="0" i="0" lang="en" sz="1400" u="sng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https://gsuite.google.com/learning-center/products/slides/get-started/</a:t>
            </a:r>
            <a:endParaRPr b="0" i="0" sz="1400" u="sng" cap="none" strike="noStrik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to cover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(refer to the Final Presentation Guidance):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Case / Application and Primary (Quantitative) Requirements  (i.e. A reminder from prior presentations)</a:t>
            </a:r>
            <a:endParaRPr/>
          </a:p>
          <a:p>
            <a:pPr indent="-171450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Approach – a reminder (include updates from Design Review presentation if changed)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Implementation – your complete solution</a:t>
            </a:r>
            <a:endParaRPr/>
          </a:p>
          <a:p>
            <a:pPr indent="-171450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Testing, Verification and Validation – with quantitative Metrics and target values to compare with experiment</a:t>
            </a:r>
            <a:endParaRPr/>
          </a:p>
          <a:p>
            <a:pPr indent="-171450" lvl="3" marL="74136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tests did you run ? How many tests ? What were the results ? </a:t>
            </a:r>
            <a:endParaRPr/>
          </a:p>
          <a:p>
            <a:pPr indent="-171450" lvl="0" marL="74136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Graphs, tables, quantitative results (compare with the metric targets &amp; ultimately use-case requirements)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Management – Tasks, division of labor, and schedule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Lessons Learned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that this slide already works as a introduction slide so use your first slide wisely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and Work Distribution</a:t>
            </a:r>
            <a:endParaRPr/>
          </a:p>
        </p:txBody>
      </p:sp>
      <p:pic>
        <p:nvPicPr>
          <p:cNvPr id="192" name="Google Shape;1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800" y="962800"/>
            <a:ext cx="8064399" cy="40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</a:t>
            </a:r>
            <a:r>
              <a:rPr lang="en"/>
              <a:t>Product</a:t>
            </a:r>
            <a:endParaRPr/>
          </a:p>
        </p:txBody>
      </p:sp>
      <p:pic>
        <p:nvPicPr>
          <p:cNvPr id="198" name="Google Shape;198;p23" title="output1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7400" y="1017725"/>
            <a:ext cx="6981126" cy="39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pic>
        <p:nvPicPr>
          <p:cNvPr id="204" name="Google Shape;20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225" y="1425438"/>
            <a:ext cx="1828825" cy="333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798050"/>
            <a:ext cx="5835500" cy="18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>
            <p:ph idx="1" type="body"/>
          </p:nvPr>
        </p:nvSpPr>
        <p:spPr>
          <a:xfrm>
            <a:off x="311700" y="1152475"/>
            <a:ext cx="8520600" cy="10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 SSF + PDCW pre-processing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 new WERs when using better mic setup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9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Real-time video with captions for each speaker.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Visually match speakers with what they say.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Enhance live meetings and recordings with better captions.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300" y="1639850"/>
            <a:ext cx="3663370" cy="24416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514040" y="1797675"/>
            <a:ext cx="63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No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328976" y="1718775"/>
            <a:ext cx="174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Can you believe it?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166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 Requirements</a:t>
            </a:r>
            <a:endParaRPr/>
          </a:p>
        </p:txBody>
      </p:sp>
      <p:graphicFrame>
        <p:nvGraphicFramePr>
          <p:cNvPr id="71" name="Google Shape;71;p15"/>
          <p:cNvGraphicFramePr/>
          <p:nvPr/>
        </p:nvGraphicFramePr>
        <p:xfrm>
          <a:off x="181675" y="738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{E4694C99-4F89-4563-BC55-7473D05B7664}</a:tableStyleId>
              </a:tblPr>
              <a:tblGrid>
                <a:gridCol w="2926875"/>
                <a:gridCol w="2926875"/>
                <a:gridCol w="2926875"/>
              </a:tblGrid>
              <a:tr h="38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Metric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Requirement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What we achieved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Accuracy of speech to text output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Word Error Rate &lt;= 20%, Microsoft standard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[results discussed later]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Minimum number of speakers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Achieved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062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Delay: Video+audio capture to captioned video display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2s delay, </a:t>
                      </a:r>
                      <a:r>
                        <a:rPr lang="en"/>
                        <a:t>Zoom live captions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longer pursuing real-time: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Requirement </a:t>
                      </a:r>
                      <a:r>
                        <a:rPr lang="en"/>
                        <a:t>changed</a:t>
                      </a:r>
                      <a:r>
                        <a:rPr lang="en"/>
                        <a:t> to &lt; 1min processing time (Achieved)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250">
                <a:tc vMerge="1"/>
                <a:tc vMerge="1"/>
                <a:tc vMerge="1"/>
              </a:tr>
              <a:tr h="6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Quality of video played for user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720p (HD) 30fps, suitable for live streaming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Achieved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Range of audio capture by microphones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 Hz to 4kHz, range of human voice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Achieved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Size and weight of device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Can fit on conference table, &lt; 4.0lb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Can fit comfortably on conference table (photo later)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</a:t>
            </a:r>
            <a:r>
              <a:rPr lang="en"/>
              <a:t>Solution Approach</a:t>
            </a:r>
            <a:endParaRPr/>
          </a:p>
        </p:txBody>
      </p:sp>
      <p:cxnSp>
        <p:nvCxnSpPr>
          <p:cNvPr id="77" name="Google Shape;77;p16"/>
          <p:cNvCxnSpPr>
            <a:stCxn id="78" idx="3"/>
          </p:cNvCxnSpPr>
          <p:nvPr/>
        </p:nvCxnSpPr>
        <p:spPr>
          <a:xfrm flipH="1">
            <a:off x="2014954" y="2877653"/>
            <a:ext cx="3000" cy="320400"/>
          </a:xfrm>
          <a:prstGeom prst="straightConnector1">
            <a:avLst/>
          </a:prstGeom>
          <a:noFill/>
          <a:ln cap="flat" cmpd="sng" w="762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6"/>
          <p:cNvSpPr/>
          <p:nvPr/>
        </p:nvSpPr>
        <p:spPr>
          <a:xfrm>
            <a:off x="1820379" y="2577776"/>
            <a:ext cx="389100" cy="294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1441802" y="2668253"/>
            <a:ext cx="314100" cy="2094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2280006" y="2668253"/>
            <a:ext cx="314100" cy="2094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 rot="-10796717">
            <a:off x="1869543" y="2447722"/>
            <a:ext cx="314100" cy="129900"/>
          </a:xfrm>
          <a:prstGeom prst="trapezoid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311700" y="1821550"/>
            <a:ext cx="84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(eyes)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2822138" y="1872638"/>
            <a:ext cx="126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Microphones (ears)</a:t>
            </a:r>
            <a:endParaRPr/>
          </a:p>
        </p:txBody>
      </p:sp>
      <p:cxnSp>
        <p:nvCxnSpPr>
          <p:cNvPr id="85" name="Google Shape;85;p16"/>
          <p:cNvCxnSpPr>
            <a:stCxn id="82" idx="3"/>
            <a:endCxn id="83" idx="3"/>
          </p:cNvCxnSpPr>
          <p:nvPr/>
        </p:nvCxnSpPr>
        <p:spPr>
          <a:xfrm rot="10800000">
            <a:off x="1152280" y="2129438"/>
            <a:ext cx="733500" cy="383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6"/>
          <p:cNvCxnSpPr/>
          <p:nvPr/>
        </p:nvCxnSpPr>
        <p:spPr>
          <a:xfrm flipH="1">
            <a:off x="2594088" y="2433525"/>
            <a:ext cx="519900" cy="284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62475" l="0" r="66157" t="0"/>
          <a:stretch/>
        </p:blipFill>
        <p:spPr>
          <a:xfrm>
            <a:off x="733800" y="1017725"/>
            <a:ext cx="9231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b="62475" l="65596" r="2518" t="0"/>
          <a:stretch/>
        </p:blipFill>
        <p:spPr>
          <a:xfrm>
            <a:off x="2441700" y="1017725"/>
            <a:ext cx="869700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6"/>
          <p:cNvCxnSpPr>
            <a:endCxn id="82" idx="2"/>
          </p:cNvCxnSpPr>
          <p:nvPr/>
        </p:nvCxnSpPr>
        <p:spPr>
          <a:xfrm>
            <a:off x="1519293" y="1652122"/>
            <a:ext cx="507300" cy="7956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p16"/>
          <p:cNvCxnSpPr>
            <a:stCxn id="80" idx="0"/>
          </p:cNvCxnSpPr>
          <p:nvPr/>
        </p:nvCxnSpPr>
        <p:spPr>
          <a:xfrm rot="10800000">
            <a:off x="1474652" y="1685153"/>
            <a:ext cx="124200" cy="983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91" name="Google Shape;91;p16"/>
          <p:cNvCxnSpPr>
            <a:stCxn id="81" idx="0"/>
          </p:cNvCxnSpPr>
          <p:nvPr/>
        </p:nvCxnSpPr>
        <p:spPr>
          <a:xfrm rot="10800000">
            <a:off x="1513956" y="1692653"/>
            <a:ext cx="923100" cy="9756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6"/>
          <p:cNvCxnSpPr/>
          <p:nvPr/>
        </p:nvCxnSpPr>
        <p:spPr>
          <a:xfrm flipH="1">
            <a:off x="2013429" y="3813653"/>
            <a:ext cx="3000" cy="320400"/>
          </a:xfrm>
          <a:prstGeom prst="straightConnector1">
            <a:avLst/>
          </a:prstGeom>
          <a:noFill/>
          <a:ln cap="flat" cmpd="sng" w="762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16"/>
          <p:cNvSpPr/>
          <p:nvPr/>
        </p:nvSpPr>
        <p:spPr>
          <a:xfrm>
            <a:off x="1335425" y="3198038"/>
            <a:ext cx="1359000" cy="61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</a:t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1188125" y="4134050"/>
            <a:ext cx="1653600" cy="46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 Video</a:t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4469050" y="615450"/>
            <a:ext cx="4488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Camera identifies location of speakers for positioning of captions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Deep learning algorithm uses stereo audio recording to separate speakers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Beamforming concepts help determine which speaker is left and which is right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Audio is fed to NLP model to produce captions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Captions overlaid over final video</a:t>
            </a:r>
            <a:endParaRPr sz="1800"/>
          </a:p>
        </p:txBody>
      </p:sp>
      <p:grpSp>
        <p:nvGrpSpPr>
          <p:cNvPr id="96" name="Google Shape;96;p16"/>
          <p:cNvGrpSpPr/>
          <p:nvPr/>
        </p:nvGrpSpPr>
        <p:grpSpPr>
          <a:xfrm>
            <a:off x="1024350" y="1641653"/>
            <a:ext cx="1987208" cy="1236000"/>
            <a:chOff x="1024350" y="1641653"/>
            <a:chExt cx="1987208" cy="1236000"/>
          </a:xfrm>
        </p:grpSpPr>
        <p:sp>
          <p:nvSpPr>
            <p:cNvPr id="97" name="Google Shape;97;p16"/>
            <p:cNvSpPr/>
            <p:nvPr/>
          </p:nvSpPr>
          <p:spPr>
            <a:xfrm>
              <a:off x="1024350" y="2668253"/>
              <a:ext cx="314100" cy="209400"/>
            </a:xfrm>
            <a:prstGeom prst="triangle">
              <a:avLst>
                <a:gd fmla="val 50000" name="adj"/>
              </a:avLst>
            </a:prstGeom>
            <a:solidFill>
              <a:srgbClr val="0000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697458" y="2668253"/>
              <a:ext cx="314100" cy="209400"/>
            </a:xfrm>
            <a:prstGeom prst="triangle">
              <a:avLst>
                <a:gd fmla="val 50000" name="adj"/>
              </a:avLst>
            </a:prstGeom>
            <a:solidFill>
              <a:srgbClr val="0000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9" name="Google Shape;99;p16"/>
            <p:cNvCxnSpPr>
              <a:stCxn id="97" idx="0"/>
            </p:cNvCxnSpPr>
            <p:nvPr/>
          </p:nvCxnSpPr>
          <p:spPr>
            <a:xfrm flipH="1" rot="10800000">
              <a:off x="1181400" y="1641653"/>
              <a:ext cx="283500" cy="10266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cxnSp>
          <p:nvCxnSpPr>
            <p:cNvPr id="100" name="Google Shape;100;p16"/>
            <p:cNvCxnSpPr>
              <a:stCxn id="98" idx="0"/>
            </p:cNvCxnSpPr>
            <p:nvPr/>
          </p:nvCxnSpPr>
          <p:spPr>
            <a:xfrm rot="10800000">
              <a:off x="1543508" y="1685153"/>
              <a:ext cx="1311000" cy="9831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sp>
        <p:nvSpPr>
          <p:cNvPr id="101" name="Google Shape;101;p16"/>
          <p:cNvSpPr/>
          <p:nvPr/>
        </p:nvSpPr>
        <p:spPr>
          <a:xfrm>
            <a:off x="4523775" y="2272850"/>
            <a:ext cx="4302900" cy="9618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Diagram</a:t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b="0" l="0" r="54250" t="0"/>
          <a:stretch/>
        </p:blipFill>
        <p:spPr>
          <a:xfrm>
            <a:off x="230000" y="1156600"/>
            <a:ext cx="3136850" cy="388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1910650" y="1156600"/>
            <a:ext cx="1103100" cy="1045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Jetson TX2 Camera</a:t>
            </a:r>
            <a:endParaRPr sz="1200"/>
          </a:p>
        </p:txBody>
      </p:sp>
      <p:sp>
        <p:nvSpPr>
          <p:cNvPr id="109" name="Google Shape;109;p17"/>
          <p:cNvSpPr/>
          <p:nvPr/>
        </p:nvSpPr>
        <p:spPr>
          <a:xfrm>
            <a:off x="388475" y="2957625"/>
            <a:ext cx="1147500" cy="831000"/>
          </a:xfrm>
          <a:prstGeom prst="roundRect">
            <a:avLst>
              <a:gd fmla="val 16667" name="adj"/>
            </a:avLst>
          </a:prstGeom>
          <a:solidFill>
            <a:srgbClr val="E1D3E6"/>
          </a:solidFill>
          <a:ln cap="flat" cmpd="sng" w="9525">
            <a:solidFill>
              <a:srgbClr val="9771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</a:t>
            </a:r>
            <a:r>
              <a:rPr lang="en" sz="1200"/>
              <a:t>peechbrain Speech Separation</a:t>
            </a:r>
            <a:endParaRPr sz="1200"/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5">
            <a:alphaModFix/>
          </a:blip>
          <a:srcRect b="0" l="26829" r="26338" t="0"/>
          <a:stretch/>
        </p:blipFill>
        <p:spPr>
          <a:xfrm>
            <a:off x="5373000" y="577700"/>
            <a:ext cx="3679150" cy="4200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ktex - How two draw a two-head vector and curly brace in picture  environment? - TeX - LaTeX Stack Exchange" id="111" name="Google Shape;111;p17"/>
          <p:cNvPicPr preferRelativeResize="0"/>
          <p:nvPr/>
        </p:nvPicPr>
        <p:blipFill rotWithShape="1">
          <a:blip r:embed="rId6">
            <a:alphaModFix/>
          </a:blip>
          <a:srcRect b="62892" l="0" r="0" t="25170"/>
          <a:stretch/>
        </p:blipFill>
        <p:spPr>
          <a:xfrm rot="5400000">
            <a:off x="2587675" y="2370175"/>
            <a:ext cx="5162551" cy="1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4101850" y="2296200"/>
            <a:ext cx="975000" cy="76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Laptop</a:t>
            </a:r>
            <a:endParaRPr/>
          </a:p>
        </p:txBody>
      </p:sp>
      <p:cxnSp>
        <p:nvCxnSpPr>
          <p:cNvPr id="113" name="Google Shape;113;p17"/>
          <p:cNvCxnSpPr>
            <a:endCxn id="112" idx="1"/>
          </p:cNvCxnSpPr>
          <p:nvPr/>
        </p:nvCxnSpPr>
        <p:spPr>
          <a:xfrm rot="-5400000">
            <a:off x="3051100" y="3272700"/>
            <a:ext cx="1645500" cy="4560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4" name="Google Shape;114;p17"/>
          <p:cNvCxnSpPr/>
          <p:nvPr/>
        </p:nvCxnSpPr>
        <p:spPr>
          <a:xfrm rot="10800000">
            <a:off x="3337050" y="4323375"/>
            <a:ext cx="308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7"/>
          <p:cNvSpPr txBox="1"/>
          <p:nvPr/>
        </p:nvSpPr>
        <p:spPr>
          <a:xfrm>
            <a:off x="5418775" y="177500"/>
            <a:ext cx="127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p18"/>
          <p:cNvGraphicFramePr/>
          <p:nvPr/>
        </p:nvGraphicFramePr>
        <p:xfrm>
          <a:off x="286313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{E4694C99-4F89-4563-BC55-7473D05B7664}</a:tableStyleId>
              </a:tblPr>
              <a:tblGrid>
                <a:gridCol w="2146450"/>
                <a:gridCol w="1720625"/>
                <a:gridCol w="47899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Metric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Target </a:t>
                      </a:r>
                      <a:r>
                        <a:rPr b="1" lang="en"/>
                        <a:t>Value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Test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176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Accuracy of speech to text output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Word Error Rate (WER) &lt;= 20%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Minimum number of speakers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Acceptable WER for 2 speakers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Measure WER degradation when adding additional speakers.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Quality of video played for user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1280 x 720 pixels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On laptop end, check output resolution and fps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Processing time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1min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Measure time from end of recording to when the captioned video is ready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1" name="Google Shape;1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Testing, Verification, and Validation</a:t>
            </a:r>
            <a:endParaRPr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4254025" y="1461850"/>
            <a:ext cx="4578275" cy="1689350"/>
            <a:chOff x="4254025" y="1461850"/>
            <a:chExt cx="4578275" cy="1689350"/>
          </a:xfrm>
        </p:grpSpPr>
        <p:grpSp>
          <p:nvGrpSpPr>
            <p:cNvPr id="123" name="Google Shape;123;p18"/>
            <p:cNvGrpSpPr/>
            <p:nvPr/>
          </p:nvGrpSpPr>
          <p:grpSpPr>
            <a:xfrm>
              <a:off x="4254025" y="2053662"/>
              <a:ext cx="4534375" cy="484500"/>
              <a:chOff x="4267325" y="1457862"/>
              <a:chExt cx="4534375" cy="484500"/>
            </a:xfrm>
          </p:grpSpPr>
          <p:sp>
            <p:nvSpPr>
              <p:cNvPr id="124" name="Google Shape;124;p18"/>
              <p:cNvSpPr/>
              <p:nvPr/>
            </p:nvSpPr>
            <p:spPr>
              <a:xfrm>
                <a:off x="4267325" y="1457863"/>
                <a:ext cx="1018800" cy="484500"/>
              </a:xfrm>
              <a:prstGeom prst="roundRect">
                <a:avLst>
                  <a:gd fmla="val 16667" name="adj"/>
                </a:avLst>
              </a:prstGeom>
              <a:solidFill>
                <a:srgbClr val="D9E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Raw Speech</a:t>
                </a:r>
                <a:endParaRPr sz="1200"/>
              </a:p>
            </p:txBody>
          </p:sp>
          <p:cxnSp>
            <p:nvCxnSpPr>
              <p:cNvPr id="125" name="Google Shape;125;p18"/>
              <p:cNvCxnSpPr>
                <a:stCxn id="124" idx="3"/>
              </p:cNvCxnSpPr>
              <p:nvPr/>
            </p:nvCxnSpPr>
            <p:spPr>
              <a:xfrm>
                <a:off x="5286125" y="1700113"/>
                <a:ext cx="313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26" name="Google Shape;126;p18"/>
              <p:cNvSpPr/>
              <p:nvPr/>
            </p:nvSpPr>
            <p:spPr>
              <a:xfrm>
                <a:off x="5599625" y="1493563"/>
                <a:ext cx="783600" cy="413100"/>
              </a:xfrm>
              <a:prstGeom prst="roundRect">
                <a:avLst>
                  <a:gd fmla="val 16667" name="adj"/>
                </a:avLst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Speech-to-Text</a:t>
                </a:r>
                <a:endParaRPr sz="1200"/>
              </a:p>
            </p:txBody>
          </p:sp>
          <p:cxnSp>
            <p:nvCxnSpPr>
              <p:cNvPr id="127" name="Google Shape;127;p18"/>
              <p:cNvCxnSpPr/>
              <p:nvPr/>
            </p:nvCxnSpPr>
            <p:spPr>
              <a:xfrm>
                <a:off x="6383225" y="1700113"/>
                <a:ext cx="313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pic>
            <p:nvPicPr>
              <p:cNvPr id="128" name="Google Shape;128;p1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645225" y="1457862"/>
                <a:ext cx="484500" cy="4845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29" name="Google Shape;129;p18"/>
              <p:cNvCxnSpPr/>
              <p:nvPr/>
            </p:nvCxnSpPr>
            <p:spPr>
              <a:xfrm>
                <a:off x="7065275" y="1700113"/>
                <a:ext cx="313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30" name="Google Shape;130;p18"/>
              <p:cNvSpPr/>
              <p:nvPr/>
            </p:nvSpPr>
            <p:spPr>
              <a:xfrm>
                <a:off x="7437900" y="1492538"/>
                <a:ext cx="1363800" cy="4131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Word Error Rate (WER)</a:t>
                </a:r>
                <a:endParaRPr sz="1200"/>
              </a:p>
            </p:txBody>
          </p:sp>
        </p:grpSp>
        <p:grpSp>
          <p:nvGrpSpPr>
            <p:cNvPr id="131" name="Google Shape;131;p18"/>
            <p:cNvGrpSpPr/>
            <p:nvPr/>
          </p:nvGrpSpPr>
          <p:grpSpPr>
            <a:xfrm>
              <a:off x="4260500" y="2605350"/>
              <a:ext cx="4527900" cy="484500"/>
              <a:chOff x="4267325" y="2382500"/>
              <a:chExt cx="4527900" cy="484500"/>
            </a:xfrm>
          </p:grpSpPr>
          <p:sp>
            <p:nvSpPr>
              <p:cNvPr id="132" name="Google Shape;132;p18"/>
              <p:cNvSpPr/>
              <p:nvPr/>
            </p:nvSpPr>
            <p:spPr>
              <a:xfrm>
                <a:off x="4267325" y="2382500"/>
                <a:ext cx="1018800" cy="484500"/>
              </a:xfrm>
              <a:prstGeom prst="roundRect">
                <a:avLst>
                  <a:gd fmla="val 16667" name="adj"/>
                </a:avLst>
              </a:prstGeom>
              <a:solidFill>
                <a:srgbClr val="93C4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Separated Speech</a:t>
                </a:r>
                <a:endParaRPr sz="1200"/>
              </a:p>
            </p:txBody>
          </p:sp>
          <p:cxnSp>
            <p:nvCxnSpPr>
              <p:cNvPr id="133" name="Google Shape;133;p18"/>
              <p:cNvCxnSpPr/>
              <p:nvPr/>
            </p:nvCxnSpPr>
            <p:spPr>
              <a:xfrm>
                <a:off x="5286125" y="2624750"/>
                <a:ext cx="313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34" name="Google Shape;134;p18"/>
              <p:cNvSpPr/>
              <p:nvPr/>
            </p:nvSpPr>
            <p:spPr>
              <a:xfrm>
                <a:off x="5599625" y="2418200"/>
                <a:ext cx="783600" cy="413100"/>
              </a:xfrm>
              <a:prstGeom prst="roundRect">
                <a:avLst>
                  <a:gd fmla="val 16667" name="adj"/>
                </a:avLst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Speech-to-Text</a:t>
                </a:r>
                <a:endParaRPr sz="1200"/>
              </a:p>
            </p:txBody>
          </p:sp>
          <p:cxnSp>
            <p:nvCxnSpPr>
              <p:cNvPr id="135" name="Google Shape;135;p18"/>
              <p:cNvCxnSpPr/>
              <p:nvPr/>
            </p:nvCxnSpPr>
            <p:spPr>
              <a:xfrm>
                <a:off x="6383225" y="2624750"/>
                <a:ext cx="313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pic>
            <p:nvPicPr>
              <p:cNvPr id="136" name="Google Shape;136;p1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645225" y="2382500"/>
                <a:ext cx="484500" cy="4845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37" name="Google Shape;137;p18"/>
              <p:cNvCxnSpPr/>
              <p:nvPr/>
            </p:nvCxnSpPr>
            <p:spPr>
              <a:xfrm>
                <a:off x="7065275" y="2624750"/>
                <a:ext cx="313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38" name="Google Shape;138;p18"/>
              <p:cNvSpPr/>
              <p:nvPr/>
            </p:nvSpPr>
            <p:spPr>
              <a:xfrm>
                <a:off x="7431425" y="2418200"/>
                <a:ext cx="1363800" cy="413100"/>
              </a:xfrm>
              <a:prstGeom prst="roundRect">
                <a:avLst>
                  <a:gd fmla="val 16667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Word Error Rate (WER)</a:t>
                </a:r>
                <a:endParaRPr sz="1200"/>
              </a:p>
            </p:txBody>
          </p:sp>
        </p:grpSp>
        <p:sp>
          <p:nvSpPr>
            <p:cNvPr id="139" name="Google Shape;139;p18"/>
            <p:cNvSpPr/>
            <p:nvPr/>
          </p:nvSpPr>
          <p:spPr>
            <a:xfrm>
              <a:off x="7434500" y="1461850"/>
              <a:ext cx="1344000" cy="3318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1155CC"/>
                  </a:solidFill>
                </a:rPr>
                <a:t>Original Script</a:t>
              </a:r>
              <a:endParaRPr b="1" sz="1200">
                <a:solidFill>
                  <a:srgbClr val="1155CC"/>
                </a:solidFill>
              </a:endParaRPr>
            </a:p>
          </p:txBody>
        </p:sp>
        <p:cxnSp>
          <p:nvCxnSpPr>
            <p:cNvPr id="140" name="Google Shape;140;p18"/>
            <p:cNvCxnSpPr/>
            <p:nvPr/>
          </p:nvCxnSpPr>
          <p:spPr>
            <a:xfrm>
              <a:off x="8110950" y="1793650"/>
              <a:ext cx="3600" cy="19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1" name="Google Shape;141;p18"/>
            <p:cNvSpPr/>
            <p:nvPr/>
          </p:nvSpPr>
          <p:spPr>
            <a:xfrm>
              <a:off x="7393200" y="1992300"/>
              <a:ext cx="1439100" cy="11589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Speech Separation: Signal Processing vs. Deep Learning</a:t>
            </a:r>
            <a:endParaRPr/>
          </a:p>
        </p:txBody>
      </p:sp>
      <p:graphicFrame>
        <p:nvGraphicFramePr>
          <p:cNvPr id="147" name="Google Shape;147;p19"/>
          <p:cNvGraphicFramePr/>
          <p:nvPr/>
        </p:nvGraphicFramePr>
        <p:xfrm>
          <a:off x="1729938" y="1521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{E0770C01-55C8-41A8-8B5B-A418AFFE36AD}</a:tableStyleId>
              </a:tblPr>
              <a:tblGrid>
                <a:gridCol w="1046925"/>
                <a:gridCol w="1046925"/>
                <a:gridCol w="805375"/>
                <a:gridCol w="805375"/>
                <a:gridCol w="805375"/>
                <a:gridCol w="805375"/>
              </a:tblGrid>
              <a:tr h="54815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Raw Audio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SSF + PDCW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Deep Learning Approach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73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Left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Right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Left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Right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Left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Right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/>
                        <a:t>97.1</a:t>
                      </a:r>
                      <a:endParaRPr sz="11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127.3</a:t>
                      </a:r>
                      <a:endParaRPr sz="11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66.7</a:t>
                      </a:r>
                      <a:endParaRPr sz="11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41.2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54.5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8" name="Google Shape;148;p19" title="charlie (2)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4825" y="316431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 title="larry (2).wav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388" y="316431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 title="input_channel_3.wav">
            <a:hlinkClick r:id="rId6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700" y="316431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 title="Charlie_separated.wav">
            <a:hlinkClick r:id="rId7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975" y="3164313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1737600" y="3804100"/>
            <a:ext cx="566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→ Conclusion: Proceed with deep learning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Implementation &amp; Testing Setup</a:t>
            </a:r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375" y="1057150"/>
            <a:ext cx="2865732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 b="65359" l="16560" r="66157" t="-3"/>
          <a:stretch/>
        </p:blipFill>
        <p:spPr>
          <a:xfrm rot="-8776729">
            <a:off x="1226279" y="3777474"/>
            <a:ext cx="706093" cy="7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4">
            <a:alphaModFix/>
          </a:blip>
          <a:srcRect b="65802" l="16561" r="66156" t="-3"/>
          <a:stretch/>
        </p:blipFill>
        <p:spPr>
          <a:xfrm rot="8655285">
            <a:off x="3441211" y="3785991"/>
            <a:ext cx="706102" cy="78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1186363" y="4519125"/>
            <a:ext cx="102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chemeClr val="lt1"/>
                </a:highlight>
              </a:rPr>
              <a:t>Speaker A</a:t>
            </a:r>
            <a:endParaRPr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3060375" y="4477925"/>
            <a:ext cx="102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chemeClr val="lt1"/>
                </a:highlight>
              </a:rPr>
              <a:t>Speaker B</a:t>
            </a:r>
            <a:endParaRPr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2242875" y="1136650"/>
            <a:ext cx="817500" cy="817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2451525" y="2491850"/>
            <a:ext cx="400200" cy="400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4156403" y="1017725"/>
            <a:ext cx="130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chemeClr val="lt1"/>
                </a:highlight>
              </a:rPr>
              <a:t>Jetson TX2</a:t>
            </a:r>
            <a:endParaRPr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4764838" y="3983175"/>
            <a:ext cx="20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chemeClr val="lt1"/>
                </a:highlight>
              </a:rPr>
              <a:t>Mic array</a:t>
            </a:r>
            <a:endParaRPr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cxnSp>
        <p:nvCxnSpPr>
          <p:cNvPr id="167" name="Google Shape;167;p20"/>
          <p:cNvCxnSpPr>
            <a:stCxn id="164" idx="0"/>
            <a:endCxn id="168" idx="1"/>
          </p:cNvCxnSpPr>
          <p:nvPr/>
        </p:nvCxnSpPr>
        <p:spPr>
          <a:xfrm flipH="1" rot="10800000">
            <a:off x="2651625" y="1778750"/>
            <a:ext cx="2558400" cy="713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0"/>
          <p:cNvCxnSpPr>
            <a:stCxn id="164" idx="4"/>
            <a:endCxn id="168" idx="4"/>
          </p:cNvCxnSpPr>
          <p:nvPr/>
        </p:nvCxnSpPr>
        <p:spPr>
          <a:xfrm>
            <a:off x="2651625" y="2892050"/>
            <a:ext cx="2697600" cy="1072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8" name="Google Shape;168;p20"/>
          <p:cNvPicPr preferRelativeResize="0"/>
          <p:nvPr/>
        </p:nvPicPr>
        <p:blipFill rotWithShape="1">
          <a:blip r:embed="rId5">
            <a:alphaModFix/>
          </a:blip>
          <a:srcRect b="16561" l="4231" r="9412" t="15756"/>
          <a:stretch/>
        </p:blipFill>
        <p:spPr>
          <a:xfrm rot="1078799">
            <a:off x="4576266" y="1637246"/>
            <a:ext cx="2281940" cy="238525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20"/>
          <p:cNvSpPr/>
          <p:nvPr/>
        </p:nvSpPr>
        <p:spPr>
          <a:xfrm>
            <a:off x="4498100" y="2675750"/>
            <a:ext cx="400200" cy="400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1" name="Google Shape;171;p20"/>
          <p:cNvCxnSpPr>
            <a:endCxn id="165" idx="1"/>
          </p:cNvCxnSpPr>
          <p:nvPr/>
        </p:nvCxnSpPr>
        <p:spPr>
          <a:xfrm flipH="1" rot="10800000">
            <a:off x="3054203" y="1217825"/>
            <a:ext cx="1102200" cy="125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72" name="Google Shape;172;p20"/>
          <p:cNvSpPr/>
          <p:nvPr/>
        </p:nvSpPr>
        <p:spPr>
          <a:xfrm>
            <a:off x="6544675" y="2586950"/>
            <a:ext cx="400200" cy="400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3941000" y="2691188"/>
            <a:ext cx="69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Mic1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6789250" y="2602388"/>
            <a:ext cx="69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Mic4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4635500" y="2813150"/>
            <a:ext cx="125400" cy="125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6678375" y="2724350"/>
            <a:ext cx="125400" cy="125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5153375" y="3689175"/>
            <a:ext cx="125400" cy="125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6277900" y="3648100"/>
            <a:ext cx="125400" cy="125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6152500" y="1870825"/>
            <a:ext cx="125400" cy="125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>
            <a:off x="5084625" y="1892175"/>
            <a:ext cx="125400" cy="125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Results - Accuracy of speech to text output</a:t>
            </a:r>
            <a:endParaRPr/>
          </a:p>
        </p:txBody>
      </p:sp>
      <p:graphicFrame>
        <p:nvGraphicFramePr>
          <p:cNvPr id="186" name="Google Shape;186;p21"/>
          <p:cNvGraphicFramePr/>
          <p:nvPr/>
        </p:nvGraphicFramePr>
        <p:xfrm>
          <a:off x="244275" y="116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{E0770C01-55C8-41A8-8B5B-A418AFFE36AD}</a:tableStyleId>
              </a:tblPr>
              <a:tblGrid>
                <a:gridCol w="1191000"/>
                <a:gridCol w="916200"/>
                <a:gridCol w="916200"/>
                <a:gridCol w="916200"/>
                <a:gridCol w="916200"/>
                <a:gridCol w="916200"/>
                <a:gridCol w="916200"/>
                <a:gridCol w="916200"/>
                <a:gridCol w="9162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Raw Signal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Deep Learning Approach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conference room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CUC loggia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conference room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CUC loggia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Metric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Left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Right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Left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Right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Left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Right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Left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Speaker Right WER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Left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000">
                          <a:solidFill>
                            <a:srgbClr val="212529"/>
                          </a:solidFill>
                          <a:highlight>
                            <a:srgbClr val="FFFFFF"/>
                          </a:highlight>
                        </a:rPr>
                        <a:t>33.3</a:t>
                      </a:r>
                      <a:endParaRPr sz="1000">
                        <a:solidFill>
                          <a:srgbClr val="21252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000">
                          <a:solidFill>
                            <a:srgbClr val="212529"/>
                          </a:solidFill>
                          <a:highlight>
                            <a:srgbClr val="FFFFFF"/>
                          </a:highlight>
                        </a:rPr>
                        <a:t>-</a:t>
                      </a:r>
                      <a:endParaRPr sz="1000">
                        <a:solidFill>
                          <a:srgbClr val="21252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000">
                          <a:solidFill>
                            <a:srgbClr val="212529"/>
                          </a:solidFill>
                          <a:highlight>
                            <a:srgbClr val="FFFFFF"/>
                          </a:highlight>
                        </a:rPr>
                        <a:t>29.6</a:t>
                      </a:r>
                      <a:endParaRPr sz="1000">
                        <a:solidFill>
                          <a:srgbClr val="21252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000">
                          <a:solidFill>
                            <a:srgbClr val="212529"/>
                          </a:solidFill>
                          <a:highlight>
                            <a:srgbClr val="FFFFFF"/>
                          </a:highlight>
                        </a:rPr>
                        <a:t>-</a:t>
                      </a:r>
                      <a:endParaRPr sz="1000">
                        <a:solidFill>
                          <a:srgbClr val="21252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23.3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Right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39.4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43.2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67.6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Right interrupted by Speaker Left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87.5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71.8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40.5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59.5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Left partially overlapped by Speaker Right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62.2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65.2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87.0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36.7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51.4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36.7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54.1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 Left completely overlapped by Speaker Right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93.8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109.4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97.7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88.6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43.3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73.0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70.0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73.0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