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36576000" cx="27432000"/>
  <p:notesSz cx="32461200" cy="5120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http://customooxmlschemas.google.com/">
      <go:slidesCustomData xmlns:go="http://customooxmlschemas.google.com/" r:id="rId8" roundtripDataSignature="AMtx7mjVuVizYtLlXB+48kMTMUjzhnyE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1727076-A149-42DB-A11D-284EC7CA5ACD}">
  <a:tblStyle styleId="{11727076-A149-42DB-A11D-284EC7CA5AC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lnSpc>
                <a:spcPct val="100000"/>
              </a:lnSpc>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lnSpc>
                <a:spcPct val="100000"/>
              </a:lnSpc>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lnSpc>
                <a:spcPct val="100000"/>
              </a:lnSpc>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lnSpc>
                <a:spcPct val="100000"/>
              </a:lnSpc>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lnSpc>
                <a:spcPct val="100000"/>
              </a:lnSpc>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lnSpc>
                <a:spcPct val="100000"/>
              </a:lnSpc>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lnSpc>
                <a:spcPct val="100000"/>
              </a:lnSpc>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lnSpc>
                <a:spcPct val="100000"/>
              </a:lnSpc>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lnSpc>
                <a:spcPct val="100000"/>
              </a:lnSpc>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lnSpc>
                <a:spcPct val="100000"/>
              </a:lnSpc>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lnSpc>
                <a:spcPct val="100000"/>
              </a:lnSpc>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lnSpc>
                <a:spcPct val="100000"/>
              </a:lnSpc>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lnSpc>
                <a:spcPct val="100000"/>
              </a:lnSpc>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lnSpc>
                <a:spcPct val="100000"/>
              </a:lnSpc>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lnSpc>
                <a:spcPct val="100000"/>
              </a:lnSpc>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lnSpc>
                <a:spcPct val="100000"/>
              </a:lnSpc>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lnSpc>
                <a:spcPct val="100000"/>
              </a:lnSpc>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0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0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lnSpc>
                <a:spcPct val="100000"/>
              </a:lnSpc>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7400"/>
              <a:buFont typeface="Arial"/>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 Id="rId11" Type="http://schemas.openxmlformats.org/officeDocument/2006/relationships/image" Target="../media/image9.png"/><Relationship Id="rId10" Type="http://schemas.openxmlformats.org/officeDocument/2006/relationships/image" Target="../media/image5.png"/><Relationship Id="rId9" Type="http://schemas.openxmlformats.org/officeDocument/2006/relationships/image" Target="../media/image8.jpg"/><Relationship Id="rId5" Type="http://schemas.openxmlformats.org/officeDocument/2006/relationships/image" Target="../media/image2.jp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nvSpPr>
        <p:spPr>
          <a:xfrm>
            <a:off x="0" y="990601"/>
            <a:ext cx="27432000" cy="32325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Clr>
                <a:srgbClr val="000000"/>
              </a:buClr>
              <a:buSzPts val="7200"/>
              <a:buFont typeface="Arial"/>
              <a:buNone/>
            </a:pPr>
            <a:r>
              <a:rPr b="1" i="0" lang="en-US" sz="7200" u="none" cap="none" strike="noStrike">
                <a:solidFill>
                  <a:srgbClr val="BE0204"/>
                </a:solidFill>
                <a:latin typeface="Arial"/>
                <a:ea typeface="Arial"/>
                <a:cs typeface="Arial"/>
                <a:sym typeface="Arial"/>
              </a:rPr>
              <a:t>Is Mayonnaise an Instrument?</a:t>
            </a:r>
            <a:endParaRPr b="0" i="0" sz="1400" u="none" cap="none" strike="noStrike">
              <a:solidFill>
                <a:srgbClr val="000000"/>
              </a:solidFill>
              <a:latin typeface="Arial"/>
              <a:ea typeface="Arial"/>
              <a:cs typeface="Arial"/>
              <a:sym typeface="Arial"/>
            </a:endParaRPr>
          </a:p>
          <a:p>
            <a:pPr indent="0" lvl="0" marL="0" marR="0" rtl="0" algn="ctr">
              <a:lnSpc>
                <a:spcPct val="60000"/>
              </a:lnSpc>
              <a:spcBef>
                <a:spcPts val="1800"/>
              </a:spcBef>
              <a:spcAft>
                <a:spcPts val="0"/>
              </a:spcAft>
              <a:buClr>
                <a:srgbClr val="000000"/>
              </a:buClr>
              <a:buSzPts val="3600"/>
              <a:buFont typeface="Arial"/>
              <a:buNone/>
            </a:pPr>
            <a:r>
              <a:rPr b="1" i="0" lang="en-US" sz="3600" u="none" cap="none" strike="noStrike">
                <a:solidFill>
                  <a:schemeClr val="dk1"/>
                </a:solidFill>
                <a:latin typeface="Arial"/>
                <a:ea typeface="Arial"/>
                <a:cs typeface="Arial"/>
                <a:sym typeface="Arial"/>
              </a:rPr>
              <a:t>Team D1:  Harry Fernandez, Min Gun Kim, Tomas Vancura</a:t>
            </a:r>
            <a:endParaRPr b="1" i="0" sz="3600" u="none" cap="none" strike="noStrike">
              <a:solidFill>
                <a:schemeClr val="dk1"/>
              </a:solidFill>
              <a:latin typeface="Arial"/>
              <a:ea typeface="Arial"/>
              <a:cs typeface="Arial"/>
              <a:sym typeface="Arial"/>
            </a:endParaRPr>
          </a:p>
          <a:p>
            <a:pPr indent="0" lvl="0" marL="0" marR="0" rtl="0" algn="ctr">
              <a:lnSpc>
                <a:spcPct val="60000"/>
              </a:lnSpc>
              <a:spcBef>
                <a:spcPts val="180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18-500 Capstone Design, Spring 2022</a:t>
            </a:r>
            <a:endParaRPr b="0" i="0" sz="1400" u="none" cap="none" strike="noStrike">
              <a:solidFill>
                <a:srgbClr val="000000"/>
              </a:solidFill>
              <a:latin typeface="Arial"/>
              <a:ea typeface="Arial"/>
              <a:cs typeface="Arial"/>
              <a:sym typeface="Arial"/>
            </a:endParaRPr>
          </a:p>
          <a:p>
            <a:pPr indent="0" lvl="0" marL="0" marR="0" rtl="0" algn="ctr">
              <a:lnSpc>
                <a:spcPct val="60000"/>
              </a:lnSpc>
              <a:spcBef>
                <a:spcPts val="180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Electrical and Computer Engineering Department</a:t>
            </a:r>
            <a:endParaRPr b="0" i="0" sz="1400" u="none" cap="none" strike="noStrike">
              <a:solidFill>
                <a:srgbClr val="000000"/>
              </a:solidFill>
              <a:latin typeface="Arial"/>
              <a:ea typeface="Arial"/>
              <a:cs typeface="Arial"/>
              <a:sym typeface="Arial"/>
            </a:endParaRPr>
          </a:p>
          <a:p>
            <a:pPr indent="0" lvl="0" marL="0" marR="0" rtl="0" algn="ctr">
              <a:lnSpc>
                <a:spcPct val="60000"/>
              </a:lnSpc>
              <a:spcBef>
                <a:spcPts val="180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Carnegie Mellon University</a:t>
            </a:r>
            <a:endParaRPr b="0" i="0" sz="1400" u="none" cap="none" strike="noStrike">
              <a:solidFill>
                <a:srgbClr val="000000"/>
              </a:solidFill>
              <a:latin typeface="Arial"/>
              <a:ea typeface="Arial"/>
              <a:cs typeface="Arial"/>
              <a:sym typeface="Arial"/>
            </a:endParaRPr>
          </a:p>
        </p:txBody>
      </p:sp>
      <p:grpSp>
        <p:nvGrpSpPr>
          <p:cNvPr id="80" name="Google Shape;80;p1"/>
          <p:cNvGrpSpPr/>
          <p:nvPr/>
        </p:nvGrpSpPr>
        <p:grpSpPr>
          <a:xfrm>
            <a:off x="20878800" y="33952297"/>
            <a:ext cx="6553200" cy="2489032"/>
            <a:chOff x="20878800" y="33952297"/>
            <a:chExt cx="6553200" cy="2489032"/>
          </a:xfrm>
        </p:grpSpPr>
        <p:pic>
          <p:nvPicPr>
            <p:cNvPr id="81" name="Google Shape;81;p1"/>
            <p:cNvPicPr preferRelativeResize="0"/>
            <p:nvPr/>
          </p:nvPicPr>
          <p:blipFill rotWithShape="1">
            <a:blip r:embed="rId3">
              <a:alphaModFix/>
            </a:blip>
            <a:srcRect b="20751" l="0" r="0" t="20214"/>
            <a:stretch/>
          </p:blipFill>
          <p:spPr>
            <a:xfrm>
              <a:off x="20878800" y="33952297"/>
              <a:ext cx="6553200" cy="1397000"/>
            </a:xfrm>
            <a:prstGeom prst="rect">
              <a:avLst/>
            </a:prstGeom>
            <a:noFill/>
            <a:ln>
              <a:noFill/>
            </a:ln>
          </p:spPr>
        </p:pic>
        <p:pic>
          <p:nvPicPr>
            <p:cNvPr id="82" name="Google Shape;82;p1"/>
            <p:cNvPicPr preferRelativeResize="0"/>
            <p:nvPr/>
          </p:nvPicPr>
          <p:blipFill rotWithShape="1">
            <a:blip r:embed="rId4">
              <a:alphaModFix/>
            </a:blip>
            <a:srcRect b="24891" l="0" r="0" t="28530"/>
            <a:stretch/>
          </p:blipFill>
          <p:spPr>
            <a:xfrm>
              <a:off x="21253537" y="35463613"/>
              <a:ext cx="5812703" cy="977716"/>
            </a:xfrm>
            <a:prstGeom prst="rect">
              <a:avLst/>
            </a:prstGeom>
            <a:noFill/>
            <a:ln>
              <a:noFill/>
            </a:ln>
          </p:spPr>
        </p:pic>
      </p:grpSp>
      <p:sp>
        <p:nvSpPr>
          <p:cNvPr id="83" name="Google Shape;83;p1"/>
          <p:cNvSpPr/>
          <p:nvPr/>
        </p:nvSpPr>
        <p:spPr>
          <a:xfrm>
            <a:off x="289560" y="12543710"/>
            <a:ext cx="131979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System Architecture</a:t>
            </a:r>
            <a:endParaRPr b="0" i="0" sz="1400" u="none" cap="none" strike="noStrike">
              <a:solidFill>
                <a:srgbClr val="000000"/>
              </a:solidFill>
              <a:latin typeface="Arial"/>
              <a:ea typeface="Arial"/>
              <a:cs typeface="Arial"/>
              <a:sym typeface="Arial"/>
            </a:endParaRPr>
          </a:p>
        </p:txBody>
      </p:sp>
      <p:sp>
        <p:nvSpPr>
          <p:cNvPr id="84" name="Google Shape;84;p1"/>
          <p:cNvSpPr/>
          <p:nvPr/>
        </p:nvSpPr>
        <p:spPr>
          <a:xfrm>
            <a:off x="381000" y="51054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Product Pitch</a:t>
            </a:r>
            <a:endParaRPr b="0" i="0" sz="1400" u="none" cap="none" strike="noStrike">
              <a:solidFill>
                <a:srgbClr val="000000"/>
              </a:solidFill>
              <a:latin typeface="Arial"/>
              <a:ea typeface="Arial"/>
              <a:cs typeface="Arial"/>
              <a:sym typeface="Arial"/>
            </a:endParaRPr>
          </a:p>
        </p:txBody>
      </p:sp>
      <p:sp>
        <p:nvSpPr>
          <p:cNvPr id="85" name="Google Shape;85;p1"/>
          <p:cNvSpPr/>
          <p:nvPr/>
        </p:nvSpPr>
        <p:spPr>
          <a:xfrm>
            <a:off x="304800" y="6243319"/>
            <a:ext cx="13030200" cy="618630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Our product gives beginner musicians a tactile way to learn the concepts behind sound synthesis and serves as a helpful addition to a seasoned producer’s workflow. </a:t>
            </a:r>
            <a:endParaRPr b="1" i="0" sz="3600" u="none" cap="none" strike="noStrike">
              <a:solidFill>
                <a:schemeClr val="dk1"/>
              </a:solidFill>
              <a:latin typeface="Arial"/>
              <a:ea typeface="Arial"/>
              <a:cs typeface="Arial"/>
              <a:sym typeface="Arial"/>
            </a:endParaRPr>
          </a:p>
          <a:p>
            <a:pPr indent="0" lvl="0" marL="0" marR="0" rtl="0" algn="just">
              <a:lnSpc>
                <a:spcPct val="100000"/>
              </a:lnSpc>
              <a:spcBef>
                <a:spcPts val="1000"/>
              </a:spcBef>
              <a:spcAft>
                <a:spcPts val="1000"/>
              </a:spcAft>
              <a:buClr>
                <a:srgbClr val="000000"/>
              </a:buClr>
              <a:buSzPts val="3600"/>
              <a:buFont typeface="Arial"/>
              <a:buNone/>
            </a:pPr>
            <a:r>
              <a:rPr b="0" i="0" lang="en-US" sz="3600" u="none" cap="none" strike="noStrike">
                <a:solidFill>
                  <a:schemeClr val="dk1"/>
                </a:solidFill>
                <a:latin typeface="Arial"/>
                <a:ea typeface="Arial"/>
                <a:cs typeface="Arial"/>
                <a:sym typeface="Arial"/>
              </a:rPr>
              <a:t>Synthesizing sounds electronically is often slow and unintuitive. Our project allows electronic musicians  to use objects in their environment as MIDI (Musical Instrument Digital Interface) instruments through the help of a computer vision headset and motion-sensing glove. This provides users with a more intuitive way to interact with electronic synthesizers and makes learning the underlying concepts of sound synthesis easier. </a:t>
            </a:r>
            <a:endParaRPr b="0" i="1" sz="1400" u="none" cap="none" strike="noStrike">
              <a:solidFill>
                <a:srgbClr val="000000"/>
              </a:solidFill>
              <a:latin typeface="Arial"/>
              <a:ea typeface="Arial"/>
              <a:cs typeface="Arial"/>
              <a:sym typeface="Arial"/>
            </a:endParaRPr>
          </a:p>
        </p:txBody>
      </p:sp>
      <p:sp>
        <p:nvSpPr>
          <p:cNvPr id="86" name="Google Shape;86;p1"/>
          <p:cNvSpPr/>
          <p:nvPr/>
        </p:nvSpPr>
        <p:spPr>
          <a:xfrm>
            <a:off x="22974275" y="6243350"/>
            <a:ext cx="4152900" cy="668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The </a:t>
            </a:r>
            <a:r>
              <a:rPr b="0" i="1" lang="en-US" sz="2400" u="none" cap="none" strike="noStrike">
                <a:solidFill>
                  <a:schemeClr val="dk1"/>
                </a:solidFill>
                <a:latin typeface="Arial"/>
                <a:ea typeface="Arial"/>
                <a:cs typeface="Arial"/>
                <a:sym typeface="Arial"/>
              </a:rPr>
              <a:t>Computer Vision Subsystem</a:t>
            </a:r>
            <a:r>
              <a:rPr b="0" i="0" lang="en-US" sz="2400" u="none" cap="none" strike="noStrike">
                <a:solidFill>
                  <a:schemeClr val="dk1"/>
                </a:solidFill>
                <a:latin typeface="Arial"/>
                <a:ea typeface="Arial"/>
                <a:cs typeface="Arial"/>
                <a:sym typeface="Arial"/>
              </a:rPr>
              <a:t> detects what types of objects are in the scene via Deep Learning. The user can choose to track an object by overlaying the glove and a detected object very briefly, which is then remembered by the system and sent to the </a:t>
            </a:r>
            <a:r>
              <a:rPr b="0" i="1" lang="en-US" sz="2400" u="none" cap="none" strike="noStrike">
                <a:solidFill>
                  <a:schemeClr val="dk1"/>
                </a:solidFill>
                <a:latin typeface="Arial"/>
                <a:ea typeface="Arial"/>
                <a:cs typeface="Arial"/>
                <a:sym typeface="Arial"/>
              </a:rPr>
              <a:t>MIDI Processing Unit.</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200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When the  force sensor on the </a:t>
            </a:r>
            <a:r>
              <a:rPr b="0" i="1" lang="en-US" sz="2400" u="none" cap="none" strike="noStrike">
                <a:solidFill>
                  <a:schemeClr val="dk1"/>
                </a:solidFill>
                <a:latin typeface="Arial"/>
                <a:ea typeface="Arial"/>
                <a:cs typeface="Arial"/>
                <a:sym typeface="Arial"/>
              </a:rPr>
              <a:t>Motion-Sensing Glove </a:t>
            </a:r>
            <a:r>
              <a:rPr b="0" i="0" lang="en-US" sz="2400" u="none" cap="none" strike="noStrike">
                <a:solidFill>
                  <a:schemeClr val="dk1"/>
                </a:solidFill>
                <a:latin typeface="Arial"/>
                <a:ea typeface="Arial"/>
                <a:cs typeface="Arial"/>
                <a:sym typeface="Arial"/>
              </a:rPr>
              <a:t>detects contact, the accelerometer data is  processed and sent to the </a:t>
            </a:r>
            <a:r>
              <a:rPr b="0" i="1" lang="en-US" sz="2400" u="none" cap="none" strike="noStrike">
                <a:solidFill>
                  <a:schemeClr val="dk1"/>
                </a:solidFill>
                <a:latin typeface="Arial"/>
                <a:ea typeface="Arial"/>
                <a:cs typeface="Arial"/>
                <a:sym typeface="Arial"/>
              </a:rPr>
              <a:t>MIDI Processing Unit</a:t>
            </a:r>
            <a:r>
              <a:rPr b="0" i="0" lang="en-US"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2000"/>
              </a:spcBef>
              <a:spcAft>
                <a:spcPts val="2000"/>
              </a:spcAft>
              <a:buClr>
                <a:srgbClr val="000000"/>
              </a:buClr>
              <a:buSzPts val="2400"/>
              <a:buFont typeface="Arial"/>
              <a:buNone/>
            </a:pPr>
            <a:r>
              <a:t/>
            </a:r>
            <a:endParaRPr b="0" i="1" sz="2400" u="none" cap="none" strike="noStrike">
              <a:solidFill>
                <a:schemeClr val="dk1"/>
              </a:solidFill>
              <a:latin typeface="Arial"/>
              <a:ea typeface="Arial"/>
              <a:cs typeface="Arial"/>
              <a:sym typeface="Arial"/>
            </a:endParaRPr>
          </a:p>
        </p:txBody>
      </p:sp>
      <p:sp>
        <p:nvSpPr>
          <p:cNvPr id="87" name="Google Shape;87;p1"/>
          <p:cNvSpPr/>
          <p:nvPr/>
        </p:nvSpPr>
        <p:spPr>
          <a:xfrm>
            <a:off x="838200" y="35646095"/>
            <a:ext cx="3200400" cy="58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http://course.ece.cmu.edu/~ece500/projects/s22-teamd1/</a:t>
            </a:r>
            <a:endParaRPr b="0" i="0" sz="1800" u="none" cap="none" strike="noStrike">
              <a:solidFill>
                <a:srgbClr val="000000"/>
              </a:solidFill>
              <a:latin typeface="Arial"/>
              <a:ea typeface="Arial"/>
              <a:cs typeface="Arial"/>
              <a:sym typeface="Arial"/>
            </a:endParaRPr>
          </a:p>
        </p:txBody>
      </p:sp>
      <p:sp>
        <p:nvSpPr>
          <p:cNvPr id="88" name="Google Shape;88;p1"/>
          <p:cNvSpPr/>
          <p:nvPr/>
        </p:nvSpPr>
        <p:spPr>
          <a:xfrm>
            <a:off x="14005560" y="511814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System Description</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a:off x="13959840" y="22983545"/>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System Evaluation</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335280" y="293370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Conclusions &amp; Additional Information</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361938" y="30471200"/>
            <a:ext cx="41529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View our status reports and project documents here!</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14491251" y="30078575"/>
            <a:ext cx="7338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Table 1. </a:t>
            </a:r>
            <a:r>
              <a:rPr b="0" i="0" lang="en-US" sz="2400" u="none" cap="none" strike="noStrike">
                <a:solidFill>
                  <a:schemeClr val="dk1"/>
                </a:solidFill>
                <a:latin typeface="Arial"/>
                <a:ea typeface="Arial"/>
                <a:cs typeface="Arial"/>
                <a:sym typeface="Arial"/>
              </a:rPr>
              <a:t>Latency performance of the subsystems</a:t>
            </a:r>
            <a:endParaRPr b="0" i="0" sz="2400" u="none" cap="none" strike="noStrike">
              <a:solidFill>
                <a:srgbClr val="000000"/>
              </a:solidFill>
              <a:latin typeface="Arial"/>
              <a:ea typeface="Arial"/>
              <a:cs typeface="Arial"/>
              <a:sym typeface="Arial"/>
            </a:endParaRPr>
          </a:p>
        </p:txBody>
      </p:sp>
      <p:sp>
        <p:nvSpPr>
          <p:cNvPr id="93" name="Google Shape;93;p1"/>
          <p:cNvSpPr txBox="1"/>
          <p:nvPr/>
        </p:nvSpPr>
        <p:spPr>
          <a:xfrm>
            <a:off x="4673024" y="30483325"/>
            <a:ext cx="8621700" cy="5510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Overall, our system exceeded our expectations, and user tests revealed that the responsiveness of our project makes it a helpful tool for musicians to create and experiment with electronic music. While we are very satisfied with the state of the project, given more time we would love to improve the robustness of the system, increase the number of supported objects, and make the system even easier to use with ergonomic improvements.</a:t>
            </a:r>
            <a:endParaRPr b="0" i="0" sz="3200" u="none" cap="none" strike="noStrike">
              <a:solidFill>
                <a:srgbClr val="000000"/>
              </a:solidFill>
              <a:latin typeface="Arial"/>
              <a:ea typeface="Arial"/>
              <a:cs typeface="Arial"/>
              <a:sym typeface="Arial"/>
            </a:endParaRPr>
          </a:p>
        </p:txBody>
      </p:sp>
      <p:pic>
        <p:nvPicPr>
          <p:cNvPr descr="A picture containing logo&#10;&#10;Description automatically generated" id="94" name="Google Shape;94;p1"/>
          <p:cNvPicPr preferRelativeResize="0"/>
          <p:nvPr/>
        </p:nvPicPr>
        <p:blipFill rotWithShape="1">
          <a:blip r:embed="rId5">
            <a:alphaModFix/>
          </a:blip>
          <a:srcRect b="0" l="0" r="0" t="0"/>
          <a:stretch/>
        </p:blipFill>
        <p:spPr>
          <a:xfrm>
            <a:off x="22976962" y="2418313"/>
            <a:ext cx="1585468" cy="2489025"/>
          </a:xfrm>
          <a:prstGeom prst="rect">
            <a:avLst/>
          </a:prstGeom>
          <a:noFill/>
          <a:ln>
            <a:noFill/>
          </a:ln>
        </p:spPr>
      </p:pic>
      <p:pic>
        <p:nvPicPr>
          <p:cNvPr descr="A picture containing text, vector graphics&#10;&#10;Description automatically generated" id="95" name="Google Shape;95;p1"/>
          <p:cNvPicPr preferRelativeResize="0"/>
          <p:nvPr/>
        </p:nvPicPr>
        <p:blipFill rotWithShape="1">
          <a:blip r:embed="rId6">
            <a:alphaModFix/>
          </a:blip>
          <a:srcRect b="0" l="0" r="0" t="0"/>
          <a:stretch/>
        </p:blipFill>
        <p:spPr>
          <a:xfrm rot="1846579">
            <a:off x="22532118" y="239481"/>
            <a:ext cx="3246565" cy="3286889"/>
          </a:xfrm>
          <a:prstGeom prst="rect">
            <a:avLst/>
          </a:prstGeom>
          <a:noFill/>
          <a:ln>
            <a:noFill/>
          </a:ln>
        </p:spPr>
      </p:pic>
      <p:pic>
        <p:nvPicPr>
          <p:cNvPr id="96" name="Google Shape;96;p1"/>
          <p:cNvPicPr preferRelativeResize="0"/>
          <p:nvPr/>
        </p:nvPicPr>
        <p:blipFill rotWithShape="1">
          <a:blip r:embed="rId7">
            <a:alphaModFix/>
          </a:blip>
          <a:srcRect b="0" l="0" r="0" t="0"/>
          <a:stretch/>
        </p:blipFill>
        <p:spPr>
          <a:xfrm>
            <a:off x="838200" y="32445700"/>
            <a:ext cx="3200399" cy="3200399"/>
          </a:xfrm>
          <a:prstGeom prst="rect">
            <a:avLst/>
          </a:prstGeom>
          <a:noFill/>
          <a:ln>
            <a:noFill/>
          </a:ln>
        </p:spPr>
      </p:pic>
      <p:pic>
        <p:nvPicPr>
          <p:cNvPr id="97" name="Google Shape;97;p1"/>
          <p:cNvPicPr preferRelativeResize="0"/>
          <p:nvPr/>
        </p:nvPicPr>
        <p:blipFill rotWithShape="1">
          <a:blip r:embed="rId8">
            <a:alphaModFix/>
          </a:blip>
          <a:srcRect b="0" l="0" r="33150" t="0"/>
          <a:stretch/>
        </p:blipFill>
        <p:spPr>
          <a:xfrm>
            <a:off x="1619437" y="13553199"/>
            <a:ext cx="10487563" cy="12305611"/>
          </a:xfrm>
          <a:prstGeom prst="rect">
            <a:avLst/>
          </a:prstGeom>
          <a:noFill/>
          <a:ln>
            <a:noFill/>
          </a:ln>
        </p:spPr>
      </p:pic>
      <p:grpSp>
        <p:nvGrpSpPr>
          <p:cNvPr id="98" name="Google Shape;98;p1"/>
          <p:cNvGrpSpPr/>
          <p:nvPr/>
        </p:nvGrpSpPr>
        <p:grpSpPr>
          <a:xfrm>
            <a:off x="14153274" y="6242399"/>
            <a:ext cx="8621240" cy="6465930"/>
            <a:chOff x="14731787" y="15274475"/>
            <a:chExt cx="10036367" cy="7527276"/>
          </a:xfrm>
        </p:grpSpPr>
        <p:pic>
          <p:nvPicPr>
            <p:cNvPr id="99" name="Google Shape;99;p1"/>
            <p:cNvPicPr preferRelativeResize="0"/>
            <p:nvPr/>
          </p:nvPicPr>
          <p:blipFill rotWithShape="1">
            <a:blip r:embed="rId9">
              <a:alphaModFix/>
            </a:blip>
            <a:srcRect b="0" l="0" r="0" t="0"/>
            <a:stretch/>
          </p:blipFill>
          <p:spPr>
            <a:xfrm>
              <a:off x="14731787" y="15274475"/>
              <a:ext cx="10036367" cy="7527276"/>
            </a:xfrm>
            <a:prstGeom prst="rect">
              <a:avLst/>
            </a:prstGeom>
            <a:noFill/>
            <a:ln cap="flat" cmpd="sng" w="19050">
              <a:solidFill>
                <a:schemeClr val="dk2"/>
              </a:solidFill>
              <a:prstDash val="solid"/>
              <a:round/>
              <a:headEnd len="sm" w="sm" type="none"/>
              <a:tailEnd len="sm" w="sm" type="none"/>
            </a:ln>
          </p:spPr>
        </p:pic>
        <p:sp>
          <p:nvSpPr>
            <p:cNvPr id="100" name="Google Shape;100;p1"/>
            <p:cNvSpPr txBox="1"/>
            <p:nvPr/>
          </p:nvSpPr>
          <p:spPr>
            <a:xfrm>
              <a:off x="21709454" y="17548316"/>
              <a:ext cx="2776500" cy="15051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Accelerometer &amp; gyroscope for motion tracking</a:t>
              </a:r>
              <a:endParaRPr b="0" i="0" sz="2400" u="none" cap="none" strike="noStrike">
                <a:solidFill>
                  <a:srgbClr val="000000"/>
                </a:solidFill>
                <a:latin typeface="Arial"/>
                <a:ea typeface="Arial"/>
                <a:cs typeface="Arial"/>
                <a:sym typeface="Arial"/>
              </a:endParaRPr>
            </a:p>
          </p:txBody>
        </p:sp>
        <p:sp>
          <p:nvSpPr>
            <p:cNvPr id="101" name="Google Shape;101;p1"/>
            <p:cNvSpPr txBox="1"/>
            <p:nvPr/>
          </p:nvSpPr>
          <p:spPr>
            <a:xfrm>
              <a:off x="20892440" y="20356170"/>
              <a:ext cx="2427000" cy="6450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Arduino Micro</a:t>
              </a:r>
              <a:endParaRPr b="0" i="0" sz="2400" u="none" cap="none" strike="noStrike">
                <a:solidFill>
                  <a:srgbClr val="000000"/>
                </a:solidFill>
                <a:latin typeface="Arial"/>
                <a:ea typeface="Arial"/>
                <a:cs typeface="Arial"/>
                <a:sym typeface="Arial"/>
              </a:endParaRPr>
            </a:p>
          </p:txBody>
        </p:sp>
        <p:sp>
          <p:nvSpPr>
            <p:cNvPr id="102" name="Google Shape;102;p1"/>
            <p:cNvSpPr txBox="1"/>
            <p:nvPr/>
          </p:nvSpPr>
          <p:spPr>
            <a:xfrm>
              <a:off x="15679197" y="20641298"/>
              <a:ext cx="3110700" cy="10752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ArUco marker for glove tracking</a:t>
              </a:r>
              <a:endParaRPr b="0" i="0" sz="2400" u="none" cap="none" strike="noStrike">
                <a:solidFill>
                  <a:srgbClr val="000000"/>
                </a:solidFill>
                <a:latin typeface="Arial"/>
                <a:ea typeface="Arial"/>
                <a:cs typeface="Arial"/>
                <a:sym typeface="Arial"/>
              </a:endParaRPr>
            </a:p>
          </p:txBody>
        </p:sp>
        <p:sp>
          <p:nvSpPr>
            <p:cNvPr id="103" name="Google Shape;103;p1"/>
            <p:cNvSpPr txBox="1"/>
            <p:nvPr/>
          </p:nvSpPr>
          <p:spPr>
            <a:xfrm>
              <a:off x="14908827" y="15460652"/>
              <a:ext cx="3110700" cy="10752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Force sensor for contact detection</a:t>
              </a:r>
              <a:endParaRPr b="0" i="0" sz="2400" u="none" cap="none" strike="noStrike">
                <a:solidFill>
                  <a:srgbClr val="000000"/>
                </a:solidFill>
                <a:latin typeface="Arial"/>
                <a:ea typeface="Arial"/>
                <a:cs typeface="Arial"/>
                <a:sym typeface="Arial"/>
              </a:endParaRPr>
            </a:p>
          </p:txBody>
        </p:sp>
      </p:grpSp>
      <p:sp>
        <p:nvSpPr>
          <p:cNvPr id="104" name="Google Shape;104;p1"/>
          <p:cNvSpPr txBox="1"/>
          <p:nvPr/>
        </p:nvSpPr>
        <p:spPr>
          <a:xfrm>
            <a:off x="13965550" y="24139200"/>
            <a:ext cx="4544100" cy="554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Accuracy tests</a:t>
            </a:r>
            <a:endParaRPr b="1" i="0" sz="36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Computer vision was tested over 14 trials with 3 objects</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Object detection </a:t>
            </a:r>
            <a:r>
              <a:rPr b="0" i="0" lang="en-US" sz="2400" u="none" cap="none" strike="noStrike">
                <a:solidFill>
                  <a:srgbClr val="000000"/>
                </a:solidFill>
                <a:latin typeface="Arial"/>
                <a:ea typeface="Arial"/>
                <a:cs typeface="Arial"/>
                <a:sym typeface="Arial"/>
              </a:rPr>
              <a:t>accuracy measures the consistency of detecting the correct object</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1" i="0" lang="en-US" sz="2400" u="none" cap="none" strike="noStrike">
                <a:solidFill>
                  <a:srgbClr val="000000"/>
                </a:solidFill>
                <a:latin typeface="Arial"/>
                <a:ea typeface="Arial"/>
                <a:cs typeface="Arial"/>
                <a:sym typeface="Arial"/>
              </a:rPr>
              <a:t>Prediction accuracy </a:t>
            </a:r>
            <a:r>
              <a:rPr b="0" i="0" lang="en-US" sz="2400" u="none" cap="none" strike="noStrike">
                <a:solidFill>
                  <a:srgbClr val="000000"/>
                </a:solidFill>
                <a:latin typeface="Arial"/>
                <a:ea typeface="Arial"/>
                <a:cs typeface="Arial"/>
                <a:sym typeface="Arial"/>
              </a:rPr>
              <a:t>measures the robustness of the currently held object being identified</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We nearly met our </a:t>
            </a:r>
            <a:r>
              <a:rPr b="1" i="0" lang="en-US" sz="2400" u="none" cap="none" strike="noStrike">
                <a:solidFill>
                  <a:srgbClr val="000000"/>
                </a:solidFill>
                <a:latin typeface="Arial"/>
                <a:ea typeface="Arial"/>
                <a:cs typeface="Arial"/>
                <a:sym typeface="Arial"/>
              </a:rPr>
              <a:t>goal of 90%</a:t>
            </a:r>
            <a:r>
              <a:rPr b="0" i="0" lang="en-US" sz="2400" u="none" cap="none" strike="noStrike">
                <a:solidFill>
                  <a:srgbClr val="000000"/>
                </a:solidFill>
                <a:latin typeface="Arial"/>
                <a:ea typeface="Arial"/>
                <a:cs typeface="Arial"/>
                <a:sym typeface="Arial"/>
              </a:rPr>
              <a:t> contact prediction accuracy for each object (maximum error of 5%)</a:t>
            </a:r>
            <a:endParaRPr b="0" i="0" sz="2400" u="none" cap="none" strike="noStrike">
              <a:solidFill>
                <a:srgbClr val="000000"/>
              </a:solidFill>
              <a:latin typeface="Arial"/>
              <a:ea typeface="Arial"/>
              <a:cs typeface="Arial"/>
              <a:sym typeface="Arial"/>
            </a:endParaRPr>
          </a:p>
        </p:txBody>
      </p:sp>
      <p:sp>
        <p:nvSpPr>
          <p:cNvPr id="105" name="Google Shape;105;p1"/>
          <p:cNvSpPr txBox="1"/>
          <p:nvPr/>
        </p:nvSpPr>
        <p:spPr>
          <a:xfrm>
            <a:off x="22284475" y="30251400"/>
            <a:ext cx="4544100" cy="3324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Latency tests</a:t>
            </a:r>
            <a:endParaRPr b="1" i="0" sz="36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Tested pairwise between components as well as end-to-end</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Each performance metric is the average transaction period over 10,000 simulations</a:t>
            </a:r>
            <a:endParaRPr b="0" i="0" sz="2400" u="none" cap="none" strike="noStrike">
              <a:solidFill>
                <a:srgbClr val="000000"/>
              </a:solidFill>
              <a:latin typeface="Arial"/>
              <a:ea typeface="Arial"/>
              <a:cs typeface="Arial"/>
              <a:sym typeface="Arial"/>
            </a:endParaRPr>
          </a:p>
        </p:txBody>
      </p:sp>
      <p:sp>
        <p:nvSpPr>
          <p:cNvPr id="106" name="Google Shape;106;p1"/>
          <p:cNvSpPr txBox="1"/>
          <p:nvPr/>
        </p:nvSpPr>
        <p:spPr>
          <a:xfrm>
            <a:off x="19068575" y="29160450"/>
            <a:ext cx="77634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Figure 4. </a:t>
            </a:r>
            <a:r>
              <a:rPr b="0" i="0" lang="en-US" sz="2400" u="none" cap="none" strike="noStrike">
                <a:solidFill>
                  <a:srgbClr val="000000"/>
                </a:solidFill>
                <a:latin typeface="Arial"/>
                <a:ea typeface="Arial"/>
                <a:cs typeface="Arial"/>
                <a:sym typeface="Arial"/>
              </a:rPr>
              <a:t>Computer vision accuracy tests</a:t>
            </a:r>
            <a:endParaRPr b="0" i="0" sz="2400" u="none" cap="none" strike="noStrik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10">
            <a:alphaModFix/>
          </a:blip>
          <a:srcRect b="0" l="0" r="0" t="0"/>
          <a:stretch/>
        </p:blipFill>
        <p:spPr>
          <a:xfrm>
            <a:off x="18703875" y="24122300"/>
            <a:ext cx="8248426" cy="4958186"/>
          </a:xfrm>
          <a:prstGeom prst="rect">
            <a:avLst/>
          </a:prstGeom>
          <a:noFill/>
          <a:ln>
            <a:noFill/>
          </a:ln>
        </p:spPr>
      </p:pic>
      <p:graphicFrame>
        <p:nvGraphicFramePr>
          <p:cNvPr id="108" name="Google Shape;108;p1"/>
          <p:cNvGraphicFramePr/>
          <p:nvPr/>
        </p:nvGraphicFramePr>
        <p:xfrm>
          <a:off x="14491200" y="30692663"/>
          <a:ext cx="3000000" cy="3000000"/>
        </p:xfrm>
        <a:graphic>
          <a:graphicData uri="http://schemas.openxmlformats.org/drawingml/2006/table">
            <a:tbl>
              <a:tblPr>
                <a:noFill/>
                <a:tableStyleId>{11727076-A149-42DB-A11D-284EC7CA5ACD}</a:tableStyleId>
              </a:tblPr>
              <a:tblGrid>
                <a:gridCol w="3064375"/>
                <a:gridCol w="1998500"/>
                <a:gridCol w="2275225"/>
              </a:tblGrid>
              <a:tr h="552450">
                <a:tc>
                  <a:txBody>
                    <a:bodyPr/>
                    <a:lstStyle/>
                    <a:p>
                      <a:pPr indent="57150" lvl="0" marL="0" marR="0" rtl="0" algn="l">
                        <a:lnSpc>
                          <a:spcPct val="115000"/>
                        </a:lnSpc>
                        <a:spcBef>
                          <a:spcPts val="0"/>
                        </a:spcBef>
                        <a:spcAft>
                          <a:spcPts val="0"/>
                        </a:spcAft>
                        <a:buClr>
                          <a:srgbClr val="000000"/>
                        </a:buClr>
                        <a:buSzPts val="2400"/>
                        <a:buFont typeface="Arial"/>
                        <a:buNone/>
                      </a:pPr>
                      <a:r>
                        <a:rPr b="1" lang="en-US" sz="2400" u="none" cap="none" strike="noStrike">
                          <a:solidFill>
                            <a:srgbClr val="FFFFFF"/>
                          </a:solidFill>
                        </a:rPr>
                        <a:t>Subsystem</a:t>
                      </a:r>
                      <a:endParaRPr b="1" sz="2400" u="none" cap="none" strike="noStrike">
                        <a:solidFill>
                          <a:srgbClr val="FFFFFF"/>
                        </a:solidFill>
                      </a:endParaRPr>
                    </a:p>
                  </a:txBody>
                  <a:tcPr marT="95250" marB="95250" marR="9525" marL="9525" anchor="b">
                    <a:lnL cap="flat" cmpd="sng" w="9525">
                      <a:solidFill>
                        <a:srgbClr val="C9C9C9"/>
                      </a:solidFill>
                      <a:prstDash val="solid"/>
                      <a:round/>
                      <a:headEnd len="sm" w="sm" type="none"/>
                      <a:tailEnd len="sm" w="sm" type="none"/>
                    </a:lnL>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A50021"/>
                    </a:solidFill>
                  </a:tcPr>
                </a:tc>
                <a:tc>
                  <a:txBody>
                    <a:bodyPr/>
                    <a:lstStyle/>
                    <a:p>
                      <a:pPr indent="0" lvl="0" marL="0" marR="0" rtl="0" algn="l">
                        <a:lnSpc>
                          <a:spcPct val="115000"/>
                        </a:lnSpc>
                        <a:spcBef>
                          <a:spcPts val="0"/>
                        </a:spcBef>
                        <a:spcAft>
                          <a:spcPts val="0"/>
                        </a:spcAft>
                        <a:buClr>
                          <a:srgbClr val="000000"/>
                        </a:buClr>
                        <a:buSzPts val="2400"/>
                        <a:buFont typeface="Arial"/>
                        <a:buNone/>
                      </a:pPr>
                      <a:r>
                        <a:rPr b="1" lang="en-US" sz="2400" u="none" cap="none" strike="noStrike">
                          <a:solidFill>
                            <a:srgbClr val="FFFFFF"/>
                          </a:solidFill>
                        </a:rPr>
                        <a:t>Goal</a:t>
                      </a:r>
                      <a:endParaRPr b="1" sz="2400" u="none" cap="none" strike="noStrike">
                        <a:solidFill>
                          <a:srgbClr val="FFFFFF"/>
                        </a:solidFill>
                      </a:endParaRPr>
                    </a:p>
                  </a:txBody>
                  <a:tcPr marT="95250" marB="95250" marR="9525" marL="9525" anchor="b">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A50021"/>
                    </a:solidFill>
                  </a:tcPr>
                </a:tc>
                <a:tc>
                  <a:txBody>
                    <a:bodyPr/>
                    <a:lstStyle/>
                    <a:p>
                      <a:pPr indent="0" lvl="0" marL="0" marR="0" rtl="0" algn="l">
                        <a:lnSpc>
                          <a:spcPct val="115000"/>
                        </a:lnSpc>
                        <a:spcBef>
                          <a:spcPts val="0"/>
                        </a:spcBef>
                        <a:spcAft>
                          <a:spcPts val="0"/>
                        </a:spcAft>
                        <a:buClr>
                          <a:srgbClr val="000000"/>
                        </a:buClr>
                        <a:buSzPts val="2400"/>
                        <a:buFont typeface="Arial"/>
                        <a:buNone/>
                      </a:pPr>
                      <a:r>
                        <a:rPr b="1" lang="en-US" sz="2400" u="none" cap="none" strike="noStrike">
                          <a:solidFill>
                            <a:srgbClr val="FFFFFF"/>
                          </a:solidFill>
                        </a:rPr>
                        <a:t>Actual</a:t>
                      </a:r>
                      <a:endParaRPr b="1" sz="2400" u="none" cap="none" strike="noStrike">
                        <a:solidFill>
                          <a:srgbClr val="FFFFFF"/>
                        </a:solidFill>
                      </a:endParaRPr>
                    </a:p>
                  </a:txBody>
                  <a:tcPr marT="95250" marB="95250" marR="9525" marL="9525" anchor="b">
                    <a:lnR cap="flat" cmpd="sng" w="9525">
                      <a:solidFill>
                        <a:srgbClr val="C9C9C9"/>
                      </a:solidFill>
                      <a:prstDash val="solid"/>
                      <a:round/>
                      <a:headEnd len="sm" w="sm" type="none"/>
                      <a:tailEnd len="sm" w="sm" type="none"/>
                    </a:lnR>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A50021"/>
                    </a:solidFill>
                  </a:tcPr>
                </a:tc>
              </a:tr>
              <a:tr h="552450">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t>Due &lt;-&gt; Micro </a:t>
                      </a:r>
                      <a:endParaRPr sz="2400" u="none" cap="none" strike="noStrike"/>
                    </a:p>
                  </a:txBody>
                  <a:tcPr marT="95250" marB="95250" marR="9525" marL="57150" anchor="b">
                    <a:lnL cap="flat" cmpd="sng" w="9525">
                      <a:solidFill>
                        <a:srgbClr val="C9C9C9"/>
                      </a:solidFill>
                      <a:prstDash val="solid"/>
                      <a:round/>
                      <a:headEnd len="sm" w="sm" type="none"/>
                      <a:tailEnd len="sm" w="sm" type="none"/>
                    </a:lnL>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E7E6E6"/>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t>1.5ms</a:t>
                      </a:r>
                      <a:endParaRPr sz="2400" u="none" cap="none" strike="noStrike"/>
                    </a:p>
                  </a:txBody>
                  <a:tcPr marT="95250" marB="95250" marR="9525" marL="9525" anchor="b">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E7E6E6"/>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t>~0.8ms</a:t>
                      </a:r>
                      <a:endParaRPr sz="2400" u="none" cap="none" strike="noStrike"/>
                    </a:p>
                  </a:txBody>
                  <a:tcPr marT="95250" marB="95250" marR="9525" marL="9525" anchor="b">
                    <a:lnR cap="flat" cmpd="sng" w="9525">
                      <a:solidFill>
                        <a:srgbClr val="C9C9C9"/>
                      </a:solidFill>
                      <a:prstDash val="solid"/>
                      <a:round/>
                      <a:headEnd len="sm" w="sm" type="none"/>
                      <a:tailEnd len="sm" w="sm" type="none"/>
                    </a:lnR>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E7E6E6"/>
                    </a:solidFill>
                  </a:tcPr>
                </a:tc>
              </a:tr>
              <a:tr h="552450">
                <a:tc>
                  <a:txBody>
                    <a:bodyPr/>
                    <a:lstStyle/>
                    <a:p>
                      <a:pPr indent="57150" lvl="0" marL="0" marR="0" rtl="0" algn="l">
                        <a:lnSpc>
                          <a:spcPct val="115000"/>
                        </a:lnSpc>
                        <a:spcBef>
                          <a:spcPts val="0"/>
                        </a:spcBef>
                        <a:spcAft>
                          <a:spcPts val="0"/>
                        </a:spcAft>
                        <a:buClr>
                          <a:srgbClr val="000000"/>
                        </a:buClr>
                        <a:buSzPts val="2400"/>
                        <a:buFont typeface="Arial"/>
                        <a:buNone/>
                      </a:pPr>
                      <a:r>
                        <a:rPr lang="en-US" sz="2400" u="none" cap="none" strike="noStrike"/>
                        <a:t>Due &lt;-&gt; Jetson</a:t>
                      </a:r>
                      <a:endParaRPr sz="2400" u="none" cap="none" strike="noStrike"/>
                    </a:p>
                  </a:txBody>
                  <a:tcPr marT="95250" marB="95250" marR="9525" marL="9525" anchor="b">
                    <a:lnL cap="flat" cmpd="sng" w="9525">
                      <a:solidFill>
                        <a:srgbClr val="C9C9C9"/>
                      </a:solidFill>
                      <a:prstDash val="solid"/>
                      <a:round/>
                      <a:headEnd len="sm" w="sm" type="none"/>
                      <a:tailEnd len="sm" w="sm" type="none"/>
                    </a:lnL>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t>1.5ms</a:t>
                      </a:r>
                      <a:endParaRPr sz="2400" u="none" cap="none" strike="noStrike"/>
                    </a:p>
                  </a:txBody>
                  <a:tcPr marT="95250" marB="95250" marR="9525" marL="9525" anchor="b">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t>~1ms</a:t>
                      </a:r>
                      <a:endParaRPr sz="2400" u="none" cap="none" strike="noStrike"/>
                    </a:p>
                  </a:txBody>
                  <a:tcPr marT="95250" marB="95250" marR="9525" marL="9525" anchor="b">
                    <a:lnR cap="flat" cmpd="sng" w="9525">
                      <a:solidFill>
                        <a:srgbClr val="C9C9C9"/>
                      </a:solidFill>
                      <a:prstDash val="solid"/>
                      <a:round/>
                      <a:headEnd len="sm" w="sm" type="none"/>
                      <a:tailEnd len="sm" w="sm" type="none"/>
                    </a:lnR>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FFFFFF"/>
                    </a:solidFill>
                  </a:tcPr>
                </a:tc>
              </a:tr>
              <a:tr h="552450">
                <a:tc>
                  <a:txBody>
                    <a:bodyPr/>
                    <a:lstStyle/>
                    <a:p>
                      <a:pPr indent="57150" lvl="0" marL="0" marR="0" rtl="0" algn="l">
                        <a:lnSpc>
                          <a:spcPct val="115000"/>
                        </a:lnSpc>
                        <a:spcBef>
                          <a:spcPts val="0"/>
                        </a:spcBef>
                        <a:spcAft>
                          <a:spcPts val="0"/>
                        </a:spcAft>
                        <a:buClr>
                          <a:srgbClr val="000000"/>
                        </a:buClr>
                        <a:buSzPts val="2400"/>
                        <a:buFont typeface="Arial"/>
                        <a:buNone/>
                      </a:pPr>
                      <a:r>
                        <a:rPr lang="en-US" sz="2400" u="none" cap="none" strike="noStrike"/>
                        <a:t>Due &lt;-&gt; Max</a:t>
                      </a:r>
                      <a:endParaRPr sz="2400" u="none" cap="none" strike="noStrike"/>
                    </a:p>
                  </a:txBody>
                  <a:tcPr marT="95250" marB="95250" marR="9525" marL="9525" anchor="b">
                    <a:lnL cap="flat" cmpd="sng" w="9525">
                      <a:solidFill>
                        <a:srgbClr val="C9C9C9"/>
                      </a:solidFill>
                      <a:prstDash val="solid"/>
                      <a:round/>
                      <a:headEnd len="sm" w="sm" type="none"/>
                      <a:tailEnd len="sm" w="sm" type="none"/>
                    </a:lnL>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E7E6E6"/>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t>1.5ms</a:t>
                      </a:r>
                      <a:endParaRPr sz="2400" u="none" cap="none" strike="noStrike"/>
                    </a:p>
                  </a:txBody>
                  <a:tcPr marT="95250" marB="95250" marR="9525" marL="9525" anchor="b">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E7E6E6"/>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t>&lt;1ms</a:t>
                      </a:r>
                      <a:endParaRPr sz="2400" u="none" cap="none" strike="noStrike"/>
                    </a:p>
                  </a:txBody>
                  <a:tcPr marT="95250" marB="95250" marR="9525" marL="9525" anchor="b">
                    <a:lnR cap="flat" cmpd="sng" w="9525">
                      <a:solidFill>
                        <a:srgbClr val="C9C9C9"/>
                      </a:solidFill>
                      <a:prstDash val="solid"/>
                      <a:round/>
                      <a:headEnd len="sm" w="sm" type="none"/>
                      <a:tailEnd len="sm" w="sm" type="none"/>
                    </a:lnR>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E7E6E6"/>
                    </a:solidFill>
                  </a:tcPr>
                </a:tc>
              </a:tr>
              <a:tr h="552450">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t>End-to-End</a:t>
                      </a:r>
                      <a:endParaRPr sz="2400" u="none" cap="none" strike="noStrike"/>
                    </a:p>
                  </a:txBody>
                  <a:tcPr marT="95250" marB="95250" marR="9525" marL="57150" anchor="b">
                    <a:lnL cap="flat" cmpd="sng" w="9525">
                      <a:solidFill>
                        <a:srgbClr val="C9C9C9"/>
                      </a:solidFill>
                      <a:prstDash val="solid"/>
                      <a:round/>
                      <a:headEnd len="sm" w="sm" type="none"/>
                      <a:tailEnd len="sm" w="sm" type="none"/>
                    </a:lnL>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t>30ms</a:t>
                      </a:r>
                      <a:endParaRPr sz="2400" u="none" cap="none" strike="noStrike"/>
                    </a:p>
                  </a:txBody>
                  <a:tcPr marT="95250" marB="95250" marR="9525" marL="9525" anchor="b">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2400"/>
                        <a:buFont typeface="Arial"/>
                        <a:buNone/>
                      </a:pPr>
                      <a:r>
                        <a:rPr lang="en-US" sz="2400" u="none" cap="none" strike="noStrike"/>
                        <a:t>0.8ms - 2.5ms</a:t>
                      </a:r>
                      <a:endParaRPr sz="2400" u="none" cap="none" strike="noStrike"/>
                    </a:p>
                  </a:txBody>
                  <a:tcPr marT="95250" marB="95250" marR="9525" marL="9525" anchor="b">
                    <a:lnR cap="flat" cmpd="sng" w="9525">
                      <a:solidFill>
                        <a:srgbClr val="C9C9C9"/>
                      </a:solidFill>
                      <a:prstDash val="solid"/>
                      <a:round/>
                      <a:headEnd len="sm" w="sm" type="none"/>
                      <a:tailEnd len="sm" w="sm" type="none"/>
                    </a:lnR>
                    <a:lnT cap="flat" cmpd="sng" w="9525">
                      <a:solidFill>
                        <a:srgbClr val="C9C9C9"/>
                      </a:solidFill>
                      <a:prstDash val="solid"/>
                      <a:round/>
                      <a:headEnd len="sm" w="sm" type="none"/>
                      <a:tailEnd len="sm" w="sm" type="none"/>
                    </a:lnT>
                    <a:lnB cap="flat" cmpd="sng" w="9525">
                      <a:solidFill>
                        <a:srgbClr val="C9C9C9"/>
                      </a:solidFill>
                      <a:prstDash val="solid"/>
                      <a:round/>
                      <a:headEnd len="sm" w="sm" type="none"/>
                      <a:tailEnd len="sm" w="sm" type="none"/>
                    </a:lnB>
                    <a:solidFill>
                      <a:srgbClr val="FFFFFF"/>
                    </a:solidFill>
                  </a:tcPr>
                </a:tc>
              </a:tr>
            </a:tbl>
          </a:graphicData>
        </a:graphic>
      </p:graphicFrame>
      <p:sp>
        <p:nvSpPr>
          <p:cNvPr id="109" name="Google Shape;109;p1"/>
          <p:cNvSpPr txBox="1"/>
          <p:nvPr/>
        </p:nvSpPr>
        <p:spPr>
          <a:xfrm>
            <a:off x="706250" y="26725750"/>
            <a:ext cx="12588600" cy="210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Three main subsystems</a:t>
            </a:r>
            <a:endParaRPr b="1" i="0" sz="36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1" lang="en-US" sz="2400" u="none" cap="none" strike="noStrike">
                <a:solidFill>
                  <a:srgbClr val="000000"/>
                </a:solidFill>
                <a:latin typeface="Arial"/>
                <a:ea typeface="Arial"/>
                <a:cs typeface="Arial"/>
                <a:sym typeface="Arial"/>
              </a:rPr>
              <a:t>Computer Vision: </a:t>
            </a:r>
            <a:r>
              <a:rPr b="0" i="0" lang="en-US" sz="2400" u="none" cap="none" strike="noStrike">
                <a:solidFill>
                  <a:srgbClr val="000000"/>
                </a:solidFill>
                <a:latin typeface="Arial"/>
                <a:ea typeface="Arial"/>
                <a:cs typeface="Arial"/>
                <a:sym typeface="Arial"/>
              </a:rPr>
              <a:t>Responsible for identifying objects and predicting the object touched</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1000"/>
              </a:spcBef>
              <a:spcAft>
                <a:spcPts val="0"/>
              </a:spcAft>
              <a:buClr>
                <a:srgbClr val="000000"/>
              </a:buClr>
              <a:buSzPts val="2400"/>
              <a:buFont typeface="Arial"/>
              <a:buChar char="●"/>
            </a:pPr>
            <a:r>
              <a:rPr b="0" i="1" lang="en-US" sz="2400" u="none" cap="none" strike="noStrike">
                <a:solidFill>
                  <a:srgbClr val="000000"/>
                </a:solidFill>
                <a:latin typeface="Arial"/>
                <a:ea typeface="Arial"/>
                <a:cs typeface="Arial"/>
                <a:sym typeface="Arial"/>
              </a:rPr>
              <a:t>Sensor Output:</a:t>
            </a:r>
            <a:r>
              <a:rPr b="0" i="0" lang="en-US" sz="2400" u="none" cap="none" strike="noStrike">
                <a:solidFill>
                  <a:srgbClr val="000000"/>
                </a:solidFill>
                <a:latin typeface="Arial"/>
                <a:ea typeface="Arial"/>
                <a:cs typeface="Arial"/>
                <a:sym typeface="Arial"/>
              </a:rPr>
              <a:t> Responsible for measuring rotation and observing object contacts</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1000"/>
              </a:spcBef>
              <a:spcAft>
                <a:spcPts val="1000"/>
              </a:spcAft>
              <a:buClr>
                <a:srgbClr val="000000"/>
              </a:buClr>
              <a:buSzPts val="2400"/>
              <a:buFont typeface="Arial"/>
              <a:buChar char="●"/>
            </a:pPr>
            <a:r>
              <a:rPr b="0" i="1" lang="en-US" sz="2400" u="none" cap="none" strike="noStrike">
                <a:solidFill>
                  <a:srgbClr val="000000"/>
                </a:solidFill>
                <a:latin typeface="Arial"/>
                <a:ea typeface="Arial"/>
                <a:cs typeface="Arial"/>
                <a:sym typeface="Arial"/>
              </a:rPr>
              <a:t>MIDI Processing:</a:t>
            </a:r>
            <a:r>
              <a:rPr b="0" i="0" lang="en-US" sz="2400" u="none" cap="none" strike="noStrike">
                <a:solidFill>
                  <a:srgbClr val="000000"/>
                </a:solidFill>
                <a:latin typeface="Arial"/>
                <a:ea typeface="Arial"/>
                <a:cs typeface="Arial"/>
                <a:sym typeface="Arial"/>
              </a:rPr>
              <a:t> Responsible for aggregating/mapping data and outputting it to MIDI</a:t>
            </a:r>
            <a:endParaRPr b="0" i="0" sz="2400" u="none" cap="none" strike="noStrike">
              <a:solidFill>
                <a:srgbClr val="000000"/>
              </a:solidFill>
              <a:latin typeface="Arial"/>
              <a:ea typeface="Arial"/>
              <a:cs typeface="Arial"/>
              <a:sym typeface="Arial"/>
            </a:endParaRPr>
          </a:p>
        </p:txBody>
      </p:sp>
      <p:sp>
        <p:nvSpPr>
          <p:cNvPr id="110" name="Google Shape;110;p1"/>
          <p:cNvSpPr txBox="1"/>
          <p:nvPr/>
        </p:nvSpPr>
        <p:spPr>
          <a:xfrm>
            <a:off x="14153275" y="33952300"/>
            <a:ext cx="7338000" cy="197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Arial"/>
                <a:ea typeface="Arial"/>
                <a:cs typeface="Arial"/>
                <a:sym typeface="Arial"/>
              </a:rPr>
              <a:t>User responses</a:t>
            </a:r>
            <a:endParaRPr b="1" i="0" sz="3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Arial"/>
                <a:ea typeface="Arial"/>
                <a:cs typeface="Arial"/>
                <a:sym typeface="Arial"/>
              </a:rPr>
              <a:t>“</a:t>
            </a:r>
            <a:r>
              <a:rPr b="0" i="1" lang="en-US" sz="2400" u="none" cap="none" strike="noStrike">
                <a:solidFill>
                  <a:schemeClr val="dk1"/>
                </a:solidFill>
                <a:latin typeface="Arial"/>
                <a:ea typeface="Arial"/>
                <a:cs typeface="Arial"/>
                <a:sym typeface="Arial"/>
              </a:rPr>
              <a:t>Super cool! I’m really looking forward to the next steps in the development of this project!”</a:t>
            </a:r>
            <a:endParaRPr b="0" i="1" sz="2400" u="none" cap="none" strike="noStrike">
              <a:solidFill>
                <a:schemeClr val="dk1"/>
              </a:solidFill>
              <a:latin typeface="Arial"/>
              <a:ea typeface="Arial"/>
              <a:cs typeface="Arial"/>
              <a:sym typeface="Arial"/>
            </a:endParaRPr>
          </a:p>
          <a:p>
            <a:pPr indent="0" lvl="0" marL="0" marR="0" rtl="0" algn="l">
              <a:lnSpc>
                <a:spcPct val="115000"/>
              </a:lnSpc>
              <a:spcBef>
                <a:spcPts val="1000"/>
              </a:spcBef>
              <a:spcAft>
                <a:spcPts val="1000"/>
              </a:spcAft>
              <a:buClr>
                <a:srgbClr val="000000"/>
              </a:buClr>
              <a:buSzPts val="2400"/>
              <a:buFont typeface="Arial"/>
              <a:buNone/>
            </a:pPr>
            <a:r>
              <a:rPr b="0" i="1" lang="en-US" sz="2400" u="none" cap="none" strike="noStrike">
                <a:solidFill>
                  <a:schemeClr val="dk1"/>
                </a:solidFill>
                <a:latin typeface="Arial"/>
                <a:ea typeface="Arial"/>
                <a:cs typeface="Arial"/>
                <a:sym typeface="Arial"/>
              </a:rPr>
              <a:t>“That was cool! That was fun! That was really fun!”</a:t>
            </a:r>
            <a:endParaRPr b="0" i="1" sz="2400" u="none" cap="none" strike="noStrike">
              <a:solidFill>
                <a:srgbClr val="202124"/>
              </a:solidFill>
              <a:highlight>
                <a:srgbClr val="F8F9FA"/>
              </a:highlight>
              <a:latin typeface="Arial"/>
              <a:ea typeface="Arial"/>
              <a:cs typeface="Arial"/>
              <a:sym typeface="Arial"/>
            </a:endParaRPr>
          </a:p>
        </p:txBody>
      </p:sp>
      <p:pic>
        <p:nvPicPr>
          <p:cNvPr id="111" name="Google Shape;111;p1"/>
          <p:cNvPicPr preferRelativeResize="0"/>
          <p:nvPr/>
        </p:nvPicPr>
        <p:blipFill rotWithShape="1">
          <a:blip r:embed="rId11">
            <a:alphaModFix/>
          </a:blip>
          <a:srcRect b="0" l="0" r="0" t="0"/>
          <a:stretch/>
        </p:blipFill>
        <p:spPr>
          <a:xfrm>
            <a:off x="19667867" y="13769500"/>
            <a:ext cx="6991708" cy="8132301"/>
          </a:xfrm>
          <a:prstGeom prst="rect">
            <a:avLst/>
          </a:prstGeom>
          <a:noFill/>
          <a:ln cap="flat" cmpd="sng" w="19050">
            <a:solidFill>
              <a:schemeClr val="dk1"/>
            </a:solidFill>
            <a:prstDash val="solid"/>
            <a:round/>
            <a:headEnd len="sm" w="sm" type="none"/>
            <a:tailEnd len="sm" w="sm" type="none"/>
          </a:ln>
        </p:spPr>
      </p:pic>
      <p:sp>
        <p:nvSpPr>
          <p:cNvPr id="112" name="Google Shape;112;p1"/>
          <p:cNvSpPr txBox="1"/>
          <p:nvPr/>
        </p:nvSpPr>
        <p:spPr>
          <a:xfrm>
            <a:off x="14154200" y="13851375"/>
            <a:ext cx="5496000" cy="969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All of this data is then processed and sent to a host computer as MIDI messages, allowing for different objects to generate different sounds. </a:t>
            </a:r>
            <a:r>
              <a:rPr b="0" i="0" lang="en-US" sz="2400" u="none" cap="none" strike="noStrike">
                <a:solidFill>
                  <a:srgbClr val="000000"/>
                </a:solidFill>
                <a:latin typeface="Arial"/>
                <a:ea typeface="Arial"/>
                <a:cs typeface="Arial"/>
                <a:sym typeface="Arial"/>
              </a:rPr>
              <a:t>The generated sound can be further modified by rotating the held object in space. </a:t>
            </a:r>
            <a:endParaRPr b="0" i="1" sz="2400" u="none" cap="none" strike="noStrike">
              <a:solidFill>
                <a:srgbClr val="000000"/>
              </a:solidFill>
              <a:latin typeface="Arial"/>
              <a:ea typeface="Arial"/>
              <a:cs typeface="Arial"/>
              <a:sym typeface="Arial"/>
            </a:endParaRPr>
          </a:p>
          <a:p>
            <a:pPr indent="0" lvl="0" marL="0" marR="0" rtl="0" algn="l">
              <a:lnSpc>
                <a:spcPct val="100000"/>
              </a:lnSpc>
              <a:spcBef>
                <a:spcPts val="20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Connecting the device to a computer running any standard software synthesizer allows the user to map objects and motions to parameters like filter cutoff and pitch bend. In this way, our device can be interfaced with just like </a:t>
            </a:r>
            <a:r>
              <a:rPr b="0" i="1" lang="en-US" sz="2400" u="none" cap="none" strike="noStrike">
                <a:solidFill>
                  <a:srgbClr val="000000"/>
                </a:solidFill>
                <a:latin typeface="Arial"/>
                <a:ea typeface="Arial"/>
                <a:cs typeface="Arial"/>
                <a:sym typeface="Arial"/>
              </a:rPr>
              <a:t>any other normal MIDI instrument.</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Complementing other, existing MIDI instruments is where our product shines. When paired with other MIDI instruments, a musician can augment their sounds in real time as they play music. This allows for vast experimental creation.</a:t>
            </a:r>
            <a:endParaRPr b="0" i="0" sz="2400" u="none" cap="none" strike="noStrike">
              <a:solidFill>
                <a:srgbClr val="000000"/>
              </a:solidFill>
              <a:latin typeface="Arial"/>
              <a:ea typeface="Arial"/>
              <a:cs typeface="Arial"/>
              <a:sym typeface="Arial"/>
            </a:endParaRPr>
          </a:p>
          <a:p>
            <a:pPr indent="0" lvl="0" marL="0" marR="0" rtl="0" algn="r">
              <a:lnSpc>
                <a:spcPct val="100000"/>
              </a:lnSpc>
              <a:spcBef>
                <a:spcPts val="10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r">
              <a:lnSpc>
                <a:spcPct val="100000"/>
              </a:lnSpc>
              <a:spcBef>
                <a:spcPts val="100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113" name="Google Shape;113;p1"/>
          <p:cNvSpPr txBox="1"/>
          <p:nvPr/>
        </p:nvSpPr>
        <p:spPr>
          <a:xfrm>
            <a:off x="19358375" y="21980975"/>
            <a:ext cx="76107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Figure 3. </a:t>
            </a:r>
            <a:r>
              <a:rPr b="0" i="0" lang="en-US" sz="2400" u="none" cap="none" strike="noStrike">
                <a:solidFill>
                  <a:srgbClr val="000000"/>
                </a:solidFill>
                <a:latin typeface="Arial"/>
                <a:ea typeface="Arial"/>
                <a:cs typeface="Arial"/>
                <a:sym typeface="Arial"/>
              </a:rPr>
              <a:t>A Music Technology student playing our </a:t>
            </a:r>
            <a:endParaRPr b="0" i="0" sz="2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instrument during user validation testing</a:t>
            </a:r>
            <a:endParaRPr b="0" i="0" sz="2400" u="none" cap="none" strike="noStrike">
              <a:solidFill>
                <a:srgbClr val="000000"/>
              </a:solidFill>
              <a:latin typeface="Arial"/>
              <a:ea typeface="Arial"/>
              <a:cs typeface="Arial"/>
              <a:sym typeface="Arial"/>
            </a:endParaRPr>
          </a:p>
        </p:txBody>
      </p:sp>
      <p:sp>
        <p:nvSpPr>
          <p:cNvPr id="114" name="Google Shape;114;p1"/>
          <p:cNvSpPr txBox="1"/>
          <p:nvPr/>
        </p:nvSpPr>
        <p:spPr>
          <a:xfrm>
            <a:off x="13761838" y="13002800"/>
            <a:ext cx="94041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Figure 2. </a:t>
            </a:r>
            <a:r>
              <a:rPr b="0" i="0" lang="en-US" sz="2400" u="none" cap="none" strike="noStrike">
                <a:solidFill>
                  <a:srgbClr val="000000"/>
                </a:solidFill>
                <a:latin typeface="Arial"/>
                <a:ea typeface="Arial"/>
                <a:cs typeface="Arial"/>
                <a:sym typeface="Arial"/>
              </a:rPr>
              <a:t>The motion sensing glove and its components</a:t>
            </a:r>
            <a:endParaRPr b="0" i="0" sz="2400" u="none" cap="none" strike="noStrike">
              <a:solidFill>
                <a:srgbClr val="000000"/>
              </a:solidFill>
              <a:latin typeface="Arial"/>
              <a:ea typeface="Arial"/>
              <a:cs typeface="Arial"/>
              <a:sym typeface="Arial"/>
            </a:endParaRPr>
          </a:p>
        </p:txBody>
      </p:sp>
      <p:sp>
        <p:nvSpPr>
          <p:cNvPr id="115" name="Google Shape;115;p1"/>
          <p:cNvSpPr txBox="1"/>
          <p:nvPr/>
        </p:nvSpPr>
        <p:spPr>
          <a:xfrm>
            <a:off x="3591000" y="26015225"/>
            <a:ext cx="64578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Figure 1. </a:t>
            </a:r>
            <a:r>
              <a:rPr b="0" i="0" lang="en-US" sz="2400" u="none" cap="none" strike="noStrike">
                <a:solidFill>
                  <a:srgbClr val="000000"/>
                </a:solidFill>
                <a:latin typeface="Arial"/>
                <a:ea typeface="Arial"/>
                <a:cs typeface="Arial"/>
                <a:sym typeface="Arial"/>
              </a:rPr>
              <a:t>Block diagram detailing the system</a:t>
            </a:r>
            <a:endParaRPr b="0" i="0" sz="2400" u="none" cap="none" strike="noStrike">
              <a:solidFill>
                <a:srgbClr val="000000"/>
              </a:solidFill>
              <a:latin typeface="Arial"/>
              <a:ea typeface="Arial"/>
              <a:cs typeface="Arial"/>
              <a:sym typeface="Arial"/>
            </a:endParaRPr>
          </a:p>
        </p:txBody>
      </p:sp>
      <p:sp>
        <p:nvSpPr>
          <p:cNvPr id="116" name="Google Shape;116;p1"/>
          <p:cNvSpPr/>
          <p:nvPr/>
        </p:nvSpPr>
        <p:spPr>
          <a:xfrm>
            <a:off x="2253525" y="15603000"/>
            <a:ext cx="1075800" cy="314400"/>
          </a:xfrm>
          <a:prstGeom prst="rect">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
          <p:cNvSpPr/>
          <p:nvPr/>
        </p:nvSpPr>
        <p:spPr>
          <a:xfrm>
            <a:off x="2253525" y="17973600"/>
            <a:ext cx="1075800" cy="314400"/>
          </a:xfrm>
          <a:prstGeom prst="rect">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
          <p:cNvSpPr txBox="1"/>
          <p:nvPr/>
        </p:nvSpPr>
        <p:spPr>
          <a:xfrm>
            <a:off x="19965550" y="19428675"/>
            <a:ext cx="3200400" cy="9234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Laptop running a software synthesizer</a:t>
            </a:r>
            <a:endParaRPr b="0" i="0" sz="2400" u="none" cap="none" strike="noStrike">
              <a:solidFill>
                <a:srgbClr val="000000"/>
              </a:solidFill>
              <a:latin typeface="Arial"/>
              <a:ea typeface="Arial"/>
              <a:cs typeface="Arial"/>
              <a:sym typeface="Arial"/>
            </a:endParaRPr>
          </a:p>
        </p:txBody>
      </p:sp>
      <p:sp>
        <p:nvSpPr>
          <p:cNvPr id="119" name="Google Shape;119;p1"/>
          <p:cNvSpPr txBox="1"/>
          <p:nvPr/>
        </p:nvSpPr>
        <p:spPr>
          <a:xfrm>
            <a:off x="20451800" y="15193138"/>
            <a:ext cx="3200400" cy="9234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Computer vision headset with webcam</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