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6576000" cx="27432000"/>
  <p:notesSz cx="32461200" cy="5120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520">
          <p15:clr>
            <a:srgbClr val="A4A3A4"/>
          </p15:clr>
        </p15:guide>
        <p15:guide id="2" pos="8640">
          <p15:clr>
            <a:srgbClr val="A4A3A4"/>
          </p15:clr>
        </p15:guide>
      </p15:sldGuideLst>
    </p:ext>
    <p:ext uri="http://customooxmlschemas.google.com/">
      <go:slidesCustomData xmlns:go="http://customooxmlschemas.google.com/" r:id="rId7" roundtripDataSignature="AMtx7miDUTyJ0SDYtxBz54AJo8baFwNqD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520"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3246100" y="24323025"/>
            <a:ext cx="25968950" cy="230428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3246100" y="24323025"/>
            <a:ext cx="25968950" cy="230428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notes"/>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 name="Shape 6"/>
        <p:cNvGrpSpPr/>
        <p:nvPr/>
      </p:nvGrpSpPr>
      <p:grpSpPr>
        <a:xfrm>
          <a:off x="0" y="0"/>
          <a:ext cx="0" cy="0"/>
          <a:chOff x="0" y="0"/>
          <a:chExt cx="0" cy="0"/>
        </a:xfrm>
      </p:grpSpPr>
      <p:sp>
        <p:nvSpPr>
          <p:cNvPr id="7" name="Google Shape;7;p3"/>
          <p:cNvSpPr txBox="1"/>
          <p:nvPr>
            <p:ph type="ctrTitle"/>
          </p:nvPr>
        </p:nvSpPr>
        <p:spPr>
          <a:xfrm>
            <a:off x="2056805" y="11361738"/>
            <a:ext cx="23318391" cy="7840663"/>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8" name="Google Shape;8;p3"/>
          <p:cNvSpPr txBox="1"/>
          <p:nvPr>
            <p:ph idx="1" type="subTitle"/>
          </p:nvPr>
        </p:nvSpPr>
        <p:spPr>
          <a:xfrm>
            <a:off x="4115098" y="20726400"/>
            <a:ext cx="19201805" cy="9347200"/>
          </a:xfrm>
          <a:prstGeom prst="rect">
            <a:avLst/>
          </a:prstGeom>
          <a:noFill/>
          <a:ln>
            <a:noFill/>
          </a:ln>
        </p:spPr>
        <p:txBody>
          <a:bodyPr anchorCtr="0" anchor="t" bIns="45700" lIns="91425" spcFirstLastPara="1" rIns="91425" wrap="square" tIns="45700">
            <a:noAutofit/>
          </a:bodyPr>
          <a:lstStyle>
            <a:lvl1pPr lvl="0" marR="0" rtl="0" algn="ctr">
              <a:spcBef>
                <a:spcPts val="1080"/>
              </a:spcBef>
              <a:spcAft>
                <a:spcPts val="0"/>
              </a:spcAft>
              <a:buClr>
                <a:schemeClr val="dk1"/>
              </a:buClr>
              <a:buSzPts val="5400"/>
              <a:buFont typeface="Times"/>
              <a:buNone/>
              <a:defRPr b="0" i="0" sz="5400" u="none" cap="none" strike="noStrike">
                <a:solidFill>
                  <a:schemeClr val="dk1"/>
                </a:solidFill>
                <a:latin typeface="Arial"/>
                <a:ea typeface="Arial"/>
                <a:cs typeface="Arial"/>
                <a:sym typeface="Arial"/>
              </a:defRPr>
            </a:lvl1pPr>
            <a:lvl2pPr lvl="1" marR="0" rtl="0" algn="ctr">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5pPr>
            <a:lvl6pPr lvl="5"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6pPr>
            <a:lvl7pPr lvl="6"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7pPr>
            <a:lvl8pPr lvl="7"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8pPr>
            <a:lvl9pPr lvl="8"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9pPr>
          </a:lstStyle>
          <a:p/>
        </p:txBody>
      </p:sp>
      <p:sp>
        <p:nvSpPr>
          <p:cNvPr id="9" name="Google Shape;9;p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 name="Google Shape;10;p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 name="Google Shape;11;p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7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7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7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7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7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7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7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7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7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2"/>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65" name="Google Shape;65;p12"/>
          <p:cNvSpPr txBox="1"/>
          <p:nvPr>
            <p:ph idx="1" type="body"/>
          </p:nvPr>
        </p:nvSpPr>
        <p:spPr>
          <a:xfrm rot="5400000">
            <a:off x="1647033" y="8259568"/>
            <a:ext cx="24137939" cy="2468760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66" name="Google Shape;66;p1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7" name="Google Shape;67;p1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8" name="Google Shape;68;p1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3"/>
          <p:cNvSpPr txBox="1"/>
          <p:nvPr>
            <p:ph type="title"/>
          </p:nvPr>
        </p:nvSpPr>
        <p:spPr>
          <a:xfrm rot="5400000">
            <a:off x="7370319" y="13982852"/>
            <a:ext cx="31207075" cy="6171902"/>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71" name="Google Shape;71;p13"/>
          <p:cNvSpPr txBox="1"/>
          <p:nvPr>
            <p:ph idx="1" type="body"/>
          </p:nvPr>
        </p:nvSpPr>
        <p:spPr>
          <a:xfrm rot="5400000">
            <a:off x="-5044926" y="7882386"/>
            <a:ext cx="31207075" cy="18372833"/>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72" name="Google Shape;72;p1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3" name="Google Shape;73;p1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4" name="Google Shape;74;p1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4"/>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4" name="Google Shape;14;p4"/>
          <p:cNvSpPr txBox="1"/>
          <p:nvPr>
            <p:ph idx="1" type="body"/>
          </p:nvPr>
        </p:nvSpPr>
        <p:spPr>
          <a:xfrm>
            <a:off x="1372198" y="8534403"/>
            <a:ext cx="24687609" cy="2413793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15" name="Google Shape;15;p4"/>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6" name="Google Shape;16;p4"/>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7" name="Google Shape;17;p4"/>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5"/>
          <p:cNvSpPr txBox="1"/>
          <p:nvPr>
            <p:ph type="title"/>
          </p:nvPr>
        </p:nvSpPr>
        <p:spPr>
          <a:xfrm>
            <a:off x="2166939" y="23502939"/>
            <a:ext cx="23316903" cy="726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0" name="Google Shape;20;p5"/>
          <p:cNvSpPr txBox="1"/>
          <p:nvPr>
            <p:ph idx="1" type="body"/>
          </p:nvPr>
        </p:nvSpPr>
        <p:spPr>
          <a:xfrm>
            <a:off x="2166939" y="15501939"/>
            <a:ext cx="23316903" cy="80010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dk1"/>
              </a:buClr>
              <a:buSzPts val="2000"/>
              <a:buFont typeface="Times"/>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9pPr>
          </a:lstStyle>
          <a:p/>
        </p:txBody>
      </p:sp>
      <p:sp>
        <p:nvSpPr>
          <p:cNvPr id="21" name="Google Shape;21;p5"/>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2" name="Google Shape;22;p5"/>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3" name="Google Shape;23;p5"/>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6"/>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6" name="Google Shape;26;p6"/>
          <p:cNvSpPr txBox="1"/>
          <p:nvPr>
            <p:ph idx="1" type="body"/>
          </p:nvPr>
        </p:nvSpPr>
        <p:spPr>
          <a:xfrm>
            <a:off x="1372197"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7" name="Google Shape;27;p6"/>
          <p:cNvSpPr txBox="1"/>
          <p:nvPr>
            <p:ph idx="2" type="body"/>
          </p:nvPr>
        </p:nvSpPr>
        <p:spPr>
          <a:xfrm>
            <a:off x="13787439"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8" name="Google Shape;28;p6"/>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9" name="Google Shape;29;p6"/>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0" name="Google Shape;30;p6"/>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7"/>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33" name="Google Shape;33;p7"/>
          <p:cNvSpPr txBox="1"/>
          <p:nvPr>
            <p:ph idx="1" type="body"/>
          </p:nvPr>
        </p:nvSpPr>
        <p:spPr>
          <a:xfrm>
            <a:off x="1372195" y="8186740"/>
            <a:ext cx="12120563"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4" name="Google Shape;34;p7"/>
          <p:cNvSpPr txBox="1"/>
          <p:nvPr>
            <p:ph idx="2" type="body"/>
          </p:nvPr>
        </p:nvSpPr>
        <p:spPr>
          <a:xfrm>
            <a:off x="1372195" y="11599865"/>
            <a:ext cx="12120563"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5" name="Google Shape;35;p7"/>
          <p:cNvSpPr txBox="1"/>
          <p:nvPr>
            <p:ph idx="3" type="body"/>
          </p:nvPr>
        </p:nvSpPr>
        <p:spPr>
          <a:xfrm>
            <a:off x="13934781" y="8186740"/>
            <a:ext cx="12125027"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6" name="Google Shape;36;p7"/>
          <p:cNvSpPr txBox="1"/>
          <p:nvPr>
            <p:ph idx="4" type="body"/>
          </p:nvPr>
        </p:nvSpPr>
        <p:spPr>
          <a:xfrm>
            <a:off x="13934781" y="11599865"/>
            <a:ext cx="12125027"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7" name="Google Shape;37;p7"/>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8" name="Google Shape;38;p7"/>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9" name="Google Shape;39;p7"/>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8"/>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42" name="Google Shape;42;p8"/>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3" name="Google Shape;43;p8"/>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4" name="Google Shape;44;p8"/>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9"/>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7" name="Google Shape;47;p9"/>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8" name="Google Shape;48;p9"/>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10"/>
          <p:cNvSpPr txBox="1"/>
          <p:nvPr>
            <p:ph type="title"/>
          </p:nvPr>
        </p:nvSpPr>
        <p:spPr>
          <a:xfrm>
            <a:off x="1372195" y="1455739"/>
            <a:ext cx="9024938" cy="6197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1" name="Google Shape;51;p10"/>
          <p:cNvSpPr txBox="1"/>
          <p:nvPr>
            <p:ph idx="1" type="body"/>
          </p:nvPr>
        </p:nvSpPr>
        <p:spPr>
          <a:xfrm>
            <a:off x="10724555" y="1455739"/>
            <a:ext cx="15335250" cy="31216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Times"/>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2" name="Google Shape;52;p10"/>
          <p:cNvSpPr txBox="1"/>
          <p:nvPr>
            <p:ph idx="2" type="body"/>
          </p:nvPr>
        </p:nvSpPr>
        <p:spPr>
          <a:xfrm>
            <a:off x="1372195" y="7653339"/>
            <a:ext cx="9024938" cy="250190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53" name="Google Shape;53;p10"/>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4" name="Google Shape;54;p10"/>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5" name="Google Shape;55;p10"/>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1"/>
          <p:cNvSpPr txBox="1"/>
          <p:nvPr>
            <p:ph type="title"/>
          </p:nvPr>
        </p:nvSpPr>
        <p:spPr>
          <a:xfrm>
            <a:off x="5377163" y="25603200"/>
            <a:ext cx="16458902" cy="3022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8" name="Google Shape;58;p11"/>
          <p:cNvSpPr/>
          <p:nvPr>
            <p:ph idx="2" type="pic"/>
          </p:nvPr>
        </p:nvSpPr>
        <p:spPr>
          <a:xfrm>
            <a:off x="5377163" y="3268663"/>
            <a:ext cx="16458902" cy="21945600"/>
          </a:xfrm>
          <a:prstGeom prst="rect">
            <a:avLst/>
          </a:prstGeom>
          <a:noFill/>
          <a:ln>
            <a:noFill/>
          </a:ln>
        </p:spPr>
      </p:sp>
      <p:sp>
        <p:nvSpPr>
          <p:cNvPr id="59" name="Google Shape;59;p11"/>
          <p:cNvSpPr txBox="1"/>
          <p:nvPr>
            <p:ph idx="1" type="body"/>
          </p:nvPr>
        </p:nvSpPr>
        <p:spPr>
          <a:xfrm>
            <a:off x="5377163" y="28625800"/>
            <a:ext cx="16458902" cy="4292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60" name="Google Shape;60;p11"/>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1" name="Google Shape;61;p11"/>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2" name="Google Shape;62;p11"/>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6.png"/><Relationship Id="rId10" Type="http://schemas.openxmlformats.org/officeDocument/2006/relationships/image" Target="../media/image2.png"/><Relationship Id="rId9"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8.jpg"/><Relationship Id="rId7" Type="http://schemas.openxmlformats.org/officeDocument/2006/relationships/image" Target="../media/image7.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
          <p:cNvSpPr txBox="1"/>
          <p:nvPr/>
        </p:nvSpPr>
        <p:spPr>
          <a:xfrm>
            <a:off x="-914400" y="0"/>
            <a:ext cx="36576000" cy="123110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7400" u="none" cap="none" strike="noStrike">
              <a:solidFill>
                <a:schemeClr val="dk1"/>
              </a:solidFill>
              <a:latin typeface="Arial"/>
              <a:ea typeface="Arial"/>
              <a:cs typeface="Arial"/>
              <a:sym typeface="Arial"/>
            </a:endParaRPr>
          </a:p>
        </p:txBody>
      </p:sp>
      <p:sp>
        <p:nvSpPr>
          <p:cNvPr id="80" name="Google Shape;80;p1"/>
          <p:cNvSpPr txBox="1"/>
          <p:nvPr/>
        </p:nvSpPr>
        <p:spPr>
          <a:xfrm>
            <a:off x="0" y="533401"/>
            <a:ext cx="27432000" cy="3232500"/>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None/>
            </a:pPr>
            <a:r>
              <a:rPr b="1" lang="en-US" sz="7200">
                <a:solidFill>
                  <a:srgbClr val="BE0204"/>
                </a:solidFill>
              </a:rPr>
              <a:t>CryptoHash</a:t>
            </a:r>
            <a:endParaRPr/>
          </a:p>
          <a:p>
            <a:pPr indent="0" lvl="0" marL="0" marR="0" rtl="0" algn="ctr">
              <a:lnSpc>
                <a:spcPct val="60000"/>
              </a:lnSpc>
              <a:spcBef>
                <a:spcPts val="1800"/>
              </a:spcBef>
              <a:spcAft>
                <a:spcPts val="0"/>
              </a:spcAft>
              <a:buNone/>
            </a:pPr>
            <a:r>
              <a:rPr b="1" lang="en-US" sz="3600">
                <a:solidFill>
                  <a:schemeClr val="dk1"/>
                </a:solidFill>
              </a:rPr>
              <a:t>C4</a:t>
            </a:r>
            <a:r>
              <a:rPr b="1" i="0" lang="en-US" sz="3600" u="none" cap="none" strike="noStrike">
                <a:solidFill>
                  <a:schemeClr val="dk1"/>
                </a:solidFill>
                <a:latin typeface="Arial"/>
                <a:ea typeface="Arial"/>
                <a:cs typeface="Arial"/>
                <a:sym typeface="Arial"/>
              </a:rPr>
              <a:t>:  </a:t>
            </a:r>
            <a:r>
              <a:rPr b="1" lang="en-US" sz="3600">
                <a:solidFill>
                  <a:schemeClr val="dk1"/>
                </a:solidFill>
              </a:rPr>
              <a:t>William Zhao, David Cheung, Lulu Shyr</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18-500 Capstone Design, Spring 2022</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Electrical and Computer Engineering Department</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Carnegie Mellon University</a:t>
            </a:r>
            <a:endParaRPr b="0" i="0" sz="3600" u="none" cap="none" strike="noStrike">
              <a:solidFill>
                <a:schemeClr val="dk1"/>
              </a:solidFill>
              <a:latin typeface="Arial"/>
              <a:ea typeface="Arial"/>
              <a:cs typeface="Arial"/>
              <a:sym typeface="Arial"/>
            </a:endParaRPr>
          </a:p>
        </p:txBody>
      </p:sp>
      <p:grpSp>
        <p:nvGrpSpPr>
          <p:cNvPr id="81" name="Google Shape;81;p1"/>
          <p:cNvGrpSpPr/>
          <p:nvPr/>
        </p:nvGrpSpPr>
        <p:grpSpPr>
          <a:xfrm>
            <a:off x="20878800" y="33952297"/>
            <a:ext cx="6553200" cy="2489032"/>
            <a:chOff x="20878800" y="33952297"/>
            <a:chExt cx="6553200" cy="2489032"/>
          </a:xfrm>
        </p:grpSpPr>
        <p:pic>
          <p:nvPicPr>
            <p:cNvPr id="82" name="Google Shape;82;p1"/>
            <p:cNvPicPr preferRelativeResize="0"/>
            <p:nvPr/>
          </p:nvPicPr>
          <p:blipFill rotWithShape="1">
            <a:blip r:embed="rId3">
              <a:alphaModFix/>
            </a:blip>
            <a:srcRect b="20751" l="0" r="0" t="20214"/>
            <a:stretch/>
          </p:blipFill>
          <p:spPr>
            <a:xfrm>
              <a:off x="20878800" y="33952297"/>
              <a:ext cx="6553200" cy="1397000"/>
            </a:xfrm>
            <a:prstGeom prst="rect">
              <a:avLst/>
            </a:prstGeom>
            <a:noFill/>
            <a:ln>
              <a:noFill/>
            </a:ln>
          </p:spPr>
        </p:pic>
        <p:pic>
          <p:nvPicPr>
            <p:cNvPr id="83" name="Google Shape;83;p1"/>
            <p:cNvPicPr preferRelativeResize="0"/>
            <p:nvPr/>
          </p:nvPicPr>
          <p:blipFill rotWithShape="1">
            <a:blip r:embed="rId4">
              <a:alphaModFix/>
            </a:blip>
            <a:srcRect b="24891" l="0" r="0" t="28530"/>
            <a:stretch/>
          </p:blipFill>
          <p:spPr>
            <a:xfrm>
              <a:off x="21253537" y="35463613"/>
              <a:ext cx="5812703" cy="977716"/>
            </a:xfrm>
            <a:prstGeom prst="rect">
              <a:avLst/>
            </a:prstGeom>
            <a:noFill/>
            <a:ln>
              <a:noFill/>
            </a:ln>
          </p:spPr>
        </p:pic>
      </p:grpSp>
      <p:sp>
        <p:nvSpPr>
          <p:cNvPr id="84" name="Google Shape;84;p1"/>
          <p:cNvSpPr/>
          <p:nvPr/>
        </p:nvSpPr>
        <p:spPr>
          <a:xfrm>
            <a:off x="289560" y="13077110"/>
            <a:ext cx="13197840" cy="807658"/>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System Architecture</a:t>
            </a:r>
            <a:endParaRPr/>
          </a:p>
        </p:txBody>
      </p:sp>
      <p:sp>
        <p:nvSpPr>
          <p:cNvPr id="85" name="Google Shape;85;p1"/>
          <p:cNvSpPr/>
          <p:nvPr/>
        </p:nvSpPr>
        <p:spPr>
          <a:xfrm>
            <a:off x="381000" y="510540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Product Pitch</a:t>
            </a:r>
            <a:endParaRPr b="1" i="0" sz="4800" u="none" cap="none" strike="noStrike">
              <a:solidFill>
                <a:schemeClr val="lt1"/>
              </a:solidFill>
              <a:latin typeface="Arial"/>
              <a:ea typeface="Arial"/>
              <a:cs typeface="Arial"/>
              <a:sym typeface="Arial"/>
            </a:endParaRPr>
          </a:p>
        </p:txBody>
      </p:sp>
      <p:sp>
        <p:nvSpPr>
          <p:cNvPr id="86" name="Google Shape;86;p1"/>
          <p:cNvSpPr/>
          <p:nvPr/>
        </p:nvSpPr>
        <p:spPr>
          <a:xfrm>
            <a:off x="419100" y="6455294"/>
            <a:ext cx="13030200" cy="618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CryptoHash is a system capable of algorithmically </a:t>
            </a:r>
            <a:r>
              <a:rPr lang="en-US" sz="3600">
                <a:solidFill>
                  <a:schemeClr val="dk1"/>
                </a:solidFill>
              </a:rPr>
              <a:t>choosing</a:t>
            </a:r>
            <a:r>
              <a:rPr lang="en-US" sz="3600">
                <a:solidFill>
                  <a:schemeClr val="dk1"/>
                </a:solidFill>
              </a:rPr>
              <a:t> the optimal </a:t>
            </a:r>
            <a:r>
              <a:rPr lang="en-US" sz="3600">
                <a:solidFill>
                  <a:schemeClr val="dk1"/>
                </a:solidFill>
              </a:rPr>
              <a:t>cryptocurrency for miners to maximize their revenue. It offers the flexibility of being able to mine different coins at the same time while still maintaining a competitive hashrate to a GPU. We were able to achieve a </a:t>
            </a:r>
            <a:r>
              <a:rPr b="1" lang="en-US" sz="3600">
                <a:solidFill>
                  <a:schemeClr val="dk1"/>
                </a:solidFill>
              </a:rPr>
              <a:t>6.38 second</a:t>
            </a:r>
            <a:r>
              <a:rPr lang="en-US" sz="3600">
                <a:solidFill>
                  <a:schemeClr val="dk1"/>
                </a:solidFill>
              </a:rPr>
              <a:t> </a:t>
            </a:r>
            <a:r>
              <a:rPr b="1" lang="en-US" sz="3600">
                <a:solidFill>
                  <a:schemeClr val="dk1"/>
                </a:solidFill>
              </a:rPr>
              <a:t>configuration switching time</a:t>
            </a:r>
            <a:r>
              <a:rPr lang="en-US" sz="3600">
                <a:solidFill>
                  <a:schemeClr val="dk1"/>
                </a:solidFill>
              </a:rPr>
              <a:t>, well below our requirement of 10 seconds. In addition, we were able to verify the functionality of the system once we scaled it to </a:t>
            </a:r>
            <a:r>
              <a:rPr b="1" lang="en-US" sz="3600">
                <a:solidFill>
                  <a:schemeClr val="dk1"/>
                </a:solidFill>
              </a:rPr>
              <a:t>10 FPGAs</a:t>
            </a:r>
            <a:r>
              <a:rPr lang="en-US" sz="3600">
                <a:solidFill>
                  <a:schemeClr val="dk1"/>
                </a:solidFill>
              </a:rPr>
              <a:t> while still meeting the requirements for each board. However, after factoring in our hashrate with local energy costs, each board on our system </a:t>
            </a:r>
            <a:r>
              <a:rPr b="1" lang="en-US" sz="3600">
                <a:solidFill>
                  <a:schemeClr val="dk1"/>
                </a:solidFill>
              </a:rPr>
              <a:t>loses approximately $6.57 * 10</a:t>
            </a:r>
            <a:r>
              <a:rPr b="1" baseline="30000" lang="en-US" sz="3600">
                <a:solidFill>
                  <a:schemeClr val="dk1"/>
                </a:solidFill>
              </a:rPr>
              <a:t>-9</a:t>
            </a:r>
            <a:r>
              <a:rPr b="1" lang="en-US" sz="3600">
                <a:solidFill>
                  <a:schemeClr val="dk1"/>
                </a:solidFill>
              </a:rPr>
              <a:t> per second</a:t>
            </a:r>
            <a:r>
              <a:rPr lang="en-US" sz="3600">
                <a:solidFill>
                  <a:schemeClr val="dk1"/>
                </a:solidFill>
              </a:rPr>
              <a:t>.</a:t>
            </a:r>
            <a:endParaRPr sz="3600">
              <a:solidFill>
                <a:schemeClr val="dk1"/>
              </a:solidFill>
            </a:endParaRPr>
          </a:p>
          <a:p>
            <a:pPr indent="0" lvl="0" marL="0" marR="0" rtl="0" algn="l">
              <a:spcBef>
                <a:spcPts val="0"/>
              </a:spcBef>
              <a:spcAft>
                <a:spcPts val="0"/>
              </a:spcAft>
              <a:buNone/>
            </a:pPr>
            <a:r>
              <a:t/>
            </a:r>
            <a:endParaRPr sz="3600">
              <a:solidFill>
                <a:schemeClr val="dk1"/>
              </a:solidFill>
            </a:endParaRPr>
          </a:p>
        </p:txBody>
      </p:sp>
      <p:sp>
        <p:nvSpPr>
          <p:cNvPr id="87" name="Google Shape;87;p1"/>
          <p:cNvSpPr/>
          <p:nvPr/>
        </p:nvSpPr>
        <p:spPr>
          <a:xfrm>
            <a:off x="14036050" y="6243325"/>
            <a:ext cx="13091100" cy="6833700"/>
          </a:xfrm>
          <a:prstGeom prst="rect">
            <a:avLst/>
          </a:prstGeom>
          <a:noFill/>
          <a:ln>
            <a:noFill/>
          </a:ln>
        </p:spPr>
        <p:txBody>
          <a:bodyPr anchorCtr="0" anchor="t" bIns="45700" lIns="91425" spcFirstLastPara="1" rIns="91425" wrap="square" tIns="45700">
            <a:spAutoFit/>
          </a:bodyPr>
          <a:lstStyle/>
          <a:p>
            <a:pPr indent="0" lvl="0" marL="0" rtl="0" algn="just">
              <a:lnSpc>
                <a:spcPct val="100000"/>
              </a:lnSpc>
              <a:spcBef>
                <a:spcPts val="0"/>
              </a:spcBef>
              <a:spcAft>
                <a:spcPts val="0"/>
              </a:spcAft>
              <a:buClr>
                <a:schemeClr val="dk1"/>
              </a:buClr>
              <a:buSzPts val="1100"/>
              <a:buFont typeface="Arial"/>
              <a:buNone/>
            </a:pPr>
            <a:r>
              <a:rPr lang="en-US" sz="3500">
                <a:solidFill>
                  <a:schemeClr val="dk1"/>
                </a:solidFill>
              </a:rPr>
              <a:t>We are using a Pi Wedge with one end inserted into the 40 GPIO pins found on the Raspberry Pi and the other end into a breadboard. The FPGAs will receive their inputs by connecting jumper wires from their GPIO pins into the breadboard. </a:t>
            </a:r>
            <a:endParaRPr sz="3500">
              <a:solidFill>
                <a:schemeClr val="dk1"/>
              </a:solidFill>
            </a:endParaRPr>
          </a:p>
          <a:p>
            <a:pPr indent="0" lvl="0" marL="0" marR="0" rtl="0" algn="l">
              <a:lnSpc>
                <a:spcPct val="100000"/>
              </a:lnSpc>
              <a:spcBef>
                <a:spcPts val="0"/>
              </a:spcBef>
              <a:spcAft>
                <a:spcPts val="0"/>
              </a:spcAft>
              <a:buNone/>
            </a:pPr>
            <a:r>
              <a:t/>
            </a:r>
            <a:endParaRPr sz="3500">
              <a:solidFill>
                <a:schemeClr val="dk1"/>
              </a:solidFill>
            </a:endParaRPr>
          </a:p>
          <a:p>
            <a:pPr indent="0" lvl="0" marL="0" marR="0" rtl="0" algn="l">
              <a:lnSpc>
                <a:spcPct val="100000"/>
              </a:lnSpc>
              <a:spcBef>
                <a:spcPts val="0"/>
              </a:spcBef>
              <a:spcAft>
                <a:spcPts val="0"/>
              </a:spcAft>
              <a:buNone/>
            </a:pPr>
            <a:r>
              <a:rPr lang="en-US" sz="3500">
                <a:solidFill>
                  <a:schemeClr val="dk1"/>
                </a:solidFill>
              </a:rPr>
              <a:t>After the decision tree determines that it would be more profitable to switch to a particular cryptocurrency, it sends data to a remote server which details which board to switch and to which coin. The computer in charge of programming the boards then uses Quartus to load a new configuration onto the targeted board. The same computer will house the choosing algorithm and communicate with the mining pools for all of the coins as well.</a:t>
            </a:r>
            <a:endParaRPr sz="3500">
              <a:solidFill>
                <a:schemeClr val="dk1"/>
              </a:solidFill>
            </a:endParaRPr>
          </a:p>
        </p:txBody>
      </p:sp>
      <p:sp>
        <p:nvSpPr>
          <p:cNvPr id="88" name="Google Shape;88;p1"/>
          <p:cNvSpPr/>
          <p:nvPr/>
        </p:nvSpPr>
        <p:spPr>
          <a:xfrm>
            <a:off x="338275" y="34026695"/>
            <a:ext cx="3200400" cy="584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600">
                <a:solidFill>
                  <a:schemeClr val="dk1"/>
                </a:solidFill>
              </a:rPr>
              <a:t>http://course.ece.cmu.edu/~ece500/projects/s22-teamc4/</a:t>
            </a:r>
            <a:endParaRPr/>
          </a:p>
        </p:txBody>
      </p:sp>
      <p:sp>
        <p:nvSpPr>
          <p:cNvPr id="89" name="Google Shape;89;p1"/>
          <p:cNvSpPr/>
          <p:nvPr/>
        </p:nvSpPr>
        <p:spPr>
          <a:xfrm>
            <a:off x="14005560" y="5118147"/>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Description</a:t>
            </a:r>
            <a:endParaRPr b="1" sz="4800">
              <a:solidFill>
                <a:schemeClr val="lt1"/>
              </a:solidFill>
              <a:latin typeface="Arial"/>
              <a:ea typeface="Arial"/>
              <a:cs typeface="Arial"/>
              <a:sym typeface="Arial"/>
            </a:endParaRPr>
          </a:p>
        </p:txBody>
      </p:sp>
      <p:sp>
        <p:nvSpPr>
          <p:cNvPr id="90" name="Google Shape;90;p1"/>
          <p:cNvSpPr/>
          <p:nvPr/>
        </p:nvSpPr>
        <p:spPr>
          <a:xfrm>
            <a:off x="13959840" y="20294345"/>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Evaluation</a:t>
            </a:r>
            <a:endParaRPr b="1" sz="4800">
              <a:solidFill>
                <a:schemeClr val="lt1"/>
              </a:solidFill>
              <a:latin typeface="Arial"/>
              <a:ea typeface="Arial"/>
              <a:cs typeface="Arial"/>
              <a:sym typeface="Arial"/>
            </a:endParaRPr>
          </a:p>
        </p:txBody>
      </p:sp>
      <p:sp>
        <p:nvSpPr>
          <p:cNvPr id="91" name="Google Shape;91;p1"/>
          <p:cNvSpPr/>
          <p:nvPr/>
        </p:nvSpPr>
        <p:spPr>
          <a:xfrm>
            <a:off x="335280" y="2933700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Conclusions &amp; Additional Information</a:t>
            </a:r>
            <a:endParaRPr/>
          </a:p>
        </p:txBody>
      </p:sp>
      <p:sp>
        <p:nvSpPr>
          <p:cNvPr id="92" name="Google Shape;92;p1"/>
          <p:cNvSpPr txBox="1"/>
          <p:nvPr/>
        </p:nvSpPr>
        <p:spPr>
          <a:xfrm>
            <a:off x="4267200" y="31856961"/>
            <a:ext cx="36882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Arial"/>
              <a:ea typeface="Arial"/>
              <a:cs typeface="Arial"/>
              <a:sym typeface="Arial"/>
            </a:endParaRPr>
          </a:p>
        </p:txBody>
      </p:sp>
      <p:sp>
        <p:nvSpPr>
          <p:cNvPr id="93" name="Google Shape;93;p1"/>
          <p:cNvSpPr txBox="1"/>
          <p:nvPr/>
        </p:nvSpPr>
        <p:spPr>
          <a:xfrm>
            <a:off x="566876" y="14076794"/>
            <a:ext cx="12874800" cy="5849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400">
                <a:solidFill>
                  <a:schemeClr val="dk1"/>
                </a:solidFill>
              </a:rPr>
              <a:t>The choosing algorithm is pre-trained and uses current data on the coins to create a spread of the mining modules. The spread of the mining modules is then processed by a remote server that houses the mining configurations. The decision inference is dependent on obtaining current data about the coins from </a:t>
            </a:r>
            <a:r>
              <a:rPr lang="en-US" sz="3400">
                <a:solidFill>
                  <a:schemeClr val="dk1"/>
                </a:solidFill>
              </a:rPr>
              <a:t>the </a:t>
            </a:r>
            <a:r>
              <a:rPr lang="en-US" sz="3400">
                <a:solidFill>
                  <a:schemeClr val="dk1"/>
                </a:solidFill>
              </a:rPr>
              <a:t>Binance API and the cryptocurrency proof of work puzzles from the respective coins’ F2Pool mining pool. All of this pre-processed on the Raspberry Pi before being sent to the FPGAs. The FPGAs perform the actual mining and send all of the correct nonces they find back to the Raspberry Pi. Finally, the Raspberry Pi sends all of the nonces to the mining pools and receives the mining reward.</a:t>
            </a:r>
            <a:endParaRPr sz="3400">
              <a:solidFill>
                <a:schemeClr val="dk1"/>
              </a:solidFill>
            </a:endParaRPr>
          </a:p>
        </p:txBody>
      </p:sp>
      <p:sp>
        <p:nvSpPr>
          <p:cNvPr id="94" name="Google Shape;94;p1"/>
          <p:cNvSpPr txBox="1"/>
          <p:nvPr/>
        </p:nvSpPr>
        <p:spPr>
          <a:xfrm>
            <a:off x="24434130" y="13777700"/>
            <a:ext cx="20631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FPGA</a:t>
            </a:r>
            <a:endParaRPr/>
          </a:p>
        </p:txBody>
      </p:sp>
      <p:sp>
        <p:nvSpPr>
          <p:cNvPr id="95" name="Google Shape;95;p1"/>
          <p:cNvSpPr txBox="1"/>
          <p:nvPr/>
        </p:nvSpPr>
        <p:spPr>
          <a:xfrm>
            <a:off x="14421375" y="14214025"/>
            <a:ext cx="2743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Nonce Hex Display</a:t>
            </a:r>
            <a:endParaRPr/>
          </a:p>
        </p:txBody>
      </p:sp>
      <p:sp>
        <p:nvSpPr>
          <p:cNvPr id="96" name="Google Shape;96;p1"/>
          <p:cNvSpPr txBox="1"/>
          <p:nvPr/>
        </p:nvSpPr>
        <p:spPr>
          <a:xfrm>
            <a:off x="23106439" y="19247013"/>
            <a:ext cx="29208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Breadboard</a:t>
            </a:r>
            <a:endParaRPr/>
          </a:p>
        </p:txBody>
      </p:sp>
      <p:sp>
        <p:nvSpPr>
          <p:cNvPr id="97" name="Google Shape;97;p1"/>
          <p:cNvSpPr txBox="1"/>
          <p:nvPr/>
        </p:nvSpPr>
        <p:spPr>
          <a:xfrm>
            <a:off x="17347302" y="19198638"/>
            <a:ext cx="32004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rPr>
              <a:t>Raspberry Pi</a:t>
            </a:r>
            <a:endParaRPr/>
          </a:p>
        </p:txBody>
      </p:sp>
      <p:sp>
        <p:nvSpPr>
          <p:cNvPr id="98" name="Google Shape;98;p1"/>
          <p:cNvSpPr txBox="1"/>
          <p:nvPr/>
        </p:nvSpPr>
        <p:spPr>
          <a:xfrm>
            <a:off x="15906750" y="13132075"/>
            <a:ext cx="9006600" cy="61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400">
                <a:solidFill>
                  <a:schemeClr val="dk1"/>
                </a:solidFill>
              </a:rPr>
              <a:t>Constructed System with 2 FPGA boards</a:t>
            </a:r>
            <a:endParaRPr sz="1600"/>
          </a:p>
        </p:txBody>
      </p:sp>
      <p:sp>
        <p:nvSpPr>
          <p:cNvPr id="99" name="Google Shape;99;p1"/>
          <p:cNvSpPr txBox="1"/>
          <p:nvPr/>
        </p:nvSpPr>
        <p:spPr>
          <a:xfrm>
            <a:off x="14067475" y="21493325"/>
            <a:ext cx="5764200" cy="14868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000">
                <a:solidFill>
                  <a:schemeClr val="dk1"/>
                </a:solidFill>
              </a:rPr>
              <a:t>For accuracy testing, we define an ideal switching that takes into account the built in robustness of the system against volatility. The accuracy measure here is 85%.</a:t>
            </a:r>
            <a:endParaRPr sz="3000">
              <a:solidFill>
                <a:schemeClr val="dk1"/>
              </a:solidFill>
            </a:endParaRPr>
          </a:p>
          <a:p>
            <a:pPr indent="0" lvl="0" marL="0" marR="0" rtl="0" algn="l">
              <a:spcBef>
                <a:spcPts val="0"/>
              </a:spcBef>
              <a:spcAft>
                <a:spcPts val="0"/>
              </a:spcAft>
              <a:buNone/>
            </a:pPr>
            <a:r>
              <a:rPr lang="en-US" sz="3000">
                <a:solidFill>
                  <a:schemeClr val="dk1"/>
                </a:solidFill>
              </a:rPr>
              <a:t>The main tradeoffs for the system lie with the number of times the configurations are switched and the </a:t>
            </a:r>
            <a:r>
              <a:rPr lang="en-US" sz="3000">
                <a:solidFill>
                  <a:schemeClr val="dk1"/>
                </a:solidFill>
              </a:rPr>
              <a:t>weights on which we predict on. Different events such as transaction volumes for coins and the changes in difficulty affect which coin to mine. Switching configurations also pose a time overhead when we have to load in a new configuration so that we can contribute as much processing power as the FPGA has for mining. Switching a configuration causes the board to also reset, invoking more overhead if we keep switching the same board. There also comes a tradeoff of robustness and profitability as we scale up the system in terms of the number of boards, where more boards invokes less robustness for higher attainable hashrates and thus more revenue from the mining pools.</a:t>
            </a:r>
            <a:endParaRPr sz="3000">
              <a:solidFill>
                <a:schemeClr val="dk1"/>
              </a:solidFill>
            </a:endParaRPr>
          </a:p>
        </p:txBody>
      </p:sp>
      <p:sp>
        <p:nvSpPr>
          <p:cNvPr id="100" name="Google Shape;100;p1"/>
          <p:cNvSpPr txBox="1"/>
          <p:nvPr/>
        </p:nvSpPr>
        <p:spPr>
          <a:xfrm>
            <a:off x="3538675" y="30374500"/>
            <a:ext cx="9948600" cy="5510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rPr>
              <a:t>O</a:t>
            </a:r>
            <a:r>
              <a:rPr lang="en-US" sz="3200">
                <a:solidFill>
                  <a:schemeClr val="dk1"/>
                </a:solidFill>
                <a:latin typeface="Arial"/>
                <a:ea typeface="Arial"/>
                <a:cs typeface="Arial"/>
                <a:sym typeface="Arial"/>
              </a:rPr>
              <a:t>verall, we were able to achieve the </a:t>
            </a:r>
            <a:r>
              <a:rPr lang="en-US" sz="3200">
                <a:solidFill>
                  <a:schemeClr val="dk1"/>
                </a:solidFill>
              </a:rPr>
              <a:t>general concept of the system we set out to build. To expand this project, future work could examine the possibility of mining more than two coins. The decision process is also another area that </a:t>
            </a:r>
            <a:r>
              <a:rPr lang="en-US" sz="3200">
                <a:solidFill>
                  <a:schemeClr val="dk1"/>
                </a:solidFill>
              </a:rPr>
              <a:t>could</a:t>
            </a:r>
            <a:r>
              <a:rPr lang="en-US" sz="3200">
                <a:solidFill>
                  <a:schemeClr val="dk1"/>
                </a:solidFill>
              </a:rPr>
              <a:t> be improved upon and perhaps utilize a recurrent neural network that not only use historical data but also use inference data to continue training the model as the model performs inference. The mining modules can also be improved for each coin and optimized to improve the efficiency to </a:t>
            </a:r>
            <a:r>
              <a:rPr lang="en-US" sz="3200">
                <a:solidFill>
                  <a:schemeClr val="dk1"/>
                </a:solidFill>
              </a:rPr>
              <a:t>achieve</a:t>
            </a:r>
            <a:r>
              <a:rPr lang="en-US" sz="3200">
                <a:solidFill>
                  <a:schemeClr val="dk1"/>
                </a:solidFill>
              </a:rPr>
              <a:t> higher hash rates.</a:t>
            </a:r>
            <a:r>
              <a:rPr lang="en-US" sz="3200">
                <a:solidFill>
                  <a:schemeClr val="dk1"/>
                </a:solidFill>
                <a:latin typeface="Arial"/>
                <a:ea typeface="Arial"/>
                <a:cs typeface="Arial"/>
                <a:sym typeface="Arial"/>
              </a:rPr>
              <a:t> </a:t>
            </a:r>
            <a:endParaRPr sz="3200">
              <a:solidFill>
                <a:schemeClr val="dk1"/>
              </a:solidFill>
              <a:latin typeface="Arial"/>
              <a:ea typeface="Arial"/>
              <a:cs typeface="Arial"/>
              <a:sym typeface="Arial"/>
            </a:endParaRPr>
          </a:p>
        </p:txBody>
      </p:sp>
      <p:pic>
        <p:nvPicPr>
          <p:cNvPr id="101" name="Google Shape;101;p1"/>
          <p:cNvPicPr preferRelativeResize="0"/>
          <p:nvPr/>
        </p:nvPicPr>
        <p:blipFill>
          <a:blip r:embed="rId5">
            <a:alphaModFix/>
          </a:blip>
          <a:stretch>
            <a:fillRect/>
          </a:stretch>
        </p:blipFill>
        <p:spPr>
          <a:xfrm>
            <a:off x="566875" y="31283496"/>
            <a:ext cx="2743200" cy="2743200"/>
          </a:xfrm>
          <a:prstGeom prst="rect">
            <a:avLst/>
          </a:prstGeom>
          <a:noFill/>
          <a:ln>
            <a:noFill/>
          </a:ln>
        </p:spPr>
      </p:pic>
      <p:pic>
        <p:nvPicPr>
          <p:cNvPr id="102" name="Google Shape;102;p1"/>
          <p:cNvPicPr preferRelativeResize="0"/>
          <p:nvPr/>
        </p:nvPicPr>
        <p:blipFill>
          <a:blip r:embed="rId6">
            <a:alphaModFix/>
          </a:blip>
          <a:stretch>
            <a:fillRect/>
          </a:stretch>
        </p:blipFill>
        <p:spPr>
          <a:xfrm rot="-5400000">
            <a:off x="18077775" y="13202450"/>
            <a:ext cx="4991100" cy="6654800"/>
          </a:xfrm>
          <a:prstGeom prst="rect">
            <a:avLst/>
          </a:prstGeom>
          <a:noFill/>
          <a:ln>
            <a:noFill/>
          </a:ln>
        </p:spPr>
      </p:pic>
      <p:sp>
        <p:nvSpPr>
          <p:cNvPr id="103" name="Google Shape;103;p1"/>
          <p:cNvSpPr/>
          <p:nvPr/>
        </p:nvSpPr>
        <p:spPr>
          <a:xfrm flipH="1">
            <a:off x="23152766" y="18375496"/>
            <a:ext cx="1050257" cy="912589"/>
          </a:xfrm>
          <a:custGeom>
            <a:rect b="b" l="l" r="r" t="t"/>
            <a:pathLst>
              <a:path extrusionOk="0" h="1689980" w="517368">
                <a:moveTo>
                  <a:pt x="43570" y="1689980"/>
                </a:moveTo>
                <a:cubicBezTo>
                  <a:pt x="-9745" y="1335888"/>
                  <a:pt x="-23324" y="993869"/>
                  <a:pt x="55642" y="712206"/>
                </a:cubicBezTo>
                <a:cubicBezTo>
                  <a:pt x="134608" y="430543"/>
                  <a:pt x="300085" y="195152"/>
                  <a:pt x="517368" y="0"/>
                </a:cubicBezTo>
              </a:path>
            </a:pathLst>
          </a:custGeom>
          <a:noFill/>
          <a:ln cap="flat" cmpd="sng" w="5715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9600">
              <a:solidFill>
                <a:schemeClr val="dk1"/>
              </a:solidFill>
              <a:latin typeface="Arial"/>
              <a:ea typeface="Arial"/>
              <a:cs typeface="Arial"/>
              <a:sym typeface="Arial"/>
            </a:endParaRPr>
          </a:p>
        </p:txBody>
      </p:sp>
      <p:sp>
        <p:nvSpPr>
          <p:cNvPr id="104" name="Google Shape;104;p1"/>
          <p:cNvSpPr/>
          <p:nvPr/>
        </p:nvSpPr>
        <p:spPr>
          <a:xfrm>
            <a:off x="17973673" y="18375650"/>
            <a:ext cx="328529" cy="806965"/>
          </a:xfrm>
          <a:custGeom>
            <a:rect b="b" l="l" r="r" t="t"/>
            <a:pathLst>
              <a:path extrusionOk="0" h="1689980" w="517368">
                <a:moveTo>
                  <a:pt x="43570" y="1689980"/>
                </a:moveTo>
                <a:cubicBezTo>
                  <a:pt x="-9745" y="1335888"/>
                  <a:pt x="-23324" y="993869"/>
                  <a:pt x="55642" y="712206"/>
                </a:cubicBezTo>
                <a:cubicBezTo>
                  <a:pt x="134608" y="430543"/>
                  <a:pt x="300085" y="195152"/>
                  <a:pt x="517368" y="0"/>
                </a:cubicBezTo>
              </a:path>
            </a:pathLst>
          </a:custGeom>
          <a:noFill/>
          <a:ln cap="flat" cmpd="sng" w="5715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9600">
              <a:solidFill>
                <a:schemeClr val="dk1"/>
              </a:solidFill>
              <a:latin typeface="Arial"/>
              <a:ea typeface="Arial"/>
              <a:cs typeface="Arial"/>
              <a:sym typeface="Arial"/>
            </a:endParaRPr>
          </a:p>
        </p:txBody>
      </p:sp>
      <p:cxnSp>
        <p:nvCxnSpPr>
          <p:cNvPr id="105" name="Google Shape;105;p1"/>
          <p:cNvCxnSpPr/>
          <p:nvPr/>
        </p:nvCxnSpPr>
        <p:spPr>
          <a:xfrm>
            <a:off x="16478764" y="15159239"/>
            <a:ext cx="4095300" cy="995100"/>
          </a:xfrm>
          <a:prstGeom prst="straightConnector1">
            <a:avLst/>
          </a:prstGeom>
          <a:noFill/>
          <a:ln cap="flat" cmpd="sng" w="57150">
            <a:solidFill>
              <a:schemeClr val="accent1"/>
            </a:solidFill>
            <a:prstDash val="solid"/>
            <a:round/>
            <a:headEnd len="sm" w="sm" type="none"/>
            <a:tailEnd len="med" w="med" type="triangle"/>
          </a:ln>
        </p:spPr>
      </p:cxnSp>
      <p:cxnSp>
        <p:nvCxnSpPr>
          <p:cNvPr id="106" name="Google Shape;106;p1"/>
          <p:cNvCxnSpPr/>
          <p:nvPr/>
        </p:nvCxnSpPr>
        <p:spPr>
          <a:xfrm>
            <a:off x="16478764" y="15159239"/>
            <a:ext cx="1713900" cy="1090500"/>
          </a:xfrm>
          <a:prstGeom prst="straightConnector1">
            <a:avLst/>
          </a:prstGeom>
          <a:noFill/>
          <a:ln cap="flat" cmpd="sng" w="57150">
            <a:solidFill>
              <a:schemeClr val="accent1"/>
            </a:solidFill>
            <a:prstDash val="solid"/>
            <a:round/>
            <a:headEnd len="sm" w="sm" type="none"/>
            <a:tailEnd len="med" w="med" type="triangle"/>
          </a:ln>
        </p:spPr>
      </p:cxnSp>
      <p:cxnSp>
        <p:nvCxnSpPr>
          <p:cNvPr id="107" name="Google Shape;107;p1"/>
          <p:cNvCxnSpPr/>
          <p:nvPr/>
        </p:nvCxnSpPr>
        <p:spPr>
          <a:xfrm flipH="1">
            <a:off x="19545393" y="14288844"/>
            <a:ext cx="4728600" cy="646500"/>
          </a:xfrm>
          <a:prstGeom prst="straightConnector1">
            <a:avLst/>
          </a:prstGeom>
          <a:noFill/>
          <a:ln cap="flat" cmpd="sng" w="57150">
            <a:solidFill>
              <a:schemeClr val="accent1"/>
            </a:solidFill>
            <a:prstDash val="solid"/>
            <a:round/>
            <a:headEnd len="sm" w="sm" type="none"/>
            <a:tailEnd len="med" w="med" type="triangle"/>
          </a:ln>
        </p:spPr>
      </p:cxnSp>
      <p:cxnSp>
        <p:nvCxnSpPr>
          <p:cNvPr id="108" name="Google Shape;108;p1"/>
          <p:cNvCxnSpPr/>
          <p:nvPr/>
        </p:nvCxnSpPr>
        <p:spPr>
          <a:xfrm flipH="1">
            <a:off x="22821751" y="14290865"/>
            <a:ext cx="1467000" cy="597000"/>
          </a:xfrm>
          <a:prstGeom prst="straightConnector1">
            <a:avLst/>
          </a:prstGeom>
          <a:noFill/>
          <a:ln cap="flat" cmpd="sng" w="57150">
            <a:solidFill>
              <a:schemeClr val="accent1"/>
            </a:solidFill>
            <a:prstDash val="solid"/>
            <a:round/>
            <a:headEnd len="sm" w="sm" type="none"/>
            <a:tailEnd len="med" w="med" type="triangle"/>
          </a:ln>
        </p:spPr>
      </p:cxnSp>
      <p:pic>
        <p:nvPicPr>
          <p:cNvPr id="109" name="Google Shape;109;p1"/>
          <p:cNvPicPr preferRelativeResize="0"/>
          <p:nvPr/>
        </p:nvPicPr>
        <p:blipFill>
          <a:blip r:embed="rId7">
            <a:alphaModFix/>
          </a:blip>
          <a:stretch>
            <a:fillRect/>
          </a:stretch>
        </p:blipFill>
        <p:spPr>
          <a:xfrm>
            <a:off x="-419000" y="20011735"/>
            <a:ext cx="14287400" cy="9155590"/>
          </a:xfrm>
          <a:prstGeom prst="rect">
            <a:avLst/>
          </a:prstGeom>
          <a:noFill/>
          <a:ln>
            <a:noFill/>
          </a:ln>
        </p:spPr>
      </p:pic>
      <p:pic>
        <p:nvPicPr>
          <p:cNvPr id="110" name="Google Shape;110;p1" title="Chart"/>
          <p:cNvPicPr preferRelativeResize="0"/>
          <p:nvPr/>
        </p:nvPicPr>
        <p:blipFill>
          <a:blip r:embed="rId8">
            <a:alphaModFix/>
          </a:blip>
          <a:stretch>
            <a:fillRect/>
          </a:stretch>
        </p:blipFill>
        <p:spPr>
          <a:xfrm>
            <a:off x="19831675" y="21208738"/>
            <a:ext cx="7082919" cy="4379599"/>
          </a:xfrm>
          <a:prstGeom prst="rect">
            <a:avLst/>
          </a:prstGeom>
          <a:noFill/>
          <a:ln>
            <a:noFill/>
          </a:ln>
        </p:spPr>
      </p:pic>
      <p:pic>
        <p:nvPicPr>
          <p:cNvPr id="111" name="Google Shape;111;p1" title="Chart"/>
          <p:cNvPicPr preferRelativeResize="0"/>
          <p:nvPr/>
        </p:nvPicPr>
        <p:blipFill>
          <a:blip r:embed="rId9">
            <a:alphaModFix/>
          </a:blip>
          <a:stretch>
            <a:fillRect/>
          </a:stretch>
        </p:blipFill>
        <p:spPr>
          <a:xfrm>
            <a:off x="19983325" y="25458303"/>
            <a:ext cx="7082925" cy="4379597"/>
          </a:xfrm>
          <a:prstGeom prst="rect">
            <a:avLst/>
          </a:prstGeom>
          <a:noFill/>
          <a:ln>
            <a:noFill/>
          </a:ln>
        </p:spPr>
      </p:pic>
      <p:pic>
        <p:nvPicPr>
          <p:cNvPr id="112" name="Google Shape;112;p1" title="Chart"/>
          <p:cNvPicPr preferRelativeResize="0"/>
          <p:nvPr/>
        </p:nvPicPr>
        <p:blipFill>
          <a:blip r:embed="rId10">
            <a:alphaModFix/>
          </a:blip>
          <a:stretch>
            <a:fillRect/>
          </a:stretch>
        </p:blipFill>
        <p:spPr>
          <a:xfrm>
            <a:off x="20095600" y="29578650"/>
            <a:ext cx="7336401" cy="453631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yLab-PosterTemplate-v3">
  <a:themeElements>
    <a:clrScheme name="Custom 6">
      <a:dk1>
        <a:srgbClr val="000000"/>
      </a:dk1>
      <a:lt1>
        <a:srgbClr val="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2012-08-30T17:56:20Z</dcterms:created>
  <dc:creator>ndwyer</dc:creator>
</cp:coreProperties>
</file>