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36576000"/>
  <p:notesSz cx="32461200" cy="51206400"/>
  <p:defaultTextStyle>
    <a:defPPr>
      <a:defRPr lang="en-US"/>
    </a:defPPr>
    <a:lvl1pPr algn="l" rtl="0" fontAlgn="base">
      <a:spcBef>
        <a:spcPct val="0"/>
      </a:spcBef>
      <a:spcAft>
        <a:spcPct val="0"/>
      </a:spcAft>
      <a:defRPr sz="7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7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7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7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7400" kern="1200">
        <a:solidFill>
          <a:schemeClr val="tx1"/>
        </a:solidFill>
        <a:latin typeface="Arial" charset="0"/>
        <a:ea typeface="ＭＳ Ｐゴシック" pitchFamily="-112" charset="-128"/>
        <a:cs typeface="+mn-cs"/>
      </a:defRPr>
    </a:lvl5pPr>
    <a:lvl6pPr marL="2286000" algn="l" defTabSz="914400" rtl="0" eaLnBrk="1" latinLnBrk="0" hangingPunct="1">
      <a:defRPr sz="7400" kern="1200">
        <a:solidFill>
          <a:schemeClr val="tx1"/>
        </a:solidFill>
        <a:latin typeface="Arial" charset="0"/>
        <a:ea typeface="ＭＳ Ｐゴシック" pitchFamily="-112" charset="-128"/>
        <a:cs typeface="+mn-cs"/>
      </a:defRPr>
    </a:lvl6pPr>
    <a:lvl7pPr marL="2743200" algn="l" defTabSz="914400" rtl="0" eaLnBrk="1" latinLnBrk="0" hangingPunct="1">
      <a:defRPr sz="7400" kern="1200">
        <a:solidFill>
          <a:schemeClr val="tx1"/>
        </a:solidFill>
        <a:latin typeface="Arial" charset="0"/>
        <a:ea typeface="ＭＳ Ｐゴシック" pitchFamily="-112" charset="-128"/>
        <a:cs typeface="+mn-cs"/>
      </a:defRPr>
    </a:lvl7pPr>
    <a:lvl8pPr marL="3200400" algn="l" defTabSz="914400" rtl="0" eaLnBrk="1" latinLnBrk="0" hangingPunct="1">
      <a:defRPr sz="7400" kern="1200">
        <a:solidFill>
          <a:schemeClr val="tx1"/>
        </a:solidFill>
        <a:latin typeface="Arial" charset="0"/>
        <a:ea typeface="ＭＳ Ｐゴシック" pitchFamily="-112" charset="-128"/>
        <a:cs typeface="+mn-cs"/>
      </a:defRPr>
    </a:lvl8pPr>
    <a:lvl9pPr marL="3657600" algn="l" defTabSz="914400" rtl="0" eaLnBrk="1" latinLnBrk="0" hangingPunct="1">
      <a:defRPr sz="7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11"/>
    <a:srgbClr val="A50021"/>
    <a:srgbClr val="630000"/>
    <a:srgbClr val="800000"/>
    <a:srgbClr val="E48D96"/>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3" autoAdjust="0"/>
    <p:restoredTop sz="95000" autoAdjust="0"/>
  </p:normalViewPr>
  <p:slideViewPr>
    <p:cSldViewPr>
      <p:cViewPr varScale="1">
        <p:scale>
          <a:sx n="21" d="100"/>
          <a:sy n="21" d="100"/>
        </p:scale>
        <p:origin x="3520" y="2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6805" y="11361738"/>
            <a:ext cx="23318391" cy="784066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115098" y="20726400"/>
            <a:ext cx="19201805"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08ECDC-7975-4BB1-AE49-2345F5BD9256}" type="slidenum">
              <a:rPr lang="en-US"/>
              <a:pPr>
                <a:defRPr/>
              </a:pPr>
              <a:t>‹#›</a:t>
            </a:fld>
            <a:endParaRPr lang="en-US"/>
          </a:p>
        </p:txBody>
      </p:sp>
    </p:spTree>
    <p:extLst>
      <p:ext uri="{BB962C8B-B14F-4D97-AF65-F5344CB8AC3E}">
        <p14:creationId xmlns:p14="http://schemas.microsoft.com/office/powerpoint/2010/main" val="357711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2198" y="8534403"/>
            <a:ext cx="24687609" cy="241379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44A2AE-0D4A-4451-8982-9EBB4E5C1846}" type="slidenum">
              <a:rPr lang="en-US"/>
              <a:pPr>
                <a:defRPr/>
              </a:pPr>
              <a:t>‹#›</a:t>
            </a:fld>
            <a:endParaRPr lang="en-US"/>
          </a:p>
        </p:txBody>
      </p:sp>
    </p:spTree>
    <p:extLst>
      <p:ext uri="{BB962C8B-B14F-4D97-AF65-F5344CB8AC3E}">
        <p14:creationId xmlns:p14="http://schemas.microsoft.com/office/powerpoint/2010/main" val="24038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7906" y="1465265"/>
            <a:ext cx="6171902" cy="31207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2195" y="1465265"/>
            <a:ext cx="18372833"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6961B1A-AA47-452D-9BBE-9E21C2493F32}" type="slidenum">
              <a:rPr lang="en-US"/>
              <a:pPr>
                <a:defRPr/>
              </a:pPr>
              <a:t>‹#›</a:t>
            </a:fld>
            <a:endParaRPr lang="en-US"/>
          </a:p>
        </p:txBody>
      </p:sp>
    </p:spTree>
    <p:extLst>
      <p:ext uri="{BB962C8B-B14F-4D97-AF65-F5344CB8AC3E}">
        <p14:creationId xmlns:p14="http://schemas.microsoft.com/office/powerpoint/2010/main" val="30425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2198" y="8534403"/>
            <a:ext cx="24687609" cy="241379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94BB4F-286F-434F-B641-308747CD331A}" type="slidenum">
              <a:rPr lang="en-US"/>
              <a:pPr>
                <a:defRPr/>
              </a:pPr>
              <a:t>‹#›</a:t>
            </a:fld>
            <a:endParaRPr lang="en-US"/>
          </a:p>
        </p:txBody>
      </p:sp>
    </p:spTree>
    <p:extLst>
      <p:ext uri="{BB962C8B-B14F-4D97-AF65-F5344CB8AC3E}">
        <p14:creationId xmlns:p14="http://schemas.microsoft.com/office/powerpoint/2010/main" val="315499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2939"/>
            <a:ext cx="23316903" cy="72644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166939" y="15501939"/>
            <a:ext cx="23316903"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3FC15A0-8257-40EF-8357-0172E684FEB9}" type="slidenum">
              <a:rPr lang="en-US"/>
              <a:pPr>
                <a:defRPr/>
              </a:pPr>
              <a:t>‹#›</a:t>
            </a:fld>
            <a:endParaRPr lang="en-US"/>
          </a:p>
        </p:txBody>
      </p:sp>
    </p:spTree>
    <p:extLst>
      <p:ext uri="{BB962C8B-B14F-4D97-AF65-F5344CB8AC3E}">
        <p14:creationId xmlns:p14="http://schemas.microsoft.com/office/powerpoint/2010/main" val="39456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372197"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87439"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8B3C89-2AAD-49DE-A617-266642974606}" type="slidenum">
              <a:rPr lang="en-US"/>
              <a:pPr>
                <a:defRPr/>
              </a:pPr>
              <a:t>‹#›</a:t>
            </a:fld>
            <a:endParaRPr lang="en-US"/>
          </a:p>
        </p:txBody>
      </p:sp>
    </p:spTree>
    <p:extLst>
      <p:ext uri="{BB962C8B-B14F-4D97-AF65-F5344CB8AC3E}">
        <p14:creationId xmlns:p14="http://schemas.microsoft.com/office/powerpoint/2010/main" val="40260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2195" y="8186740"/>
            <a:ext cx="12120563"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2195" y="11599865"/>
            <a:ext cx="12120563"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4781" y="8186740"/>
            <a:ext cx="12125027"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3934781" y="11599865"/>
            <a:ext cx="12125027"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8"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9"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97A8F8B-2AF0-43A6-8DF5-9CEC14129F77}" type="slidenum">
              <a:rPr lang="en-US"/>
              <a:pPr>
                <a:defRPr/>
              </a:pPr>
              <a:t>‹#›</a:t>
            </a:fld>
            <a:endParaRPr lang="en-US"/>
          </a:p>
        </p:txBody>
      </p:sp>
    </p:spTree>
    <p:extLst>
      <p:ext uri="{BB962C8B-B14F-4D97-AF65-F5344CB8AC3E}">
        <p14:creationId xmlns:p14="http://schemas.microsoft.com/office/powerpoint/2010/main" val="48091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4A0AEC3-84AA-4BA5-9CB6-5B1BBAA7300F}" type="slidenum">
              <a:rPr lang="en-US"/>
              <a:pPr>
                <a:defRPr/>
              </a:pPr>
              <a:t>‹#›</a:t>
            </a:fld>
            <a:endParaRPr lang="en-US"/>
          </a:p>
        </p:txBody>
      </p:sp>
    </p:spTree>
    <p:extLst>
      <p:ext uri="{BB962C8B-B14F-4D97-AF65-F5344CB8AC3E}">
        <p14:creationId xmlns:p14="http://schemas.microsoft.com/office/powerpoint/2010/main" val="316434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3"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1FB83A-5ABC-4055-85B1-41573413F329}" type="slidenum">
              <a:rPr lang="en-US"/>
              <a:pPr>
                <a:defRPr/>
              </a:pPr>
              <a:t>‹#›</a:t>
            </a:fld>
            <a:endParaRPr lang="en-US"/>
          </a:p>
        </p:txBody>
      </p:sp>
    </p:spTree>
    <p:extLst>
      <p:ext uri="{BB962C8B-B14F-4D97-AF65-F5344CB8AC3E}">
        <p14:creationId xmlns:p14="http://schemas.microsoft.com/office/powerpoint/2010/main" val="412471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2195" y="1455739"/>
            <a:ext cx="9024938" cy="61976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0724555" y="1455739"/>
            <a:ext cx="1533525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2195" y="7653339"/>
            <a:ext cx="9024938"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D478D4-DBF3-423C-87B5-14C0A944C4AD}" type="slidenum">
              <a:rPr lang="en-US"/>
              <a:pPr>
                <a:defRPr/>
              </a:pPr>
              <a:t>‹#›</a:t>
            </a:fld>
            <a:endParaRPr lang="en-US"/>
          </a:p>
        </p:txBody>
      </p:sp>
    </p:spTree>
    <p:extLst>
      <p:ext uri="{BB962C8B-B14F-4D97-AF65-F5344CB8AC3E}">
        <p14:creationId xmlns:p14="http://schemas.microsoft.com/office/powerpoint/2010/main" val="201474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7163" y="25603200"/>
            <a:ext cx="16458902" cy="30226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77163" y="3268663"/>
            <a:ext cx="16458902"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377163" y="28625800"/>
            <a:ext cx="16458902"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BF2D51A-D49F-4C96-A0A3-78851C506539}" type="slidenum">
              <a:rPr lang="en-US"/>
              <a:pPr>
                <a:defRPr/>
              </a:pPr>
              <a:t>‹#›</a:t>
            </a:fld>
            <a:endParaRPr lang="en-US"/>
          </a:p>
        </p:txBody>
      </p:sp>
    </p:spTree>
    <p:extLst>
      <p:ext uri="{BB962C8B-B14F-4D97-AF65-F5344CB8AC3E}">
        <p14:creationId xmlns:p14="http://schemas.microsoft.com/office/powerpoint/2010/main" val="66636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3762375" rtl="0" eaLnBrk="1" fontAlgn="base" hangingPunct="1">
        <a:spcBef>
          <a:spcPct val="0"/>
        </a:spcBef>
        <a:spcAft>
          <a:spcPct val="0"/>
        </a:spcAft>
        <a:defRPr sz="18100">
          <a:solidFill>
            <a:schemeClr val="tx2"/>
          </a:solidFill>
          <a:latin typeface="+mj-lt"/>
          <a:ea typeface="ＭＳ Ｐゴシック" pitchFamily="-112" charset="-128"/>
          <a:cs typeface="ＭＳ Ｐゴシック" pitchFamily="-112" charset="-128"/>
        </a:defRPr>
      </a:lvl1pPr>
      <a:lvl2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2pPr>
      <a:lvl3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3pPr>
      <a:lvl4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4pPr>
      <a:lvl5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5pPr>
      <a:lvl6pPr marL="457200" algn="ctr" defTabSz="3762375" rtl="0" eaLnBrk="1" fontAlgn="base" hangingPunct="1">
        <a:spcBef>
          <a:spcPct val="0"/>
        </a:spcBef>
        <a:spcAft>
          <a:spcPct val="0"/>
        </a:spcAft>
        <a:defRPr sz="18100">
          <a:solidFill>
            <a:schemeClr val="tx2"/>
          </a:solidFill>
          <a:latin typeface="Arial" pitchFamily="-110" charset="0"/>
        </a:defRPr>
      </a:lvl6pPr>
      <a:lvl7pPr marL="914400" algn="ctr" defTabSz="3762375" rtl="0" eaLnBrk="1" fontAlgn="base" hangingPunct="1">
        <a:spcBef>
          <a:spcPct val="0"/>
        </a:spcBef>
        <a:spcAft>
          <a:spcPct val="0"/>
        </a:spcAft>
        <a:defRPr sz="18100">
          <a:solidFill>
            <a:schemeClr val="tx2"/>
          </a:solidFill>
          <a:latin typeface="Arial" pitchFamily="-110" charset="0"/>
        </a:defRPr>
      </a:lvl7pPr>
      <a:lvl8pPr marL="1371600" algn="ctr" defTabSz="3762375" rtl="0" eaLnBrk="1" fontAlgn="base" hangingPunct="1">
        <a:spcBef>
          <a:spcPct val="0"/>
        </a:spcBef>
        <a:spcAft>
          <a:spcPct val="0"/>
        </a:spcAft>
        <a:defRPr sz="18100">
          <a:solidFill>
            <a:schemeClr val="tx2"/>
          </a:solidFill>
          <a:latin typeface="Arial" pitchFamily="-110" charset="0"/>
        </a:defRPr>
      </a:lvl8pPr>
      <a:lvl9pPr marL="1828800" algn="ctr" defTabSz="3762375" rtl="0" eaLnBrk="1" fontAlgn="base" hangingPunct="1">
        <a:spcBef>
          <a:spcPct val="0"/>
        </a:spcBef>
        <a:spcAft>
          <a:spcPct val="0"/>
        </a:spcAft>
        <a:defRPr sz="18100">
          <a:solidFill>
            <a:schemeClr val="tx2"/>
          </a:solidFill>
          <a:latin typeface="Arial" pitchFamily="-110" charset="0"/>
        </a:defRPr>
      </a:lvl9pPr>
    </p:titleStyle>
    <p:bodyStyle>
      <a:lvl1pPr marL="685800" indent="-685800" algn="l" defTabSz="3762375" rtl="0" eaLnBrk="1" fontAlgn="base" hangingPunct="1">
        <a:spcBef>
          <a:spcPct val="20000"/>
        </a:spcBef>
        <a:spcAft>
          <a:spcPct val="0"/>
        </a:spcAft>
        <a:buFont typeface="Times" pitchFamily="-112" charset="0"/>
        <a:buChar char="•"/>
        <a:tabLst>
          <a:tab pos="2116138" algn="l"/>
        </a:tabLst>
        <a:defRPr sz="5400">
          <a:solidFill>
            <a:schemeClr val="tx1"/>
          </a:solidFill>
          <a:latin typeface="+mn-lt"/>
          <a:ea typeface="ＭＳ Ｐゴシック" pitchFamily="-112" charset="-128"/>
          <a:cs typeface="ＭＳ Ｐゴシック" pitchFamily="-112" charset="-128"/>
        </a:defRPr>
      </a:lvl1pPr>
      <a:lvl2pPr marL="1600200" indent="-685800" algn="l" defTabSz="3762375" rtl="0" eaLnBrk="1" fontAlgn="base" hangingPunct="1">
        <a:spcBef>
          <a:spcPct val="20000"/>
        </a:spcBef>
        <a:spcAft>
          <a:spcPct val="0"/>
        </a:spcAft>
        <a:buChar char="•"/>
        <a:tabLst>
          <a:tab pos="2116138" algn="l"/>
        </a:tabLst>
        <a:defRPr sz="4800">
          <a:solidFill>
            <a:schemeClr val="tx1"/>
          </a:solidFill>
          <a:latin typeface="+mn-lt"/>
          <a:ea typeface="ＭＳ Ｐゴシック" pitchFamily="-110" charset="-128"/>
        </a:defRPr>
      </a:lvl2pPr>
      <a:lvl3pPr marL="25146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3pPr>
      <a:lvl4pPr marL="34290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4pPr>
      <a:lvl5pPr marL="4343400" indent="-685800" algn="l" defTabSz="3762375" rtl="0" eaLnBrk="1" fontAlgn="base" hangingPunct="1">
        <a:spcBef>
          <a:spcPct val="20000"/>
        </a:spcBef>
        <a:spcAft>
          <a:spcPct val="0"/>
        </a:spcAft>
        <a:buFont typeface="Wingdings" pitchFamily="-112" charset="2"/>
        <a:buChar char="ü"/>
        <a:tabLst>
          <a:tab pos="2116138" algn="l"/>
        </a:tabLst>
        <a:defRPr sz="3600">
          <a:solidFill>
            <a:schemeClr val="tx1"/>
          </a:solidFill>
          <a:latin typeface="+mn-lt"/>
          <a:ea typeface="ＭＳ Ｐゴシック" pitchFamily="-110" charset="-128"/>
        </a:defRPr>
      </a:lvl5pPr>
      <a:lvl6pPr marL="48006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6pPr>
      <a:lvl7pPr marL="52578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7pPr>
      <a:lvl8pPr marL="57150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8pPr>
      <a:lvl9pPr marL="61722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ixabay.com/vectors/check-correct-green-mark-tick-157822/"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Box 5">
            <a:extLst>
              <a:ext uri="{FF2B5EF4-FFF2-40B4-BE49-F238E27FC236}">
                <a16:creationId xmlns:a16="http://schemas.microsoft.com/office/drawing/2014/main" id="{92D9EBD6-ADCF-3634-9318-32303DF977F5}"/>
              </a:ext>
            </a:extLst>
          </p:cNvPr>
          <p:cNvSpPr txBox="1">
            <a:spLocks noChangeArrowheads="1"/>
          </p:cNvSpPr>
          <p:nvPr/>
        </p:nvSpPr>
        <p:spPr bwMode="auto">
          <a:xfrm>
            <a:off x="381000" y="533401"/>
            <a:ext cx="27051000" cy="439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eaLnBrk="1" hangingPunct="1">
              <a:lnSpc>
                <a:spcPct val="60000"/>
              </a:lnSpc>
              <a:spcBef>
                <a:spcPct val="50000"/>
              </a:spcBef>
            </a:pPr>
            <a:endParaRPr lang="en-US" sz="2400" b="1" dirty="0"/>
          </a:p>
          <a:p>
            <a:pPr eaLnBrk="1" hangingPunct="1">
              <a:lnSpc>
                <a:spcPct val="60000"/>
              </a:lnSpc>
              <a:spcBef>
                <a:spcPct val="50000"/>
              </a:spcBef>
            </a:pPr>
            <a:endParaRPr lang="en-US" sz="2400" b="1" dirty="0"/>
          </a:p>
          <a:p>
            <a:pPr eaLnBrk="1" hangingPunct="1">
              <a:lnSpc>
                <a:spcPct val="60000"/>
              </a:lnSpc>
              <a:spcBef>
                <a:spcPct val="50000"/>
              </a:spcBef>
            </a:pPr>
            <a:endParaRPr lang="en-US" sz="2400" b="1" dirty="0"/>
          </a:p>
          <a:p>
            <a:pPr eaLnBrk="1" hangingPunct="1">
              <a:lnSpc>
                <a:spcPct val="60000"/>
              </a:lnSpc>
              <a:spcBef>
                <a:spcPct val="50000"/>
              </a:spcBef>
            </a:pPr>
            <a:endParaRPr lang="en-US" sz="2400" b="1" dirty="0"/>
          </a:p>
          <a:p>
            <a:pPr eaLnBrk="1" hangingPunct="1">
              <a:lnSpc>
                <a:spcPct val="60000"/>
              </a:lnSpc>
              <a:spcBef>
                <a:spcPct val="50000"/>
              </a:spcBef>
            </a:pPr>
            <a:endParaRPr lang="en-US" sz="2400" b="1" dirty="0"/>
          </a:p>
          <a:p>
            <a:pPr eaLnBrk="1" hangingPunct="1">
              <a:lnSpc>
                <a:spcPct val="60000"/>
              </a:lnSpc>
              <a:spcBef>
                <a:spcPct val="50000"/>
              </a:spcBef>
            </a:pPr>
            <a:r>
              <a:rPr lang="en-US" sz="3600" b="1" dirty="0"/>
              <a:t>Team C1: Neville </a:t>
            </a:r>
            <a:r>
              <a:rPr lang="en-US" sz="3600" b="1" dirty="0" err="1"/>
              <a:t>Chima</a:t>
            </a:r>
            <a:r>
              <a:rPr lang="en-US" sz="3600" b="1" dirty="0"/>
              <a:t>, Mrinmayee Mandal, Kanvi Shah</a:t>
            </a:r>
          </a:p>
          <a:p>
            <a:pPr eaLnBrk="1" hangingPunct="1">
              <a:lnSpc>
                <a:spcPct val="60000"/>
              </a:lnSpc>
              <a:spcBef>
                <a:spcPct val="50000"/>
              </a:spcBef>
            </a:pPr>
            <a:r>
              <a:rPr lang="en-US" sz="3600" dirty="0"/>
              <a:t>18-500 Capstone Design, Spring 2022</a:t>
            </a:r>
          </a:p>
          <a:p>
            <a:pPr eaLnBrk="1" hangingPunct="1">
              <a:lnSpc>
                <a:spcPct val="60000"/>
              </a:lnSpc>
              <a:spcBef>
                <a:spcPct val="50000"/>
              </a:spcBef>
            </a:pPr>
            <a:r>
              <a:rPr lang="en-US" sz="3600" dirty="0"/>
              <a:t>Electrical and Computer Engineering Department</a:t>
            </a:r>
          </a:p>
          <a:p>
            <a:pPr eaLnBrk="1" hangingPunct="1">
              <a:lnSpc>
                <a:spcPct val="60000"/>
              </a:lnSpc>
              <a:spcBef>
                <a:spcPct val="50000"/>
              </a:spcBef>
            </a:pPr>
            <a:r>
              <a:rPr lang="en-US" sz="3600" dirty="0"/>
              <a:t>Carnegie Mellon University</a:t>
            </a:r>
          </a:p>
        </p:txBody>
      </p:sp>
      <p:grpSp>
        <p:nvGrpSpPr>
          <p:cNvPr id="3" name="Group 2"/>
          <p:cNvGrpSpPr/>
          <p:nvPr/>
        </p:nvGrpSpPr>
        <p:grpSpPr>
          <a:xfrm>
            <a:off x="20878800" y="33952297"/>
            <a:ext cx="6553200" cy="2489032"/>
            <a:chOff x="20878800" y="33952297"/>
            <a:chExt cx="6553200" cy="2489032"/>
          </a:xfrm>
        </p:grpSpPr>
        <p:pic>
          <p:nvPicPr>
            <p:cNvPr id="561" name="Picture 560"/>
            <p:cNvPicPr>
              <a:picLocks noChangeAspect="1"/>
            </p:cNvPicPr>
            <p:nvPr/>
          </p:nvPicPr>
          <p:blipFill rotWithShape="1">
            <a:blip r:embed="rId2"/>
            <a:srcRect t="20214" b="20751"/>
            <a:stretch/>
          </p:blipFill>
          <p:spPr>
            <a:xfrm>
              <a:off x="20878800" y="33952297"/>
              <a:ext cx="6553200" cy="1397000"/>
            </a:xfrm>
            <a:prstGeom prst="rect">
              <a:avLst/>
            </a:prstGeom>
          </p:spPr>
        </p:pic>
        <p:pic>
          <p:nvPicPr>
            <p:cNvPr id="562" name="Picture 561"/>
            <p:cNvPicPr>
              <a:picLocks noChangeAspect="1"/>
            </p:cNvPicPr>
            <p:nvPr/>
          </p:nvPicPr>
          <p:blipFill rotWithShape="1">
            <a:blip r:embed="rId3"/>
            <a:srcRect t="28530" b="24891"/>
            <a:stretch/>
          </p:blipFill>
          <p:spPr>
            <a:xfrm>
              <a:off x="21253537" y="35463613"/>
              <a:ext cx="5812703" cy="977716"/>
            </a:xfrm>
            <a:prstGeom prst="rect">
              <a:avLst/>
            </a:prstGeom>
          </p:spPr>
        </p:pic>
      </p:grpSp>
      <p:sp>
        <p:nvSpPr>
          <p:cNvPr id="833" name="Rectangle 6"/>
          <p:cNvSpPr>
            <a:spLocks noChangeArrowheads="1"/>
          </p:cNvSpPr>
          <p:nvPr/>
        </p:nvSpPr>
        <p:spPr bwMode="auto">
          <a:xfrm>
            <a:off x="289560" y="13213142"/>
            <a:ext cx="13197840" cy="80765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Architecture</a:t>
            </a:r>
          </a:p>
        </p:txBody>
      </p:sp>
      <p:sp>
        <p:nvSpPr>
          <p:cNvPr id="834" name="Rectangle 6"/>
          <p:cNvSpPr>
            <a:spLocks noChangeArrowheads="1"/>
          </p:cNvSpPr>
          <p:nvPr/>
        </p:nvSpPr>
        <p:spPr bwMode="auto">
          <a:xfrm>
            <a:off x="381000" y="5105400"/>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Product Pitch</a:t>
            </a:r>
          </a:p>
        </p:txBody>
      </p:sp>
      <p:sp>
        <p:nvSpPr>
          <p:cNvPr id="11" name="Rectangle 10"/>
          <p:cNvSpPr/>
          <p:nvPr/>
        </p:nvSpPr>
        <p:spPr>
          <a:xfrm>
            <a:off x="304800" y="6243319"/>
            <a:ext cx="13197840" cy="6771084"/>
          </a:xfrm>
          <a:prstGeom prst="rect">
            <a:avLst/>
          </a:prstGeom>
        </p:spPr>
        <p:txBody>
          <a:bodyPr wrap="square">
            <a:spAutoFit/>
          </a:bodyPr>
          <a:lstStyle/>
          <a:p>
            <a:pPr algn="just" rtl="0">
              <a:spcBef>
                <a:spcPts val="0"/>
              </a:spcBef>
              <a:spcAft>
                <a:spcPts val="1200"/>
              </a:spcAft>
            </a:pPr>
            <a:r>
              <a:rPr lang="en-US" sz="3600" b="0" i="0" u="none" strike="noStrike" dirty="0">
                <a:solidFill>
                  <a:srgbClr val="000000"/>
                </a:solidFill>
                <a:effectLst/>
                <a:latin typeface="Arial" panose="020B0604020202020204" pitchFamily="34" charset="0"/>
              </a:rPr>
              <a:t>Kerby is an innovative smart city solution meant to tap into the benefit of parking as it exists in our current civil infrastructure by bringing it online. The network built through Kerby’s non-invasive and scalable technology makes an easy-to-install tool available to cities and their residents for modernized parking management.</a:t>
            </a:r>
            <a:endParaRPr lang="en-US" sz="1800" b="0" i="0" u="none" strike="noStrike" dirty="0">
              <a:solidFill>
                <a:srgbClr val="000000"/>
              </a:solidFill>
              <a:effectLst/>
              <a:latin typeface="Arial" panose="020B0604020202020204" pitchFamily="34" charset="0"/>
            </a:endParaRPr>
          </a:p>
          <a:p>
            <a:pPr algn="just" rtl="0">
              <a:spcBef>
                <a:spcPts val="0"/>
              </a:spcBef>
              <a:spcAft>
                <a:spcPts val="0"/>
              </a:spcAft>
            </a:pPr>
            <a:r>
              <a:rPr lang="en-US" sz="2600" b="0" i="0" u="none" strike="noStrike" dirty="0">
                <a:solidFill>
                  <a:srgbClr val="000000"/>
                </a:solidFill>
                <a:effectLst/>
                <a:latin typeface="Arial" panose="020B0604020202020204" pitchFamily="34" charset="0"/>
              </a:rPr>
              <a:t>As </a:t>
            </a:r>
            <a:r>
              <a:rPr lang="en-US" sz="2600" b="0" i="1" u="none" strike="noStrike" dirty="0">
                <a:solidFill>
                  <a:srgbClr val="000000"/>
                </a:solidFill>
                <a:effectLst/>
                <a:latin typeface="Arial" panose="020B0604020202020204" pitchFamily="34" charset="0"/>
              </a:rPr>
              <a:t>your</a:t>
            </a:r>
            <a:r>
              <a:rPr lang="en-US" sz="2600" b="0" i="0" u="none" strike="noStrike" dirty="0">
                <a:solidFill>
                  <a:srgbClr val="000000"/>
                </a:solidFill>
                <a:effectLst/>
                <a:latin typeface="Arial" panose="020B0604020202020204" pitchFamily="34" charset="0"/>
              </a:rPr>
              <a:t> curbside parking buddy, Kerby was designed to be useful by most drivers on the road; since the average car measures 14.7 feet long, our final system </a:t>
            </a:r>
            <a:r>
              <a:rPr lang="en-US" sz="2600" b="1" i="0" u="none" strike="noStrike" dirty="0">
                <a:solidFill>
                  <a:srgbClr val="000000"/>
                </a:solidFill>
                <a:effectLst/>
                <a:latin typeface="Arial" panose="020B0604020202020204" pitchFamily="34" charset="0"/>
              </a:rPr>
              <a:t>points to open spots for vehicles measuring under 16 feet in length</a:t>
            </a:r>
            <a:r>
              <a:rPr lang="en-US" sz="2600" b="0" i="0" u="none" strike="noStrike" dirty="0">
                <a:solidFill>
                  <a:srgbClr val="000000"/>
                </a:solidFill>
                <a:effectLst/>
                <a:latin typeface="Arial" panose="020B0604020202020204" pitchFamily="34" charset="0"/>
              </a:rPr>
              <a:t>. Similarly, Kerby is usable by anyone as our web application is </a:t>
            </a:r>
            <a:r>
              <a:rPr lang="en-US" sz="2600" b="1" i="0" u="none" strike="noStrike" dirty="0">
                <a:solidFill>
                  <a:srgbClr val="000000"/>
                </a:solidFill>
                <a:effectLst/>
                <a:latin typeface="Arial" panose="020B0604020202020204" pitchFamily="34" charset="0"/>
              </a:rPr>
              <a:t>accessible on any platform</a:t>
            </a:r>
            <a:r>
              <a:rPr lang="en-US" sz="2600" b="0" i="0" u="none" strike="noStrike" dirty="0">
                <a:solidFill>
                  <a:srgbClr val="000000"/>
                </a:solidFill>
                <a:effectLst/>
                <a:latin typeface="Arial" panose="020B0604020202020204" pitchFamily="34" charset="0"/>
              </a:rPr>
              <a:t> and has a </a:t>
            </a:r>
            <a:r>
              <a:rPr lang="en-US" sz="2600" b="1" i="0" u="none" strike="noStrike" dirty="0">
                <a:solidFill>
                  <a:srgbClr val="000000"/>
                </a:solidFill>
                <a:effectLst/>
                <a:latin typeface="Arial" panose="020B0604020202020204" pitchFamily="34" charset="0"/>
              </a:rPr>
              <a:t>user-tested interactive design</a:t>
            </a:r>
            <a:r>
              <a:rPr lang="en-US" sz="2600" b="0" i="0" u="none" strike="noStrike" dirty="0">
                <a:solidFill>
                  <a:srgbClr val="000000"/>
                </a:solidFill>
                <a:effectLst/>
                <a:latin typeface="Arial" panose="020B0604020202020204" pitchFamily="34" charset="0"/>
              </a:rPr>
              <a:t>. User satisfaction through high location accuracy was met through </a:t>
            </a:r>
            <a:r>
              <a:rPr lang="en-US" sz="2600" b="1" i="0" u="none" strike="noStrike" dirty="0">
                <a:solidFill>
                  <a:srgbClr val="000000"/>
                </a:solidFill>
                <a:effectLst/>
                <a:latin typeface="Arial" panose="020B0604020202020204" pitchFamily="34" charset="0"/>
              </a:rPr>
              <a:t>use of the reliable Google Maps API</a:t>
            </a:r>
            <a:r>
              <a:rPr lang="en-US" sz="2600" b="0" i="0" u="none" strike="noStrike" dirty="0">
                <a:solidFill>
                  <a:srgbClr val="000000"/>
                </a:solidFill>
                <a:effectLst/>
                <a:latin typeface="Arial" panose="020B0604020202020204" pitchFamily="34" charset="0"/>
              </a:rPr>
              <a:t>. Burden on current infrastructure was avoided by making modules </a:t>
            </a:r>
            <a:r>
              <a:rPr lang="en-US" sz="2600" b="1" i="0" u="none" strike="noStrike" dirty="0">
                <a:solidFill>
                  <a:srgbClr val="000000"/>
                </a:solidFill>
                <a:effectLst/>
                <a:latin typeface="Arial" panose="020B0604020202020204" pitchFamily="34" charset="0"/>
              </a:rPr>
              <a:t>not requiring battery changes for six months</a:t>
            </a:r>
            <a:r>
              <a:rPr lang="en-US" sz="2600" b="0" i="0" u="none" strike="noStrike" dirty="0">
                <a:solidFill>
                  <a:srgbClr val="000000"/>
                </a:solidFill>
                <a:effectLst/>
                <a:latin typeface="Arial" panose="020B0604020202020204" pitchFamily="34" charset="0"/>
              </a:rPr>
              <a:t> as well as keeping a focus on future scalability through modules costing </a:t>
            </a:r>
            <a:r>
              <a:rPr lang="en-US" sz="2600" b="1" i="0" u="none" strike="noStrike" dirty="0">
                <a:solidFill>
                  <a:srgbClr val="000000"/>
                </a:solidFill>
                <a:effectLst/>
                <a:latin typeface="Arial" panose="020B0604020202020204" pitchFamily="34" charset="0"/>
              </a:rPr>
              <a:t>less than $60 per spot</a:t>
            </a:r>
            <a:r>
              <a:rPr lang="en-US" sz="2600" b="0" i="0" u="none" strike="noStrike" dirty="0">
                <a:solidFill>
                  <a:srgbClr val="000000"/>
                </a:solidFill>
                <a:effectLst/>
                <a:latin typeface="Arial" panose="020B0604020202020204" pitchFamily="34" charset="0"/>
              </a:rPr>
              <a:t>.</a:t>
            </a:r>
            <a:endParaRPr lang="en-US" sz="2600" b="0" dirty="0">
              <a:effectLst/>
            </a:endParaRPr>
          </a:p>
        </p:txBody>
      </p:sp>
      <p:sp>
        <p:nvSpPr>
          <p:cNvPr id="17" name="Rectangle 16"/>
          <p:cNvSpPr/>
          <p:nvPr/>
        </p:nvSpPr>
        <p:spPr>
          <a:xfrm>
            <a:off x="14020800" y="3600398"/>
            <a:ext cx="13091160" cy="3416320"/>
          </a:xfrm>
          <a:prstGeom prst="rect">
            <a:avLst/>
          </a:prstGeom>
        </p:spPr>
        <p:txBody>
          <a:bodyPr wrap="square">
            <a:spAutoFit/>
          </a:bodyPr>
          <a:lstStyle/>
          <a:p>
            <a:pPr algn="just" rtl="0">
              <a:spcBef>
                <a:spcPts val="0"/>
              </a:spcBef>
              <a:spcAft>
                <a:spcPts val="0"/>
              </a:spcAft>
            </a:pPr>
            <a:r>
              <a:rPr lang="en-US" sz="3600" b="0" i="0" u="none" strike="noStrike" dirty="0">
                <a:solidFill>
                  <a:srgbClr val="000000"/>
                </a:solidFill>
                <a:effectLst/>
                <a:latin typeface="Arial" panose="020B0604020202020204" pitchFamily="34" charset="0"/>
              </a:rPr>
              <a:t>The overall system has three key components: sensing IoT hardware installed on the curbside (called spot modules), an information warehouse stored on the cloud, and the user interface web application.</a:t>
            </a:r>
          </a:p>
          <a:p>
            <a:pPr algn="just" rtl="0">
              <a:spcBef>
                <a:spcPts val="0"/>
              </a:spcBef>
              <a:spcAft>
                <a:spcPts val="0"/>
              </a:spcAft>
            </a:pPr>
            <a:endParaRPr lang="en-US" sz="3600" b="0" dirty="0">
              <a:effectLst/>
            </a:endParaRPr>
          </a:p>
          <a:p>
            <a:pPr algn="just" rtl="0">
              <a:spcBef>
                <a:spcPts val="0"/>
              </a:spcBef>
              <a:spcAft>
                <a:spcPts val="0"/>
              </a:spcAft>
            </a:pPr>
            <a:r>
              <a:rPr lang="en-US" sz="3600" b="0" i="0" u="none" strike="noStrike" dirty="0">
                <a:solidFill>
                  <a:srgbClr val="000000"/>
                </a:solidFill>
                <a:effectLst/>
                <a:latin typeface="Arial" panose="020B0604020202020204" pitchFamily="34" charset="0"/>
              </a:rPr>
              <a:t>Kerby has two modes: requesting a spot and viewing all spots.</a:t>
            </a:r>
            <a:endParaRPr lang="en-US" sz="3600" dirty="0"/>
          </a:p>
        </p:txBody>
      </p:sp>
      <p:sp>
        <p:nvSpPr>
          <p:cNvPr id="22" name="Rectangle 21"/>
          <p:cNvSpPr/>
          <p:nvPr/>
        </p:nvSpPr>
        <p:spPr>
          <a:xfrm>
            <a:off x="457199" y="34627252"/>
            <a:ext cx="3924301" cy="1200329"/>
          </a:xfrm>
          <a:prstGeom prst="rect">
            <a:avLst/>
          </a:prstGeom>
        </p:spPr>
        <p:txBody>
          <a:bodyPr wrap="square">
            <a:spAutoFit/>
          </a:bodyPr>
          <a:lstStyle/>
          <a:p>
            <a:pPr algn="ctr"/>
            <a:r>
              <a:rPr lang="en-US" sz="2400" dirty="0"/>
              <a:t>http://</a:t>
            </a:r>
            <a:r>
              <a:rPr lang="en-US" sz="2400" dirty="0" err="1"/>
              <a:t>course.ece.cmu.edu</a:t>
            </a:r>
            <a:r>
              <a:rPr lang="en-US" sz="2400" dirty="0"/>
              <a:t>/~ece500/projects/s22-teamc1/</a:t>
            </a:r>
          </a:p>
        </p:txBody>
      </p:sp>
      <p:sp>
        <p:nvSpPr>
          <p:cNvPr id="18" name="Rectangle 6">
            <a:extLst>
              <a:ext uri="{FF2B5EF4-FFF2-40B4-BE49-F238E27FC236}">
                <a16:creationId xmlns:a16="http://schemas.microsoft.com/office/drawing/2014/main" id="{42511996-8D4B-4D47-B1D9-B17F44C107D6}"/>
              </a:ext>
            </a:extLst>
          </p:cNvPr>
          <p:cNvSpPr>
            <a:spLocks noChangeArrowheads="1"/>
          </p:cNvSpPr>
          <p:nvPr/>
        </p:nvSpPr>
        <p:spPr bwMode="auto">
          <a:xfrm>
            <a:off x="13990320" y="2475226"/>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Description</a:t>
            </a:r>
          </a:p>
        </p:txBody>
      </p:sp>
      <p:sp>
        <p:nvSpPr>
          <p:cNvPr id="20" name="Rectangle 6">
            <a:extLst>
              <a:ext uri="{FF2B5EF4-FFF2-40B4-BE49-F238E27FC236}">
                <a16:creationId xmlns:a16="http://schemas.microsoft.com/office/drawing/2014/main" id="{1FC77964-14AE-A64B-AAA1-42E3761C91E5}"/>
              </a:ext>
            </a:extLst>
          </p:cNvPr>
          <p:cNvSpPr>
            <a:spLocks noChangeArrowheads="1"/>
          </p:cNvSpPr>
          <p:nvPr/>
        </p:nvSpPr>
        <p:spPr bwMode="auto">
          <a:xfrm>
            <a:off x="13944600" y="20638532"/>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Evaluation</a:t>
            </a:r>
          </a:p>
        </p:txBody>
      </p:sp>
      <p:sp>
        <p:nvSpPr>
          <p:cNvPr id="21" name="Rectangle 6">
            <a:extLst>
              <a:ext uri="{FF2B5EF4-FFF2-40B4-BE49-F238E27FC236}">
                <a16:creationId xmlns:a16="http://schemas.microsoft.com/office/drawing/2014/main" id="{9140691E-4A44-194D-A892-AE575B111EEB}"/>
              </a:ext>
            </a:extLst>
          </p:cNvPr>
          <p:cNvSpPr>
            <a:spLocks noChangeArrowheads="1"/>
          </p:cNvSpPr>
          <p:nvPr/>
        </p:nvSpPr>
        <p:spPr bwMode="auto">
          <a:xfrm>
            <a:off x="335280" y="29337000"/>
            <a:ext cx="13106400" cy="914400"/>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82880" rIns="182880" anchor="ctr"/>
          <a:lstStyle/>
          <a:p>
            <a:pPr defTabSz="3762375"/>
            <a:r>
              <a:rPr lang="en-US" sz="4800" b="1" dirty="0">
                <a:solidFill>
                  <a:schemeClr val="bg1"/>
                </a:solidFill>
              </a:rPr>
              <a:t>Conclusions &amp; Additional Information</a:t>
            </a:r>
          </a:p>
        </p:txBody>
      </p:sp>
      <p:sp>
        <p:nvSpPr>
          <p:cNvPr id="41" name="TextBox 40">
            <a:extLst>
              <a:ext uri="{FF2B5EF4-FFF2-40B4-BE49-F238E27FC236}">
                <a16:creationId xmlns:a16="http://schemas.microsoft.com/office/drawing/2014/main" id="{0480F005-D335-CC48-B7B4-223E851ECC73}"/>
              </a:ext>
            </a:extLst>
          </p:cNvPr>
          <p:cNvSpPr txBox="1"/>
          <p:nvPr/>
        </p:nvSpPr>
        <p:spPr>
          <a:xfrm>
            <a:off x="14005560" y="21696686"/>
            <a:ext cx="13106400" cy="461665"/>
          </a:xfrm>
          <a:prstGeom prst="rect">
            <a:avLst/>
          </a:prstGeom>
          <a:noFill/>
        </p:spPr>
        <p:txBody>
          <a:bodyPr wrap="square" rtlCol="0">
            <a:spAutoFit/>
          </a:bodyPr>
          <a:lstStyle/>
          <a:p>
            <a:pPr algn="ctr"/>
            <a:r>
              <a:rPr lang="en-US" sz="2400" b="1" dirty="0"/>
              <a:t>Table 1: </a:t>
            </a:r>
            <a:r>
              <a:rPr lang="en-US" sz="2400" dirty="0"/>
              <a:t>Testing Results</a:t>
            </a:r>
          </a:p>
        </p:txBody>
      </p:sp>
      <p:sp>
        <p:nvSpPr>
          <p:cNvPr id="43" name="TextBox 42">
            <a:extLst>
              <a:ext uri="{FF2B5EF4-FFF2-40B4-BE49-F238E27FC236}">
                <a16:creationId xmlns:a16="http://schemas.microsoft.com/office/drawing/2014/main" id="{0480F005-D335-CC48-B7B4-223E851ECC73}"/>
              </a:ext>
            </a:extLst>
          </p:cNvPr>
          <p:cNvSpPr txBox="1"/>
          <p:nvPr/>
        </p:nvSpPr>
        <p:spPr>
          <a:xfrm>
            <a:off x="4572000" y="30480000"/>
            <a:ext cx="8763000" cy="5632311"/>
          </a:xfrm>
          <a:prstGeom prst="rect">
            <a:avLst/>
          </a:prstGeom>
          <a:noFill/>
        </p:spPr>
        <p:txBody>
          <a:bodyPr wrap="square" rtlCol="0">
            <a:spAutoFit/>
          </a:bodyPr>
          <a:lstStyle/>
          <a:p>
            <a:pPr algn="just" rtl="0">
              <a:spcBef>
                <a:spcPts val="0"/>
              </a:spcBef>
              <a:spcAft>
                <a:spcPts val="0"/>
              </a:spcAft>
            </a:pPr>
            <a:r>
              <a:rPr lang="en-US" sz="2400" b="0" i="0" u="none" strike="noStrike" dirty="0">
                <a:solidFill>
                  <a:srgbClr val="000000"/>
                </a:solidFill>
                <a:effectLst/>
                <a:latin typeface="Arial" panose="020B0604020202020204" pitchFamily="34" charset="0"/>
              </a:rPr>
              <a:t>Kerby, our small-scale proof of concept for the online management of smart city parking systems is very promising threefold: </a:t>
            </a:r>
          </a:p>
          <a:p>
            <a:pPr algn="just" rtl="0">
              <a:spcBef>
                <a:spcPts val="0"/>
              </a:spcBef>
              <a:spcAft>
                <a:spcPts val="0"/>
              </a:spcAft>
            </a:pPr>
            <a:r>
              <a:rPr lang="en-US" sz="2400" b="0" i="0" u="none" strike="noStrike" dirty="0" err="1">
                <a:solidFill>
                  <a:srgbClr val="000000"/>
                </a:solidFill>
                <a:effectLst/>
                <a:latin typeface="Arial" panose="020B0604020202020204" pitchFamily="34" charset="0"/>
              </a:rPr>
              <a:t>i</a:t>
            </a:r>
            <a:r>
              <a:rPr lang="en-US" sz="2400" b="0" i="0" u="none" strike="noStrike" dirty="0">
                <a:solidFill>
                  <a:srgbClr val="000000"/>
                </a:solidFill>
                <a:effectLst/>
                <a:latin typeface="Arial" panose="020B0604020202020204" pitchFamily="34" charset="0"/>
              </a:rPr>
              <a:t>) </a:t>
            </a:r>
            <a:r>
              <a:rPr lang="en-US" sz="2400" b="1" i="0" u="none" strike="noStrike" dirty="0">
                <a:solidFill>
                  <a:srgbClr val="000000"/>
                </a:solidFill>
                <a:effectLst/>
                <a:latin typeface="Arial" panose="020B0604020202020204" pitchFamily="34" charset="0"/>
              </a:rPr>
              <a:t>cost savings</a:t>
            </a:r>
            <a:r>
              <a:rPr lang="en-US" sz="2400" b="0" i="0" u="none" strike="noStrike" dirty="0">
                <a:solidFill>
                  <a:srgbClr val="000000"/>
                </a:solidFill>
                <a:effectLst/>
                <a:latin typeface="Arial" panose="020B0604020202020204" pitchFamily="34" charset="0"/>
              </a:rPr>
              <a:t> ii) </a:t>
            </a:r>
            <a:r>
              <a:rPr lang="en-US" sz="2400" b="1" i="0" u="none" strike="noStrike" dirty="0">
                <a:solidFill>
                  <a:srgbClr val="000000"/>
                </a:solidFill>
                <a:effectLst/>
                <a:latin typeface="Arial" panose="020B0604020202020204" pitchFamily="34" charset="0"/>
              </a:rPr>
              <a:t>real-time data sharing</a:t>
            </a:r>
            <a:r>
              <a:rPr lang="en-US" sz="2400" b="0" i="0" u="none" strike="noStrike" dirty="0">
                <a:solidFill>
                  <a:srgbClr val="000000"/>
                </a:solidFill>
                <a:effectLst/>
                <a:latin typeface="Arial" panose="020B0604020202020204" pitchFamily="34" charset="0"/>
              </a:rPr>
              <a:t>  iii) </a:t>
            </a:r>
            <a:r>
              <a:rPr lang="en-US" sz="2400" b="1" i="0" u="none" strike="noStrike" dirty="0">
                <a:solidFill>
                  <a:srgbClr val="000000"/>
                </a:solidFill>
                <a:effectLst/>
                <a:latin typeface="Arial" panose="020B0604020202020204" pitchFamily="34" charset="0"/>
              </a:rPr>
              <a:t>algorithmic solutions</a:t>
            </a:r>
            <a:r>
              <a:rPr lang="en-US" sz="2400" b="0" i="0" u="none" strike="noStrike" dirty="0">
                <a:solidFill>
                  <a:srgbClr val="000000"/>
                </a:solidFill>
                <a:effectLst/>
                <a:latin typeface="Arial" panose="020B0604020202020204" pitchFamily="34" charset="0"/>
              </a:rPr>
              <a:t> </a:t>
            </a:r>
            <a:r>
              <a:rPr lang="en-US" sz="2400" b="1" i="0" u="none" strike="noStrike" dirty="0">
                <a:solidFill>
                  <a:srgbClr val="000000"/>
                </a:solidFill>
                <a:effectLst/>
                <a:latin typeface="Arial" panose="020B0604020202020204" pitchFamily="34" charset="0"/>
              </a:rPr>
              <a:t>for</a:t>
            </a:r>
            <a:r>
              <a:rPr lang="en-US" sz="2400" b="0" i="0" u="none" strike="noStrike" dirty="0">
                <a:solidFill>
                  <a:srgbClr val="000000"/>
                </a:solidFill>
                <a:effectLst/>
                <a:latin typeface="Arial" panose="020B0604020202020204" pitchFamily="34" charset="0"/>
              </a:rPr>
              <a:t> </a:t>
            </a:r>
            <a:r>
              <a:rPr lang="en-US" sz="2400" b="1" i="0" u="none" strike="noStrike" dirty="0">
                <a:solidFill>
                  <a:srgbClr val="000000"/>
                </a:solidFill>
                <a:effectLst/>
                <a:latin typeface="Arial" panose="020B0604020202020204" pitchFamily="34" charset="0"/>
              </a:rPr>
              <a:t>traffic control. </a:t>
            </a:r>
          </a:p>
          <a:p>
            <a:pPr algn="just" rtl="0">
              <a:spcBef>
                <a:spcPts val="0"/>
              </a:spcBef>
              <a:spcAft>
                <a:spcPts val="0"/>
              </a:spcAft>
            </a:pPr>
            <a:endParaRPr lang="en-US" sz="2400" b="1" dirty="0">
              <a:solidFill>
                <a:srgbClr val="000000"/>
              </a:solidFill>
              <a:latin typeface="Arial" panose="020B0604020202020204" pitchFamily="34" charset="0"/>
            </a:endParaRPr>
          </a:p>
          <a:p>
            <a:pPr algn="just" rtl="0">
              <a:spcBef>
                <a:spcPts val="0"/>
              </a:spcBef>
              <a:spcAft>
                <a:spcPts val="0"/>
              </a:spcAft>
            </a:pPr>
            <a:r>
              <a:rPr lang="en-US" sz="2400" b="0" i="0" u="none" strike="noStrike" dirty="0">
                <a:solidFill>
                  <a:srgbClr val="000000"/>
                </a:solidFill>
                <a:effectLst/>
                <a:latin typeface="Arial" panose="020B0604020202020204" pitchFamily="34" charset="0"/>
              </a:rPr>
              <a:t>For future efforts, we would like to see our implementation expanded to test more features on a larger scale, including but not limited to:</a:t>
            </a:r>
            <a:endParaRPr lang="en-US" sz="2400" b="0" dirty="0">
              <a:effectLst/>
            </a:endParaRPr>
          </a:p>
          <a:p>
            <a:pPr marL="457200" indent="-457200" algn="just" rtl="0">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rPr>
              <a:t>Sensor coverage over a local municipality or state to test network robustness</a:t>
            </a:r>
            <a:endParaRPr lang="en-US" sz="2400" b="0" dirty="0">
              <a:effectLst/>
            </a:endParaRPr>
          </a:p>
          <a:p>
            <a:pPr marL="457200" indent="-457200" algn="just" rtl="0">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rPr>
              <a:t>Implementation in rural communities to explore non-</a:t>
            </a:r>
            <a:r>
              <a:rPr lang="en-US" sz="2400" b="0" i="0" u="none" strike="noStrike" dirty="0" err="1">
                <a:solidFill>
                  <a:srgbClr val="000000"/>
                </a:solidFill>
                <a:effectLst/>
                <a:latin typeface="Arial" panose="020B0604020202020204" pitchFamily="34" charset="0"/>
              </a:rPr>
              <a:t>WiFi</a:t>
            </a:r>
            <a:r>
              <a:rPr lang="en-US" sz="2400" b="0" i="0" u="none" strike="noStrike" dirty="0">
                <a:solidFill>
                  <a:srgbClr val="000000"/>
                </a:solidFill>
                <a:effectLst/>
                <a:latin typeface="Arial" panose="020B0604020202020204" pitchFamily="34" charset="0"/>
              </a:rPr>
              <a:t> connectivity (</a:t>
            </a:r>
            <a:r>
              <a:rPr lang="en-US" sz="2400" b="0" i="0" u="none" strike="noStrike" dirty="0" err="1">
                <a:solidFill>
                  <a:srgbClr val="000000"/>
                </a:solidFill>
                <a:effectLst/>
                <a:latin typeface="Arial" panose="020B0604020202020204" pitchFamily="34" charset="0"/>
              </a:rPr>
              <a:t>e.g</a:t>
            </a:r>
            <a:r>
              <a:rPr lang="en-US" sz="2400" b="0" i="0" u="none" strike="noStrike" dirty="0">
                <a:solidFill>
                  <a:srgbClr val="000000"/>
                </a:solidFill>
                <a:effectLst/>
                <a:latin typeface="Arial" panose="020B0604020202020204" pitchFamily="34" charset="0"/>
              </a:rPr>
              <a:t> </a:t>
            </a:r>
            <a:r>
              <a:rPr lang="en-US" sz="2400" b="0" i="0" u="none" strike="noStrike" dirty="0" err="1">
                <a:solidFill>
                  <a:srgbClr val="000000"/>
                </a:solidFill>
                <a:effectLst/>
                <a:latin typeface="Arial" panose="020B0604020202020204" pitchFamily="34" charset="0"/>
              </a:rPr>
              <a:t>LoRAWAN</a:t>
            </a:r>
            <a:r>
              <a:rPr lang="en-US" sz="2400" b="0" i="0" u="none" strike="noStrike" dirty="0">
                <a:solidFill>
                  <a:srgbClr val="000000"/>
                </a:solidFill>
                <a:effectLst/>
                <a:latin typeface="Arial" panose="020B0604020202020204" pitchFamily="34" charset="0"/>
              </a:rPr>
              <a:t>)</a:t>
            </a:r>
            <a:endParaRPr lang="en-US" sz="2400" b="0" dirty="0">
              <a:effectLst/>
            </a:endParaRPr>
          </a:p>
          <a:p>
            <a:pPr marL="457200" indent="-457200" algn="just" rtl="0">
              <a:spcBef>
                <a:spcPts val="0"/>
              </a:spcBef>
              <a:spcAft>
                <a:spcPts val="0"/>
              </a:spcAft>
              <a:buFont typeface="+mj-lt"/>
              <a:buAutoNum type="arabicPeriod"/>
            </a:pPr>
            <a:r>
              <a:rPr lang="en-US" sz="2400" b="0" i="0" u="none" strike="noStrike" dirty="0">
                <a:solidFill>
                  <a:srgbClr val="000000"/>
                </a:solidFill>
                <a:effectLst/>
                <a:latin typeface="Arial" panose="020B0604020202020204" pitchFamily="34" charset="0"/>
              </a:rPr>
              <a:t>Exploring other dynamic parking allocation algorithms and their cost analysis</a:t>
            </a:r>
            <a:endParaRPr lang="en-US" sz="2400" b="0" dirty="0">
              <a:effectLst/>
            </a:endParaRPr>
          </a:p>
        </p:txBody>
      </p:sp>
      <p:pic>
        <p:nvPicPr>
          <p:cNvPr id="7" name="Picture 6">
            <a:extLst>
              <a:ext uri="{FF2B5EF4-FFF2-40B4-BE49-F238E27FC236}">
                <a16:creationId xmlns:a16="http://schemas.microsoft.com/office/drawing/2014/main" id="{1AAD41F1-FA9C-31FE-7C90-FCFB1819D2CF}"/>
              </a:ext>
            </a:extLst>
          </p:cNvPr>
          <p:cNvPicPr>
            <a:picLocks noChangeAspect="1"/>
          </p:cNvPicPr>
          <p:nvPr/>
        </p:nvPicPr>
        <p:blipFill>
          <a:blip r:embed="rId4"/>
          <a:stretch>
            <a:fillRect/>
          </a:stretch>
        </p:blipFill>
        <p:spPr>
          <a:xfrm>
            <a:off x="1540864" y="14173200"/>
            <a:ext cx="11184536" cy="14935200"/>
          </a:xfrm>
          <a:prstGeom prst="rect">
            <a:avLst/>
          </a:prstGeom>
        </p:spPr>
      </p:pic>
      <p:graphicFrame>
        <p:nvGraphicFramePr>
          <p:cNvPr id="12" name="Table 11">
            <a:extLst>
              <a:ext uri="{FF2B5EF4-FFF2-40B4-BE49-F238E27FC236}">
                <a16:creationId xmlns:a16="http://schemas.microsoft.com/office/drawing/2014/main" id="{25CDD6C9-6F11-2B54-A2C0-341F38ADBB8F}"/>
              </a:ext>
            </a:extLst>
          </p:cNvPr>
          <p:cNvGraphicFramePr>
            <a:graphicFrameLocks noGrp="1"/>
          </p:cNvGraphicFramePr>
          <p:nvPr>
            <p:extLst>
              <p:ext uri="{D42A27DB-BD31-4B8C-83A1-F6EECF244321}">
                <p14:modId xmlns:p14="http://schemas.microsoft.com/office/powerpoint/2010/main" val="785334443"/>
              </p:ext>
            </p:extLst>
          </p:nvPr>
        </p:nvGraphicFramePr>
        <p:xfrm>
          <a:off x="14020800" y="22158351"/>
          <a:ext cx="12938760" cy="6394786"/>
        </p:xfrm>
        <a:graphic>
          <a:graphicData uri="http://schemas.openxmlformats.org/drawingml/2006/table">
            <a:tbl>
              <a:tblPr/>
              <a:tblGrid>
                <a:gridCol w="3337560">
                  <a:extLst>
                    <a:ext uri="{9D8B030D-6E8A-4147-A177-3AD203B41FA5}">
                      <a16:colId xmlns:a16="http://schemas.microsoft.com/office/drawing/2014/main" val="483598188"/>
                    </a:ext>
                  </a:extLst>
                </a:gridCol>
                <a:gridCol w="4038600">
                  <a:extLst>
                    <a:ext uri="{9D8B030D-6E8A-4147-A177-3AD203B41FA5}">
                      <a16:colId xmlns:a16="http://schemas.microsoft.com/office/drawing/2014/main" val="881948825"/>
                    </a:ext>
                  </a:extLst>
                </a:gridCol>
                <a:gridCol w="2327910">
                  <a:extLst>
                    <a:ext uri="{9D8B030D-6E8A-4147-A177-3AD203B41FA5}">
                      <a16:colId xmlns:a16="http://schemas.microsoft.com/office/drawing/2014/main" val="4152289919"/>
                    </a:ext>
                  </a:extLst>
                </a:gridCol>
                <a:gridCol w="3234690">
                  <a:extLst>
                    <a:ext uri="{9D8B030D-6E8A-4147-A177-3AD203B41FA5}">
                      <a16:colId xmlns:a16="http://schemas.microsoft.com/office/drawing/2014/main" val="2134116812"/>
                    </a:ext>
                  </a:extLst>
                </a:gridCol>
              </a:tblGrid>
              <a:tr h="750906">
                <a:tc>
                  <a:txBody>
                    <a:bodyPr/>
                    <a:lstStyle/>
                    <a:p>
                      <a:pPr algn="ctr" rtl="0" fontAlgn="t">
                        <a:spcBef>
                          <a:spcPts val="0"/>
                        </a:spcBef>
                        <a:spcAft>
                          <a:spcPts val="0"/>
                        </a:spcAft>
                      </a:pPr>
                      <a:r>
                        <a:rPr lang="en-US" sz="3200" b="1" i="0" u="none" strike="noStrike" dirty="0">
                          <a:solidFill>
                            <a:srgbClr val="000000"/>
                          </a:solidFill>
                          <a:effectLst/>
                          <a:latin typeface="Arial" panose="020B0604020202020204" pitchFamily="34" charset="0"/>
                        </a:rPr>
                        <a:t>Requirements</a:t>
                      </a:r>
                      <a:endParaRPr lang="en-US" sz="32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1"/>
                    </a:solidFill>
                  </a:tcPr>
                </a:tc>
                <a:tc>
                  <a:txBody>
                    <a:bodyPr/>
                    <a:lstStyle/>
                    <a:p>
                      <a:pPr algn="ctr" rtl="0" fontAlgn="t">
                        <a:spcBef>
                          <a:spcPts val="0"/>
                        </a:spcBef>
                        <a:spcAft>
                          <a:spcPts val="0"/>
                        </a:spcAft>
                      </a:pPr>
                      <a:r>
                        <a:rPr lang="en-US" sz="3200" b="1" i="0" u="none" strike="noStrike" dirty="0">
                          <a:solidFill>
                            <a:srgbClr val="000000"/>
                          </a:solidFill>
                          <a:effectLst/>
                          <a:latin typeface="Arial" panose="020B0604020202020204" pitchFamily="34" charset="0"/>
                        </a:rPr>
                        <a:t>Measurements</a:t>
                      </a:r>
                      <a:endParaRPr lang="en-US" sz="32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1"/>
                    </a:solidFill>
                  </a:tcPr>
                </a:tc>
                <a:tc>
                  <a:txBody>
                    <a:bodyPr/>
                    <a:lstStyle/>
                    <a:p>
                      <a:pPr algn="ctr" rtl="0" fontAlgn="t">
                        <a:spcBef>
                          <a:spcPts val="0"/>
                        </a:spcBef>
                        <a:spcAft>
                          <a:spcPts val="0"/>
                        </a:spcAft>
                      </a:pPr>
                      <a:r>
                        <a:rPr lang="en-US" sz="3200" b="1" i="0" u="none" strike="noStrike" dirty="0">
                          <a:solidFill>
                            <a:srgbClr val="000000"/>
                          </a:solidFill>
                          <a:effectLst/>
                          <a:latin typeface="Arial" panose="020B0604020202020204" pitchFamily="34" charset="0"/>
                        </a:rPr>
                        <a:t>Goals</a:t>
                      </a:r>
                      <a:endParaRPr lang="en-US" sz="32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1"/>
                    </a:solidFill>
                  </a:tcPr>
                </a:tc>
                <a:tc>
                  <a:txBody>
                    <a:bodyPr/>
                    <a:lstStyle/>
                    <a:p>
                      <a:pPr algn="ctr" rtl="0" fontAlgn="t">
                        <a:spcBef>
                          <a:spcPts val="0"/>
                        </a:spcBef>
                        <a:spcAft>
                          <a:spcPts val="0"/>
                        </a:spcAft>
                      </a:pPr>
                      <a:r>
                        <a:rPr lang="en-US" sz="3200" b="1" i="0" u="none" strike="noStrike" dirty="0">
                          <a:solidFill>
                            <a:srgbClr val="000000"/>
                          </a:solidFill>
                          <a:effectLst/>
                          <a:latin typeface="Arial" panose="020B0604020202020204" pitchFamily="34" charset="0"/>
                        </a:rPr>
                        <a:t>Results</a:t>
                      </a:r>
                      <a:endParaRPr lang="en-US" sz="32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1"/>
                    </a:solidFill>
                  </a:tcPr>
                </a:tc>
                <a:extLst>
                  <a:ext uri="{0D108BD9-81ED-4DB2-BD59-A6C34878D82A}">
                    <a16:rowId xmlns:a16="http://schemas.microsoft.com/office/drawing/2014/main" val="2075079998"/>
                  </a:ext>
                </a:extLst>
              </a:tr>
              <a:tr h="1032764">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Accurate parking location</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Distance between provided location and actual parking spot in real world</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&lt; 30ft</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base">
                        <a:spcBef>
                          <a:spcPts val="0"/>
                        </a:spcBef>
                        <a:spcAft>
                          <a:spcPts val="0"/>
                        </a:spcAft>
                      </a:pPr>
                      <a:r>
                        <a:rPr lang="en-US" sz="2400" b="0" i="0" u="none" strike="noStrike" dirty="0">
                          <a:solidFill>
                            <a:srgbClr val="000000"/>
                          </a:solidFill>
                          <a:effectLst/>
                          <a:latin typeface="Arial" panose="020B0604020202020204" pitchFamily="34" charset="0"/>
                        </a:rPr>
                        <a:t>&lt; 10ft</a:t>
                      </a: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8436509"/>
                  </a:ext>
                </a:extLst>
              </a:tr>
              <a:tr h="1032764">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Relatively cheap for scalability</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Compare to cost of regular parking meters</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&lt; $50 per spot module</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tc>
                  <a:txBody>
                    <a:bodyPr/>
                    <a:lstStyle/>
                    <a:p>
                      <a:pPr algn="ctr" rtl="0" fontAlgn="base">
                        <a:spcBef>
                          <a:spcPts val="0"/>
                        </a:spcBef>
                        <a:spcAft>
                          <a:spcPts val="0"/>
                        </a:spcAft>
                      </a:pPr>
                      <a:r>
                        <a:rPr lang="en-US" sz="2400" b="0" i="0" u="none" strike="noStrike" dirty="0">
                          <a:solidFill>
                            <a:srgbClr val="000000"/>
                          </a:solidFill>
                          <a:effectLst/>
                          <a:latin typeface="Arial" panose="020B0604020202020204" pitchFamily="34" charset="0"/>
                        </a:rPr>
                        <a:t>Per sensor &lt; $20</a:t>
                      </a:r>
                    </a:p>
                    <a:p>
                      <a:pPr algn="ctr" rtl="0" fontAlgn="base">
                        <a:spcBef>
                          <a:spcPts val="0"/>
                        </a:spcBef>
                        <a:spcAft>
                          <a:spcPts val="0"/>
                        </a:spcAft>
                      </a:pPr>
                      <a:r>
                        <a:rPr lang="en-US" sz="2400" b="0" i="0" u="none" strike="noStrike" dirty="0">
                          <a:solidFill>
                            <a:srgbClr val="000000"/>
                          </a:solidFill>
                          <a:effectLst/>
                          <a:latin typeface="Arial" panose="020B0604020202020204" pitchFamily="34" charset="0"/>
                        </a:rPr>
                        <a:t>  Per spot module &lt; $60 on average</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805862"/>
                  </a:ext>
                </a:extLst>
              </a:tr>
              <a:tr h="557224">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Easy-to-use web app</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Usability Testing</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&gt; 3.5/5 stars on average</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base">
                        <a:spcBef>
                          <a:spcPts val="0"/>
                        </a:spcBef>
                        <a:spcAft>
                          <a:spcPts val="0"/>
                        </a:spcAft>
                      </a:pPr>
                      <a:r>
                        <a:rPr lang="en-US" sz="2400" b="0" i="0" u="none" strike="noStrike" dirty="0">
                          <a:solidFill>
                            <a:srgbClr val="000000"/>
                          </a:solidFill>
                          <a:effectLst/>
                          <a:latin typeface="Arial" panose="020B0604020202020204" pitchFamily="34" charset="0"/>
                        </a:rPr>
                        <a:t>    4/5 stars on average</a:t>
                      </a: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48827871"/>
                  </a:ext>
                </a:extLst>
              </a:tr>
              <a:tr h="1032764">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Reliable &amp; long-lasting sensor modules</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Battery Life </a:t>
                      </a:r>
                      <a:r>
                        <a:rPr lang="en-US" sz="2400" b="0" i="1" u="none" strike="noStrike" dirty="0">
                          <a:solidFill>
                            <a:srgbClr val="000000"/>
                          </a:solidFill>
                          <a:effectLst/>
                          <a:latin typeface="Arial" panose="020B0604020202020204" pitchFamily="34" charset="0"/>
                        </a:rPr>
                        <a:t>(h)</a:t>
                      </a:r>
                      <a:r>
                        <a:rPr lang="en-US" sz="2400" b="0" i="0" u="none" strike="noStrike" dirty="0">
                          <a:solidFill>
                            <a:srgbClr val="000000"/>
                          </a:solidFill>
                          <a:effectLst/>
                          <a:latin typeface="Arial" panose="020B0604020202020204" pitchFamily="34" charset="0"/>
                        </a:rPr>
                        <a:t> = Battery Capacity </a:t>
                      </a:r>
                      <a:r>
                        <a:rPr lang="en-US" sz="2400" b="0" i="1" u="none" strike="noStrike" dirty="0">
                          <a:solidFill>
                            <a:srgbClr val="000000"/>
                          </a:solidFill>
                          <a:effectLst/>
                          <a:latin typeface="Arial" panose="020B0604020202020204" pitchFamily="34" charset="0"/>
                        </a:rPr>
                        <a:t>(Ah)</a:t>
                      </a:r>
                      <a:r>
                        <a:rPr lang="en-US" sz="2400" b="0" i="0" u="none" strike="noStrike" dirty="0">
                          <a:solidFill>
                            <a:srgbClr val="000000"/>
                          </a:solidFill>
                          <a:effectLst/>
                          <a:latin typeface="Arial" panose="020B0604020202020204" pitchFamily="34" charset="0"/>
                        </a:rPr>
                        <a:t> / Load Current </a:t>
                      </a:r>
                      <a:r>
                        <a:rPr lang="en-US" sz="2400" b="0" i="1" u="none" strike="noStrike" dirty="0">
                          <a:solidFill>
                            <a:srgbClr val="000000"/>
                          </a:solidFill>
                          <a:effectLst/>
                          <a:latin typeface="Arial" panose="020B0604020202020204" pitchFamily="34" charset="0"/>
                        </a:rPr>
                        <a:t>(A)</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 approx. 6 months</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 scan QR code for latest results</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78861813"/>
                  </a:ext>
                </a:extLst>
              </a:tr>
              <a:tr h="508550">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“Real-Time” Representation</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Request E2E Latency</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&lt; 5 min</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2400" b="0" i="0" u="none" strike="noStrike" dirty="0">
                          <a:solidFill>
                            <a:srgbClr val="000000"/>
                          </a:solidFill>
                          <a:effectLst/>
                          <a:latin typeface="Arial" panose="020B0604020202020204" pitchFamily="34" charset="0"/>
                        </a:rPr>
                        <a:t>&lt; 2 min</a:t>
                      </a:r>
                      <a:endParaRPr lang="en-US" sz="2400" dirty="0">
                        <a:effectLst/>
                      </a:endParaRPr>
                    </a:p>
                  </a:txBody>
                  <a:tcPr marL="88900" marR="88900" marT="88900" marB="8890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24719992"/>
                  </a:ext>
                </a:extLst>
              </a:tr>
            </a:tbl>
          </a:graphicData>
        </a:graphic>
      </p:graphicFrame>
      <p:graphicFrame>
        <p:nvGraphicFramePr>
          <p:cNvPr id="13" name="Table 12">
            <a:extLst>
              <a:ext uri="{FF2B5EF4-FFF2-40B4-BE49-F238E27FC236}">
                <a16:creationId xmlns:a16="http://schemas.microsoft.com/office/drawing/2014/main" id="{200457B0-C257-6B65-A797-2C2E11CF2AB0}"/>
              </a:ext>
            </a:extLst>
          </p:cNvPr>
          <p:cNvGraphicFramePr>
            <a:graphicFrameLocks noGrp="1"/>
          </p:cNvGraphicFramePr>
          <p:nvPr>
            <p:extLst>
              <p:ext uri="{D42A27DB-BD31-4B8C-83A1-F6EECF244321}">
                <p14:modId xmlns:p14="http://schemas.microsoft.com/office/powerpoint/2010/main" val="1145604421"/>
              </p:ext>
            </p:extLst>
          </p:nvPr>
        </p:nvGraphicFramePr>
        <p:xfrm>
          <a:off x="14020800" y="29153511"/>
          <a:ext cx="12938760" cy="2000621"/>
        </p:xfrm>
        <a:graphic>
          <a:graphicData uri="http://schemas.openxmlformats.org/drawingml/2006/table">
            <a:tbl>
              <a:tblPr/>
              <a:tblGrid>
                <a:gridCol w="7680960">
                  <a:extLst>
                    <a:ext uri="{9D8B030D-6E8A-4147-A177-3AD203B41FA5}">
                      <a16:colId xmlns:a16="http://schemas.microsoft.com/office/drawing/2014/main" val="4229160909"/>
                    </a:ext>
                  </a:extLst>
                </a:gridCol>
                <a:gridCol w="5257800">
                  <a:extLst>
                    <a:ext uri="{9D8B030D-6E8A-4147-A177-3AD203B41FA5}">
                      <a16:colId xmlns:a16="http://schemas.microsoft.com/office/drawing/2014/main" val="2351756265"/>
                    </a:ext>
                  </a:extLst>
                </a:gridCol>
              </a:tblGrid>
              <a:tr h="522341">
                <a:tc>
                  <a:txBody>
                    <a:bodyPr/>
                    <a:lstStyle/>
                    <a:p>
                      <a:pPr algn="ctr" rtl="0" fontAlgn="t">
                        <a:spcBef>
                          <a:spcPts val="0"/>
                        </a:spcBef>
                        <a:spcAft>
                          <a:spcPts val="0"/>
                        </a:spcAft>
                      </a:pPr>
                      <a:r>
                        <a:rPr lang="en-US" sz="2400" b="1" i="0" u="none" strike="noStrike" dirty="0">
                          <a:solidFill>
                            <a:srgbClr val="000000"/>
                          </a:solidFill>
                          <a:effectLst/>
                          <a:latin typeface="+mj-lt"/>
                        </a:rPr>
                        <a:t>Computing Device + Sensing Device</a:t>
                      </a:r>
                      <a:endParaRPr lang="en-US" sz="24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spcBef>
                          <a:spcPts val="0"/>
                        </a:spcBef>
                        <a:spcAft>
                          <a:spcPts val="0"/>
                        </a:spcAft>
                      </a:pPr>
                      <a:r>
                        <a:rPr lang="en-US" sz="2400" b="1" i="0" u="none" strike="noStrike" dirty="0">
                          <a:solidFill>
                            <a:srgbClr val="000000"/>
                          </a:solidFill>
                          <a:effectLst/>
                          <a:latin typeface="+mj-lt"/>
                        </a:rPr>
                        <a:t>Total Cost</a:t>
                      </a:r>
                      <a:endParaRPr lang="en-US" sz="24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10919047"/>
                  </a:ext>
                </a:extLst>
              </a:tr>
              <a:tr h="173619">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Jetson Nano with Camera</a:t>
                      </a:r>
                      <a:endParaRPr lang="en-US" sz="4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$120 + $26 = $146</a:t>
                      </a:r>
                      <a:endParaRPr lang="en-US" sz="4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589251"/>
                  </a:ext>
                </a:extLst>
              </a:tr>
              <a:tr h="0">
                <a:tc>
                  <a:txBody>
                    <a:bodyPr/>
                    <a:lstStyle/>
                    <a:p>
                      <a:pPr rtl="0" fontAlgn="t">
                        <a:spcBef>
                          <a:spcPts val="0"/>
                        </a:spcBef>
                        <a:spcAft>
                          <a:spcPts val="0"/>
                        </a:spcAft>
                      </a:pPr>
                      <a:r>
                        <a:rPr lang="en-US" sz="2400" b="0" i="0" u="none" strike="noStrike">
                          <a:solidFill>
                            <a:srgbClr val="000000"/>
                          </a:solidFill>
                          <a:effectLst/>
                          <a:latin typeface="Arial" panose="020B0604020202020204" pitchFamily="34" charset="0"/>
                        </a:rPr>
                        <a:t>Raspberry Pi Zero W Camera Pack</a:t>
                      </a:r>
                      <a:endParaRPr lang="en-US" sz="4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$45</a:t>
                      </a:r>
                      <a:endParaRPr lang="en-US" sz="4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7760545"/>
                  </a:ext>
                </a:extLst>
              </a:tr>
              <a:tr h="260126">
                <a:tc>
                  <a:txBody>
                    <a:bodyPr/>
                    <a:lstStyle/>
                    <a:p>
                      <a:pPr rtl="0" fontAlgn="t">
                        <a:spcBef>
                          <a:spcPts val="0"/>
                        </a:spcBef>
                        <a:spcAft>
                          <a:spcPts val="0"/>
                        </a:spcAft>
                      </a:pPr>
                      <a:r>
                        <a:rPr lang="en-US" sz="2400" b="0" i="0" u="none" strike="noStrike" dirty="0" err="1">
                          <a:solidFill>
                            <a:srgbClr val="000000"/>
                          </a:solidFill>
                          <a:effectLst/>
                          <a:latin typeface="Arial" panose="020B0604020202020204" pitchFamily="34" charset="0"/>
                        </a:rPr>
                        <a:t>NodeMCU</a:t>
                      </a:r>
                      <a:r>
                        <a:rPr lang="en-US" sz="2400" b="0" i="0" u="none" strike="noStrike" dirty="0">
                          <a:solidFill>
                            <a:srgbClr val="000000"/>
                          </a:solidFill>
                          <a:effectLst/>
                          <a:latin typeface="Arial" panose="020B0604020202020204" pitchFamily="34" charset="0"/>
                        </a:rPr>
                        <a:t> ESP8266 with HC-SR04 Ultrasonic sensor</a:t>
                      </a:r>
                      <a:endParaRPr lang="en-US" sz="4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400" b="0" i="0" u="none" strike="noStrike" dirty="0">
                          <a:solidFill>
                            <a:srgbClr val="000000"/>
                          </a:solidFill>
                          <a:effectLst/>
                          <a:latin typeface="Arial" panose="020B0604020202020204" pitchFamily="34" charset="0"/>
                        </a:rPr>
                        <a:t>$6 + $2 = $8</a:t>
                      </a:r>
                      <a:endParaRPr lang="en-US" sz="4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7324778"/>
                  </a:ext>
                </a:extLst>
              </a:tr>
            </a:tbl>
          </a:graphicData>
        </a:graphic>
      </p:graphicFrame>
      <p:pic>
        <p:nvPicPr>
          <p:cNvPr id="16" name="Picture 15">
            <a:extLst>
              <a:ext uri="{FF2B5EF4-FFF2-40B4-BE49-F238E27FC236}">
                <a16:creationId xmlns:a16="http://schemas.microsoft.com/office/drawing/2014/main" id="{943539AE-7204-45EC-4888-88E24C07E70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865571" y="23072807"/>
            <a:ext cx="297573" cy="340624"/>
          </a:xfrm>
          <a:prstGeom prst="rect">
            <a:avLst/>
          </a:prstGeom>
        </p:spPr>
      </p:pic>
      <p:pic>
        <p:nvPicPr>
          <p:cNvPr id="55" name="Picture 54">
            <a:extLst>
              <a:ext uri="{FF2B5EF4-FFF2-40B4-BE49-F238E27FC236}">
                <a16:creationId xmlns:a16="http://schemas.microsoft.com/office/drawing/2014/main" id="{25B00A12-6EAE-A388-83E4-C03ECCEC309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835360" y="25667732"/>
            <a:ext cx="297573" cy="340624"/>
          </a:xfrm>
          <a:prstGeom prst="rect">
            <a:avLst/>
          </a:prstGeom>
        </p:spPr>
      </p:pic>
      <p:pic>
        <p:nvPicPr>
          <p:cNvPr id="56" name="Picture 55">
            <a:extLst>
              <a:ext uri="{FF2B5EF4-FFF2-40B4-BE49-F238E27FC236}">
                <a16:creationId xmlns:a16="http://schemas.microsoft.com/office/drawing/2014/main" id="{3CFE9B5C-A900-5B84-D401-E701E242761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841092" y="26781472"/>
            <a:ext cx="291839" cy="334060"/>
          </a:xfrm>
          <a:prstGeom prst="rect">
            <a:avLst/>
          </a:prstGeom>
        </p:spPr>
      </p:pic>
      <p:pic>
        <p:nvPicPr>
          <p:cNvPr id="57" name="Picture 56">
            <a:extLst>
              <a:ext uri="{FF2B5EF4-FFF2-40B4-BE49-F238E27FC236}">
                <a16:creationId xmlns:a16="http://schemas.microsoft.com/office/drawing/2014/main" id="{534DC54D-666E-7AF9-0677-A20FDE225A3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835360" y="27801332"/>
            <a:ext cx="297573" cy="340624"/>
          </a:xfrm>
          <a:prstGeom prst="rect">
            <a:avLst/>
          </a:prstGeom>
        </p:spPr>
      </p:pic>
      <p:sp>
        <p:nvSpPr>
          <p:cNvPr id="58" name="TextBox 57">
            <a:extLst>
              <a:ext uri="{FF2B5EF4-FFF2-40B4-BE49-F238E27FC236}">
                <a16:creationId xmlns:a16="http://schemas.microsoft.com/office/drawing/2014/main" id="{388FA009-1261-BEAC-0C24-BDF1801525C0}"/>
              </a:ext>
            </a:extLst>
          </p:cNvPr>
          <p:cNvSpPr txBox="1"/>
          <p:nvPr/>
        </p:nvSpPr>
        <p:spPr>
          <a:xfrm>
            <a:off x="14003632" y="28665204"/>
            <a:ext cx="13047368" cy="461665"/>
          </a:xfrm>
          <a:prstGeom prst="rect">
            <a:avLst/>
          </a:prstGeom>
          <a:noFill/>
        </p:spPr>
        <p:txBody>
          <a:bodyPr wrap="square" rtlCol="0">
            <a:spAutoFit/>
          </a:bodyPr>
          <a:lstStyle/>
          <a:p>
            <a:pPr algn="ctr"/>
            <a:r>
              <a:rPr lang="en-US" sz="2400" b="1" dirty="0"/>
              <a:t>Table 2</a:t>
            </a:r>
            <a:r>
              <a:rPr lang="en-US" sz="2400" dirty="0"/>
              <a:t>: Design trade-offs in choice of detection, computing, and transmission devices</a:t>
            </a:r>
          </a:p>
        </p:txBody>
      </p:sp>
      <p:sp>
        <p:nvSpPr>
          <p:cNvPr id="67" name="TextBox 66">
            <a:extLst>
              <a:ext uri="{FF2B5EF4-FFF2-40B4-BE49-F238E27FC236}">
                <a16:creationId xmlns:a16="http://schemas.microsoft.com/office/drawing/2014/main" id="{9B76910E-1564-C7D7-2086-D0FD97665A0B}"/>
              </a:ext>
            </a:extLst>
          </p:cNvPr>
          <p:cNvSpPr txBox="1"/>
          <p:nvPr/>
        </p:nvSpPr>
        <p:spPr>
          <a:xfrm>
            <a:off x="13990321" y="10230876"/>
            <a:ext cx="6660162" cy="1207890"/>
          </a:xfrm>
          <a:prstGeom prst="rect">
            <a:avLst/>
          </a:prstGeom>
          <a:noFill/>
        </p:spPr>
        <p:txBody>
          <a:bodyPr wrap="square">
            <a:spAutoFit/>
          </a:bodyPr>
          <a:lstStyle/>
          <a:p>
            <a:pPr algn="just" rtl="0">
              <a:spcBef>
                <a:spcPts val="0"/>
              </a:spcBef>
              <a:spcAft>
                <a:spcPts val="0"/>
              </a:spcAft>
            </a:pPr>
            <a:r>
              <a:rPr lang="en-US" sz="2400" i="0" u="sng" strike="noStrike" dirty="0">
                <a:solidFill>
                  <a:srgbClr val="BE0011"/>
                </a:solidFill>
                <a:effectLst/>
                <a:latin typeface="Arial" panose="020B0604020202020204" pitchFamily="34" charset="0"/>
              </a:rPr>
              <a:t>Request</a:t>
            </a:r>
            <a:r>
              <a:rPr lang="en-US" sz="2400" b="0" i="0" u="none" strike="noStrike" dirty="0">
                <a:solidFill>
                  <a:srgbClr val="000000"/>
                </a:solidFill>
                <a:effectLst/>
                <a:latin typeface="Arial" panose="020B0604020202020204" pitchFamily="34" charset="0"/>
              </a:rPr>
              <a:t>: In this mode, the user can request Kerby to give them directions to a curbside parking spot near their destination.</a:t>
            </a:r>
          </a:p>
        </p:txBody>
      </p:sp>
      <p:sp>
        <p:nvSpPr>
          <p:cNvPr id="69" name="TextBox 68">
            <a:extLst>
              <a:ext uri="{FF2B5EF4-FFF2-40B4-BE49-F238E27FC236}">
                <a16:creationId xmlns:a16="http://schemas.microsoft.com/office/drawing/2014/main" id="{FB414B98-F6C2-A242-2319-4F8B17746019}"/>
              </a:ext>
            </a:extLst>
          </p:cNvPr>
          <p:cNvSpPr txBox="1"/>
          <p:nvPr/>
        </p:nvSpPr>
        <p:spPr>
          <a:xfrm>
            <a:off x="20813868" y="7034831"/>
            <a:ext cx="6298093" cy="1194219"/>
          </a:xfrm>
          <a:prstGeom prst="rect">
            <a:avLst/>
          </a:prstGeom>
          <a:noFill/>
        </p:spPr>
        <p:txBody>
          <a:bodyPr wrap="square">
            <a:spAutoFit/>
          </a:bodyPr>
          <a:lstStyle/>
          <a:p>
            <a:pPr algn="just" rtl="0">
              <a:spcBef>
                <a:spcPts val="0"/>
              </a:spcBef>
              <a:spcAft>
                <a:spcPts val="0"/>
              </a:spcAft>
            </a:pPr>
            <a:r>
              <a:rPr lang="en-US" sz="2400" b="0" i="0" u="sng" strike="noStrike" dirty="0">
                <a:solidFill>
                  <a:srgbClr val="BE0011"/>
                </a:solidFill>
                <a:effectLst/>
                <a:latin typeface="Arial" panose="020B0604020202020204" pitchFamily="34" charset="0"/>
              </a:rPr>
              <a:t>Viewing</a:t>
            </a:r>
            <a:r>
              <a:rPr lang="en-US" sz="2400" b="0" i="0" strike="noStrike" dirty="0">
                <a:solidFill>
                  <a:srgbClr val="BE0011"/>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In this mode, the user is able to view Kerby’s spot modules (locations and availability) on </a:t>
            </a:r>
            <a:r>
              <a:rPr lang="en-US" sz="2400" dirty="0">
                <a:solidFill>
                  <a:srgbClr val="000000"/>
                </a:solidFill>
                <a:latin typeface="Arial" panose="020B0604020202020204" pitchFamily="34" charset="0"/>
              </a:rPr>
              <a:t>a</a:t>
            </a:r>
            <a:r>
              <a:rPr lang="en-US" sz="2400" b="0" i="0" u="none" strike="noStrike" dirty="0">
                <a:solidFill>
                  <a:srgbClr val="000000"/>
                </a:solidFill>
                <a:effectLst/>
                <a:latin typeface="Arial" panose="020B0604020202020204" pitchFamily="34" charset="0"/>
              </a:rPr>
              <a:t>n interactive map.</a:t>
            </a:r>
          </a:p>
        </p:txBody>
      </p:sp>
      <p:sp>
        <p:nvSpPr>
          <p:cNvPr id="71" name="TextBox 70">
            <a:extLst>
              <a:ext uri="{FF2B5EF4-FFF2-40B4-BE49-F238E27FC236}">
                <a16:creationId xmlns:a16="http://schemas.microsoft.com/office/drawing/2014/main" id="{46CCD523-6415-BB68-C59E-8FEFA314B962}"/>
              </a:ext>
            </a:extLst>
          </p:cNvPr>
          <p:cNvSpPr txBox="1"/>
          <p:nvPr/>
        </p:nvSpPr>
        <p:spPr>
          <a:xfrm>
            <a:off x="13906500" y="12003055"/>
            <a:ext cx="13759960" cy="646331"/>
          </a:xfrm>
          <a:prstGeom prst="rect">
            <a:avLst/>
          </a:prstGeom>
          <a:noFill/>
        </p:spPr>
        <p:txBody>
          <a:bodyPr wrap="square">
            <a:spAutoFit/>
          </a:bodyPr>
          <a:lstStyle/>
          <a:p>
            <a:r>
              <a:rPr lang="en-US" sz="3600" dirty="0">
                <a:solidFill>
                  <a:srgbClr val="000000"/>
                </a:solidFill>
                <a:latin typeface="Arial" panose="020B0604020202020204" pitchFamily="34" charset="0"/>
              </a:rPr>
              <a:t>Spot Modules: Kerby’s Hardware</a:t>
            </a:r>
            <a:endParaRPr lang="en-US" sz="3600" dirty="0"/>
          </a:p>
        </p:txBody>
      </p:sp>
      <p:pic>
        <p:nvPicPr>
          <p:cNvPr id="48" name="Picture 47">
            <a:extLst>
              <a:ext uri="{FF2B5EF4-FFF2-40B4-BE49-F238E27FC236}">
                <a16:creationId xmlns:a16="http://schemas.microsoft.com/office/drawing/2014/main" id="{37BF14AA-B101-D006-4037-7A23797198B9}"/>
              </a:ext>
            </a:extLst>
          </p:cNvPr>
          <p:cNvPicPr>
            <a:picLocks noChangeAspect="1"/>
          </p:cNvPicPr>
          <p:nvPr/>
        </p:nvPicPr>
        <p:blipFill rotWithShape="1">
          <a:blip r:embed="rId7"/>
          <a:srcRect t="11873"/>
          <a:stretch/>
        </p:blipFill>
        <p:spPr>
          <a:xfrm>
            <a:off x="13998474" y="7016720"/>
            <a:ext cx="6652008" cy="3102090"/>
          </a:xfrm>
          <a:prstGeom prst="rect">
            <a:avLst/>
          </a:prstGeom>
        </p:spPr>
      </p:pic>
      <p:pic>
        <p:nvPicPr>
          <p:cNvPr id="6" name="Picture 5" descr="Close up of Kerby's hardware, with labels pointing to the battery, voltage regulator, indication LEDs, ESP8266 12-E computing module, and the HC-SR04 ultrasonic sensor">
            <a:extLst>
              <a:ext uri="{FF2B5EF4-FFF2-40B4-BE49-F238E27FC236}">
                <a16:creationId xmlns:a16="http://schemas.microsoft.com/office/drawing/2014/main" id="{B3BB48B2-30B8-7CD4-8767-0F8C7619090E}"/>
              </a:ext>
            </a:extLst>
          </p:cNvPr>
          <p:cNvPicPr>
            <a:picLocks noChangeAspect="1"/>
          </p:cNvPicPr>
          <p:nvPr/>
        </p:nvPicPr>
        <p:blipFill rotWithShape="1">
          <a:blip r:embed="rId8"/>
          <a:srcRect l="5617" t="13622" r="5617" b="12481"/>
          <a:stretch/>
        </p:blipFill>
        <p:spPr>
          <a:xfrm>
            <a:off x="13944601" y="12573001"/>
            <a:ext cx="11184536" cy="6983347"/>
          </a:xfrm>
          <a:prstGeom prst="rect">
            <a:avLst/>
          </a:prstGeom>
        </p:spPr>
      </p:pic>
      <p:sp>
        <p:nvSpPr>
          <p:cNvPr id="36" name="TextBox 35">
            <a:extLst>
              <a:ext uri="{FF2B5EF4-FFF2-40B4-BE49-F238E27FC236}">
                <a16:creationId xmlns:a16="http://schemas.microsoft.com/office/drawing/2014/main" id="{138F60EB-5B50-89C6-470A-C3B94D98083C}"/>
              </a:ext>
            </a:extLst>
          </p:cNvPr>
          <p:cNvSpPr txBox="1"/>
          <p:nvPr/>
        </p:nvSpPr>
        <p:spPr>
          <a:xfrm>
            <a:off x="13887450" y="19642451"/>
            <a:ext cx="13014959" cy="830997"/>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Arial" panose="020B0604020202020204" pitchFamily="34" charset="0"/>
              </a:rPr>
              <a:t>Kerby</a:t>
            </a:r>
            <a:r>
              <a:rPr lang="en-US" sz="2400" dirty="0">
                <a:solidFill>
                  <a:srgbClr val="000000"/>
                </a:solidFill>
                <a:latin typeface="Arial" panose="020B0604020202020204" pitchFamily="34" charset="0"/>
              </a:rPr>
              <a:t>’s spot modules are placed on the curbside, distanced at 8 feet apart. When 3 sensors are detected as free, then an open spot is determined and displayed on the web page.</a:t>
            </a:r>
            <a:endParaRPr lang="en-US" sz="2400" b="0" i="0" u="none" strike="noStrike" dirty="0">
              <a:solidFill>
                <a:srgbClr val="000000"/>
              </a:solidFill>
              <a:effectLst/>
              <a:latin typeface="Arial" panose="020B0604020202020204" pitchFamily="34" charset="0"/>
            </a:endParaRPr>
          </a:p>
        </p:txBody>
      </p:sp>
      <p:sp>
        <p:nvSpPr>
          <p:cNvPr id="38" name="TextBox 37">
            <a:extLst>
              <a:ext uri="{FF2B5EF4-FFF2-40B4-BE49-F238E27FC236}">
                <a16:creationId xmlns:a16="http://schemas.microsoft.com/office/drawing/2014/main" id="{D2E37A67-F8AC-7FDE-2C67-15F9B2A8F56C}"/>
              </a:ext>
            </a:extLst>
          </p:cNvPr>
          <p:cNvSpPr txBox="1"/>
          <p:nvPr/>
        </p:nvSpPr>
        <p:spPr>
          <a:xfrm>
            <a:off x="5943600" y="990600"/>
            <a:ext cx="7497268" cy="707886"/>
          </a:xfrm>
          <a:prstGeom prst="rect">
            <a:avLst/>
          </a:prstGeom>
          <a:noFill/>
        </p:spPr>
        <p:txBody>
          <a:bodyPr wrap="square">
            <a:spAutoFit/>
          </a:bodyPr>
          <a:lstStyle/>
          <a:p>
            <a:pPr algn="just" rtl="0">
              <a:spcBef>
                <a:spcPts val="0"/>
              </a:spcBef>
              <a:spcAft>
                <a:spcPts val="0"/>
              </a:spcAft>
            </a:pPr>
            <a:r>
              <a:rPr lang="en-US" sz="4000" i="1" strike="noStrike" dirty="0">
                <a:solidFill>
                  <a:schemeClr val="accent3"/>
                </a:solidFill>
                <a:effectLst/>
                <a:latin typeface="Arial" panose="020B0604020202020204" pitchFamily="34" charset="0"/>
              </a:rPr>
              <a:t>your curbside parking buddy</a:t>
            </a:r>
          </a:p>
        </p:txBody>
      </p:sp>
      <p:pic>
        <p:nvPicPr>
          <p:cNvPr id="9" name="Picture 8" descr="Text, logo&#10;&#10;Description automatically generated">
            <a:extLst>
              <a:ext uri="{FF2B5EF4-FFF2-40B4-BE49-F238E27FC236}">
                <a16:creationId xmlns:a16="http://schemas.microsoft.com/office/drawing/2014/main" id="{FB74932D-6887-A76E-B3CF-D63775357781}"/>
              </a:ext>
            </a:extLst>
          </p:cNvPr>
          <p:cNvPicPr>
            <a:picLocks noChangeAspect="1"/>
          </p:cNvPicPr>
          <p:nvPr/>
        </p:nvPicPr>
        <p:blipFill>
          <a:blip r:embed="rId9">
            <a:duotone>
              <a:schemeClr val="accent3">
                <a:shade val="45000"/>
                <a:satMod val="135000"/>
              </a:schemeClr>
              <a:prstClr val="white"/>
            </a:duotone>
          </a:blip>
          <a:stretch>
            <a:fillRect/>
          </a:stretch>
        </p:blipFill>
        <p:spPr>
          <a:xfrm>
            <a:off x="457200" y="244106"/>
            <a:ext cx="5257800" cy="2231120"/>
          </a:xfrm>
          <a:prstGeom prst="rect">
            <a:avLst/>
          </a:prstGeom>
        </p:spPr>
      </p:pic>
      <p:pic>
        <p:nvPicPr>
          <p:cNvPr id="23" name="Picture 22" descr="Map&#10;&#10;Description automatically generated">
            <a:extLst>
              <a:ext uri="{FF2B5EF4-FFF2-40B4-BE49-F238E27FC236}">
                <a16:creationId xmlns:a16="http://schemas.microsoft.com/office/drawing/2014/main" id="{D921E808-23CC-5EDD-FAE5-9D68E830652F}"/>
              </a:ext>
            </a:extLst>
          </p:cNvPr>
          <p:cNvPicPr>
            <a:picLocks noChangeAspect="1"/>
          </p:cNvPicPr>
          <p:nvPr/>
        </p:nvPicPr>
        <p:blipFill>
          <a:blip r:embed="rId10"/>
          <a:stretch>
            <a:fillRect/>
          </a:stretch>
        </p:blipFill>
        <p:spPr>
          <a:xfrm>
            <a:off x="20813868" y="8271659"/>
            <a:ext cx="6313332" cy="3660802"/>
          </a:xfrm>
          <a:prstGeom prst="rect">
            <a:avLst/>
          </a:prstGeom>
        </p:spPr>
      </p:pic>
      <p:sp>
        <p:nvSpPr>
          <p:cNvPr id="46" name="TextBox 45">
            <a:extLst>
              <a:ext uri="{FF2B5EF4-FFF2-40B4-BE49-F238E27FC236}">
                <a16:creationId xmlns:a16="http://schemas.microsoft.com/office/drawing/2014/main" id="{DAE63187-0A8A-9697-AA5D-1F4136822BC7}"/>
              </a:ext>
            </a:extLst>
          </p:cNvPr>
          <p:cNvSpPr txBox="1"/>
          <p:nvPr/>
        </p:nvSpPr>
        <p:spPr>
          <a:xfrm>
            <a:off x="13944600" y="31307544"/>
            <a:ext cx="13014960" cy="2677656"/>
          </a:xfrm>
          <a:prstGeom prst="rect">
            <a:avLst/>
          </a:prstGeom>
          <a:noFill/>
        </p:spPr>
        <p:txBody>
          <a:bodyPr wrap="square">
            <a:spAutoFit/>
          </a:bodyPr>
          <a:lstStyle/>
          <a:p>
            <a:pPr algn="just" rtl="0">
              <a:spcBef>
                <a:spcPts val="0"/>
              </a:spcBef>
              <a:spcAft>
                <a:spcPts val="0"/>
              </a:spcAft>
            </a:pPr>
            <a:r>
              <a:rPr lang="en-US" sz="2400" dirty="0">
                <a:solidFill>
                  <a:srgbClr val="000000"/>
                </a:solidFill>
                <a:latin typeface="Arial" panose="020B0604020202020204" pitchFamily="34" charset="0"/>
              </a:rPr>
              <a:t>In addition to the design trade-off exploration between computing and sensing devices, building Kerby required discussion of trade-offs between power sources, computing algorithms, and types of sensors. </a:t>
            </a:r>
            <a:r>
              <a:rPr lang="en-US" sz="2400" b="0" i="0" u="none" strike="noStrike" dirty="0">
                <a:solidFill>
                  <a:srgbClr val="000000"/>
                </a:solidFill>
                <a:effectLst/>
                <a:latin typeface="Arial" panose="020B0604020202020204" pitchFamily="34" charset="0"/>
              </a:rPr>
              <a:t>On the testing side, trade-offs between different sleep/wake-up times for the ESP8266 12-E modules were explored. Additionally, the spacing between modules was </a:t>
            </a:r>
            <a:r>
              <a:rPr lang="en-US" sz="2400" dirty="0">
                <a:solidFill>
                  <a:srgbClr val="000000"/>
                </a:solidFill>
                <a:latin typeface="Arial" panose="020B0604020202020204" pitchFamily="34" charset="0"/>
              </a:rPr>
              <a:t>varied in order </a:t>
            </a:r>
            <a:r>
              <a:rPr lang="en-US" sz="2400" b="0" i="0" u="none" strike="noStrike" dirty="0">
                <a:solidFill>
                  <a:srgbClr val="000000"/>
                </a:solidFill>
                <a:effectLst/>
                <a:latin typeface="Arial" panose="020B0604020202020204" pitchFamily="34" charset="0"/>
              </a:rPr>
              <a:t>to conclude that 8 feet was the best distance for our use-case of vehicles under 16 feet in length while still returning the most accurate number of spots available where our sensors were positioned. Interactive results are available on our website (scan the QR code).</a:t>
            </a:r>
          </a:p>
        </p:txBody>
      </p:sp>
      <p:pic>
        <p:nvPicPr>
          <p:cNvPr id="30" name="Picture 29" descr="Qr code&#10;&#10;Description automatically generated">
            <a:extLst>
              <a:ext uri="{FF2B5EF4-FFF2-40B4-BE49-F238E27FC236}">
                <a16:creationId xmlns:a16="http://schemas.microsoft.com/office/drawing/2014/main" id="{21DFA071-0CF2-8F8E-9D7A-75C66E058485}"/>
              </a:ext>
            </a:extLst>
          </p:cNvPr>
          <p:cNvPicPr>
            <a:picLocks noChangeAspect="1"/>
          </p:cNvPicPr>
          <p:nvPr/>
        </p:nvPicPr>
        <p:blipFill>
          <a:blip r:embed="rId11"/>
          <a:stretch>
            <a:fillRect/>
          </a:stretch>
        </p:blipFill>
        <p:spPr>
          <a:xfrm>
            <a:off x="335279" y="30376544"/>
            <a:ext cx="4250707" cy="4250707"/>
          </a:xfrm>
          <a:prstGeom prst="rect">
            <a:avLst/>
          </a:prstGeom>
        </p:spPr>
      </p:pic>
    </p:spTree>
  </p:cSld>
  <p:clrMapOvr>
    <a:masterClrMapping/>
  </p:clrMapOvr>
</p:sld>
</file>

<file path=ppt/theme/theme1.xml><?xml version="1.0" encoding="utf-8"?>
<a:theme xmlns:a="http://schemas.openxmlformats.org/drawingml/2006/main" name="CyLab-PosterTemplate-v3">
  <a:themeElements>
    <a:clrScheme name="Custom 6">
      <a:dk1>
        <a:sysClr val="windowText" lastClr="000000"/>
      </a:dk1>
      <a:lt1>
        <a:sysClr val="window" lastClr="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CyLab-PosterTemplate-v3</Template>
  <TotalTime>3583</TotalTime>
  <Words>752</Words>
  <Application>Microsoft Macintosh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vt:lpstr>
      <vt:lpstr>Wingdings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Kanvi S</cp:lastModifiedBy>
  <cp:revision>196</cp:revision>
  <cp:lastPrinted>2015-05-04T20:22:30Z</cp:lastPrinted>
  <dcterms:created xsi:type="dcterms:W3CDTF">2012-08-30T17:56:20Z</dcterms:created>
  <dcterms:modified xsi:type="dcterms:W3CDTF">2022-05-02T15:03:34Z</dcterms:modified>
</cp:coreProperties>
</file>