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6576000" cx="27432000"/>
  <p:notesSz cx="32461200" cy="5120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246100" y="24323025"/>
            <a:ext cx="25968950" cy="23042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3246100" y="24323025"/>
            <a:ext cx="25968950" cy="23042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 name="Shape 6"/>
        <p:cNvGrpSpPr/>
        <p:nvPr/>
      </p:nvGrpSpPr>
      <p:grpSpPr>
        <a:xfrm>
          <a:off x="0" y="0"/>
          <a:ext cx="0" cy="0"/>
          <a:chOff x="0" y="0"/>
          <a:chExt cx="0" cy="0"/>
        </a:xfrm>
      </p:grpSpPr>
      <p:sp>
        <p:nvSpPr>
          <p:cNvPr id="7" name="Google Shape;7;p2"/>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 name="Google Shape;8;p2"/>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9" name="Google Shape;9;p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 name="Google Shape;10;p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 name="Google Shape;11;p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1"/>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6" name="Google Shape;66;p1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2"/>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2"/>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72" name="Google Shape;72;p1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3" name="Google Shape;73;p1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3"/>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4" name="Google Shape;14;p3"/>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5" name="Google Shape;15;p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6" name="Google Shape;16;p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7" name="Google Shape;17;p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0" name="Google Shape;20;p4"/>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21" name="Google Shape;21;p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2" name="Google Shape;22;p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3" name="Google Shape;23;p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5"/>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6" name="Google Shape;26;p5"/>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7" name="Google Shape;27;p5"/>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8" name="Google Shape;28;p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9" name="Google Shape;29;p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0" name="Google Shape;30;p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6"/>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33" name="Google Shape;33;p6"/>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4" name="Google Shape;34;p6"/>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5" name="Google Shape;35;p6"/>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6" name="Google Shape;36;p6"/>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7" name="Google Shape;37;p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8" name="Google Shape;38;p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9" name="Google Shape;39;p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42" name="Google Shape;42;p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3" name="Google Shape;43;p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4" name="Google Shape;44;p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7" name="Google Shape;47;p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8" name="Google Shape;48;p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9"/>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1" name="Google Shape;51;p9"/>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2" name="Google Shape;52;p9"/>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53" name="Google Shape;53;p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4" name="Google Shape;54;p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8" name="Google Shape;58;p10"/>
          <p:cNvSpPr/>
          <p:nvPr>
            <p:ph idx="2" type="pic"/>
          </p:nvPr>
        </p:nvSpPr>
        <p:spPr>
          <a:xfrm>
            <a:off x="5377163" y="3268663"/>
            <a:ext cx="16458902" cy="21945600"/>
          </a:xfrm>
          <a:prstGeom prst="rect">
            <a:avLst/>
          </a:prstGeom>
          <a:noFill/>
          <a:ln>
            <a:noFill/>
          </a:ln>
        </p:spPr>
      </p:sp>
      <p:sp>
        <p:nvSpPr>
          <p:cNvPr id="59" name="Google Shape;59;p10"/>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60" name="Google Shape;60;p1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10" Type="http://schemas.openxmlformats.org/officeDocument/2006/relationships/image" Target="../media/image6.png"/><Relationship Id="rId9" Type="http://schemas.openxmlformats.org/officeDocument/2006/relationships/image" Target="../media/image8.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3"/>
          <p:cNvSpPr txBox="1"/>
          <p:nvPr/>
        </p:nvSpPr>
        <p:spPr>
          <a:xfrm>
            <a:off x="-914400" y="0"/>
            <a:ext cx="36576000" cy="12311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7400" u="none" cap="none" strike="noStrike">
              <a:solidFill>
                <a:schemeClr val="dk1"/>
              </a:solidFill>
              <a:latin typeface="Arial"/>
              <a:ea typeface="Arial"/>
              <a:cs typeface="Arial"/>
              <a:sym typeface="Arial"/>
            </a:endParaRPr>
          </a:p>
        </p:txBody>
      </p:sp>
      <p:sp>
        <p:nvSpPr>
          <p:cNvPr id="80" name="Google Shape;80;p13"/>
          <p:cNvSpPr txBox="1"/>
          <p:nvPr/>
        </p:nvSpPr>
        <p:spPr>
          <a:xfrm>
            <a:off x="0" y="533401"/>
            <a:ext cx="27432000" cy="32325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lang="en-US" sz="7200">
                <a:solidFill>
                  <a:srgbClr val="BE0204"/>
                </a:solidFill>
              </a:rPr>
              <a:t>Where’s The Milk?</a:t>
            </a:r>
            <a:endParaRPr/>
          </a:p>
          <a:p>
            <a:pPr indent="0" lvl="0" marL="0" marR="0" rtl="0" algn="ctr">
              <a:lnSpc>
                <a:spcPct val="60000"/>
              </a:lnSpc>
              <a:spcBef>
                <a:spcPts val="1800"/>
              </a:spcBef>
              <a:spcAft>
                <a:spcPts val="0"/>
              </a:spcAft>
              <a:buNone/>
            </a:pPr>
            <a:r>
              <a:rPr b="1" lang="en-US" sz="3600">
                <a:solidFill>
                  <a:schemeClr val="dk1"/>
                </a:solidFill>
              </a:rPr>
              <a:t>B0</a:t>
            </a:r>
            <a:r>
              <a:rPr b="1" i="0" lang="en-US" sz="3600" u="none" cap="none" strike="noStrike">
                <a:solidFill>
                  <a:schemeClr val="dk1"/>
                </a:solidFill>
                <a:latin typeface="Arial"/>
                <a:ea typeface="Arial"/>
                <a:cs typeface="Arial"/>
                <a:sym typeface="Arial"/>
              </a:rPr>
              <a:t>:  </a:t>
            </a:r>
            <a:r>
              <a:rPr b="1" lang="en-US" sz="3600">
                <a:solidFill>
                  <a:schemeClr val="dk1"/>
                </a:solidFill>
              </a:rPr>
              <a:t>Lucky Wavai, Allen Ding, Takshsheel Goswami</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18-500 Capstone Design, Spring 2022</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Electrical and Computer Engineering Department</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Carnegie Mellon University</a:t>
            </a:r>
            <a:endParaRPr b="0" i="0" sz="3600" u="none" cap="none" strike="noStrike">
              <a:solidFill>
                <a:schemeClr val="dk1"/>
              </a:solidFill>
              <a:latin typeface="Arial"/>
              <a:ea typeface="Arial"/>
              <a:cs typeface="Arial"/>
              <a:sym typeface="Arial"/>
            </a:endParaRPr>
          </a:p>
        </p:txBody>
      </p:sp>
      <p:grpSp>
        <p:nvGrpSpPr>
          <p:cNvPr id="81" name="Google Shape;81;p13"/>
          <p:cNvGrpSpPr/>
          <p:nvPr/>
        </p:nvGrpSpPr>
        <p:grpSpPr>
          <a:xfrm>
            <a:off x="20878800" y="33952297"/>
            <a:ext cx="6553200" cy="2489032"/>
            <a:chOff x="20878800" y="33952297"/>
            <a:chExt cx="6553200" cy="2489032"/>
          </a:xfrm>
        </p:grpSpPr>
        <p:pic>
          <p:nvPicPr>
            <p:cNvPr id="82" name="Google Shape;82;p13"/>
            <p:cNvPicPr preferRelativeResize="0"/>
            <p:nvPr/>
          </p:nvPicPr>
          <p:blipFill rotWithShape="1">
            <a:blip r:embed="rId3">
              <a:alphaModFix/>
            </a:blip>
            <a:srcRect b="20751" l="0" r="0" t="20214"/>
            <a:stretch/>
          </p:blipFill>
          <p:spPr>
            <a:xfrm>
              <a:off x="20878800" y="33952297"/>
              <a:ext cx="6553200" cy="1397000"/>
            </a:xfrm>
            <a:prstGeom prst="rect">
              <a:avLst/>
            </a:prstGeom>
            <a:noFill/>
            <a:ln>
              <a:noFill/>
            </a:ln>
          </p:spPr>
        </p:pic>
        <p:pic>
          <p:nvPicPr>
            <p:cNvPr id="83" name="Google Shape;83;p13"/>
            <p:cNvPicPr preferRelativeResize="0"/>
            <p:nvPr/>
          </p:nvPicPr>
          <p:blipFill rotWithShape="1">
            <a:blip r:embed="rId4">
              <a:alphaModFix/>
            </a:blip>
            <a:srcRect b="24891" l="0" r="0" t="28530"/>
            <a:stretch/>
          </p:blipFill>
          <p:spPr>
            <a:xfrm>
              <a:off x="21253537" y="35463613"/>
              <a:ext cx="5812703" cy="977716"/>
            </a:xfrm>
            <a:prstGeom prst="rect">
              <a:avLst/>
            </a:prstGeom>
            <a:noFill/>
            <a:ln>
              <a:noFill/>
            </a:ln>
          </p:spPr>
        </p:pic>
      </p:grpSp>
      <p:sp>
        <p:nvSpPr>
          <p:cNvPr id="84" name="Google Shape;84;p13"/>
          <p:cNvSpPr/>
          <p:nvPr/>
        </p:nvSpPr>
        <p:spPr>
          <a:xfrm>
            <a:off x="289560" y="13475785"/>
            <a:ext cx="13197900" cy="8076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System Architecture</a:t>
            </a:r>
            <a:endParaRPr/>
          </a:p>
        </p:txBody>
      </p:sp>
      <p:sp>
        <p:nvSpPr>
          <p:cNvPr id="85" name="Google Shape;85;p13"/>
          <p:cNvSpPr/>
          <p:nvPr/>
        </p:nvSpPr>
        <p:spPr>
          <a:xfrm>
            <a:off x="381000" y="51054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Product Pitch</a:t>
            </a:r>
            <a:endParaRPr b="1" i="0" sz="4800" u="none" cap="none" strike="noStrike">
              <a:solidFill>
                <a:schemeClr val="lt1"/>
              </a:solidFill>
              <a:latin typeface="Arial"/>
              <a:ea typeface="Arial"/>
              <a:cs typeface="Arial"/>
              <a:sym typeface="Arial"/>
            </a:endParaRPr>
          </a:p>
        </p:txBody>
      </p:sp>
      <p:sp>
        <p:nvSpPr>
          <p:cNvPr id="86" name="Google Shape;86;p13"/>
          <p:cNvSpPr/>
          <p:nvPr/>
        </p:nvSpPr>
        <p:spPr>
          <a:xfrm>
            <a:off x="14036050" y="6243349"/>
            <a:ext cx="13091100" cy="13222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u="sng">
                <a:solidFill>
                  <a:schemeClr val="dk1"/>
                </a:solidFill>
                <a:highlight>
                  <a:schemeClr val="lt1"/>
                </a:highlight>
              </a:rPr>
              <a:t>Wireless Transfer:</a:t>
            </a:r>
            <a:r>
              <a:rPr lang="en-US" sz="2400">
                <a:solidFill>
                  <a:schemeClr val="dk1"/>
                </a:solidFill>
                <a:highlight>
                  <a:schemeClr val="lt1"/>
                </a:highlight>
              </a:rPr>
              <a:t> </a:t>
            </a:r>
            <a:r>
              <a:rPr lang="en-US" sz="2400">
                <a:solidFill>
                  <a:schemeClr val="dk1"/>
                </a:solidFill>
              </a:rPr>
              <a:t>For our motion detection subsystem, we are performing a technique called background subtraction. Background subtraction extracts a changing foreground image from a stationary background. We use a Gaussian Mixture model based algorithm called backgroundSubtractorMOG2 to do this. In accordance with a small Flask app on the RPI, the wireless system and main Flask app can communicate with each other through HTTP requests</a:t>
            </a:r>
            <a:r>
              <a:rPr lang="en-US" sz="2400">
                <a:solidFill>
                  <a:schemeClr val="dk1"/>
                </a:solidFill>
              </a:rPr>
              <a:t>.</a:t>
            </a:r>
            <a:endParaRPr sz="2400">
              <a:solidFill>
                <a:schemeClr val="dk1"/>
              </a:solidFill>
            </a:endParaRPr>
          </a:p>
          <a:p>
            <a:pPr indent="0" lvl="0" marL="0" marR="0" rtl="0" algn="l">
              <a:spcBef>
                <a:spcPts val="0"/>
              </a:spcBef>
              <a:spcAft>
                <a:spcPts val="0"/>
              </a:spcAft>
              <a:buNone/>
            </a:pPr>
            <a:r>
              <a:t/>
            </a:r>
            <a:endParaRPr sz="2400" u="sng">
              <a:solidFill>
                <a:schemeClr val="dk1"/>
              </a:solidFill>
              <a:highlight>
                <a:srgbClr val="FFFF00"/>
              </a:highlight>
            </a:endParaRPr>
          </a:p>
          <a:p>
            <a:pPr indent="0" lvl="0" marL="0" marR="0" rtl="0" algn="l">
              <a:spcBef>
                <a:spcPts val="0"/>
              </a:spcBef>
              <a:spcAft>
                <a:spcPts val="0"/>
              </a:spcAft>
              <a:buNone/>
            </a:pPr>
            <a:r>
              <a:rPr lang="en-US" sz="2400" u="sng">
                <a:solidFill>
                  <a:schemeClr val="dk1"/>
                </a:solidFill>
              </a:rPr>
              <a:t>Object Detection:</a:t>
            </a:r>
            <a:r>
              <a:rPr lang="en-US" sz="2400">
                <a:solidFill>
                  <a:schemeClr val="dk1"/>
                </a:solidFill>
              </a:rPr>
              <a:t> The item object detection subsystem determines which items are present in the shelf section and renders a detection image with labeled bounding boxes around what was found. First the subsystem receives an image of the full shelf section assigned to it. Then a sliding window generator function is used to continuously yield segmented regions of the full shelf that are the size of </a:t>
            </a:r>
            <a:r>
              <a:rPr lang="en-US" sz="2400">
                <a:solidFill>
                  <a:schemeClr val="dk1"/>
                </a:solidFill>
              </a:rPr>
              <a:t>items</a:t>
            </a:r>
            <a:r>
              <a:rPr lang="en-US" sz="2400">
                <a:solidFill>
                  <a:schemeClr val="dk1"/>
                </a:solidFill>
              </a:rPr>
              <a:t> we expect to find in that shelf area i.e. size of a cereal box. In each sliding window, the subsystem uses SIFT to generate keypoints and descriptors of the window. Then, the window keypoints and descriptors are matched against a stored set of keypoints and descriptors that are mapped to trained items we expect to find using FLANN for </a:t>
            </a:r>
            <a:r>
              <a:rPr lang="en-US" sz="2400">
                <a:solidFill>
                  <a:schemeClr val="dk1"/>
                </a:solidFill>
              </a:rPr>
              <a:t>matching</a:t>
            </a:r>
            <a:r>
              <a:rPr lang="en-US" sz="2400">
                <a:solidFill>
                  <a:schemeClr val="dk1"/>
                </a:solidFill>
              </a:rPr>
              <a:t> and Lowe’s Ratio Theorem for filtering out excessive false positive matches. When items meet threshold requirements, they are marked as present, and their sliding window coordinates are also stored. Finally, using the item presence, and the stored locations, the full shelf image is modified with bounding boxes using the stores locations, and the presence and render image are sent to the web application.</a:t>
            </a:r>
            <a:endParaRPr sz="2400">
              <a:solidFill>
                <a:schemeClr val="dk1"/>
              </a:solidFill>
            </a:endParaRPr>
          </a:p>
          <a:p>
            <a:pPr indent="0" lvl="0" marL="0" marR="0" rtl="0" algn="l">
              <a:spcBef>
                <a:spcPts val="0"/>
              </a:spcBef>
              <a:spcAft>
                <a:spcPts val="0"/>
              </a:spcAft>
              <a:buNone/>
            </a:pPr>
            <a:r>
              <a:t/>
            </a:r>
            <a:endParaRPr sz="2400">
              <a:solidFill>
                <a:schemeClr val="dk1"/>
              </a:solidFill>
              <a:highlight>
                <a:srgbClr val="FFFF00"/>
              </a:highlight>
            </a:endParaRPr>
          </a:p>
          <a:p>
            <a:pPr indent="0" lvl="0" marL="0" marR="0" rtl="0" algn="l">
              <a:spcBef>
                <a:spcPts val="0"/>
              </a:spcBef>
              <a:spcAft>
                <a:spcPts val="0"/>
              </a:spcAft>
              <a:buNone/>
            </a:pPr>
            <a:r>
              <a:rPr lang="en-US" sz="2400" u="sng">
                <a:solidFill>
                  <a:schemeClr val="dk1"/>
                </a:solidFill>
              </a:rPr>
              <a:t>Web Application:</a:t>
            </a:r>
            <a:r>
              <a:rPr lang="en-US" sz="2400">
                <a:solidFill>
                  <a:schemeClr val="dk1"/>
                </a:solidFill>
              </a:rPr>
              <a:t> The website is built using the Flask framework and a SQLite3 database, along with many other </a:t>
            </a:r>
            <a:r>
              <a:rPr lang="en-US" sz="2400">
                <a:solidFill>
                  <a:schemeClr val="dk1"/>
                </a:solidFill>
              </a:rPr>
              <a:t>software</a:t>
            </a:r>
            <a:r>
              <a:rPr lang="en-US" sz="2400">
                <a:solidFill>
                  <a:schemeClr val="dk1"/>
                </a:solidFill>
              </a:rPr>
              <a:t> packages. The primary purpose of the web application is to host data about the aisle(s) to the user and </a:t>
            </a:r>
            <a:r>
              <a:rPr lang="en-US" sz="2400">
                <a:solidFill>
                  <a:schemeClr val="dk1"/>
                </a:solidFill>
              </a:rPr>
              <a:t>serve as the integration center by being connected to the other two subsystems. To give a rundown of the control</a:t>
            </a:r>
            <a:endParaRPr sz="2400">
              <a:solidFill>
                <a:schemeClr val="dk1"/>
              </a:solidFill>
            </a:endParaRPr>
          </a:p>
          <a:p>
            <a:pPr indent="0" lvl="0" marL="0" marR="0" rtl="0" algn="l">
              <a:spcBef>
                <a:spcPts val="0"/>
              </a:spcBef>
              <a:spcAft>
                <a:spcPts val="0"/>
              </a:spcAft>
              <a:buNone/>
            </a:pPr>
            <a:r>
              <a:rPr lang="en-US" sz="2400">
                <a:solidFill>
                  <a:schemeClr val="dk1"/>
                </a:solidFill>
              </a:rPr>
              <a:t>flow of the system, the user first is presented with the</a:t>
            </a:r>
            <a:endParaRPr sz="2400">
              <a:solidFill>
                <a:schemeClr val="dk1"/>
              </a:solidFill>
            </a:endParaRPr>
          </a:p>
          <a:p>
            <a:pPr indent="0" lvl="0" marL="0" marR="0" rtl="0" algn="l">
              <a:spcBef>
                <a:spcPts val="0"/>
              </a:spcBef>
              <a:spcAft>
                <a:spcPts val="0"/>
              </a:spcAft>
              <a:buNone/>
            </a:pPr>
            <a:r>
              <a:rPr lang="en-US" sz="2400">
                <a:solidFill>
                  <a:schemeClr val="dk1"/>
                </a:solidFill>
              </a:rPr>
              <a:t>options to sign in or register as a new user. Once that is</a:t>
            </a:r>
            <a:endParaRPr sz="2400">
              <a:solidFill>
                <a:schemeClr val="dk1"/>
              </a:solidFill>
            </a:endParaRPr>
          </a:p>
          <a:p>
            <a:pPr indent="0" lvl="0" marL="0" marR="0" rtl="0" algn="l">
              <a:spcBef>
                <a:spcPts val="0"/>
              </a:spcBef>
              <a:spcAft>
                <a:spcPts val="0"/>
              </a:spcAft>
              <a:buNone/>
            </a:pPr>
            <a:r>
              <a:rPr lang="en-US" sz="2400">
                <a:solidFill>
                  <a:schemeClr val="dk1"/>
                </a:solidFill>
              </a:rPr>
              <a:t>completed, the user chooses how many aisles they want</a:t>
            </a:r>
            <a:endParaRPr sz="2400">
              <a:solidFill>
                <a:schemeClr val="dk1"/>
              </a:solidFill>
            </a:endParaRPr>
          </a:p>
          <a:p>
            <a:pPr indent="0" lvl="0" marL="0" marR="0" rtl="0" algn="l">
              <a:spcBef>
                <a:spcPts val="0"/>
              </a:spcBef>
              <a:spcAft>
                <a:spcPts val="0"/>
              </a:spcAft>
              <a:buNone/>
            </a:pPr>
            <a:r>
              <a:rPr lang="en-US" sz="2400">
                <a:solidFill>
                  <a:schemeClr val="dk1"/>
                </a:solidFill>
              </a:rPr>
              <a:t>to create (can be edited later), the items that they want</a:t>
            </a:r>
            <a:endParaRPr sz="2400">
              <a:solidFill>
                <a:schemeClr val="dk1"/>
              </a:solidFill>
            </a:endParaRPr>
          </a:p>
          <a:p>
            <a:pPr indent="0" lvl="0" marL="0" marR="0" rtl="0" algn="l">
              <a:spcBef>
                <a:spcPts val="0"/>
              </a:spcBef>
              <a:spcAft>
                <a:spcPts val="0"/>
              </a:spcAft>
              <a:buNone/>
            </a:pPr>
            <a:r>
              <a:rPr lang="en-US" sz="2400">
                <a:solidFill>
                  <a:schemeClr val="dk1"/>
                </a:solidFill>
              </a:rPr>
              <a:t>to be matched with each aisle (items are from a fixed set),</a:t>
            </a:r>
            <a:endParaRPr sz="2400">
              <a:solidFill>
                <a:schemeClr val="dk1"/>
              </a:solidFill>
            </a:endParaRPr>
          </a:p>
          <a:p>
            <a:pPr indent="0" lvl="0" marL="0" marR="0" rtl="0" algn="l">
              <a:spcBef>
                <a:spcPts val="0"/>
              </a:spcBef>
              <a:spcAft>
                <a:spcPts val="0"/>
              </a:spcAft>
              <a:buNone/>
            </a:pPr>
            <a:r>
              <a:rPr lang="en-US" sz="2400">
                <a:solidFill>
                  <a:schemeClr val="dk1"/>
                </a:solidFill>
              </a:rPr>
              <a:t>and what camera(s) they want assigned to each aisle (for</a:t>
            </a:r>
            <a:endParaRPr sz="2400">
              <a:solidFill>
                <a:schemeClr val="dk1"/>
              </a:solidFill>
            </a:endParaRPr>
          </a:p>
          <a:p>
            <a:pPr indent="0" lvl="0" marL="0" marR="0" rtl="0" algn="l">
              <a:spcBef>
                <a:spcPts val="0"/>
              </a:spcBef>
              <a:spcAft>
                <a:spcPts val="0"/>
              </a:spcAft>
              <a:buNone/>
            </a:pPr>
            <a:r>
              <a:rPr lang="en-US" sz="2400">
                <a:solidFill>
                  <a:schemeClr val="dk1"/>
                </a:solidFill>
              </a:rPr>
              <a:t>the purposes of our project, we will just have one camera).</a:t>
            </a:r>
            <a:endParaRPr sz="2400">
              <a:solidFill>
                <a:schemeClr val="dk1"/>
              </a:solidFill>
            </a:endParaRPr>
          </a:p>
          <a:p>
            <a:pPr indent="0" lvl="0" marL="0" marR="0" rtl="0" algn="l">
              <a:spcBef>
                <a:spcPts val="0"/>
              </a:spcBef>
              <a:spcAft>
                <a:spcPts val="0"/>
              </a:spcAft>
              <a:buNone/>
            </a:pPr>
            <a:r>
              <a:rPr lang="en-US" sz="2400">
                <a:solidFill>
                  <a:schemeClr val="dk1"/>
                </a:solidFill>
              </a:rPr>
              <a:t>Afterwards, the user is directed to a homepage where the</a:t>
            </a:r>
            <a:endParaRPr sz="2400">
              <a:solidFill>
                <a:schemeClr val="dk1"/>
              </a:solidFill>
            </a:endParaRPr>
          </a:p>
          <a:p>
            <a:pPr indent="0" lvl="0" marL="0" marR="0" rtl="0" algn="l">
              <a:spcBef>
                <a:spcPts val="0"/>
              </a:spcBef>
              <a:spcAft>
                <a:spcPts val="0"/>
              </a:spcAft>
              <a:buNone/>
            </a:pPr>
            <a:r>
              <a:rPr lang="en-US" sz="2400">
                <a:solidFill>
                  <a:schemeClr val="dk1"/>
                </a:solidFill>
              </a:rPr>
              <a:t>aisles that they chose to create are available to view. The</a:t>
            </a:r>
            <a:endParaRPr sz="2400">
              <a:solidFill>
                <a:schemeClr val="dk1"/>
              </a:solidFill>
            </a:endParaRPr>
          </a:p>
          <a:p>
            <a:pPr indent="0" lvl="0" marL="0" marR="0" rtl="0" algn="l">
              <a:spcBef>
                <a:spcPts val="0"/>
              </a:spcBef>
              <a:spcAft>
                <a:spcPts val="0"/>
              </a:spcAft>
              <a:buNone/>
            </a:pPr>
            <a:r>
              <a:rPr lang="en-US" sz="2400">
                <a:solidFill>
                  <a:schemeClr val="dk1"/>
                </a:solidFill>
              </a:rPr>
              <a:t>user can then click on an aisle from the homepage which</a:t>
            </a:r>
            <a:endParaRPr sz="2400">
              <a:solidFill>
                <a:schemeClr val="dk1"/>
              </a:solidFill>
            </a:endParaRPr>
          </a:p>
          <a:p>
            <a:pPr indent="0" lvl="0" marL="0" marR="0" rtl="0" algn="l">
              <a:spcBef>
                <a:spcPts val="0"/>
              </a:spcBef>
              <a:spcAft>
                <a:spcPts val="0"/>
              </a:spcAft>
              <a:buNone/>
            </a:pPr>
            <a:r>
              <a:rPr lang="en-US" sz="2400">
                <a:solidFill>
                  <a:schemeClr val="dk1"/>
                </a:solidFill>
              </a:rPr>
              <a:t>will direct them to a page that displays the presence of</a:t>
            </a:r>
            <a:endParaRPr sz="2400">
              <a:solidFill>
                <a:schemeClr val="dk1"/>
              </a:solidFill>
            </a:endParaRPr>
          </a:p>
          <a:p>
            <a:pPr indent="0" lvl="0" marL="0" marR="0" rtl="0" algn="l">
              <a:spcBef>
                <a:spcPts val="0"/>
              </a:spcBef>
              <a:spcAft>
                <a:spcPts val="0"/>
              </a:spcAft>
              <a:buNone/>
            </a:pPr>
            <a:r>
              <a:rPr lang="en-US" sz="2400">
                <a:solidFill>
                  <a:schemeClr val="dk1"/>
                </a:solidFill>
              </a:rPr>
              <a:t>items (shown in the image).</a:t>
            </a:r>
            <a:endParaRPr sz="2400">
              <a:solidFill>
                <a:schemeClr val="dk1"/>
              </a:solidFill>
            </a:endParaRPr>
          </a:p>
        </p:txBody>
      </p:sp>
      <p:sp>
        <p:nvSpPr>
          <p:cNvPr id="87" name="Google Shape;87;p13"/>
          <p:cNvSpPr/>
          <p:nvPr/>
        </p:nvSpPr>
        <p:spPr>
          <a:xfrm>
            <a:off x="262950" y="6019800"/>
            <a:ext cx="13342500" cy="7455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rPr>
              <a:t>System for tracking inventory on shelves and foot traffic within aisles in real time. Intended to be used by commercial grocery stores, and even the average joe with shelving in a pantry, shed, or garage. If you need to know whether milk is stocked in aisle 6 like it is supposed to be, you don’t need to leave your desk to find out.The systems critical requirements are 1) detect the presence of people in aisles to determine if changes may have </a:t>
            </a:r>
            <a:r>
              <a:rPr lang="en-US" sz="2400">
                <a:solidFill>
                  <a:schemeClr val="dk1"/>
                </a:solidFill>
              </a:rPr>
              <a:t>occurred</a:t>
            </a:r>
            <a:r>
              <a:rPr lang="en-US" sz="2400">
                <a:solidFill>
                  <a:schemeClr val="dk1"/>
                </a:solidFill>
              </a:rPr>
              <a:t> 2) Detection of presence - via background subtraction - and items on the shelves via - via </a:t>
            </a:r>
            <a:r>
              <a:rPr lang="en-US" sz="2400">
                <a:solidFill>
                  <a:schemeClr val="dk1"/>
                </a:solidFill>
              </a:rPr>
              <a:t>scale</a:t>
            </a:r>
            <a:r>
              <a:rPr lang="en-US" sz="2400">
                <a:solidFill>
                  <a:schemeClr val="dk1"/>
                </a:solidFill>
              </a:rPr>
              <a:t> invariant feature transform.</a:t>
            </a:r>
            <a:endParaRPr sz="2400">
              <a:solidFill>
                <a:schemeClr val="dk1"/>
              </a:solidFill>
            </a:endParaRPr>
          </a:p>
          <a:p>
            <a:pPr indent="0" lvl="0" marL="0" marR="0" rtl="0" algn="l">
              <a:spcBef>
                <a:spcPts val="0"/>
              </a:spcBef>
              <a:spcAft>
                <a:spcPts val="0"/>
              </a:spcAft>
              <a:buNone/>
            </a:pPr>
            <a:r>
              <a:t/>
            </a:r>
            <a:endParaRPr sz="2400">
              <a:solidFill>
                <a:schemeClr val="dk1"/>
              </a:solidFill>
            </a:endParaRPr>
          </a:p>
          <a:p>
            <a:pPr indent="0" lvl="0" marL="0" marR="0" rtl="0" algn="l">
              <a:spcBef>
                <a:spcPts val="0"/>
              </a:spcBef>
              <a:spcAft>
                <a:spcPts val="0"/>
              </a:spcAft>
              <a:buNone/>
            </a:pPr>
            <a:r>
              <a:rPr lang="en-US" sz="2400">
                <a:solidFill>
                  <a:schemeClr val="dk1"/>
                </a:solidFill>
              </a:rPr>
              <a:t>We surpassed our goal 90% of </a:t>
            </a:r>
            <a:r>
              <a:rPr lang="en-US" sz="2400">
                <a:solidFill>
                  <a:schemeClr val="dk1"/>
                </a:solidFill>
              </a:rPr>
              <a:t>motion in</a:t>
            </a:r>
            <a:r>
              <a:rPr lang="en-US" sz="2400">
                <a:solidFill>
                  <a:schemeClr val="dk1"/>
                </a:solidFill>
              </a:rPr>
              <a:t> the aisle as desired given a 24 frame threshold which makes the trigger for item detection only consider motion of at least 5 seconds (average minimum time individual takes to replace, move, or take an item from testing)</a:t>
            </a:r>
            <a:endParaRPr sz="2400">
              <a:solidFill>
                <a:schemeClr val="dk1"/>
              </a:solidFill>
            </a:endParaRPr>
          </a:p>
          <a:p>
            <a:pPr indent="0" lvl="0" marL="0" marR="0" rtl="0" algn="l">
              <a:spcBef>
                <a:spcPts val="0"/>
              </a:spcBef>
              <a:spcAft>
                <a:spcPts val="0"/>
              </a:spcAft>
              <a:buNone/>
            </a:pPr>
            <a:r>
              <a:t/>
            </a:r>
            <a:endParaRPr sz="2400">
              <a:solidFill>
                <a:schemeClr val="dk1"/>
              </a:solidFill>
            </a:endParaRPr>
          </a:p>
          <a:p>
            <a:pPr indent="0" lvl="0" marL="0" marR="0" rtl="0" algn="l">
              <a:spcBef>
                <a:spcPts val="0"/>
              </a:spcBef>
              <a:spcAft>
                <a:spcPts val="0"/>
              </a:spcAft>
              <a:buNone/>
            </a:pPr>
            <a:r>
              <a:rPr lang="en-US" sz="2400">
                <a:solidFill>
                  <a:schemeClr val="dk1"/>
                </a:solidFill>
              </a:rPr>
              <a:t>Motion detection </a:t>
            </a:r>
            <a:r>
              <a:rPr lang="en-US" sz="2400">
                <a:solidFill>
                  <a:schemeClr val="dk1"/>
                </a:solidFill>
              </a:rPr>
              <a:t>triggers</a:t>
            </a:r>
            <a:r>
              <a:rPr lang="en-US" sz="2400">
                <a:solidFill>
                  <a:schemeClr val="dk1"/>
                </a:solidFill>
              </a:rPr>
              <a:t> a picture of the shelf to be taken, then item presence detection to run on the image. Some objects (items with limited distinct features to extract such as apples and oranges) proved to present issues for our system, and we were unable to meet our use case required thresholds (60% correctly detected items). We pivoted to move forward without fruits due to the limitations of SIFT and time </a:t>
            </a:r>
            <a:r>
              <a:rPr lang="en-US" sz="2400">
                <a:solidFill>
                  <a:schemeClr val="dk1"/>
                </a:solidFill>
              </a:rPr>
              <a:t>constraints</a:t>
            </a:r>
            <a:r>
              <a:rPr lang="en-US" sz="2400">
                <a:solidFill>
                  <a:schemeClr val="dk1"/>
                </a:solidFill>
              </a:rPr>
              <a:t> as we wanted to begin integration. To counter this issue in the future, a color detection algorithm might be beneficial. </a:t>
            </a:r>
            <a:endParaRPr sz="2400">
              <a:solidFill>
                <a:schemeClr val="dk1"/>
              </a:solidFill>
            </a:endParaRPr>
          </a:p>
          <a:p>
            <a:pPr indent="0" lvl="0" marL="0" marR="0" rtl="0" algn="l">
              <a:spcBef>
                <a:spcPts val="0"/>
              </a:spcBef>
              <a:spcAft>
                <a:spcPts val="0"/>
              </a:spcAft>
              <a:buNone/>
            </a:pPr>
            <a:r>
              <a:t/>
            </a:r>
            <a:endParaRPr sz="2400">
              <a:solidFill>
                <a:schemeClr val="dk1"/>
              </a:solidFill>
            </a:endParaRPr>
          </a:p>
          <a:p>
            <a:pPr indent="0" lvl="0" marL="0" marR="0" rtl="0" algn="l">
              <a:spcBef>
                <a:spcPts val="0"/>
              </a:spcBef>
              <a:spcAft>
                <a:spcPts val="0"/>
              </a:spcAft>
              <a:buNone/>
            </a:pPr>
            <a:r>
              <a:rPr lang="en-US" sz="2400">
                <a:solidFill>
                  <a:schemeClr val="dk1"/>
                </a:solidFill>
              </a:rPr>
              <a:t>Our wireless system uses HTTP requests to communicate with the web app. The web application displays results of detection information for each shelf section the user sets up.</a:t>
            </a:r>
            <a:endParaRPr sz="2400">
              <a:solidFill>
                <a:schemeClr val="dk1"/>
              </a:solidFill>
            </a:endParaRPr>
          </a:p>
        </p:txBody>
      </p:sp>
      <p:sp>
        <p:nvSpPr>
          <p:cNvPr id="88" name="Google Shape;88;p13"/>
          <p:cNvSpPr/>
          <p:nvPr/>
        </p:nvSpPr>
        <p:spPr>
          <a:xfrm>
            <a:off x="838200" y="34426895"/>
            <a:ext cx="3200400" cy="58477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600">
                <a:solidFill>
                  <a:schemeClr val="dk1"/>
                </a:solidFill>
              </a:rPr>
              <a:t>http://course.ece.cmu.edu/~ece500/projects/s22-teamb0/</a:t>
            </a:r>
            <a:endParaRPr/>
          </a:p>
        </p:txBody>
      </p:sp>
      <p:sp>
        <p:nvSpPr>
          <p:cNvPr id="89" name="Google Shape;89;p13"/>
          <p:cNvSpPr/>
          <p:nvPr/>
        </p:nvSpPr>
        <p:spPr>
          <a:xfrm>
            <a:off x="14005560" y="5118147"/>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Description</a:t>
            </a:r>
            <a:endParaRPr b="1" sz="4800">
              <a:solidFill>
                <a:schemeClr val="lt1"/>
              </a:solidFill>
              <a:latin typeface="Arial"/>
              <a:ea typeface="Arial"/>
              <a:cs typeface="Arial"/>
              <a:sym typeface="Arial"/>
            </a:endParaRPr>
          </a:p>
        </p:txBody>
      </p:sp>
      <p:sp>
        <p:nvSpPr>
          <p:cNvPr id="90" name="Google Shape;90;p13"/>
          <p:cNvSpPr/>
          <p:nvPr/>
        </p:nvSpPr>
        <p:spPr>
          <a:xfrm>
            <a:off x="14028390" y="19598395"/>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Evaluation</a:t>
            </a:r>
            <a:endParaRPr b="1" sz="4800">
              <a:solidFill>
                <a:schemeClr val="lt1"/>
              </a:solidFill>
              <a:latin typeface="Arial"/>
              <a:ea typeface="Arial"/>
              <a:cs typeface="Arial"/>
              <a:sym typeface="Arial"/>
            </a:endParaRPr>
          </a:p>
        </p:txBody>
      </p:sp>
      <p:sp>
        <p:nvSpPr>
          <p:cNvPr id="91" name="Google Shape;91;p13"/>
          <p:cNvSpPr/>
          <p:nvPr/>
        </p:nvSpPr>
        <p:spPr>
          <a:xfrm>
            <a:off x="335280" y="293370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Conclusions &amp; Additional Information</a:t>
            </a:r>
            <a:endParaRPr/>
          </a:p>
        </p:txBody>
      </p:sp>
      <p:sp>
        <p:nvSpPr>
          <p:cNvPr id="92" name="Google Shape;92;p13"/>
          <p:cNvSpPr txBox="1"/>
          <p:nvPr/>
        </p:nvSpPr>
        <p:spPr>
          <a:xfrm>
            <a:off x="23042644" y="810400"/>
            <a:ext cx="34545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93" name="Google Shape;93;p13"/>
          <p:cNvSpPr txBox="1"/>
          <p:nvPr/>
        </p:nvSpPr>
        <p:spPr>
          <a:xfrm>
            <a:off x="14385851" y="8495513"/>
            <a:ext cx="92439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a:p>
        </p:txBody>
      </p:sp>
      <p:sp>
        <p:nvSpPr>
          <p:cNvPr id="94" name="Google Shape;94;p13"/>
          <p:cNvSpPr txBox="1"/>
          <p:nvPr/>
        </p:nvSpPr>
        <p:spPr>
          <a:xfrm>
            <a:off x="612626" y="14283444"/>
            <a:ext cx="128748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In reference to the block diagram below, here is a high-level representation of our overall system architecture. </a:t>
            </a:r>
            <a:r>
              <a:rPr lang="en-US" sz="3600">
                <a:solidFill>
                  <a:schemeClr val="dk1"/>
                </a:solidFill>
              </a:rPr>
              <a:t>Primarily, we have three subsystems: Wireless transfer, Object detection, and the Web application.</a:t>
            </a:r>
            <a:endParaRPr sz="3600">
              <a:solidFill>
                <a:schemeClr val="dk1"/>
              </a:solidFill>
            </a:endParaRPr>
          </a:p>
        </p:txBody>
      </p:sp>
      <p:sp>
        <p:nvSpPr>
          <p:cNvPr id="95" name="Google Shape;95;p13"/>
          <p:cNvSpPr txBox="1"/>
          <p:nvPr/>
        </p:nvSpPr>
        <p:spPr>
          <a:xfrm>
            <a:off x="20046500" y="27049800"/>
            <a:ext cx="68232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rPr>
              <a:t>Fig2. Lowe’s Ratio Threshold Test Example with other thresholds held constant:  Num Trees = 5, Num Checks = 100, Num Good Matches Threshold = 10 to find the optimal range for lowe’s ratio ratio threshold</a:t>
            </a:r>
            <a:endParaRPr b="1" sz="2400">
              <a:solidFill>
                <a:schemeClr val="dk1"/>
              </a:solidFill>
              <a:latin typeface="Arial"/>
              <a:ea typeface="Arial"/>
              <a:cs typeface="Arial"/>
              <a:sym typeface="Arial"/>
            </a:endParaRPr>
          </a:p>
        </p:txBody>
      </p:sp>
      <p:sp>
        <p:nvSpPr>
          <p:cNvPr id="96" name="Google Shape;96;p13"/>
          <p:cNvSpPr txBox="1"/>
          <p:nvPr/>
        </p:nvSpPr>
        <p:spPr>
          <a:xfrm>
            <a:off x="14049138" y="20705950"/>
            <a:ext cx="6075900" cy="15977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rPr>
              <a:t>Motion Test: Motion</a:t>
            </a:r>
            <a:endParaRPr sz="2400">
              <a:solidFill>
                <a:schemeClr val="dk1"/>
              </a:solidFill>
            </a:endParaRPr>
          </a:p>
          <a:p>
            <a:pPr indent="-381000" lvl="0" marL="457200" marR="0" rtl="0" algn="l">
              <a:spcBef>
                <a:spcPts val="0"/>
              </a:spcBef>
              <a:spcAft>
                <a:spcPts val="0"/>
              </a:spcAft>
              <a:buClr>
                <a:schemeClr val="dk1"/>
              </a:buClr>
              <a:buSzPts val="2400"/>
              <a:buChar char="-"/>
            </a:pPr>
            <a:r>
              <a:rPr lang="en-US" sz="2400">
                <a:solidFill>
                  <a:schemeClr val="dk1"/>
                </a:solidFill>
              </a:rPr>
              <a:t>Ran the motion detection algorithm with a live feed camera</a:t>
            </a:r>
            <a:endParaRPr sz="2400">
              <a:solidFill>
                <a:schemeClr val="dk1"/>
              </a:solidFill>
            </a:endParaRPr>
          </a:p>
          <a:p>
            <a:pPr indent="-381000" lvl="1" marL="914400" marR="0" rtl="0" algn="l">
              <a:spcBef>
                <a:spcPts val="0"/>
              </a:spcBef>
              <a:spcAft>
                <a:spcPts val="0"/>
              </a:spcAft>
              <a:buClr>
                <a:schemeClr val="dk1"/>
              </a:buClr>
              <a:buSzPts val="2400"/>
              <a:buChar char="-"/>
            </a:pPr>
            <a:r>
              <a:rPr lang="en-US" sz="2400">
                <a:solidFill>
                  <a:schemeClr val="dk1"/>
                </a:solidFill>
              </a:rPr>
              <a:t>T</a:t>
            </a:r>
            <a:r>
              <a:rPr lang="en-US" sz="2400">
                <a:solidFill>
                  <a:schemeClr val="dk1"/>
                </a:solidFill>
              </a:rPr>
              <a:t>weaked</a:t>
            </a:r>
            <a:r>
              <a:rPr lang="en-US" sz="2400">
                <a:solidFill>
                  <a:schemeClr val="dk1"/>
                </a:solidFill>
              </a:rPr>
              <a:t> bounding box dimensions until detection worked only for objects greater than 3 ft by 3</a:t>
            </a:r>
            <a:endParaRPr sz="2400">
              <a:solidFill>
                <a:schemeClr val="dk1"/>
              </a:solidFill>
            </a:endParaRPr>
          </a:p>
          <a:p>
            <a:pPr indent="-381000" lvl="1" marL="914400" marR="0" rtl="0" algn="l">
              <a:spcBef>
                <a:spcPts val="0"/>
              </a:spcBef>
              <a:spcAft>
                <a:spcPts val="0"/>
              </a:spcAft>
              <a:buClr>
                <a:schemeClr val="dk1"/>
              </a:buClr>
              <a:buSzPts val="2400"/>
              <a:buChar char="-"/>
            </a:pPr>
            <a:r>
              <a:rPr lang="en-US" sz="2400">
                <a:solidFill>
                  <a:schemeClr val="dk1"/>
                </a:solidFill>
              </a:rPr>
              <a:t>Tweaked frame threshold until motion detection trigger </a:t>
            </a:r>
            <a:r>
              <a:rPr lang="en-US" sz="2400">
                <a:solidFill>
                  <a:schemeClr val="dk1"/>
                </a:solidFill>
              </a:rPr>
              <a:t>occurred</a:t>
            </a:r>
            <a:r>
              <a:rPr lang="en-US" sz="2400">
                <a:solidFill>
                  <a:schemeClr val="dk1"/>
                </a:solidFill>
              </a:rPr>
              <a:t> only for motion of at least 5 seconds which we determined to be the minimum amount of time the average individual takes to move an item and leave the shelf area</a:t>
            </a:r>
            <a:endParaRPr sz="2400">
              <a:solidFill>
                <a:schemeClr val="dk1"/>
              </a:solidFill>
            </a:endParaRPr>
          </a:p>
          <a:p>
            <a:pPr indent="0" lvl="0" marL="0" marR="0" rtl="0" algn="l">
              <a:spcBef>
                <a:spcPts val="0"/>
              </a:spcBef>
              <a:spcAft>
                <a:spcPts val="0"/>
              </a:spcAft>
              <a:buNone/>
            </a:pPr>
            <a:r>
              <a:rPr lang="en-US" sz="2400">
                <a:solidFill>
                  <a:schemeClr val="dk1"/>
                </a:solidFill>
              </a:rPr>
              <a:t>Integrated Detection Testing</a:t>
            </a:r>
            <a:endParaRPr sz="2400">
              <a:solidFill>
                <a:schemeClr val="dk1"/>
              </a:solidFill>
            </a:endParaRPr>
          </a:p>
          <a:p>
            <a:pPr indent="-381000" lvl="0" marL="457200" marR="0" rtl="0" algn="l">
              <a:spcBef>
                <a:spcPts val="0"/>
              </a:spcBef>
              <a:spcAft>
                <a:spcPts val="0"/>
              </a:spcAft>
              <a:buClr>
                <a:schemeClr val="dk1"/>
              </a:buClr>
              <a:buSzPts val="2400"/>
              <a:buChar char="-"/>
            </a:pPr>
            <a:r>
              <a:rPr lang="en-US" sz="2400">
                <a:solidFill>
                  <a:schemeClr val="dk1"/>
                </a:solidFill>
              </a:rPr>
              <a:t>Combined </a:t>
            </a:r>
            <a:r>
              <a:rPr lang="en-US" sz="2400">
                <a:solidFill>
                  <a:schemeClr val="dk1"/>
                </a:solidFill>
              </a:rPr>
              <a:t>motion</a:t>
            </a:r>
            <a:r>
              <a:rPr lang="en-US" sz="2400">
                <a:solidFill>
                  <a:schemeClr val="dk1"/>
                </a:solidFill>
              </a:rPr>
              <a:t> detection and presence detection algorithms to test functionality of trigger mechanism between the two and tested the times of one iteration with fixed set of items (11)</a:t>
            </a:r>
            <a:endParaRPr sz="2400">
              <a:solidFill>
                <a:schemeClr val="dk1"/>
              </a:solidFill>
            </a:endParaRPr>
          </a:p>
          <a:p>
            <a:pPr indent="0" lvl="0" marL="0" marR="0" rtl="0" algn="l">
              <a:spcBef>
                <a:spcPts val="0"/>
              </a:spcBef>
              <a:spcAft>
                <a:spcPts val="0"/>
              </a:spcAft>
              <a:buNone/>
            </a:pPr>
            <a:r>
              <a:rPr lang="en-US" sz="2400">
                <a:solidFill>
                  <a:schemeClr val="dk1"/>
                </a:solidFill>
              </a:rPr>
              <a:t>Presence Testing</a:t>
            </a:r>
            <a:endParaRPr sz="2400">
              <a:solidFill>
                <a:schemeClr val="dk1"/>
              </a:solidFill>
            </a:endParaRPr>
          </a:p>
          <a:p>
            <a:pPr indent="-381000" lvl="0" marL="457200" marR="0" rtl="0" algn="l">
              <a:spcBef>
                <a:spcPts val="0"/>
              </a:spcBef>
              <a:spcAft>
                <a:spcPts val="0"/>
              </a:spcAft>
              <a:buClr>
                <a:schemeClr val="dk1"/>
              </a:buClr>
              <a:buSzPts val="2400"/>
              <a:buChar char="-"/>
            </a:pPr>
            <a:r>
              <a:rPr lang="en-US" sz="2400">
                <a:solidFill>
                  <a:schemeClr val="dk1"/>
                </a:solidFill>
              </a:rPr>
              <a:t>Series of Tests with single item images to determine which key point and descriptor generating algorithm worked best for our use case by comparing the false positive and correct </a:t>
            </a:r>
            <a:r>
              <a:rPr lang="en-US" sz="2400">
                <a:solidFill>
                  <a:schemeClr val="dk1"/>
                </a:solidFill>
              </a:rPr>
              <a:t>matches</a:t>
            </a:r>
            <a:r>
              <a:rPr lang="en-US" sz="2400">
                <a:solidFill>
                  <a:schemeClr val="dk1"/>
                </a:solidFill>
              </a:rPr>
              <a:t> of various items (</a:t>
            </a:r>
            <a:r>
              <a:rPr i="1" lang="en-US" sz="2400">
                <a:solidFill>
                  <a:schemeClr val="dk1"/>
                </a:solidFill>
              </a:rPr>
              <a:t>see </a:t>
            </a:r>
            <a:r>
              <a:rPr b="1" i="1" lang="en-US" sz="2400">
                <a:solidFill>
                  <a:schemeClr val="dk1"/>
                </a:solidFill>
              </a:rPr>
              <a:t>Fig 1</a:t>
            </a:r>
            <a:r>
              <a:rPr i="1" lang="en-US" sz="2400">
                <a:solidFill>
                  <a:schemeClr val="dk1"/>
                </a:solidFill>
              </a:rPr>
              <a:t> for example)</a:t>
            </a:r>
            <a:endParaRPr i="1" sz="2400">
              <a:solidFill>
                <a:schemeClr val="dk1"/>
              </a:solidFill>
            </a:endParaRPr>
          </a:p>
          <a:p>
            <a:pPr indent="-381000" lvl="0" marL="457200" marR="0" rtl="0" algn="l">
              <a:spcBef>
                <a:spcPts val="0"/>
              </a:spcBef>
              <a:spcAft>
                <a:spcPts val="0"/>
              </a:spcAft>
              <a:buClr>
                <a:schemeClr val="dk1"/>
              </a:buClr>
              <a:buSzPts val="2400"/>
              <a:buChar char="-"/>
            </a:pPr>
            <a:r>
              <a:rPr lang="en-US" sz="2400">
                <a:solidFill>
                  <a:schemeClr val="dk1"/>
                </a:solidFill>
              </a:rPr>
              <a:t>Series of tests with full shelf and image segmentation where we set all but one of the required thresholds constant, and incrementally ran a full shelf test by changing only one of the </a:t>
            </a:r>
            <a:r>
              <a:rPr lang="en-US" sz="2400">
                <a:solidFill>
                  <a:schemeClr val="dk1"/>
                </a:solidFill>
              </a:rPr>
              <a:t>thresholds</a:t>
            </a:r>
            <a:r>
              <a:rPr lang="en-US" sz="2400">
                <a:solidFill>
                  <a:schemeClr val="dk1"/>
                </a:solidFill>
              </a:rPr>
              <a:t> per series, and recorded correct </a:t>
            </a:r>
            <a:r>
              <a:rPr lang="en-US" sz="2400">
                <a:solidFill>
                  <a:schemeClr val="dk1"/>
                </a:solidFill>
              </a:rPr>
              <a:t>matches</a:t>
            </a:r>
            <a:r>
              <a:rPr lang="en-US" sz="2400">
                <a:solidFill>
                  <a:schemeClr val="dk1"/>
                </a:solidFill>
              </a:rPr>
              <a:t>, missed matches, and false positives (</a:t>
            </a:r>
            <a:r>
              <a:rPr i="1" lang="en-US" sz="2400">
                <a:solidFill>
                  <a:schemeClr val="dk1"/>
                </a:solidFill>
              </a:rPr>
              <a:t>see </a:t>
            </a:r>
            <a:r>
              <a:rPr b="1" i="1" lang="en-US" sz="2400">
                <a:solidFill>
                  <a:schemeClr val="dk1"/>
                </a:solidFill>
              </a:rPr>
              <a:t>Fig 2</a:t>
            </a:r>
            <a:r>
              <a:rPr i="1" lang="en-US" sz="2400">
                <a:solidFill>
                  <a:schemeClr val="dk1"/>
                </a:solidFill>
              </a:rPr>
              <a:t> for example</a:t>
            </a:r>
            <a:r>
              <a:rPr lang="en-US" sz="2400">
                <a:solidFill>
                  <a:schemeClr val="dk1"/>
                </a:solidFill>
              </a:rPr>
              <a:t>)</a:t>
            </a:r>
            <a:endParaRPr sz="2400">
              <a:solidFill>
                <a:schemeClr val="dk1"/>
              </a:solidFill>
            </a:endParaRPr>
          </a:p>
          <a:p>
            <a:pPr indent="0" lvl="0" marL="0" marR="0" rtl="0" algn="l">
              <a:spcBef>
                <a:spcPts val="0"/>
              </a:spcBef>
              <a:spcAft>
                <a:spcPts val="0"/>
              </a:spcAft>
              <a:buNone/>
            </a:pPr>
            <a:r>
              <a:rPr lang="en-US" sz="2400">
                <a:solidFill>
                  <a:schemeClr val="dk1"/>
                </a:solidFill>
              </a:rPr>
              <a:t>User Experience Testing (Web Application)</a:t>
            </a:r>
            <a:endParaRPr sz="2400">
              <a:solidFill>
                <a:schemeClr val="dk1"/>
              </a:solidFill>
            </a:endParaRPr>
          </a:p>
          <a:p>
            <a:pPr indent="-381000" lvl="0" marL="457200" marR="0" rtl="0" algn="l">
              <a:spcBef>
                <a:spcPts val="0"/>
              </a:spcBef>
              <a:spcAft>
                <a:spcPts val="0"/>
              </a:spcAft>
              <a:buClr>
                <a:schemeClr val="dk1"/>
              </a:buClr>
              <a:buSzPts val="2400"/>
              <a:buChar char="-"/>
            </a:pPr>
            <a:r>
              <a:rPr lang="en-US" sz="2400">
                <a:solidFill>
                  <a:schemeClr val="dk1"/>
                </a:solidFill>
              </a:rPr>
              <a:t>We ensured that the following (and more), </a:t>
            </a:r>
            <a:r>
              <a:rPr lang="en-US" sz="2400">
                <a:solidFill>
                  <a:schemeClr val="dk1"/>
                </a:solidFill>
              </a:rPr>
              <a:t>were</a:t>
            </a:r>
            <a:r>
              <a:rPr lang="en-US" sz="2400">
                <a:solidFill>
                  <a:schemeClr val="dk1"/>
                </a:solidFill>
              </a:rPr>
              <a:t> successful:</a:t>
            </a:r>
            <a:endParaRPr sz="2400">
              <a:solidFill>
                <a:schemeClr val="dk1"/>
              </a:solidFill>
            </a:endParaRPr>
          </a:p>
          <a:p>
            <a:pPr indent="-381000" lvl="1" marL="914400" marR="0" rtl="0" algn="l">
              <a:spcBef>
                <a:spcPts val="0"/>
              </a:spcBef>
              <a:spcAft>
                <a:spcPts val="0"/>
              </a:spcAft>
              <a:buClr>
                <a:schemeClr val="dk1"/>
              </a:buClr>
              <a:buSzPts val="2400"/>
              <a:buChar char="-"/>
            </a:pPr>
            <a:r>
              <a:rPr lang="en-US" sz="2400">
                <a:solidFill>
                  <a:schemeClr val="dk1"/>
                </a:solidFill>
              </a:rPr>
              <a:t>User auth/password encryption</a:t>
            </a:r>
            <a:endParaRPr sz="2400">
              <a:solidFill>
                <a:schemeClr val="dk1"/>
              </a:solidFill>
            </a:endParaRPr>
          </a:p>
          <a:p>
            <a:pPr indent="-381000" lvl="1" marL="914400" marR="0" rtl="0" algn="l">
              <a:spcBef>
                <a:spcPts val="0"/>
              </a:spcBef>
              <a:spcAft>
                <a:spcPts val="0"/>
              </a:spcAft>
              <a:buClr>
                <a:schemeClr val="dk1"/>
              </a:buClr>
              <a:buSzPts val="2400"/>
              <a:buChar char="-"/>
            </a:pPr>
            <a:r>
              <a:rPr lang="en-US" sz="2400">
                <a:solidFill>
                  <a:schemeClr val="dk1"/>
                </a:solidFill>
              </a:rPr>
              <a:t>Cross-checking/cleaning form inputs</a:t>
            </a:r>
            <a:endParaRPr sz="2400">
              <a:solidFill>
                <a:schemeClr val="dk1"/>
              </a:solidFill>
            </a:endParaRPr>
          </a:p>
          <a:p>
            <a:pPr indent="-381000" lvl="1" marL="914400" marR="0" rtl="0" algn="l">
              <a:spcBef>
                <a:spcPts val="0"/>
              </a:spcBef>
              <a:spcAft>
                <a:spcPts val="0"/>
              </a:spcAft>
              <a:buClr>
                <a:schemeClr val="dk1"/>
              </a:buClr>
              <a:buSzPts val="2400"/>
              <a:buChar char="-"/>
            </a:pPr>
            <a:r>
              <a:rPr lang="en-US" sz="2400">
                <a:solidFill>
                  <a:schemeClr val="dk1"/>
                </a:solidFill>
              </a:rPr>
              <a:t>No HTTP errors</a:t>
            </a:r>
            <a:endParaRPr sz="2400">
              <a:solidFill>
                <a:schemeClr val="dk1"/>
              </a:solidFill>
            </a:endParaRPr>
          </a:p>
          <a:p>
            <a:pPr indent="-381000" lvl="1" marL="914400" marR="0" rtl="0" algn="l">
              <a:spcBef>
                <a:spcPts val="0"/>
              </a:spcBef>
              <a:spcAft>
                <a:spcPts val="0"/>
              </a:spcAft>
              <a:buClr>
                <a:schemeClr val="dk1"/>
              </a:buClr>
              <a:buSzPts val="2400"/>
              <a:buChar char="-"/>
            </a:pPr>
            <a:r>
              <a:rPr lang="en-US" sz="2400">
                <a:solidFill>
                  <a:schemeClr val="dk1"/>
                </a:solidFill>
              </a:rPr>
              <a:t>Limiting visibility of pages based on user credentials</a:t>
            </a:r>
            <a:endParaRPr sz="2400">
              <a:solidFill>
                <a:schemeClr val="dk1"/>
              </a:solidFill>
            </a:endParaRPr>
          </a:p>
          <a:p>
            <a:pPr indent="-381000" lvl="1" marL="914400" marR="0" rtl="0" algn="l">
              <a:spcBef>
                <a:spcPts val="0"/>
              </a:spcBef>
              <a:spcAft>
                <a:spcPts val="0"/>
              </a:spcAft>
              <a:buClr>
                <a:schemeClr val="dk1"/>
              </a:buClr>
              <a:buSzPts val="2400"/>
              <a:buChar char="-"/>
            </a:pPr>
            <a:r>
              <a:rPr lang="en-US" sz="2400">
                <a:solidFill>
                  <a:schemeClr val="dk1"/>
                </a:solidFill>
              </a:rPr>
              <a:t>Ease of access/UX on each page</a:t>
            </a:r>
            <a:endParaRPr sz="2400">
              <a:solidFill>
                <a:schemeClr val="dk1"/>
              </a:solidFill>
            </a:endParaRPr>
          </a:p>
        </p:txBody>
      </p:sp>
      <p:sp>
        <p:nvSpPr>
          <p:cNvPr id="97" name="Google Shape;97;p13"/>
          <p:cNvSpPr txBox="1"/>
          <p:nvPr/>
        </p:nvSpPr>
        <p:spPr>
          <a:xfrm>
            <a:off x="4755100" y="30680050"/>
            <a:ext cx="8686500" cy="5633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highlight>
                  <a:schemeClr val="lt1"/>
                </a:highlight>
              </a:rPr>
              <a:t>If we were to rate our system based on what we proposed, it would be about a 70%, mainly due to the inability to detect items such as fruits. In the future, we’d recommend </a:t>
            </a:r>
            <a:r>
              <a:rPr lang="en-US" sz="2400">
                <a:solidFill>
                  <a:schemeClr val="dk1"/>
                </a:solidFill>
                <a:highlight>
                  <a:schemeClr val="lt1"/>
                </a:highlight>
              </a:rPr>
              <a:t>allotting</a:t>
            </a:r>
            <a:r>
              <a:rPr lang="en-US" sz="2400">
                <a:solidFill>
                  <a:schemeClr val="dk1"/>
                </a:solidFill>
                <a:highlight>
                  <a:schemeClr val="lt1"/>
                </a:highlight>
              </a:rPr>
              <a:t> more time to building a branch/casing for detection of such items as we desired to do but did not make to.</a:t>
            </a:r>
            <a:endParaRPr sz="2400">
              <a:solidFill>
                <a:schemeClr val="dk1"/>
              </a:solidFill>
              <a:highlight>
                <a:schemeClr val="lt1"/>
              </a:highlight>
            </a:endParaRPr>
          </a:p>
          <a:p>
            <a:pPr indent="0" lvl="0" marL="0" marR="0" rtl="0" algn="l">
              <a:spcBef>
                <a:spcPts val="0"/>
              </a:spcBef>
              <a:spcAft>
                <a:spcPts val="0"/>
              </a:spcAft>
              <a:buNone/>
            </a:pPr>
            <a:r>
              <a:t/>
            </a:r>
            <a:endParaRPr sz="2400">
              <a:solidFill>
                <a:schemeClr val="dk1"/>
              </a:solidFill>
              <a:highlight>
                <a:schemeClr val="lt1"/>
              </a:highlight>
            </a:endParaRPr>
          </a:p>
          <a:p>
            <a:pPr indent="0" lvl="0" marL="0" marR="0" rtl="0" algn="l">
              <a:spcBef>
                <a:spcPts val="0"/>
              </a:spcBef>
              <a:spcAft>
                <a:spcPts val="0"/>
              </a:spcAft>
              <a:buNone/>
            </a:pPr>
            <a:r>
              <a:rPr lang="en-US" sz="2400">
                <a:solidFill>
                  <a:schemeClr val="dk1"/>
                </a:solidFill>
                <a:highlight>
                  <a:schemeClr val="lt1"/>
                </a:highlight>
              </a:rPr>
              <a:t>In terms of building onto our project, we think nice </a:t>
            </a:r>
            <a:r>
              <a:rPr lang="en-US" sz="2400">
                <a:solidFill>
                  <a:schemeClr val="dk1"/>
                </a:solidFill>
                <a:highlight>
                  <a:schemeClr val="lt1"/>
                </a:highlight>
              </a:rPr>
              <a:t>features</a:t>
            </a:r>
            <a:r>
              <a:rPr lang="en-US" sz="2400">
                <a:solidFill>
                  <a:schemeClr val="dk1"/>
                </a:solidFill>
                <a:highlight>
                  <a:schemeClr val="lt1"/>
                </a:highlight>
              </a:rPr>
              <a:t> would be a navigation and shopping list for users. That way, if the system were installed in a grocery store, Shoppers could be navigated through the store to shelves with real time information on what is present. Applications for meat, freezer, and produce sections would also be beneficial to improving the overall </a:t>
            </a:r>
            <a:r>
              <a:rPr lang="en-US" sz="2400">
                <a:solidFill>
                  <a:schemeClr val="dk1"/>
                </a:solidFill>
                <a:highlight>
                  <a:schemeClr val="lt1"/>
                </a:highlight>
              </a:rPr>
              <a:t>shopping</a:t>
            </a:r>
            <a:r>
              <a:rPr lang="en-US" sz="2400">
                <a:solidFill>
                  <a:schemeClr val="dk1"/>
                </a:solidFill>
                <a:highlight>
                  <a:schemeClr val="lt1"/>
                </a:highlight>
              </a:rPr>
              <a:t> experience</a:t>
            </a:r>
            <a:endParaRPr sz="2400">
              <a:solidFill>
                <a:schemeClr val="dk1"/>
              </a:solidFill>
              <a:highlight>
                <a:schemeClr val="lt1"/>
              </a:highlight>
            </a:endParaRPr>
          </a:p>
          <a:p>
            <a:pPr indent="0" lvl="0" marL="0" marR="0" rtl="0" algn="l">
              <a:spcBef>
                <a:spcPts val="0"/>
              </a:spcBef>
              <a:spcAft>
                <a:spcPts val="0"/>
              </a:spcAft>
              <a:buNone/>
            </a:pPr>
            <a:r>
              <a:t/>
            </a:r>
            <a:endParaRPr sz="2400">
              <a:solidFill>
                <a:schemeClr val="dk1"/>
              </a:solidFill>
              <a:highlight>
                <a:schemeClr val="lt1"/>
              </a:highlight>
            </a:endParaRPr>
          </a:p>
          <a:p>
            <a:pPr indent="0" lvl="0" marL="0" marR="0" rtl="0" algn="l">
              <a:spcBef>
                <a:spcPts val="0"/>
              </a:spcBef>
              <a:spcAft>
                <a:spcPts val="0"/>
              </a:spcAft>
              <a:buNone/>
            </a:pPr>
            <a:r>
              <a:rPr lang="en-US" sz="2400">
                <a:solidFill>
                  <a:schemeClr val="dk1"/>
                </a:solidFill>
                <a:highlight>
                  <a:schemeClr val="lt1"/>
                </a:highlight>
              </a:rPr>
              <a:t>Hopefully one day, no one will be wondering where the milk is.</a:t>
            </a:r>
            <a:endParaRPr sz="2400">
              <a:solidFill>
                <a:schemeClr val="dk1"/>
              </a:solidFill>
              <a:highlight>
                <a:schemeClr val="lt1"/>
              </a:highlight>
            </a:endParaRPr>
          </a:p>
        </p:txBody>
      </p:sp>
      <p:pic>
        <p:nvPicPr>
          <p:cNvPr id="98" name="Google Shape;98;p13"/>
          <p:cNvPicPr preferRelativeResize="0"/>
          <p:nvPr/>
        </p:nvPicPr>
        <p:blipFill>
          <a:blip r:embed="rId5">
            <a:alphaModFix/>
          </a:blip>
          <a:stretch>
            <a:fillRect/>
          </a:stretch>
        </p:blipFill>
        <p:spPr>
          <a:xfrm>
            <a:off x="20573213" y="810400"/>
            <a:ext cx="5246461" cy="3416300"/>
          </a:xfrm>
          <a:prstGeom prst="rect">
            <a:avLst/>
          </a:prstGeom>
          <a:noFill/>
          <a:ln>
            <a:noFill/>
          </a:ln>
        </p:spPr>
      </p:pic>
      <p:pic>
        <p:nvPicPr>
          <p:cNvPr id="99" name="Google Shape;99;p13"/>
          <p:cNvPicPr preferRelativeResize="0"/>
          <p:nvPr/>
        </p:nvPicPr>
        <p:blipFill>
          <a:blip r:embed="rId6">
            <a:alphaModFix/>
          </a:blip>
          <a:stretch>
            <a:fillRect/>
          </a:stretch>
        </p:blipFill>
        <p:spPr>
          <a:xfrm>
            <a:off x="1100150" y="30680038"/>
            <a:ext cx="2857500" cy="3552825"/>
          </a:xfrm>
          <a:prstGeom prst="rect">
            <a:avLst/>
          </a:prstGeom>
          <a:noFill/>
          <a:ln>
            <a:noFill/>
          </a:ln>
        </p:spPr>
      </p:pic>
      <p:pic>
        <p:nvPicPr>
          <p:cNvPr id="100" name="Google Shape;100;p13"/>
          <p:cNvPicPr preferRelativeResize="0"/>
          <p:nvPr/>
        </p:nvPicPr>
        <p:blipFill>
          <a:blip r:embed="rId7">
            <a:alphaModFix/>
          </a:blip>
          <a:stretch>
            <a:fillRect/>
          </a:stretch>
        </p:blipFill>
        <p:spPr>
          <a:xfrm>
            <a:off x="573000" y="17192401"/>
            <a:ext cx="12722375" cy="10180028"/>
          </a:xfrm>
          <a:prstGeom prst="rect">
            <a:avLst/>
          </a:prstGeom>
          <a:noFill/>
          <a:ln>
            <a:noFill/>
          </a:ln>
        </p:spPr>
      </p:pic>
      <p:pic>
        <p:nvPicPr>
          <p:cNvPr id="101" name="Google Shape;101;p13"/>
          <p:cNvPicPr preferRelativeResize="0"/>
          <p:nvPr/>
        </p:nvPicPr>
        <p:blipFill>
          <a:blip r:embed="rId8">
            <a:alphaModFix/>
          </a:blip>
          <a:stretch>
            <a:fillRect/>
          </a:stretch>
        </p:blipFill>
        <p:spPr>
          <a:xfrm>
            <a:off x="22076038" y="14940250"/>
            <a:ext cx="4398674" cy="4525199"/>
          </a:xfrm>
          <a:prstGeom prst="rect">
            <a:avLst/>
          </a:prstGeom>
          <a:noFill/>
          <a:ln>
            <a:noFill/>
          </a:ln>
        </p:spPr>
      </p:pic>
      <p:cxnSp>
        <p:nvCxnSpPr>
          <p:cNvPr id="102" name="Google Shape;102;p13"/>
          <p:cNvCxnSpPr/>
          <p:nvPr/>
        </p:nvCxnSpPr>
        <p:spPr>
          <a:xfrm>
            <a:off x="23629744" y="18196468"/>
            <a:ext cx="72000" cy="320400"/>
          </a:xfrm>
          <a:prstGeom prst="straightConnector1">
            <a:avLst/>
          </a:prstGeom>
          <a:noFill/>
          <a:ln cap="flat" cmpd="sng" w="9525">
            <a:solidFill>
              <a:srgbClr val="FFFF00"/>
            </a:solidFill>
            <a:prstDash val="solid"/>
            <a:round/>
            <a:headEnd len="med" w="med" type="none"/>
            <a:tailEnd len="med" w="med" type="triangle"/>
          </a:ln>
        </p:spPr>
      </p:cxnSp>
      <p:sp>
        <p:nvSpPr>
          <p:cNvPr id="103" name="Google Shape;103;p13"/>
          <p:cNvSpPr txBox="1"/>
          <p:nvPr/>
        </p:nvSpPr>
        <p:spPr>
          <a:xfrm>
            <a:off x="22989699" y="17457563"/>
            <a:ext cx="13521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1800">
                <a:solidFill>
                  <a:schemeClr val="lt1"/>
                </a:solidFill>
              </a:rPr>
              <a:t>Wireless System</a:t>
            </a:r>
            <a:endParaRPr sz="1800">
              <a:solidFill>
                <a:schemeClr val="lt1"/>
              </a:solidFill>
            </a:endParaRPr>
          </a:p>
        </p:txBody>
      </p:sp>
      <p:sp>
        <p:nvSpPr>
          <p:cNvPr id="104" name="Google Shape;104;p13"/>
          <p:cNvSpPr txBox="1"/>
          <p:nvPr/>
        </p:nvSpPr>
        <p:spPr>
          <a:xfrm>
            <a:off x="24079192" y="17069510"/>
            <a:ext cx="23955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1800">
                <a:solidFill>
                  <a:schemeClr val="lt1"/>
                </a:solidFill>
              </a:rPr>
              <a:t>Web Application/Object Detection Code</a:t>
            </a:r>
            <a:endParaRPr sz="1800">
              <a:solidFill>
                <a:schemeClr val="lt1"/>
              </a:solidFill>
            </a:endParaRPr>
          </a:p>
        </p:txBody>
      </p:sp>
      <p:cxnSp>
        <p:nvCxnSpPr>
          <p:cNvPr id="105" name="Google Shape;105;p13"/>
          <p:cNvCxnSpPr/>
          <p:nvPr/>
        </p:nvCxnSpPr>
        <p:spPr>
          <a:xfrm>
            <a:off x="25264942" y="18023101"/>
            <a:ext cx="24000" cy="264900"/>
          </a:xfrm>
          <a:prstGeom prst="straightConnector1">
            <a:avLst/>
          </a:prstGeom>
          <a:noFill/>
          <a:ln cap="flat" cmpd="sng" w="9525">
            <a:solidFill>
              <a:srgbClr val="FFFF00"/>
            </a:solidFill>
            <a:prstDash val="solid"/>
            <a:round/>
            <a:headEnd len="med" w="med" type="none"/>
            <a:tailEnd len="med" w="med" type="triangle"/>
          </a:ln>
        </p:spPr>
      </p:cxnSp>
      <p:cxnSp>
        <p:nvCxnSpPr>
          <p:cNvPr id="106" name="Google Shape;106;p13"/>
          <p:cNvCxnSpPr/>
          <p:nvPr/>
        </p:nvCxnSpPr>
        <p:spPr>
          <a:xfrm flipH="1" rot="10800000">
            <a:off x="22239838" y="16439563"/>
            <a:ext cx="1352100" cy="9000"/>
          </a:xfrm>
          <a:prstGeom prst="straightConnector1">
            <a:avLst/>
          </a:prstGeom>
          <a:noFill/>
          <a:ln cap="flat" cmpd="sng" w="9525">
            <a:solidFill>
              <a:srgbClr val="FFFF00"/>
            </a:solidFill>
            <a:prstDash val="solid"/>
            <a:round/>
            <a:headEnd len="med" w="med" type="none"/>
            <a:tailEnd len="med" w="med" type="triangle"/>
          </a:ln>
        </p:spPr>
      </p:cxnSp>
      <p:sp>
        <p:nvSpPr>
          <p:cNvPr id="107" name="Google Shape;107;p13"/>
          <p:cNvSpPr txBox="1"/>
          <p:nvPr/>
        </p:nvSpPr>
        <p:spPr>
          <a:xfrm>
            <a:off x="22202061" y="15656045"/>
            <a:ext cx="14277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1800">
                <a:solidFill>
                  <a:schemeClr val="lt1"/>
                </a:solidFill>
              </a:rPr>
              <a:t>Shelf of items</a:t>
            </a:r>
            <a:endParaRPr sz="1800">
              <a:solidFill>
                <a:schemeClr val="lt1"/>
              </a:solidFill>
            </a:endParaRPr>
          </a:p>
        </p:txBody>
      </p:sp>
      <p:pic>
        <p:nvPicPr>
          <p:cNvPr id="108" name="Google Shape;108;p13"/>
          <p:cNvPicPr preferRelativeResize="0"/>
          <p:nvPr/>
        </p:nvPicPr>
        <p:blipFill>
          <a:blip r:embed="rId9">
            <a:alphaModFix/>
          </a:blip>
          <a:stretch>
            <a:fillRect/>
          </a:stretch>
        </p:blipFill>
        <p:spPr>
          <a:xfrm>
            <a:off x="20035825" y="29122250"/>
            <a:ext cx="6940175" cy="3672850"/>
          </a:xfrm>
          <a:prstGeom prst="rect">
            <a:avLst/>
          </a:prstGeom>
          <a:noFill/>
          <a:ln>
            <a:noFill/>
          </a:ln>
        </p:spPr>
      </p:pic>
      <p:sp>
        <p:nvSpPr>
          <p:cNvPr id="109" name="Google Shape;109;p13"/>
          <p:cNvSpPr txBox="1"/>
          <p:nvPr/>
        </p:nvSpPr>
        <p:spPr>
          <a:xfrm>
            <a:off x="20094288" y="20645750"/>
            <a:ext cx="68232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rPr>
              <a:t>Fig1. SIFT vs ORB Test Example with other thresholds held constant:  Num Trees = 5, Num Checks = 50, Lowe’s Ratio Threshold = 0.5, Num Good Matches Threshold = 10 to find the optimal range for lowe’s ratio ratio threshold</a:t>
            </a:r>
            <a:endParaRPr b="1" sz="2400">
              <a:solidFill>
                <a:schemeClr val="dk1"/>
              </a:solidFill>
              <a:latin typeface="Arial"/>
              <a:ea typeface="Arial"/>
              <a:cs typeface="Arial"/>
              <a:sym typeface="Arial"/>
            </a:endParaRPr>
          </a:p>
        </p:txBody>
      </p:sp>
      <p:pic>
        <p:nvPicPr>
          <p:cNvPr id="110" name="Google Shape;110;p13"/>
          <p:cNvPicPr preferRelativeResize="0"/>
          <p:nvPr/>
        </p:nvPicPr>
        <p:blipFill>
          <a:blip r:embed="rId10">
            <a:alphaModFix/>
          </a:blip>
          <a:stretch>
            <a:fillRect/>
          </a:stretch>
        </p:blipFill>
        <p:spPr>
          <a:xfrm>
            <a:off x="20066488" y="23087488"/>
            <a:ext cx="6783235" cy="382936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