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27432000" cy="36576000"/>
  <p:notesSz cx="32461200" cy="5120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obD1HY8DGxdOndYeLNDUEjE4o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331" y="-377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411275" y="3840475"/>
            <a:ext cx="21641875" cy="192024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3246100" y="24323025"/>
            <a:ext cx="25968950" cy="230428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3246100" y="24323025"/>
            <a:ext cx="25968950" cy="23042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Product Pitch: </a:t>
            </a:r>
            <a:r>
              <a:rPr lang="en-US" sz="1000">
                <a:solidFill>
                  <a:schemeClr val="dk1"/>
                </a:solidFill>
              </a:rPr>
              <a:t>This is a text-only section to summarize the application area, use case, most critical requirement(s), and your product developed this semester. It is important to include some highlight test results (especially in relation to the use-case requirements).</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This font is 36 point.</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Use at least 24 point font, since it is relatively easy to read at a few feet from the poster. Smallest font is 18 point, which should be used sparingly since it will be quite difficult to read at a distance.</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000">
                <a:solidFill>
                  <a:schemeClr val="dk1"/>
                </a:solidFill>
              </a:rPr>
              <a:t>System Architecture: Include figure(s) that convey your system architecture along with an explanatory description. Please make sure this is an updated architecture, e.g. you can have 2 block diagrams, one for HW and one for SW. (or a state or flow diagram for SW if that is more descriptive).</a:t>
            </a:r>
            <a:endParaRPr sz="10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endParaRPr>
          </a:p>
          <a:p>
            <a:pPr marL="0" lvl="0" indent="0" algn="l" rtl="0">
              <a:spcBef>
                <a:spcPts val="0"/>
              </a:spcBef>
              <a:spcAft>
                <a:spcPts val="0"/>
              </a:spcAft>
              <a:buNone/>
            </a:pPr>
            <a:endParaRPr sz="1000"/>
          </a:p>
        </p:txBody>
      </p:sp>
      <p:sp>
        <p:nvSpPr>
          <p:cNvPr id="77" name="Google Shape;77;p1:notes"/>
          <p:cNvSpPr>
            <a:spLocks noGrp="1" noRot="1" noChangeAspect="1"/>
          </p:cNvSpPr>
          <p:nvPr>
            <p:ph type="sldImg" idx="2"/>
          </p:nvPr>
        </p:nvSpPr>
        <p:spPr>
          <a:xfrm>
            <a:off x="9031288" y="3840163"/>
            <a:ext cx="14401800" cy="19202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
        <p:cNvGrpSpPr/>
        <p:nvPr/>
      </p:nvGrpSpPr>
      <p:grpSpPr>
        <a:xfrm>
          <a:off x="0" y="0"/>
          <a:ext cx="0" cy="0"/>
          <a:chOff x="0" y="0"/>
          <a:chExt cx="0" cy="0"/>
        </a:xfrm>
      </p:grpSpPr>
      <p:sp>
        <p:nvSpPr>
          <p:cNvPr id="7" name="Google Shape;7;p3"/>
          <p:cNvSpPr txBox="1">
            <a:spLocks noGrp="1"/>
          </p:cNvSpPr>
          <p:nvPr>
            <p:ph type="ctrTitle"/>
          </p:nvPr>
        </p:nvSpPr>
        <p:spPr>
          <a:xfrm>
            <a:off x="2056805" y="11361738"/>
            <a:ext cx="23318391" cy="784066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8" name="Google Shape;8;p3"/>
          <p:cNvSpPr txBox="1">
            <a:spLocks noGrp="1"/>
          </p:cNvSpPr>
          <p:nvPr>
            <p:ph type="subTitle" idx="1"/>
          </p:nvPr>
        </p:nvSpPr>
        <p:spPr>
          <a:xfrm>
            <a:off x="4115098" y="20726400"/>
            <a:ext cx="19201805" cy="9347200"/>
          </a:xfrm>
          <a:prstGeom prst="rect">
            <a:avLst/>
          </a:prstGeom>
          <a:noFill/>
          <a:ln>
            <a:noFill/>
          </a:ln>
        </p:spPr>
        <p:txBody>
          <a:bodyPr spcFirstLastPara="1" wrap="square" lIns="91425" tIns="45700" rIns="91425" bIns="45700" anchor="t" anchorCtr="0">
            <a:noAutofit/>
          </a:bodyPr>
          <a:lstStyle>
            <a:lvl1pPr marR="0" lvl="0" algn="ctr" rtl="0">
              <a:spcBef>
                <a:spcPts val="1080"/>
              </a:spcBef>
              <a:spcAft>
                <a:spcPts val="0"/>
              </a:spcAft>
              <a:buClr>
                <a:schemeClr val="dk1"/>
              </a:buClr>
              <a:buSzPts val="5400"/>
              <a:buFont typeface="Times"/>
              <a:buNone/>
              <a:defRPr sz="5400" b="0" i="0" u="none" strike="noStrike" cap="none">
                <a:solidFill>
                  <a:schemeClr val="dk1"/>
                </a:solidFill>
                <a:latin typeface="Arial"/>
                <a:ea typeface="Arial"/>
                <a:cs typeface="Arial"/>
                <a:sym typeface="Arial"/>
              </a:defRPr>
            </a:lvl1pPr>
            <a:lvl2pPr marR="0" lvl="1" algn="ctr"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5pPr>
            <a:lvl6pPr marR="0" lvl="5"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6pPr>
            <a:lvl7pPr marR="0" lvl="6"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7pPr>
            <a:lvl8pPr marR="0" lvl="7"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8pPr>
            <a:lvl9pPr marR="0" lvl="8" algn="ctr" rtl="0">
              <a:spcBef>
                <a:spcPts val="720"/>
              </a:spcBef>
              <a:spcAft>
                <a:spcPts val="0"/>
              </a:spcAft>
              <a:buClr>
                <a:schemeClr val="dk1"/>
              </a:buClr>
              <a:buSzPts val="3600"/>
              <a:buFont typeface="Noto Sans Symbols"/>
              <a:buNone/>
              <a:defRPr sz="3600" b="0" i="0" u="none" strike="noStrike" cap="none">
                <a:solidFill>
                  <a:schemeClr val="dk1"/>
                </a:solidFill>
                <a:latin typeface="Arial"/>
                <a:ea typeface="Arial"/>
                <a:cs typeface="Arial"/>
                <a:sym typeface="Arial"/>
              </a:defRPr>
            </a:lvl9pPr>
          </a:lstStyle>
          <a:p>
            <a:endParaRPr/>
          </a:p>
        </p:txBody>
      </p:sp>
      <p:sp>
        <p:nvSpPr>
          <p:cNvPr id="9" name="Google Shape;9;p3"/>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0" name="Google Shape;10;p3"/>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1" name="Google Shape;11;p3"/>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b="0" i="0" u="none" strike="noStrike" cap="none">
                <a:solidFill>
                  <a:schemeClr val="dk1"/>
                </a:solidFill>
                <a:latin typeface="Arial"/>
                <a:ea typeface="Arial"/>
                <a:cs typeface="Arial"/>
                <a:sym typeface="Arial"/>
              </a:defRPr>
            </a:lvl1pPr>
            <a:lvl2pPr marL="0" marR="0" lvl="1" indent="0" algn="l" rtl="0">
              <a:spcBef>
                <a:spcPts val="0"/>
              </a:spcBef>
              <a:spcAft>
                <a:spcPts val="0"/>
              </a:spcAft>
              <a:buNone/>
              <a:defRPr sz="7400" b="0" i="0" u="none" strike="noStrike" cap="none">
                <a:solidFill>
                  <a:schemeClr val="dk1"/>
                </a:solidFill>
                <a:latin typeface="Arial"/>
                <a:ea typeface="Arial"/>
                <a:cs typeface="Arial"/>
                <a:sym typeface="Arial"/>
              </a:defRPr>
            </a:lvl2pPr>
            <a:lvl3pPr marL="0" marR="0" lvl="2" indent="0" algn="l" rtl="0">
              <a:spcBef>
                <a:spcPts val="0"/>
              </a:spcBef>
              <a:spcAft>
                <a:spcPts val="0"/>
              </a:spcAft>
              <a:buNone/>
              <a:defRPr sz="7400" b="0" i="0" u="none" strike="noStrike" cap="none">
                <a:solidFill>
                  <a:schemeClr val="dk1"/>
                </a:solidFill>
                <a:latin typeface="Arial"/>
                <a:ea typeface="Arial"/>
                <a:cs typeface="Arial"/>
                <a:sym typeface="Arial"/>
              </a:defRPr>
            </a:lvl3pPr>
            <a:lvl4pPr marL="0" marR="0" lvl="3" indent="0" algn="l" rtl="0">
              <a:spcBef>
                <a:spcPts val="0"/>
              </a:spcBef>
              <a:spcAft>
                <a:spcPts val="0"/>
              </a:spcAft>
              <a:buNone/>
              <a:defRPr sz="7400" b="0" i="0" u="none" strike="noStrike" cap="none">
                <a:solidFill>
                  <a:schemeClr val="dk1"/>
                </a:solidFill>
                <a:latin typeface="Arial"/>
                <a:ea typeface="Arial"/>
                <a:cs typeface="Arial"/>
                <a:sym typeface="Arial"/>
              </a:defRPr>
            </a:lvl4pPr>
            <a:lvl5pPr marL="0" marR="0" lvl="4" indent="0" algn="l" rtl="0">
              <a:spcBef>
                <a:spcPts val="0"/>
              </a:spcBef>
              <a:spcAft>
                <a:spcPts val="0"/>
              </a:spcAft>
              <a:buNone/>
              <a:defRPr sz="7400" b="0" i="0" u="none" strike="noStrike" cap="none">
                <a:solidFill>
                  <a:schemeClr val="dk1"/>
                </a:solidFill>
                <a:latin typeface="Arial"/>
                <a:ea typeface="Arial"/>
                <a:cs typeface="Arial"/>
                <a:sym typeface="Arial"/>
              </a:defRPr>
            </a:lvl5pPr>
            <a:lvl6pPr marL="0" marR="0" lvl="5" indent="0" algn="l" rtl="0">
              <a:spcBef>
                <a:spcPts val="0"/>
              </a:spcBef>
              <a:spcAft>
                <a:spcPts val="0"/>
              </a:spcAft>
              <a:buNone/>
              <a:defRPr sz="7400" b="0" i="0" u="none" strike="noStrike" cap="none">
                <a:solidFill>
                  <a:schemeClr val="dk1"/>
                </a:solidFill>
                <a:latin typeface="Arial"/>
                <a:ea typeface="Arial"/>
                <a:cs typeface="Arial"/>
                <a:sym typeface="Arial"/>
              </a:defRPr>
            </a:lvl6pPr>
            <a:lvl7pPr marL="0" marR="0" lvl="6" indent="0" algn="l" rtl="0">
              <a:spcBef>
                <a:spcPts val="0"/>
              </a:spcBef>
              <a:spcAft>
                <a:spcPts val="0"/>
              </a:spcAft>
              <a:buNone/>
              <a:defRPr sz="7400" b="0" i="0" u="none" strike="noStrike" cap="none">
                <a:solidFill>
                  <a:schemeClr val="dk1"/>
                </a:solidFill>
                <a:latin typeface="Arial"/>
                <a:ea typeface="Arial"/>
                <a:cs typeface="Arial"/>
                <a:sym typeface="Arial"/>
              </a:defRPr>
            </a:lvl7pPr>
            <a:lvl8pPr marL="0" marR="0" lvl="7" indent="0" algn="l" rtl="0">
              <a:spcBef>
                <a:spcPts val="0"/>
              </a:spcBef>
              <a:spcAft>
                <a:spcPts val="0"/>
              </a:spcAft>
              <a:buNone/>
              <a:defRPr sz="7400" b="0" i="0" u="none" strike="noStrike" cap="none">
                <a:solidFill>
                  <a:schemeClr val="dk1"/>
                </a:solidFill>
                <a:latin typeface="Arial"/>
                <a:ea typeface="Arial"/>
                <a:cs typeface="Arial"/>
                <a:sym typeface="Arial"/>
              </a:defRPr>
            </a:lvl8pPr>
            <a:lvl9pPr marL="0" marR="0" lvl="8" indent="0" algn="l" rtl="0">
              <a:spcBef>
                <a:spcPts val="0"/>
              </a:spcBef>
              <a:spcAft>
                <a:spcPts val="0"/>
              </a:spcAft>
              <a:buNone/>
              <a:defRPr sz="74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12"/>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65" name="Google Shape;65;p12"/>
          <p:cNvSpPr txBox="1">
            <a:spLocks noGrp="1"/>
          </p:cNvSpPr>
          <p:nvPr>
            <p:ph type="body" idx="1"/>
          </p:nvPr>
        </p:nvSpPr>
        <p:spPr>
          <a:xfrm rot="5400000">
            <a:off x="1647033" y="8259568"/>
            <a:ext cx="24137939" cy="24687609"/>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66" name="Google Shape;66;p12"/>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rot="5400000">
            <a:off x="7370319" y="13982852"/>
            <a:ext cx="31207075" cy="6171902"/>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71" name="Google Shape;71;p13"/>
          <p:cNvSpPr txBox="1">
            <a:spLocks noGrp="1"/>
          </p:cNvSpPr>
          <p:nvPr>
            <p:ph type="body" idx="1"/>
          </p:nvPr>
        </p:nvSpPr>
        <p:spPr>
          <a:xfrm rot="5400000">
            <a:off x="-5044926" y="7882386"/>
            <a:ext cx="31207075" cy="18372833"/>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72" name="Google Shape;72;p13"/>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73" name="Google Shape;73;p13"/>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74" name="Google Shape;74;p13"/>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1372198" y="8534403"/>
            <a:ext cx="24687609" cy="24137939"/>
          </a:xfrm>
          <a:prstGeom prst="rect">
            <a:avLst/>
          </a:prstGeom>
          <a:noFill/>
          <a:ln>
            <a:noFill/>
          </a:ln>
        </p:spPr>
        <p:txBody>
          <a:bodyPr spcFirstLastPara="1" wrap="square" lIns="91425" tIns="45700" rIns="91425" bIns="45700" anchor="t" anchorCtr="0">
            <a:noAutofit/>
          </a:bodyPr>
          <a:lstStyle>
            <a:lvl1pPr marL="457200" marR="0" lvl="0" indent="-571500" algn="l" rtl="0">
              <a:spcBef>
                <a:spcPts val="1080"/>
              </a:spcBef>
              <a:spcAft>
                <a:spcPts val="0"/>
              </a:spcAft>
              <a:buClr>
                <a:schemeClr val="dk1"/>
              </a:buClr>
              <a:buSzPts val="5400"/>
              <a:buFont typeface="Times"/>
              <a:buChar char="•"/>
              <a:defRPr sz="54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Noto Sans Symbols"/>
              <a:buChar char="✔"/>
              <a:defRPr sz="3600" b="0" i="0" u="none" strike="noStrike" cap="none">
                <a:solidFill>
                  <a:schemeClr val="dk1"/>
                </a:solidFill>
                <a:latin typeface="Arial"/>
                <a:ea typeface="Arial"/>
                <a:cs typeface="Arial"/>
                <a:sym typeface="Arial"/>
              </a:defRPr>
            </a:lvl9pPr>
          </a:lstStyle>
          <a:p>
            <a:endParaRPr/>
          </a:p>
        </p:txBody>
      </p:sp>
      <p:sp>
        <p:nvSpPr>
          <p:cNvPr id="15" name="Google Shape;15;p4"/>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6" name="Google Shape;16;p4"/>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17" name="Google Shape;17;p4"/>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2166939" y="23502939"/>
            <a:ext cx="23316903" cy="72644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20" name="Google Shape;20;p5"/>
          <p:cNvSpPr txBox="1">
            <a:spLocks noGrp="1"/>
          </p:cNvSpPr>
          <p:nvPr>
            <p:ph type="body" idx="1"/>
          </p:nvPr>
        </p:nvSpPr>
        <p:spPr>
          <a:xfrm>
            <a:off x="2166939" y="15501939"/>
            <a:ext cx="23316903" cy="80010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Time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21" name="Google Shape;21;p5"/>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3" name="Google Shape;23;p5"/>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26" name="Google Shape;26;p6"/>
          <p:cNvSpPr txBox="1">
            <a:spLocks noGrp="1"/>
          </p:cNvSpPr>
          <p:nvPr>
            <p:ph type="body" idx="1"/>
          </p:nvPr>
        </p:nvSpPr>
        <p:spPr>
          <a:xfrm>
            <a:off x="1372197" y="8534403"/>
            <a:ext cx="12272367" cy="24137939"/>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body" idx="2"/>
          </p:nvPr>
        </p:nvSpPr>
        <p:spPr>
          <a:xfrm>
            <a:off x="13787439" y="8534403"/>
            <a:ext cx="12272367" cy="24137939"/>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29" name="Google Shape;29;p6"/>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33" name="Google Shape;33;p7"/>
          <p:cNvSpPr txBox="1">
            <a:spLocks noGrp="1"/>
          </p:cNvSpPr>
          <p:nvPr>
            <p:ph type="body" idx="1"/>
          </p:nvPr>
        </p:nvSpPr>
        <p:spPr>
          <a:xfrm>
            <a:off x="1372195" y="8186740"/>
            <a:ext cx="12120563" cy="34131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4" name="Google Shape;34;p7"/>
          <p:cNvSpPr txBox="1">
            <a:spLocks noGrp="1"/>
          </p:cNvSpPr>
          <p:nvPr>
            <p:ph type="body" idx="2"/>
          </p:nvPr>
        </p:nvSpPr>
        <p:spPr>
          <a:xfrm>
            <a:off x="1372195" y="11599865"/>
            <a:ext cx="12120563" cy="2107247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3"/>
          </p:nvPr>
        </p:nvSpPr>
        <p:spPr>
          <a:xfrm>
            <a:off x="13934781" y="8186740"/>
            <a:ext cx="12125027" cy="34131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body" idx="4"/>
          </p:nvPr>
        </p:nvSpPr>
        <p:spPr>
          <a:xfrm>
            <a:off x="13934781" y="11599865"/>
            <a:ext cx="12125027" cy="21072475"/>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37" name="Google Shape;37;p7"/>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39" name="Google Shape;39;p7"/>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1372198" y="1465263"/>
            <a:ext cx="24687609" cy="6096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81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42" name="Google Shape;42;p8"/>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4" name="Google Shape;44;p8"/>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7" name="Google Shape;47;p9"/>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48" name="Google Shape;48;p9"/>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1372195" y="1455739"/>
            <a:ext cx="9024938" cy="6197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10724555" y="1455739"/>
            <a:ext cx="15335250" cy="31216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10"/>
          <p:cNvSpPr txBox="1">
            <a:spLocks noGrp="1"/>
          </p:cNvSpPr>
          <p:nvPr>
            <p:ph type="body" idx="2"/>
          </p:nvPr>
        </p:nvSpPr>
        <p:spPr>
          <a:xfrm>
            <a:off x="1372195" y="7653339"/>
            <a:ext cx="9024938" cy="25019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53" name="Google Shape;53;p10"/>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54" name="Google Shape;54;p10"/>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5377163" y="25603200"/>
            <a:ext cx="16458902" cy="3022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181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181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181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181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181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181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181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18100" b="0" i="0" u="none" strike="noStrike" cap="none">
                <a:solidFill>
                  <a:schemeClr val="dk2"/>
                </a:solidFill>
                <a:latin typeface="Arial"/>
                <a:ea typeface="Arial"/>
                <a:cs typeface="Arial"/>
                <a:sym typeface="Arial"/>
              </a:defRPr>
            </a:lvl9pPr>
          </a:lstStyle>
          <a:p>
            <a:endParaRPr/>
          </a:p>
        </p:txBody>
      </p:sp>
      <p:sp>
        <p:nvSpPr>
          <p:cNvPr id="58" name="Google Shape;58;p11"/>
          <p:cNvSpPr>
            <a:spLocks noGrp="1"/>
          </p:cNvSpPr>
          <p:nvPr>
            <p:ph type="pic" idx="2"/>
          </p:nvPr>
        </p:nvSpPr>
        <p:spPr>
          <a:xfrm>
            <a:off x="5377163" y="3268663"/>
            <a:ext cx="16458902" cy="21945600"/>
          </a:xfrm>
          <a:prstGeom prst="rect">
            <a:avLst/>
          </a:prstGeom>
          <a:noFill/>
          <a:ln>
            <a:noFill/>
          </a:ln>
        </p:spPr>
      </p:sp>
      <p:sp>
        <p:nvSpPr>
          <p:cNvPr id="59" name="Google Shape;59;p11"/>
          <p:cNvSpPr txBox="1">
            <a:spLocks noGrp="1"/>
          </p:cNvSpPr>
          <p:nvPr>
            <p:ph type="body" idx="1"/>
          </p:nvPr>
        </p:nvSpPr>
        <p:spPr>
          <a:xfrm>
            <a:off x="5377163" y="28625800"/>
            <a:ext cx="16458902" cy="4292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Time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60" name="Google Shape;60;p11"/>
          <p:cNvSpPr txBox="1">
            <a:spLocks noGrp="1"/>
          </p:cNvSpPr>
          <p:nvPr>
            <p:ph type="dt" idx="10"/>
          </p:nvPr>
        </p:nvSpPr>
        <p:spPr>
          <a:xfrm>
            <a:off x="1372197" y="33307339"/>
            <a:ext cx="6399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ftr" idx="11"/>
          </p:nvPr>
        </p:nvSpPr>
        <p:spPr>
          <a:xfrm>
            <a:off x="9373198" y="33307339"/>
            <a:ext cx="8685609" cy="254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7400">
                <a:solidFill>
                  <a:schemeClr val="dk1"/>
                </a:solidFill>
                <a:latin typeface="Arial"/>
                <a:ea typeface="Arial"/>
                <a:cs typeface="Arial"/>
                <a:sym typeface="Arial"/>
              </a:defRPr>
            </a:lvl1pPr>
            <a:lvl2pPr marR="0" lvl="1" algn="l" rtl="0">
              <a:spcBef>
                <a:spcPts val="0"/>
              </a:spcBef>
              <a:spcAft>
                <a:spcPts val="0"/>
              </a:spcAft>
              <a:buSzPts val="1400"/>
              <a:buNone/>
              <a:defRPr sz="7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7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7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7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7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7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7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74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sldNum" idx="12"/>
          </p:nvPr>
        </p:nvSpPr>
        <p:spPr>
          <a:xfrm>
            <a:off x="19660198" y="33307339"/>
            <a:ext cx="6399609" cy="254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7400">
                <a:solidFill>
                  <a:schemeClr val="dk1"/>
                </a:solidFill>
                <a:latin typeface="Arial"/>
                <a:ea typeface="Arial"/>
                <a:cs typeface="Arial"/>
                <a:sym typeface="Arial"/>
              </a:defRPr>
            </a:lvl1pPr>
            <a:lvl2pPr marL="0" marR="0" lvl="1" indent="0" algn="l" rtl="0">
              <a:spcBef>
                <a:spcPts val="0"/>
              </a:spcBef>
              <a:spcAft>
                <a:spcPts val="0"/>
              </a:spcAft>
              <a:buNone/>
              <a:defRPr sz="7400">
                <a:solidFill>
                  <a:schemeClr val="dk1"/>
                </a:solidFill>
                <a:latin typeface="Arial"/>
                <a:ea typeface="Arial"/>
                <a:cs typeface="Arial"/>
                <a:sym typeface="Arial"/>
              </a:defRPr>
            </a:lvl2pPr>
            <a:lvl3pPr marL="0" marR="0" lvl="2" indent="0" algn="l" rtl="0">
              <a:spcBef>
                <a:spcPts val="0"/>
              </a:spcBef>
              <a:spcAft>
                <a:spcPts val="0"/>
              </a:spcAft>
              <a:buNone/>
              <a:defRPr sz="7400">
                <a:solidFill>
                  <a:schemeClr val="dk1"/>
                </a:solidFill>
                <a:latin typeface="Arial"/>
                <a:ea typeface="Arial"/>
                <a:cs typeface="Arial"/>
                <a:sym typeface="Arial"/>
              </a:defRPr>
            </a:lvl3pPr>
            <a:lvl4pPr marL="0" marR="0" lvl="3" indent="0" algn="l" rtl="0">
              <a:spcBef>
                <a:spcPts val="0"/>
              </a:spcBef>
              <a:spcAft>
                <a:spcPts val="0"/>
              </a:spcAft>
              <a:buNone/>
              <a:defRPr sz="7400">
                <a:solidFill>
                  <a:schemeClr val="dk1"/>
                </a:solidFill>
                <a:latin typeface="Arial"/>
                <a:ea typeface="Arial"/>
                <a:cs typeface="Arial"/>
                <a:sym typeface="Arial"/>
              </a:defRPr>
            </a:lvl4pPr>
            <a:lvl5pPr marL="0" marR="0" lvl="4" indent="0" algn="l" rtl="0">
              <a:spcBef>
                <a:spcPts val="0"/>
              </a:spcBef>
              <a:spcAft>
                <a:spcPts val="0"/>
              </a:spcAft>
              <a:buNone/>
              <a:defRPr sz="7400">
                <a:solidFill>
                  <a:schemeClr val="dk1"/>
                </a:solidFill>
                <a:latin typeface="Arial"/>
                <a:ea typeface="Arial"/>
                <a:cs typeface="Arial"/>
                <a:sym typeface="Arial"/>
              </a:defRPr>
            </a:lvl5pPr>
            <a:lvl6pPr marL="0" marR="0" lvl="5" indent="0" algn="l" rtl="0">
              <a:spcBef>
                <a:spcPts val="0"/>
              </a:spcBef>
              <a:spcAft>
                <a:spcPts val="0"/>
              </a:spcAft>
              <a:buNone/>
              <a:defRPr sz="7400">
                <a:solidFill>
                  <a:schemeClr val="dk1"/>
                </a:solidFill>
                <a:latin typeface="Arial"/>
                <a:ea typeface="Arial"/>
                <a:cs typeface="Arial"/>
                <a:sym typeface="Arial"/>
              </a:defRPr>
            </a:lvl6pPr>
            <a:lvl7pPr marL="0" marR="0" lvl="6" indent="0" algn="l" rtl="0">
              <a:spcBef>
                <a:spcPts val="0"/>
              </a:spcBef>
              <a:spcAft>
                <a:spcPts val="0"/>
              </a:spcAft>
              <a:buNone/>
              <a:defRPr sz="7400">
                <a:solidFill>
                  <a:schemeClr val="dk1"/>
                </a:solidFill>
                <a:latin typeface="Arial"/>
                <a:ea typeface="Arial"/>
                <a:cs typeface="Arial"/>
                <a:sym typeface="Arial"/>
              </a:defRPr>
            </a:lvl7pPr>
            <a:lvl8pPr marL="0" marR="0" lvl="7" indent="0" algn="l" rtl="0">
              <a:spcBef>
                <a:spcPts val="0"/>
              </a:spcBef>
              <a:spcAft>
                <a:spcPts val="0"/>
              </a:spcAft>
              <a:buNone/>
              <a:defRPr sz="7400">
                <a:solidFill>
                  <a:schemeClr val="dk1"/>
                </a:solidFill>
                <a:latin typeface="Arial"/>
                <a:ea typeface="Arial"/>
                <a:cs typeface="Arial"/>
                <a:sym typeface="Arial"/>
              </a:defRPr>
            </a:lvl8pPr>
            <a:lvl9pPr marL="0" marR="0" lvl="8" indent="0" algn="l" rtl="0">
              <a:spcBef>
                <a:spcPts val="0"/>
              </a:spcBef>
              <a:spcAft>
                <a:spcPts val="0"/>
              </a:spcAft>
              <a:buNone/>
              <a:defRPr sz="74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p:nvPr/>
        </p:nvSpPr>
        <p:spPr>
          <a:xfrm>
            <a:off x="-914400" y="0"/>
            <a:ext cx="36576000"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400" b="0" i="0" u="none" strike="noStrike" cap="none">
              <a:solidFill>
                <a:schemeClr val="dk1"/>
              </a:solidFill>
              <a:latin typeface="Arial"/>
              <a:ea typeface="Arial"/>
              <a:cs typeface="Arial"/>
              <a:sym typeface="Arial"/>
            </a:endParaRPr>
          </a:p>
        </p:txBody>
      </p:sp>
      <p:sp>
        <p:nvSpPr>
          <p:cNvPr id="80" name="Google Shape;80;p1"/>
          <p:cNvSpPr txBox="1"/>
          <p:nvPr/>
        </p:nvSpPr>
        <p:spPr>
          <a:xfrm>
            <a:off x="0" y="533401"/>
            <a:ext cx="27432000" cy="3795600"/>
          </a:xfrm>
          <a:prstGeom prst="rect">
            <a:avLst/>
          </a:prstGeom>
          <a:no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en-US" sz="7200" b="1">
                <a:solidFill>
                  <a:srgbClr val="BE0204"/>
                </a:solidFill>
              </a:rPr>
              <a:t>Touch TrackIR</a:t>
            </a:r>
            <a:endParaRPr/>
          </a:p>
          <a:p>
            <a:pPr marL="0" marR="0" lvl="0" indent="0" algn="ctr" rtl="0">
              <a:lnSpc>
                <a:spcPct val="60000"/>
              </a:lnSpc>
              <a:spcBef>
                <a:spcPts val="1800"/>
              </a:spcBef>
              <a:spcAft>
                <a:spcPts val="0"/>
              </a:spcAft>
              <a:buNone/>
            </a:pPr>
            <a:r>
              <a:rPr lang="en-US" sz="3600" b="1">
                <a:solidFill>
                  <a:schemeClr val="dk1"/>
                </a:solidFill>
              </a:rPr>
              <a:t>Team A6</a:t>
            </a:r>
            <a:r>
              <a:rPr lang="en-US" sz="3600" b="1" i="0" u="none" strike="noStrike" cap="none">
                <a:solidFill>
                  <a:schemeClr val="dk1"/>
                </a:solidFill>
                <a:latin typeface="Arial"/>
                <a:ea typeface="Arial"/>
                <a:cs typeface="Arial"/>
                <a:sym typeface="Arial"/>
              </a:rPr>
              <a:t>:  </a:t>
            </a:r>
            <a:r>
              <a:rPr lang="en-US" sz="3600" b="1">
                <a:solidFill>
                  <a:schemeClr val="dk1"/>
                </a:solidFill>
              </a:rPr>
              <a:t>Matthew Shen, Matthew Kuczynski, Darwin Torres Romero</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18-500 Capstone Design, Spring 2022</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Electrical and Computer Engineering Department</a:t>
            </a:r>
            <a:endParaRPr/>
          </a:p>
          <a:p>
            <a:pPr marL="0" marR="0" lvl="0" indent="0" algn="ctr" rtl="0">
              <a:lnSpc>
                <a:spcPct val="60000"/>
              </a:lnSpc>
              <a:spcBef>
                <a:spcPts val="1800"/>
              </a:spcBef>
              <a:spcAft>
                <a:spcPts val="0"/>
              </a:spcAft>
              <a:buNone/>
            </a:pPr>
            <a:r>
              <a:rPr lang="en-US" sz="3600" b="0" i="0" u="none" strike="noStrike" cap="none">
                <a:solidFill>
                  <a:schemeClr val="dk1"/>
                </a:solidFill>
                <a:latin typeface="Arial"/>
                <a:ea typeface="Arial"/>
                <a:cs typeface="Arial"/>
                <a:sym typeface="Arial"/>
              </a:rPr>
              <a:t>Carnegie Mellon University</a:t>
            </a:r>
            <a:endParaRPr/>
          </a:p>
          <a:p>
            <a:pPr marL="0" marR="0" lvl="0" indent="0" algn="ctr" rtl="0">
              <a:lnSpc>
                <a:spcPct val="60000"/>
              </a:lnSpc>
              <a:spcBef>
                <a:spcPts val="1800"/>
              </a:spcBef>
              <a:spcAft>
                <a:spcPts val="0"/>
              </a:spcAft>
              <a:buNone/>
            </a:pPr>
            <a:endParaRPr sz="3600" b="0" i="0" u="none" strike="noStrike" cap="none">
              <a:solidFill>
                <a:schemeClr val="dk1"/>
              </a:solidFill>
              <a:latin typeface="Arial"/>
              <a:ea typeface="Arial"/>
              <a:cs typeface="Arial"/>
              <a:sym typeface="Arial"/>
            </a:endParaRPr>
          </a:p>
        </p:txBody>
      </p:sp>
      <p:grpSp>
        <p:nvGrpSpPr>
          <p:cNvPr id="81" name="Google Shape;81;p1"/>
          <p:cNvGrpSpPr/>
          <p:nvPr/>
        </p:nvGrpSpPr>
        <p:grpSpPr>
          <a:xfrm>
            <a:off x="20878800" y="33952297"/>
            <a:ext cx="6553200" cy="2489032"/>
            <a:chOff x="20878800" y="33952297"/>
            <a:chExt cx="6553200" cy="2489032"/>
          </a:xfrm>
        </p:grpSpPr>
        <p:pic>
          <p:nvPicPr>
            <p:cNvPr id="82" name="Google Shape;82;p1"/>
            <p:cNvPicPr preferRelativeResize="0"/>
            <p:nvPr/>
          </p:nvPicPr>
          <p:blipFill rotWithShape="1">
            <a:blip r:embed="rId3">
              <a:alphaModFix/>
            </a:blip>
            <a:srcRect t="20214" b="20751"/>
            <a:stretch/>
          </p:blipFill>
          <p:spPr>
            <a:xfrm>
              <a:off x="20878800" y="33952297"/>
              <a:ext cx="6553200" cy="1397000"/>
            </a:xfrm>
            <a:prstGeom prst="rect">
              <a:avLst/>
            </a:prstGeom>
            <a:noFill/>
            <a:ln>
              <a:noFill/>
            </a:ln>
          </p:spPr>
        </p:pic>
        <p:pic>
          <p:nvPicPr>
            <p:cNvPr id="83" name="Google Shape;83;p1"/>
            <p:cNvPicPr preferRelativeResize="0"/>
            <p:nvPr/>
          </p:nvPicPr>
          <p:blipFill rotWithShape="1">
            <a:blip r:embed="rId4">
              <a:alphaModFix/>
            </a:blip>
            <a:srcRect t="28530" b="24891"/>
            <a:stretch/>
          </p:blipFill>
          <p:spPr>
            <a:xfrm>
              <a:off x="21253537" y="35463613"/>
              <a:ext cx="5812703" cy="977716"/>
            </a:xfrm>
            <a:prstGeom prst="rect">
              <a:avLst/>
            </a:prstGeom>
            <a:noFill/>
            <a:ln>
              <a:noFill/>
            </a:ln>
          </p:spPr>
        </p:pic>
      </p:grpSp>
      <p:sp>
        <p:nvSpPr>
          <p:cNvPr id="84" name="Google Shape;84;p1"/>
          <p:cNvSpPr/>
          <p:nvPr/>
        </p:nvSpPr>
        <p:spPr>
          <a:xfrm>
            <a:off x="289560" y="13077110"/>
            <a:ext cx="13197840" cy="807658"/>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i="0" u="none" strike="noStrike" cap="none">
                <a:solidFill>
                  <a:schemeClr val="lt1"/>
                </a:solidFill>
                <a:latin typeface="Arial"/>
                <a:ea typeface="Arial"/>
                <a:cs typeface="Arial"/>
                <a:sym typeface="Arial"/>
              </a:rPr>
              <a:t>System Architecture</a:t>
            </a:r>
            <a:endParaRPr/>
          </a:p>
        </p:txBody>
      </p:sp>
      <p:sp>
        <p:nvSpPr>
          <p:cNvPr id="85" name="Google Shape;85;p1"/>
          <p:cNvSpPr/>
          <p:nvPr/>
        </p:nvSpPr>
        <p:spPr>
          <a:xfrm>
            <a:off x="381000" y="5105400"/>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i="0" u="none" strike="noStrike" cap="none">
                <a:solidFill>
                  <a:schemeClr val="lt1"/>
                </a:solidFill>
                <a:latin typeface="Arial"/>
                <a:ea typeface="Arial"/>
                <a:cs typeface="Arial"/>
                <a:sym typeface="Arial"/>
              </a:rPr>
              <a:t>Product Pitch</a:t>
            </a:r>
            <a:endParaRPr sz="4800" b="1" i="0" u="none" strike="noStrike" cap="none">
              <a:solidFill>
                <a:schemeClr val="lt1"/>
              </a:solidFill>
              <a:latin typeface="Arial"/>
              <a:ea typeface="Arial"/>
              <a:cs typeface="Arial"/>
              <a:sym typeface="Arial"/>
            </a:endParaRPr>
          </a:p>
        </p:txBody>
      </p:sp>
      <p:sp>
        <p:nvSpPr>
          <p:cNvPr id="86" name="Google Shape;86;p1"/>
          <p:cNvSpPr/>
          <p:nvPr/>
        </p:nvSpPr>
        <p:spPr>
          <a:xfrm>
            <a:off x="304800" y="6243319"/>
            <a:ext cx="13030200" cy="61863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rPr>
              <a:t>Most modern devices are touchscreen compatible, however laptops are one area of devices that usually are not. Our product allows consumers to make their non-touch compatible laptops work as touchscreen devices by simply placing a frame onto their laptop’s screen. The product’s design focuses on ensuring high touch precision, a low false positive/negative rate, a short response time, a high refresh rate, and that the device is lightweight. Currently, we can achieve a touch precision around an ⅛ inch, false positive/negative rates below 1%, and a refresh rate of over 50 Hz. Additionally, the product is only about a ½ </a:t>
            </a:r>
            <a:r>
              <a:rPr lang="en-US" sz="3600" dirty="0" err="1">
                <a:solidFill>
                  <a:schemeClr val="dk1"/>
                </a:solidFill>
              </a:rPr>
              <a:t>lb</a:t>
            </a:r>
            <a:r>
              <a:rPr lang="en-US" sz="3600" dirty="0">
                <a:solidFill>
                  <a:schemeClr val="dk1"/>
                </a:solidFill>
              </a:rPr>
              <a:t>, ensuring the screen stays stationary.</a:t>
            </a:r>
            <a:endParaRPr sz="3600" dirty="0">
              <a:solidFill>
                <a:schemeClr val="dk1"/>
              </a:solidFill>
              <a:latin typeface="Arial"/>
              <a:ea typeface="Arial"/>
              <a:cs typeface="Arial"/>
              <a:sym typeface="Arial"/>
            </a:endParaRPr>
          </a:p>
        </p:txBody>
      </p:sp>
      <p:sp>
        <p:nvSpPr>
          <p:cNvPr id="87" name="Google Shape;87;p1"/>
          <p:cNvSpPr/>
          <p:nvPr/>
        </p:nvSpPr>
        <p:spPr>
          <a:xfrm>
            <a:off x="14036040" y="6243319"/>
            <a:ext cx="13091100" cy="17544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3600">
                <a:solidFill>
                  <a:schemeClr val="dk1"/>
                </a:solidFill>
              </a:rPr>
              <a:t>Our system features a frame to be placed around a laptop screen. It uses infrared light to detect where on the screen a finger is touching to create a touchscreen experience. Our frame has light sensors on it, which send data to the computer to be translated into on-screen gestures.</a:t>
            </a:r>
            <a:endParaRPr sz="3600">
              <a:solidFill>
                <a:schemeClr val="dk1"/>
              </a:solidFill>
            </a:endParaRPr>
          </a:p>
          <a:p>
            <a:pPr marL="0" marR="0" lvl="0" indent="0" algn="l" rtl="0">
              <a:spcBef>
                <a:spcPts val="0"/>
              </a:spcBef>
              <a:spcAft>
                <a:spcPts val="0"/>
              </a:spcAft>
              <a:buNone/>
            </a:pPr>
            <a:endParaRPr sz="3600">
              <a:solidFill>
                <a:schemeClr val="dk1"/>
              </a:solidFill>
            </a:endParaRPr>
          </a:p>
        </p:txBody>
      </p:sp>
      <p:sp>
        <p:nvSpPr>
          <p:cNvPr id="88" name="Google Shape;88;p1"/>
          <p:cNvSpPr/>
          <p:nvPr/>
        </p:nvSpPr>
        <p:spPr>
          <a:xfrm>
            <a:off x="13878500" y="35989595"/>
            <a:ext cx="3200400" cy="58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dk1"/>
                </a:solidFill>
              </a:rPr>
              <a:t>http://course.ece.cmu.edu/~ece500/projects/s22-teama6/</a:t>
            </a:r>
            <a:endParaRPr/>
          </a:p>
        </p:txBody>
      </p:sp>
      <p:sp>
        <p:nvSpPr>
          <p:cNvPr id="89" name="Google Shape;89;p1"/>
          <p:cNvSpPr/>
          <p:nvPr/>
        </p:nvSpPr>
        <p:spPr>
          <a:xfrm>
            <a:off x="14005560" y="5118147"/>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System Description</a:t>
            </a:r>
            <a:endParaRPr sz="4800" b="1">
              <a:solidFill>
                <a:schemeClr val="lt1"/>
              </a:solidFill>
              <a:latin typeface="Arial"/>
              <a:ea typeface="Arial"/>
              <a:cs typeface="Arial"/>
              <a:sym typeface="Arial"/>
            </a:endParaRPr>
          </a:p>
        </p:txBody>
      </p:sp>
      <p:sp>
        <p:nvSpPr>
          <p:cNvPr id="90" name="Google Shape;90;p1"/>
          <p:cNvSpPr/>
          <p:nvPr/>
        </p:nvSpPr>
        <p:spPr>
          <a:xfrm>
            <a:off x="14005540" y="15318233"/>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System Evaluation</a:t>
            </a:r>
            <a:endParaRPr sz="4800" b="1">
              <a:solidFill>
                <a:schemeClr val="lt1"/>
              </a:solidFill>
              <a:latin typeface="Arial"/>
              <a:ea typeface="Arial"/>
              <a:cs typeface="Arial"/>
              <a:sym typeface="Arial"/>
            </a:endParaRPr>
          </a:p>
        </p:txBody>
      </p:sp>
      <p:sp>
        <p:nvSpPr>
          <p:cNvPr id="91" name="Google Shape;91;p1"/>
          <p:cNvSpPr/>
          <p:nvPr/>
        </p:nvSpPr>
        <p:spPr>
          <a:xfrm>
            <a:off x="266705" y="27221800"/>
            <a:ext cx="13106400" cy="914400"/>
          </a:xfrm>
          <a:prstGeom prst="rect">
            <a:avLst/>
          </a:prstGeom>
          <a:solidFill>
            <a:srgbClr val="A50021"/>
          </a:solidFill>
          <a:ln>
            <a:noFill/>
          </a:ln>
        </p:spPr>
        <p:txBody>
          <a:bodyPr spcFirstLastPara="1" wrap="square" lIns="182875" tIns="45700" rIns="182875" bIns="45700" anchor="ctr" anchorCtr="0">
            <a:noAutofit/>
          </a:bodyPr>
          <a:lstStyle/>
          <a:p>
            <a:pPr marL="0" marR="0" lvl="0" indent="0" algn="l" rtl="0">
              <a:spcBef>
                <a:spcPts val="0"/>
              </a:spcBef>
              <a:spcAft>
                <a:spcPts val="0"/>
              </a:spcAft>
              <a:buNone/>
            </a:pPr>
            <a:r>
              <a:rPr lang="en-US" sz="4800" b="1">
                <a:solidFill>
                  <a:schemeClr val="lt1"/>
                </a:solidFill>
                <a:latin typeface="Arial"/>
                <a:ea typeface="Arial"/>
                <a:cs typeface="Arial"/>
                <a:sym typeface="Arial"/>
              </a:rPr>
              <a:t>Conclusions &amp; Additional Information</a:t>
            </a:r>
            <a:endParaRPr/>
          </a:p>
        </p:txBody>
      </p:sp>
      <p:sp>
        <p:nvSpPr>
          <p:cNvPr id="92" name="Google Shape;92;p1"/>
          <p:cNvSpPr txBox="1"/>
          <p:nvPr/>
        </p:nvSpPr>
        <p:spPr>
          <a:xfrm>
            <a:off x="23042644" y="810400"/>
            <a:ext cx="3454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chemeClr val="dk1"/>
              </a:solidFill>
              <a:latin typeface="Arial"/>
              <a:ea typeface="Arial"/>
              <a:cs typeface="Arial"/>
              <a:sym typeface="Arial"/>
            </a:endParaRPr>
          </a:p>
        </p:txBody>
      </p:sp>
      <p:sp>
        <p:nvSpPr>
          <p:cNvPr id="93" name="Google Shape;93;p1"/>
          <p:cNvSpPr txBox="1"/>
          <p:nvPr/>
        </p:nvSpPr>
        <p:spPr>
          <a:xfrm>
            <a:off x="17307500" y="33419661"/>
            <a:ext cx="36882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rPr>
              <a:t>Check out our blog site for Touch TrackIR!</a:t>
            </a:r>
            <a:endParaRPr sz="3600">
              <a:solidFill>
                <a:schemeClr val="dk1"/>
              </a:solidFill>
              <a:latin typeface="Arial"/>
              <a:ea typeface="Arial"/>
              <a:cs typeface="Arial"/>
              <a:sym typeface="Arial"/>
            </a:endParaRPr>
          </a:p>
        </p:txBody>
      </p:sp>
      <p:sp>
        <p:nvSpPr>
          <p:cNvPr id="94" name="Google Shape;94;p1"/>
          <p:cNvSpPr txBox="1"/>
          <p:nvPr/>
        </p:nvSpPr>
        <p:spPr>
          <a:xfrm>
            <a:off x="382488" y="14343944"/>
            <a:ext cx="128748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rPr>
              <a:t>Our system uses 56 LED-photodiode pairs on the bottom/top and 31 pairs on the left/right to detect finger position. Arduino code controls the input/select values for decoders and multiplexers, which control the LEDs that are turned on and the photodiodes being read from. The photodiode values are sent over serial to Python code, which determines the finger position and sends an appropriate command to our screen control subsystem.</a:t>
            </a:r>
            <a:endParaRPr sz="9600">
              <a:solidFill>
                <a:schemeClr val="dk1"/>
              </a:solidFill>
              <a:latin typeface="Arial"/>
              <a:ea typeface="Arial"/>
              <a:cs typeface="Arial"/>
              <a:sym typeface="Arial"/>
            </a:endParaRPr>
          </a:p>
        </p:txBody>
      </p:sp>
      <p:sp>
        <p:nvSpPr>
          <p:cNvPr id="95" name="Google Shape;95;p1"/>
          <p:cNvSpPr txBox="1"/>
          <p:nvPr/>
        </p:nvSpPr>
        <p:spPr>
          <a:xfrm>
            <a:off x="13878500" y="22531288"/>
            <a:ext cx="13716000" cy="7916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500" dirty="0">
                <a:solidFill>
                  <a:schemeClr val="dk1"/>
                </a:solidFill>
              </a:rPr>
              <a:t>Tradeoffs that we considered in our design include:</a:t>
            </a:r>
            <a:endParaRPr sz="2500" dirty="0">
              <a:solidFill>
                <a:schemeClr val="dk1"/>
              </a:solidFill>
            </a:endParaRPr>
          </a:p>
          <a:p>
            <a:pPr marL="457200" marR="0" lvl="0" indent="-387350" algn="l" rtl="0">
              <a:spcBef>
                <a:spcPts val="0"/>
              </a:spcBef>
              <a:spcAft>
                <a:spcPts val="0"/>
              </a:spcAft>
              <a:buClr>
                <a:schemeClr val="dk1"/>
              </a:buClr>
              <a:buSzPts val="2500"/>
              <a:buChar char="●"/>
            </a:pPr>
            <a:r>
              <a:rPr lang="en-US" sz="2500" dirty="0">
                <a:solidFill>
                  <a:schemeClr val="dk1"/>
                </a:solidFill>
              </a:rPr>
              <a:t>On the OS side, we chose to program in Python because despite its slower speed, it provides an intuitive library for serial communication. In the end, it was still more than fast enough for our use-case requirements.</a:t>
            </a:r>
            <a:endParaRPr sz="2500" dirty="0">
              <a:solidFill>
                <a:schemeClr val="dk1"/>
              </a:solidFill>
            </a:endParaRPr>
          </a:p>
          <a:p>
            <a:pPr marL="457200" marR="0" lvl="0" indent="-387350" algn="l" rtl="0">
              <a:spcBef>
                <a:spcPts val="0"/>
              </a:spcBef>
              <a:spcAft>
                <a:spcPts val="0"/>
              </a:spcAft>
              <a:buClr>
                <a:schemeClr val="dk1"/>
              </a:buClr>
              <a:buSzPts val="2500"/>
              <a:buChar char="●"/>
            </a:pPr>
            <a:r>
              <a:rPr lang="en-US" sz="2500" dirty="0">
                <a:solidFill>
                  <a:schemeClr val="dk1"/>
                </a:solidFill>
              </a:rPr>
              <a:t>Smaller messages sent over serial allowed for faster communication at the cost of requiring more processing on the Python side.</a:t>
            </a:r>
            <a:endParaRPr sz="2500" dirty="0">
              <a:solidFill>
                <a:schemeClr val="dk1"/>
              </a:solidFill>
            </a:endParaRPr>
          </a:p>
          <a:p>
            <a:pPr marL="457200" marR="0" lvl="0" indent="-387350" algn="l" rtl="0">
              <a:spcBef>
                <a:spcPts val="0"/>
              </a:spcBef>
              <a:spcAft>
                <a:spcPts val="0"/>
              </a:spcAft>
              <a:buClr>
                <a:schemeClr val="dk1"/>
              </a:buClr>
              <a:buSzPts val="2500"/>
              <a:buChar char="●"/>
            </a:pPr>
            <a:r>
              <a:rPr lang="en-US" sz="2500" dirty="0">
                <a:solidFill>
                  <a:schemeClr val="dk1"/>
                </a:solidFill>
              </a:rPr>
              <a:t>A faster refresh rate made our system smoother but could make it hard to differentiate between taps and small drags. </a:t>
            </a:r>
            <a:endParaRPr sz="2500" dirty="0">
              <a:solidFill>
                <a:schemeClr val="dk1"/>
              </a:solidFill>
            </a:endParaRPr>
          </a:p>
          <a:p>
            <a:pPr marL="457200" marR="0" lvl="0" indent="-387350" algn="l" rtl="0">
              <a:spcBef>
                <a:spcPts val="0"/>
              </a:spcBef>
              <a:spcAft>
                <a:spcPts val="0"/>
              </a:spcAft>
              <a:buClr>
                <a:schemeClr val="dk1"/>
              </a:buClr>
              <a:buSzPts val="2500"/>
              <a:buChar char="●"/>
            </a:pPr>
            <a:r>
              <a:rPr lang="en-US" sz="2500" dirty="0">
                <a:solidFill>
                  <a:schemeClr val="dk1"/>
                </a:solidFill>
              </a:rPr>
              <a:t>To reduce the number of power FETs in our design, we illuminate more than one LED per NMOS switch. This required us to ensure that an LED’s respective photodiode was tuned to be insensitive to a parallel LED’s beam in order to prevent any interference.</a:t>
            </a:r>
            <a:endParaRPr sz="2500" dirty="0">
              <a:solidFill>
                <a:schemeClr val="dk1"/>
              </a:solidFill>
            </a:endParaRPr>
          </a:p>
          <a:p>
            <a:pPr marL="0" marR="0" lvl="0" indent="0" algn="l" rtl="0">
              <a:spcBef>
                <a:spcPts val="0"/>
              </a:spcBef>
              <a:spcAft>
                <a:spcPts val="0"/>
              </a:spcAft>
              <a:buNone/>
            </a:pPr>
            <a:endParaRPr sz="2500" dirty="0">
              <a:solidFill>
                <a:schemeClr val="dk1"/>
              </a:solidFill>
            </a:endParaRPr>
          </a:p>
          <a:p>
            <a:pPr marL="0" marR="0" lvl="0" indent="0" algn="l" rtl="0">
              <a:spcBef>
                <a:spcPts val="0"/>
              </a:spcBef>
              <a:spcAft>
                <a:spcPts val="0"/>
              </a:spcAft>
              <a:buNone/>
            </a:pPr>
            <a:r>
              <a:rPr lang="en-US" sz="2500" dirty="0">
                <a:solidFill>
                  <a:schemeClr val="dk1"/>
                </a:solidFill>
              </a:rPr>
              <a:t>We found that the MVP decided by the above requirements was usable but provided a suboptimal user experience due to tap/drag confusion and poor interpolation of touch coordinates detected between photodiode locations. Much of the work that we have done in addition to the MVP has been to improve the user experience by making drags smoother and single taps more recognizable.</a:t>
            </a:r>
            <a:endParaRPr sz="2500" dirty="0">
              <a:solidFill>
                <a:schemeClr val="dk1"/>
              </a:solidFill>
            </a:endParaRPr>
          </a:p>
          <a:p>
            <a:pPr marL="0" marR="0" lvl="0" indent="0" algn="l" rtl="0">
              <a:spcBef>
                <a:spcPts val="1000"/>
              </a:spcBef>
              <a:spcAft>
                <a:spcPts val="0"/>
              </a:spcAft>
              <a:buNone/>
            </a:pPr>
            <a:r>
              <a:rPr lang="en-US" sz="2500" dirty="0">
                <a:solidFill>
                  <a:schemeClr val="dk1"/>
                </a:solidFill>
              </a:rPr>
              <a:t>The following curves were drawn in MS Paint using Touch </a:t>
            </a:r>
            <a:r>
              <a:rPr lang="en-US" sz="2500" dirty="0" err="1">
                <a:solidFill>
                  <a:schemeClr val="dk1"/>
                </a:solidFill>
              </a:rPr>
              <a:t>TrackIR</a:t>
            </a:r>
            <a:r>
              <a:rPr lang="en-US" sz="2500" dirty="0">
                <a:solidFill>
                  <a:schemeClr val="dk1"/>
                </a:solidFill>
              </a:rPr>
              <a:t>. The first curve is from our MVP. For the second curve, we interpolated the coordinates along a finger drag by averaging the detected positions in every 5 frames of updates.</a:t>
            </a:r>
            <a:endParaRPr sz="2500" dirty="0">
              <a:solidFill>
                <a:schemeClr val="dk1"/>
              </a:solidFill>
            </a:endParaRPr>
          </a:p>
        </p:txBody>
      </p:sp>
      <p:sp>
        <p:nvSpPr>
          <p:cNvPr id="96" name="Google Shape;96;p1"/>
          <p:cNvSpPr txBox="1"/>
          <p:nvPr/>
        </p:nvSpPr>
        <p:spPr>
          <a:xfrm>
            <a:off x="266694" y="28518928"/>
            <a:ext cx="13106400" cy="729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rPr>
              <a:t>Our system ended up working as well as we wished for at the beginning of our process. We achieved our goals for accuracy, and even achieved some of our reach goals such as implementing drag gestures. This project taught us a lot about being patient with our design, and not to rush past critical unit testing early on. Due to our time constraints and budget, we treated the success of the PCB as a make-or-break. Thus, to increase the likelihood of our project’s success, we ran several tests on a scaled-down version of our system to avoid any surprises when the PCB arrived.</a:t>
            </a:r>
            <a:endParaRPr sz="3600" dirty="0">
              <a:solidFill>
                <a:schemeClr val="dk1"/>
              </a:solidFill>
            </a:endParaRPr>
          </a:p>
          <a:p>
            <a:pPr marL="0" marR="0" lvl="0" indent="457200" algn="l" rtl="0">
              <a:spcBef>
                <a:spcPts val="0"/>
              </a:spcBef>
              <a:spcAft>
                <a:spcPts val="0"/>
              </a:spcAft>
              <a:buNone/>
            </a:pPr>
            <a:r>
              <a:rPr lang="en-US" sz="3600" dirty="0">
                <a:solidFill>
                  <a:schemeClr val="dk1"/>
                </a:solidFill>
              </a:rPr>
              <a:t> If we had more time for our project, we would try to make accuracy improvements and create a casing for our frame that could improve the way our system attaches to screen.</a:t>
            </a:r>
            <a:endParaRPr sz="3600" dirty="0">
              <a:solidFill>
                <a:schemeClr val="dk1"/>
              </a:solidFill>
              <a:latin typeface="Arial"/>
              <a:ea typeface="Arial"/>
              <a:cs typeface="Arial"/>
              <a:sym typeface="Arial"/>
            </a:endParaRPr>
          </a:p>
        </p:txBody>
      </p:sp>
      <p:pic>
        <p:nvPicPr>
          <p:cNvPr id="97" name="Google Shape;97;p1"/>
          <p:cNvPicPr preferRelativeResize="0"/>
          <p:nvPr/>
        </p:nvPicPr>
        <p:blipFill>
          <a:blip r:embed="rId5">
            <a:alphaModFix/>
          </a:blip>
          <a:stretch>
            <a:fillRect/>
          </a:stretch>
        </p:blipFill>
        <p:spPr>
          <a:xfrm>
            <a:off x="13751500" y="32569800"/>
            <a:ext cx="3454400" cy="3454400"/>
          </a:xfrm>
          <a:prstGeom prst="rect">
            <a:avLst/>
          </a:prstGeom>
          <a:noFill/>
          <a:ln>
            <a:noFill/>
          </a:ln>
        </p:spPr>
      </p:pic>
      <p:sp>
        <p:nvSpPr>
          <p:cNvPr id="100" name="Google Shape;100;p1"/>
          <p:cNvSpPr txBox="1"/>
          <p:nvPr/>
        </p:nvSpPr>
        <p:spPr>
          <a:xfrm>
            <a:off x="15484150" y="14658125"/>
            <a:ext cx="449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01" name="Google Shape;101;p1"/>
          <p:cNvPicPr preferRelativeResize="0"/>
          <p:nvPr/>
        </p:nvPicPr>
        <p:blipFill>
          <a:blip r:embed="rId6">
            <a:alphaModFix/>
          </a:blip>
          <a:stretch>
            <a:fillRect/>
          </a:stretch>
        </p:blipFill>
        <p:spPr>
          <a:xfrm>
            <a:off x="795338" y="19190391"/>
            <a:ext cx="12049125" cy="6153150"/>
          </a:xfrm>
          <a:prstGeom prst="rect">
            <a:avLst/>
          </a:prstGeom>
          <a:noFill/>
          <a:ln>
            <a:noFill/>
          </a:ln>
        </p:spPr>
      </p:pic>
      <p:pic>
        <p:nvPicPr>
          <p:cNvPr id="102" name="Google Shape;102;p1"/>
          <p:cNvPicPr preferRelativeResize="0"/>
          <p:nvPr/>
        </p:nvPicPr>
        <p:blipFill>
          <a:blip r:embed="rId7">
            <a:alphaModFix/>
          </a:blip>
          <a:stretch>
            <a:fillRect/>
          </a:stretch>
        </p:blipFill>
        <p:spPr>
          <a:xfrm>
            <a:off x="14233350" y="16409875"/>
            <a:ext cx="12461001" cy="5944178"/>
          </a:xfrm>
          <a:prstGeom prst="rect">
            <a:avLst/>
          </a:prstGeom>
          <a:noFill/>
          <a:ln w="9525" cap="flat" cmpd="sng">
            <a:solidFill>
              <a:schemeClr val="dk2"/>
            </a:solidFill>
            <a:prstDash val="solid"/>
            <a:round/>
            <a:headEnd type="none" w="sm" len="sm"/>
            <a:tailEnd type="none" w="sm" len="sm"/>
          </a:ln>
        </p:spPr>
      </p:pic>
      <p:pic>
        <p:nvPicPr>
          <p:cNvPr id="103" name="Google Shape;103;p1"/>
          <p:cNvPicPr preferRelativeResize="0"/>
          <p:nvPr/>
        </p:nvPicPr>
        <p:blipFill>
          <a:blip r:embed="rId8">
            <a:alphaModFix/>
          </a:blip>
          <a:stretch>
            <a:fillRect/>
          </a:stretch>
        </p:blipFill>
        <p:spPr>
          <a:xfrm>
            <a:off x="14233348" y="30428875"/>
            <a:ext cx="5318349" cy="2313688"/>
          </a:xfrm>
          <a:prstGeom prst="rect">
            <a:avLst/>
          </a:prstGeom>
          <a:noFill/>
          <a:ln>
            <a:noFill/>
          </a:ln>
        </p:spPr>
      </p:pic>
      <p:pic>
        <p:nvPicPr>
          <p:cNvPr id="104" name="Google Shape;104;p1"/>
          <p:cNvPicPr preferRelativeResize="0"/>
          <p:nvPr/>
        </p:nvPicPr>
        <p:blipFill>
          <a:blip r:embed="rId9">
            <a:alphaModFix/>
          </a:blip>
          <a:stretch>
            <a:fillRect/>
          </a:stretch>
        </p:blipFill>
        <p:spPr>
          <a:xfrm>
            <a:off x="20995700" y="30525349"/>
            <a:ext cx="5037976" cy="2405301"/>
          </a:xfrm>
          <a:prstGeom prst="rect">
            <a:avLst/>
          </a:prstGeom>
          <a:noFill/>
          <a:ln>
            <a:noFill/>
          </a:ln>
        </p:spPr>
      </p:pic>
      <p:pic>
        <p:nvPicPr>
          <p:cNvPr id="105" name="Google Shape;105;p1"/>
          <p:cNvPicPr preferRelativeResize="0"/>
          <p:nvPr/>
        </p:nvPicPr>
        <p:blipFill>
          <a:blip r:embed="rId10">
            <a:alphaModFix/>
          </a:blip>
          <a:stretch>
            <a:fillRect/>
          </a:stretch>
        </p:blipFill>
        <p:spPr>
          <a:xfrm>
            <a:off x="21717000" y="1231100"/>
            <a:ext cx="5318349" cy="3149841"/>
          </a:xfrm>
          <a:prstGeom prst="rect">
            <a:avLst/>
          </a:prstGeom>
          <a:noFill/>
          <a:ln>
            <a:noFill/>
          </a:ln>
        </p:spPr>
      </p:pic>
      <p:pic>
        <p:nvPicPr>
          <p:cNvPr id="34" name="Google Shape;102;p1">
            <a:extLst>
              <a:ext uri="{FF2B5EF4-FFF2-40B4-BE49-F238E27FC236}">
                <a16:creationId xmlns:a16="http://schemas.microsoft.com/office/drawing/2014/main" id="{25A2D2E0-0F9C-7D29-CA2D-B430A5676479}"/>
              </a:ext>
            </a:extLst>
          </p:cNvPr>
          <p:cNvPicPr preferRelativeResize="0"/>
          <p:nvPr/>
        </p:nvPicPr>
        <p:blipFill>
          <a:blip r:embed="rId11">
            <a:alphaModFix/>
          </a:blip>
          <a:stretch>
            <a:fillRect/>
          </a:stretch>
        </p:blipFill>
        <p:spPr>
          <a:xfrm>
            <a:off x="20047860" y="9986072"/>
            <a:ext cx="7079280" cy="5023033"/>
          </a:xfrm>
          <a:prstGeom prst="rect">
            <a:avLst/>
          </a:prstGeom>
          <a:noFill/>
          <a:ln>
            <a:noFill/>
          </a:ln>
        </p:spPr>
      </p:pic>
      <p:sp>
        <p:nvSpPr>
          <p:cNvPr id="35" name="TextBox 34">
            <a:extLst>
              <a:ext uri="{FF2B5EF4-FFF2-40B4-BE49-F238E27FC236}">
                <a16:creationId xmlns:a16="http://schemas.microsoft.com/office/drawing/2014/main" id="{9F88D07D-63E2-D087-80CC-F50A61A803AB}"/>
              </a:ext>
            </a:extLst>
          </p:cNvPr>
          <p:cNvSpPr txBox="1"/>
          <p:nvPr/>
        </p:nvSpPr>
        <p:spPr>
          <a:xfrm>
            <a:off x="25300579" y="14016706"/>
            <a:ext cx="1580674" cy="830997"/>
          </a:xfrm>
          <a:prstGeom prst="rect">
            <a:avLst/>
          </a:prstGeom>
          <a:noFill/>
        </p:spPr>
        <p:txBody>
          <a:bodyPr wrap="square" rtlCol="0">
            <a:spAutoFit/>
          </a:bodyPr>
          <a:lstStyle/>
          <a:p>
            <a:pPr algn="ctr"/>
            <a:r>
              <a:rPr lang="en-US" sz="2400" dirty="0">
                <a:solidFill>
                  <a:schemeClr val="bg1"/>
                </a:solidFill>
              </a:rPr>
              <a:t>Arduino Mega</a:t>
            </a:r>
          </a:p>
        </p:txBody>
      </p:sp>
      <p:sp>
        <p:nvSpPr>
          <p:cNvPr id="36" name="TextBox 35">
            <a:extLst>
              <a:ext uri="{FF2B5EF4-FFF2-40B4-BE49-F238E27FC236}">
                <a16:creationId xmlns:a16="http://schemas.microsoft.com/office/drawing/2014/main" id="{F341E495-1F1C-F4D3-0752-94DBE4BD02B1}"/>
              </a:ext>
            </a:extLst>
          </p:cNvPr>
          <p:cNvSpPr txBox="1"/>
          <p:nvPr/>
        </p:nvSpPr>
        <p:spPr>
          <a:xfrm>
            <a:off x="25273058" y="11606159"/>
            <a:ext cx="1580674" cy="830997"/>
          </a:xfrm>
          <a:prstGeom prst="rect">
            <a:avLst/>
          </a:prstGeom>
          <a:noFill/>
        </p:spPr>
        <p:txBody>
          <a:bodyPr wrap="square" rtlCol="0">
            <a:spAutoFit/>
          </a:bodyPr>
          <a:lstStyle/>
          <a:p>
            <a:pPr algn="ctr"/>
            <a:r>
              <a:rPr lang="en-US" sz="2400" dirty="0">
                <a:solidFill>
                  <a:schemeClr val="bg1"/>
                </a:solidFill>
              </a:rPr>
              <a:t>Breakout</a:t>
            </a:r>
          </a:p>
          <a:p>
            <a:pPr algn="ctr"/>
            <a:r>
              <a:rPr lang="en-US" sz="2400" dirty="0">
                <a:solidFill>
                  <a:schemeClr val="bg1"/>
                </a:solidFill>
              </a:rPr>
              <a:t>Pins</a:t>
            </a:r>
          </a:p>
        </p:txBody>
      </p:sp>
      <p:cxnSp>
        <p:nvCxnSpPr>
          <p:cNvPr id="37" name="Straight Arrow Connector 36">
            <a:extLst>
              <a:ext uri="{FF2B5EF4-FFF2-40B4-BE49-F238E27FC236}">
                <a16:creationId xmlns:a16="http://schemas.microsoft.com/office/drawing/2014/main" id="{5442614F-C2BC-4AF9-ADF4-469A3B563A7B}"/>
              </a:ext>
            </a:extLst>
          </p:cNvPr>
          <p:cNvCxnSpPr>
            <a:cxnSpLocks/>
          </p:cNvCxnSpPr>
          <p:nvPr/>
        </p:nvCxnSpPr>
        <p:spPr>
          <a:xfrm flipH="1">
            <a:off x="24836756" y="12256434"/>
            <a:ext cx="784294" cy="443126"/>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38" name="Google Shape;101;p1">
            <a:extLst>
              <a:ext uri="{FF2B5EF4-FFF2-40B4-BE49-F238E27FC236}">
                <a16:creationId xmlns:a16="http://schemas.microsoft.com/office/drawing/2014/main" id="{C0C1CA39-4137-2046-0C6A-F861799D0921}"/>
              </a:ext>
            </a:extLst>
          </p:cNvPr>
          <p:cNvPicPr preferRelativeResize="0"/>
          <p:nvPr/>
        </p:nvPicPr>
        <p:blipFill>
          <a:blip r:embed="rId12">
            <a:alphaModFix/>
          </a:blip>
          <a:stretch>
            <a:fillRect/>
          </a:stretch>
        </p:blipFill>
        <p:spPr>
          <a:xfrm>
            <a:off x="14036040" y="10394398"/>
            <a:ext cx="5750576" cy="4305579"/>
          </a:xfrm>
          <a:prstGeom prst="rect">
            <a:avLst/>
          </a:prstGeom>
          <a:noFill/>
          <a:ln>
            <a:noFill/>
          </a:ln>
        </p:spPr>
      </p:pic>
      <p:sp>
        <p:nvSpPr>
          <p:cNvPr id="39" name="TextBox 38">
            <a:extLst>
              <a:ext uri="{FF2B5EF4-FFF2-40B4-BE49-F238E27FC236}">
                <a16:creationId xmlns:a16="http://schemas.microsoft.com/office/drawing/2014/main" id="{C5113226-3FBA-7DA3-839B-7C1DC2546098}"/>
              </a:ext>
            </a:extLst>
          </p:cNvPr>
          <p:cNvSpPr txBox="1"/>
          <p:nvPr/>
        </p:nvSpPr>
        <p:spPr>
          <a:xfrm>
            <a:off x="17642541" y="12839199"/>
            <a:ext cx="1580674" cy="830997"/>
          </a:xfrm>
          <a:prstGeom prst="rect">
            <a:avLst/>
          </a:prstGeom>
          <a:noFill/>
        </p:spPr>
        <p:txBody>
          <a:bodyPr wrap="square" rtlCol="0">
            <a:spAutoFit/>
          </a:bodyPr>
          <a:lstStyle/>
          <a:p>
            <a:pPr algn="ctr"/>
            <a:r>
              <a:rPr lang="en-US" sz="2400" dirty="0">
                <a:solidFill>
                  <a:schemeClr val="bg1"/>
                </a:solidFill>
              </a:rPr>
              <a:t>IR Sensor Arrays</a:t>
            </a:r>
          </a:p>
        </p:txBody>
      </p:sp>
      <p:cxnSp>
        <p:nvCxnSpPr>
          <p:cNvPr id="40" name="Straight Arrow Connector 39">
            <a:extLst>
              <a:ext uri="{FF2B5EF4-FFF2-40B4-BE49-F238E27FC236}">
                <a16:creationId xmlns:a16="http://schemas.microsoft.com/office/drawing/2014/main" id="{4F134477-957D-B15C-4F11-C4BC0170595E}"/>
              </a:ext>
            </a:extLst>
          </p:cNvPr>
          <p:cNvCxnSpPr>
            <a:cxnSpLocks/>
          </p:cNvCxnSpPr>
          <p:nvPr/>
        </p:nvCxnSpPr>
        <p:spPr>
          <a:xfrm>
            <a:off x="18978183" y="13359120"/>
            <a:ext cx="477520" cy="0"/>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8C2CE0C-0DE6-5279-F1C2-B0F38D0D2D6E}"/>
              </a:ext>
            </a:extLst>
          </p:cNvPr>
          <p:cNvCxnSpPr>
            <a:cxnSpLocks/>
          </p:cNvCxnSpPr>
          <p:nvPr/>
        </p:nvCxnSpPr>
        <p:spPr>
          <a:xfrm flipV="1">
            <a:off x="15607058" y="11154794"/>
            <a:ext cx="0" cy="350093"/>
          </a:xfrm>
          <a:prstGeom prst="straightConnector1">
            <a:avLst/>
          </a:prstGeom>
          <a:ln w="28575">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F3B6E749-F11A-86EC-746E-1D1C16EA1B92}"/>
              </a:ext>
            </a:extLst>
          </p:cNvPr>
          <p:cNvSpPr txBox="1"/>
          <p:nvPr/>
        </p:nvSpPr>
        <p:spPr>
          <a:xfrm>
            <a:off x="14894898" y="11464002"/>
            <a:ext cx="1310640" cy="830997"/>
          </a:xfrm>
          <a:prstGeom prst="rect">
            <a:avLst/>
          </a:prstGeom>
          <a:noFill/>
          <a:ln>
            <a:noFill/>
          </a:ln>
        </p:spPr>
        <p:txBody>
          <a:bodyPr wrap="square" rtlCol="0">
            <a:spAutoFit/>
          </a:bodyPr>
          <a:lstStyle/>
          <a:p>
            <a:pPr algn="ctr"/>
            <a:r>
              <a:rPr lang="en-US" sz="2400" dirty="0">
                <a:solidFill>
                  <a:schemeClr val="bg1"/>
                </a:solidFill>
              </a:rPr>
              <a:t>IR LED Arrays</a:t>
            </a:r>
          </a:p>
        </p:txBody>
      </p:sp>
      <p:cxnSp>
        <p:nvCxnSpPr>
          <p:cNvPr id="43" name="Straight Arrow Connector 42">
            <a:extLst>
              <a:ext uri="{FF2B5EF4-FFF2-40B4-BE49-F238E27FC236}">
                <a16:creationId xmlns:a16="http://schemas.microsoft.com/office/drawing/2014/main" id="{B8C30490-9CA9-50A7-34BA-CF5653F8360D}"/>
              </a:ext>
            </a:extLst>
          </p:cNvPr>
          <p:cNvCxnSpPr>
            <a:cxnSpLocks/>
          </p:cNvCxnSpPr>
          <p:nvPr/>
        </p:nvCxnSpPr>
        <p:spPr>
          <a:xfrm>
            <a:off x="18432878" y="13595369"/>
            <a:ext cx="0" cy="34294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E037889-AE2C-5C11-2B06-FA07D7D981F3}"/>
              </a:ext>
            </a:extLst>
          </p:cNvPr>
          <p:cNvCxnSpPr>
            <a:cxnSpLocks/>
          </p:cNvCxnSpPr>
          <p:nvPr/>
        </p:nvCxnSpPr>
        <p:spPr>
          <a:xfrm flipH="1">
            <a:off x="14520135" y="11777768"/>
            <a:ext cx="374763"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1E016EC-1981-837B-1F65-DAE8B0584180}"/>
              </a:ext>
            </a:extLst>
          </p:cNvPr>
          <p:cNvSpPr txBox="1"/>
          <p:nvPr/>
        </p:nvSpPr>
        <p:spPr>
          <a:xfrm>
            <a:off x="17692149" y="11367706"/>
            <a:ext cx="1580674" cy="830997"/>
          </a:xfrm>
          <a:prstGeom prst="rect">
            <a:avLst/>
          </a:prstGeom>
          <a:noFill/>
        </p:spPr>
        <p:txBody>
          <a:bodyPr wrap="square" rtlCol="0">
            <a:spAutoFit/>
          </a:bodyPr>
          <a:lstStyle/>
          <a:p>
            <a:pPr algn="ctr"/>
            <a:r>
              <a:rPr lang="en-US" sz="2400" dirty="0">
                <a:solidFill>
                  <a:schemeClr val="bg1"/>
                </a:solidFill>
              </a:rPr>
              <a:t>Breakout</a:t>
            </a:r>
          </a:p>
          <a:p>
            <a:pPr algn="ctr"/>
            <a:r>
              <a:rPr lang="en-US" sz="2400" dirty="0">
                <a:solidFill>
                  <a:schemeClr val="bg1"/>
                </a:solidFill>
              </a:rPr>
              <a:t>Pins</a:t>
            </a:r>
          </a:p>
        </p:txBody>
      </p:sp>
    </p:spTree>
  </p:cSld>
  <p:clrMapOvr>
    <a:masterClrMapping/>
  </p:clrMapOvr>
</p:sld>
</file>

<file path=ppt/theme/theme1.xml><?xml version="1.0" encoding="utf-8"?>
<a:theme xmlns:a="http://schemas.openxmlformats.org/drawingml/2006/main"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895</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Noto Sans Symbols</vt:lpstr>
      <vt:lpstr>Times</vt:lpstr>
      <vt:lpstr>CyLab-PosterTemplate-v3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ndwyer</dc:creator>
  <cp:lastModifiedBy>Matt S</cp:lastModifiedBy>
  <cp:revision>1</cp:revision>
  <dcterms:created xsi:type="dcterms:W3CDTF">2012-08-30T17:56:20Z</dcterms:created>
  <dcterms:modified xsi:type="dcterms:W3CDTF">2022-05-02T03:51:59Z</dcterms:modified>
</cp:coreProperties>
</file>