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27432000" cy="3657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E8CB"/>
          </a:solidFill>
        </a:fill>
      </a:tcStyle>
    </a:wholeTbl>
    <a:band2H>
      <a:tcTxStyle b="def" i="def"/>
      <a:tcStyle>
        <a:tcBdr/>
        <a:fill>
          <a:solidFill>
            <a:srgbClr val="FE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D9CA"/>
          </a:solidFill>
        </a:fill>
      </a:tcStyle>
    </a:wholeTbl>
    <a:band2H>
      <a:tcTxStyle b="def" i="def"/>
      <a:tcStyle>
        <a:tcBdr/>
        <a:fill>
          <a:solidFill>
            <a:srgbClr val="FEED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AF4"/>
          </a:solidFill>
        </a:fill>
      </a:tcStyle>
    </a:wholeTbl>
    <a:band2H>
      <a:tcTxStyle b="def" i="def"/>
      <a:tcStyle>
        <a:tcBdr/>
        <a:fill>
          <a:solidFill>
            <a:srgbClr val="ECE6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2056805" y="11361738"/>
            <a:ext cx="23318391" cy="7840664"/>
          </a:xfrm>
          <a:prstGeom prst="rect">
            <a:avLst/>
          </a:prstGeom>
        </p:spPr>
        <p:txBody>
          <a:bodyPr/>
          <a:lstStyle/>
          <a:p>
            <a:pPr/>
            <a:r>
              <a:t>Title Text</a:t>
            </a:r>
          </a:p>
        </p:txBody>
      </p:sp>
      <p:sp>
        <p:nvSpPr>
          <p:cNvPr id="12" name="Body Level One…"/>
          <p:cNvSpPr txBox="1"/>
          <p:nvPr>
            <p:ph type="body" sz="quarter" idx="1"/>
          </p:nvPr>
        </p:nvSpPr>
        <p:spPr>
          <a:xfrm>
            <a:off x="4115098" y="20726400"/>
            <a:ext cx="19201805" cy="93472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2166939" y="23502939"/>
            <a:ext cx="23316903" cy="7264401"/>
          </a:xfrm>
          <a:prstGeom prst="rect">
            <a:avLst/>
          </a:prstGeom>
        </p:spPr>
        <p:txBody>
          <a:bodyPr/>
          <a:lstStyle>
            <a:lvl1pPr algn="l">
              <a:defRPr b="1" cap="all" sz="4000"/>
            </a:lvl1pPr>
          </a:lstStyle>
          <a:p>
            <a:pPr/>
            <a:r>
              <a:t>Title Text</a:t>
            </a:r>
          </a:p>
        </p:txBody>
      </p:sp>
      <p:sp>
        <p:nvSpPr>
          <p:cNvPr id="30" name="Body Level One…"/>
          <p:cNvSpPr txBox="1"/>
          <p:nvPr>
            <p:ph type="body" sz="quarter" idx="1"/>
          </p:nvPr>
        </p:nvSpPr>
        <p:spPr>
          <a:xfrm>
            <a:off x="2166939" y="15501939"/>
            <a:ext cx="23316903" cy="8001001"/>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372196" y="8534403"/>
            <a:ext cx="12272369" cy="24137940"/>
          </a:xfrm>
          <a:prstGeom prst="rect">
            <a:avLst/>
          </a:prstGeom>
        </p:spPr>
        <p:txBody>
          <a:bodyPr/>
          <a:lstStyle>
            <a:lvl1pPr>
              <a:spcBef>
                <a:spcPts val="600"/>
              </a:spcBef>
              <a:defRPr sz="2800"/>
            </a:lvl1pPr>
            <a:lvl2pPr marL="1714500" indent="-800100">
              <a:spcBef>
                <a:spcPts val="600"/>
              </a:spcBef>
              <a:defRPr sz="2800"/>
            </a:lvl2pPr>
            <a:lvl3pPr marL="2788920" indent="-960120">
              <a:spcBef>
                <a:spcPts val="600"/>
              </a:spcBef>
              <a:defRPr sz="2800"/>
            </a:lvl3pPr>
            <a:lvl4pPr marL="3810000" indent="-1066800">
              <a:spcBef>
                <a:spcPts val="600"/>
              </a:spcBef>
              <a:defRPr sz="2800"/>
            </a:lvl4pPr>
            <a:lvl5pPr marL="4724400" indent="-10668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1372195" y="8186739"/>
            <a:ext cx="12120564" cy="3413126"/>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3934780" y="8186739"/>
            <a:ext cx="12125028" cy="3413126"/>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372195" y="1455738"/>
            <a:ext cx="9024939" cy="6197601"/>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10724554" y="1455738"/>
            <a:ext cx="15335251" cy="31216601"/>
          </a:xfrm>
          <a:prstGeom prst="rect">
            <a:avLst/>
          </a:prstGeom>
        </p:spPr>
        <p:txBody>
          <a:bodyPr/>
          <a:lstStyle>
            <a:lvl1pPr>
              <a:spcBef>
                <a:spcPts val="700"/>
              </a:spcBef>
              <a:defRPr sz="3200"/>
            </a:lvl1pPr>
            <a:lvl2pPr marL="1698171" indent="-783771">
              <a:spcBef>
                <a:spcPts val="700"/>
              </a:spcBef>
              <a:defRPr sz="3200"/>
            </a:lvl2pPr>
            <a:lvl3pPr marL="2743200" indent="-914400">
              <a:spcBef>
                <a:spcPts val="700"/>
              </a:spcBef>
              <a:defRPr sz="3200"/>
            </a:lvl3pPr>
            <a:lvl4pPr marL="3840479" indent="-1097279">
              <a:spcBef>
                <a:spcPts val="700"/>
              </a:spcBef>
              <a:defRPr sz="3200"/>
            </a:lvl4pPr>
            <a:lvl5pPr marL="4754879" indent="-1097279">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1372194" y="7653339"/>
            <a:ext cx="9024940" cy="25019001"/>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77162" y="25603200"/>
            <a:ext cx="16458904" cy="3022600"/>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5377162" y="3268662"/>
            <a:ext cx="16458904" cy="21945601"/>
          </a:xfrm>
          <a:prstGeom prst="rect">
            <a:avLst/>
          </a:prstGeom>
        </p:spPr>
        <p:txBody>
          <a:bodyPr lIns="91439" rIns="91439">
            <a:noAutofit/>
          </a:bodyPr>
          <a:lstStyle/>
          <a:p>
            <a:pPr/>
          </a:p>
        </p:txBody>
      </p:sp>
      <p:sp>
        <p:nvSpPr>
          <p:cNvPr id="84" name="Body Level One…"/>
          <p:cNvSpPr txBox="1"/>
          <p:nvPr>
            <p:ph type="body" sz="quarter" idx="1"/>
          </p:nvPr>
        </p:nvSpPr>
        <p:spPr>
          <a:xfrm>
            <a:off x="5377162" y="28625800"/>
            <a:ext cx="16458904" cy="4292600"/>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372198" y="1465262"/>
            <a:ext cx="24687610" cy="6096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3" name="Body Level One…"/>
          <p:cNvSpPr txBox="1"/>
          <p:nvPr>
            <p:ph type="body" idx="1"/>
          </p:nvPr>
        </p:nvSpPr>
        <p:spPr>
          <a:xfrm>
            <a:off x="1372198" y="8534403"/>
            <a:ext cx="24687610" cy="241379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9660198" y="33307337"/>
            <a:ext cx="1149485" cy="1140196"/>
          </a:xfrm>
          <a:prstGeom prst="rect">
            <a:avLst/>
          </a:prstGeom>
          <a:ln w="12700">
            <a:miter lim="400000"/>
          </a:ln>
        </p:spPr>
        <p:txBody>
          <a:bodyPr wrap="none" lIns="45719" rIns="45719">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1pPr>
      <a:lvl2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2pPr>
      <a:lvl3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3pPr>
      <a:lvl4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4pPr>
      <a:lvl5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5pPr>
      <a:lvl6pPr marL="0" marR="0" indent="4572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6pPr>
      <a:lvl7pPr marL="0" marR="0" indent="9144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7pPr>
      <a:lvl8pPr marL="0" marR="0" indent="13716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8pPr>
      <a:lvl9pPr marL="0" marR="0" indent="18288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9pPr>
    </p:titleStyle>
    <p:bodyStyle>
      <a:lvl1pPr marL="685800" marR="0" indent="-6858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1pPr>
      <a:lvl2pPr marL="1685925" marR="0" indent="-771525"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2pPr>
      <a:lvl3pPr marL="2857500" marR="0" indent="-10287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3pPr>
      <a:lvl4pPr marL="3771900" marR="0" indent="-10287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4pPr>
      <a:lvl5pPr marL="4686300" marR="0" indent="-10287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5pPr>
      <a:lvl6pPr marL="5143500" marR="0" indent="-10287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6pPr>
      <a:lvl7pPr marL="5600700" marR="0" indent="-10287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7pPr>
      <a:lvl8pPr marL="6057900" marR="0" indent="-10287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8pPr>
      <a:lvl9pPr marL="6515100" marR="0" indent="-1028700" algn="l" defTabSz="3762375" rtl="0" latinLnBrk="0">
        <a:lnSpc>
          <a:spcPct val="100000"/>
        </a:lnSpc>
        <a:spcBef>
          <a:spcPts val="1200"/>
        </a:spcBef>
        <a:spcAft>
          <a:spcPts val="0"/>
        </a:spcAft>
        <a:buClrTx/>
        <a:buSzPct val="100000"/>
        <a:buFont typeface="Times Roman"/>
        <a:buChar char="✓"/>
        <a:tabLst>
          <a:tab pos="2108200" algn="l"/>
        </a:tabLst>
        <a:defRPr b="0" baseline="0" cap="none" i="0" spc="0" strike="noStrike" sz="5400" u="none">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belt.png" descr="belt.png"/>
          <p:cNvPicPr>
            <a:picLocks noChangeAspect="1"/>
          </p:cNvPicPr>
          <p:nvPr/>
        </p:nvPicPr>
        <p:blipFill>
          <a:blip r:embed="rId2">
            <a:extLst/>
          </a:blip>
          <a:stretch>
            <a:fillRect/>
          </a:stretch>
        </p:blipFill>
        <p:spPr>
          <a:xfrm>
            <a:off x="15663252" y="14346321"/>
            <a:ext cx="7924975" cy="5013007"/>
          </a:xfrm>
          <a:prstGeom prst="rect">
            <a:avLst/>
          </a:prstGeom>
          <a:ln w="12700">
            <a:miter lim="400000"/>
          </a:ln>
        </p:spPr>
      </p:pic>
      <p:sp>
        <p:nvSpPr>
          <p:cNvPr id="95" name="Text Box 5"/>
          <p:cNvSpPr txBox="1"/>
          <p:nvPr/>
        </p:nvSpPr>
        <p:spPr>
          <a:xfrm>
            <a:off x="45719" y="533400"/>
            <a:ext cx="27340562" cy="41246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3762375">
              <a:lnSpc>
                <a:spcPct val="80000"/>
              </a:lnSpc>
              <a:spcBef>
                <a:spcPts val="4300"/>
              </a:spcBef>
              <a:defRPr b="1" sz="7200">
                <a:solidFill>
                  <a:schemeClr val="accent4"/>
                </a:solidFill>
              </a:defRPr>
            </a:pPr>
            <a:r>
              <a:t>The Bat Belt</a:t>
            </a:r>
          </a:p>
          <a:p>
            <a:pPr algn="ctr" defTabSz="3762375">
              <a:lnSpc>
                <a:spcPct val="60000"/>
              </a:lnSpc>
              <a:spcBef>
                <a:spcPts val="2100"/>
              </a:spcBef>
              <a:defRPr b="1" sz="3600"/>
            </a:pPr>
            <a:r>
              <a:t>Team A2: Kelton Zhang, Ning Cao, Xiaoran Lin</a:t>
            </a:r>
          </a:p>
          <a:p>
            <a:pPr algn="ctr" defTabSz="3762375">
              <a:lnSpc>
                <a:spcPct val="60000"/>
              </a:lnSpc>
              <a:spcBef>
                <a:spcPts val="2100"/>
              </a:spcBef>
              <a:defRPr sz="3600"/>
            </a:pPr>
            <a:r>
              <a:t>18-500 Capstone Design, Spring 2022</a:t>
            </a:r>
          </a:p>
          <a:p>
            <a:pPr algn="ctr" defTabSz="3762375">
              <a:lnSpc>
                <a:spcPct val="60000"/>
              </a:lnSpc>
              <a:spcBef>
                <a:spcPts val="2100"/>
              </a:spcBef>
              <a:defRPr sz="3600"/>
            </a:pPr>
            <a:r>
              <a:t>Electrical and Computer Engineering Department</a:t>
            </a:r>
          </a:p>
          <a:p>
            <a:pPr algn="ctr" defTabSz="3762375">
              <a:lnSpc>
                <a:spcPct val="60000"/>
              </a:lnSpc>
              <a:spcBef>
                <a:spcPts val="2100"/>
              </a:spcBef>
              <a:defRPr sz="3600"/>
            </a:pPr>
            <a:r>
              <a:t>Carnegie Mellon University</a:t>
            </a:r>
          </a:p>
        </p:txBody>
      </p:sp>
      <p:grpSp>
        <p:nvGrpSpPr>
          <p:cNvPr id="98" name="Group 2"/>
          <p:cNvGrpSpPr/>
          <p:nvPr/>
        </p:nvGrpSpPr>
        <p:grpSpPr>
          <a:xfrm>
            <a:off x="20878800" y="33952296"/>
            <a:ext cx="6553200" cy="2489033"/>
            <a:chOff x="0" y="0"/>
            <a:chExt cx="6553200" cy="2489031"/>
          </a:xfrm>
        </p:grpSpPr>
        <p:pic>
          <p:nvPicPr>
            <p:cNvPr id="96" name="Picture 560" descr="Picture 560"/>
            <p:cNvPicPr>
              <a:picLocks noChangeAspect="1"/>
            </p:cNvPicPr>
            <p:nvPr/>
          </p:nvPicPr>
          <p:blipFill>
            <a:blip r:embed="rId3">
              <a:extLst/>
            </a:blip>
            <a:srcRect l="0" t="20214" r="0" b="20750"/>
            <a:stretch>
              <a:fillRect/>
            </a:stretch>
          </p:blipFill>
          <p:spPr>
            <a:xfrm>
              <a:off x="0" y="0"/>
              <a:ext cx="6553200" cy="1397000"/>
            </a:xfrm>
            <a:prstGeom prst="rect">
              <a:avLst/>
            </a:prstGeom>
            <a:ln w="12700" cap="flat">
              <a:noFill/>
              <a:miter lim="400000"/>
            </a:ln>
            <a:effectLst/>
          </p:spPr>
        </p:pic>
        <p:pic>
          <p:nvPicPr>
            <p:cNvPr id="97" name="Picture 561" descr="Picture 561"/>
            <p:cNvPicPr>
              <a:picLocks noChangeAspect="1"/>
            </p:cNvPicPr>
            <p:nvPr/>
          </p:nvPicPr>
          <p:blipFill>
            <a:blip r:embed="rId4">
              <a:extLst/>
            </a:blip>
            <a:srcRect l="0" t="28529" r="0" b="24890"/>
            <a:stretch>
              <a:fillRect/>
            </a:stretch>
          </p:blipFill>
          <p:spPr>
            <a:xfrm>
              <a:off x="374737" y="1511315"/>
              <a:ext cx="5812703" cy="977717"/>
            </a:xfrm>
            <a:prstGeom prst="rect">
              <a:avLst/>
            </a:prstGeom>
            <a:ln w="12700" cap="flat">
              <a:noFill/>
              <a:miter lim="400000"/>
            </a:ln>
            <a:effectLst/>
          </p:spPr>
        </p:pic>
      </p:grpSp>
      <p:grpSp>
        <p:nvGrpSpPr>
          <p:cNvPr id="101" name="Rectangle 6"/>
          <p:cNvGrpSpPr/>
          <p:nvPr/>
        </p:nvGrpSpPr>
        <p:grpSpPr>
          <a:xfrm>
            <a:off x="289559" y="13077110"/>
            <a:ext cx="13197841" cy="807659"/>
            <a:chOff x="0" y="0"/>
            <a:chExt cx="13197839" cy="807658"/>
          </a:xfrm>
        </p:grpSpPr>
        <p:sp>
          <p:nvSpPr>
            <p:cNvPr id="99" name="Rectangle"/>
            <p:cNvSpPr/>
            <p:nvPr/>
          </p:nvSpPr>
          <p:spPr>
            <a:xfrm>
              <a:off x="-1" y="-1"/>
              <a:ext cx="13197841" cy="80766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p>
          </p:txBody>
        </p:sp>
        <p:sp>
          <p:nvSpPr>
            <p:cNvPr id="100" name="System Architecture"/>
            <p:cNvSpPr txBox="1"/>
            <p:nvPr/>
          </p:nvSpPr>
          <p:spPr>
            <a:xfrm>
              <a:off x="137159" y="18830"/>
              <a:ext cx="12923521"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System Architecture</a:t>
              </a:r>
            </a:p>
          </p:txBody>
        </p:sp>
      </p:grpSp>
      <p:grpSp>
        <p:nvGrpSpPr>
          <p:cNvPr id="104" name="Rectangle 6"/>
          <p:cNvGrpSpPr/>
          <p:nvPr/>
        </p:nvGrpSpPr>
        <p:grpSpPr>
          <a:xfrm>
            <a:off x="381000" y="5105400"/>
            <a:ext cx="13106400" cy="914400"/>
            <a:chOff x="0" y="0"/>
            <a:chExt cx="13106400" cy="914400"/>
          </a:xfrm>
        </p:grpSpPr>
        <p:sp>
          <p:nvSpPr>
            <p:cNvPr id="102" name="Rectangle"/>
            <p:cNvSpPr/>
            <p:nvPr/>
          </p:nvSpPr>
          <p:spPr>
            <a:xfrm>
              <a:off x="0" y="0"/>
              <a:ext cx="13106400" cy="91440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defRPr b="1" sz="4800">
                  <a:solidFill>
                    <a:srgbClr val="FFFFFF"/>
                  </a:solidFill>
                </a:defRPr>
              </a:pPr>
            </a:p>
          </p:txBody>
        </p:sp>
        <p:sp>
          <p:nvSpPr>
            <p:cNvPr id="103" name="Product Pitch"/>
            <p:cNvSpPr txBox="1"/>
            <p:nvPr/>
          </p:nvSpPr>
          <p:spPr>
            <a:xfrm>
              <a:off x="137159" y="72201"/>
              <a:ext cx="12832082"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Product Pitch</a:t>
              </a:r>
            </a:p>
          </p:txBody>
        </p:sp>
      </p:grpSp>
      <p:sp>
        <p:nvSpPr>
          <p:cNvPr id="105" name="Rectangle 10"/>
          <p:cNvSpPr txBox="1"/>
          <p:nvPr/>
        </p:nvSpPr>
        <p:spPr>
          <a:xfrm>
            <a:off x="350520" y="6243318"/>
            <a:ext cx="12938760" cy="66296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3600"/>
            </a:lvl1pPr>
          </a:lstStyle>
          <a:p>
            <a:pPr/>
            <a:r>
              <a:t>The Bat Belt is a smart sensing and feedback wearable device designed to help the visually impaired to move around obstacles. The appeal of this product is to achieve a better affordability and functionality balance comparing to the cane and guide dog. Specifically, the lightweight wearable belt provides both ground-level and waist-level detection through a depth camera and ultrasonic sensor array with intuitively actionable haptic feedback. Our product dramatically outperforms the typical white cane in perceiving the user’s environment, while being much more low-maintenance and affordable than the guide dog.</a:t>
            </a:r>
          </a:p>
        </p:txBody>
      </p:sp>
      <p:sp>
        <p:nvSpPr>
          <p:cNvPr id="106" name="Rectangle 16"/>
          <p:cNvSpPr txBox="1"/>
          <p:nvPr/>
        </p:nvSpPr>
        <p:spPr>
          <a:xfrm>
            <a:off x="14081759" y="6243318"/>
            <a:ext cx="12999721" cy="67820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3600"/>
            </a:pPr>
            <a:r>
              <a:t>In terms of hardware, the system is built on a off-the-shelf belt bundled with Oak-D depth camera and an array of 6 ultrasonic sensors for sensing, a set of 6 vibration coin motors for haptic feedback, Raspberry Pi 4 and Arduino Uno boards to drive computation. Sensors and vibrators are padded with foams for protection and precise vibration feedback. </a:t>
            </a:r>
          </a:p>
          <a:p>
            <a:pPr defTabSz="457200">
              <a:spcBef>
                <a:spcPts val="1200"/>
              </a:spcBef>
              <a:defRPr sz="3600"/>
            </a:pPr>
          </a:p>
          <a:p>
            <a:pPr defTabSz="457200">
              <a:spcBef>
                <a:spcPts val="1200"/>
              </a:spcBef>
              <a:defRPr sz="3600"/>
            </a:pPr>
            <a:r>
              <a:t>In terms of software, a communication interface is customized for control and data messages between Raspberry Pi 4 and Arduino Uno. And the machine learning model of linear regression is used during calibration to form a baseline of a clear ground to compare with incoming frames.</a:t>
            </a:r>
          </a:p>
        </p:txBody>
      </p:sp>
      <p:sp>
        <p:nvSpPr>
          <p:cNvPr id="107" name="Rectangle 21"/>
          <p:cNvSpPr txBox="1"/>
          <p:nvPr/>
        </p:nvSpPr>
        <p:spPr>
          <a:xfrm>
            <a:off x="883919" y="34426893"/>
            <a:ext cx="3108962"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http://course.ece.cmu.edu/~ece500/projects/s22-teama2/</a:t>
            </a:r>
          </a:p>
        </p:txBody>
      </p:sp>
      <p:grpSp>
        <p:nvGrpSpPr>
          <p:cNvPr id="110" name="Rectangle 6"/>
          <p:cNvGrpSpPr/>
          <p:nvPr/>
        </p:nvGrpSpPr>
        <p:grpSpPr>
          <a:xfrm>
            <a:off x="14005560" y="5118146"/>
            <a:ext cx="13106401" cy="914401"/>
            <a:chOff x="0" y="0"/>
            <a:chExt cx="13106400" cy="914400"/>
          </a:xfrm>
        </p:grpSpPr>
        <p:sp>
          <p:nvSpPr>
            <p:cNvPr id="108" name="Rectangle"/>
            <p:cNvSpPr/>
            <p:nvPr/>
          </p:nvSpPr>
          <p:spPr>
            <a:xfrm>
              <a:off x="0" y="0"/>
              <a:ext cx="13106400" cy="91440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defRPr b="1" sz="4800">
                  <a:solidFill>
                    <a:srgbClr val="FFFFFF"/>
                  </a:solidFill>
                </a:defRPr>
              </a:pPr>
            </a:p>
          </p:txBody>
        </p:sp>
        <p:sp>
          <p:nvSpPr>
            <p:cNvPr id="109" name="System Description"/>
            <p:cNvSpPr txBox="1"/>
            <p:nvPr/>
          </p:nvSpPr>
          <p:spPr>
            <a:xfrm>
              <a:off x="137159" y="72201"/>
              <a:ext cx="12832082"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System Description</a:t>
              </a:r>
            </a:p>
          </p:txBody>
        </p:sp>
      </p:grpSp>
      <p:grpSp>
        <p:nvGrpSpPr>
          <p:cNvPr id="113" name="Rectangle 6"/>
          <p:cNvGrpSpPr/>
          <p:nvPr/>
        </p:nvGrpSpPr>
        <p:grpSpPr>
          <a:xfrm>
            <a:off x="13959839" y="20294345"/>
            <a:ext cx="13106401" cy="914401"/>
            <a:chOff x="0" y="0"/>
            <a:chExt cx="13106400" cy="914400"/>
          </a:xfrm>
        </p:grpSpPr>
        <p:sp>
          <p:nvSpPr>
            <p:cNvPr id="111" name="Rectangle"/>
            <p:cNvSpPr/>
            <p:nvPr/>
          </p:nvSpPr>
          <p:spPr>
            <a:xfrm>
              <a:off x="0" y="0"/>
              <a:ext cx="13106400" cy="91440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defRPr b="1" sz="4800">
                  <a:solidFill>
                    <a:srgbClr val="FFFFFF"/>
                  </a:solidFill>
                </a:defRPr>
              </a:pPr>
            </a:p>
          </p:txBody>
        </p:sp>
        <p:sp>
          <p:nvSpPr>
            <p:cNvPr id="112" name="System Evaluation"/>
            <p:cNvSpPr txBox="1"/>
            <p:nvPr/>
          </p:nvSpPr>
          <p:spPr>
            <a:xfrm>
              <a:off x="137159" y="72201"/>
              <a:ext cx="12832082"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System Evaluation</a:t>
              </a:r>
            </a:p>
          </p:txBody>
        </p:sp>
      </p:grpSp>
      <p:grpSp>
        <p:nvGrpSpPr>
          <p:cNvPr id="116" name="Rectangle 6"/>
          <p:cNvGrpSpPr/>
          <p:nvPr/>
        </p:nvGrpSpPr>
        <p:grpSpPr>
          <a:xfrm>
            <a:off x="335279" y="29337000"/>
            <a:ext cx="13106401" cy="914400"/>
            <a:chOff x="0" y="0"/>
            <a:chExt cx="13106400" cy="914400"/>
          </a:xfrm>
        </p:grpSpPr>
        <p:sp>
          <p:nvSpPr>
            <p:cNvPr id="114" name="Rectangle"/>
            <p:cNvSpPr/>
            <p:nvPr/>
          </p:nvSpPr>
          <p:spPr>
            <a:xfrm>
              <a:off x="0" y="0"/>
              <a:ext cx="13106400" cy="91440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p>
          </p:txBody>
        </p:sp>
        <p:sp>
          <p:nvSpPr>
            <p:cNvPr id="115" name="Conclusions &amp; Additional Information"/>
            <p:cNvSpPr txBox="1"/>
            <p:nvPr/>
          </p:nvSpPr>
          <p:spPr>
            <a:xfrm>
              <a:off x="137159" y="72201"/>
              <a:ext cx="12832082"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Conclusions &amp; Additional Information</a:t>
              </a:r>
            </a:p>
          </p:txBody>
        </p:sp>
      </p:grpSp>
      <p:sp>
        <p:nvSpPr>
          <p:cNvPr id="117" name="TextBox 25"/>
          <p:cNvSpPr txBox="1"/>
          <p:nvPr/>
        </p:nvSpPr>
        <p:spPr>
          <a:xfrm>
            <a:off x="658346" y="14283444"/>
            <a:ext cx="12783334" cy="4704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355600">
              <a:defRPr sz="2400"/>
            </a:pPr>
            <a:r>
              <a:rPr b="1"/>
              <a:t>Sensing: </a:t>
            </a:r>
            <a:r>
              <a:t>6 ultrasonic sensors &amp; depth camera </a:t>
            </a:r>
          </a:p>
          <a:p>
            <a:pPr marL="240631" indent="-240631" defTabSz="355600">
              <a:buSzPct val="100000"/>
              <a:buChar char="●"/>
              <a:defRPr sz="2400"/>
            </a:pPr>
            <a:r>
              <a:t>30° per ultrasonic sensor, group of 6 to cover user’s front 150°</a:t>
            </a:r>
          </a:p>
          <a:p>
            <a:pPr marL="240631" indent="-240631" defTabSz="355600">
              <a:buSzPct val="100000"/>
              <a:buChar char="●"/>
              <a:defRPr sz="2400"/>
            </a:pPr>
            <a:r>
              <a:t>69° x 49° depth camera to classify ground-level risks </a:t>
            </a:r>
          </a:p>
          <a:p>
            <a:pPr marL="240631" indent="-240631" defTabSz="355600">
              <a:buSzPct val="100000"/>
              <a:buChar char="●"/>
              <a:defRPr sz="2400"/>
            </a:pPr>
          </a:p>
          <a:p>
            <a:pPr defTabSz="355600">
              <a:defRPr sz="2400"/>
            </a:pPr>
            <a:r>
              <a:rPr b="1"/>
              <a:t>Computation</a:t>
            </a:r>
            <a:r>
              <a:t>: Raspberry Pi 4 &amp; Arduino Uno </a:t>
            </a:r>
          </a:p>
          <a:p>
            <a:pPr marL="240631" indent="-240631" defTabSz="355600">
              <a:buSzPct val="100000"/>
              <a:buChar char="●"/>
              <a:defRPr sz="2400"/>
            </a:pPr>
            <a:r>
              <a:t> Collect analog signals from ultrasonic sensors and calculate distance and speed</a:t>
            </a:r>
          </a:p>
          <a:p>
            <a:pPr marL="240631" indent="-240631" defTabSz="355600">
              <a:buSzPct val="100000"/>
              <a:buChar char="●"/>
              <a:defRPr sz="2400"/>
            </a:pPr>
            <a:r>
              <a:t> Identify obstacles based on feedback from Arduino Uno and depth camera </a:t>
            </a:r>
          </a:p>
          <a:p>
            <a:pPr marL="240631" indent="-240631" defTabSz="355600">
              <a:buSzPct val="100000"/>
              <a:buChar char="●"/>
              <a:defRPr sz="2400"/>
            </a:pPr>
            <a:r>
              <a:t> Rate “threat level” of each identified obstacle based on distance and speed </a:t>
            </a:r>
          </a:p>
          <a:p>
            <a:pPr marL="240631" indent="-240631" defTabSz="355600">
              <a:buSzPct val="100000"/>
              <a:buChar char="●"/>
              <a:defRPr sz="2400"/>
            </a:pPr>
            <a:r>
              <a:t> Activate vibration system accordingly </a:t>
            </a:r>
          </a:p>
          <a:p>
            <a:pPr defTabSz="355600">
              <a:defRPr sz="2400"/>
            </a:pPr>
            <a:br/>
            <a:r>
              <a:rPr b="1"/>
              <a:t>Feedback</a:t>
            </a:r>
            <a:r>
              <a:t>: Vibrating Coin Motor </a:t>
            </a:r>
          </a:p>
          <a:p>
            <a:pPr marL="240631" indent="-240631" defTabSz="355600">
              <a:buSzPct val="100000"/>
              <a:buChar char="●"/>
              <a:defRPr sz="2400"/>
            </a:pPr>
            <a:r>
              <a:t> An array of 6 vibration units around the belt</a:t>
            </a:r>
          </a:p>
          <a:p>
            <a:pPr marL="240631" indent="-240631" defTabSz="355600">
              <a:buSzPct val="100000"/>
              <a:buChar char="●"/>
              <a:defRPr sz="2400"/>
            </a:pPr>
            <a:r>
              <a:t> Vibration direction and intensity based on the obstacle’s position and rated “threat level” </a:t>
            </a:r>
          </a:p>
        </p:txBody>
      </p:sp>
      <p:sp>
        <p:nvSpPr>
          <p:cNvPr id="118" name="Straight Arrow Connector 28"/>
          <p:cNvSpPr/>
          <p:nvPr/>
        </p:nvSpPr>
        <p:spPr>
          <a:xfrm>
            <a:off x="15645239" y="14629021"/>
            <a:ext cx="1065690" cy="1268646"/>
          </a:xfrm>
          <a:prstGeom prst="line">
            <a:avLst/>
          </a:prstGeom>
          <a:ln w="57150">
            <a:solidFill>
              <a:schemeClr val="accent1"/>
            </a:solidFill>
            <a:tailEnd type="triangle"/>
          </a:ln>
        </p:spPr>
        <p:txBody>
          <a:bodyPr lIns="45719" rIns="45719"/>
          <a:lstStyle/>
          <a:p>
            <a:pPr/>
          </a:p>
        </p:txBody>
      </p:sp>
      <p:sp>
        <p:nvSpPr>
          <p:cNvPr id="119" name="TextBox 29"/>
          <p:cNvSpPr txBox="1"/>
          <p:nvPr/>
        </p:nvSpPr>
        <p:spPr>
          <a:xfrm>
            <a:off x="14051059" y="13636352"/>
            <a:ext cx="2171215" cy="7926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Arduino Uno &amp; </a:t>
            </a:r>
          </a:p>
          <a:p>
            <a:pPr>
              <a:defRPr sz="2400"/>
            </a:pPr>
            <a:r>
              <a:t>Raspberry Pi 4</a:t>
            </a:r>
          </a:p>
        </p:txBody>
      </p:sp>
      <p:sp>
        <p:nvSpPr>
          <p:cNvPr id="120" name="Straight Arrow Connector 30"/>
          <p:cNvSpPr/>
          <p:nvPr/>
        </p:nvSpPr>
        <p:spPr>
          <a:xfrm flipH="1">
            <a:off x="19149523" y="14364704"/>
            <a:ext cx="928010" cy="1160845"/>
          </a:xfrm>
          <a:prstGeom prst="line">
            <a:avLst/>
          </a:prstGeom>
          <a:ln w="57150">
            <a:solidFill>
              <a:schemeClr val="accent1"/>
            </a:solidFill>
            <a:tailEnd type="triangle"/>
          </a:ln>
        </p:spPr>
        <p:txBody>
          <a:bodyPr lIns="45719" rIns="45719"/>
          <a:lstStyle/>
          <a:p>
            <a:pPr/>
          </a:p>
        </p:txBody>
      </p:sp>
      <p:sp>
        <p:nvSpPr>
          <p:cNvPr id="121" name="TextBox 31"/>
          <p:cNvSpPr txBox="1"/>
          <p:nvPr/>
        </p:nvSpPr>
        <p:spPr>
          <a:xfrm>
            <a:off x="20053416" y="13814152"/>
            <a:ext cx="2086234"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Depth Camera</a:t>
            </a:r>
          </a:p>
        </p:txBody>
      </p:sp>
      <p:sp>
        <p:nvSpPr>
          <p:cNvPr id="122" name="TextBox 32"/>
          <p:cNvSpPr txBox="1"/>
          <p:nvPr/>
        </p:nvSpPr>
        <p:spPr>
          <a:xfrm>
            <a:off x="21356838" y="18593102"/>
            <a:ext cx="2509650"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Ultrasonic Sensor</a:t>
            </a:r>
          </a:p>
        </p:txBody>
      </p:sp>
      <p:sp>
        <p:nvSpPr>
          <p:cNvPr id="123" name="TextBox 33"/>
          <p:cNvSpPr txBox="1"/>
          <p:nvPr/>
        </p:nvSpPr>
        <p:spPr>
          <a:xfrm>
            <a:off x="14821989" y="18593102"/>
            <a:ext cx="62935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Belt</a:t>
            </a:r>
          </a:p>
        </p:txBody>
      </p:sp>
      <p:sp>
        <p:nvSpPr>
          <p:cNvPr id="124" name="Freeform 34"/>
          <p:cNvSpPr/>
          <p:nvPr/>
        </p:nvSpPr>
        <p:spPr>
          <a:xfrm>
            <a:off x="15473058" y="17044222"/>
            <a:ext cx="517370" cy="1689981"/>
          </a:xfrm>
          <a:custGeom>
            <a:avLst/>
            <a:gdLst/>
            <a:ahLst/>
            <a:cxnLst>
              <a:cxn ang="0">
                <a:pos x="wd2" y="hd2"/>
              </a:cxn>
              <a:cxn ang="5400000">
                <a:pos x="wd2" y="hd2"/>
              </a:cxn>
              <a:cxn ang="10800000">
                <a:pos x="wd2" y="hd2"/>
              </a:cxn>
              <a:cxn ang="16200000">
                <a:pos x="wd2" y="hd2"/>
              </a:cxn>
            </a:cxnLst>
            <a:rect l="0" t="0" r="r" b="b"/>
            <a:pathLst>
              <a:path w="20668" h="21600" fill="norm" stroke="1" extrusionOk="0">
                <a:moveTo>
                  <a:pt x="1740" y="21600"/>
                </a:moveTo>
                <a:cubicBezTo>
                  <a:pt x="-390" y="17074"/>
                  <a:pt x="-932" y="12703"/>
                  <a:pt x="2223" y="9103"/>
                </a:cubicBezTo>
                <a:cubicBezTo>
                  <a:pt x="5377" y="5503"/>
                  <a:pt x="11988" y="2494"/>
                  <a:pt x="20668" y="0"/>
                </a:cubicBezTo>
              </a:path>
            </a:pathLst>
          </a:custGeom>
          <a:ln w="57150">
            <a:solidFill>
              <a:schemeClr val="accent1"/>
            </a:solidFill>
            <a:tailEnd type="triangle"/>
          </a:ln>
        </p:spPr>
        <p:txBody>
          <a:bodyPr lIns="45719" rIns="45719" anchor="ctr"/>
          <a:lstStyle/>
          <a:p>
            <a:pPr algn="ctr">
              <a:defRPr sz="9600"/>
            </a:pPr>
          </a:p>
        </p:txBody>
      </p:sp>
      <p:sp>
        <p:nvSpPr>
          <p:cNvPr id="125" name="Freeform 35"/>
          <p:cNvSpPr/>
          <p:nvPr/>
        </p:nvSpPr>
        <p:spPr>
          <a:xfrm flipH="1">
            <a:off x="22626559" y="17539574"/>
            <a:ext cx="617149" cy="1280369"/>
          </a:xfrm>
          <a:custGeom>
            <a:avLst/>
            <a:gdLst/>
            <a:ahLst/>
            <a:cxnLst>
              <a:cxn ang="0">
                <a:pos x="wd2" y="hd2"/>
              </a:cxn>
              <a:cxn ang="5400000">
                <a:pos x="wd2" y="hd2"/>
              </a:cxn>
              <a:cxn ang="10800000">
                <a:pos x="wd2" y="hd2"/>
              </a:cxn>
              <a:cxn ang="16200000">
                <a:pos x="wd2" y="hd2"/>
              </a:cxn>
            </a:cxnLst>
            <a:rect l="0" t="0" r="r" b="b"/>
            <a:pathLst>
              <a:path w="20668" h="21600" fill="norm" stroke="1" extrusionOk="0">
                <a:moveTo>
                  <a:pt x="1740" y="21600"/>
                </a:moveTo>
                <a:cubicBezTo>
                  <a:pt x="-390" y="17074"/>
                  <a:pt x="-932" y="12703"/>
                  <a:pt x="2223" y="9103"/>
                </a:cubicBezTo>
                <a:cubicBezTo>
                  <a:pt x="5377" y="5503"/>
                  <a:pt x="11988" y="2494"/>
                  <a:pt x="20668" y="0"/>
                </a:cubicBezTo>
              </a:path>
            </a:pathLst>
          </a:custGeom>
          <a:ln w="57150">
            <a:solidFill>
              <a:schemeClr val="accent1"/>
            </a:solidFill>
            <a:tailEnd type="triangle"/>
          </a:ln>
        </p:spPr>
        <p:txBody>
          <a:bodyPr lIns="45719" rIns="45719" anchor="ctr"/>
          <a:lstStyle/>
          <a:p>
            <a:pPr algn="ctr">
              <a:defRPr sz="9600"/>
            </a:pPr>
          </a:p>
        </p:txBody>
      </p:sp>
      <p:sp>
        <p:nvSpPr>
          <p:cNvPr id="126" name="TextBox 37"/>
          <p:cNvSpPr txBox="1"/>
          <p:nvPr/>
        </p:nvSpPr>
        <p:spPr>
          <a:xfrm>
            <a:off x="17504041" y="19454428"/>
            <a:ext cx="6017997"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lvl1pPr>
          </a:lstStyle>
          <a:p>
            <a:pPr/>
            <a:r>
              <a:t>Hardware components</a:t>
            </a:r>
          </a:p>
        </p:txBody>
      </p:sp>
      <p:sp>
        <p:nvSpPr>
          <p:cNvPr id="127" name="TextBox 38"/>
          <p:cNvSpPr txBox="1"/>
          <p:nvPr/>
        </p:nvSpPr>
        <p:spPr>
          <a:xfrm>
            <a:off x="19761660" y="29134832"/>
            <a:ext cx="7464590"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lvl1pPr>
          </a:lstStyle>
          <a:p>
            <a:pPr/>
            <a:r>
              <a:t>Demo of alert in a floor with obstacles</a:t>
            </a:r>
          </a:p>
        </p:txBody>
      </p:sp>
      <p:sp>
        <p:nvSpPr>
          <p:cNvPr id="128" name="TextBox 40"/>
          <p:cNvSpPr txBox="1"/>
          <p:nvPr/>
        </p:nvSpPr>
        <p:spPr>
          <a:xfrm>
            <a:off x="13916807" y="21353658"/>
            <a:ext cx="5854597" cy="80774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pPr>
            <a:r>
              <a:rPr b="1"/>
              <a:t>Light-weight</a:t>
            </a:r>
            <a:r>
              <a:t> : 1.025kg</a:t>
            </a:r>
          </a:p>
          <a:p>
            <a:pPr>
              <a:defRPr sz="3600"/>
            </a:pPr>
            <a:r>
              <a:rPr b="1"/>
              <a:t>Affordable</a:t>
            </a:r>
            <a:r>
              <a:t> : &lt; $500</a:t>
            </a:r>
          </a:p>
          <a:p>
            <a:pPr>
              <a:defRPr sz="3600"/>
            </a:pPr>
            <a:r>
              <a:t>Battery life : 5.5 hour</a:t>
            </a:r>
          </a:p>
          <a:p>
            <a:pPr>
              <a:defRPr sz="3600"/>
            </a:pPr>
            <a:r>
              <a:rPr b="1"/>
              <a:t>Reliable detection</a:t>
            </a:r>
            <a:r>
              <a:t> </a:t>
            </a:r>
          </a:p>
          <a:p>
            <a:pPr marL="360947" indent="-360947">
              <a:buSzPct val="100000"/>
              <a:buChar char="•"/>
              <a:defRPr sz="3600"/>
            </a:pPr>
            <a:r>
              <a:t>False positive &lt;10%</a:t>
            </a:r>
          </a:p>
          <a:p>
            <a:pPr marL="360947" indent="-360947">
              <a:buSzPct val="100000"/>
              <a:buChar char="•"/>
              <a:defRPr sz="3600"/>
            </a:pPr>
            <a:r>
              <a:t>False negative &lt; 5%</a:t>
            </a:r>
          </a:p>
          <a:p>
            <a:pPr>
              <a:defRPr sz="3600"/>
            </a:pPr>
          </a:p>
          <a:p>
            <a:pPr>
              <a:defRPr b="1" sz="3600"/>
            </a:pPr>
            <a:r>
              <a:t>Sufficient range </a:t>
            </a:r>
          </a:p>
          <a:p>
            <a:pPr marL="360947" indent="-360947">
              <a:buSzPct val="100000"/>
              <a:buChar char="•"/>
              <a:defRPr sz="3600"/>
            </a:pPr>
            <a:r>
              <a:t>Waist-level : 4.5m, 150°</a:t>
            </a:r>
          </a:p>
          <a:p>
            <a:pPr marL="360947" indent="-360947">
              <a:buSzPct val="100000"/>
              <a:buChar char="•"/>
              <a:defRPr sz="3600"/>
            </a:pPr>
            <a:r>
              <a:t>Ground-level : 5.5m</a:t>
            </a:r>
          </a:p>
          <a:p>
            <a:pPr>
              <a:defRPr sz="3600"/>
            </a:pPr>
          </a:p>
          <a:p>
            <a:pPr>
              <a:defRPr b="1" sz="3600"/>
            </a:pPr>
            <a:r>
              <a:t>Actionable latency</a:t>
            </a:r>
          </a:p>
          <a:p>
            <a:pPr marL="360947" indent="-360947">
              <a:buSzPct val="100000"/>
              <a:buChar char="•"/>
              <a:defRPr sz="3600"/>
            </a:pPr>
            <a:r>
              <a:t>Depth mode : 0.181s</a:t>
            </a:r>
          </a:p>
          <a:p>
            <a:pPr marL="360947" indent="-360947">
              <a:buSzPct val="100000"/>
              <a:buChar char="•"/>
              <a:defRPr sz="3600"/>
            </a:pPr>
            <a:r>
              <a:t>Ultra only : 0.131s</a:t>
            </a:r>
          </a:p>
        </p:txBody>
      </p:sp>
      <p:sp>
        <p:nvSpPr>
          <p:cNvPr id="129" name="TextBox 42"/>
          <p:cNvSpPr txBox="1"/>
          <p:nvPr/>
        </p:nvSpPr>
        <p:spPr>
          <a:xfrm>
            <a:off x="5036742" y="30724440"/>
            <a:ext cx="16212944" cy="38102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pPr>
            <a:r>
              <a:t>Comparing to our aspirations, the system is 1. a little overweight (by 2.5%); 2. a little slow (by 0.5s); 3. reliable enough; 4. covers an ideal range (1m); 5. Intuitively actionable (95% users move in the right direction upon feedback).</a:t>
            </a:r>
          </a:p>
          <a:p>
            <a:pPr>
              <a:defRPr sz="3600"/>
            </a:pPr>
          </a:p>
          <a:p>
            <a:pPr>
              <a:defRPr sz="3600"/>
            </a:pPr>
            <a:r>
              <a:t>Many practical lessons are learned regarding syncing data communication between multiple microcontrollers and sensors. The system has the potential to complement the cane and be lighter, faster, smarter with more optimizations.</a:t>
            </a:r>
          </a:p>
        </p:txBody>
      </p:sp>
      <p:pic>
        <p:nvPicPr>
          <p:cNvPr id="130" name="system_block_diagram.png" descr="system_block_diagram.png"/>
          <p:cNvPicPr>
            <a:picLocks noChangeAspect="1"/>
          </p:cNvPicPr>
          <p:nvPr/>
        </p:nvPicPr>
        <p:blipFill>
          <a:blip r:embed="rId5">
            <a:extLst/>
          </a:blip>
          <a:stretch>
            <a:fillRect/>
          </a:stretch>
        </p:blipFill>
        <p:spPr>
          <a:xfrm>
            <a:off x="980153" y="19350069"/>
            <a:ext cx="10262174" cy="9513891"/>
          </a:xfrm>
          <a:prstGeom prst="rect">
            <a:avLst/>
          </a:prstGeom>
          <a:ln w="12700">
            <a:miter lim="400000"/>
          </a:ln>
        </p:spPr>
      </p:pic>
      <p:pic>
        <p:nvPicPr>
          <p:cNvPr id="131" name="Screen Shot 2022-04-24 at 11.33.14 PM.png" descr="Screen Shot 2022-04-24 at 11.33.14 PM.png"/>
          <p:cNvPicPr>
            <a:picLocks noChangeAspect="1"/>
          </p:cNvPicPr>
          <p:nvPr/>
        </p:nvPicPr>
        <p:blipFill>
          <a:blip r:embed="rId6">
            <a:extLst/>
          </a:blip>
          <a:stretch>
            <a:fillRect/>
          </a:stretch>
        </p:blipFill>
        <p:spPr>
          <a:xfrm>
            <a:off x="19341055" y="23993190"/>
            <a:ext cx="8305801" cy="5168901"/>
          </a:xfrm>
          <a:prstGeom prst="rect">
            <a:avLst/>
          </a:prstGeom>
          <a:ln w="12700">
            <a:miter lim="400000"/>
          </a:ln>
        </p:spPr>
      </p:pic>
      <p:sp>
        <p:nvSpPr>
          <p:cNvPr id="132" name="While depth camera offers ground level…"/>
          <p:cNvSpPr txBox="1"/>
          <p:nvPr/>
        </p:nvSpPr>
        <p:spPr>
          <a:xfrm>
            <a:off x="18848645" y="21302088"/>
            <a:ext cx="8559439" cy="27434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600"/>
            </a:pPr>
            <a:r>
              <a:t>While depth camera offers ground level </a:t>
            </a:r>
          </a:p>
          <a:p>
            <a:pPr>
              <a:defRPr sz="3600"/>
            </a:pPr>
            <a:r>
              <a:t>detection, it slows the sense-feedback</a:t>
            </a:r>
          </a:p>
          <a:p>
            <a:pPr>
              <a:defRPr sz="3600"/>
            </a:pPr>
            <a:r>
              <a:t>loop down significantly. This presents a</a:t>
            </a:r>
          </a:p>
          <a:p>
            <a:pPr>
              <a:defRPr sz="3600"/>
            </a:pPr>
            <a:r>
              <a:t>tradeoff between functionality and smooth</a:t>
            </a:r>
          </a:p>
          <a:p>
            <a:pPr>
              <a:defRPr sz="3600"/>
            </a:pPr>
            <a:r>
              <a:t>user experience.</a:t>
            </a:r>
          </a:p>
        </p:txBody>
      </p:sp>
      <p:sp>
        <p:nvSpPr>
          <p:cNvPr id="133" name="TextBox 33"/>
          <p:cNvSpPr txBox="1"/>
          <p:nvPr/>
        </p:nvSpPr>
        <p:spPr>
          <a:xfrm>
            <a:off x="18966599" y="18765916"/>
            <a:ext cx="1318281"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Vibrators</a:t>
            </a:r>
          </a:p>
        </p:txBody>
      </p:sp>
      <p:sp>
        <p:nvSpPr>
          <p:cNvPr id="134" name="Freeform 34"/>
          <p:cNvSpPr/>
          <p:nvPr/>
        </p:nvSpPr>
        <p:spPr>
          <a:xfrm>
            <a:off x="19640529" y="17335936"/>
            <a:ext cx="517370" cy="1689981"/>
          </a:xfrm>
          <a:custGeom>
            <a:avLst/>
            <a:gdLst/>
            <a:ahLst/>
            <a:cxnLst>
              <a:cxn ang="0">
                <a:pos x="wd2" y="hd2"/>
              </a:cxn>
              <a:cxn ang="5400000">
                <a:pos x="wd2" y="hd2"/>
              </a:cxn>
              <a:cxn ang="10800000">
                <a:pos x="wd2" y="hd2"/>
              </a:cxn>
              <a:cxn ang="16200000">
                <a:pos x="wd2" y="hd2"/>
              </a:cxn>
            </a:cxnLst>
            <a:rect l="0" t="0" r="r" b="b"/>
            <a:pathLst>
              <a:path w="20668" h="21600" fill="norm" stroke="1" extrusionOk="0">
                <a:moveTo>
                  <a:pt x="1740" y="21600"/>
                </a:moveTo>
                <a:cubicBezTo>
                  <a:pt x="-390" y="17074"/>
                  <a:pt x="-932" y="12703"/>
                  <a:pt x="2223" y="9103"/>
                </a:cubicBezTo>
                <a:cubicBezTo>
                  <a:pt x="5377" y="5503"/>
                  <a:pt x="11988" y="2494"/>
                  <a:pt x="20668" y="0"/>
                </a:cubicBezTo>
              </a:path>
            </a:pathLst>
          </a:custGeom>
          <a:ln w="57150">
            <a:solidFill>
              <a:schemeClr val="accent1"/>
            </a:solidFill>
            <a:tailEnd type="triangle"/>
          </a:ln>
        </p:spPr>
        <p:txBody>
          <a:bodyPr lIns="45719" rIns="45719" anchor="ctr"/>
          <a:lstStyle/>
          <a:p>
            <a:pPr algn="ctr">
              <a:defRPr sz="9600"/>
            </a:pPr>
          </a:p>
        </p:txBody>
      </p:sp>
      <p:pic>
        <p:nvPicPr>
          <p:cNvPr id="135" name="Screen Shot 2022-05-01 at 11.33.11 PM.png" descr="Screen Shot 2022-05-01 at 11.33.11 PM.png"/>
          <p:cNvPicPr>
            <a:picLocks noChangeAspect="1"/>
          </p:cNvPicPr>
          <p:nvPr/>
        </p:nvPicPr>
        <p:blipFill>
          <a:blip r:embed="rId7">
            <a:extLst/>
          </a:blip>
          <a:stretch>
            <a:fillRect/>
          </a:stretch>
        </p:blipFill>
        <p:spPr>
          <a:xfrm>
            <a:off x="685800" y="30724440"/>
            <a:ext cx="3505201" cy="34671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yLab-PosterTemplate-v3">
  <a:themeElements>
    <a:clrScheme name="CyLab-PosterTemplate-v3">
      <a:dk1>
        <a:srgbClr val="000000"/>
      </a:dk1>
      <a:lt1>
        <a:srgbClr val="FFFFFF"/>
      </a:lt1>
      <a:dk2>
        <a:srgbClr val="A7A7A7"/>
      </a:dk2>
      <a:lt2>
        <a:srgbClr val="535353"/>
      </a:lt2>
      <a:accent1>
        <a:srgbClr val="FBC01E"/>
      </a:accent1>
      <a:accent2>
        <a:srgbClr val="EFE1A2"/>
      </a:accent2>
      <a:accent3>
        <a:srgbClr val="FA8716"/>
      </a:accent3>
      <a:accent4>
        <a:srgbClr val="BE0204"/>
      </a:accent4>
      <a:accent5>
        <a:srgbClr val="640F10"/>
      </a:accent5>
      <a:accent6>
        <a:srgbClr val="7E13E3"/>
      </a:accent6>
      <a:hlink>
        <a:srgbClr val="0000FF"/>
      </a:hlink>
      <a:folHlink>
        <a:srgbClr val="FF00FF"/>
      </a:folHlink>
    </a:clrScheme>
    <a:fontScheme name="CyLab-PosterTemplate-v3">
      <a:majorFont>
        <a:latin typeface="Arial"/>
        <a:ea typeface="Arial"/>
        <a:cs typeface="Arial"/>
      </a:majorFont>
      <a:minorFont>
        <a:latin typeface="Helvetica"/>
        <a:ea typeface="Helvetica"/>
        <a:cs typeface="Helvetica"/>
      </a:minorFont>
    </a:fontScheme>
    <a:fmtScheme name="CyLab-PosterTemplate-v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yLab-PosterTemplate-v3">
  <a:themeElements>
    <a:clrScheme name="CyLab-PosterTemplate-v3">
      <a:dk1>
        <a:srgbClr val="000000"/>
      </a:dk1>
      <a:lt1>
        <a:srgbClr val="FFFFFF"/>
      </a:lt1>
      <a:dk2>
        <a:srgbClr val="A7A7A7"/>
      </a:dk2>
      <a:lt2>
        <a:srgbClr val="535353"/>
      </a:lt2>
      <a:accent1>
        <a:srgbClr val="FBC01E"/>
      </a:accent1>
      <a:accent2>
        <a:srgbClr val="EFE1A2"/>
      </a:accent2>
      <a:accent3>
        <a:srgbClr val="FA8716"/>
      </a:accent3>
      <a:accent4>
        <a:srgbClr val="BE0204"/>
      </a:accent4>
      <a:accent5>
        <a:srgbClr val="640F10"/>
      </a:accent5>
      <a:accent6>
        <a:srgbClr val="7E13E3"/>
      </a:accent6>
      <a:hlink>
        <a:srgbClr val="0000FF"/>
      </a:hlink>
      <a:folHlink>
        <a:srgbClr val="FF00FF"/>
      </a:folHlink>
    </a:clrScheme>
    <a:fontScheme name="CyLab-PosterTemplate-v3">
      <a:majorFont>
        <a:latin typeface="Arial"/>
        <a:ea typeface="Arial"/>
        <a:cs typeface="Arial"/>
      </a:majorFont>
      <a:minorFont>
        <a:latin typeface="Helvetica"/>
        <a:ea typeface="Helvetica"/>
        <a:cs typeface="Helvetica"/>
      </a:minorFont>
    </a:fontScheme>
    <a:fmtScheme name="CyLab-PosterTemplate-v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