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7432000" cy="36576000"/>
  <p:notesSz cx="32461200" cy="5120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gbM96nFPgMIufwTGTUS2Dl99Ld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8612E3-CAF5-4249-A6EF-9EE7681A8ADE}">
  <a:tblStyle styleId="{518612E3-CAF5-4249-A6EF-9EE7681A8A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21" d="100"/>
          <a:sy n="21" d="100"/>
        </p:scale>
        <p:origin x="3488" y="28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411275" y="3840475"/>
            <a:ext cx="21641875" cy="1920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246100" y="24323025"/>
            <a:ext cx="25968950" cy="230428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3246100" y="24323025"/>
            <a:ext cx="25968950" cy="23042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notes"/>
          <p:cNvSpPr>
            <a:spLocks noGrp="1" noRot="1" noChangeAspect="1"/>
          </p:cNvSpPr>
          <p:nvPr>
            <p:ph type="sldImg" idx="2"/>
          </p:nvPr>
        </p:nvSpPr>
        <p:spPr>
          <a:xfrm>
            <a:off x="9031288" y="3840163"/>
            <a:ext cx="14401800" cy="1920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
        <p:cNvGrpSpPr/>
        <p:nvPr/>
      </p:nvGrpSpPr>
      <p:grpSpPr>
        <a:xfrm>
          <a:off x="0" y="0"/>
          <a:ext cx="0" cy="0"/>
          <a:chOff x="0" y="0"/>
          <a:chExt cx="0" cy="0"/>
        </a:xfrm>
      </p:grpSpPr>
      <p:sp>
        <p:nvSpPr>
          <p:cNvPr id="7" name="Google Shape;7;p3"/>
          <p:cNvSpPr txBox="1">
            <a:spLocks noGrp="1"/>
          </p:cNvSpPr>
          <p:nvPr>
            <p:ph type="ctrTitle"/>
          </p:nvPr>
        </p:nvSpPr>
        <p:spPr>
          <a:xfrm>
            <a:off x="2056805" y="11361738"/>
            <a:ext cx="23318391" cy="78406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ubTitle" idx="1"/>
          </p:nvPr>
        </p:nvSpPr>
        <p:spPr>
          <a:xfrm>
            <a:off x="4115098" y="20726400"/>
            <a:ext cx="19201805" cy="9347200"/>
          </a:xfrm>
          <a:prstGeom prst="rect">
            <a:avLst/>
          </a:prstGeom>
          <a:noFill/>
          <a:ln>
            <a:noFill/>
          </a:ln>
        </p:spPr>
        <p:txBody>
          <a:bodyPr spcFirstLastPara="1" wrap="square" lIns="91425" tIns="45700" rIns="91425" bIns="45700" anchor="t" anchorCtr="0">
            <a:noAutofit/>
          </a:bodyPr>
          <a:lstStyle>
            <a:lvl1pPr marR="0" lvl="0" algn="ctr" rtl="0">
              <a:spcBef>
                <a:spcPts val="1080"/>
              </a:spcBef>
              <a:spcAft>
                <a:spcPts val="0"/>
              </a:spcAft>
              <a:buClr>
                <a:schemeClr val="dk1"/>
              </a:buClr>
              <a:buSzPts val="5400"/>
              <a:buFont typeface="Times"/>
              <a:buNone/>
              <a:defRPr sz="5400" b="0" i="0" u="none" strike="noStrike" cap="none">
                <a:solidFill>
                  <a:schemeClr val="dk1"/>
                </a:solidFill>
                <a:latin typeface="Arial"/>
                <a:ea typeface="Arial"/>
                <a:cs typeface="Arial"/>
                <a:sym typeface="Arial"/>
              </a:defRPr>
            </a:lvl1pPr>
            <a:lvl2pPr marR="0" lvl="1" algn="ctr"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5pPr>
            <a:lvl6pPr marR="0" lvl="5"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6pPr>
            <a:lvl7pPr marR="0" lvl="6"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7pPr>
            <a:lvl8pPr marR="0" lvl="7"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8pPr>
            <a:lvl9pPr marR="0" lvl="8"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9pPr>
          </a:lstStyle>
          <a:p>
            <a:endParaRPr/>
          </a:p>
        </p:txBody>
      </p:sp>
      <p:sp>
        <p:nvSpPr>
          <p:cNvPr id="9" name="Google Shape;9;p3"/>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0" name="Google Shape;10;p3"/>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1" name="Google Shape;11;p3"/>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65" name="Google Shape;65;p12"/>
          <p:cNvSpPr txBox="1">
            <a:spLocks noGrp="1"/>
          </p:cNvSpPr>
          <p:nvPr>
            <p:ph type="body" idx="1"/>
          </p:nvPr>
        </p:nvSpPr>
        <p:spPr>
          <a:xfrm rot="5400000">
            <a:off x="1647033" y="8259568"/>
            <a:ext cx="24137939" cy="24687609"/>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66" name="Google Shape;66;p12"/>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rot="5400000">
            <a:off x="7370319" y="13982852"/>
            <a:ext cx="31207075" cy="6171902"/>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71" name="Google Shape;71;p13"/>
          <p:cNvSpPr txBox="1">
            <a:spLocks noGrp="1"/>
          </p:cNvSpPr>
          <p:nvPr>
            <p:ph type="body" idx="1"/>
          </p:nvPr>
        </p:nvSpPr>
        <p:spPr>
          <a:xfrm rot="5400000">
            <a:off x="-5044926" y="7882386"/>
            <a:ext cx="31207075" cy="18372833"/>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72" name="Google Shape;72;p13"/>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73" name="Google Shape;73;p13"/>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74" name="Google Shape;74;p13"/>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1372198" y="8534403"/>
            <a:ext cx="24687609" cy="24137939"/>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15" name="Google Shape;15;p4"/>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6" name="Google Shape;16;p4"/>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7" name="Google Shape;17;p4"/>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2166939" y="23502939"/>
            <a:ext cx="23316903" cy="7264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20" name="Google Shape;20;p5"/>
          <p:cNvSpPr txBox="1">
            <a:spLocks noGrp="1"/>
          </p:cNvSpPr>
          <p:nvPr>
            <p:ph type="body" idx="1"/>
          </p:nvPr>
        </p:nvSpPr>
        <p:spPr>
          <a:xfrm>
            <a:off x="2166939" y="15501939"/>
            <a:ext cx="23316903" cy="80010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Time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21" name="Google Shape;21;p5"/>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3" name="Google Shape;23;p5"/>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26" name="Google Shape;26;p6"/>
          <p:cNvSpPr txBox="1">
            <a:spLocks noGrp="1"/>
          </p:cNvSpPr>
          <p:nvPr>
            <p:ph type="body" idx="1"/>
          </p:nvPr>
        </p:nvSpPr>
        <p:spPr>
          <a:xfrm>
            <a:off x="1372197" y="8534403"/>
            <a:ext cx="12272367" cy="24137939"/>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body" idx="2"/>
          </p:nvPr>
        </p:nvSpPr>
        <p:spPr>
          <a:xfrm>
            <a:off x="13787439" y="8534403"/>
            <a:ext cx="12272367" cy="24137939"/>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33" name="Google Shape;33;p7"/>
          <p:cNvSpPr txBox="1">
            <a:spLocks noGrp="1"/>
          </p:cNvSpPr>
          <p:nvPr>
            <p:ph type="body" idx="1"/>
          </p:nvPr>
        </p:nvSpPr>
        <p:spPr>
          <a:xfrm>
            <a:off x="1372195" y="8186740"/>
            <a:ext cx="12120563" cy="34131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4" name="Google Shape;34;p7"/>
          <p:cNvSpPr txBox="1">
            <a:spLocks noGrp="1"/>
          </p:cNvSpPr>
          <p:nvPr>
            <p:ph type="body" idx="2"/>
          </p:nvPr>
        </p:nvSpPr>
        <p:spPr>
          <a:xfrm>
            <a:off x="1372195" y="11599865"/>
            <a:ext cx="12120563" cy="2107247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3"/>
          </p:nvPr>
        </p:nvSpPr>
        <p:spPr>
          <a:xfrm>
            <a:off x="13934781" y="8186740"/>
            <a:ext cx="12125027" cy="34131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4"/>
          </p:nvPr>
        </p:nvSpPr>
        <p:spPr>
          <a:xfrm>
            <a:off x="13934781" y="11599865"/>
            <a:ext cx="12125027" cy="2107247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9" name="Google Shape;39;p7"/>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42" name="Google Shape;42;p8"/>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4" name="Google Shape;44;p8"/>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8" name="Google Shape;48;p9"/>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372195" y="1455739"/>
            <a:ext cx="9024938" cy="6197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51" name="Google Shape;51;p10"/>
          <p:cNvSpPr txBox="1">
            <a:spLocks noGrp="1"/>
          </p:cNvSpPr>
          <p:nvPr>
            <p:ph type="body" idx="1"/>
          </p:nvPr>
        </p:nvSpPr>
        <p:spPr>
          <a:xfrm>
            <a:off x="10724555" y="1455739"/>
            <a:ext cx="15335250" cy="31216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10"/>
          <p:cNvSpPr txBox="1">
            <a:spLocks noGrp="1"/>
          </p:cNvSpPr>
          <p:nvPr>
            <p:ph type="body" idx="2"/>
          </p:nvPr>
        </p:nvSpPr>
        <p:spPr>
          <a:xfrm>
            <a:off x="1372195" y="7653339"/>
            <a:ext cx="9024938" cy="25019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54" name="Google Shape;54;p10"/>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55" name="Google Shape;55;p10"/>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5377163" y="25603200"/>
            <a:ext cx="16458902" cy="3022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58" name="Google Shape;58;p11"/>
          <p:cNvSpPr>
            <a:spLocks noGrp="1"/>
          </p:cNvSpPr>
          <p:nvPr>
            <p:ph type="pic" idx="2"/>
          </p:nvPr>
        </p:nvSpPr>
        <p:spPr>
          <a:xfrm>
            <a:off x="5377163" y="3268663"/>
            <a:ext cx="16458902" cy="21945600"/>
          </a:xfrm>
          <a:prstGeom prst="rect">
            <a:avLst/>
          </a:prstGeom>
          <a:noFill/>
          <a:ln>
            <a:noFill/>
          </a:ln>
        </p:spPr>
      </p:sp>
      <p:sp>
        <p:nvSpPr>
          <p:cNvPr id="59" name="Google Shape;59;p11"/>
          <p:cNvSpPr txBox="1">
            <a:spLocks noGrp="1"/>
          </p:cNvSpPr>
          <p:nvPr>
            <p:ph type="body" idx="1"/>
          </p:nvPr>
        </p:nvSpPr>
        <p:spPr>
          <a:xfrm>
            <a:off x="5377163" y="28625800"/>
            <a:ext cx="16458902" cy="4292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60" name="Google Shape;60;p11"/>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p:nvPr/>
        </p:nvSpPr>
        <p:spPr>
          <a:xfrm>
            <a:off x="-914400" y="0"/>
            <a:ext cx="36576000"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400" b="0" i="0" u="none" strike="noStrike" cap="none">
              <a:solidFill>
                <a:schemeClr val="dk1"/>
              </a:solidFill>
              <a:latin typeface="Arial"/>
              <a:ea typeface="Arial"/>
              <a:cs typeface="Arial"/>
              <a:sym typeface="Arial"/>
            </a:endParaRPr>
          </a:p>
        </p:txBody>
      </p:sp>
      <p:sp>
        <p:nvSpPr>
          <p:cNvPr id="80" name="Google Shape;80;p1"/>
          <p:cNvSpPr txBox="1"/>
          <p:nvPr/>
        </p:nvSpPr>
        <p:spPr>
          <a:xfrm>
            <a:off x="0" y="914401"/>
            <a:ext cx="27432000" cy="37956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7200" b="1">
                <a:solidFill>
                  <a:srgbClr val="BE0204"/>
                </a:solidFill>
              </a:rPr>
              <a:t>Paymadoro</a:t>
            </a:r>
            <a:endParaRPr/>
          </a:p>
          <a:p>
            <a:pPr marL="0" marR="0" lvl="0" indent="0" algn="ctr" rtl="0">
              <a:lnSpc>
                <a:spcPct val="60000"/>
              </a:lnSpc>
              <a:spcBef>
                <a:spcPts val="1800"/>
              </a:spcBef>
              <a:spcAft>
                <a:spcPts val="0"/>
              </a:spcAft>
              <a:buNone/>
            </a:pPr>
            <a:r>
              <a:rPr lang="en-US" sz="3600" b="1">
                <a:solidFill>
                  <a:schemeClr val="dk1"/>
                </a:solidFill>
              </a:rPr>
              <a:t>A1</a:t>
            </a:r>
            <a:r>
              <a:rPr lang="en-US" sz="3600" b="1" i="0" u="none" strike="noStrike" cap="none">
                <a:solidFill>
                  <a:schemeClr val="dk1"/>
                </a:solidFill>
                <a:latin typeface="Arial"/>
                <a:ea typeface="Arial"/>
                <a:cs typeface="Arial"/>
                <a:sym typeface="Arial"/>
              </a:rPr>
              <a:t>: </a:t>
            </a:r>
            <a:r>
              <a:rPr lang="en-US" sz="3600" b="1">
                <a:solidFill>
                  <a:schemeClr val="dk1"/>
                </a:solidFill>
              </a:rPr>
              <a:t> Austin Lin, David Wang, Lev Stambler</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18-500 Capstone Design, Spring 2022</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Electrical and Computer Engineering Department</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Carnegie Mellon University</a:t>
            </a:r>
            <a:endParaRPr/>
          </a:p>
          <a:p>
            <a:pPr marL="0" marR="0" lvl="0" indent="0" algn="l" rtl="0">
              <a:lnSpc>
                <a:spcPct val="60000"/>
              </a:lnSpc>
              <a:spcBef>
                <a:spcPts val="1800"/>
              </a:spcBef>
              <a:spcAft>
                <a:spcPts val="0"/>
              </a:spcAft>
              <a:buNone/>
            </a:pPr>
            <a:endParaRPr sz="3600" b="0" i="0" u="none" strike="noStrike" cap="none">
              <a:solidFill>
                <a:schemeClr val="dk1"/>
              </a:solidFill>
              <a:latin typeface="Arial"/>
              <a:ea typeface="Arial"/>
              <a:cs typeface="Arial"/>
              <a:sym typeface="Arial"/>
            </a:endParaRPr>
          </a:p>
        </p:txBody>
      </p:sp>
      <p:grpSp>
        <p:nvGrpSpPr>
          <p:cNvPr id="81" name="Google Shape;81;p1"/>
          <p:cNvGrpSpPr/>
          <p:nvPr/>
        </p:nvGrpSpPr>
        <p:grpSpPr>
          <a:xfrm>
            <a:off x="20802600" y="33952297"/>
            <a:ext cx="6553199" cy="2336632"/>
            <a:chOff x="20878800" y="33952297"/>
            <a:chExt cx="6553199" cy="2336632"/>
          </a:xfrm>
        </p:grpSpPr>
        <p:pic>
          <p:nvPicPr>
            <p:cNvPr id="82" name="Google Shape;82;p1"/>
            <p:cNvPicPr preferRelativeResize="0"/>
            <p:nvPr/>
          </p:nvPicPr>
          <p:blipFill rotWithShape="1">
            <a:blip r:embed="rId3">
              <a:alphaModFix/>
            </a:blip>
            <a:srcRect t="20214" b="20751"/>
            <a:stretch/>
          </p:blipFill>
          <p:spPr>
            <a:xfrm>
              <a:off x="20878800" y="33952297"/>
              <a:ext cx="6553199" cy="1397000"/>
            </a:xfrm>
            <a:prstGeom prst="rect">
              <a:avLst/>
            </a:prstGeom>
            <a:noFill/>
            <a:ln>
              <a:noFill/>
            </a:ln>
          </p:spPr>
        </p:pic>
        <p:pic>
          <p:nvPicPr>
            <p:cNvPr id="83" name="Google Shape;83;p1"/>
            <p:cNvPicPr preferRelativeResize="0"/>
            <p:nvPr/>
          </p:nvPicPr>
          <p:blipFill rotWithShape="1">
            <a:blip r:embed="rId4">
              <a:alphaModFix/>
            </a:blip>
            <a:srcRect t="28530" b="24891"/>
            <a:stretch/>
          </p:blipFill>
          <p:spPr>
            <a:xfrm>
              <a:off x="21329737" y="35311213"/>
              <a:ext cx="5812704" cy="977716"/>
            </a:xfrm>
            <a:prstGeom prst="rect">
              <a:avLst/>
            </a:prstGeom>
            <a:noFill/>
            <a:ln>
              <a:noFill/>
            </a:ln>
          </p:spPr>
        </p:pic>
      </p:grpSp>
      <p:sp>
        <p:nvSpPr>
          <p:cNvPr id="84" name="Google Shape;84;p1"/>
          <p:cNvSpPr/>
          <p:nvPr/>
        </p:nvSpPr>
        <p:spPr>
          <a:xfrm>
            <a:off x="289560" y="14677310"/>
            <a:ext cx="13197900" cy="8076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i="0" u="none" strike="noStrike" cap="none">
                <a:solidFill>
                  <a:schemeClr val="lt1"/>
                </a:solidFill>
                <a:latin typeface="Arial"/>
                <a:ea typeface="Arial"/>
                <a:cs typeface="Arial"/>
                <a:sym typeface="Arial"/>
              </a:rPr>
              <a:t>System Architecture</a:t>
            </a:r>
            <a:endParaRPr/>
          </a:p>
        </p:txBody>
      </p:sp>
      <p:sp>
        <p:nvSpPr>
          <p:cNvPr id="85" name="Google Shape;85;p1"/>
          <p:cNvSpPr/>
          <p:nvPr/>
        </p:nvSpPr>
        <p:spPr>
          <a:xfrm>
            <a:off x="381000" y="5105400"/>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i="0" u="none" strike="noStrike" cap="none">
                <a:solidFill>
                  <a:schemeClr val="lt1"/>
                </a:solidFill>
                <a:latin typeface="Arial"/>
                <a:ea typeface="Arial"/>
                <a:cs typeface="Arial"/>
                <a:sym typeface="Arial"/>
              </a:rPr>
              <a:t>Product Pitch</a:t>
            </a:r>
            <a:endParaRPr sz="4800" b="1" i="0" u="none" strike="noStrike" cap="none">
              <a:solidFill>
                <a:schemeClr val="lt1"/>
              </a:solidFill>
              <a:latin typeface="Arial"/>
              <a:ea typeface="Arial"/>
              <a:cs typeface="Arial"/>
              <a:sym typeface="Arial"/>
            </a:endParaRPr>
          </a:p>
        </p:txBody>
      </p:sp>
      <p:sp>
        <p:nvSpPr>
          <p:cNvPr id="86" name="Google Shape;86;p1"/>
          <p:cNvSpPr/>
          <p:nvPr/>
        </p:nvSpPr>
        <p:spPr>
          <a:xfrm>
            <a:off x="14186150" y="6364500"/>
            <a:ext cx="12745200" cy="1754400"/>
          </a:xfrm>
          <a:prstGeom prst="rect">
            <a:avLst/>
          </a:prstGeom>
          <a:noFill/>
          <a:ln>
            <a:noFill/>
          </a:ln>
        </p:spPr>
        <p:txBody>
          <a:bodyPr spcFirstLastPara="1" wrap="square" lIns="91425" tIns="45700" rIns="91425" bIns="45700" anchor="t" anchorCtr="0">
            <a:spAutoFit/>
          </a:bodyPr>
          <a:lstStyle/>
          <a:p>
            <a:pPr marL="4286250" marR="0" lvl="0" indent="-4286250" algn="l" rtl="0">
              <a:spcBef>
                <a:spcPts val="0"/>
              </a:spcBef>
              <a:spcAft>
                <a:spcPts val="0"/>
              </a:spcAft>
              <a:buNone/>
            </a:pPr>
            <a:r>
              <a:rPr lang="en-US" sz="3600" b="1">
                <a:solidFill>
                  <a:schemeClr val="dk1"/>
                </a:solidFill>
              </a:rPr>
              <a:t>Desktop app:</a:t>
            </a:r>
            <a:r>
              <a:rPr lang="en-US" sz="3600">
                <a:solidFill>
                  <a:schemeClr val="dk1"/>
                </a:solidFill>
              </a:rPr>
              <a:t> 	Electron JS and React JS.</a:t>
            </a:r>
            <a:endParaRPr sz="3600">
              <a:solidFill>
                <a:schemeClr val="dk1"/>
              </a:solidFill>
            </a:endParaRPr>
          </a:p>
          <a:p>
            <a:pPr marL="4286250" marR="0" lvl="0" indent="-4286250" algn="l" rtl="0">
              <a:spcBef>
                <a:spcPts val="500"/>
              </a:spcBef>
              <a:spcAft>
                <a:spcPts val="0"/>
              </a:spcAft>
              <a:buNone/>
            </a:pPr>
            <a:r>
              <a:rPr lang="en-US" sz="3600" b="1">
                <a:solidFill>
                  <a:schemeClr val="dk1"/>
                </a:solidFill>
              </a:rPr>
              <a:t>Blockchain: 	</a:t>
            </a:r>
            <a:r>
              <a:rPr lang="en-US" sz="3600">
                <a:solidFill>
                  <a:schemeClr val="dk1"/>
                </a:solidFill>
              </a:rPr>
              <a:t>Near protocol (similar to Ethereum) </a:t>
            </a:r>
            <a:br>
              <a:rPr lang="en-US" sz="3600">
                <a:solidFill>
                  <a:schemeClr val="dk1"/>
                </a:solidFill>
              </a:rPr>
            </a:br>
            <a:r>
              <a:rPr lang="en-US" sz="3600">
                <a:solidFill>
                  <a:schemeClr val="dk1"/>
                </a:solidFill>
              </a:rPr>
              <a:t>to handle the reward payouts. Rust.</a:t>
            </a:r>
            <a:endParaRPr sz="3600">
              <a:solidFill>
                <a:schemeClr val="dk1"/>
              </a:solidFill>
            </a:endParaRPr>
          </a:p>
          <a:p>
            <a:pPr marL="4286250" marR="0" lvl="0" indent="-4286250" algn="l" rtl="0">
              <a:spcBef>
                <a:spcPts val="500"/>
              </a:spcBef>
              <a:spcAft>
                <a:spcPts val="0"/>
              </a:spcAft>
              <a:buNone/>
            </a:pPr>
            <a:r>
              <a:rPr lang="en-US" sz="3600" b="1">
                <a:solidFill>
                  <a:schemeClr val="dk1"/>
                </a:solidFill>
              </a:rPr>
              <a:t>Microcontroller: 	</a:t>
            </a:r>
            <a:r>
              <a:rPr lang="en-US" sz="3600">
                <a:solidFill>
                  <a:schemeClr val="dk1"/>
                </a:solidFill>
              </a:rPr>
              <a:t>Arduino to handle measurements. C.</a:t>
            </a:r>
            <a:endParaRPr sz="3600">
              <a:solidFill>
                <a:schemeClr val="dk1"/>
              </a:solidFill>
            </a:endParaRPr>
          </a:p>
          <a:p>
            <a:pPr marL="4286250" marR="0" lvl="0" indent="-4286250" algn="l" rtl="0">
              <a:spcBef>
                <a:spcPts val="500"/>
              </a:spcBef>
              <a:spcAft>
                <a:spcPts val="0"/>
              </a:spcAft>
              <a:buNone/>
            </a:pPr>
            <a:r>
              <a:rPr lang="en-US" sz="3600" b="1">
                <a:solidFill>
                  <a:schemeClr val="dk1"/>
                </a:solidFill>
              </a:rPr>
              <a:t>Communication:</a:t>
            </a:r>
            <a:r>
              <a:rPr lang="en-US" sz="3600">
                <a:solidFill>
                  <a:schemeClr val="dk1"/>
                </a:solidFill>
              </a:rPr>
              <a:t> 	Bluetooth </a:t>
            </a:r>
            <a:endParaRPr sz="3600">
              <a:solidFill>
                <a:schemeClr val="dk1"/>
              </a:solidFill>
            </a:endParaRPr>
          </a:p>
          <a:p>
            <a:pPr marL="4286250" marR="0" lvl="0" indent="-4286250" algn="l" rtl="0">
              <a:spcBef>
                <a:spcPts val="500"/>
              </a:spcBef>
              <a:spcAft>
                <a:spcPts val="0"/>
              </a:spcAft>
              <a:buNone/>
            </a:pPr>
            <a:endParaRPr sz="3600">
              <a:solidFill>
                <a:schemeClr val="dk1"/>
              </a:solidFill>
            </a:endParaRPr>
          </a:p>
          <a:p>
            <a:pPr marL="4286250" marR="0" lvl="0" indent="-4286250" algn="l" rtl="0">
              <a:spcBef>
                <a:spcPts val="500"/>
              </a:spcBef>
              <a:spcAft>
                <a:spcPts val="0"/>
              </a:spcAft>
              <a:buNone/>
            </a:pPr>
            <a:endParaRPr sz="3600">
              <a:solidFill>
                <a:schemeClr val="dk1"/>
              </a:solidFill>
            </a:endParaRPr>
          </a:p>
          <a:p>
            <a:pPr marL="4286250" marR="0" lvl="0" indent="-4286250" algn="l" rtl="0">
              <a:spcBef>
                <a:spcPts val="500"/>
              </a:spcBef>
              <a:spcAft>
                <a:spcPts val="500"/>
              </a:spcAft>
              <a:buNone/>
            </a:pPr>
            <a:endParaRPr sz="3600">
              <a:solidFill>
                <a:schemeClr val="dk1"/>
              </a:solidFill>
            </a:endParaRPr>
          </a:p>
        </p:txBody>
      </p:sp>
      <p:sp>
        <p:nvSpPr>
          <p:cNvPr id="87" name="Google Shape;87;p1"/>
          <p:cNvSpPr/>
          <p:nvPr/>
        </p:nvSpPr>
        <p:spPr>
          <a:xfrm>
            <a:off x="312400" y="33411026"/>
            <a:ext cx="2846100" cy="54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rPr>
              <a:t>http://course.ece.cmu.edu/~</a:t>
            </a:r>
            <a:endParaRPr sz="1600">
              <a:solidFill>
                <a:schemeClr val="dk1"/>
              </a:solidFill>
            </a:endParaRPr>
          </a:p>
          <a:p>
            <a:pPr marL="0" marR="0" lvl="0" indent="0" algn="ctr" rtl="0">
              <a:spcBef>
                <a:spcPts val="0"/>
              </a:spcBef>
              <a:spcAft>
                <a:spcPts val="0"/>
              </a:spcAft>
              <a:buNone/>
            </a:pPr>
            <a:r>
              <a:rPr lang="en-US" sz="1600">
                <a:solidFill>
                  <a:schemeClr val="dk1"/>
                </a:solidFill>
              </a:rPr>
              <a:t>ece500/projects/s22-teama1</a:t>
            </a:r>
            <a:endParaRPr/>
          </a:p>
        </p:txBody>
      </p:sp>
      <p:sp>
        <p:nvSpPr>
          <p:cNvPr id="88" name="Google Shape;88;p1"/>
          <p:cNvSpPr/>
          <p:nvPr/>
        </p:nvSpPr>
        <p:spPr>
          <a:xfrm>
            <a:off x="14005560" y="5118147"/>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System Description</a:t>
            </a:r>
            <a:endParaRPr sz="4800" b="1">
              <a:solidFill>
                <a:schemeClr val="lt1"/>
              </a:solidFill>
              <a:latin typeface="Arial"/>
              <a:ea typeface="Arial"/>
              <a:cs typeface="Arial"/>
              <a:sym typeface="Arial"/>
            </a:endParaRPr>
          </a:p>
        </p:txBody>
      </p:sp>
      <p:sp>
        <p:nvSpPr>
          <p:cNvPr id="89" name="Google Shape;89;p1"/>
          <p:cNvSpPr/>
          <p:nvPr/>
        </p:nvSpPr>
        <p:spPr>
          <a:xfrm>
            <a:off x="14005540" y="19503782"/>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System Evaluation</a:t>
            </a:r>
            <a:endParaRPr sz="4800" b="1">
              <a:solidFill>
                <a:schemeClr val="lt1"/>
              </a:solidFill>
              <a:latin typeface="Arial"/>
              <a:ea typeface="Arial"/>
              <a:cs typeface="Arial"/>
              <a:sym typeface="Arial"/>
            </a:endParaRPr>
          </a:p>
        </p:txBody>
      </p:sp>
      <p:sp>
        <p:nvSpPr>
          <p:cNvPr id="90" name="Google Shape;90;p1"/>
          <p:cNvSpPr/>
          <p:nvPr/>
        </p:nvSpPr>
        <p:spPr>
          <a:xfrm>
            <a:off x="312418" y="29396850"/>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Conclusions &amp; Additional Information</a:t>
            </a:r>
            <a:endParaRPr/>
          </a:p>
        </p:txBody>
      </p:sp>
      <p:grpSp>
        <p:nvGrpSpPr>
          <p:cNvPr id="91" name="Google Shape;91;p1"/>
          <p:cNvGrpSpPr/>
          <p:nvPr/>
        </p:nvGrpSpPr>
        <p:grpSpPr>
          <a:xfrm>
            <a:off x="15951676" y="10075075"/>
            <a:ext cx="9214156" cy="7472506"/>
            <a:chOff x="15778726" y="9718175"/>
            <a:chExt cx="9214156" cy="7472506"/>
          </a:xfrm>
        </p:grpSpPr>
        <p:pic>
          <p:nvPicPr>
            <p:cNvPr id="92" name="Google Shape;92;p1"/>
            <p:cNvPicPr preferRelativeResize="0"/>
            <p:nvPr/>
          </p:nvPicPr>
          <p:blipFill rotWithShape="1">
            <a:blip r:embed="rId5">
              <a:alphaModFix/>
            </a:blip>
            <a:srcRect l="576" t="3127" b="7769"/>
            <a:stretch/>
          </p:blipFill>
          <p:spPr>
            <a:xfrm rot="10800000">
              <a:off x="15778726" y="11199546"/>
              <a:ext cx="9144120" cy="4664749"/>
            </a:xfrm>
            <a:prstGeom prst="rect">
              <a:avLst/>
            </a:prstGeom>
            <a:noFill/>
            <a:ln>
              <a:noFill/>
            </a:ln>
          </p:spPr>
        </p:pic>
        <p:cxnSp>
          <p:nvCxnSpPr>
            <p:cNvPr id="93" name="Google Shape;93;p1"/>
            <p:cNvCxnSpPr/>
            <p:nvPr/>
          </p:nvCxnSpPr>
          <p:spPr>
            <a:xfrm flipH="1">
              <a:off x="22344019" y="11242109"/>
              <a:ext cx="268800" cy="570300"/>
            </a:xfrm>
            <a:prstGeom prst="straightConnector1">
              <a:avLst/>
            </a:prstGeom>
            <a:noFill/>
            <a:ln w="57150" cap="flat" cmpd="sng">
              <a:solidFill>
                <a:schemeClr val="accent1"/>
              </a:solidFill>
              <a:prstDash val="solid"/>
              <a:round/>
              <a:headEnd type="none" w="sm" len="sm"/>
              <a:tailEnd type="triangle" w="med" len="med"/>
            </a:ln>
          </p:spPr>
        </p:cxnSp>
        <p:sp>
          <p:nvSpPr>
            <p:cNvPr id="94" name="Google Shape;94;p1"/>
            <p:cNvSpPr txBox="1"/>
            <p:nvPr/>
          </p:nvSpPr>
          <p:spPr>
            <a:xfrm>
              <a:off x="20602088" y="10450857"/>
              <a:ext cx="43209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rPr>
                <a:t>Accelerometer</a:t>
              </a:r>
              <a:endParaRPr/>
            </a:p>
          </p:txBody>
        </p:sp>
        <p:sp>
          <p:nvSpPr>
            <p:cNvPr id="95" name="Google Shape;95;p1"/>
            <p:cNvSpPr txBox="1"/>
            <p:nvPr/>
          </p:nvSpPr>
          <p:spPr>
            <a:xfrm>
              <a:off x="21791582" y="15990081"/>
              <a:ext cx="32013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rPr>
                <a:t>Bluetooth Connection</a:t>
              </a:r>
              <a:endParaRPr/>
            </a:p>
          </p:txBody>
        </p:sp>
        <p:sp>
          <p:nvSpPr>
            <p:cNvPr id="96" name="Google Shape;96;p1"/>
            <p:cNvSpPr txBox="1"/>
            <p:nvPr/>
          </p:nvSpPr>
          <p:spPr>
            <a:xfrm>
              <a:off x="16518752" y="16168956"/>
              <a:ext cx="2262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rPr>
                <a:t>Arduino</a:t>
              </a:r>
              <a:endParaRPr/>
            </a:p>
          </p:txBody>
        </p:sp>
        <p:sp>
          <p:nvSpPr>
            <p:cNvPr id="97" name="Google Shape;97;p1"/>
            <p:cNvSpPr/>
            <p:nvPr/>
          </p:nvSpPr>
          <p:spPr>
            <a:xfrm>
              <a:off x="16725629" y="13994940"/>
              <a:ext cx="658351" cy="2070226"/>
            </a:xfrm>
            <a:custGeom>
              <a:avLst/>
              <a:gdLst/>
              <a:ahLst/>
              <a:cxnLst/>
              <a:rect l="l" t="t" r="r" b="b"/>
              <a:pathLst>
                <a:path w="517368" h="1689980" extrusionOk="0">
                  <a:moveTo>
                    <a:pt x="43570" y="1689980"/>
                  </a:moveTo>
                  <a:cubicBezTo>
                    <a:pt x="-9745" y="1335888"/>
                    <a:pt x="-23324" y="993869"/>
                    <a:pt x="55642" y="712206"/>
                  </a:cubicBezTo>
                  <a:cubicBezTo>
                    <a:pt x="134608" y="430543"/>
                    <a:pt x="300085" y="195152"/>
                    <a:pt x="517368" y="0"/>
                  </a:cubicBezTo>
                </a:path>
              </a:pathLst>
            </a:custGeom>
            <a:no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600">
                <a:solidFill>
                  <a:schemeClr val="dk1"/>
                </a:solidFill>
                <a:latin typeface="Arial"/>
                <a:ea typeface="Arial"/>
                <a:cs typeface="Arial"/>
                <a:sym typeface="Arial"/>
              </a:endParaRPr>
            </a:p>
          </p:txBody>
        </p:sp>
        <p:sp>
          <p:nvSpPr>
            <p:cNvPr id="98" name="Google Shape;98;p1"/>
            <p:cNvSpPr/>
            <p:nvPr/>
          </p:nvSpPr>
          <p:spPr>
            <a:xfrm flipH="1">
              <a:off x="22613645" y="14280056"/>
              <a:ext cx="1533996" cy="1888553"/>
            </a:xfrm>
            <a:custGeom>
              <a:avLst/>
              <a:gdLst/>
              <a:ahLst/>
              <a:cxnLst/>
              <a:rect l="l" t="t" r="r" b="b"/>
              <a:pathLst>
                <a:path w="517368" h="1689980" extrusionOk="0">
                  <a:moveTo>
                    <a:pt x="43570" y="1689980"/>
                  </a:moveTo>
                  <a:cubicBezTo>
                    <a:pt x="-9745" y="1335888"/>
                    <a:pt x="-23324" y="993869"/>
                    <a:pt x="55642" y="712206"/>
                  </a:cubicBezTo>
                  <a:cubicBezTo>
                    <a:pt x="134608" y="430543"/>
                    <a:pt x="300085" y="195152"/>
                    <a:pt x="517368" y="0"/>
                  </a:cubicBezTo>
                </a:path>
              </a:pathLst>
            </a:custGeom>
            <a:no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600">
                <a:solidFill>
                  <a:schemeClr val="dk1"/>
                </a:solidFill>
                <a:latin typeface="Arial"/>
                <a:ea typeface="Arial"/>
                <a:cs typeface="Arial"/>
                <a:sym typeface="Arial"/>
              </a:endParaRPr>
            </a:p>
          </p:txBody>
        </p:sp>
        <p:sp>
          <p:nvSpPr>
            <p:cNvPr id="99" name="Google Shape;99;p1"/>
            <p:cNvSpPr txBox="1"/>
            <p:nvPr/>
          </p:nvSpPr>
          <p:spPr>
            <a:xfrm>
              <a:off x="15955252" y="9718175"/>
              <a:ext cx="87912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rPr>
                <a:t>Open Box View of Belt Clip Device</a:t>
              </a:r>
              <a:endParaRPr/>
            </a:p>
          </p:txBody>
        </p:sp>
      </p:grpSp>
      <p:sp>
        <p:nvSpPr>
          <p:cNvPr id="100" name="Google Shape;100;p1"/>
          <p:cNvSpPr txBox="1"/>
          <p:nvPr/>
        </p:nvSpPr>
        <p:spPr>
          <a:xfrm>
            <a:off x="3256488" y="30704050"/>
            <a:ext cx="10230900" cy="3417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chemeClr val="dk1"/>
                </a:solidFill>
              </a:rPr>
              <a:t>We were able to successfully implement both the software and hardware that we aspired to create. We learned that supply chain management and agile development is important in team projects as we have to be able to work around unforeseen challenges.</a:t>
            </a:r>
            <a:endParaRPr sz="3600">
              <a:solidFill>
                <a:schemeClr val="dk1"/>
              </a:solidFill>
              <a:latin typeface="Arial"/>
              <a:ea typeface="Arial"/>
              <a:cs typeface="Arial"/>
              <a:sym typeface="Arial"/>
            </a:endParaRPr>
          </a:p>
        </p:txBody>
      </p:sp>
      <p:pic>
        <p:nvPicPr>
          <p:cNvPr id="101" name="Google Shape;101;p1"/>
          <p:cNvPicPr preferRelativeResize="0"/>
          <p:nvPr/>
        </p:nvPicPr>
        <p:blipFill>
          <a:blip r:embed="rId6">
            <a:alphaModFix/>
          </a:blip>
          <a:stretch>
            <a:fillRect/>
          </a:stretch>
        </p:blipFill>
        <p:spPr>
          <a:xfrm>
            <a:off x="462736" y="30763900"/>
            <a:ext cx="2545431" cy="2647133"/>
          </a:xfrm>
          <a:prstGeom prst="rect">
            <a:avLst/>
          </a:prstGeom>
          <a:noFill/>
          <a:ln>
            <a:noFill/>
          </a:ln>
        </p:spPr>
      </p:pic>
      <p:pic>
        <p:nvPicPr>
          <p:cNvPr id="102" name="Google Shape;102;p1"/>
          <p:cNvPicPr preferRelativeResize="0"/>
          <p:nvPr/>
        </p:nvPicPr>
        <p:blipFill>
          <a:blip r:embed="rId7">
            <a:alphaModFix/>
          </a:blip>
          <a:stretch>
            <a:fillRect/>
          </a:stretch>
        </p:blipFill>
        <p:spPr>
          <a:xfrm>
            <a:off x="869228" y="15518678"/>
            <a:ext cx="11932376" cy="6600889"/>
          </a:xfrm>
          <a:prstGeom prst="rect">
            <a:avLst/>
          </a:prstGeom>
          <a:noFill/>
          <a:ln>
            <a:noFill/>
          </a:ln>
        </p:spPr>
      </p:pic>
      <p:pic>
        <p:nvPicPr>
          <p:cNvPr id="103" name="Google Shape;103;p1"/>
          <p:cNvPicPr preferRelativeResize="0"/>
          <p:nvPr/>
        </p:nvPicPr>
        <p:blipFill>
          <a:blip r:embed="rId8">
            <a:alphaModFix/>
          </a:blip>
          <a:stretch>
            <a:fillRect/>
          </a:stretch>
        </p:blipFill>
        <p:spPr>
          <a:xfrm>
            <a:off x="685800" y="22871694"/>
            <a:ext cx="12268200" cy="6430581"/>
          </a:xfrm>
          <a:prstGeom prst="rect">
            <a:avLst/>
          </a:prstGeom>
          <a:noFill/>
          <a:ln>
            <a:noFill/>
          </a:ln>
        </p:spPr>
      </p:pic>
      <p:sp>
        <p:nvSpPr>
          <p:cNvPr id="104" name="Google Shape;104;p1"/>
          <p:cNvSpPr txBox="1"/>
          <p:nvPr/>
        </p:nvSpPr>
        <p:spPr>
          <a:xfrm>
            <a:off x="685800" y="16109200"/>
            <a:ext cx="29787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b="1"/>
              <a:t>Hardware </a:t>
            </a:r>
            <a:endParaRPr sz="3100" b="1"/>
          </a:p>
        </p:txBody>
      </p:sp>
      <p:sp>
        <p:nvSpPr>
          <p:cNvPr id="105" name="Google Shape;105;p1"/>
          <p:cNvSpPr txBox="1"/>
          <p:nvPr/>
        </p:nvSpPr>
        <p:spPr>
          <a:xfrm>
            <a:off x="685800" y="22874047"/>
            <a:ext cx="2978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t>Software Flow</a:t>
            </a:r>
            <a:endParaRPr sz="2800" b="1"/>
          </a:p>
        </p:txBody>
      </p:sp>
      <p:graphicFrame>
        <p:nvGraphicFramePr>
          <p:cNvPr id="106" name="Google Shape;106;p1"/>
          <p:cNvGraphicFramePr/>
          <p:nvPr/>
        </p:nvGraphicFramePr>
        <p:xfrm>
          <a:off x="14359188" y="20978818"/>
          <a:ext cx="12399100" cy="10243870"/>
        </p:xfrm>
        <a:graphic>
          <a:graphicData uri="http://schemas.openxmlformats.org/drawingml/2006/table">
            <a:tbl>
              <a:tblPr>
                <a:noFill/>
                <a:tableStyleId>{518612E3-CAF5-4249-A6EF-9EE7681A8ADE}</a:tableStyleId>
              </a:tblPr>
              <a:tblGrid>
                <a:gridCol w="2929675">
                  <a:extLst>
                    <a:ext uri="{9D8B030D-6E8A-4147-A177-3AD203B41FA5}">
                      <a16:colId xmlns:a16="http://schemas.microsoft.com/office/drawing/2014/main" val="20000"/>
                    </a:ext>
                  </a:extLst>
                </a:gridCol>
                <a:gridCol w="5336400">
                  <a:extLst>
                    <a:ext uri="{9D8B030D-6E8A-4147-A177-3AD203B41FA5}">
                      <a16:colId xmlns:a16="http://schemas.microsoft.com/office/drawing/2014/main" val="20001"/>
                    </a:ext>
                  </a:extLst>
                </a:gridCol>
                <a:gridCol w="4133025">
                  <a:extLst>
                    <a:ext uri="{9D8B030D-6E8A-4147-A177-3AD203B41FA5}">
                      <a16:colId xmlns:a16="http://schemas.microsoft.com/office/drawing/2014/main" val="20002"/>
                    </a:ext>
                  </a:extLst>
                </a:gridCol>
              </a:tblGrid>
              <a:tr h="708650">
                <a:tc>
                  <a:txBody>
                    <a:bodyPr/>
                    <a:lstStyle/>
                    <a:p>
                      <a:pPr marL="0" lvl="0" indent="0" algn="ctr" rtl="0">
                        <a:spcBef>
                          <a:spcPts val="0"/>
                        </a:spcBef>
                        <a:spcAft>
                          <a:spcPts val="0"/>
                        </a:spcAft>
                        <a:buNone/>
                      </a:pPr>
                      <a:r>
                        <a:rPr lang="en-US" sz="2600" b="1">
                          <a:solidFill>
                            <a:schemeClr val="dk1"/>
                          </a:solidFill>
                        </a:rPr>
                        <a:t>Test</a:t>
                      </a:r>
                      <a:endParaRPr sz="2600" b="1">
                        <a:solidFill>
                          <a:schemeClr val="dk1"/>
                        </a:solidFill>
                      </a:endParaRPr>
                    </a:p>
                  </a:txBody>
                  <a:tcPr marL="91425" marR="91425" marT="91425" marB="91425" anchor="ctr">
                    <a:lnL w="28575" cap="flat" cmpd="sng">
                      <a:solidFill>
                        <a:srgbClr val="9E9E9E"/>
                      </a:solidFill>
                      <a:prstDash val="solid"/>
                      <a:round/>
                      <a:headEnd type="none" w="sm" len="sm"/>
                      <a:tailEnd type="none" w="sm" len="sm"/>
                    </a:lnL>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solidFill>
                            <a:schemeClr val="dk1"/>
                          </a:solidFill>
                        </a:rPr>
                        <a:t>Performance</a:t>
                      </a:r>
                      <a:endParaRPr sz="2600" b="1">
                        <a:solidFill>
                          <a:schemeClr val="dk1"/>
                        </a:solidFill>
                      </a:endParaRPr>
                    </a:p>
                  </a:txBody>
                  <a:tcPr marL="91425" marR="91425" marT="91425" marB="91425" anchor="ct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2600" b="1">
                          <a:solidFill>
                            <a:schemeClr val="dk1"/>
                          </a:solidFill>
                        </a:rPr>
                        <a:t>Reasons</a:t>
                      </a:r>
                      <a:endParaRPr sz="2600" b="1">
                        <a:solidFill>
                          <a:schemeClr val="dk1"/>
                        </a:solidFill>
                      </a:endParaRPr>
                    </a:p>
                  </a:txBody>
                  <a:tcPr marL="91425" marR="91425" marT="91425" marB="91425" anchor="ctr">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102100">
                <a:tc>
                  <a:txBody>
                    <a:bodyPr/>
                    <a:lstStyle/>
                    <a:p>
                      <a:pPr marL="0" lvl="0" indent="0" algn="l" rtl="0">
                        <a:spcBef>
                          <a:spcPts val="0"/>
                        </a:spcBef>
                        <a:spcAft>
                          <a:spcPts val="0"/>
                        </a:spcAft>
                        <a:buNone/>
                      </a:pPr>
                      <a:r>
                        <a:rPr lang="en-US" sz="2600" b="1">
                          <a:solidFill>
                            <a:schemeClr val="dk1"/>
                          </a:solidFill>
                        </a:rPr>
                        <a:t>Start/End Session Latency</a:t>
                      </a:r>
                      <a:endParaRPr sz="2600" b="1">
                        <a:solidFill>
                          <a:schemeClr val="dk1"/>
                        </a:solidFill>
                      </a:endParaRPr>
                    </a:p>
                  </a:txBody>
                  <a:tcPr marL="91425" marR="91425" marT="91425" marB="91425">
                    <a:lnL w="28575" cap="flat" cmpd="sng">
                      <a:solidFill>
                        <a:srgbClr val="9E9E9E"/>
                      </a:solidFill>
                      <a:prstDash val="solid"/>
                      <a:round/>
                      <a:headEnd type="none" w="sm" len="sm"/>
                      <a:tailEnd type="none" w="sm" len="sm"/>
                    </a:lnL>
                    <a:lnT w="2857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sz="2600">
                          <a:solidFill>
                            <a:schemeClr val="dk1"/>
                          </a:solidFill>
                        </a:rPr>
                        <a:t>&lt; 8 seconds to start and stop a session</a:t>
                      </a:r>
                      <a:endParaRPr sz="2600">
                        <a:solidFill>
                          <a:schemeClr val="dk1"/>
                        </a:solidFill>
                      </a:endParaRPr>
                    </a:p>
                  </a:txBody>
                  <a:tcPr marL="91425" marR="91425" marT="91425" marB="91425">
                    <a:lnT w="2857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sz="2600">
                          <a:solidFill>
                            <a:schemeClr val="dk1"/>
                          </a:solidFill>
                        </a:rPr>
                        <a:t>When BT connection is started, communication with the Arduino and the blockchain take &lt; 5 seconds</a:t>
                      </a:r>
                      <a:endParaRPr sz="2600">
                        <a:solidFill>
                          <a:schemeClr val="dk1"/>
                        </a:solidFill>
                      </a:endParaRPr>
                    </a:p>
                  </a:txBody>
                  <a:tcPr marL="91425" marR="91425" marT="91425" marB="91425">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1332300">
                <a:tc>
                  <a:txBody>
                    <a:bodyPr/>
                    <a:lstStyle/>
                    <a:p>
                      <a:pPr marL="0" lvl="0" indent="0" algn="l" rtl="0">
                        <a:spcBef>
                          <a:spcPts val="0"/>
                        </a:spcBef>
                        <a:spcAft>
                          <a:spcPts val="0"/>
                        </a:spcAft>
                        <a:buNone/>
                      </a:pPr>
                      <a:r>
                        <a:rPr lang="en-US" sz="2600" b="1">
                          <a:solidFill>
                            <a:schemeClr val="dk1"/>
                          </a:solidFill>
                        </a:rPr>
                        <a:t>Criteria failure: Sound Level</a:t>
                      </a:r>
                      <a:endParaRPr sz="2600" b="1">
                        <a:solidFill>
                          <a:schemeClr val="dk1"/>
                        </a:solidFill>
                      </a:endParaRPr>
                    </a:p>
                  </a:txBody>
                  <a:tcPr marL="91425" marR="91425" marT="91425" marB="91425">
                    <a:lnL w="2857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US" sz="2600">
                          <a:solidFill>
                            <a:schemeClr val="dk1"/>
                          </a:solidFill>
                        </a:rPr>
                        <a:t>95% success rate after adjusting dB increase to 5dB from baseline</a:t>
                      </a:r>
                      <a:endParaRPr sz="2600">
                        <a:solidFill>
                          <a:schemeClr val="dk1"/>
                        </a:solidFill>
                      </a:endParaRPr>
                    </a:p>
                  </a:txBody>
                  <a:tcPr marL="91425" marR="91425" marT="91425" marB="91425"/>
                </a:tc>
                <a:tc>
                  <a:txBody>
                    <a:bodyPr/>
                    <a:lstStyle/>
                    <a:p>
                      <a:pPr marL="0" lvl="0" indent="0" algn="l" rtl="0">
                        <a:spcBef>
                          <a:spcPts val="0"/>
                        </a:spcBef>
                        <a:spcAft>
                          <a:spcPts val="0"/>
                        </a:spcAft>
                        <a:buNone/>
                      </a:pPr>
                      <a:r>
                        <a:rPr lang="en-US" sz="2600">
                          <a:solidFill>
                            <a:schemeClr val="dk1"/>
                          </a:solidFill>
                        </a:rPr>
                        <a:t>The laptop’s microphone is quite consistent with its readouts of sound levels</a:t>
                      </a:r>
                      <a:endParaRPr sz="2600">
                        <a:solidFill>
                          <a:schemeClr val="dk1"/>
                        </a:solidFill>
                      </a:endParaRPr>
                    </a:p>
                  </a:txBody>
                  <a:tcPr marL="91425" marR="91425" marT="91425" marB="91425">
                    <a:lnR w="28575" cap="flat" cmpd="sng">
                      <a:solidFill>
                        <a:srgbClr val="9E9E9E"/>
                      </a:solidFill>
                      <a:prstDash val="solid"/>
                      <a:round/>
                      <a:headEnd type="none" w="sm" len="sm"/>
                      <a:tailEnd type="none" w="sm" len="sm"/>
                    </a:lnR>
                  </a:tcPr>
                </a:tc>
                <a:extLst>
                  <a:ext uri="{0D108BD9-81ED-4DB2-BD59-A6C34878D82A}">
                    <a16:rowId xmlns:a16="http://schemas.microsoft.com/office/drawing/2014/main" val="10002"/>
                  </a:ext>
                </a:extLst>
              </a:tr>
              <a:tr h="1717200">
                <a:tc>
                  <a:txBody>
                    <a:bodyPr/>
                    <a:lstStyle/>
                    <a:p>
                      <a:pPr marL="0" lvl="0" indent="0" algn="l" rtl="0">
                        <a:spcBef>
                          <a:spcPts val="0"/>
                        </a:spcBef>
                        <a:spcAft>
                          <a:spcPts val="0"/>
                        </a:spcAft>
                        <a:buClr>
                          <a:srgbClr val="000000"/>
                        </a:buClr>
                        <a:buSzPts val="1100"/>
                        <a:buFont typeface="Arial"/>
                        <a:buNone/>
                      </a:pPr>
                      <a:r>
                        <a:rPr lang="en-US" sz="2600" b="1">
                          <a:solidFill>
                            <a:schemeClr val="dk1"/>
                          </a:solidFill>
                        </a:rPr>
                        <a:t>Criteria failure: Movement</a:t>
                      </a:r>
                      <a:endParaRPr sz="2600" b="1">
                        <a:solidFill>
                          <a:schemeClr val="dk1"/>
                        </a:solidFill>
                      </a:endParaRPr>
                    </a:p>
                  </a:txBody>
                  <a:tcPr marL="91425" marR="91425" marT="91425" marB="91425">
                    <a:lnL w="2857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US" sz="26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90% success rate after changing measurement to difference in acceleration measurements</a:t>
                      </a:r>
                      <a:endParaRPr sz="2600">
                        <a:solidFill>
                          <a:schemeClr val="dk1"/>
                        </a:solidFill>
                      </a:endParaRPr>
                    </a:p>
                  </a:txBody>
                  <a:tcPr marL="91425" marR="91425" marT="91425" marB="91425"/>
                </a:tc>
                <a:tc>
                  <a:txBody>
                    <a:bodyPr/>
                    <a:lstStyle/>
                    <a:p>
                      <a:pPr marL="0" lvl="0" indent="0" algn="l" rtl="0">
                        <a:spcBef>
                          <a:spcPts val="0"/>
                        </a:spcBef>
                        <a:spcAft>
                          <a:spcPts val="0"/>
                        </a:spcAft>
                        <a:buNone/>
                      </a:pPr>
                      <a:r>
                        <a:rPr lang="en-US" sz="26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We were able to remove the effects of gravity and constant conditions by re-adjusting for difference</a:t>
                      </a:r>
                      <a:endParaRPr sz="2600">
                        <a:solidFill>
                          <a:schemeClr val="dk1"/>
                        </a:solidFill>
                      </a:endParaRPr>
                    </a:p>
                  </a:txBody>
                  <a:tcPr marL="91425" marR="91425" marT="91425" marB="91425">
                    <a:lnR w="28575" cap="flat" cmpd="sng">
                      <a:solidFill>
                        <a:srgbClr val="9E9E9E"/>
                      </a:solidFill>
                      <a:prstDash val="solid"/>
                      <a:round/>
                      <a:headEnd type="none" w="sm" len="sm"/>
                      <a:tailEnd type="none" w="sm" len="sm"/>
                    </a:lnR>
                  </a:tcPr>
                </a:tc>
                <a:extLst>
                  <a:ext uri="{0D108BD9-81ED-4DB2-BD59-A6C34878D82A}">
                    <a16:rowId xmlns:a16="http://schemas.microsoft.com/office/drawing/2014/main" val="10003"/>
                  </a:ext>
                </a:extLst>
              </a:tr>
              <a:tr h="2487000">
                <a:tc>
                  <a:txBody>
                    <a:bodyPr/>
                    <a:lstStyle/>
                    <a:p>
                      <a:pPr marL="0" lvl="0" indent="0" algn="l" rtl="0">
                        <a:spcBef>
                          <a:spcPts val="0"/>
                        </a:spcBef>
                        <a:spcAft>
                          <a:spcPts val="0"/>
                        </a:spcAft>
                        <a:buClr>
                          <a:srgbClr val="000000"/>
                        </a:buClr>
                        <a:buSzPts val="1100"/>
                        <a:buFont typeface="Arial"/>
                        <a:buNone/>
                      </a:pPr>
                      <a:r>
                        <a:rPr lang="en-US" sz="2600" b="1">
                          <a:solidFill>
                            <a:schemeClr val="dk1"/>
                          </a:solidFill>
                        </a:rPr>
                        <a:t>Criteria failure: Heart Rate</a:t>
                      </a:r>
                      <a:endParaRPr sz="2600" b="1">
                        <a:solidFill>
                          <a:schemeClr val="dk1"/>
                        </a:solidFill>
                      </a:endParaRPr>
                    </a:p>
                  </a:txBody>
                  <a:tcPr marL="91425" marR="91425" marT="91425" marB="91425">
                    <a:lnL w="2857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US" sz="26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30% success rate after changing to attaching to the ear</a:t>
                      </a:r>
                      <a:endParaRPr sz="2600">
                        <a:solidFill>
                          <a:schemeClr val="dk1"/>
                        </a:solidFill>
                      </a:endParaRPr>
                    </a:p>
                  </a:txBody>
                  <a:tcPr marL="91425" marR="91425" marT="91425" marB="91425"/>
                </a:tc>
                <a:tc>
                  <a:txBody>
                    <a:bodyPr/>
                    <a:lstStyle/>
                    <a:p>
                      <a:pPr marL="0" lvl="0" indent="0" algn="l" rtl="0">
                        <a:spcBef>
                          <a:spcPts val="0"/>
                        </a:spcBef>
                        <a:spcAft>
                          <a:spcPts val="0"/>
                        </a:spcAft>
                        <a:buNone/>
                      </a:pPr>
                      <a:r>
                        <a:rPr lang="en-US" sz="26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We had to use an optical HR sensor instead of an ECG monitor. For an accurate measurement, the HR monitor has</a:t>
                      </a:r>
                      <a:r>
                        <a:rPr lang="en-US" sz="2600">
                          <a:solidFill>
                            <a:schemeClr val="dk1"/>
                          </a:solidFill>
                        </a:rPr>
                        <a:t> to be attached precisely</a:t>
                      </a:r>
                      <a:endParaRPr sz="2600">
                        <a:solidFill>
                          <a:schemeClr val="dk1"/>
                        </a:solidFill>
                      </a:endParaRPr>
                    </a:p>
                  </a:txBody>
                  <a:tcPr marL="91425" marR="91425" marT="91425" marB="91425">
                    <a:lnR w="28575" cap="flat" cmpd="sng">
                      <a:solidFill>
                        <a:srgbClr val="9E9E9E"/>
                      </a:solidFill>
                      <a:prstDash val="solid"/>
                      <a:round/>
                      <a:headEnd type="none" w="sm" len="sm"/>
                      <a:tailEnd type="none" w="sm" len="sm"/>
                    </a:lnR>
                  </a:tcPr>
                </a:tc>
                <a:extLst>
                  <a:ext uri="{0D108BD9-81ED-4DB2-BD59-A6C34878D82A}">
                    <a16:rowId xmlns:a16="http://schemas.microsoft.com/office/drawing/2014/main" val="10004"/>
                  </a:ext>
                </a:extLst>
              </a:tr>
              <a:tr h="1671500">
                <a:tc>
                  <a:txBody>
                    <a:bodyPr/>
                    <a:lstStyle/>
                    <a:p>
                      <a:pPr marL="0" lvl="0" indent="0" algn="l" rtl="0">
                        <a:spcBef>
                          <a:spcPts val="0"/>
                        </a:spcBef>
                        <a:spcAft>
                          <a:spcPts val="0"/>
                        </a:spcAft>
                        <a:buNone/>
                      </a:pPr>
                      <a:r>
                        <a:rPr lang="en-US" sz="2600" b="1">
                          <a:solidFill>
                            <a:schemeClr val="dk1"/>
                          </a:solidFill>
                        </a:rPr>
                        <a:t>User agreement with result </a:t>
                      </a:r>
                      <a:endParaRPr sz="2600" b="1">
                        <a:solidFill>
                          <a:schemeClr val="dk1"/>
                        </a:solidFill>
                      </a:endParaRPr>
                    </a:p>
                    <a:p>
                      <a:pPr marL="0" lvl="0" indent="0" algn="l" rtl="0">
                        <a:spcBef>
                          <a:spcPts val="0"/>
                        </a:spcBef>
                        <a:spcAft>
                          <a:spcPts val="0"/>
                        </a:spcAft>
                        <a:buNone/>
                      </a:pPr>
                      <a:r>
                        <a:rPr lang="en-US" sz="2600">
                          <a:solidFill>
                            <a:schemeClr val="dk1"/>
                          </a:solidFill>
                        </a:rPr>
                        <a:t>(self testing)</a:t>
                      </a:r>
                      <a:endParaRPr sz="2600">
                        <a:solidFill>
                          <a:schemeClr val="dk1"/>
                        </a:solidFill>
                      </a:endParaRPr>
                    </a:p>
                  </a:txBody>
                  <a:tcPr marL="91425" marR="91425" marT="91425" marB="91425">
                    <a:lnL w="28575" cap="flat" cmpd="sng">
                      <a:solidFill>
                        <a:srgbClr val="9E9E9E"/>
                      </a:solidFill>
                      <a:prstDash val="solid"/>
                      <a:round/>
                      <a:headEnd type="none" w="sm" len="sm"/>
                      <a:tailEnd type="none" w="sm" len="sm"/>
                    </a:lnL>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600">
                          <a:solidFill>
                            <a:schemeClr val="dk1"/>
                          </a:solidFill>
                        </a:rPr>
                        <a:t>15% false positives</a:t>
                      </a:r>
                      <a:endParaRPr sz="2600">
                        <a:solidFill>
                          <a:schemeClr val="dk1"/>
                        </a:solidFill>
                      </a:endParaRPr>
                    </a:p>
                    <a:p>
                      <a:pPr marL="0" lvl="0" indent="0" algn="l" rtl="0">
                        <a:spcBef>
                          <a:spcPts val="0"/>
                        </a:spcBef>
                        <a:spcAft>
                          <a:spcPts val="0"/>
                        </a:spcAft>
                        <a:buNone/>
                      </a:pPr>
                      <a:r>
                        <a:rPr lang="en-US" sz="2600">
                          <a:solidFill>
                            <a:schemeClr val="dk1"/>
                          </a:solidFill>
                        </a:rPr>
                        <a:t>12% false negatives</a:t>
                      </a:r>
                      <a:endParaRPr sz="2600">
                        <a:solidFill>
                          <a:schemeClr val="dk1"/>
                        </a:solidFill>
                      </a:endParaRPr>
                    </a:p>
                  </a:txBody>
                  <a:tcPr marL="91425" marR="91425" marT="91425" marB="91425">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600">
                          <a:solidFill>
                            <a:schemeClr val="dk1"/>
                          </a:solidFill>
                        </a:rPr>
                        <a:t>The inaccuracy in the HR measurements resulted in increased false negatives.</a:t>
                      </a:r>
                      <a:endParaRPr sz="2600">
                        <a:solidFill>
                          <a:schemeClr val="dk1"/>
                        </a:solidFill>
                      </a:endParaRPr>
                    </a:p>
                  </a:txBody>
                  <a:tcPr marL="91425" marR="91425" marT="91425" marB="91425">
                    <a:lnR w="28575" cap="flat" cmpd="sng">
                      <a:solidFill>
                        <a:srgbClr val="9E9E9E"/>
                      </a:solidFill>
                      <a:prstDash val="solid"/>
                      <a:round/>
                      <a:headEnd type="none" w="sm" len="sm"/>
                      <a:tailEnd type="none" w="sm" len="sm"/>
                    </a:lnR>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7" name="Google Shape;107;p1"/>
          <p:cNvSpPr/>
          <p:nvPr/>
        </p:nvSpPr>
        <p:spPr>
          <a:xfrm>
            <a:off x="373375" y="6337344"/>
            <a:ext cx="13030200" cy="6186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chemeClr val="dk1"/>
                </a:solidFill>
              </a:rPr>
              <a:t>Paymadoro is a system which gamifies Pomodoro (a technique for focused work sessions: 25 minutes intense work followed by 5 minute breaks). Paymadoro monitors environmental inputs (sound levels, movement, and heart rate) to determine whether the player was in a state conducive to deep focus. If they are, they get a randomized payout from a blockchain program (via cryptocurrency). If they fail to meet requirements, they are penalized 0.1 Near Tokens (~$1).</a:t>
            </a:r>
            <a:endParaRPr sz="3600">
              <a:solidFill>
                <a:schemeClr val="dk1"/>
              </a:solidFill>
            </a:endParaRPr>
          </a:p>
          <a:p>
            <a:pPr marL="0" marR="0" lvl="0" indent="0" algn="just" rtl="0">
              <a:spcBef>
                <a:spcPts val="0"/>
              </a:spcBef>
              <a:spcAft>
                <a:spcPts val="0"/>
              </a:spcAft>
              <a:buNone/>
            </a:pPr>
            <a:endParaRPr sz="1300">
              <a:solidFill>
                <a:schemeClr val="dk1"/>
              </a:solidFill>
            </a:endParaRPr>
          </a:p>
          <a:p>
            <a:pPr marL="0" marR="0" lvl="0" indent="0" algn="just" rtl="0">
              <a:spcBef>
                <a:spcPts val="0"/>
              </a:spcBef>
              <a:spcAft>
                <a:spcPts val="0"/>
              </a:spcAft>
              <a:buNone/>
            </a:pPr>
            <a:r>
              <a:rPr lang="en-US" sz="3600">
                <a:solidFill>
                  <a:schemeClr val="dk1"/>
                </a:solidFill>
              </a:rPr>
              <a:t>We specify criteria failure as &gt; 5 dB increase in volume from base </a:t>
            </a:r>
            <a:r>
              <a:rPr lang="en-US" sz="3600" b="1">
                <a:solidFill>
                  <a:schemeClr val="dk1"/>
                </a:solidFill>
              </a:rPr>
              <a:t>(95% of failures detected)</a:t>
            </a:r>
            <a:r>
              <a:rPr lang="en-US" sz="3600">
                <a:solidFill>
                  <a:schemeClr val="dk1"/>
                </a:solidFill>
              </a:rPr>
              <a:t>, magnitude of change in acceleration being &gt; 1.96 m/s</a:t>
            </a:r>
            <a:r>
              <a:rPr lang="en-US" sz="3600" baseline="30000">
                <a:solidFill>
                  <a:schemeClr val="dk1"/>
                </a:solidFill>
              </a:rPr>
              <a:t>3 </a:t>
            </a:r>
            <a:r>
              <a:rPr lang="en-US" sz="3600">
                <a:solidFill>
                  <a:schemeClr val="dk1"/>
                </a:solidFill>
              </a:rPr>
              <a:t> </a:t>
            </a:r>
            <a:r>
              <a:rPr lang="en-US" sz="3600" b="1">
                <a:solidFill>
                  <a:schemeClr val="dk1"/>
                </a:solidFill>
              </a:rPr>
              <a:t>(90% of failures detected)</a:t>
            </a:r>
            <a:r>
              <a:rPr lang="en-US" sz="3600">
                <a:solidFill>
                  <a:schemeClr val="dk1"/>
                </a:solidFill>
              </a:rPr>
              <a:t>, &gt;40% increase in HR </a:t>
            </a:r>
            <a:r>
              <a:rPr lang="en-US" sz="3600" b="1">
                <a:solidFill>
                  <a:schemeClr val="dk1"/>
                </a:solidFill>
              </a:rPr>
              <a:t>(30% of failures detected)</a:t>
            </a:r>
            <a:r>
              <a:rPr lang="en-US" sz="3600">
                <a:solidFill>
                  <a:schemeClr val="dk1"/>
                </a:solidFill>
              </a:rPr>
              <a:t>. Two or more criteria failures for 30+ seconds is a session failure. One criteria failure for &gt; 6.25 minutes is a session failure.</a:t>
            </a:r>
            <a:endParaRPr sz="3600">
              <a:solidFill>
                <a:schemeClr val="dk1"/>
              </a:solidFill>
            </a:endParaRPr>
          </a:p>
        </p:txBody>
      </p:sp>
      <p:sp>
        <p:nvSpPr>
          <p:cNvPr id="108" name="Google Shape;108;p1"/>
          <p:cNvSpPr txBox="1"/>
          <p:nvPr/>
        </p:nvSpPr>
        <p:spPr>
          <a:xfrm>
            <a:off x="14397100" y="31719850"/>
            <a:ext cx="12268200" cy="2401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Font typeface="Arial"/>
              <a:buNone/>
            </a:pPr>
            <a:r>
              <a:rPr lang="en-US" sz="3600">
                <a:solidFill>
                  <a:schemeClr val="dk1"/>
                </a:solidFill>
              </a:rPr>
              <a:t>We had issues with an inaccurate HR sensor. Through this hurdle, we learned that supply chain management is an important part product design (our original ECG sensor was delayed due to the Ukraine war).</a:t>
            </a:r>
            <a:endParaRPr/>
          </a:p>
        </p:txBody>
      </p:sp>
      <p:sp>
        <p:nvSpPr>
          <p:cNvPr id="109" name="Google Shape;109;p1"/>
          <p:cNvSpPr txBox="1"/>
          <p:nvPr/>
        </p:nvSpPr>
        <p:spPr>
          <a:xfrm>
            <a:off x="14043650" y="17961725"/>
            <a:ext cx="13030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t>The wires for the heart rate sensor, switch, and battery are not pictured since they were not implemented at the time this picture was taken.</a:t>
            </a:r>
            <a:endParaRPr sz="2400"/>
          </a:p>
        </p:txBody>
      </p:sp>
    </p:spTree>
  </p:cSld>
  <p:clrMapOvr>
    <a:masterClrMapping/>
  </p:clrMapOvr>
</p:sld>
</file>

<file path=ppt/theme/theme1.xml><?xml version="1.0" encoding="utf-8"?>
<a:theme xmlns:a="http://schemas.openxmlformats.org/drawingml/2006/main"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547</Words>
  <Application>Microsoft Macintosh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Noto Sans Symbols</vt:lpstr>
      <vt:lpstr>Arial</vt:lpstr>
      <vt:lpstr>Times</vt:lpstr>
      <vt:lpstr>CyLab-PosterTemplate-v3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ndwyer</dc:creator>
  <cp:lastModifiedBy>Austin L</cp:lastModifiedBy>
  <cp:revision>1</cp:revision>
  <dcterms:created xsi:type="dcterms:W3CDTF">2012-08-30T17:56:20Z</dcterms:created>
  <dcterms:modified xsi:type="dcterms:W3CDTF">2022-05-02T03:27:20Z</dcterms:modified>
</cp:coreProperties>
</file>